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80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154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9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51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8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7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0D6B0-6557-7559-E2E4-345126E0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C06339-90E3-4ECF-3CCF-494BD5BB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EE15AA-8AA8-360E-9E65-38B31DE3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8F21F-D55C-D65A-B6D8-8E98D41D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A570A1-96FC-8DCC-C40E-5B4C016E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7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C8287-E68F-191F-B806-864DF456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C5D60A-0227-ED5D-3649-046A19B3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FDC32A-5AFB-8CE1-71A9-D7F70A16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EEE806-B1E1-1186-C1C0-D0ABDA24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8C9B6D-5313-90ED-935D-81F41E2F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68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227751-E35E-2E18-C52C-EE5347C6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2573CF9-7DE0-DDA6-9F75-9EBEA1BC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3BC06C-ADBD-32B5-4833-1EB7A6DE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92A442-9E8B-4F8B-DC4B-BF42BF5D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A79807-708C-22C3-5C9B-F91E2FC4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20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70F14-9A17-1C06-A78E-69940351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B66FC3-C385-BA79-49F4-26F9AF448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A92ABD3-6AF1-7561-B302-8D1497A2A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427C6B-EFDE-3A47-3419-66FA452A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31F999-F209-3D2C-A975-B862C78F7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075516-18FA-C744-24DC-5E5B6984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91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5F75B-6D9F-FD89-5AC6-1402A2A5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37055B-4A3F-FC73-EB0F-807B1D97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16124A-6D52-F450-8F10-09E08559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E5BD2-E309-C9BD-AB4A-969E78EF2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69CC23A-C39E-9A7B-DF5E-6946ADF11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0CBE7A7-2DC2-3220-71D8-C0C82A49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93A460-B843-DB1A-CBE2-3D0B55C6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C92AFDB-7316-0F4D-4357-D8B8E95D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02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3A7901-776B-DF76-FDE7-FF031AC4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D9C73-A4B2-DEE3-45F9-345FD608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787F20B-9A6E-E2D1-11D0-0EF4E3D6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290CC2-F191-246A-9589-FAD2F456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03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F15E87-361B-60DA-EECD-7EC0106A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7BCC89C-EF96-AA44-7568-EFE7F866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C6E262-3786-2653-1965-F1BDA4C6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58C5D-152C-9552-F7EE-0C6A06EE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AC98E-30AD-C207-2956-634BF446E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CF15A3F-7F1D-FBC0-DCC9-D9591C19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E62109-55CE-66ED-DED3-14652F17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F5C7873-15CB-A63A-1BC2-4D4F2BAF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A78B34-6989-4BE5-03B8-1E0A3785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53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AE649-FE41-228C-6DF2-8D8453BF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AA88C0D-B0A1-82C4-C9D6-7E1680C60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28DEDDD-DB6C-5FF6-1275-C88B2BCA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F17946-8C44-947D-6D68-97CD15FB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658AFC-0877-6D19-F035-3BDE2DB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6C9618-FA9E-E3FD-C661-8351747E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62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8B538-65F8-4C42-08CD-D9B4257A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502E1A-3D7F-581D-D8AD-3C02ACB63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A3A4AC-0EA8-531B-231A-02EB969C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B04E4-9AB7-63F6-87D3-94654621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BBABC4-E95C-D5F5-4B24-E7A08521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2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A533655-EBFA-337B-91EB-1B10607DE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380A3C2-6127-0280-9BA2-73A58263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EC2B32-668A-E769-35C9-8CF67F01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5C1E34-3B5F-8655-5450-C076EBD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B37A81-920C-5B6E-AC75-6832656E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3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B2F71B-F8FC-C2C5-32DE-5C03F7D1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19607F-D600-31DC-7E55-4A091C47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AFCB97-D41D-087D-EAFE-359D45A7B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A979-FF58-4590-B668-7A7888C40EA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BF4C5F-2D08-D7C9-874C-1E421BE08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3A509A-291A-E822-496B-55D8E932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40A0-A6F0-4C1B-8A0A-259F5AE6F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9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43A40387-3875-CB62-9580-611983B00945}"/>
              </a:ext>
            </a:extLst>
          </p:cNvPr>
          <p:cNvSpPr>
            <a:spLocks noGrp="1"/>
          </p:cNvSpPr>
          <p:nvPr/>
        </p:nvSpPr>
        <p:spPr>
          <a:xfrm>
            <a:off x="1524000" y="136128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457200"/>
            <a:r>
              <a:rPr lang="en-US" sz="7200" dirty="0">
                <a:solidFill>
                  <a:schemeClr val="accent1"/>
                </a:solidFill>
              </a:rPr>
              <a:t>Variables in java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FF916CD1-DE3D-77FD-3EDD-CBF3ABF8EC32}"/>
              </a:ext>
            </a:extLst>
          </p:cNvPr>
          <p:cNvSpPr>
            <a:spLocks noGrp="1"/>
          </p:cNvSpPr>
          <p:nvPr/>
        </p:nvSpPr>
        <p:spPr>
          <a:xfrm>
            <a:off x="1524000" y="384095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Department of Data Science</a:t>
            </a:r>
          </a:p>
          <a:p>
            <a:r>
              <a:rPr lang="en-US" dirty="0"/>
              <a:t>Faculty of information technology, </a:t>
            </a:r>
            <a:r>
              <a:rPr lang="en-US" dirty="0" err="1"/>
              <a:t>Mutah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05122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1246D-C384-EF47-ABAA-43F57A0D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BD67C-5F77-587B-F7F7-67F66E49A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59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java you can convert from one </a:t>
            </a:r>
            <a:br>
              <a:rPr lang="en-US" dirty="0"/>
            </a:br>
            <a:r>
              <a:rPr lang="en-US" dirty="0"/>
              <a:t>datatype to another, as needed.</a:t>
            </a:r>
          </a:p>
          <a:p>
            <a:r>
              <a:rPr lang="en-US" dirty="0"/>
              <a:t>There are two type of casting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Widening casting: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done automatically when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passing a smaller size type </a:t>
            </a: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 larger size type</a:t>
            </a:r>
          </a:p>
          <a:p>
            <a:pPr lvl="1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Narrowing Casting: Done manually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convert higher data type 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lower data type</a:t>
            </a:r>
          </a:p>
          <a:p>
            <a:pPr lvl="1"/>
            <a:r>
              <a:rPr lang="en-US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Try to convert int 127 and 128 </a:t>
            </a:r>
            <a:br>
              <a:rPr lang="en-US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</a:br>
            <a:r>
              <a:rPr lang="en-US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from int to byte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8A2346B-090E-127A-1227-A5687FD047C7}"/>
              </a:ext>
            </a:extLst>
          </p:cNvPr>
          <p:cNvSpPr txBox="1"/>
          <p:nvPr/>
        </p:nvSpPr>
        <p:spPr>
          <a:xfrm>
            <a:off x="4768645" y="843677"/>
            <a:ext cx="5565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double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 int to double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9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9.0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88746B-5C3E-13F0-5B87-3D2E70D5E203}"/>
              </a:ext>
            </a:extLst>
          </p:cNvPr>
          <p:cNvSpPr txBox="1"/>
          <p:nvPr/>
        </p:nvSpPr>
        <p:spPr>
          <a:xfrm>
            <a:off x="4640825" y="3774443"/>
            <a:ext cx="6096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9.78d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double to int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9.78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Outputs 9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4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F300A-0BBA-234E-6618-D4045A87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08DD6-2F1A-FD0E-E4F0-61D66DD1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mentioned earlier: the variables </a:t>
            </a:r>
            <a:br>
              <a:rPr lang="en-US" dirty="0"/>
            </a:br>
            <a:r>
              <a:rPr lang="en-US" dirty="0"/>
              <a:t>can be reassigned during the application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Sometimes for some reasons </a:t>
            </a:r>
            <a:br>
              <a:rPr lang="en-US" dirty="0"/>
            </a:br>
            <a:r>
              <a:rPr lang="en-US" dirty="0"/>
              <a:t>you might the value to be </a:t>
            </a:r>
            <a:br>
              <a:rPr lang="en-US" dirty="0"/>
            </a:br>
            <a:r>
              <a:rPr lang="en-US" dirty="0"/>
              <a:t>final, cannot be changed</a:t>
            </a:r>
          </a:p>
          <a:p>
            <a:endParaRPr lang="en-US" dirty="0"/>
          </a:p>
          <a:p>
            <a:r>
              <a:rPr lang="en-US" dirty="0"/>
              <a:t>Assure that the value </a:t>
            </a:r>
            <a:br>
              <a:rPr lang="en-US" dirty="0"/>
            </a:br>
            <a:r>
              <a:rPr lang="en-US" dirty="0"/>
              <a:t>is not modifiable.</a:t>
            </a:r>
          </a:p>
          <a:p>
            <a:pPr lvl="1"/>
            <a:r>
              <a:rPr lang="en-US" dirty="0"/>
              <a:t>LATER: Can be used with methods as well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405FC2-392D-CB4B-5A6B-28424D7E748C}"/>
              </a:ext>
            </a:extLst>
          </p:cNvPr>
          <p:cNvSpPr txBox="1"/>
          <p:nvPr/>
        </p:nvSpPr>
        <p:spPr>
          <a:xfrm>
            <a:off x="6282813" y="1006427"/>
            <a:ext cx="4129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C36C904-0896-A9AE-4D79-FE0F11031DE8}"/>
              </a:ext>
            </a:extLst>
          </p:cNvPr>
          <p:cNvSpPr txBox="1"/>
          <p:nvPr/>
        </p:nvSpPr>
        <p:spPr>
          <a:xfrm>
            <a:off x="5751871" y="361934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number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12D8EC2-BDEB-8FE6-191B-C9C14485EFD0}"/>
              </a:ext>
            </a:extLst>
          </p:cNvPr>
          <p:cNvSpPr txBox="1"/>
          <p:nvPr/>
        </p:nvSpPr>
        <p:spPr>
          <a:xfrm>
            <a:off x="3711677" y="6345957"/>
            <a:ext cx="622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java: cannot assign a value to final variable number</a:t>
            </a:r>
          </a:p>
        </p:txBody>
      </p:sp>
    </p:spTree>
    <p:extLst>
      <p:ext uri="{BB962C8B-B14F-4D97-AF65-F5344CB8AC3E}">
        <p14:creationId xmlns:p14="http://schemas.microsoft.com/office/powerpoint/2010/main" val="258015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4E3E5F-E34D-A8BF-D35A-62766529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36" y="2616711"/>
            <a:ext cx="6005052" cy="1325563"/>
          </a:xfrm>
        </p:spPr>
        <p:txBody>
          <a:bodyPr/>
          <a:lstStyle/>
          <a:p>
            <a:r>
              <a:rPr lang="en-US" b="1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7353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9F35C-5EBC-A736-9B6F-83E22323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981F297-F707-DE20-E6FB-BFB580BA3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70705"/>
              </p:ext>
            </p:extLst>
          </p:nvPr>
        </p:nvGraphicFramePr>
        <p:xfrm>
          <a:off x="605462" y="2211823"/>
          <a:ext cx="8263234" cy="3169920"/>
        </p:xfrm>
        <a:graphic>
          <a:graphicData uri="http://schemas.openxmlformats.org/drawingml/2006/table">
            <a:tbl>
              <a:tblPr/>
              <a:tblGrid>
                <a:gridCol w="1163343">
                  <a:extLst>
                    <a:ext uri="{9D8B030D-6E8A-4147-A177-3AD203B41FA5}">
                      <a16:colId xmlns:a16="http://schemas.microsoft.com/office/drawing/2014/main" xmlns="" val="1120340248"/>
                    </a:ext>
                  </a:extLst>
                </a:gridCol>
                <a:gridCol w="1613492">
                  <a:extLst>
                    <a:ext uri="{9D8B030D-6E8A-4147-A177-3AD203B41FA5}">
                      <a16:colId xmlns:a16="http://schemas.microsoft.com/office/drawing/2014/main" xmlns="" val="3177910338"/>
                    </a:ext>
                  </a:extLst>
                </a:gridCol>
                <a:gridCol w="4060722">
                  <a:extLst>
                    <a:ext uri="{9D8B030D-6E8A-4147-A177-3AD203B41FA5}">
                      <a16:colId xmlns:a16="http://schemas.microsoft.com/office/drawing/2014/main" xmlns="" val="1371232669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xmlns="" val="2235093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6705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Adds together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435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Subtracts one value from another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4256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Multiplies two values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848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Divides one value by another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342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the division remainder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267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Increases the value of a variable by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++x   </a:t>
                      </a:r>
                      <a:r>
                        <a:rPr lang="en-US" dirty="0" err="1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32727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Decreases the value of a variable by 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--x   </a:t>
                      </a:r>
                      <a:r>
                        <a:rPr lang="en-US" dirty="0" err="1">
                          <a:effectLst/>
                        </a:rPr>
                        <a:t>x</a:t>
                      </a:r>
                      <a:r>
                        <a:rPr lang="en-US" dirty="0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063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3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F140A-3CD6-1186-FB91-4FA6BB84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BC55A88-8179-30A9-E084-E2226EA66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810590"/>
              </p:ext>
            </p:extLst>
          </p:nvPr>
        </p:nvGraphicFramePr>
        <p:xfrm>
          <a:off x="1224895" y="2442881"/>
          <a:ext cx="6980337" cy="2773680"/>
        </p:xfrm>
        <a:graphic>
          <a:graphicData uri="http://schemas.openxmlformats.org/drawingml/2006/table">
            <a:tbl>
              <a:tblPr/>
              <a:tblGrid>
                <a:gridCol w="2326779">
                  <a:extLst>
                    <a:ext uri="{9D8B030D-6E8A-4147-A177-3AD203B41FA5}">
                      <a16:colId xmlns:a16="http://schemas.microsoft.com/office/drawing/2014/main" xmlns="" val="3697668903"/>
                    </a:ext>
                  </a:extLst>
                </a:gridCol>
                <a:gridCol w="2326779">
                  <a:extLst>
                    <a:ext uri="{9D8B030D-6E8A-4147-A177-3AD203B41FA5}">
                      <a16:colId xmlns:a16="http://schemas.microsoft.com/office/drawing/2014/main" xmlns="" val="2533399254"/>
                    </a:ext>
                  </a:extLst>
                </a:gridCol>
                <a:gridCol w="2326779">
                  <a:extLst>
                    <a:ext uri="{9D8B030D-6E8A-4147-A177-3AD203B41FA5}">
                      <a16:colId xmlns:a16="http://schemas.microsoft.com/office/drawing/2014/main" xmlns="" val="1277097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036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670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+ 5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807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-=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6458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*=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2786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/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0024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%=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% 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815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93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48AF87-E444-0223-4A6A-16592A7B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AD91AE7-3A36-3DE3-7865-08AD2E3EA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832131"/>
              </p:ext>
            </p:extLst>
          </p:nvPr>
        </p:nvGraphicFramePr>
        <p:xfrm>
          <a:off x="1293722" y="2555460"/>
          <a:ext cx="6980338" cy="2773680"/>
        </p:xfrm>
        <a:graphic>
          <a:graphicData uri="http://schemas.openxmlformats.org/drawingml/2006/table">
            <a:tbl>
              <a:tblPr/>
              <a:tblGrid>
                <a:gridCol w="1938998">
                  <a:extLst>
                    <a:ext uri="{9D8B030D-6E8A-4147-A177-3AD203B41FA5}">
                      <a16:colId xmlns:a16="http://schemas.microsoft.com/office/drawing/2014/main" xmlns="" val="4279530248"/>
                    </a:ext>
                  </a:extLst>
                </a:gridCol>
                <a:gridCol w="2714561">
                  <a:extLst>
                    <a:ext uri="{9D8B030D-6E8A-4147-A177-3AD203B41FA5}">
                      <a16:colId xmlns:a16="http://schemas.microsoft.com/office/drawing/2014/main" xmlns="" val="3710230923"/>
                    </a:ext>
                  </a:extLst>
                </a:gridCol>
                <a:gridCol w="2326779">
                  <a:extLst>
                    <a:ext uri="{9D8B030D-6E8A-4147-A177-3AD203B41FA5}">
                      <a16:colId xmlns:a16="http://schemas.microsoft.com/office/drawing/2014/main" xmlns="" val="2954753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8251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356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8092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4291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327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6313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5220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13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997960-8266-EAF4-22F9-21038CC4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7E9E8801-8E2E-080C-472C-887507A0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530754"/>
              </p:ext>
            </p:extLst>
          </p:nvPr>
        </p:nvGraphicFramePr>
        <p:xfrm>
          <a:off x="2247449" y="1538932"/>
          <a:ext cx="7850279" cy="2407920"/>
        </p:xfrm>
        <a:graphic>
          <a:graphicData uri="http://schemas.openxmlformats.org/drawingml/2006/table">
            <a:tbl>
              <a:tblPr/>
              <a:tblGrid>
                <a:gridCol w="1163342">
                  <a:extLst>
                    <a:ext uri="{9D8B030D-6E8A-4147-A177-3AD203B41FA5}">
                      <a16:colId xmlns:a16="http://schemas.microsoft.com/office/drawing/2014/main" xmlns="" val="1075834941"/>
                    </a:ext>
                  </a:extLst>
                </a:gridCol>
                <a:gridCol w="1551222">
                  <a:extLst>
                    <a:ext uri="{9D8B030D-6E8A-4147-A177-3AD203B41FA5}">
                      <a16:colId xmlns:a16="http://schemas.microsoft.com/office/drawing/2014/main" xmlns="" val="3936723111"/>
                    </a:ext>
                  </a:extLst>
                </a:gridCol>
                <a:gridCol w="2714556">
                  <a:extLst>
                    <a:ext uri="{9D8B030D-6E8A-4147-A177-3AD203B41FA5}">
                      <a16:colId xmlns:a16="http://schemas.microsoft.com/office/drawing/2014/main" xmlns="" val="3698180525"/>
                    </a:ext>
                  </a:extLst>
                </a:gridCol>
                <a:gridCol w="2421159">
                  <a:extLst>
                    <a:ext uri="{9D8B030D-6E8A-4147-A177-3AD203B41FA5}">
                      <a16:colId xmlns:a16="http://schemas.microsoft.com/office/drawing/2014/main" xmlns="" val="1008611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022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&amp;&amp;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5 &amp;&amp;  x &lt; 10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0802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|| 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|| x &lt;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329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!(x &lt; 5 &amp;&amp; x &lt; 10)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83496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88B8BE-2048-1F3D-C6A8-6D6FD3C87DAD}"/>
              </a:ext>
            </a:extLst>
          </p:cNvPr>
          <p:cNvSpPr txBox="1"/>
          <p:nvPr/>
        </p:nvSpPr>
        <p:spPr>
          <a:xfrm>
            <a:off x="0" y="39468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dirty="0">
                <a:effectLst/>
              </a:rPr>
              <a:t>you can use &amp; instead of &amp;&amp;. However, using &amp; the whole expression will be evaluated even if the first value is 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2CD505-C739-7DAC-4311-45887D32BA95}"/>
              </a:ext>
            </a:extLst>
          </p:cNvPr>
          <p:cNvSpPr txBox="1"/>
          <p:nvPr/>
        </p:nvSpPr>
        <p:spPr>
          <a:xfrm>
            <a:off x="0" y="5029931"/>
            <a:ext cx="69317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dirty="0">
                <a:effectLst/>
              </a:rPr>
              <a:t>6 &lt; 5 &amp;  6 &lt; 10</a:t>
            </a:r>
          </a:p>
          <a:p>
            <a:pPr fontAlgn="t"/>
            <a:r>
              <a:rPr lang="en-US" dirty="0"/>
              <a:t>in this example when we use &amp; it will evaluate both </a:t>
            </a:r>
            <a:r>
              <a:rPr lang="en-US" dirty="0">
                <a:effectLst/>
              </a:rPr>
              <a:t>6 &lt; 5 and 6 &lt; 10.</a:t>
            </a:r>
          </a:p>
          <a:p>
            <a:pPr fontAlgn="t"/>
            <a:endParaRPr lang="en-US" dirty="0"/>
          </a:p>
          <a:p>
            <a:pPr fontAlgn="t"/>
            <a:r>
              <a:rPr lang="en-US" dirty="0">
                <a:effectLst/>
              </a:rPr>
              <a:t>We know that the </a:t>
            </a:r>
            <a:r>
              <a:rPr lang="en-US" b="1" dirty="0">
                <a:effectLst/>
              </a:rPr>
              <a:t>and</a:t>
            </a:r>
            <a:r>
              <a:rPr lang="en-US" dirty="0">
                <a:effectLst/>
              </a:rPr>
              <a:t> returns false if the first expression is false. Using &amp;&amp; the program will find the 6 &lt; 5  is false so it will not check the other expression, and it will return false directly</a:t>
            </a:r>
          </a:p>
          <a:p>
            <a:pPr algn="l" fontAlgn="t"/>
            <a:r>
              <a:rPr lang="en-US" dirty="0">
                <a:effectLst/>
              </a:rPr>
              <a:t> 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B9E54B-05F7-1FDF-1E2E-CF4D06618DBB}"/>
              </a:ext>
            </a:extLst>
          </p:cNvPr>
          <p:cNvSpPr txBox="1"/>
          <p:nvPr/>
        </p:nvSpPr>
        <p:spPr>
          <a:xfrm>
            <a:off x="6489290" y="394685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Example with OR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exprA</a:t>
            </a:r>
            <a:r>
              <a:rPr lang="en-US" altLang="en-US" dirty="0"/>
              <a:t> | </a:t>
            </a:r>
            <a:r>
              <a:rPr lang="en-US" altLang="en-US" dirty="0" err="1"/>
              <a:t>exprB</a:t>
            </a:r>
            <a:r>
              <a:rPr lang="en-US" altLang="en-US" dirty="0"/>
              <a:t> &lt;-- this means evaluate </a:t>
            </a:r>
            <a:r>
              <a:rPr lang="en-US" altLang="en-US" dirty="0" err="1"/>
              <a:t>exprA</a:t>
            </a:r>
            <a:r>
              <a:rPr lang="en-US" altLang="en-US" dirty="0"/>
              <a:t> then evaluate </a:t>
            </a:r>
            <a:r>
              <a:rPr lang="en-US" altLang="en-US" dirty="0" err="1"/>
              <a:t>exprB</a:t>
            </a:r>
            <a:r>
              <a:rPr lang="en-US" altLang="en-US" dirty="0"/>
              <a:t> then do the |.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exprA</a:t>
            </a:r>
            <a:r>
              <a:rPr lang="en-US" altLang="en-US" dirty="0"/>
              <a:t> || </a:t>
            </a:r>
            <a:r>
              <a:rPr lang="en-US" altLang="en-US" dirty="0" err="1"/>
              <a:t>exprB</a:t>
            </a:r>
            <a:r>
              <a:rPr lang="en-US" altLang="en-US" dirty="0"/>
              <a:t> &lt;-- this means evaluate </a:t>
            </a:r>
            <a:r>
              <a:rPr lang="en-US" altLang="en-US" dirty="0" err="1"/>
              <a:t>exprA</a:t>
            </a:r>
            <a:r>
              <a:rPr lang="en-US" altLang="en-US" dirty="0"/>
              <a:t> and only if this is false then evaluate </a:t>
            </a:r>
            <a:r>
              <a:rPr lang="en-US" altLang="en-US" dirty="0" err="1"/>
              <a:t>exprB</a:t>
            </a:r>
            <a:r>
              <a:rPr lang="en-US" altLang="en-US" dirty="0"/>
              <a:t> and do the ||</a:t>
            </a:r>
          </a:p>
        </p:txBody>
      </p:sp>
    </p:spTree>
    <p:extLst>
      <p:ext uri="{BB962C8B-B14F-4D97-AF65-F5344CB8AC3E}">
        <p14:creationId xmlns:p14="http://schemas.microsoft.com/office/powerpoint/2010/main" val="134216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381432-3268-F7EB-B96B-6B0FFCEB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of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DC3CA-79A5-741D-4D81-23E5F0703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 some operations have more priority to be executed than other operations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7CD01696-F1E0-B92F-F77D-3957D27C9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08437"/>
              </p:ext>
            </p:extLst>
          </p:nvPr>
        </p:nvGraphicFramePr>
        <p:xfrm>
          <a:off x="414047" y="2947629"/>
          <a:ext cx="463973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47">
                  <a:extLst>
                    <a:ext uri="{9D8B030D-6E8A-4147-A177-3AD203B41FA5}">
                      <a16:colId xmlns:a16="http://schemas.microsoft.com/office/drawing/2014/main" xmlns="" val="1293923571"/>
                    </a:ext>
                  </a:extLst>
                </a:gridCol>
                <a:gridCol w="2556387">
                  <a:extLst>
                    <a:ext uri="{9D8B030D-6E8A-4147-A177-3AD203B41FA5}">
                      <a16:colId xmlns:a16="http://schemas.microsoft.com/office/drawing/2014/main" xmlns="" val="1963015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811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++x --x  </a:t>
                      </a:r>
                      <a:r>
                        <a:rPr lang="en-US" dirty="0" err="1"/>
                        <a:t>x</a:t>
                      </a:r>
                      <a:r>
                        <a:rPr lang="en-US" dirty="0"/>
                        <a:t>++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Unary post increment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430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-x +x !x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Unary (plus, minus, 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52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 *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Div, </a:t>
                      </a:r>
                      <a:r>
                        <a:rPr lang="en-US" sz="1400" dirty="0" err="1"/>
                        <a:t>mul</a:t>
                      </a:r>
                      <a:r>
                        <a:rPr lang="en-US" sz="1400" dirty="0"/>
                        <a:t>, mod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867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Addition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8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  &lt;=   &gt;  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Comparison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864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Equality, not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73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1296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155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 +=  -=  /=  *=  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66584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6DA355-1BB9-ADA5-E124-6A6DBA1EEE25}"/>
              </a:ext>
            </a:extLst>
          </p:cNvPr>
          <p:cNvSpPr txBox="1"/>
          <p:nvPr/>
        </p:nvSpPr>
        <p:spPr>
          <a:xfrm>
            <a:off x="5053781" y="2690336"/>
            <a:ext cx="53684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Parenthesis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dirty="0"/>
              <a:t>() give priority to the expression inside them</a:t>
            </a:r>
          </a:p>
          <a:p>
            <a:endParaRPr lang="en-US" dirty="0"/>
          </a:p>
          <a:p>
            <a:r>
              <a:rPr lang="en-US" dirty="0"/>
              <a:t>Operators on the same level are executed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9308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C979DB-A530-1629-B96C-47A2B45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89277-CD13-C4BA-079E-DE97462F8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have the following variables</a:t>
            </a:r>
          </a:p>
          <a:p>
            <a:pPr lvl="1"/>
            <a:r>
              <a:rPr lang="en-US" dirty="0"/>
              <a:t>x = 5  and y = 9</a:t>
            </a:r>
          </a:p>
          <a:p>
            <a:pPr lvl="1"/>
            <a:r>
              <a:rPr lang="en-US" dirty="0"/>
              <a:t>what is the result of the following statements</a:t>
            </a:r>
          </a:p>
          <a:p>
            <a:r>
              <a:rPr lang="en-US" dirty="0" err="1"/>
              <a:t>y%x</a:t>
            </a:r>
            <a:r>
              <a:rPr lang="en-US" dirty="0"/>
              <a:t>					         </a:t>
            </a:r>
          </a:p>
          <a:p>
            <a:r>
              <a:rPr lang="en-US" dirty="0"/>
              <a:t>x==y					</a:t>
            </a:r>
          </a:p>
          <a:p>
            <a:r>
              <a:rPr lang="en-US" dirty="0"/>
              <a:t>x==y || y&lt;10			</a:t>
            </a:r>
          </a:p>
          <a:p>
            <a:r>
              <a:rPr lang="en-US" dirty="0"/>
              <a:t>x != y &amp;&amp; x-3*2&lt; 4</a:t>
            </a:r>
          </a:p>
          <a:p>
            <a:r>
              <a:rPr lang="en-US" dirty="0"/>
              <a:t>x != y &amp;&amp; (x-3)*2&lt; 4</a:t>
            </a:r>
          </a:p>
          <a:p>
            <a:r>
              <a:rPr lang="en-US" dirty="0"/>
              <a:t>(x + (</a:t>
            </a:r>
            <a:r>
              <a:rPr lang="en-US" dirty="0" err="1"/>
              <a:t>x+y</a:t>
            </a:r>
            <a:r>
              <a:rPr lang="en-US" dirty="0"/>
              <a:t>))+ (2-y) /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1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A543F-796A-F9AC-310C-8C08ADC1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AE9EB3-2C3F-A55E-E05C-61BE8F4C7F94}"/>
              </a:ext>
            </a:extLst>
          </p:cNvPr>
          <p:cNvSpPr txBox="1"/>
          <p:nvPr/>
        </p:nvSpPr>
        <p:spPr>
          <a:xfrm>
            <a:off x="1998405" y="4345462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x = 10;</a:t>
            </a:r>
          </a:p>
          <a:p>
            <a:r>
              <a:rPr lang="en-US" dirty="0"/>
              <a:t>int y = 3;</a:t>
            </a:r>
          </a:p>
          <a:p>
            <a:r>
              <a:rPr lang="en-US" dirty="0"/>
              <a:t>double result = x * y + x / y – </a:t>
            </a:r>
            <a:r>
              <a:rPr lang="en-US" dirty="0" err="1"/>
              <a:t>Math.pow</a:t>
            </a:r>
            <a:r>
              <a:rPr lang="en-US" dirty="0"/>
              <a:t>(x, y) %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123D79-53C0-2DB2-4197-91846124FD7B}"/>
              </a:ext>
            </a:extLst>
          </p:cNvPr>
          <p:cNvSpPr txBox="1"/>
          <p:nvPr/>
        </p:nvSpPr>
        <p:spPr>
          <a:xfrm>
            <a:off x="1927668" y="19304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4;</a:t>
            </a:r>
          </a:p>
          <a:p>
            <a:r>
              <a:rPr lang="en-US" dirty="0"/>
              <a:t>int b = 6;</a:t>
            </a:r>
          </a:p>
          <a:p>
            <a:r>
              <a:rPr lang="en-US" dirty="0"/>
              <a:t>int c = 8;</a:t>
            </a:r>
          </a:p>
          <a:p>
            <a:r>
              <a:rPr lang="en-US" dirty="0"/>
              <a:t>int d = 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= 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|| !(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9F88BA0-E776-1FE5-F8F4-7BF43DE5660E}"/>
                  </a:ext>
                </a:extLst>
              </p:cNvPr>
              <p:cNvSpPr txBox="1"/>
              <p:nvPr/>
            </p:nvSpPr>
            <p:spPr>
              <a:xfrm>
                <a:off x="5528187" y="6021860"/>
                <a:ext cx="29275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Math.pow(x, y)  =&gt;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88BA0-E776-1FE5-F8F4-7BF43DE5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87" y="6021860"/>
                <a:ext cx="2927555" cy="369332"/>
              </a:xfrm>
              <a:prstGeom prst="rect">
                <a:avLst/>
              </a:prstGeom>
              <a:blipFill>
                <a:blip r:embed="rId2"/>
                <a:stretch>
                  <a:fillRect l="-187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67C5BB0-DD25-A224-683C-0D04C4EB6CF2}"/>
              </a:ext>
            </a:extLst>
          </p:cNvPr>
          <p:cNvCxnSpPr>
            <a:endCxn id="9" idx="0"/>
          </p:cNvCxnSpPr>
          <p:nvPr/>
        </p:nvCxnSpPr>
        <p:spPr>
          <a:xfrm>
            <a:off x="5781368" y="5268792"/>
            <a:ext cx="1210597" cy="75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8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B1A36F-39A9-EC41-A90B-1B8913FC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973E35-953A-F1FF-0F38-88C43F34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in java are like other programming languages: containers to store values</a:t>
            </a:r>
          </a:p>
          <a:p>
            <a:r>
              <a:rPr lang="en-US" dirty="0"/>
              <a:t>There are various types of variables in java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 - stores text, such as "Hello". String values are surrounded by double quotes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 - stores integers (whole numbers), without decimals, such as 123 or -123.</a:t>
            </a:r>
          </a:p>
          <a:p>
            <a:pPr lvl="2"/>
            <a:r>
              <a:rPr lang="en-US" dirty="0"/>
              <a:t>integer values range from </a:t>
            </a:r>
            <a:r>
              <a:rPr lang="en-US" b="1" dirty="0"/>
              <a:t>-2147483648</a:t>
            </a:r>
            <a:r>
              <a:rPr lang="en-US" dirty="0"/>
              <a:t> to </a:t>
            </a:r>
            <a:r>
              <a:rPr lang="en-US" b="1" dirty="0"/>
              <a:t>2147483647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 dirty="0"/>
              <a:t> - stores floating point numbers, with decimals, such as 19.99 or -19.99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char</a:t>
            </a:r>
            <a:r>
              <a:rPr lang="en-US" dirty="0"/>
              <a:t> - stores single characters, such as 'a' or 'B'. Char values are surrounded by single quotes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/>
              <a:t> - stores values with two states: true or 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7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4B646-6648-5578-876C-F07AB5FF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349" y="2488892"/>
            <a:ext cx="4441722" cy="1325563"/>
          </a:xfrm>
        </p:spPr>
        <p:txBody>
          <a:bodyPr/>
          <a:lstStyle/>
          <a:p>
            <a:r>
              <a:rPr lang="en-US" dirty="0"/>
              <a:t>Math package</a:t>
            </a:r>
          </a:p>
        </p:txBody>
      </p:sp>
    </p:spTree>
    <p:extLst>
      <p:ext uri="{BB962C8B-B14F-4D97-AF65-F5344CB8AC3E}">
        <p14:creationId xmlns:p14="http://schemas.microsoft.com/office/powerpoint/2010/main" val="313682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40D59-837E-1546-8EAE-E5D2114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9EC23BC-3FE4-A9A0-7DCE-164DF621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Java Math class has many methods that allows you to perform mathematical tasks on numbers.</a:t>
            </a:r>
          </a:p>
          <a:p>
            <a:r>
              <a:rPr lang="en-US" dirty="0"/>
              <a:t>The function we will address here are:</a:t>
            </a:r>
          </a:p>
          <a:p>
            <a:pPr lvl="1"/>
            <a:r>
              <a:rPr lang="en-US" dirty="0" err="1"/>
              <a:t>Math.max</a:t>
            </a:r>
            <a:r>
              <a:rPr lang="en-US" dirty="0"/>
              <a:t>(a, b)</a:t>
            </a:r>
          </a:p>
          <a:p>
            <a:pPr lvl="1"/>
            <a:r>
              <a:rPr lang="en-US" dirty="0" err="1"/>
              <a:t>Math.min</a:t>
            </a:r>
            <a:r>
              <a:rPr lang="en-US" dirty="0"/>
              <a:t>(a, b)</a:t>
            </a:r>
          </a:p>
          <a:p>
            <a:pPr lvl="1"/>
            <a:r>
              <a:rPr lang="en-US" dirty="0" err="1"/>
              <a:t>Math.sqrt</a:t>
            </a:r>
            <a:r>
              <a:rPr lang="en-US" dirty="0"/>
              <a:t>(a)</a:t>
            </a:r>
          </a:p>
          <a:p>
            <a:pPr lvl="1"/>
            <a:r>
              <a:rPr lang="en-US" dirty="0" err="1"/>
              <a:t>Math.exp</a:t>
            </a:r>
            <a:r>
              <a:rPr lang="en-US" dirty="0"/>
              <a:t>(a)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(a, b)</a:t>
            </a:r>
          </a:p>
          <a:p>
            <a:pPr lvl="1"/>
            <a:r>
              <a:rPr lang="en-US" dirty="0" err="1"/>
              <a:t>Math.ceil</a:t>
            </a:r>
            <a:r>
              <a:rPr lang="en-US" dirty="0"/>
              <a:t>(double a)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(double a)</a:t>
            </a:r>
          </a:p>
        </p:txBody>
      </p:sp>
    </p:spTree>
    <p:extLst>
      <p:ext uri="{BB962C8B-B14F-4D97-AF65-F5344CB8AC3E}">
        <p14:creationId xmlns:p14="http://schemas.microsoft.com/office/powerpoint/2010/main" val="12080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1CDB3-80FF-DFD3-AF92-7F798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and min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B57B9B-CE83-15C9-0823-4D519C781876}"/>
              </a:ext>
            </a:extLst>
          </p:cNvPr>
          <p:cNvSpPr txBox="1"/>
          <p:nvPr/>
        </p:nvSpPr>
        <p:spPr>
          <a:xfrm>
            <a:off x="1966451" y="1859339"/>
            <a:ext cx="81411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var1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var2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largest number is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var2))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smallest number is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var2))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9CBCD00-2050-D850-0C03-07A98F3A36AE}"/>
              </a:ext>
            </a:extLst>
          </p:cNvPr>
          <p:cNvSpPr txBox="1"/>
          <p:nvPr/>
        </p:nvSpPr>
        <p:spPr>
          <a:xfrm>
            <a:off x="3156155" y="50157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largest number is 10</a:t>
            </a:r>
          </a:p>
          <a:p>
            <a:r>
              <a:rPr lang="en-US" dirty="0"/>
              <a:t>The smallest number is 5</a:t>
            </a:r>
          </a:p>
        </p:txBody>
      </p:sp>
    </p:spTree>
    <p:extLst>
      <p:ext uri="{BB962C8B-B14F-4D97-AF65-F5344CB8AC3E}">
        <p14:creationId xmlns:p14="http://schemas.microsoft.com/office/powerpoint/2010/main" val="3067965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BE310-422B-ED87-7A1A-0EBC679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Sqrt, pow and exp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BC4FF4-935D-85FD-5876-ABD2D7C6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57"/>
            <a:ext cx="10744200" cy="4351338"/>
          </a:xfrm>
        </p:spPr>
        <p:txBody>
          <a:bodyPr/>
          <a:lstStyle/>
          <a:p>
            <a:r>
              <a:rPr lang="en-US" dirty="0"/>
              <a:t>sqrt(value): returns the square root of the value passed to the method</a:t>
            </a:r>
          </a:p>
          <a:p>
            <a:r>
              <a:rPr lang="en-US" dirty="0"/>
              <a:t>pow(a, b): returns the result of the value </a:t>
            </a:r>
            <a:r>
              <a:rPr lang="en-US" b="1" dirty="0"/>
              <a:t>a</a:t>
            </a:r>
            <a:r>
              <a:rPr lang="en-US" dirty="0"/>
              <a:t> raised to the power </a:t>
            </a:r>
            <a:r>
              <a:rPr lang="en-US" b="1" dirty="0"/>
              <a:t>b</a:t>
            </a:r>
          </a:p>
          <a:p>
            <a:r>
              <a:rPr lang="en-US" dirty="0"/>
              <a:t>exp(a): Returns Euler's number e ≈ 2.71828 raised to the power of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</a:t>
            </a:r>
            <a:endParaRPr lang="en-US" b="1" dirty="0"/>
          </a:p>
          <a:p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A9CDC6-8960-4C87-C636-5781D284C9BD}"/>
              </a:ext>
            </a:extLst>
          </p:cNvPr>
          <p:cNvSpPr txBox="1"/>
          <p:nvPr/>
        </p:nvSpPr>
        <p:spPr>
          <a:xfrm>
            <a:off x="275303" y="3090230"/>
            <a:ext cx="81939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var1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var2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exp of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 var1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is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(var1))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sqrt of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 var2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is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sqrt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(var2))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(var1 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to the power 2 is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Math.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(var1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605D67-8D78-FABB-FFD3-EC332F6DCF0D}"/>
              </a:ext>
            </a:extLst>
          </p:cNvPr>
          <p:cNvSpPr txBox="1"/>
          <p:nvPr/>
        </p:nvSpPr>
        <p:spPr>
          <a:xfrm>
            <a:off x="3834581" y="5603390"/>
            <a:ext cx="49456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exp of 5 is 148.4131591025766</a:t>
            </a:r>
          </a:p>
          <a:p>
            <a:r>
              <a:rPr lang="en-US" dirty="0"/>
              <a:t>The sqrt of 10 is 3.1622776601683795</a:t>
            </a:r>
          </a:p>
          <a:p>
            <a:r>
              <a:rPr lang="en-US" dirty="0"/>
              <a:t>5 to the power 2 is 25.0</a:t>
            </a:r>
          </a:p>
        </p:txBody>
      </p:sp>
    </p:spTree>
    <p:extLst>
      <p:ext uri="{BB962C8B-B14F-4D97-AF65-F5344CB8AC3E}">
        <p14:creationId xmlns:p14="http://schemas.microsoft.com/office/powerpoint/2010/main" val="2005056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C4016A-B913-6C2D-1F19-637F33D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Ceil and 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B58EC-A20B-6354-846A-78F041E3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Ceil returns the closest integer larger than or equal to the passed argument</a:t>
            </a:r>
          </a:p>
          <a:p>
            <a:pPr lvl="1"/>
            <a:r>
              <a:rPr lang="en-US" altLang="en-US" sz="1800" dirty="0" err="1"/>
              <a:t>Math.ceil</a:t>
            </a:r>
            <a:r>
              <a:rPr lang="en-US" altLang="en-US" sz="1800" dirty="0"/>
              <a:t>(5.1)  =  6</a:t>
            </a:r>
          </a:p>
          <a:p>
            <a:pPr lvl="1"/>
            <a:r>
              <a:rPr lang="en-US" altLang="en-US" sz="1800" dirty="0" err="1"/>
              <a:t>Math.ceil</a:t>
            </a:r>
            <a:r>
              <a:rPr lang="en-US" altLang="en-US" sz="1800" dirty="0"/>
              <a:t>(7.5)  = 8</a:t>
            </a:r>
          </a:p>
          <a:p>
            <a:pPr lvl="1"/>
            <a:r>
              <a:rPr lang="en-US" altLang="en-US" sz="1800" dirty="0" err="1"/>
              <a:t>Math.ceil</a:t>
            </a:r>
            <a:r>
              <a:rPr lang="en-US" altLang="en-US" sz="1800" dirty="0"/>
              <a:t>(-1.9) = -1</a:t>
            </a:r>
          </a:p>
          <a:p>
            <a:r>
              <a:rPr lang="en-US" dirty="0"/>
              <a:t>round returns the closest integer to the passed argument</a:t>
            </a:r>
          </a:p>
          <a:p>
            <a:pPr lvl="1"/>
            <a:r>
              <a:rPr lang="en-US" altLang="en-US" sz="1800" dirty="0" err="1"/>
              <a:t>Math.round</a:t>
            </a:r>
            <a:r>
              <a:rPr lang="en-US" altLang="en-US" sz="1800" dirty="0"/>
              <a:t>(5.1)  =  5</a:t>
            </a:r>
          </a:p>
          <a:p>
            <a:pPr lvl="1"/>
            <a:r>
              <a:rPr lang="en-US" altLang="en-US" sz="1800" dirty="0" err="1"/>
              <a:t>Math.round</a:t>
            </a:r>
            <a:r>
              <a:rPr lang="en-US" altLang="en-US" sz="1800" dirty="0"/>
              <a:t>(7.5)  = 8</a:t>
            </a:r>
          </a:p>
          <a:p>
            <a:pPr lvl="1"/>
            <a:r>
              <a:rPr lang="en-US" altLang="en-US" sz="1800" dirty="0" err="1"/>
              <a:t>Math.round</a:t>
            </a:r>
            <a:r>
              <a:rPr lang="en-US" altLang="en-US" sz="1800" dirty="0"/>
              <a:t>(-1.9) = -2</a:t>
            </a:r>
          </a:p>
          <a:p>
            <a:pPr lvl="1"/>
            <a:r>
              <a:rPr lang="en-US" altLang="en-US" sz="1800" dirty="0" err="1"/>
              <a:t>Math.round</a:t>
            </a:r>
            <a:r>
              <a:rPr lang="en-US" altLang="en-US" sz="1800" dirty="0"/>
              <a:t>(-1.5) = -1</a:t>
            </a:r>
          </a:p>
          <a:p>
            <a:pPr lvl="1"/>
            <a:endParaRPr lang="en-US" alt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50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29A0D-AB6D-68D8-AF7C-AE57FF2E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1B690-A765-15A9-568A-C7AB0EBB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 program to evaluate and print the result of the following expression, given that:</a:t>
            </a:r>
          </a:p>
          <a:p>
            <a:pPr lvl="1"/>
            <a:r>
              <a:rPr lang="en-US" dirty="0"/>
              <a:t>Result = x * (2 + y) / 2</a:t>
            </a:r>
          </a:p>
          <a:p>
            <a:pPr lvl="1"/>
            <a:r>
              <a:rPr lang="en-US" dirty="0"/>
              <a:t>Given that: </a:t>
            </a:r>
          </a:p>
          <a:p>
            <a:pPr lvl="1"/>
            <a:r>
              <a:rPr lang="en-US" dirty="0"/>
              <a:t>x = 5, y = 4.5</a:t>
            </a:r>
          </a:p>
          <a:p>
            <a:endParaRPr lang="en-US" dirty="0"/>
          </a:p>
          <a:p>
            <a:r>
              <a:rPr lang="en-US" dirty="0"/>
              <a:t>Round the value using the round function and print the result</a:t>
            </a:r>
          </a:p>
        </p:txBody>
      </p:sp>
    </p:spTree>
    <p:extLst>
      <p:ext uri="{BB962C8B-B14F-4D97-AF65-F5344CB8AC3E}">
        <p14:creationId xmlns:p14="http://schemas.microsoft.com/office/powerpoint/2010/main" val="94046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E252-501F-124D-930A-29A8333B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Data types</a:t>
            </a:r>
          </a:p>
        </p:txBody>
      </p:sp>
      <p:pic>
        <p:nvPicPr>
          <p:cNvPr id="3074" name="Picture 2" descr="Reintroduction to Java Data Types | getKT">
            <a:extLst>
              <a:ext uri="{FF2B5EF4-FFF2-40B4-BE49-F238E27FC236}">
                <a16:creationId xmlns:a16="http://schemas.microsoft.com/office/drawing/2014/main" xmlns="" id="{CD32EB46-5350-A367-3CC3-6E851180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113"/>
            <a:ext cx="8947355" cy="503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7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2D1772-069F-CD2D-7F97-69C83494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8D28FD-3305-68FC-7370-6DB4153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65"/>
            <a:ext cx="10515600" cy="371889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above statement is called </a:t>
            </a:r>
            <a:r>
              <a:rPr lang="en-US" b="1" dirty="0"/>
              <a:t>variable declaration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variable name is </a:t>
            </a:r>
            <a:r>
              <a:rPr lang="en-US" b="1" dirty="0"/>
              <a:t>age</a:t>
            </a:r>
            <a:r>
              <a:rPr lang="en-US" dirty="0"/>
              <a:t>, and it contains the value 30</a:t>
            </a:r>
          </a:p>
          <a:p>
            <a:r>
              <a:rPr lang="en-US" dirty="0"/>
              <a:t>When you execute this code, the result </a:t>
            </a:r>
            <a:r>
              <a:rPr lang="en-US" b="1" dirty="0"/>
              <a:t>30 </a:t>
            </a:r>
            <a:r>
              <a:rPr lang="en-US" dirty="0"/>
              <a:t>will appear in the console</a:t>
            </a:r>
          </a:p>
          <a:p>
            <a:r>
              <a:rPr lang="en-US" dirty="0"/>
              <a:t>Replace</a:t>
            </a:r>
            <a:r>
              <a:rPr lang="en-US" b="1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-US" altLang="en-US" dirty="0"/>
              <a:t>with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name =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"Ahmad"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lang="en-US" altLang="en-US" dirty="0"/>
              <a:t>and check the results</a:t>
            </a:r>
          </a:p>
          <a:p>
            <a:pPr lvl="1"/>
            <a:r>
              <a:rPr lang="en-US" altLang="en-US" dirty="0"/>
              <a:t>What else should be changed?</a:t>
            </a:r>
          </a:p>
          <a:p>
            <a:r>
              <a:rPr lang="en-US" altLang="en-US" dirty="0"/>
              <a:t>You can use </a:t>
            </a:r>
            <a:r>
              <a:rPr lang="en-US" altLang="en-US" sz="2600" dirty="0">
                <a:solidFill>
                  <a:srgbClr val="CC7832"/>
                </a:solidFill>
                <a:latin typeface="JetBrains Mono"/>
              </a:rPr>
              <a:t>byte</a:t>
            </a:r>
            <a:r>
              <a:rPr lang="en-US" altLang="en-US" dirty="0"/>
              <a:t> instead of int when you are sure that the value is in the range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-128 and 127: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variables can be reassigned during the execution of the application</a:t>
            </a:r>
            <a:endParaRPr lang="en-US" altLang="en-US" dirty="0"/>
          </a:p>
          <a:p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FDCBC99-94B5-6461-BA9F-F3812D08E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07070DF-883B-8CA3-C97D-AAD1CB475039}"/>
              </a:ext>
            </a:extLst>
          </p:cNvPr>
          <p:cNvSpPr txBox="1"/>
          <p:nvPr/>
        </p:nvSpPr>
        <p:spPr>
          <a:xfrm>
            <a:off x="3991897" y="17573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variableName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B37BA82-363A-3563-71A6-10C9E2CB1AA2}"/>
              </a:ext>
            </a:extLst>
          </p:cNvPr>
          <p:cNvSpPr txBox="1"/>
          <p:nvPr/>
        </p:nvSpPr>
        <p:spPr>
          <a:xfrm>
            <a:off x="2644877" y="281754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(age)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2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ECC4F9-F3F3-513F-1CB0-6038ACCF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5A0C5D-F2C5-D0E2-155E-9B65A986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670"/>
            <a:ext cx="10515600" cy="4351338"/>
          </a:xfrm>
        </p:spPr>
        <p:txBody>
          <a:bodyPr/>
          <a:lstStyle/>
          <a:p>
            <a:r>
              <a:rPr lang="en-US" dirty="0"/>
              <a:t>You can declare as many variables as you want (need), of any type you need.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A733CC9-3763-604B-A2D6-E6EEBF019ECC}"/>
              </a:ext>
            </a:extLst>
          </p:cNvPr>
          <p:cNvSpPr txBox="1"/>
          <p:nvPr/>
        </p:nvSpPr>
        <p:spPr>
          <a:xfrm>
            <a:off x="2408903" y="2287238"/>
            <a:ext cx="91341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rate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"High"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double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salary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355.30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float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price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3.5f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rate is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rate)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"new location is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(x + y)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where X =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x +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and y = 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"my salary is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salary)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price is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price)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2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24EE9-B0FC-D2BA-E83D-A434BB7D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1D168A-27EF-BD51-FED6-19909969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variables in java must have names, these names are called identifiers</a:t>
            </a:r>
          </a:p>
          <a:p>
            <a:r>
              <a:rPr lang="en-US" dirty="0"/>
              <a:t>The identifiers should be representative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Identifiers are case sensitive in java</a:t>
            </a:r>
          </a:p>
          <a:p>
            <a:r>
              <a:rPr lang="en-US" altLang="en-US" b="1" dirty="0"/>
              <a:t>Age</a:t>
            </a:r>
            <a:r>
              <a:rPr lang="en-US" altLang="en-US" dirty="0"/>
              <a:t> and </a:t>
            </a:r>
            <a:r>
              <a:rPr lang="en-US" altLang="en-US" b="1" dirty="0"/>
              <a:t>age </a:t>
            </a:r>
            <a:r>
              <a:rPr lang="en-US" altLang="en-US" dirty="0"/>
              <a:t>are different variables might or might not hold the same values</a:t>
            </a:r>
            <a:endParaRPr lang="en-US" dirty="0"/>
          </a:p>
          <a:p>
            <a:r>
              <a:rPr lang="en-US" dirty="0"/>
              <a:t>If you have many variables with the same data type, you can write the data type once, and the variables separated with commas, as follows: </a:t>
            </a:r>
          </a:p>
          <a:p>
            <a:pPr marL="457200" lvl="1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					</a:t>
            </a:r>
            <a:r>
              <a:rPr lang="en-US" altLang="en-US" sz="18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num =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20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A9B7C6"/>
                </a:solidFill>
                <a:latin typeface="JetBrains Mono"/>
              </a:rPr>
              <a:t>val</a:t>
            </a:r>
            <a:r>
              <a:rPr lang="en-US" altLang="en-US" sz="18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en-US" altLang="en-US" sz="1800" dirty="0">
                <a:solidFill>
                  <a:srgbClr val="6897BB"/>
                </a:solidFill>
                <a:latin typeface="JetBrains Mono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B2917D-126E-6468-EA49-5028E0AE0D35}"/>
              </a:ext>
            </a:extLst>
          </p:cNvPr>
          <p:cNvSpPr txBox="1"/>
          <p:nvPr/>
        </p:nvSpPr>
        <p:spPr>
          <a:xfrm>
            <a:off x="2917998" y="29472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// good and representative identifier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   //  Will work but bad for large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5D03E-8C29-A7F1-306C-DF19C3E6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writing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AC6150-BE52-66FA-B776-81118438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contain letters, digits, underscores, and dollar signs</a:t>
            </a:r>
          </a:p>
          <a:p>
            <a:r>
              <a:rPr lang="en-US" dirty="0"/>
              <a:t>Must begin with a letter</a:t>
            </a:r>
          </a:p>
          <a:p>
            <a:r>
              <a:rPr lang="en-US" dirty="0"/>
              <a:t>Should start with a lowercase letter and it cannot contain whitespace</a:t>
            </a:r>
          </a:p>
          <a:p>
            <a:r>
              <a:rPr lang="en-US" dirty="0"/>
              <a:t>Can also begin with $ and _ (but we will not use it in this course)</a:t>
            </a:r>
          </a:p>
          <a:p>
            <a:r>
              <a:rPr lang="en-US" dirty="0"/>
              <a:t>Names are case sensitive ("Var" and "var" are different variables)</a:t>
            </a:r>
          </a:p>
          <a:p>
            <a:r>
              <a:rPr lang="en-US" dirty="0"/>
              <a:t>Reserved words (like Java keywords, such as int, float, class or </a:t>
            </a:r>
            <a:r>
              <a:rPr lang="en-US" dirty="0" err="1"/>
              <a:t>boolean</a:t>
            </a:r>
            <a:r>
              <a:rPr lang="en-US" dirty="0"/>
              <a:t>) cannot be used as names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3B61B-0344-9BE8-8FEB-A80E2F5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pic>
        <p:nvPicPr>
          <p:cNvPr id="6146" name="Picture 2" descr="List of Keywords in Java - Shiksha Online">
            <a:extLst>
              <a:ext uri="{FF2B5EF4-FFF2-40B4-BE49-F238E27FC236}">
                <a16:creationId xmlns:a16="http://schemas.microsoft.com/office/drawing/2014/main" xmlns="" id="{C2C62B39-2277-A2BB-179C-0C5D2FDAA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4" y="1699727"/>
            <a:ext cx="9006348" cy="43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4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3694F3-7B97-6CC8-9115-5008E174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507F36-FC26-4084-E089-C8CBB188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variables can hold one out of two possible values: true or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variables are very useful in many cases such as conditional statements and loops</a:t>
            </a:r>
          </a:p>
          <a:p>
            <a:pPr lvl="1"/>
            <a:r>
              <a:rPr lang="en-US" dirty="0"/>
              <a:t>Later in this course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B83323D-8BEE-42C0-64C4-E1918D4B1082}"/>
              </a:ext>
            </a:extLst>
          </p:cNvPr>
          <p:cNvSpPr txBox="1"/>
          <p:nvPr/>
        </p:nvSpPr>
        <p:spPr>
          <a:xfrm>
            <a:off x="4119716" y="2370078"/>
            <a:ext cx="6096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on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 off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(off)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03FE5D-9500-1050-14D2-211BACAF1314}"/>
              </a:ext>
            </a:extLst>
          </p:cNvPr>
          <p:cNvSpPr txBox="1"/>
          <p:nvPr/>
        </p:nvSpPr>
        <p:spPr>
          <a:xfrm>
            <a:off x="8407672" y="3177645"/>
            <a:ext cx="1808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07049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1155</Words>
  <Application>Microsoft Office PowerPoint</Application>
  <PresentationFormat>مخصص</PresentationFormat>
  <Paragraphs>275</Paragraphs>
  <Slides>25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2</vt:i4>
      </vt:variant>
      <vt:variant>
        <vt:lpstr>عناوين الشرائح</vt:lpstr>
      </vt:variant>
      <vt:variant>
        <vt:i4>25</vt:i4>
      </vt:variant>
    </vt:vector>
  </HeadingPairs>
  <TitlesOfParts>
    <vt:vector size="27" baseType="lpstr">
      <vt:lpstr>Facet</vt:lpstr>
      <vt:lpstr>Office Theme</vt:lpstr>
      <vt:lpstr>عرض تقديمي في PowerPoint</vt:lpstr>
      <vt:lpstr>Variables</vt:lpstr>
      <vt:lpstr>Summary of Data types</vt:lpstr>
      <vt:lpstr>Syntax</vt:lpstr>
      <vt:lpstr>Multi variables</vt:lpstr>
      <vt:lpstr>Identifiers</vt:lpstr>
      <vt:lpstr>Rules for writing identifiers</vt:lpstr>
      <vt:lpstr>Keywords</vt:lpstr>
      <vt:lpstr>Logical variables</vt:lpstr>
      <vt:lpstr>Data Type Casting</vt:lpstr>
      <vt:lpstr>final keyword</vt:lpstr>
      <vt:lpstr>Operators</vt:lpstr>
      <vt:lpstr>Arithmetic Operators</vt:lpstr>
      <vt:lpstr>Assignment operators</vt:lpstr>
      <vt:lpstr>Comparison Operators</vt:lpstr>
      <vt:lpstr>Logical Operators</vt:lpstr>
      <vt:lpstr>Priority of operations </vt:lpstr>
      <vt:lpstr>Examples</vt:lpstr>
      <vt:lpstr>Exercises </vt:lpstr>
      <vt:lpstr>Math package</vt:lpstr>
      <vt:lpstr>Mathematical functions</vt:lpstr>
      <vt:lpstr>max and min</vt:lpstr>
      <vt:lpstr>Sqrt, pow and exp </vt:lpstr>
      <vt:lpstr>Ceil and round</vt:lpstr>
      <vt:lpstr>Exercise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Al Tarawneh</dc:creator>
  <cp:lastModifiedBy>Dell_i5</cp:lastModifiedBy>
  <cp:revision>13</cp:revision>
  <dcterms:created xsi:type="dcterms:W3CDTF">2023-10-08T13:52:30Z</dcterms:created>
  <dcterms:modified xsi:type="dcterms:W3CDTF">2024-10-20T20:40:13Z</dcterms:modified>
</cp:coreProperties>
</file>