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2"/>
  </p:notesMasterIdLst>
  <p:sldIdLst>
    <p:sldId id="256" r:id="rId2"/>
    <p:sldId id="257" r:id="rId3"/>
    <p:sldId id="258" r:id="rId4"/>
    <p:sldId id="270" r:id="rId5"/>
    <p:sldId id="259" r:id="rId6"/>
    <p:sldId id="260" r:id="rId7"/>
    <p:sldId id="261" r:id="rId8"/>
    <p:sldId id="262" r:id="rId9"/>
    <p:sldId id="263" r:id="rId10"/>
    <p:sldId id="264" r:id="rId11"/>
    <p:sldId id="265" r:id="rId12"/>
    <p:sldId id="267" r:id="rId13"/>
    <p:sldId id="266" r:id="rId14"/>
    <p:sldId id="268" r:id="rId15"/>
    <p:sldId id="269" r:id="rId16"/>
    <p:sldId id="271" r:id="rId17"/>
    <p:sldId id="272" r:id="rId18"/>
    <p:sldId id="273" r:id="rId19"/>
    <p:sldId id="274" r:id="rId20"/>
    <p:sldId id="275" r:id="rId21"/>
    <p:sldId id="276" r:id="rId22"/>
    <p:sldId id="285" r:id="rId23"/>
    <p:sldId id="277" r:id="rId24"/>
    <p:sldId id="278" r:id="rId25"/>
    <p:sldId id="279" r:id="rId26"/>
    <p:sldId id="280" r:id="rId27"/>
    <p:sldId id="281" r:id="rId28"/>
    <p:sldId id="282" r:id="rId29"/>
    <p:sldId id="283" r:id="rId30"/>
    <p:sldId id="28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9" d="100"/>
          <a:sy n="89" d="100"/>
        </p:scale>
        <p:origin x="-403" y="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28BBD4-3F7D-4571-893E-9FD6A6D6FDE8}" type="datetimeFigureOut">
              <a:rPr lang="en-US" smtClean="0"/>
              <a:t>10/20/2024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77031B-C24D-487E-B0A2-A8BC53D38124}" type="slidenum">
              <a:rPr lang="en-US" smtClean="0"/>
              <a:t>‹#›</a:t>
            </a:fld>
            <a:endParaRPr lang="en-US"/>
          </a:p>
        </p:txBody>
      </p:sp>
    </p:spTree>
    <p:extLst>
      <p:ext uri="{BB962C8B-B14F-4D97-AF65-F5344CB8AC3E}">
        <p14:creationId xmlns:p14="http://schemas.microsoft.com/office/powerpoint/2010/main" val="3421065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77031B-C24D-487E-B0A2-A8BC53D38124}" type="slidenum">
              <a:rPr lang="en-US" smtClean="0"/>
              <a:t>26</a:t>
            </a:fld>
            <a:endParaRPr lang="en-US"/>
          </a:p>
        </p:txBody>
      </p:sp>
    </p:spTree>
    <p:extLst>
      <p:ext uri="{BB962C8B-B14F-4D97-AF65-F5344CB8AC3E}">
        <p14:creationId xmlns:p14="http://schemas.microsoft.com/office/powerpoint/2010/main" val="2326460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9D29F9-C8A3-431B-9695-3FFE2874F56E}"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14141-BE2C-4899-B6CC-1A1C7AF5FAA2}" type="slidenum">
              <a:rPr lang="en-US" smtClean="0"/>
              <a:t>‹#›</a:t>
            </a:fld>
            <a:endParaRPr lang="en-US"/>
          </a:p>
        </p:txBody>
      </p:sp>
    </p:spTree>
    <p:extLst>
      <p:ext uri="{BB962C8B-B14F-4D97-AF65-F5344CB8AC3E}">
        <p14:creationId xmlns:p14="http://schemas.microsoft.com/office/powerpoint/2010/main" val="1403284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D29F9-C8A3-431B-9695-3FFE2874F56E}"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14141-BE2C-4899-B6CC-1A1C7AF5FAA2}" type="slidenum">
              <a:rPr lang="en-US" smtClean="0"/>
              <a:t>‹#›</a:t>
            </a:fld>
            <a:endParaRPr lang="en-US"/>
          </a:p>
        </p:txBody>
      </p:sp>
    </p:spTree>
    <p:extLst>
      <p:ext uri="{BB962C8B-B14F-4D97-AF65-F5344CB8AC3E}">
        <p14:creationId xmlns:p14="http://schemas.microsoft.com/office/powerpoint/2010/main" val="1214438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D29F9-C8A3-431B-9695-3FFE2874F56E}"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14141-BE2C-4899-B6CC-1A1C7AF5FAA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11163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D29F9-C8A3-431B-9695-3FFE2874F56E}"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14141-BE2C-4899-B6CC-1A1C7AF5FAA2}" type="slidenum">
              <a:rPr lang="en-US" smtClean="0"/>
              <a:t>‹#›</a:t>
            </a:fld>
            <a:endParaRPr lang="en-US"/>
          </a:p>
        </p:txBody>
      </p:sp>
    </p:spTree>
    <p:extLst>
      <p:ext uri="{BB962C8B-B14F-4D97-AF65-F5344CB8AC3E}">
        <p14:creationId xmlns:p14="http://schemas.microsoft.com/office/powerpoint/2010/main" val="1274240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D29F9-C8A3-431B-9695-3FFE2874F56E}"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14141-BE2C-4899-B6CC-1A1C7AF5FAA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74764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D29F9-C8A3-431B-9695-3FFE2874F56E}"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14141-BE2C-4899-B6CC-1A1C7AF5FAA2}" type="slidenum">
              <a:rPr lang="en-US" smtClean="0"/>
              <a:t>‹#›</a:t>
            </a:fld>
            <a:endParaRPr lang="en-US"/>
          </a:p>
        </p:txBody>
      </p:sp>
    </p:spTree>
    <p:extLst>
      <p:ext uri="{BB962C8B-B14F-4D97-AF65-F5344CB8AC3E}">
        <p14:creationId xmlns:p14="http://schemas.microsoft.com/office/powerpoint/2010/main" val="390468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9D29F9-C8A3-431B-9695-3FFE2874F56E}"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14141-BE2C-4899-B6CC-1A1C7AF5FAA2}" type="slidenum">
              <a:rPr lang="en-US" smtClean="0"/>
              <a:t>‹#›</a:t>
            </a:fld>
            <a:endParaRPr lang="en-US"/>
          </a:p>
        </p:txBody>
      </p:sp>
    </p:spTree>
    <p:extLst>
      <p:ext uri="{BB962C8B-B14F-4D97-AF65-F5344CB8AC3E}">
        <p14:creationId xmlns:p14="http://schemas.microsoft.com/office/powerpoint/2010/main" val="39636267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9D29F9-C8A3-431B-9695-3FFE2874F56E}"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14141-BE2C-4899-B6CC-1A1C7AF5FAA2}" type="slidenum">
              <a:rPr lang="en-US" smtClean="0"/>
              <a:t>‹#›</a:t>
            </a:fld>
            <a:endParaRPr lang="en-US"/>
          </a:p>
        </p:txBody>
      </p:sp>
    </p:spTree>
    <p:extLst>
      <p:ext uri="{BB962C8B-B14F-4D97-AF65-F5344CB8AC3E}">
        <p14:creationId xmlns:p14="http://schemas.microsoft.com/office/powerpoint/2010/main" val="2868360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9D29F9-C8A3-431B-9695-3FFE2874F56E}"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14141-BE2C-4899-B6CC-1A1C7AF5FAA2}" type="slidenum">
              <a:rPr lang="en-US" smtClean="0"/>
              <a:t>‹#›</a:t>
            </a:fld>
            <a:endParaRPr lang="en-US"/>
          </a:p>
        </p:txBody>
      </p:sp>
    </p:spTree>
    <p:extLst>
      <p:ext uri="{BB962C8B-B14F-4D97-AF65-F5344CB8AC3E}">
        <p14:creationId xmlns:p14="http://schemas.microsoft.com/office/powerpoint/2010/main" val="806686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D29F9-C8A3-431B-9695-3FFE2874F56E}"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14141-BE2C-4899-B6CC-1A1C7AF5FAA2}" type="slidenum">
              <a:rPr lang="en-US" smtClean="0"/>
              <a:t>‹#›</a:t>
            </a:fld>
            <a:endParaRPr lang="en-US"/>
          </a:p>
        </p:txBody>
      </p:sp>
    </p:spTree>
    <p:extLst>
      <p:ext uri="{BB962C8B-B14F-4D97-AF65-F5344CB8AC3E}">
        <p14:creationId xmlns:p14="http://schemas.microsoft.com/office/powerpoint/2010/main" val="328162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9D29F9-C8A3-431B-9695-3FFE2874F56E}" type="datetimeFigureOut">
              <a:rPr lang="en-US" smtClean="0"/>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114141-BE2C-4899-B6CC-1A1C7AF5FAA2}" type="slidenum">
              <a:rPr lang="en-US" smtClean="0"/>
              <a:t>‹#›</a:t>
            </a:fld>
            <a:endParaRPr lang="en-US"/>
          </a:p>
        </p:txBody>
      </p:sp>
    </p:spTree>
    <p:extLst>
      <p:ext uri="{BB962C8B-B14F-4D97-AF65-F5344CB8AC3E}">
        <p14:creationId xmlns:p14="http://schemas.microsoft.com/office/powerpoint/2010/main" val="1817929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9D29F9-C8A3-431B-9695-3FFE2874F56E}" type="datetimeFigureOut">
              <a:rPr lang="en-US" smtClean="0"/>
              <a:t>10/20/2024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114141-BE2C-4899-B6CC-1A1C7AF5FAA2}" type="slidenum">
              <a:rPr lang="en-US" smtClean="0"/>
              <a:t>‹#›</a:t>
            </a:fld>
            <a:endParaRPr lang="en-US"/>
          </a:p>
        </p:txBody>
      </p:sp>
    </p:spTree>
    <p:extLst>
      <p:ext uri="{BB962C8B-B14F-4D97-AF65-F5344CB8AC3E}">
        <p14:creationId xmlns:p14="http://schemas.microsoft.com/office/powerpoint/2010/main" val="28948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9D29F9-C8A3-431B-9695-3FFE2874F56E}" type="datetimeFigureOut">
              <a:rPr lang="en-US" smtClean="0"/>
              <a:t>10/20/2024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114141-BE2C-4899-B6CC-1A1C7AF5FAA2}" type="slidenum">
              <a:rPr lang="en-US" smtClean="0"/>
              <a:t>‹#›</a:t>
            </a:fld>
            <a:endParaRPr lang="en-US"/>
          </a:p>
        </p:txBody>
      </p:sp>
    </p:spTree>
    <p:extLst>
      <p:ext uri="{BB962C8B-B14F-4D97-AF65-F5344CB8AC3E}">
        <p14:creationId xmlns:p14="http://schemas.microsoft.com/office/powerpoint/2010/main" val="3823311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D29F9-C8A3-431B-9695-3FFE2874F56E}" type="datetimeFigureOut">
              <a:rPr lang="en-US" smtClean="0"/>
              <a:t>10/20/2024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114141-BE2C-4899-B6CC-1A1C7AF5FAA2}" type="slidenum">
              <a:rPr lang="en-US" smtClean="0"/>
              <a:t>‹#›</a:t>
            </a:fld>
            <a:endParaRPr lang="en-US"/>
          </a:p>
        </p:txBody>
      </p:sp>
    </p:spTree>
    <p:extLst>
      <p:ext uri="{BB962C8B-B14F-4D97-AF65-F5344CB8AC3E}">
        <p14:creationId xmlns:p14="http://schemas.microsoft.com/office/powerpoint/2010/main" val="406837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9D29F9-C8A3-431B-9695-3FFE2874F56E}" type="datetimeFigureOut">
              <a:rPr lang="en-US" smtClean="0"/>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114141-BE2C-4899-B6CC-1A1C7AF5FAA2}" type="slidenum">
              <a:rPr lang="en-US" smtClean="0"/>
              <a:t>‹#›</a:t>
            </a:fld>
            <a:endParaRPr lang="en-US"/>
          </a:p>
        </p:txBody>
      </p:sp>
    </p:spTree>
    <p:extLst>
      <p:ext uri="{BB962C8B-B14F-4D97-AF65-F5344CB8AC3E}">
        <p14:creationId xmlns:p14="http://schemas.microsoft.com/office/powerpoint/2010/main" val="1986919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114141-BE2C-4899-B6CC-1A1C7AF5FAA2}" type="slidenum">
              <a:rPr lang="en-US" smtClean="0"/>
              <a:t>‹#›</a:t>
            </a:fld>
            <a:endParaRPr lang="en-US"/>
          </a:p>
        </p:txBody>
      </p:sp>
      <p:sp>
        <p:nvSpPr>
          <p:cNvPr id="5" name="Date Placeholder 4"/>
          <p:cNvSpPr>
            <a:spLocks noGrp="1"/>
          </p:cNvSpPr>
          <p:nvPr>
            <p:ph type="dt" sz="half" idx="10"/>
          </p:nvPr>
        </p:nvSpPr>
        <p:spPr/>
        <p:txBody>
          <a:bodyPr/>
          <a:lstStyle/>
          <a:p>
            <a:fld id="{589D29F9-C8A3-431B-9695-3FFE2874F56E}" type="datetimeFigureOut">
              <a:rPr lang="en-US" smtClean="0"/>
              <a:t>10/20/2024</a:t>
            </a:fld>
            <a:endParaRPr lang="en-US"/>
          </a:p>
        </p:txBody>
      </p:sp>
    </p:spTree>
    <p:extLst>
      <p:ext uri="{BB962C8B-B14F-4D97-AF65-F5344CB8AC3E}">
        <p14:creationId xmlns:p14="http://schemas.microsoft.com/office/powerpoint/2010/main" val="3075516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9D29F9-C8A3-431B-9695-3FFE2874F56E}" type="datetimeFigureOut">
              <a:rPr lang="en-US" smtClean="0"/>
              <a:t>10/20/2024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6114141-BE2C-4899-B6CC-1A1C7AF5FAA2}" type="slidenum">
              <a:rPr lang="en-US" smtClean="0"/>
              <a:t>‹#›</a:t>
            </a:fld>
            <a:endParaRPr lang="en-US"/>
          </a:p>
        </p:txBody>
      </p:sp>
    </p:spTree>
    <p:extLst>
      <p:ext uri="{BB962C8B-B14F-4D97-AF65-F5344CB8AC3E}">
        <p14:creationId xmlns:p14="http://schemas.microsoft.com/office/powerpoint/2010/main" val="54524238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0D16CE-04AC-2368-FD5A-867E1895AB85}"/>
              </a:ext>
            </a:extLst>
          </p:cNvPr>
          <p:cNvSpPr>
            <a:spLocks noGrp="1"/>
          </p:cNvSpPr>
          <p:nvPr>
            <p:ph type="ctrTitle"/>
          </p:nvPr>
        </p:nvSpPr>
        <p:spPr/>
        <p:txBody>
          <a:bodyPr/>
          <a:lstStyle/>
          <a:p>
            <a:r>
              <a:rPr lang="en-US" dirty="0"/>
              <a:t>Control statements in java</a:t>
            </a:r>
          </a:p>
        </p:txBody>
      </p:sp>
      <p:sp>
        <p:nvSpPr>
          <p:cNvPr id="3" name="Subtitle 2">
            <a:extLst>
              <a:ext uri="{FF2B5EF4-FFF2-40B4-BE49-F238E27FC236}">
                <a16:creationId xmlns:a16="http://schemas.microsoft.com/office/drawing/2014/main" xmlns="" id="{A90D9D29-5215-2920-F8D0-FFD86B9A300D}"/>
              </a:ext>
            </a:extLst>
          </p:cNvPr>
          <p:cNvSpPr>
            <a:spLocks noGrp="1"/>
          </p:cNvSpPr>
          <p:nvPr>
            <p:ph type="subTitle" idx="1"/>
          </p:nvPr>
        </p:nvSpPr>
        <p:spPr/>
        <p:txBody>
          <a:bodyPr/>
          <a:lstStyle/>
          <a:p>
            <a:r>
              <a:rPr lang="en-US" smtClean="0"/>
              <a:t> </a:t>
            </a:r>
            <a:endParaRPr lang="en-US" dirty="0"/>
          </a:p>
        </p:txBody>
      </p:sp>
    </p:spTree>
    <p:extLst>
      <p:ext uri="{BB962C8B-B14F-4D97-AF65-F5344CB8AC3E}">
        <p14:creationId xmlns:p14="http://schemas.microsoft.com/office/powerpoint/2010/main" val="1640587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D0CDAE-6A5B-8796-86A4-ED269D95B379}"/>
              </a:ext>
            </a:extLst>
          </p:cNvPr>
          <p:cNvSpPr>
            <a:spLocks noGrp="1"/>
          </p:cNvSpPr>
          <p:nvPr>
            <p:ph type="title"/>
          </p:nvPr>
        </p:nvSpPr>
        <p:spPr/>
        <p:txBody>
          <a:bodyPr/>
          <a:lstStyle/>
          <a:p>
            <a:r>
              <a:rPr lang="en-US" dirty="0"/>
              <a:t>Example</a:t>
            </a:r>
          </a:p>
        </p:txBody>
      </p:sp>
      <p:sp>
        <p:nvSpPr>
          <p:cNvPr id="6" name="TextBox 5">
            <a:extLst>
              <a:ext uri="{FF2B5EF4-FFF2-40B4-BE49-F238E27FC236}">
                <a16:creationId xmlns:a16="http://schemas.microsoft.com/office/drawing/2014/main" xmlns="" id="{12526015-C0F5-CC97-851D-E43DB9E153C3}"/>
              </a:ext>
            </a:extLst>
          </p:cNvPr>
          <p:cNvSpPr txBox="1"/>
          <p:nvPr/>
        </p:nvSpPr>
        <p:spPr>
          <a:xfrm>
            <a:off x="3923071" y="840597"/>
            <a:ext cx="6096000" cy="59093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CC7832"/>
                </a:solidFill>
                <a:effectLst/>
                <a:latin typeface="JetBrains Mono"/>
              </a:rPr>
              <a:t>import </a:t>
            </a:r>
            <a:r>
              <a:rPr kumimoji="0" lang="en-US" altLang="en-US" sz="1800" b="0" i="0" u="none" strike="noStrike" cap="none" normalizeH="0" baseline="0" dirty="0" err="1">
                <a:ln>
                  <a:noFill/>
                </a:ln>
                <a:solidFill>
                  <a:srgbClr val="A9B7C6"/>
                </a:solidFill>
                <a:effectLst/>
                <a:latin typeface="JetBrains Mono"/>
              </a:rPr>
              <a:t>java.util.Scanner</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public class </a:t>
            </a:r>
            <a:r>
              <a:rPr kumimoji="0" lang="en-US" altLang="en-US" sz="1800" b="0" i="0" u="none" strike="noStrike" cap="none" normalizeH="0" baseline="0" dirty="0">
                <a:ln>
                  <a:noFill/>
                </a:ln>
                <a:solidFill>
                  <a:srgbClr val="A9B7C6"/>
                </a:solidFill>
                <a:effectLst/>
                <a:latin typeface="JetBrains Mono"/>
              </a:rPr>
              <a:t>Main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public static void </a:t>
            </a:r>
            <a:r>
              <a:rPr kumimoji="0" lang="en-US" altLang="en-US" sz="1800" b="0" i="0" u="none" strike="noStrike" cap="none" normalizeH="0" baseline="0" dirty="0">
                <a:ln>
                  <a:noFill/>
                </a:ln>
                <a:solidFill>
                  <a:srgbClr val="FFC66D"/>
                </a:solidFill>
                <a:effectLst/>
                <a:latin typeface="JetBrains Mono"/>
              </a:rPr>
              <a:t>main</a:t>
            </a:r>
            <a:r>
              <a:rPr kumimoji="0" lang="en-US" altLang="en-US" sz="1800" b="0" i="0" u="none" strike="noStrike" cap="none" normalizeH="0" baseline="0" dirty="0">
                <a:ln>
                  <a:noFill/>
                </a:ln>
                <a:solidFill>
                  <a:srgbClr val="A9B7C6"/>
                </a:solidFill>
                <a:effectLst/>
                <a:latin typeface="JetBrains Mono"/>
              </a:rPr>
              <a:t>(String[] </a:t>
            </a:r>
            <a:r>
              <a:rPr kumimoji="0" lang="en-US" altLang="en-US" sz="1800" b="0" i="0" u="none" strike="noStrike" cap="none" normalizeH="0" baseline="0" dirty="0" err="1">
                <a:ln>
                  <a:noFill/>
                </a:ln>
                <a:solidFill>
                  <a:srgbClr val="A9B7C6"/>
                </a:solidFill>
                <a:effectLst/>
                <a:latin typeface="JetBrains Mono"/>
              </a:rPr>
              <a:t>args</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Scanner </a:t>
            </a:r>
            <a:r>
              <a:rPr kumimoji="0" lang="en-US" altLang="en-US" sz="1800" b="0" i="0" u="none" strike="noStrike" cap="none" normalizeH="0" baseline="0" dirty="0" err="1">
                <a:ln>
                  <a:noFill/>
                </a:ln>
                <a:solidFill>
                  <a:srgbClr val="A9B7C6"/>
                </a:solidFill>
                <a:effectLst/>
                <a:latin typeface="JetBrains Mono"/>
              </a:rPr>
              <a:t>scanner</a:t>
            </a:r>
            <a:r>
              <a:rPr kumimoji="0" lang="en-US" altLang="en-US" sz="1800" b="0" i="0" u="none" strike="noStrike" cap="none" normalizeH="0" baseline="0" dirty="0">
                <a:ln>
                  <a:noFill/>
                </a:ln>
                <a:solidFill>
                  <a:srgbClr val="A9B7C6"/>
                </a:solidFill>
                <a:effectLst/>
                <a:latin typeface="JetBrains Mono"/>
              </a:rPr>
              <a:t> = </a:t>
            </a:r>
            <a:r>
              <a:rPr kumimoji="0" lang="en-US" altLang="en-US" sz="1800" b="0" i="0" u="none" strike="noStrike" cap="none" normalizeH="0" baseline="0" dirty="0">
                <a:ln>
                  <a:noFill/>
                </a:ln>
                <a:solidFill>
                  <a:srgbClr val="CC7832"/>
                </a:solidFill>
                <a:effectLst/>
                <a:latin typeface="JetBrains Mono"/>
              </a:rPr>
              <a:t>new </a:t>
            </a:r>
            <a:r>
              <a:rPr kumimoji="0" lang="en-US" altLang="en-US" sz="1800" b="0" i="0" u="none" strike="noStrike" cap="none" normalizeH="0" baseline="0" dirty="0">
                <a:ln>
                  <a:noFill/>
                </a:ln>
                <a:solidFill>
                  <a:srgbClr val="A9B7C6"/>
                </a:solidFill>
                <a:effectLst/>
                <a:latin typeface="JetBrains Mono"/>
              </a:rPr>
              <a:t>Scanner(System.</a:t>
            </a:r>
            <a:r>
              <a:rPr kumimoji="0" lang="en-US" altLang="en-US" sz="1800" b="0" i="1" u="none" strike="noStrike" cap="none" normalizeH="0" baseline="0" dirty="0">
                <a:ln>
                  <a:noFill/>
                </a:ln>
                <a:solidFill>
                  <a:srgbClr val="9876AA"/>
                </a:solidFill>
                <a:effectLst/>
                <a:latin typeface="JetBrains Mono"/>
              </a:rPr>
              <a:t>in</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"Enter a Rate: "</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double </a:t>
            </a:r>
            <a:r>
              <a:rPr kumimoji="0" lang="en-US" altLang="en-US" sz="1800" b="0" i="0" u="none" strike="noStrike" cap="none" normalizeH="0" baseline="0" dirty="0">
                <a:ln>
                  <a:noFill/>
                </a:ln>
                <a:solidFill>
                  <a:srgbClr val="A9B7C6"/>
                </a:solidFill>
                <a:effectLst/>
                <a:latin typeface="JetBrains Mono"/>
              </a:rPr>
              <a:t>var1 = </a:t>
            </a:r>
            <a:r>
              <a:rPr kumimoji="0" lang="en-US" altLang="en-US" sz="1800" b="0" i="0" u="none" strike="noStrike" cap="none" normalizeH="0" baseline="0" dirty="0" err="1">
                <a:ln>
                  <a:noFill/>
                </a:ln>
                <a:solidFill>
                  <a:srgbClr val="A9B7C6"/>
                </a:solidFill>
                <a:effectLst/>
                <a:latin typeface="JetBrains Mono"/>
              </a:rPr>
              <a:t>scanner.nextInt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scanner.close</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if </a:t>
            </a:r>
            <a:r>
              <a:rPr kumimoji="0" lang="en-US" altLang="en-US" sz="1800" b="0" i="0" u="none" strike="noStrike" cap="none" normalizeH="0" baseline="0" dirty="0">
                <a:ln>
                  <a:noFill/>
                </a:ln>
                <a:solidFill>
                  <a:srgbClr val="A9B7C6"/>
                </a:solidFill>
                <a:effectLst/>
                <a:latin typeface="JetBrains Mono"/>
              </a:rPr>
              <a:t>(var1 &lt; </a:t>
            </a:r>
            <a:r>
              <a:rPr kumimoji="0" lang="en-US" altLang="en-US" sz="1800" b="0" i="0" u="none" strike="noStrike" cap="none" normalizeH="0" baseline="0" dirty="0">
                <a:ln>
                  <a:noFill/>
                </a:ln>
                <a:solidFill>
                  <a:srgbClr val="6897BB"/>
                </a:solidFill>
                <a:effectLst/>
                <a:latin typeface="JetBrains Mono"/>
              </a:rPr>
              <a:t>4 </a:t>
            </a:r>
            <a:r>
              <a:rPr kumimoji="0" lang="en-US" altLang="en-US" sz="1800" b="0" i="0" u="none" strike="noStrike" cap="none" normalizeH="0" baseline="0" dirty="0">
                <a:ln>
                  <a:noFill/>
                </a:ln>
                <a:solidFill>
                  <a:srgbClr val="A9B7C6"/>
                </a:solidFill>
                <a:effectLst/>
                <a:latin typeface="JetBrains Mono"/>
              </a:rPr>
              <a:t>&amp;&amp; var1 &gt; </a:t>
            </a:r>
            <a:r>
              <a:rPr kumimoji="0" lang="en-US" altLang="en-US" sz="1800" b="0" i="0" u="none" strike="noStrike" cap="none" normalizeH="0" baseline="0" dirty="0">
                <a:ln>
                  <a:noFill/>
                </a:ln>
                <a:solidFill>
                  <a:srgbClr val="6897BB"/>
                </a:solidFill>
                <a:effectLst/>
                <a:latin typeface="JetBrains Mono"/>
              </a:rPr>
              <a:t>0</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"Bad"</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else if </a:t>
            </a:r>
            <a:r>
              <a:rPr kumimoji="0" lang="en-US" altLang="en-US" sz="1800" b="0" i="0" u="none" strike="noStrike" cap="none" normalizeH="0" baseline="0" dirty="0">
                <a:ln>
                  <a:noFill/>
                </a:ln>
                <a:solidFill>
                  <a:srgbClr val="A9B7C6"/>
                </a:solidFill>
                <a:effectLst/>
                <a:latin typeface="JetBrains Mono"/>
              </a:rPr>
              <a:t>( var1 &gt;= </a:t>
            </a:r>
            <a:r>
              <a:rPr kumimoji="0" lang="en-US" altLang="en-US" sz="1800" b="0" i="0" u="none" strike="noStrike" cap="none" normalizeH="0" baseline="0" dirty="0">
                <a:ln>
                  <a:noFill/>
                </a:ln>
                <a:solidFill>
                  <a:srgbClr val="6897BB"/>
                </a:solidFill>
                <a:effectLst/>
                <a:latin typeface="JetBrains Mono"/>
              </a:rPr>
              <a:t>4 </a:t>
            </a:r>
            <a:r>
              <a:rPr kumimoji="0" lang="en-US" altLang="en-US" sz="1800" b="0" i="0" u="none" strike="noStrike" cap="none" normalizeH="0" baseline="0" dirty="0">
                <a:ln>
                  <a:noFill/>
                </a:ln>
                <a:solidFill>
                  <a:srgbClr val="A9B7C6"/>
                </a:solidFill>
                <a:effectLst/>
                <a:latin typeface="JetBrains Mono"/>
              </a:rPr>
              <a:t>&amp;&amp; var1 &lt; </a:t>
            </a:r>
            <a:r>
              <a:rPr kumimoji="0" lang="en-US" altLang="en-US" sz="1800" b="0" i="0" u="none" strike="noStrike" cap="none" normalizeH="0" baseline="0" dirty="0">
                <a:ln>
                  <a:noFill/>
                </a:ln>
                <a:solidFill>
                  <a:srgbClr val="6897BB"/>
                </a:solidFill>
                <a:effectLst/>
                <a:latin typeface="JetBrains Mono"/>
              </a:rPr>
              <a:t>7</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"Acceptable"</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else if </a:t>
            </a:r>
            <a:r>
              <a:rPr kumimoji="0" lang="en-US" altLang="en-US" sz="1800" b="0" i="0" u="none" strike="noStrike" cap="none" normalizeH="0" baseline="0" dirty="0">
                <a:ln>
                  <a:noFill/>
                </a:ln>
                <a:solidFill>
                  <a:srgbClr val="A9B7C6"/>
                </a:solidFill>
                <a:effectLst/>
                <a:latin typeface="JetBrains Mono"/>
              </a:rPr>
              <a:t>( var1 &gt;= </a:t>
            </a:r>
            <a:r>
              <a:rPr kumimoji="0" lang="en-US" altLang="en-US" sz="1800" b="0" i="0" u="none" strike="noStrike" cap="none" normalizeH="0" baseline="0" dirty="0">
                <a:ln>
                  <a:noFill/>
                </a:ln>
                <a:solidFill>
                  <a:srgbClr val="6897BB"/>
                </a:solidFill>
                <a:effectLst/>
                <a:latin typeface="JetBrains Mono"/>
              </a:rPr>
              <a:t>7 </a:t>
            </a:r>
            <a:r>
              <a:rPr kumimoji="0" lang="en-US" altLang="en-US" sz="1800" b="0" i="0" u="none" strike="noStrike" cap="none" normalizeH="0" baseline="0" dirty="0">
                <a:ln>
                  <a:noFill/>
                </a:ln>
                <a:solidFill>
                  <a:srgbClr val="A9B7C6"/>
                </a:solidFill>
                <a:effectLst/>
                <a:latin typeface="JetBrains Mono"/>
              </a:rPr>
              <a:t>&amp;&amp; var1 &lt;= </a:t>
            </a:r>
            <a:r>
              <a:rPr kumimoji="0" lang="en-US" altLang="en-US" sz="1800" b="0" i="0" u="none" strike="noStrike" cap="none" normalizeH="0" baseline="0" dirty="0">
                <a:ln>
                  <a:noFill/>
                </a:ln>
                <a:solidFill>
                  <a:srgbClr val="6897BB"/>
                </a:solidFill>
                <a:effectLst/>
                <a:latin typeface="JetBrains Mono"/>
              </a:rPr>
              <a:t>10</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"Excellent"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else </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"Not correct Rate"</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1577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7DADAA-9E17-3F68-2935-D220478ED98D}"/>
              </a:ext>
            </a:extLst>
          </p:cNvPr>
          <p:cNvSpPr>
            <a:spLocks noGrp="1"/>
          </p:cNvSpPr>
          <p:nvPr>
            <p:ph type="title"/>
          </p:nvPr>
        </p:nvSpPr>
        <p:spPr/>
        <p:txBody>
          <a:bodyPr/>
          <a:lstStyle/>
          <a:p>
            <a:r>
              <a:rPr lang="en-US" dirty="0"/>
              <a:t>Switch statement</a:t>
            </a:r>
          </a:p>
        </p:txBody>
      </p:sp>
      <p:sp>
        <p:nvSpPr>
          <p:cNvPr id="3" name="Content Placeholder 2">
            <a:extLst>
              <a:ext uri="{FF2B5EF4-FFF2-40B4-BE49-F238E27FC236}">
                <a16:creationId xmlns:a16="http://schemas.microsoft.com/office/drawing/2014/main" xmlns="" id="{BEE36D72-FF9F-A186-A93C-DF12E0A8E624}"/>
              </a:ext>
            </a:extLst>
          </p:cNvPr>
          <p:cNvSpPr>
            <a:spLocks noGrp="1"/>
          </p:cNvSpPr>
          <p:nvPr>
            <p:ph idx="1"/>
          </p:nvPr>
        </p:nvSpPr>
        <p:spPr/>
        <p:txBody>
          <a:bodyPr>
            <a:normAutofit/>
          </a:bodyPr>
          <a:lstStyle/>
          <a:p>
            <a:r>
              <a:rPr lang="en-US" dirty="0"/>
              <a:t>Although if-else-if ladder is suitable for complex situations, sometimes one might need to use switch statement</a:t>
            </a:r>
          </a:p>
          <a:p>
            <a:r>
              <a:rPr lang="en-US" dirty="0"/>
              <a:t>Switch statement is lighter and easier to follow than if-else-if ladder</a:t>
            </a:r>
          </a:p>
          <a:p>
            <a:r>
              <a:rPr lang="en-US" dirty="0"/>
              <a:t>However, there are some limitations of switch the statement</a:t>
            </a:r>
          </a:p>
          <a:p>
            <a:pPr lvl="1"/>
            <a:r>
              <a:rPr lang="en-US" dirty="0"/>
              <a:t>Limited to Certain Data Types: char, byte, short, int, String, or an </a:t>
            </a:r>
            <a:r>
              <a:rPr lang="en-US" dirty="0" err="1"/>
              <a:t>enum</a:t>
            </a:r>
            <a:r>
              <a:rPr lang="en-US" dirty="0"/>
              <a:t>'</a:t>
            </a:r>
          </a:p>
          <a:p>
            <a:pPr lvl="1"/>
            <a:r>
              <a:rPr lang="en-US" dirty="0"/>
              <a:t>The </a:t>
            </a:r>
            <a:r>
              <a:rPr lang="en-US" b="1" dirty="0"/>
              <a:t>switch</a:t>
            </a:r>
            <a:r>
              <a:rPr lang="en-US" dirty="0"/>
              <a:t> statement checks for equality and cannot be used for relational checks (like greater than, less than). </a:t>
            </a:r>
          </a:p>
          <a:p>
            <a:pPr lvl="1"/>
            <a:r>
              <a:rPr lang="en-US" dirty="0"/>
              <a:t>An </a:t>
            </a:r>
            <a:r>
              <a:rPr lang="en-US" b="1" dirty="0" err="1"/>
              <a:t>enum</a:t>
            </a:r>
            <a:r>
              <a:rPr lang="en-US" dirty="0"/>
              <a:t> (short for "enumeration"). It's a way of defining a custom type where the allowable values are a predefined set of constants. </a:t>
            </a:r>
          </a:p>
          <a:p>
            <a:endParaRPr lang="en-US" dirty="0"/>
          </a:p>
        </p:txBody>
      </p:sp>
      <p:sp>
        <p:nvSpPr>
          <p:cNvPr id="7" name="TextBox 6">
            <a:extLst>
              <a:ext uri="{FF2B5EF4-FFF2-40B4-BE49-F238E27FC236}">
                <a16:creationId xmlns:a16="http://schemas.microsoft.com/office/drawing/2014/main" xmlns="" id="{B79F9F8D-3A58-16E4-C9CC-1F7204C60216}"/>
              </a:ext>
            </a:extLst>
          </p:cNvPr>
          <p:cNvSpPr txBox="1"/>
          <p:nvPr/>
        </p:nvSpPr>
        <p:spPr>
          <a:xfrm>
            <a:off x="1219200" y="5537469"/>
            <a:ext cx="7924800"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CC7832"/>
                </a:solidFill>
                <a:effectLst/>
                <a:latin typeface="JetBrains Mono"/>
              </a:rPr>
              <a:t>public </a:t>
            </a:r>
            <a:r>
              <a:rPr kumimoji="0" lang="en-US" altLang="en-US" sz="1800" b="0" i="0" u="none" strike="noStrike" cap="none" normalizeH="0" baseline="0" dirty="0" err="1">
                <a:ln>
                  <a:noFill/>
                </a:ln>
                <a:solidFill>
                  <a:srgbClr val="CC7832"/>
                </a:solidFill>
                <a:effectLst/>
                <a:latin typeface="JetBrains Mono"/>
              </a:rPr>
              <a:t>enum</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Day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1" u="none" strike="noStrike" cap="none" normalizeH="0" baseline="0" dirty="0">
                <a:ln>
                  <a:noFill/>
                </a:ln>
                <a:solidFill>
                  <a:srgbClr val="9876AA"/>
                </a:solidFill>
                <a:effectLst/>
                <a:latin typeface="JetBrains Mono"/>
              </a:rPr>
              <a:t>SUNDAY</a:t>
            </a:r>
            <a:r>
              <a:rPr kumimoji="0" lang="en-US" altLang="en-US" sz="1800" b="0" i="0" u="none" strike="noStrike" cap="none" normalizeH="0" baseline="0" dirty="0">
                <a:ln>
                  <a:noFill/>
                </a:ln>
                <a:solidFill>
                  <a:srgbClr val="CC7832"/>
                </a:solidFill>
                <a:effectLst/>
                <a:latin typeface="JetBrains Mono"/>
              </a:rPr>
              <a:t>, </a:t>
            </a:r>
            <a:r>
              <a:rPr kumimoji="0" lang="en-US" altLang="en-US" sz="1800" b="0" i="1" u="none" strike="noStrike" cap="none" normalizeH="0" baseline="0" dirty="0">
                <a:ln>
                  <a:noFill/>
                </a:ln>
                <a:solidFill>
                  <a:srgbClr val="9876AA"/>
                </a:solidFill>
                <a:effectLst/>
                <a:latin typeface="JetBrains Mono"/>
              </a:rPr>
              <a:t>MONDAY</a:t>
            </a:r>
            <a:r>
              <a:rPr kumimoji="0" lang="en-US" altLang="en-US" sz="1800" b="0" i="0" u="none" strike="noStrike" cap="none" normalizeH="0" baseline="0" dirty="0">
                <a:ln>
                  <a:noFill/>
                </a:ln>
                <a:solidFill>
                  <a:srgbClr val="CC7832"/>
                </a:solidFill>
                <a:effectLst/>
                <a:latin typeface="JetBrains Mono"/>
              </a:rPr>
              <a:t>, </a:t>
            </a:r>
            <a:r>
              <a:rPr kumimoji="0" lang="en-US" altLang="en-US" sz="1800" b="0" i="1" u="none" strike="noStrike" cap="none" normalizeH="0" baseline="0" dirty="0">
                <a:ln>
                  <a:noFill/>
                </a:ln>
                <a:solidFill>
                  <a:srgbClr val="9876AA"/>
                </a:solidFill>
                <a:effectLst/>
                <a:latin typeface="JetBrains Mono"/>
              </a:rPr>
              <a:t>TUESDAY</a:t>
            </a:r>
            <a:r>
              <a:rPr kumimoji="0" lang="en-US" altLang="en-US" sz="1800" b="0" i="0" u="none" strike="noStrike" cap="none" normalizeH="0" baseline="0" dirty="0">
                <a:ln>
                  <a:noFill/>
                </a:ln>
                <a:solidFill>
                  <a:srgbClr val="CC7832"/>
                </a:solidFill>
                <a:effectLst/>
                <a:latin typeface="JetBrains Mono"/>
              </a:rPr>
              <a:t>, </a:t>
            </a:r>
            <a:r>
              <a:rPr kumimoji="0" lang="en-US" altLang="en-US" sz="1800" b="0" i="1" u="none" strike="noStrike" cap="none" normalizeH="0" baseline="0" dirty="0">
                <a:ln>
                  <a:noFill/>
                </a:ln>
                <a:solidFill>
                  <a:srgbClr val="9876AA"/>
                </a:solidFill>
                <a:effectLst/>
                <a:latin typeface="JetBrains Mono"/>
              </a:rPr>
              <a:t>WEDNESDAY</a:t>
            </a:r>
            <a:r>
              <a:rPr kumimoji="0" lang="en-US" altLang="en-US" sz="1800" b="0" i="0" u="none" strike="noStrike" cap="none" normalizeH="0" baseline="0" dirty="0">
                <a:ln>
                  <a:noFill/>
                </a:ln>
                <a:solidFill>
                  <a:srgbClr val="CC7832"/>
                </a:solidFill>
                <a:effectLst/>
                <a:latin typeface="JetBrains Mono"/>
              </a:rPr>
              <a:t>, </a:t>
            </a:r>
            <a:r>
              <a:rPr kumimoji="0" lang="en-US" altLang="en-US" sz="1800" b="0" i="1" u="none" strike="noStrike" cap="none" normalizeH="0" baseline="0" dirty="0">
                <a:ln>
                  <a:noFill/>
                </a:ln>
                <a:solidFill>
                  <a:srgbClr val="9876AA"/>
                </a:solidFill>
                <a:effectLst/>
                <a:latin typeface="JetBrains Mono"/>
              </a:rPr>
              <a:t>THURSDAY</a:t>
            </a:r>
            <a:r>
              <a:rPr kumimoji="0" lang="en-US" altLang="en-US" sz="1800" b="0" i="0" u="none" strike="noStrike" cap="none" normalizeH="0" baseline="0" dirty="0">
                <a:ln>
                  <a:noFill/>
                </a:ln>
                <a:solidFill>
                  <a:srgbClr val="CC7832"/>
                </a:solidFill>
                <a:effectLst/>
                <a:latin typeface="JetBrains Mono"/>
              </a:rPr>
              <a:t>, </a:t>
            </a:r>
            <a:r>
              <a:rPr kumimoji="0" lang="en-US" altLang="en-US" sz="1800" b="0" i="1" u="none" strike="noStrike" cap="none" normalizeH="0" baseline="0" dirty="0">
                <a:ln>
                  <a:noFill/>
                </a:ln>
                <a:solidFill>
                  <a:srgbClr val="9876AA"/>
                </a:solidFill>
                <a:effectLst/>
                <a:latin typeface="JetBrains Mono"/>
              </a:rPr>
              <a:t>FRIDAY</a:t>
            </a:r>
            <a:r>
              <a:rPr kumimoji="0" lang="en-US" altLang="en-US" sz="1800" b="0" i="0" u="none" strike="noStrike" cap="none" normalizeH="0" baseline="0" dirty="0">
                <a:ln>
                  <a:noFill/>
                </a:ln>
                <a:solidFill>
                  <a:srgbClr val="CC7832"/>
                </a:solidFill>
                <a:effectLst/>
                <a:latin typeface="JetBrains Mono"/>
              </a:rPr>
              <a:t>, </a:t>
            </a:r>
            <a:r>
              <a:rPr kumimoji="0" lang="en-US" altLang="en-US" sz="1800" b="0" i="1" u="none" strike="noStrike" cap="none" normalizeH="0" baseline="0" dirty="0">
                <a:ln>
                  <a:noFill/>
                </a:ln>
                <a:solidFill>
                  <a:srgbClr val="9876AA"/>
                </a:solidFill>
                <a:effectLst/>
                <a:latin typeface="JetBrains Mono"/>
              </a:rPr>
              <a:t>SATURDAY</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Day </a:t>
            </a:r>
            <a:r>
              <a:rPr kumimoji="0" lang="en-US" altLang="en-US" sz="1800" b="0" i="0" u="none" strike="noStrike" cap="none" normalizeH="0" baseline="0" dirty="0">
                <a:ln>
                  <a:noFill/>
                </a:ln>
                <a:solidFill>
                  <a:srgbClr val="9876AA"/>
                </a:solidFill>
                <a:effectLst/>
                <a:latin typeface="JetBrains Mono"/>
              </a:rPr>
              <a:t>a </a:t>
            </a: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Day.</a:t>
            </a:r>
            <a:r>
              <a:rPr kumimoji="0" lang="en-US" altLang="en-US" sz="1800" b="0" i="1" u="none" strike="noStrike" cap="none" normalizeH="0" baseline="0" dirty="0" err="1">
                <a:ln>
                  <a:noFill/>
                </a:ln>
                <a:solidFill>
                  <a:srgbClr val="9876AA"/>
                </a:solidFill>
                <a:effectLst/>
                <a:latin typeface="JetBrains Mono"/>
              </a:rPr>
              <a:t>FRIDAY</a:t>
            </a:r>
            <a:r>
              <a:rPr kumimoji="0" lang="en-US" altLang="en-US" sz="1800" b="0" i="0" u="none" strike="noStrike" cap="none" normalizeH="0" baseline="0" dirty="0">
                <a:ln>
                  <a:noFill/>
                </a:ln>
                <a:solidFill>
                  <a:srgbClr val="CC7832"/>
                </a:solidFill>
                <a:effectLst/>
                <a:latin typeface="JetBrains Mono"/>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3984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134181AE-A86C-219C-3F9B-6038F8D6836D}"/>
              </a:ext>
            </a:extLst>
          </p:cNvPr>
          <p:cNvSpPr txBox="1"/>
          <p:nvPr/>
        </p:nvSpPr>
        <p:spPr>
          <a:xfrm>
            <a:off x="550606" y="1258529"/>
            <a:ext cx="6096000" cy="32624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CC7832"/>
                </a:solidFill>
                <a:effectLst/>
                <a:latin typeface="JetBrains Mono"/>
              </a:rPr>
              <a:t>import </a:t>
            </a:r>
            <a:r>
              <a:rPr kumimoji="0" lang="en-US" altLang="en-US" sz="1800" b="0" i="0" u="none" strike="noStrike" cap="none" normalizeH="0" baseline="0" dirty="0" err="1">
                <a:ln>
                  <a:noFill/>
                </a:ln>
                <a:solidFill>
                  <a:srgbClr val="A9B7C6"/>
                </a:solidFill>
                <a:effectLst/>
                <a:latin typeface="JetBrains Mono"/>
              </a:rPr>
              <a:t>java.util.Scanner</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public class </a:t>
            </a:r>
            <a:r>
              <a:rPr kumimoji="0" lang="en-US" altLang="en-US" sz="1800" b="0" i="0" u="none" strike="noStrike" cap="none" normalizeH="0" baseline="0" dirty="0">
                <a:ln>
                  <a:noFill/>
                </a:ln>
                <a:solidFill>
                  <a:srgbClr val="A9B7C6"/>
                </a:solidFill>
                <a:effectLst/>
                <a:latin typeface="JetBrains Mono"/>
              </a:rPr>
              <a:t>Main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public static void </a:t>
            </a:r>
            <a:r>
              <a:rPr kumimoji="0" lang="en-US" altLang="en-US" sz="1800" b="0" i="0" u="none" strike="noStrike" cap="none" normalizeH="0" baseline="0" dirty="0">
                <a:ln>
                  <a:noFill/>
                </a:ln>
                <a:solidFill>
                  <a:srgbClr val="FFC66D"/>
                </a:solidFill>
                <a:effectLst/>
                <a:latin typeface="JetBrains Mono"/>
              </a:rPr>
              <a:t>main</a:t>
            </a:r>
            <a:r>
              <a:rPr kumimoji="0" lang="en-US" altLang="en-US" sz="1800" b="0" i="0" u="none" strike="noStrike" cap="none" normalizeH="0" baseline="0" dirty="0">
                <a:ln>
                  <a:noFill/>
                </a:ln>
                <a:solidFill>
                  <a:srgbClr val="A9B7C6"/>
                </a:solidFill>
                <a:effectLst/>
                <a:latin typeface="JetBrains Mono"/>
              </a:rPr>
              <a:t>(String[] </a:t>
            </a:r>
            <a:r>
              <a:rPr kumimoji="0" lang="en-US" altLang="en-US" sz="1800" b="0" i="0" u="none" strike="noStrike" cap="none" normalizeH="0" baseline="0" dirty="0" err="1">
                <a:ln>
                  <a:noFill/>
                </a:ln>
                <a:solidFill>
                  <a:srgbClr val="A9B7C6"/>
                </a:solidFill>
                <a:effectLst/>
                <a:latin typeface="JetBrains Mono"/>
              </a:rPr>
              <a:t>args</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Scanner </a:t>
            </a:r>
            <a:r>
              <a:rPr kumimoji="0" lang="en-US" altLang="en-US" sz="1800" b="0" i="0" u="none" strike="noStrike" cap="none" normalizeH="0" baseline="0" dirty="0" err="1">
                <a:ln>
                  <a:noFill/>
                </a:ln>
                <a:solidFill>
                  <a:srgbClr val="A9B7C6"/>
                </a:solidFill>
                <a:effectLst/>
                <a:latin typeface="JetBrains Mono"/>
              </a:rPr>
              <a:t>scanner</a:t>
            </a:r>
            <a:r>
              <a:rPr kumimoji="0" lang="en-US" altLang="en-US" sz="1800" b="0" i="0" u="none" strike="noStrike" cap="none" normalizeH="0" baseline="0" dirty="0">
                <a:ln>
                  <a:noFill/>
                </a:ln>
                <a:solidFill>
                  <a:srgbClr val="A9B7C6"/>
                </a:solidFill>
                <a:effectLst/>
                <a:latin typeface="JetBrains Mono"/>
              </a:rPr>
              <a:t> = </a:t>
            </a:r>
            <a:r>
              <a:rPr kumimoji="0" lang="en-US" altLang="en-US" sz="1800" b="0" i="0" u="none" strike="noStrike" cap="none" normalizeH="0" baseline="0" dirty="0">
                <a:ln>
                  <a:noFill/>
                </a:ln>
                <a:solidFill>
                  <a:srgbClr val="CC7832"/>
                </a:solidFill>
                <a:effectLst/>
                <a:latin typeface="JetBrains Mono"/>
              </a:rPr>
              <a:t>new </a:t>
            </a:r>
            <a:r>
              <a:rPr kumimoji="0" lang="en-US" altLang="en-US" sz="1800" b="0" i="0" u="none" strike="noStrike" cap="none" normalizeH="0" baseline="0" dirty="0">
                <a:ln>
                  <a:noFill/>
                </a:ln>
                <a:solidFill>
                  <a:srgbClr val="A9B7C6"/>
                </a:solidFill>
                <a:effectLst/>
                <a:latin typeface="JetBrains Mono"/>
              </a:rPr>
              <a:t>Scanner(System.</a:t>
            </a:r>
            <a:r>
              <a:rPr kumimoji="0" lang="en-US" altLang="en-US" sz="1800" b="0" i="1" u="none" strike="noStrike" cap="none" normalizeH="0" baseline="0" dirty="0">
                <a:ln>
                  <a:noFill/>
                </a:ln>
                <a:solidFill>
                  <a:srgbClr val="9876AA"/>
                </a:solidFill>
                <a:effectLst/>
                <a:latin typeface="JetBrains Mono"/>
              </a:rPr>
              <a:t>in</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"Enter a </a:t>
            </a:r>
            <a:r>
              <a:rPr lang="en-US" altLang="en-US" dirty="0">
                <a:solidFill>
                  <a:srgbClr val="6A8759"/>
                </a:solidFill>
                <a:latin typeface="JetBrains Mono"/>
              </a:rPr>
              <a:t>number</a:t>
            </a:r>
            <a:r>
              <a:rPr kumimoji="0" lang="en-US" altLang="en-US" sz="1800" b="0" i="0" u="none" strike="noStrike" cap="none" normalizeH="0" baseline="0" dirty="0">
                <a:ln>
                  <a:noFill/>
                </a:ln>
                <a:solidFill>
                  <a:srgbClr val="6A8759"/>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int </a:t>
            </a:r>
            <a:r>
              <a:rPr kumimoji="0" lang="en-US" altLang="en-US" sz="1800" b="0" i="0" u="none" strike="noStrike" cap="none" normalizeH="0" baseline="0" dirty="0">
                <a:ln>
                  <a:noFill/>
                </a:ln>
                <a:solidFill>
                  <a:srgbClr val="A9B7C6"/>
                </a:solidFill>
                <a:effectLst/>
                <a:latin typeface="JetBrains Mono"/>
              </a:rPr>
              <a:t>var1 = </a:t>
            </a:r>
            <a:r>
              <a:rPr kumimoji="0" lang="en-US" altLang="en-US" sz="1800" b="0" i="0" u="none" strike="noStrike" cap="none" normalizeH="0" baseline="0" dirty="0" err="1">
                <a:ln>
                  <a:noFill/>
                </a:ln>
                <a:solidFill>
                  <a:srgbClr val="A9B7C6"/>
                </a:solidFill>
                <a:effectLst/>
                <a:latin typeface="JetBrains Mono"/>
              </a:rPr>
              <a:t>scanner.nextInt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scanner.close</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String </a:t>
            </a:r>
            <a:r>
              <a:rPr kumimoji="0" lang="en-US" altLang="en-US" sz="1800" b="0" i="0" u="none" strike="noStrike" cap="none" normalizeH="0" baseline="0" dirty="0" err="1">
                <a:ln>
                  <a:noFill/>
                </a:ln>
                <a:solidFill>
                  <a:srgbClr val="A9B7C6"/>
                </a:solidFill>
                <a:effectLst/>
                <a:latin typeface="JetBrains Mono"/>
              </a:rPr>
              <a:t>dayName</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A9B7C6"/>
                </a:solidFill>
                <a:effectLst/>
                <a:latin typeface="JetBrains Mono"/>
              </a:rPr>
              <a:t/>
            </a:r>
            <a:br>
              <a:rPr kumimoji="0" lang="en-US" altLang="en-US" sz="1800" b="0" i="0" u="none" strike="noStrike" cap="none" normalizeH="0" baseline="0" dirty="0">
                <a:ln>
                  <a:noFill/>
                </a:ln>
                <a:solidFill>
                  <a:srgbClr val="A9B7C6"/>
                </a:solidFill>
                <a:effectLst/>
                <a:latin typeface="JetBrains Mono"/>
              </a:rPr>
            </a:b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xmlns="" id="{FCD9B7C7-5946-8DC2-2C81-3A15E1E1A95B}"/>
              </a:ext>
            </a:extLst>
          </p:cNvPr>
          <p:cNvSpPr txBox="1"/>
          <p:nvPr/>
        </p:nvSpPr>
        <p:spPr>
          <a:xfrm>
            <a:off x="5540478" y="1454436"/>
            <a:ext cx="6100916" cy="4524315"/>
          </a:xfrm>
          <a:prstGeom prst="rect">
            <a:avLst/>
          </a:prstGeom>
          <a:noFill/>
        </p:spPr>
        <p:txBody>
          <a:bodyPr wrap="square">
            <a:spAutoFit/>
          </a:bodyPr>
          <a:lstStyle/>
          <a:p>
            <a:r>
              <a:rPr kumimoji="0" lang="en-US" altLang="en-US" sz="1800" b="0" i="0" u="none" strike="noStrike" cap="none" normalizeH="0" baseline="0" dirty="0">
                <a:ln>
                  <a:noFill/>
                </a:ln>
                <a:solidFill>
                  <a:srgbClr val="CC7832"/>
                </a:solidFill>
                <a:effectLst/>
                <a:latin typeface="JetBrains Mono"/>
              </a:rPr>
              <a:t> switch</a:t>
            </a:r>
            <a:r>
              <a:rPr kumimoji="0" lang="en-US" altLang="en-US" sz="1800" b="0" i="0" u="none" strike="noStrike" cap="none" normalizeH="0" baseline="0" dirty="0">
                <a:ln>
                  <a:noFill/>
                </a:ln>
                <a:solidFill>
                  <a:srgbClr val="A9B7C6"/>
                </a:solidFill>
                <a:effectLst/>
                <a:latin typeface="JetBrains Mono"/>
              </a:rPr>
              <a:t>(var1)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case </a:t>
            </a:r>
            <a:r>
              <a:rPr kumimoji="0" lang="en-US" altLang="en-US" sz="1800" b="0" i="0" u="none" strike="noStrike" cap="none" normalizeH="0" baseline="0" dirty="0">
                <a:ln>
                  <a:noFill/>
                </a:ln>
                <a:solidFill>
                  <a:srgbClr val="6897BB"/>
                </a:solidFill>
                <a:effectLst/>
                <a:latin typeface="JetBrains Mono"/>
              </a:rPr>
              <a:t>1</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dayName</a:t>
            </a:r>
            <a:r>
              <a:rPr kumimoji="0" lang="en-US" altLang="en-US" sz="1800" b="0" i="0" u="none" strike="noStrike" cap="none" normalizeH="0" baseline="0" dirty="0">
                <a:ln>
                  <a:noFill/>
                </a:ln>
                <a:solidFill>
                  <a:srgbClr val="A9B7C6"/>
                </a:solidFill>
                <a:effectLst/>
                <a:latin typeface="JetBrains Mono"/>
              </a:rPr>
              <a:t> = </a:t>
            </a:r>
            <a:r>
              <a:rPr kumimoji="0" lang="en-US" altLang="en-US" sz="1800" b="0" i="0" u="none" strike="noStrike" cap="none" normalizeH="0" baseline="0" dirty="0">
                <a:ln>
                  <a:noFill/>
                </a:ln>
                <a:solidFill>
                  <a:srgbClr val="6A8759"/>
                </a:solidFill>
                <a:effectLst/>
                <a:latin typeface="JetBrains Mono"/>
              </a:rPr>
              <a:t>"Monday"</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break;</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case </a:t>
            </a:r>
            <a:r>
              <a:rPr kumimoji="0" lang="en-US" altLang="en-US" sz="1800" b="0" i="0" u="none" strike="noStrike" cap="none" normalizeH="0" baseline="0" dirty="0">
                <a:ln>
                  <a:noFill/>
                </a:ln>
                <a:solidFill>
                  <a:srgbClr val="6897BB"/>
                </a:solidFill>
                <a:effectLst/>
                <a:latin typeface="JetBrains Mono"/>
              </a:rPr>
              <a:t>2</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dayName</a:t>
            </a:r>
            <a:r>
              <a:rPr kumimoji="0" lang="en-US" altLang="en-US" sz="1800" b="0" i="0" u="none" strike="noStrike" cap="none" normalizeH="0" baseline="0" dirty="0">
                <a:ln>
                  <a:noFill/>
                </a:ln>
                <a:solidFill>
                  <a:srgbClr val="A9B7C6"/>
                </a:solidFill>
                <a:effectLst/>
                <a:latin typeface="JetBrains Mono"/>
              </a:rPr>
              <a:t> = </a:t>
            </a:r>
            <a:r>
              <a:rPr kumimoji="0" lang="en-US" altLang="en-US" sz="1800" b="0" i="0" u="none" strike="noStrike" cap="none" normalizeH="0" baseline="0" dirty="0">
                <a:ln>
                  <a:noFill/>
                </a:ln>
                <a:solidFill>
                  <a:srgbClr val="6A8759"/>
                </a:solidFill>
                <a:effectLst/>
                <a:latin typeface="JetBrains Mono"/>
              </a:rPr>
              <a:t>"Tuesday"</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break;</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case </a:t>
            </a:r>
            <a:r>
              <a:rPr kumimoji="0" lang="en-US" altLang="en-US" sz="1800" b="0" i="0" u="none" strike="noStrike" cap="none" normalizeH="0" baseline="0" dirty="0">
                <a:ln>
                  <a:noFill/>
                </a:ln>
                <a:solidFill>
                  <a:srgbClr val="6897BB"/>
                </a:solidFill>
                <a:effectLst/>
                <a:latin typeface="JetBrains Mono"/>
              </a:rPr>
              <a:t>3</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dayName</a:t>
            </a:r>
            <a:r>
              <a:rPr kumimoji="0" lang="en-US" altLang="en-US" sz="1800" b="0" i="0" u="none" strike="noStrike" cap="none" normalizeH="0" baseline="0" dirty="0">
                <a:ln>
                  <a:noFill/>
                </a:ln>
                <a:solidFill>
                  <a:srgbClr val="A9B7C6"/>
                </a:solidFill>
                <a:effectLst/>
                <a:latin typeface="JetBrains Mono"/>
              </a:rPr>
              <a:t> = </a:t>
            </a:r>
            <a:r>
              <a:rPr kumimoji="0" lang="en-US" altLang="en-US" sz="1800" b="0" i="0" u="none" strike="noStrike" cap="none" normalizeH="0" baseline="0" dirty="0">
                <a:ln>
                  <a:noFill/>
                </a:ln>
                <a:solidFill>
                  <a:srgbClr val="6A8759"/>
                </a:solidFill>
                <a:effectLst/>
                <a:latin typeface="JetBrains Mono"/>
              </a:rPr>
              <a:t>"Wednesday"</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break;</a:t>
            </a:r>
            <a:r>
              <a:rPr kumimoji="0" lang="en-US" altLang="en-US" sz="1800" b="0" i="0" u="none" strike="noStrike" cap="none" normalizeH="0" baseline="0" dirty="0">
                <a:ln>
                  <a:noFill/>
                </a:ln>
                <a:solidFill>
                  <a:srgbClr val="808080"/>
                </a:solidFill>
                <a:effectLst/>
                <a:latin typeface="JetBrains Mono"/>
              </a:rPr>
              <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default</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dayName</a:t>
            </a:r>
            <a:r>
              <a:rPr kumimoji="0" lang="en-US" altLang="en-US" sz="1800" b="0" i="0" u="none" strike="noStrike" cap="none" normalizeH="0" baseline="0" dirty="0">
                <a:ln>
                  <a:noFill/>
                </a:ln>
                <a:solidFill>
                  <a:srgbClr val="A9B7C6"/>
                </a:solidFill>
                <a:effectLst/>
                <a:latin typeface="JetBrains Mono"/>
              </a:rPr>
              <a:t> = </a:t>
            </a:r>
            <a:r>
              <a:rPr kumimoji="0" lang="en-US" altLang="en-US" sz="1800" b="0" i="0" u="none" strike="noStrike" cap="none" normalizeH="0" baseline="0" dirty="0">
                <a:ln>
                  <a:noFill/>
                </a:ln>
                <a:solidFill>
                  <a:srgbClr val="6A8759"/>
                </a:solidFill>
                <a:effectLst/>
                <a:latin typeface="JetBrains Mono"/>
              </a:rPr>
              <a:t>"Invalid day"</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err="1">
                <a:ln>
                  <a:noFill/>
                </a:ln>
                <a:solidFill>
                  <a:srgbClr val="A9B7C6"/>
                </a:solidFill>
                <a:effectLst/>
                <a:latin typeface="JetBrains Mono"/>
              </a:rPr>
              <a:t>dayName</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a:t>
            </a:r>
            <a:endParaRPr lang="en-US" dirty="0"/>
          </a:p>
        </p:txBody>
      </p:sp>
    </p:spTree>
    <p:extLst>
      <p:ext uri="{BB962C8B-B14F-4D97-AF65-F5344CB8AC3E}">
        <p14:creationId xmlns:p14="http://schemas.microsoft.com/office/powerpoint/2010/main" val="174020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2C1D59-2C4B-691F-6A96-C748D70BC6E3}"/>
              </a:ext>
            </a:extLst>
          </p:cNvPr>
          <p:cNvSpPr>
            <a:spLocks noGrp="1"/>
          </p:cNvSpPr>
          <p:nvPr>
            <p:ph type="title"/>
          </p:nvPr>
        </p:nvSpPr>
        <p:spPr>
          <a:xfrm>
            <a:off x="4023852" y="2538054"/>
            <a:ext cx="3674806" cy="1325563"/>
          </a:xfrm>
        </p:spPr>
        <p:txBody>
          <a:bodyPr/>
          <a:lstStyle/>
          <a:p>
            <a:r>
              <a:rPr lang="en-US" dirty="0"/>
              <a:t>Loops in java</a:t>
            </a:r>
          </a:p>
        </p:txBody>
      </p:sp>
    </p:spTree>
    <p:extLst>
      <p:ext uri="{BB962C8B-B14F-4D97-AF65-F5344CB8AC3E}">
        <p14:creationId xmlns:p14="http://schemas.microsoft.com/office/powerpoint/2010/main" val="1495840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12C5BC-95D5-AFC5-2CFB-C1E9F7F112FA}"/>
              </a:ext>
            </a:extLst>
          </p:cNvPr>
          <p:cNvSpPr>
            <a:spLocks noGrp="1"/>
          </p:cNvSpPr>
          <p:nvPr>
            <p:ph type="title"/>
          </p:nvPr>
        </p:nvSpPr>
        <p:spPr/>
        <p:txBody>
          <a:bodyPr/>
          <a:lstStyle/>
          <a:p>
            <a:r>
              <a:rPr lang="en-US" dirty="0"/>
              <a:t>Why loops</a:t>
            </a:r>
          </a:p>
        </p:txBody>
      </p:sp>
      <p:sp>
        <p:nvSpPr>
          <p:cNvPr id="3" name="Content Placeholder 2">
            <a:extLst>
              <a:ext uri="{FF2B5EF4-FFF2-40B4-BE49-F238E27FC236}">
                <a16:creationId xmlns:a16="http://schemas.microsoft.com/office/drawing/2014/main" xmlns="" id="{A4E8FEC7-0B3B-5FEB-C595-0BEE6F92E4BD}"/>
              </a:ext>
            </a:extLst>
          </p:cNvPr>
          <p:cNvSpPr>
            <a:spLocks noGrp="1"/>
          </p:cNvSpPr>
          <p:nvPr>
            <p:ph idx="1"/>
          </p:nvPr>
        </p:nvSpPr>
        <p:spPr/>
        <p:txBody>
          <a:bodyPr>
            <a:normAutofit/>
          </a:bodyPr>
          <a:lstStyle/>
          <a:p>
            <a:r>
              <a:rPr lang="en-US" dirty="0"/>
              <a:t>Loops are important to understand in any programming language</a:t>
            </a:r>
          </a:p>
          <a:p>
            <a:pPr lvl="1"/>
            <a:r>
              <a:rPr lang="en-US" dirty="0"/>
              <a:t>Reduces Code Repetition: Execute the same code multiple times without rewriting it.</a:t>
            </a:r>
          </a:p>
          <a:p>
            <a:pPr lvl="1"/>
            <a:r>
              <a:rPr lang="en-US" dirty="0"/>
              <a:t>Data Processing: Process elements in arrays or collections efficiently.</a:t>
            </a:r>
          </a:p>
          <a:p>
            <a:pPr lvl="1"/>
            <a:r>
              <a:rPr lang="en-US" dirty="0"/>
              <a:t>Automation: Perform repetitive tasks like searching, sorting, and more.</a:t>
            </a:r>
          </a:p>
          <a:p>
            <a:r>
              <a:rPr lang="en-US" dirty="0"/>
              <a:t>A loop in Java is used for executing a block of code repeatedly based on a condition or a set number of times</a:t>
            </a:r>
          </a:p>
          <a:p>
            <a:endParaRPr lang="en-US" dirty="0"/>
          </a:p>
        </p:txBody>
      </p:sp>
    </p:spTree>
    <p:extLst>
      <p:ext uri="{BB962C8B-B14F-4D97-AF65-F5344CB8AC3E}">
        <p14:creationId xmlns:p14="http://schemas.microsoft.com/office/powerpoint/2010/main" val="2942855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E37049-806D-FD25-DE60-6A395608DDDC}"/>
              </a:ext>
            </a:extLst>
          </p:cNvPr>
          <p:cNvSpPr>
            <a:spLocks noGrp="1"/>
          </p:cNvSpPr>
          <p:nvPr>
            <p:ph type="title"/>
          </p:nvPr>
        </p:nvSpPr>
        <p:spPr/>
        <p:txBody>
          <a:bodyPr/>
          <a:lstStyle/>
          <a:p>
            <a:r>
              <a:rPr lang="en-US" dirty="0"/>
              <a:t>For loop</a:t>
            </a:r>
          </a:p>
        </p:txBody>
      </p:sp>
      <p:sp>
        <p:nvSpPr>
          <p:cNvPr id="3" name="Content Placeholder 2">
            <a:extLst>
              <a:ext uri="{FF2B5EF4-FFF2-40B4-BE49-F238E27FC236}">
                <a16:creationId xmlns:a16="http://schemas.microsoft.com/office/drawing/2014/main" xmlns="" id="{B92BD831-66E9-20D9-4AF4-B2B66BEB5DA5}"/>
              </a:ext>
            </a:extLst>
          </p:cNvPr>
          <p:cNvSpPr>
            <a:spLocks noGrp="1"/>
          </p:cNvSpPr>
          <p:nvPr>
            <p:ph idx="1"/>
          </p:nvPr>
        </p:nvSpPr>
        <p:spPr/>
        <p:txBody>
          <a:bodyPr/>
          <a:lstStyle/>
          <a:p>
            <a:pPr algn="l">
              <a:buFont typeface="Arial" panose="020B0604020202020204" pitchFamily="34" charset="0"/>
              <a:buChar char="•"/>
            </a:pPr>
            <a:r>
              <a:rPr lang="en-US" dirty="0"/>
              <a:t>For loop in java is used </a:t>
            </a:r>
            <a:r>
              <a:rPr lang="en-US" b="0" i="0" dirty="0">
                <a:solidFill>
                  <a:srgbClr val="374151"/>
                </a:solidFill>
                <a:effectLst/>
                <a:latin typeface="Söhne"/>
              </a:rPr>
              <a:t>when the number of iterations is known.</a:t>
            </a:r>
          </a:p>
          <a:p>
            <a:pPr marL="0" indent="0">
              <a:buNone/>
            </a:pPr>
            <a:r>
              <a:rPr lang="en-US" dirty="0"/>
              <a:t/>
            </a:r>
            <a:br>
              <a:rPr lang="en-US" dirty="0"/>
            </a:br>
            <a:endParaRPr lang="en-US" dirty="0"/>
          </a:p>
        </p:txBody>
      </p:sp>
      <p:sp>
        <p:nvSpPr>
          <p:cNvPr id="7" name="TextBox 6">
            <a:extLst>
              <a:ext uri="{FF2B5EF4-FFF2-40B4-BE49-F238E27FC236}">
                <a16:creationId xmlns:a16="http://schemas.microsoft.com/office/drawing/2014/main" xmlns="" id="{7E9531AB-2BE2-211E-CFAD-C7004C71D39C}"/>
              </a:ext>
            </a:extLst>
          </p:cNvPr>
          <p:cNvSpPr txBox="1"/>
          <p:nvPr/>
        </p:nvSpPr>
        <p:spPr>
          <a:xfrm>
            <a:off x="5826531" y="2967335"/>
            <a:ext cx="3972233" cy="923330"/>
          </a:xfrm>
          <a:prstGeom prst="rect">
            <a:avLst/>
          </a:prstGeom>
          <a:noFill/>
        </p:spPr>
        <p:txBody>
          <a:bodyPr wrap="square">
            <a:spAutoFit/>
          </a:bodyPr>
          <a:lstStyle/>
          <a:p>
            <a:r>
              <a:rPr lang="en-US" dirty="0"/>
              <a:t>for(initialization; condition; step) {</a:t>
            </a:r>
          </a:p>
          <a:p>
            <a:r>
              <a:rPr lang="en-US" dirty="0"/>
              <a:t>    // code to be executed</a:t>
            </a:r>
          </a:p>
          <a:p>
            <a:r>
              <a:rPr lang="en-US" dirty="0"/>
              <a:t>}</a:t>
            </a:r>
          </a:p>
        </p:txBody>
      </p:sp>
      <p:sp>
        <p:nvSpPr>
          <p:cNvPr id="11" name="TextBox 10">
            <a:extLst>
              <a:ext uri="{FF2B5EF4-FFF2-40B4-BE49-F238E27FC236}">
                <a16:creationId xmlns:a16="http://schemas.microsoft.com/office/drawing/2014/main" xmlns="" id="{4566A1C7-9D5C-BC04-6EB3-CF835F5B3FEC}"/>
              </a:ext>
            </a:extLst>
          </p:cNvPr>
          <p:cNvSpPr txBox="1"/>
          <p:nvPr/>
        </p:nvSpPr>
        <p:spPr>
          <a:xfrm>
            <a:off x="5826531" y="4560933"/>
            <a:ext cx="3510117" cy="923330"/>
          </a:xfrm>
          <a:prstGeom prst="rect">
            <a:avLst/>
          </a:prstGeom>
          <a:noFill/>
        </p:spPr>
        <p:txBody>
          <a:bodyPr wrap="square">
            <a:spAutoFit/>
          </a:bodyPr>
          <a:lstStyle/>
          <a:p>
            <a:r>
              <a:rPr lang="nn-NO" dirty="0"/>
              <a:t>for(int i = 0; i &lt; 10; i ++) {</a:t>
            </a:r>
          </a:p>
          <a:p>
            <a:r>
              <a:rPr lang="nn-NO" dirty="0"/>
              <a:t>    System.out.println(i);</a:t>
            </a:r>
          </a:p>
          <a:p>
            <a:r>
              <a:rPr lang="nn-NO" dirty="0"/>
              <a:t>}</a:t>
            </a:r>
            <a:endParaRPr lang="en-US" dirty="0"/>
          </a:p>
        </p:txBody>
      </p:sp>
      <p:pic>
        <p:nvPicPr>
          <p:cNvPr id="1026" name="Picture 2" descr="For Loop in Java | Syntax, Example - Scientech Easy">
            <a:extLst>
              <a:ext uri="{FF2B5EF4-FFF2-40B4-BE49-F238E27FC236}">
                <a16:creationId xmlns:a16="http://schemas.microsoft.com/office/drawing/2014/main" xmlns="" id="{043E9B70-73A0-D1C2-314A-7CFF1022D7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399" y="2731099"/>
            <a:ext cx="5149197" cy="3432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11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65A245-99B0-1D55-A117-28C54FCCFB2B}"/>
              </a:ext>
            </a:extLst>
          </p:cNvPr>
          <p:cNvSpPr>
            <a:spLocks noGrp="1"/>
          </p:cNvSpPr>
          <p:nvPr>
            <p:ph type="title"/>
          </p:nvPr>
        </p:nvSpPr>
        <p:spPr/>
        <p:txBody>
          <a:bodyPr/>
          <a:lstStyle/>
          <a:p>
            <a:r>
              <a:rPr lang="en-US" dirty="0"/>
              <a:t>More complex for loop</a:t>
            </a:r>
          </a:p>
        </p:txBody>
      </p:sp>
      <p:sp>
        <p:nvSpPr>
          <p:cNvPr id="3" name="Content Placeholder 2">
            <a:extLst>
              <a:ext uri="{FF2B5EF4-FFF2-40B4-BE49-F238E27FC236}">
                <a16:creationId xmlns:a16="http://schemas.microsoft.com/office/drawing/2014/main" xmlns="" id="{6379B3AB-2DB0-41B5-57A8-AE0191E937EB}"/>
              </a:ext>
            </a:extLst>
          </p:cNvPr>
          <p:cNvSpPr>
            <a:spLocks noGrp="1"/>
          </p:cNvSpPr>
          <p:nvPr>
            <p:ph idx="1"/>
          </p:nvPr>
        </p:nvSpPr>
        <p:spPr/>
        <p:txBody>
          <a:bodyPr/>
          <a:lstStyle/>
          <a:p>
            <a:r>
              <a:rPr lang="en-US" dirty="0"/>
              <a:t>in the for loop, you can combine two variables</a:t>
            </a:r>
          </a:p>
          <a:p>
            <a:pPr lvl="1"/>
            <a:r>
              <a:rPr lang="en-US" dirty="0"/>
              <a:t>possible but less common</a:t>
            </a:r>
          </a:p>
          <a:p>
            <a:endParaRPr lang="en-US" dirty="0"/>
          </a:p>
          <a:p>
            <a:endParaRPr lang="en-US" dirty="0"/>
          </a:p>
          <a:p>
            <a:endParaRPr lang="en-US" dirty="0"/>
          </a:p>
          <a:p>
            <a:endParaRPr lang="en-US" dirty="0"/>
          </a:p>
          <a:p>
            <a:endParaRPr lang="en-US" dirty="0"/>
          </a:p>
          <a:p>
            <a:r>
              <a:rPr lang="en-US" dirty="0"/>
              <a:t>Track the variables </a:t>
            </a:r>
            <a:r>
              <a:rPr lang="en-US" dirty="0" err="1"/>
              <a:t>i</a:t>
            </a:r>
            <a:r>
              <a:rPr lang="en-US" dirty="0"/>
              <a:t> and j and show the results (assignment)</a:t>
            </a:r>
          </a:p>
        </p:txBody>
      </p:sp>
      <p:sp>
        <p:nvSpPr>
          <p:cNvPr id="6" name="TextBox 5">
            <a:extLst>
              <a:ext uri="{FF2B5EF4-FFF2-40B4-BE49-F238E27FC236}">
                <a16:creationId xmlns:a16="http://schemas.microsoft.com/office/drawing/2014/main" xmlns="" id="{49D916B9-BAAF-3210-81C4-F93761AFCAD1}"/>
              </a:ext>
            </a:extLst>
          </p:cNvPr>
          <p:cNvSpPr txBox="1"/>
          <p:nvPr/>
        </p:nvSpPr>
        <p:spPr>
          <a:xfrm>
            <a:off x="2340077" y="3177645"/>
            <a:ext cx="6096000"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CC7832"/>
                </a:solidFill>
                <a:effectLst/>
                <a:latin typeface="JetBrains Mono"/>
              </a:rPr>
              <a:t>for </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int </a:t>
            </a:r>
            <a:r>
              <a:rPr kumimoji="0" lang="en-US" altLang="en-US" sz="1800" b="0" i="0" u="none" strike="noStrike" cap="none" normalizeH="0" baseline="0" dirty="0" err="1">
                <a:ln>
                  <a:noFill/>
                </a:ln>
                <a:solidFill>
                  <a:srgbClr val="A9B7C6"/>
                </a:solidFill>
                <a:effectLst/>
                <a:latin typeface="JetBrains Mono"/>
              </a:rPr>
              <a:t>i</a:t>
            </a:r>
            <a:r>
              <a:rPr kumimoji="0" lang="en-US" altLang="en-US" sz="1800" b="0" i="0" u="none" strike="noStrike" cap="none" normalizeH="0" baseline="0" dirty="0">
                <a:ln>
                  <a:noFill/>
                </a:ln>
                <a:solidFill>
                  <a:srgbClr val="A9B7C6"/>
                </a:solidFill>
                <a:effectLst/>
                <a:latin typeface="JetBrains Mono"/>
              </a:rPr>
              <a:t> = </a:t>
            </a:r>
            <a:r>
              <a:rPr kumimoji="0" lang="en-US" altLang="en-US" sz="1800" b="0" i="0" u="none" strike="noStrike" cap="none" normalizeH="0" baseline="0" dirty="0">
                <a:ln>
                  <a:noFill/>
                </a:ln>
                <a:solidFill>
                  <a:srgbClr val="6897BB"/>
                </a:solidFill>
                <a:effectLst/>
                <a:latin typeface="JetBrains Mono"/>
              </a:rPr>
              <a:t>0</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j = </a:t>
            </a:r>
            <a:r>
              <a:rPr kumimoji="0" lang="en-US" altLang="en-US" sz="1800" b="0" i="0" u="none" strike="noStrike" cap="none" normalizeH="0" baseline="0" dirty="0">
                <a:ln>
                  <a:noFill/>
                </a:ln>
                <a:solidFill>
                  <a:srgbClr val="6897BB"/>
                </a:solidFill>
                <a:effectLst/>
                <a:latin typeface="JetBrains Mono"/>
              </a:rPr>
              <a:t>10</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err="1">
                <a:ln>
                  <a:noFill/>
                </a:ln>
                <a:solidFill>
                  <a:srgbClr val="A9B7C6"/>
                </a:solidFill>
                <a:effectLst/>
                <a:latin typeface="JetBrains Mono"/>
              </a:rPr>
              <a:t>i</a:t>
            </a:r>
            <a:r>
              <a:rPr kumimoji="0" lang="en-US" altLang="en-US" sz="1800" b="0" i="0" u="none" strike="noStrike" cap="none" normalizeH="0" baseline="0" dirty="0">
                <a:ln>
                  <a:noFill/>
                </a:ln>
                <a:solidFill>
                  <a:srgbClr val="A9B7C6"/>
                </a:solidFill>
                <a:effectLst/>
                <a:latin typeface="JetBrains Mono"/>
              </a:rPr>
              <a:t> &lt; </a:t>
            </a:r>
            <a:r>
              <a:rPr kumimoji="0" lang="en-US" altLang="en-US" sz="1800" b="0" i="0" u="none" strike="noStrike" cap="none" normalizeH="0" baseline="0" dirty="0">
                <a:ln>
                  <a:noFill/>
                </a:ln>
                <a:solidFill>
                  <a:srgbClr val="6897BB"/>
                </a:solidFill>
                <a:effectLst/>
                <a:latin typeface="JetBrains Mono"/>
              </a:rPr>
              <a:t>5 </a:t>
            </a:r>
            <a:r>
              <a:rPr kumimoji="0" lang="en-US" altLang="en-US" sz="1800" b="0" i="0" u="none" strike="noStrike" cap="none" normalizeH="0" baseline="0" dirty="0">
                <a:ln>
                  <a:noFill/>
                </a:ln>
                <a:solidFill>
                  <a:srgbClr val="A9B7C6"/>
                </a:solidFill>
                <a:effectLst/>
                <a:latin typeface="JetBrains Mono"/>
              </a:rPr>
              <a:t>|| j&gt; </a:t>
            </a:r>
            <a:r>
              <a:rPr kumimoji="0" lang="en-US" altLang="en-US" sz="1800" b="0" i="0" u="none" strike="noStrike" cap="none" normalizeH="0" baseline="0" dirty="0">
                <a:ln>
                  <a:noFill/>
                </a:ln>
                <a:solidFill>
                  <a:srgbClr val="6897BB"/>
                </a:solidFill>
                <a:effectLst/>
                <a:latin typeface="JetBrains Mono"/>
              </a:rPr>
              <a:t>2</a:t>
            </a: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i</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j-=</a:t>
            </a:r>
            <a:r>
              <a:rPr kumimoji="0" lang="en-US" altLang="en-US" sz="1800" b="0" i="0" u="none" strike="noStrike" cap="none" normalizeH="0" baseline="0" dirty="0">
                <a:ln>
                  <a:noFill/>
                </a:ln>
                <a:solidFill>
                  <a:srgbClr val="6897BB"/>
                </a:solidFill>
                <a:effectLst/>
                <a:latin typeface="JetBrains Mono"/>
              </a:rPr>
              <a:t>2</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"i: " </a:t>
            </a: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i</a:t>
            </a:r>
            <a:r>
              <a:rPr kumimoji="0" lang="en-US" altLang="en-US" sz="1800" b="0" i="0" u="none" strike="noStrike" cap="none" normalizeH="0" baseline="0" dirty="0">
                <a:ln>
                  <a:noFill/>
                </a:ln>
                <a:solidFill>
                  <a:srgbClr val="A9B7C6"/>
                </a:solidFill>
                <a:effectLst/>
                <a:latin typeface="JetBrains Mono"/>
              </a:rPr>
              <a:t> + </a:t>
            </a:r>
            <a:r>
              <a:rPr kumimoji="0" lang="en-US" altLang="en-US" sz="1800" b="0" i="0" u="none" strike="noStrike" cap="none" normalizeH="0" baseline="0" dirty="0">
                <a:ln>
                  <a:noFill/>
                </a:ln>
                <a:solidFill>
                  <a:srgbClr val="6A8759"/>
                </a:solidFill>
                <a:effectLst/>
                <a:latin typeface="JetBrains Mono"/>
              </a:rPr>
              <a:t>", j: " </a:t>
            </a:r>
            <a:r>
              <a:rPr kumimoji="0" lang="en-US" altLang="en-US" sz="1800" b="0" i="0" u="none" strike="noStrike" cap="none" normalizeH="0" baseline="0" dirty="0">
                <a:ln>
                  <a:noFill/>
                </a:ln>
                <a:solidFill>
                  <a:srgbClr val="A9B7C6"/>
                </a:solidFill>
                <a:effectLst/>
                <a:latin typeface="JetBrains Mono"/>
              </a:rPr>
              <a:t>+ j)</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A9B7C6"/>
                </a:solidFill>
                <a:effectLst/>
                <a:latin typeface="JetBrains Mono"/>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7347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B5F3FB-899F-B8AD-73BC-6F883A73FCC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xmlns="" id="{36315BEB-79C9-173C-50E5-C45A0516A777}"/>
              </a:ext>
            </a:extLst>
          </p:cNvPr>
          <p:cNvSpPr>
            <a:spLocks noGrp="1"/>
          </p:cNvSpPr>
          <p:nvPr>
            <p:ph idx="1"/>
          </p:nvPr>
        </p:nvSpPr>
        <p:spPr/>
        <p:txBody>
          <a:bodyPr>
            <a:normAutofit/>
          </a:bodyPr>
          <a:lstStyle/>
          <a:p>
            <a:r>
              <a:rPr lang="en-US" dirty="0"/>
              <a:t>Write a program that prints the word "Hello there" 10 times</a:t>
            </a:r>
          </a:p>
          <a:p>
            <a:endParaRPr lang="en-US" dirty="0"/>
          </a:p>
          <a:p>
            <a:endParaRPr lang="en-US" dirty="0"/>
          </a:p>
          <a:p>
            <a:endParaRPr lang="en-US" dirty="0"/>
          </a:p>
          <a:p>
            <a:endParaRPr lang="en-US" dirty="0"/>
          </a:p>
          <a:p>
            <a:endParaRPr lang="en-US" dirty="0"/>
          </a:p>
          <a:p>
            <a:endParaRPr lang="en-US" dirty="0"/>
          </a:p>
          <a:p>
            <a:r>
              <a:rPr lang="en-US" dirty="0"/>
              <a:t>Loops are important when </a:t>
            </a:r>
            <a:br>
              <a:rPr lang="en-US" dirty="0"/>
            </a:br>
            <a:r>
              <a:rPr lang="en-US" dirty="0"/>
              <a:t>working with matrices, arrays (later)</a:t>
            </a:r>
          </a:p>
          <a:p>
            <a:pPr lvl="1"/>
            <a:r>
              <a:rPr lang="en-US" dirty="0"/>
              <a:t>Many more use cases</a:t>
            </a:r>
          </a:p>
        </p:txBody>
      </p:sp>
      <p:sp>
        <p:nvSpPr>
          <p:cNvPr id="6" name="TextBox 5">
            <a:extLst>
              <a:ext uri="{FF2B5EF4-FFF2-40B4-BE49-F238E27FC236}">
                <a16:creationId xmlns:a16="http://schemas.microsoft.com/office/drawing/2014/main" xmlns="" id="{7B7FCEBA-4A93-976D-6512-4D35EA9561E4}"/>
              </a:ext>
            </a:extLst>
          </p:cNvPr>
          <p:cNvSpPr txBox="1"/>
          <p:nvPr/>
        </p:nvSpPr>
        <p:spPr>
          <a:xfrm>
            <a:off x="1091381" y="2601761"/>
            <a:ext cx="6096000" cy="230832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CC7832"/>
                </a:solidFill>
                <a:effectLst/>
                <a:latin typeface="JetBrains Mono"/>
              </a:rPr>
              <a:t>public class </a:t>
            </a:r>
            <a:r>
              <a:rPr kumimoji="0" lang="en-US" altLang="en-US" sz="1800" b="0" i="0" u="none" strike="noStrike" cap="none" normalizeH="0" baseline="0" dirty="0">
                <a:ln>
                  <a:noFill/>
                </a:ln>
                <a:solidFill>
                  <a:srgbClr val="A9B7C6"/>
                </a:solidFill>
                <a:effectLst/>
                <a:latin typeface="JetBrains Mono"/>
              </a:rPr>
              <a:t>Main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public static void </a:t>
            </a:r>
            <a:r>
              <a:rPr kumimoji="0" lang="en-US" altLang="en-US" sz="1800" b="0" i="0" u="none" strike="noStrike" cap="none" normalizeH="0" baseline="0" dirty="0">
                <a:ln>
                  <a:noFill/>
                </a:ln>
                <a:solidFill>
                  <a:srgbClr val="FFC66D"/>
                </a:solidFill>
                <a:effectLst/>
                <a:latin typeface="JetBrains Mono"/>
              </a:rPr>
              <a:t>main</a:t>
            </a:r>
            <a:r>
              <a:rPr kumimoji="0" lang="en-US" altLang="en-US" sz="1800" b="0" i="0" u="none" strike="noStrike" cap="none" normalizeH="0" baseline="0" dirty="0">
                <a:ln>
                  <a:noFill/>
                </a:ln>
                <a:solidFill>
                  <a:srgbClr val="A9B7C6"/>
                </a:solidFill>
                <a:effectLst/>
                <a:latin typeface="JetBrains Mono"/>
              </a:rPr>
              <a:t>(String[] </a:t>
            </a:r>
            <a:r>
              <a:rPr kumimoji="0" lang="en-US" altLang="en-US" sz="1800" b="0" i="0" u="none" strike="noStrike" cap="none" normalizeH="0" baseline="0" dirty="0" err="1">
                <a:ln>
                  <a:noFill/>
                </a:ln>
                <a:solidFill>
                  <a:srgbClr val="A9B7C6"/>
                </a:solidFill>
                <a:effectLst/>
                <a:latin typeface="JetBrains Mono"/>
              </a:rPr>
              <a:t>args</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for </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int </a:t>
            </a:r>
            <a:r>
              <a:rPr kumimoji="0" lang="en-US" altLang="en-US" sz="1800" b="0" i="0" u="none" strike="noStrike" cap="none" normalizeH="0" baseline="0" dirty="0" err="1">
                <a:ln>
                  <a:noFill/>
                </a:ln>
                <a:solidFill>
                  <a:srgbClr val="A9B7C6"/>
                </a:solidFill>
                <a:effectLst/>
                <a:latin typeface="JetBrains Mono"/>
              </a:rPr>
              <a:t>i</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0 </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i</a:t>
            </a:r>
            <a:r>
              <a:rPr kumimoji="0" lang="en-US" altLang="en-US" sz="1800" b="0" i="0" u="none" strike="noStrike" cap="none" normalizeH="0" baseline="0" dirty="0">
                <a:ln>
                  <a:noFill/>
                </a:ln>
                <a:solidFill>
                  <a:srgbClr val="A9B7C6"/>
                </a:solidFill>
                <a:effectLst/>
                <a:latin typeface="JetBrains Mono"/>
              </a:rPr>
              <a:t>&lt;</a:t>
            </a:r>
            <a:r>
              <a:rPr kumimoji="0" lang="en-US" altLang="en-US" sz="1800" b="0" i="0" u="none" strike="noStrike" cap="none" normalizeH="0" baseline="0" dirty="0">
                <a:ln>
                  <a:noFill/>
                </a:ln>
                <a:solidFill>
                  <a:srgbClr val="6897BB"/>
                </a:solidFill>
                <a:effectLst/>
                <a:latin typeface="JetBrains Mono"/>
              </a:rPr>
              <a:t>100</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i</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"Hello there"</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xmlns="" id="{BB16D75C-D97E-C2D3-6032-E0378F455CCA}"/>
              </a:ext>
            </a:extLst>
          </p:cNvPr>
          <p:cNvSpPr txBox="1"/>
          <p:nvPr/>
        </p:nvSpPr>
        <p:spPr>
          <a:xfrm>
            <a:off x="5594339" y="2551713"/>
            <a:ext cx="6096000" cy="424731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CC7832"/>
                </a:solidFill>
                <a:effectLst/>
                <a:latin typeface="JetBrains Mono"/>
              </a:rPr>
              <a:t>public class </a:t>
            </a:r>
            <a:r>
              <a:rPr kumimoji="0" lang="en-US" altLang="en-US" sz="1800" b="0" i="0" u="none" strike="noStrike" cap="none" normalizeH="0" baseline="0" dirty="0">
                <a:ln>
                  <a:noFill/>
                </a:ln>
                <a:solidFill>
                  <a:srgbClr val="A9B7C6"/>
                </a:solidFill>
                <a:effectLst/>
                <a:latin typeface="JetBrains Mono"/>
              </a:rPr>
              <a:t>Main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public static void </a:t>
            </a:r>
            <a:r>
              <a:rPr kumimoji="0" lang="en-US" altLang="en-US" sz="1800" b="0" i="0" u="none" strike="noStrike" cap="none" normalizeH="0" baseline="0" dirty="0">
                <a:ln>
                  <a:noFill/>
                </a:ln>
                <a:solidFill>
                  <a:srgbClr val="FFC66D"/>
                </a:solidFill>
                <a:effectLst/>
                <a:latin typeface="JetBrains Mono"/>
              </a:rPr>
              <a:t>main</a:t>
            </a:r>
            <a:r>
              <a:rPr kumimoji="0" lang="en-US" altLang="en-US" sz="1800" b="0" i="0" u="none" strike="noStrike" cap="none" normalizeH="0" baseline="0" dirty="0">
                <a:ln>
                  <a:noFill/>
                </a:ln>
                <a:solidFill>
                  <a:srgbClr val="A9B7C6"/>
                </a:solidFill>
                <a:effectLst/>
                <a:latin typeface="JetBrains Mono"/>
              </a:rPr>
              <a:t>(String[] </a:t>
            </a:r>
            <a:r>
              <a:rPr kumimoji="0" lang="en-US" altLang="en-US" sz="1800" b="0" i="0" u="none" strike="noStrike" cap="none" normalizeH="0" baseline="0" dirty="0" err="1">
                <a:ln>
                  <a:noFill/>
                </a:ln>
                <a:solidFill>
                  <a:srgbClr val="A9B7C6"/>
                </a:solidFill>
                <a:effectLst/>
                <a:latin typeface="JetBrains Mono"/>
              </a:rPr>
              <a:t>args</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"Hello there"</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"Hello there"</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"Hello there"</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"Hello there"</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"Hello there"</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"Hello there"</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"Hello there"</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"Hello there"</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CC7832"/>
                </a:solidFill>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ar-JO"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"Hello there"</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22838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DE5E3A-3A78-A5E8-46D6-3AAB0BA4C46A}"/>
              </a:ext>
            </a:extLst>
          </p:cNvPr>
          <p:cNvSpPr>
            <a:spLocks noGrp="1"/>
          </p:cNvSpPr>
          <p:nvPr>
            <p:ph type="title"/>
          </p:nvPr>
        </p:nvSpPr>
        <p:spPr/>
        <p:txBody>
          <a:bodyPr/>
          <a:lstStyle/>
          <a:p>
            <a:r>
              <a:rPr lang="en-US" dirty="0"/>
              <a:t>While loop</a:t>
            </a:r>
          </a:p>
        </p:txBody>
      </p:sp>
      <p:sp>
        <p:nvSpPr>
          <p:cNvPr id="3" name="Content Placeholder 2">
            <a:extLst>
              <a:ext uri="{FF2B5EF4-FFF2-40B4-BE49-F238E27FC236}">
                <a16:creationId xmlns:a16="http://schemas.microsoft.com/office/drawing/2014/main" xmlns="" id="{937CB66B-5468-559C-70C2-49760E4E9BA0}"/>
              </a:ext>
            </a:extLst>
          </p:cNvPr>
          <p:cNvSpPr>
            <a:spLocks noGrp="1"/>
          </p:cNvSpPr>
          <p:nvPr>
            <p:ph idx="1"/>
          </p:nvPr>
        </p:nvSpPr>
        <p:spPr/>
        <p:txBody>
          <a:bodyPr/>
          <a:lstStyle/>
          <a:p>
            <a:r>
              <a:rPr lang="en-US" dirty="0"/>
              <a:t>Helps in doing a repetitive task for undefined number of times.</a:t>
            </a:r>
          </a:p>
          <a:p>
            <a:r>
              <a:rPr lang="en-US" dirty="0"/>
              <a:t>There's no explicit section for initialization inside the loop syntax. It's typically done before the loop</a:t>
            </a:r>
          </a:p>
          <a:p>
            <a:r>
              <a:rPr lang="en-US" dirty="0"/>
              <a:t>There's no explicit section for updating. It's done inside the loop body</a:t>
            </a:r>
          </a:p>
          <a:p>
            <a:r>
              <a:rPr lang="en-US" dirty="0"/>
              <a:t>One of the important use cases of the while loop is games</a:t>
            </a:r>
          </a:p>
          <a:p>
            <a:pPr lvl="1"/>
            <a:r>
              <a:rPr lang="en-US" dirty="0"/>
              <a:t>Run an infinite loop</a:t>
            </a:r>
          </a:p>
        </p:txBody>
      </p:sp>
      <p:sp>
        <p:nvSpPr>
          <p:cNvPr id="5" name="TextBox 4">
            <a:extLst>
              <a:ext uri="{FF2B5EF4-FFF2-40B4-BE49-F238E27FC236}">
                <a16:creationId xmlns:a16="http://schemas.microsoft.com/office/drawing/2014/main" xmlns="" id="{ECB79C74-1F9F-75E0-AF08-3F25721718BF}"/>
              </a:ext>
            </a:extLst>
          </p:cNvPr>
          <p:cNvSpPr txBox="1"/>
          <p:nvPr/>
        </p:nvSpPr>
        <p:spPr>
          <a:xfrm>
            <a:off x="2792361" y="4946077"/>
            <a:ext cx="3224981" cy="923330"/>
          </a:xfrm>
          <a:prstGeom prst="rect">
            <a:avLst/>
          </a:prstGeom>
          <a:noFill/>
        </p:spPr>
        <p:txBody>
          <a:bodyPr wrap="square">
            <a:spAutoFit/>
          </a:bodyPr>
          <a:lstStyle/>
          <a:p>
            <a:r>
              <a:rPr lang="en-US" dirty="0"/>
              <a:t>while(condition) {</a:t>
            </a:r>
          </a:p>
          <a:p>
            <a:r>
              <a:rPr lang="en-US" dirty="0"/>
              <a:t>    // body of loop</a:t>
            </a:r>
          </a:p>
          <a:p>
            <a:r>
              <a:rPr lang="en-US" dirty="0"/>
              <a:t>}</a:t>
            </a:r>
          </a:p>
        </p:txBody>
      </p:sp>
    </p:spTree>
    <p:extLst>
      <p:ext uri="{BB962C8B-B14F-4D97-AF65-F5344CB8AC3E}">
        <p14:creationId xmlns:p14="http://schemas.microsoft.com/office/powerpoint/2010/main" val="3034329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FDD4E8-36E2-56E7-FAE3-BC3E71522F40}"/>
              </a:ext>
            </a:extLst>
          </p:cNvPr>
          <p:cNvSpPr>
            <a:spLocks noGrp="1"/>
          </p:cNvSpPr>
          <p:nvPr>
            <p:ph type="title"/>
          </p:nvPr>
        </p:nvSpPr>
        <p:spPr/>
        <p:txBody>
          <a:bodyPr/>
          <a:lstStyle/>
          <a:p>
            <a:r>
              <a:rPr lang="en-US" dirty="0"/>
              <a:t>Example</a:t>
            </a:r>
          </a:p>
        </p:txBody>
      </p:sp>
      <p:sp>
        <p:nvSpPr>
          <p:cNvPr id="6" name="TextBox 5">
            <a:extLst>
              <a:ext uri="{FF2B5EF4-FFF2-40B4-BE49-F238E27FC236}">
                <a16:creationId xmlns:a16="http://schemas.microsoft.com/office/drawing/2014/main" xmlns="" id="{AEC06FCC-4D92-F6E6-6798-749EFBCD05EA}"/>
              </a:ext>
            </a:extLst>
          </p:cNvPr>
          <p:cNvSpPr txBox="1"/>
          <p:nvPr/>
        </p:nvSpPr>
        <p:spPr>
          <a:xfrm>
            <a:off x="1720646" y="2383755"/>
            <a:ext cx="6096000" cy="28623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CC7832"/>
                </a:solidFill>
                <a:effectLst/>
                <a:latin typeface="JetBrains Mono"/>
              </a:rPr>
              <a:t>public class </a:t>
            </a:r>
            <a:r>
              <a:rPr kumimoji="0" lang="en-US" altLang="en-US" sz="1800" b="0" i="0" u="none" strike="noStrike" cap="none" normalizeH="0" baseline="0" dirty="0">
                <a:ln>
                  <a:noFill/>
                </a:ln>
                <a:solidFill>
                  <a:srgbClr val="A9B7C6"/>
                </a:solidFill>
                <a:effectLst/>
                <a:latin typeface="JetBrains Mono"/>
              </a:rPr>
              <a:t>Main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public static void </a:t>
            </a:r>
            <a:r>
              <a:rPr kumimoji="0" lang="en-US" altLang="en-US" sz="1800" b="0" i="0" u="none" strike="noStrike" cap="none" normalizeH="0" baseline="0" dirty="0">
                <a:ln>
                  <a:noFill/>
                </a:ln>
                <a:solidFill>
                  <a:srgbClr val="FFC66D"/>
                </a:solidFill>
                <a:effectLst/>
                <a:latin typeface="JetBrains Mono"/>
              </a:rPr>
              <a:t>main</a:t>
            </a:r>
            <a:r>
              <a:rPr kumimoji="0" lang="en-US" altLang="en-US" sz="1800" b="0" i="0" u="none" strike="noStrike" cap="none" normalizeH="0" baseline="0" dirty="0">
                <a:ln>
                  <a:noFill/>
                </a:ln>
                <a:solidFill>
                  <a:srgbClr val="A9B7C6"/>
                </a:solidFill>
                <a:effectLst/>
                <a:latin typeface="JetBrains Mono"/>
              </a:rPr>
              <a:t>(String[] </a:t>
            </a:r>
            <a:r>
              <a:rPr kumimoji="0" lang="en-US" altLang="en-US" sz="1800" b="0" i="0" u="none" strike="noStrike" cap="none" normalizeH="0" baseline="0" dirty="0" err="1">
                <a:ln>
                  <a:noFill/>
                </a:ln>
                <a:solidFill>
                  <a:srgbClr val="A9B7C6"/>
                </a:solidFill>
                <a:effectLst/>
                <a:latin typeface="JetBrains Mono"/>
              </a:rPr>
              <a:t>args</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int </a:t>
            </a:r>
            <a:r>
              <a:rPr kumimoji="0" lang="en-US" altLang="en-US" sz="1800" b="0" i="0" u="none" strike="noStrike" cap="none" normalizeH="0" baseline="0" dirty="0" err="1">
                <a:ln>
                  <a:noFill/>
                </a:ln>
                <a:solidFill>
                  <a:srgbClr val="A9B7C6"/>
                </a:solidFill>
                <a:effectLst/>
                <a:latin typeface="JetBrains Mono"/>
              </a:rPr>
              <a:t>i</a:t>
            </a:r>
            <a:r>
              <a:rPr kumimoji="0" lang="en-US" altLang="en-US" sz="1800" b="0" i="0" u="none" strike="noStrike" cap="none" normalizeH="0" baseline="0" dirty="0">
                <a:ln>
                  <a:noFill/>
                </a:ln>
                <a:solidFill>
                  <a:srgbClr val="A9B7C6"/>
                </a:solidFill>
                <a:effectLst/>
                <a:latin typeface="JetBrains Mono"/>
              </a:rPr>
              <a:t> = </a:t>
            </a:r>
            <a:r>
              <a:rPr kumimoji="0" lang="en-US" altLang="en-US" sz="1800" b="0" i="0" u="none" strike="noStrike" cap="none" normalizeH="0" baseline="0" dirty="0">
                <a:ln>
                  <a:noFill/>
                </a:ln>
                <a:solidFill>
                  <a:srgbClr val="6897BB"/>
                </a:solidFill>
                <a:effectLst/>
                <a:latin typeface="JetBrains Mono"/>
              </a:rPr>
              <a:t>0</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while </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err="1">
                <a:ln>
                  <a:noFill/>
                </a:ln>
                <a:solidFill>
                  <a:srgbClr val="A9B7C6"/>
                </a:solidFill>
                <a:effectLst/>
                <a:latin typeface="JetBrains Mono"/>
              </a:rPr>
              <a:t>i</a:t>
            </a:r>
            <a:r>
              <a:rPr kumimoji="0" lang="en-US" altLang="en-US" sz="1800" b="0" i="0" u="none" strike="noStrike" cap="none" normalizeH="0" baseline="0" dirty="0">
                <a:ln>
                  <a:noFill/>
                </a:ln>
                <a:solidFill>
                  <a:srgbClr val="A9B7C6"/>
                </a:solidFill>
                <a:effectLst/>
                <a:latin typeface="JetBrains Mono"/>
              </a:rPr>
              <a:t>&lt;</a:t>
            </a:r>
            <a:r>
              <a:rPr kumimoji="0" lang="en-US" altLang="en-US" sz="1800" b="0" i="0" u="none" strike="noStrike" cap="none" normalizeH="0" baseline="0" dirty="0">
                <a:ln>
                  <a:noFill/>
                </a:ln>
                <a:solidFill>
                  <a:srgbClr val="6897BB"/>
                </a:solidFill>
                <a:effectLst/>
                <a:latin typeface="JetBrains Mono"/>
              </a:rPr>
              <a:t>5</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"Hello there"</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i</a:t>
            </a:r>
            <a:r>
              <a:rPr kumimoji="0" lang="en-US" altLang="en-US" sz="1800" b="0" i="0" u="none" strike="noStrike" cap="none" normalizeH="0" baseline="0" dirty="0">
                <a:ln>
                  <a:noFill/>
                </a:ln>
                <a:solidFill>
                  <a:srgbClr val="A9B7C6"/>
                </a:solidFill>
                <a:effectLst/>
                <a:latin typeface="JetBrains Mono"/>
              </a:rPr>
              <a:t> += </a:t>
            </a:r>
            <a:r>
              <a:rPr kumimoji="0" lang="en-US" altLang="en-US" sz="1800" b="0" i="0" u="none" strike="noStrike" cap="none" normalizeH="0" baseline="0" dirty="0">
                <a:ln>
                  <a:noFill/>
                </a:ln>
                <a:solidFill>
                  <a:srgbClr val="6897BB"/>
                </a:solidFill>
                <a:effectLst/>
                <a:latin typeface="JetBrains Mono"/>
              </a:rPr>
              <a:t>1</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xmlns="" id="{D3A8744B-13B5-6A89-2CD8-16E088918E0D}"/>
              </a:ext>
            </a:extLst>
          </p:cNvPr>
          <p:cNvSpPr txBox="1"/>
          <p:nvPr/>
        </p:nvSpPr>
        <p:spPr>
          <a:xfrm>
            <a:off x="6570131" y="2869775"/>
            <a:ext cx="2703871" cy="1477328"/>
          </a:xfrm>
          <a:prstGeom prst="rect">
            <a:avLst/>
          </a:prstGeom>
          <a:noFill/>
        </p:spPr>
        <p:txBody>
          <a:bodyPr wrap="square">
            <a:spAutoFit/>
          </a:bodyPr>
          <a:lstStyle/>
          <a:p>
            <a:r>
              <a:rPr lang="en-US" dirty="0"/>
              <a:t>Hello there</a:t>
            </a:r>
          </a:p>
          <a:p>
            <a:r>
              <a:rPr lang="en-US" dirty="0"/>
              <a:t>Hello there</a:t>
            </a:r>
          </a:p>
          <a:p>
            <a:r>
              <a:rPr lang="en-US" dirty="0"/>
              <a:t>Hello there</a:t>
            </a:r>
          </a:p>
          <a:p>
            <a:r>
              <a:rPr lang="en-US" dirty="0"/>
              <a:t>Hello there</a:t>
            </a:r>
          </a:p>
          <a:p>
            <a:r>
              <a:rPr lang="en-US" dirty="0"/>
              <a:t>Hello there</a:t>
            </a:r>
          </a:p>
        </p:txBody>
      </p:sp>
    </p:spTree>
    <p:extLst>
      <p:ext uri="{BB962C8B-B14F-4D97-AF65-F5344CB8AC3E}">
        <p14:creationId xmlns:p14="http://schemas.microsoft.com/office/powerpoint/2010/main" val="689610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C606D9-2C42-B911-3C21-930195EDB3CB}"/>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xmlns="" id="{65313271-B2BF-7E76-48F1-27425D2ABD8A}"/>
              </a:ext>
            </a:extLst>
          </p:cNvPr>
          <p:cNvSpPr>
            <a:spLocks noGrp="1"/>
          </p:cNvSpPr>
          <p:nvPr>
            <p:ph idx="1"/>
          </p:nvPr>
        </p:nvSpPr>
        <p:spPr/>
        <p:txBody>
          <a:bodyPr>
            <a:normAutofit fontScale="77500" lnSpcReduction="20000"/>
          </a:bodyPr>
          <a:lstStyle/>
          <a:p>
            <a:r>
              <a:rPr lang="en-US" dirty="0"/>
              <a:t>Decision-making statements</a:t>
            </a:r>
          </a:p>
          <a:p>
            <a:pPr lvl="1"/>
            <a:r>
              <a:rPr lang="en-US" dirty="0"/>
              <a:t>if statement</a:t>
            </a:r>
          </a:p>
          <a:p>
            <a:pPr lvl="1"/>
            <a:r>
              <a:rPr lang="en-US" dirty="0"/>
              <a:t>if-else statement</a:t>
            </a:r>
          </a:p>
          <a:p>
            <a:pPr lvl="1"/>
            <a:r>
              <a:rPr lang="en-US" dirty="0"/>
              <a:t>if-else-if ladder</a:t>
            </a:r>
          </a:p>
          <a:p>
            <a:pPr lvl="1"/>
            <a:r>
              <a:rPr lang="en-US" dirty="0"/>
              <a:t>switch statement</a:t>
            </a:r>
          </a:p>
          <a:p>
            <a:r>
              <a:rPr lang="en-US" dirty="0"/>
              <a:t>Looping Statements (iteration statements)</a:t>
            </a:r>
          </a:p>
          <a:p>
            <a:pPr lvl="1"/>
            <a:r>
              <a:rPr lang="en-US" dirty="0"/>
              <a:t>for loop</a:t>
            </a:r>
          </a:p>
          <a:p>
            <a:pPr lvl="1"/>
            <a:r>
              <a:rPr lang="en-US" dirty="0"/>
              <a:t>while loop</a:t>
            </a:r>
          </a:p>
          <a:p>
            <a:pPr lvl="1"/>
            <a:r>
              <a:rPr lang="en-US" dirty="0"/>
              <a:t>do-while loop</a:t>
            </a:r>
          </a:p>
          <a:p>
            <a:pPr lvl="1"/>
            <a:r>
              <a:rPr lang="en-US" dirty="0"/>
              <a:t>for-each loop</a:t>
            </a:r>
          </a:p>
          <a:p>
            <a:r>
              <a:rPr lang="en-US" dirty="0"/>
              <a:t>Jump Statements</a:t>
            </a:r>
          </a:p>
          <a:p>
            <a:pPr lvl="1"/>
            <a:r>
              <a:rPr lang="en-US" dirty="0"/>
              <a:t>break</a:t>
            </a:r>
          </a:p>
          <a:p>
            <a:pPr lvl="1"/>
            <a:r>
              <a:rPr lang="en-US" dirty="0"/>
              <a:t>continue</a:t>
            </a:r>
          </a:p>
          <a:p>
            <a:pPr lvl="1"/>
            <a:r>
              <a:rPr lang="en-US" dirty="0"/>
              <a:t>return</a:t>
            </a:r>
          </a:p>
        </p:txBody>
      </p:sp>
    </p:spTree>
    <p:extLst>
      <p:ext uri="{BB962C8B-B14F-4D97-AF65-F5344CB8AC3E}">
        <p14:creationId xmlns:p14="http://schemas.microsoft.com/office/powerpoint/2010/main" val="3950982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1AAEE9-F54F-F511-C2DA-027B7B04BE73}"/>
              </a:ext>
            </a:extLst>
          </p:cNvPr>
          <p:cNvSpPr>
            <a:spLocks noGrp="1"/>
          </p:cNvSpPr>
          <p:nvPr>
            <p:ph type="title"/>
          </p:nvPr>
        </p:nvSpPr>
        <p:spPr/>
        <p:txBody>
          <a:bodyPr/>
          <a:lstStyle/>
          <a:p>
            <a:r>
              <a:rPr lang="en-US" dirty="0"/>
              <a:t>do-while loop</a:t>
            </a:r>
          </a:p>
        </p:txBody>
      </p:sp>
      <p:sp>
        <p:nvSpPr>
          <p:cNvPr id="3" name="Content Placeholder 2">
            <a:extLst>
              <a:ext uri="{FF2B5EF4-FFF2-40B4-BE49-F238E27FC236}">
                <a16:creationId xmlns:a16="http://schemas.microsoft.com/office/drawing/2014/main" xmlns="" id="{E87CE25E-EE74-9435-15D0-77E509AFB655}"/>
              </a:ext>
            </a:extLst>
          </p:cNvPr>
          <p:cNvSpPr>
            <a:spLocks noGrp="1"/>
          </p:cNvSpPr>
          <p:nvPr>
            <p:ph idx="1"/>
          </p:nvPr>
        </p:nvSpPr>
        <p:spPr/>
        <p:txBody>
          <a:bodyPr/>
          <a:lstStyle/>
          <a:p>
            <a:r>
              <a:rPr lang="en-US" dirty="0"/>
              <a:t>do-while loop guarantees that the loop body is executed at least once because the condition is checked after the loop body is executed</a:t>
            </a:r>
          </a:p>
          <a:p>
            <a:r>
              <a:rPr lang="en-US" dirty="0"/>
              <a:t>It is usually needed when you want to display a menu and wait for a response </a:t>
            </a:r>
          </a:p>
          <a:p>
            <a:pPr lvl="1"/>
            <a:r>
              <a:rPr lang="en-US" dirty="0"/>
              <a:t>The action depends on the user input</a:t>
            </a:r>
          </a:p>
          <a:p>
            <a:r>
              <a:rPr lang="en-US" dirty="0"/>
              <a:t>Syntax</a:t>
            </a:r>
          </a:p>
        </p:txBody>
      </p:sp>
      <p:sp>
        <p:nvSpPr>
          <p:cNvPr id="8" name="TextBox 7">
            <a:extLst>
              <a:ext uri="{FF2B5EF4-FFF2-40B4-BE49-F238E27FC236}">
                <a16:creationId xmlns:a16="http://schemas.microsoft.com/office/drawing/2014/main" xmlns="" id="{31924CF2-DBAC-1DF1-A1A6-EADB5C1F35F2}"/>
              </a:ext>
            </a:extLst>
          </p:cNvPr>
          <p:cNvSpPr txBox="1"/>
          <p:nvPr/>
        </p:nvSpPr>
        <p:spPr>
          <a:xfrm>
            <a:off x="4817806" y="4090671"/>
            <a:ext cx="6096000" cy="923330"/>
          </a:xfrm>
          <a:prstGeom prst="rect">
            <a:avLst/>
          </a:prstGeom>
          <a:noFill/>
        </p:spPr>
        <p:txBody>
          <a:bodyPr wrap="square">
            <a:spAutoFit/>
          </a:bodyPr>
          <a:lstStyle/>
          <a:p>
            <a:r>
              <a:rPr lang="en-US" dirty="0"/>
              <a:t>do {</a:t>
            </a:r>
          </a:p>
          <a:p>
            <a:r>
              <a:rPr lang="en-US" dirty="0"/>
              <a:t>    // body of loop</a:t>
            </a:r>
          </a:p>
          <a:p>
            <a:r>
              <a:rPr lang="en-US" dirty="0"/>
              <a:t>} while (condition)</a:t>
            </a:r>
            <a:r>
              <a:rPr lang="en-US" dirty="0">
                <a:solidFill>
                  <a:srgbClr val="FF0000"/>
                </a:solidFill>
              </a:rPr>
              <a:t>;</a:t>
            </a:r>
          </a:p>
        </p:txBody>
      </p:sp>
    </p:spTree>
    <p:extLst>
      <p:ext uri="{BB962C8B-B14F-4D97-AF65-F5344CB8AC3E}">
        <p14:creationId xmlns:p14="http://schemas.microsoft.com/office/powerpoint/2010/main" val="681107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04D785-9F3F-EC27-1D9E-718C9A7A371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xmlns="" id="{A73997D3-469D-D92C-9433-BF854AB834AD}"/>
              </a:ext>
            </a:extLst>
          </p:cNvPr>
          <p:cNvSpPr>
            <a:spLocks noGrp="1"/>
          </p:cNvSpPr>
          <p:nvPr>
            <p:ph idx="1"/>
          </p:nvPr>
        </p:nvSpPr>
        <p:spPr>
          <a:xfrm>
            <a:off x="838200" y="1441383"/>
            <a:ext cx="10515600" cy="4351338"/>
          </a:xfrm>
        </p:spPr>
        <p:txBody>
          <a:bodyPr/>
          <a:lstStyle/>
          <a:p>
            <a:r>
              <a:rPr lang="en-US" dirty="0"/>
              <a:t>You want a program that allows student to enter a number between 0-10.</a:t>
            </a:r>
          </a:p>
          <a:p>
            <a:r>
              <a:rPr lang="en-US" dirty="0"/>
              <a:t>The user should keep providing numbers until he enters 0 the program will exit </a:t>
            </a:r>
          </a:p>
        </p:txBody>
      </p:sp>
      <p:sp>
        <p:nvSpPr>
          <p:cNvPr id="6" name="TextBox 5">
            <a:extLst>
              <a:ext uri="{FF2B5EF4-FFF2-40B4-BE49-F238E27FC236}">
                <a16:creationId xmlns:a16="http://schemas.microsoft.com/office/drawing/2014/main" xmlns="" id="{2EDD3A61-1F79-592A-07C2-515BE32DE827}"/>
              </a:ext>
            </a:extLst>
          </p:cNvPr>
          <p:cNvSpPr txBox="1"/>
          <p:nvPr/>
        </p:nvSpPr>
        <p:spPr>
          <a:xfrm>
            <a:off x="2517057" y="2887682"/>
            <a:ext cx="6096000" cy="39703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CC7832"/>
                </a:solidFill>
                <a:effectLst/>
                <a:latin typeface="JetBrains Mono"/>
              </a:rPr>
              <a:t>import </a:t>
            </a:r>
            <a:r>
              <a:rPr kumimoji="0" lang="en-US" altLang="en-US" sz="1800" b="0" i="0" u="none" strike="noStrike" cap="none" normalizeH="0" baseline="0" dirty="0" err="1">
                <a:ln>
                  <a:noFill/>
                </a:ln>
                <a:solidFill>
                  <a:srgbClr val="A9B7C6"/>
                </a:solidFill>
                <a:effectLst/>
                <a:latin typeface="JetBrains Mono"/>
              </a:rPr>
              <a:t>java.util.Scanner</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public class </a:t>
            </a:r>
            <a:r>
              <a:rPr kumimoji="0" lang="en-US" altLang="en-US" sz="1800" b="0" i="0" u="none" strike="noStrike" cap="none" normalizeH="0" baseline="0" dirty="0">
                <a:ln>
                  <a:noFill/>
                </a:ln>
                <a:solidFill>
                  <a:srgbClr val="A9B7C6"/>
                </a:solidFill>
                <a:effectLst/>
                <a:latin typeface="JetBrains Mono"/>
              </a:rPr>
              <a:t>Main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public static void </a:t>
            </a:r>
            <a:r>
              <a:rPr kumimoji="0" lang="en-US" altLang="en-US" sz="1800" b="0" i="0" u="none" strike="noStrike" cap="none" normalizeH="0" baseline="0" dirty="0">
                <a:ln>
                  <a:noFill/>
                </a:ln>
                <a:solidFill>
                  <a:srgbClr val="FFC66D"/>
                </a:solidFill>
                <a:effectLst/>
                <a:latin typeface="JetBrains Mono"/>
              </a:rPr>
              <a:t>main</a:t>
            </a:r>
            <a:r>
              <a:rPr kumimoji="0" lang="en-US" altLang="en-US" sz="1800" b="0" i="0" u="none" strike="noStrike" cap="none" normalizeH="0" baseline="0" dirty="0">
                <a:ln>
                  <a:noFill/>
                </a:ln>
                <a:solidFill>
                  <a:srgbClr val="A9B7C6"/>
                </a:solidFill>
                <a:effectLst/>
                <a:latin typeface="JetBrains Mono"/>
              </a:rPr>
              <a:t>(String[] </a:t>
            </a:r>
            <a:r>
              <a:rPr kumimoji="0" lang="en-US" altLang="en-US" sz="1800" b="0" i="0" u="none" strike="noStrike" cap="none" normalizeH="0" baseline="0" dirty="0" err="1">
                <a:ln>
                  <a:noFill/>
                </a:ln>
                <a:solidFill>
                  <a:srgbClr val="A9B7C6"/>
                </a:solidFill>
                <a:effectLst/>
                <a:latin typeface="JetBrains Mono"/>
              </a:rPr>
              <a:t>args</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Scanner </a:t>
            </a:r>
            <a:r>
              <a:rPr kumimoji="0" lang="en-US" altLang="en-US" sz="1800" b="0" i="0" u="none" strike="noStrike" cap="none" normalizeH="0" baseline="0" dirty="0" err="1">
                <a:ln>
                  <a:noFill/>
                </a:ln>
                <a:solidFill>
                  <a:srgbClr val="A9B7C6"/>
                </a:solidFill>
                <a:effectLst/>
                <a:latin typeface="JetBrains Mono"/>
              </a:rPr>
              <a:t>scanner</a:t>
            </a:r>
            <a:r>
              <a:rPr kumimoji="0" lang="en-US" altLang="en-US" sz="1800" b="0" i="0" u="none" strike="noStrike" cap="none" normalizeH="0" baseline="0" dirty="0">
                <a:ln>
                  <a:noFill/>
                </a:ln>
                <a:solidFill>
                  <a:srgbClr val="A9B7C6"/>
                </a:solidFill>
                <a:effectLst/>
                <a:latin typeface="JetBrains Mono"/>
              </a:rPr>
              <a:t> = </a:t>
            </a:r>
            <a:r>
              <a:rPr kumimoji="0" lang="en-US" altLang="en-US" sz="1800" b="0" i="0" u="none" strike="noStrike" cap="none" normalizeH="0" baseline="0" dirty="0">
                <a:ln>
                  <a:noFill/>
                </a:ln>
                <a:solidFill>
                  <a:srgbClr val="CC7832"/>
                </a:solidFill>
                <a:effectLst/>
                <a:latin typeface="JetBrains Mono"/>
              </a:rPr>
              <a:t>new </a:t>
            </a:r>
            <a:r>
              <a:rPr kumimoji="0" lang="en-US" altLang="en-US" sz="1800" b="0" i="0" u="none" strike="noStrike" cap="none" normalizeH="0" baseline="0" dirty="0">
                <a:ln>
                  <a:noFill/>
                </a:ln>
                <a:solidFill>
                  <a:srgbClr val="A9B7C6"/>
                </a:solidFill>
                <a:effectLst/>
                <a:latin typeface="JetBrains Mono"/>
              </a:rPr>
              <a:t>Scanner(System.</a:t>
            </a:r>
            <a:r>
              <a:rPr kumimoji="0" lang="en-US" altLang="en-US" sz="1800" b="0" i="1" u="none" strike="noStrike" cap="none" normalizeH="0" baseline="0" dirty="0">
                <a:ln>
                  <a:noFill/>
                </a:ln>
                <a:solidFill>
                  <a:srgbClr val="9876AA"/>
                </a:solidFill>
                <a:effectLst/>
                <a:latin typeface="JetBrains Mono"/>
              </a:rPr>
              <a:t>in</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int </a:t>
            </a:r>
            <a:r>
              <a:rPr kumimoji="0" lang="en-US" altLang="en-US" sz="1800" b="0" i="0" u="none" strike="noStrike" cap="none" normalizeH="0" baseline="0" dirty="0">
                <a:ln>
                  <a:noFill/>
                </a:ln>
                <a:solidFill>
                  <a:srgbClr val="A9B7C6"/>
                </a:solidFill>
                <a:effectLst/>
                <a:latin typeface="JetBrains Mono"/>
              </a:rPr>
              <a:t>number</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do </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"Enter a number between 0 and 10: "</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number = </a:t>
            </a:r>
            <a:r>
              <a:rPr kumimoji="0" lang="en-US" altLang="en-US" sz="1800" b="0" i="0" u="none" strike="noStrike" cap="none" normalizeH="0" baseline="0" dirty="0" err="1">
                <a:ln>
                  <a:noFill/>
                </a:ln>
                <a:solidFill>
                  <a:srgbClr val="A9B7C6"/>
                </a:solidFill>
                <a:effectLst/>
                <a:latin typeface="JetBrains Mono"/>
              </a:rPr>
              <a:t>scanner.nextInt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while </a:t>
            </a:r>
            <a:r>
              <a:rPr kumimoji="0" lang="en-US" altLang="en-US" sz="1800" b="0" i="0" u="none" strike="noStrike" cap="none" normalizeH="0" baseline="0" dirty="0">
                <a:ln>
                  <a:noFill/>
                </a:ln>
                <a:solidFill>
                  <a:srgbClr val="A9B7C6"/>
                </a:solidFill>
                <a:effectLst/>
                <a:latin typeface="JetBrains Mono"/>
              </a:rPr>
              <a:t>(number != </a:t>
            </a:r>
            <a:r>
              <a:rPr kumimoji="0" lang="en-US" altLang="en-US" sz="1800" b="0" i="0" u="none" strike="noStrike" cap="none" normalizeH="0" baseline="0" dirty="0">
                <a:ln>
                  <a:noFill/>
                </a:ln>
                <a:solidFill>
                  <a:srgbClr val="6897BB"/>
                </a:solidFill>
                <a:effectLst/>
                <a:latin typeface="JetBrains Mono"/>
              </a:rPr>
              <a:t>0</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"Bye!"</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0222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FA4665-F905-76FE-F7A6-58358A0779E4}"/>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xmlns="" id="{22C5B09B-BA25-DE22-E836-FF750C08D946}"/>
              </a:ext>
            </a:extLst>
          </p:cNvPr>
          <p:cNvSpPr>
            <a:spLocks noGrp="1"/>
          </p:cNvSpPr>
          <p:nvPr>
            <p:ph idx="1"/>
          </p:nvPr>
        </p:nvSpPr>
        <p:spPr/>
        <p:txBody>
          <a:bodyPr/>
          <a:lstStyle/>
          <a:p>
            <a:r>
              <a:rPr lang="en-US" dirty="0"/>
              <a:t>Write a program that allow the user to enter 4 numbers.</a:t>
            </a:r>
          </a:p>
          <a:p>
            <a:pPr lvl="1"/>
            <a:r>
              <a:rPr lang="en-US" dirty="0"/>
              <a:t>find the minimum value</a:t>
            </a:r>
          </a:p>
          <a:p>
            <a:pPr lvl="1"/>
            <a:r>
              <a:rPr lang="en-US" dirty="0"/>
              <a:t>find the maximum value</a:t>
            </a:r>
          </a:p>
          <a:p>
            <a:pPr lvl="1"/>
            <a:r>
              <a:rPr lang="en-US" dirty="0"/>
              <a:t>Calculate and print the average of entered values</a:t>
            </a:r>
          </a:p>
          <a:p>
            <a:endParaRPr lang="en-US" dirty="0"/>
          </a:p>
          <a:p>
            <a:endParaRPr lang="en-US" dirty="0"/>
          </a:p>
        </p:txBody>
      </p:sp>
    </p:spTree>
    <p:extLst>
      <p:ext uri="{BB962C8B-B14F-4D97-AF65-F5344CB8AC3E}">
        <p14:creationId xmlns:p14="http://schemas.microsoft.com/office/powerpoint/2010/main" val="2890818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152035-9F20-8B4F-7BD6-E848E3337D56}"/>
              </a:ext>
            </a:extLst>
          </p:cNvPr>
          <p:cNvSpPr>
            <a:spLocks noGrp="1"/>
          </p:cNvSpPr>
          <p:nvPr>
            <p:ph type="title"/>
          </p:nvPr>
        </p:nvSpPr>
        <p:spPr>
          <a:xfrm>
            <a:off x="3630561" y="2410234"/>
            <a:ext cx="5474110" cy="1325563"/>
          </a:xfrm>
        </p:spPr>
        <p:txBody>
          <a:bodyPr/>
          <a:lstStyle/>
          <a:p>
            <a:r>
              <a:rPr lang="en-US" dirty="0"/>
              <a:t>Jump statements</a:t>
            </a:r>
          </a:p>
        </p:txBody>
      </p:sp>
    </p:spTree>
    <p:extLst>
      <p:ext uri="{BB962C8B-B14F-4D97-AF65-F5344CB8AC3E}">
        <p14:creationId xmlns:p14="http://schemas.microsoft.com/office/powerpoint/2010/main" val="1476418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B86FD5-E98C-D685-8533-FBBE534EF047}"/>
              </a:ext>
            </a:extLst>
          </p:cNvPr>
          <p:cNvSpPr>
            <a:spLocks noGrp="1"/>
          </p:cNvSpPr>
          <p:nvPr>
            <p:ph type="title"/>
          </p:nvPr>
        </p:nvSpPr>
        <p:spPr/>
        <p:txBody>
          <a:bodyPr/>
          <a:lstStyle/>
          <a:p>
            <a:r>
              <a:rPr lang="en-US" dirty="0"/>
              <a:t>Break</a:t>
            </a:r>
          </a:p>
        </p:txBody>
      </p:sp>
      <p:sp>
        <p:nvSpPr>
          <p:cNvPr id="3" name="Content Placeholder 2">
            <a:extLst>
              <a:ext uri="{FF2B5EF4-FFF2-40B4-BE49-F238E27FC236}">
                <a16:creationId xmlns:a16="http://schemas.microsoft.com/office/drawing/2014/main" xmlns="" id="{C1470061-CA1C-DEFF-4329-EE7B43321024}"/>
              </a:ext>
            </a:extLst>
          </p:cNvPr>
          <p:cNvSpPr>
            <a:spLocks noGrp="1"/>
          </p:cNvSpPr>
          <p:nvPr>
            <p:ph idx="1"/>
          </p:nvPr>
        </p:nvSpPr>
        <p:spPr/>
        <p:txBody>
          <a:bodyPr/>
          <a:lstStyle/>
          <a:p>
            <a:r>
              <a:rPr lang="en-US" dirty="0"/>
              <a:t>At some point in your loop, you want to stop the execution, particularly when a specific condition is satisfied</a:t>
            </a:r>
          </a:p>
          <a:p>
            <a:pPr lvl="1"/>
            <a:r>
              <a:rPr lang="en-US" dirty="0"/>
              <a:t>This stops further unnecessary iterations, which can improve the efficiency of the code</a:t>
            </a:r>
          </a:p>
          <a:p>
            <a:r>
              <a:rPr lang="en-US" dirty="0"/>
              <a:t>Syntax:		</a:t>
            </a:r>
          </a:p>
          <a:p>
            <a:endParaRPr lang="en-US" dirty="0"/>
          </a:p>
          <a:p>
            <a:r>
              <a:rPr lang="en-US" dirty="0"/>
              <a:t>Example: Use case, in an ATM machine, a user is typically given a few attempts to enter their correct PIN. After three incorrect attempts, for security reasons, the system might "break" out of the input loop and temporarily lock the account, preventing further attempts</a:t>
            </a:r>
          </a:p>
        </p:txBody>
      </p:sp>
      <p:sp>
        <p:nvSpPr>
          <p:cNvPr id="5" name="TextBox 4">
            <a:extLst>
              <a:ext uri="{FF2B5EF4-FFF2-40B4-BE49-F238E27FC236}">
                <a16:creationId xmlns:a16="http://schemas.microsoft.com/office/drawing/2014/main" xmlns="" id="{7B6AD59F-BA2A-D975-6C65-7D611A01E0FA}"/>
              </a:ext>
            </a:extLst>
          </p:cNvPr>
          <p:cNvSpPr txBox="1"/>
          <p:nvPr/>
        </p:nvSpPr>
        <p:spPr>
          <a:xfrm>
            <a:off x="4181169" y="3731643"/>
            <a:ext cx="1295400" cy="369332"/>
          </a:xfrm>
          <a:prstGeom prst="rect">
            <a:avLst/>
          </a:prstGeom>
          <a:noFill/>
        </p:spPr>
        <p:txBody>
          <a:bodyPr wrap="square">
            <a:spAutoFit/>
          </a:bodyPr>
          <a:lstStyle/>
          <a:p>
            <a:r>
              <a:rPr lang="en-US" dirty="0">
                <a:solidFill>
                  <a:srgbClr val="FF0000"/>
                </a:solidFill>
              </a:rPr>
              <a:t>break;</a:t>
            </a:r>
          </a:p>
        </p:txBody>
      </p:sp>
    </p:spTree>
    <p:extLst>
      <p:ext uri="{BB962C8B-B14F-4D97-AF65-F5344CB8AC3E}">
        <p14:creationId xmlns:p14="http://schemas.microsoft.com/office/powerpoint/2010/main" val="3351121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6C3724-6434-6EC0-68F5-98C291141883}"/>
              </a:ext>
            </a:extLst>
          </p:cNvPr>
          <p:cNvSpPr>
            <a:spLocks noGrp="1"/>
          </p:cNvSpPr>
          <p:nvPr>
            <p:ph type="title"/>
          </p:nvPr>
        </p:nvSpPr>
        <p:spPr>
          <a:xfrm>
            <a:off x="0" y="79989"/>
            <a:ext cx="10515600" cy="1325563"/>
          </a:xfrm>
        </p:spPr>
        <p:txBody>
          <a:bodyPr/>
          <a:lstStyle/>
          <a:p>
            <a:r>
              <a:rPr lang="en-US" dirty="0"/>
              <a:t>Example: PIN Entry</a:t>
            </a:r>
          </a:p>
        </p:txBody>
      </p:sp>
      <p:sp>
        <p:nvSpPr>
          <p:cNvPr id="10" name="TextBox 9">
            <a:extLst>
              <a:ext uri="{FF2B5EF4-FFF2-40B4-BE49-F238E27FC236}">
                <a16:creationId xmlns:a16="http://schemas.microsoft.com/office/drawing/2014/main" xmlns="" id="{DC7E9D81-F5C2-1821-09D6-DFE49E62D773}"/>
              </a:ext>
            </a:extLst>
          </p:cNvPr>
          <p:cNvSpPr txBox="1"/>
          <p:nvPr/>
        </p:nvSpPr>
        <p:spPr>
          <a:xfrm>
            <a:off x="1806677" y="1189947"/>
            <a:ext cx="8708923" cy="310854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JetBrains Mono"/>
              </a:rPr>
              <a:t>import </a:t>
            </a:r>
            <a:r>
              <a:rPr kumimoji="0" lang="en-US" altLang="en-US" sz="1400" b="0" i="0" u="none" strike="noStrike" cap="none" normalizeH="0" baseline="0" dirty="0" err="1">
                <a:ln>
                  <a:noFill/>
                </a:ln>
                <a:solidFill>
                  <a:srgbClr val="A9B7C6"/>
                </a:solidFill>
                <a:effectLst/>
                <a:latin typeface="JetBrains Mono"/>
              </a:rPr>
              <a:t>java.util.Scanner</a:t>
            </a:r>
            <a:r>
              <a:rPr kumimoji="0" lang="en-US" altLang="en-US" sz="1400" b="0" i="0" u="none" strike="noStrike" cap="none" normalizeH="0" baseline="0" dirty="0">
                <a:ln>
                  <a:noFill/>
                </a:ln>
                <a:solidFill>
                  <a:srgbClr val="CC7832"/>
                </a:solidFill>
                <a:effectLst/>
                <a:latin typeface="JetBrains Mono"/>
              </a:rPr>
              <a:t>;</a:t>
            </a:r>
            <a:br>
              <a:rPr kumimoji="0" lang="en-US" altLang="en-US" sz="1400" b="0" i="0" u="none" strike="noStrike" cap="none" normalizeH="0" baseline="0" dirty="0">
                <a:ln>
                  <a:noFill/>
                </a:ln>
                <a:solidFill>
                  <a:srgbClr val="CC7832"/>
                </a:solidFill>
                <a:effectLst/>
                <a:latin typeface="JetBrains Mono"/>
              </a:rPr>
            </a:br>
            <a:r>
              <a:rPr kumimoji="0" lang="en-US" altLang="en-US" sz="1400" b="0" i="0" u="none" strike="noStrike" cap="none" normalizeH="0" baseline="0" dirty="0">
                <a:ln>
                  <a:noFill/>
                </a:ln>
                <a:solidFill>
                  <a:srgbClr val="CC7832"/>
                </a:solidFill>
                <a:effectLst/>
                <a:latin typeface="JetBrains Mono"/>
              </a:rPr>
              <a:t>public class </a:t>
            </a:r>
            <a:r>
              <a:rPr kumimoji="0" lang="en-US" altLang="en-US" sz="1400" b="0" i="0" u="none" strike="noStrike" cap="none" normalizeH="0" baseline="0" dirty="0">
                <a:ln>
                  <a:noFill/>
                </a:ln>
                <a:solidFill>
                  <a:srgbClr val="A9B7C6"/>
                </a:solidFill>
                <a:effectLst/>
                <a:latin typeface="JetBrains Mono"/>
              </a:rPr>
              <a:t>Main {</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a:ln>
                  <a:noFill/>
                </a:ln>
                <a:solidFill>
                  <a:srgbClr val="CC7832"/>
                </a:solidFill>
                <a:effectLst/>
                <a:latin typeface="JetBrains Mono"/>
              </a:rPr>
              <a:t>public static void </a:t>
            </a:r>
            <a:r>
              <a:rPr kumimoji="0" lang="en-US" altLang="en-US" sz="1400" b="0" i="0" u="none" strike="noStrike" cap="none" normalizeH="0" baseline="0" dirty="0">
                <a:ln>
                  <a:noFill/>
                </a:ln>
                <a:solidFill>
                  <a:srgbClr val="FFC66D"/>
                </a:solidFill>
                <a:effectLst/>
                <a:latin typeface="JetBrains Mono"/>
              </a:rPr>
              <a:t>main</a:t>
            </a:r>
            <a:r>
              <a:rPr kumimoji="0" lang="en-US" altLang="en-US" sz="1400" b="0" i="0" u="none" strike="noStrike" cap="none" normalizeH="0" baseline="0" dirty="0">
                <a:ln>
                  <a:noFill/>
                </a:ln>
                <a:solidFill>
                  <a:srgbClr val="A9B7C6"/>
                </a:solidFill>
                <a:effectLst/>
                <a:latin typeface="JetBrains Mono"/>
              </a:rPr>
              <a:t>(String[] </a:t>
            </a:r>
            <a:r>
              <a:rPr kumimoji="0" lang="en-US" altLang="en-US" sz="1400" b="0" i="0" u="none" strike="noStrike" cap="none" normalizeH="0" baseline="0" dirty="0" err="1">
                <a:ln>
                  <a:noFill/>
                </a:ln>
                <a:solidFill>
                  <a:srgbClr val="A9B7C6"/>
                </a:solidFill>
                <a:effectLst/>
                <a:latin typeface="JetBrains Mono"/>
              </a:rPr>
              <a:t>args</a:t>
            </a:r>
            <a:r>
              <a:rPr kumimoji="0" lang="en-US" altLang="en-US" sz="1400" b="0" i="0" u="none" strike="noStrike" cap="none" normalizeH="0" baseline="0" dirty="0">
                <a:ln>
                  <a:noFill/>
                </a:ln>
                <a:solidFill>
                  <a:srgbClr val="A9B7C6"/>
                </a:solidFill>
                <a:effectLst/>
                <a:latin typeface="JetBrains Mono"/>
              </a:rPr>
              <a:t>) {</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Scanner </a:t>
            </a:r>
            <a:r>
              <a:rPr kumimoji="0" lang="en-US" altLang="en-US" sz="1400" b="0" i="0" u="none" strike="noStrike" cap="none" normalizeH="0" baseline="0" dirty="0" err="1">
                <a:ln>
                  <a:noFill/>
                </a:ln>
                <a:solidFill>
                  <a:srgbClr val="A9B7C6"/>
                </a:solidFill>
                <a:effectLst/>
                <a:latin typeface="JetBrains Mono"/>
              </a:rPr>
              <a:t>scanner</a:t>
            </a:r>
            <a:r>
              <a:rPr kumimoji="0" lang="en-US" altLang="en-US" sz="1400" b="0" i="0" u="none" strike="noStrike" cap="none" normalizeH="0" baseline="0" dirty="0">
                <a:ln>
                  <a:noFill/>
                </a:ln>
                <a:solidFill>
                  <a:srgbClr val="A9B7C6"/>
                </a:solidFill>
                <a:effectLst/>
                <a:latin typeface="JetBrains Mono"/>
              </a:rPr>
              <a:t> = </a:t>
            </a:r>
            <a:r>
              <a:rPr kumimoji="0" lang="en-US" altLang="en-US" sz="1400" b="0" i="0" u="none" strike="noStrike" cap="none" normalizeH="0" baseline="0" dirty="0">
                <a:ln>
                  <a:noFill/>
                </a:ln>
                <a:solidFill>
                  <a:srgbClr val="CC7832"/>
                </a:solidFill>
                <a:effectLst/>
                <a:latin typeface="JetBrains Mono"/>
              </a:rPr>
              <a:t>new </a:t>
            </a:r>
            <a:r>
              <a:rPr kumimoji="0" lang="en-US" altLang="en-US" sz="1400" b="0" i="0" u="none" strike="noStrike" cap="none" normalizeH="0" baseline="0" dirty="0">
                <a:ln>
                  <a:noFill/>
                </a:ln>
                <a:solidFill>
                  <a:srgbClr val="A9B7C6"/>
                </a:solidFill>
                <a:effectLst/>
                <a:latin typeface="JetBrains Mono"/>
              </a:rPr>
              <a:t>Scanner(System.</a:t>
            </a:r>
            <a:r>
              <a:rPr kumimoji="0" lang="en-US" altLang="en-US" sz="1400" b="0" i="1" u="none" strike="noStrike" cap="none" normalizeH="0" baseline="0" dirty="0">
                <a:ln>
                  <a:noFill/>
                </a:ln>
                <a:solidFill>
                  <a:srgbClr val="9876AA"/>
                </a:solidFill>
                <a:effectLst/>
                <a:latin typeface="JetBrains Mono"/>
              </a:rPr>
              <a:t>in</a:t>
            </a:r>
            <a:r>
              <a:rPr kumimoji="0" lang="en-US" altLang="en-US" sz="1400" b="0" i="0" u="none" strike="noStrike" cap="none" normalizeH="0" baseline="0" dirty="0">
                <a:ln>
                  <a:noFill/>
                </a:ln>
                <a:solidFill>
                  <a:srgbClr val="A9B7C6"/>
                </a:solidFill>
                <a:effectLst/>
                <a:latin typeface="JetBrains Mono"/>
              </a:rPr>
              <a:t>)</a:t>
            </a:r>
            <a:r>
              <a:rPr kumimoji="0" lang="en-US" altLang="en-US" sz="1400" b="0" i="0" u="none" strike="noStrike" cap="none" normalizeH="0" baseline="0" dirty="0">
                <a:ln>
                  <a:noFill/>
                </a:ln>
                <a:solidFill>
                  <a:srgbClr val="CC7832"/>
                </a:solidFill>
                <a:effectLst/>
                <a:latin typeface="JetBrains Mono"/>
              </a:rPr>
              <a:t>;</a:t>
            </a:r>
            <a:br>
              <a:rPr kumimoji="0" lang="en-US" altLang="en-US" sz="1400" b="0" i="0" u="none" strike="noStrike" cap="none" normalizeH="0" baseline="0" dirty="0">
                <a:ln>
                  <a:noFill/>
                </a:ln>
                <a:solidFill>
                  <a:srgbClr val="CC7832"/>
                </a:solidFill>
                <a:effectLst/>
                <a:latin typeface="JetBrains Mono"/>
              </a:rPr>
            </a:br>
            <a:r>
              <a:rPr kumimoji="0" lang="en-US" altLang="en-US" sz="1400" b="0" i="0" u="none" strike="noStrike" cap="none" normalizeH="0" baseline="0" dirty="0">
                <a:ln>
                  <a:noFill/>
                </a:ln>
                <a:solidFill>
                  <a:srgbClr val="CC7832"/>
                </a:solidFill>
                <a:effectLst/>
                <a:latin typeface="JetBrains Mono"/>
              </a:rPr>
              <a:t>        final int </a:t>
            </a:r>
            <a:r>
              <a:rPr kumimoji="0" lang="en-US" altLang="en-US" sz="1400" b="0" i="0" u="none" strike="noStrike" cap="none" normalizeH="0" baseline="0" dirty="0">
                <a:ln>
                  <a:noFill/>
                </a:ln>
                <a:solidFill>
                  <a:srgbClr val="A9B7C6"/>
                </a:solidFill>
                <a:effectLst/>
                <a:latin typeface="JetBrains Mono"/>
              </a:rPr>
              <a:t>CORRECT_PIN = </a:t>
            </a:r>
            <a:r>
              <a:rPr kumimoji="0" lang="en-US" altLang="en-US" sz="1400" b="0" i="0" u="none" strike="noStrike" cap="none" normalizeH="0" baseline="0" dirty="0">
                <a:ln>
                  <a:noFill/>
                </a:ln>
                <a:solidFill>
                  <a:srgbClr val="6897BB"/>
                </a:solidFill>
                <a:effectLst/>
                <a:latin typeface="JetBrains Mono"/>
              </a:rPr>
              <a:t>1234</a:t>
            </a:r>
            <a:r>
              <a:rPr kumimoji="0" lang="en-US" altLang="en-US" sz="1400" b="0" i="0" u="none" strike="noStrike" cap="none" normalizeH="0" baseline="0" dirty="0">
                <a:ln>
                  <a:noFill/>
                </a:ln>
                <a:solidFill>
                  <a:srgbClr val="CC7832"/>
                </a:solidFill>
                <a:effectLst/>
                <a:latin typeface="JetBrains Mono"/>
              </a:rPr>
              <a:t>;</a:t>
            </a:r>
            <a:br>
              <a:rPr kumimoji="0" lang="en-US" altLang="en-US" sz="1400" b="0" i="0" u="none" strike="noStrike" cap="none" normalizeH="0" baseline="0" dirty="0">
                <a:ln>
                  <a:noFill/>
                </a:ln>
                <a:solidFill>
                  <a:srgbClr val="CC7832"/>
                </a:solidFill>
                <a:effectLst/>
                <a:latin typeface="JetBrains Mono"/>
              </a:rPr>
            </a:br>
            <a:r>
              <a:rPr kumimoji="0" lang="en-US" altLang="en-US" sz="1400" b="0" i="0" u="none" strike="noStrike" cap="none" normalizeH="0" baseline="0" dirty="0">
                <a:ln>
                  <a:noFill/>
                </a:ln>
                <a:solidFill>
                  <a:srgbClr val="CC7832"/>
                </a:solidFill>
                <a:effectLst/>
                <a:latin typeface="JetBrains Mono"/>
              </a:rPr>
              <a:t>        int </a:t>
            </a:r>
            <a:r>
              <a:rPr kumimoji="0" lang="en-US" altLang="en-US" sz="1400" b="0" i="0" u="none" strike="noStrike" cap="none" normalizeH="0" baseline="0" dirty="0">
                <a:ln>
                  <a:noFill/>
                </a:ln>
                <a:solidFill>
                  <a:srgbClr val="A9B7C6"/>
                </a:solidFill>
                <a:effectLst/>
                <a:latin typeface="JetBrains Mono"/>
              </a:rPr>
              <a:t>attempts = </a:t>
            </a:r>
            <a:r>
              <a:rPr kumimoji="0" lang="en-US" altLang="en-US" sz="1400" b="0" i="0" u="none" strike="noStrike" cap="none" normalizeH="0" baseline="0" dirty="0">
                <a:ln>
                  <a:noFill/>
                </a:ln>
                <a:solidFill>
                  <a:srgbClr val="6897BB"/>
                </a:solidFill>
                <a:effectLst/>
                <a:latin typeface="JetBrains Mono"/>
              </a:rPr>
              <a:t>0</a:t>
            </a:r>
            <a:r>
              <a:rPr kumimoji="0" lang="en-US" altLang="en-US" sz="1400" b="0" i="0" u="none" strike="noStrike" cap="none" normalizeH="0" baseline="0" dirty="0">
                <a:ln>
                  <a:noFill/>
                </a:ln>
                <a:solidFill>
                  <a:srgbClr val="CC7832"/>
                </a:solidFill>
                <a:effectLst/>
                <a:latin typeface="JetBrains Mono"/>
              </a:rPr>
              <a:t>;</a:t>
            </a:r>
            <a:br>
              <a:rPr kumimoji="0" lang="en-US" altLang="en-US" sz="1400" b="0" i="0" u="none" strike="noStrike" cap="none" normalizeH="0" baseline="0" dirty="0">
                <a:ln>
                  <a:noFill/>
                </a:ln>
                <a:solidFill>
                  <a:srgbClr val="CC7832"/>
                </a:solidFill>
                <a:effectLst/>
                <a:latin typeface="JetBrains Mono"/>
              </a:rPr>
            </a:br>
            <a:r>
              <a:rPr kumimoji="0" lang="en-US" altLang="en-US" sz="1400" b="0" i="0" u="none" strike="noStrike" cap="none" normalizeH="0" baseline="0" dirty="0">
                <a:ln>
                  <a:noFill/>
                </a:ln>
                <a:solidFill>
                  <a:srgbClr val="CC7832"/>
                </a:solidFill>
                <a:effectLst/>
                <a:latin typeface="JetBrains Mono"/>
              </a:rPr>
              <a:t>        final int </a:t>
            </a:r>
            <a:r>
              <a:rPr kumimoji="0" lang="en-US" altLang="en-US" sz="1400" b="0" i="0" u="none" strike="noStrike" cap="none" normalizeH="0" baseline="0" dirty="0">
                <a:ln>
                  <a:noFill/>
                </a:ln>
                <a:solidFill>
                  <a:srgbClr val="A9B7C6"/>
                </a:solidFill>
                <a:effectLst/>
                <a:latin typeface="JetBrains Mono"/>
              </a:rPr>
              <a:t>MAX_ATTEMPTS = </a:t>
            </a:r>
            <a:r>
              <a:rPr kumimoji="0" lang="en-US" altLang="en-US" sz="1400" b="0" i="0" u="none" strike="noStrike" cap="none" normalizeH="0" baseline="0" dirty="0">
                <a:ln>
                  <a:noFill/>
                </a:ln>
                <a:solidFill>
                  <a:srgbClr val="6897BB"/>
                </a:solidFill>
                <a:effectLst/>
                <a:latin typeface="JetBrains Mono"/>
              </a:rPr>
              <a:t>3</a:t>
            </a:r>
            <a:r>
              <a:rPr kumimoji="0" lang="en-US" altLang="en-US" sz="1400" b="0" i="0" u="none" strike="noStrike" cap="none" normalizeH="0" baseline="0" dirty="0">
                <a:ln>
                  <a:noFill/>
                </a:ln>
                <a:solidFill>
                  <a:srgbClr val="CC7832"/>
                </a:solidFill>
                <a:effectLst/>
                <a:latin typeface="JetBrains Mono"/>
              </a:rPr>
              <a:t>;</a:t>
            </a:r>
            <a:br>
              <a:rPr kumimoji="0" lang="en-US" altLang="en-US" sz="1400" b="0" i="0" u="none" strike="noStrike" cap="none" normalizeH="0" baseline="0" dirty="0">
                <a:ln>
                  <a:noFill/>
                </a:ln>
                <a:solidFill>
                  <a:srgbClr val="CC7832"/>
                </a:solidFill>
                <a:effectLst/>
                <a:latin typeface="JetBrains Mono"/>
              </a:rPr>
            </a:br>
            <a:r>
              <a:rPr kumimoji="0" lang="en-US" altLang="en-US" sz="1400" b="0" i="0" u="none" strike="noStrike" cap="none" normalizeH="0" baseline="0" dirty="0">
                <a:ln>
                  <a:noFill/>
                </a:ln>
                <a:solidFill>
                  <a:srgbClr val="CC7832"/>
                </a:solidFill>
                <a:effectLst/>
                <a:latin typeface="JetBrains Mono"/>
              </a:rPr>
              <a:t>        while </a:t>
            </a:r>
            <a:r>
              <a:rPr kumimoji="0" lang="en-US" altLang="en-US" sz="1400" b="0" i="0" u="none" strike="noStrike" cap="none" normalizeH="0" baseline="0" dirty="0">
                <a:ln>
                  <a:noFill/>
                </a:ln>
                <a:solidFill>
                  <a:srgbClr val="A9B7C6"/>
                </a:solidFill>
                <a:effectLst/>
                <a:latin typeface="JetBrains Mono"/>
              </a:rPr>
              <a:t>(</a:t>
            </a:r>
            <a:r>
              <a:rPr kumimoji="0" lang="en-US" altLang="en-US" sz="1400" b="0" i="0" u="none" strike="noStrike" cap="none" normalizeH="0" baseline="0" dirty="0">
                <a:ln>
                  <a:noFill/>
                </a:ln>
                <a:solidFill>
                  <a:srgbClr val="CC7832"/>
                </a:solidFill>
                <a:effectLst/>
                <a:latin typeface="JetBrains Mono"/>
              </a:rPr>
              <a:t>true</a:t>
            </a:r>
            <a:r>
              <a:rPr kumimoji="0" lang="en-US" altLang="en-US" sz="1400" b="0" i="0" u="none" strike="noStrike" cap="none" normalizeH="0" baseline="0" dirty="0">
                <a:ln>
                  <a:noFill/>
                </a:ln>
                <a:solidFill>
                  <a:srgbClr val="A9B7C6"/>
                </a:solidFill>
                <a:effectLst/>
                <a:latin typeface="JetBrains Mono"/>
              </a:rPr>
              <a:t>) {  </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err="1">
                <a:ln>
                  <a:noFill/>
                </a:ln>
                <a:solidFill>
                  <a:srgbClr val="A9B7C6"/>
                </a:solidFill>
                <a:effectLst/>
                <a:latin typeface="JetBrains Mono"/>
              </a:rPr>
              <a:t>System.</a:t>
            </a:r>
            <a:r>
              <a:rPr kumimoji="0" lang="en-US" altLang="en-US" sz="1400" b="0" i="1" u="none" strike="noStrike" cap="none" normalizeH="0" baseline="0" dirty="0" err="1">
                <a:ln>
                  <a:noFill/>
                </a:ln>
                <a:solidFill>
                  <a:srgbClr val="9876AA"/>
                </a:solidFill>
                <a:effectLst/>
                <a:latin typeface="JetBrains Mono"/>
              </a:rPr>
              <a:t>out</a:t>
            </a:r>
            <a:r>
              <a:rPr kumimoji="0" lang="en-US" altLang="en-US" sz="1400" b="0" i="0" u="none" strike="noStrike" cap="none" normalizeH="0" baseline="0" dirty="0" err="1">
                <a:ln>
                  <a:noFill/>
                </a:ln>
                <a:solidFill>
                  <a:srgbClr val="A9B7C6"/>
                </a:solidFill>
                <a:effectLst/>
                <a:latin typeface="JetBrains Mono"/>
              </a:rPr>
              <a:t>.print</a:t>
            </a:r>
            <a:r>
              <a:rPr kumimoji="0" lang="en-US" altLang="en-US" sz="1400" b="0" i="0" u="none" strike="noStrike" cap="none" normalizeH="0" baseline="0" dirty="0">
                <a:ln>
                  <a:noFill/>
                </a:ln>
                <a:solidFill>
                  <a:srgbClr val="A9B7C6"/>
                </a:solidFill>
                <a:effectLst/>
                <a:latin typeface="JetBrains Mono"/>
              </a:rPr>
              <a:t>(</a:t>
            </a:r>
            <a:r>
              <a:rPr kumimoji="0" lang="en-US" altLang="en-US" sz="1400" b="0" i="0" u="none" strike="noStrike" cap="none" normalizeH="0" baseline="0" dirty="0">
                <a:ln>
                  <a:noFill/>
                </a:ln>
                <a:solidFill>
                  <a:srgbClr val="6A8759"/>
                </a:solidFill>
                <a:effectLst/>
                <a:latin typeface="JetBrains Mono"/>
              </a:rPr>
              <a:t>"Enter your PIN: "</a:t>
            </a:r>
            <a:r>
              <a:rPr kumimoji="0" lang="en-US" altLang="en-US" sz="1400" b="0" i="0" u="none" strike="noStrike" cap="none" normalizeH="0" baseline="0" dirty="0">
                <a:ln>
                  <a:noFill/>
                </a:ln>
                <a:solidFill>
                  <a:srgbClr val="A9B7C6"/>
                </a:solidFill>
                <a:effectLst/>
                <a:latin typeface="JetBrains Mono"/>
              </a:rPr>
              <a:t>)</a:t>
            </a:r>
            <a:r>
              <a:rPr kumimoji="0" lang="en-US" altLang="en-US" sz="1400" b="0" i="0" u="none" strike="noStrike" cap="none" normalizeH="0" baseline="0" dirty="0">
                <a:ln>
                  <a:noFill/>
                </a:ln>
                <a:solidFill>
                  <a:srgbClr val="CC7832"/>
                </a:solidFill>
                <a:effectLst/>
                <a:latin typeface="JetBrains Mono"/>
              </a:rPr>
              <a:t>;</a:t>
            </a:r>
            <a:br>
              <a:rPr kumimoji="0" lang="en-US" altLang="en-US" sz="1400" b="0" i="0" u="none" strike="noStrike" cap="none" normalizeH="0" baseline="0" dirty="0">
                <a:ln>
                  <a:noFill/>
                </a:ln>
                <a:solidFill>
                  <a:srgbClr val="CC7832"/>
                </a:solidFill>
                <a:effectLst/>
                <a:latin typeface="JetBrains Mono"/>
              </a:rPr>
            </a:br>
            <a:r>
              <a:rPr kumimoji="0" lang="en-US" altLang="en-US" sz="1400" b="0" i="0" u="none" strike="noStrike" cap="none" normalizeH="0" baseline="0" dirty="0">
                <a:ln>
                  <a:noFill/>
                </a:ln>
                <a:solidFill>
                  <a:srgbClr val="CC7832"/>
                </a:solidFill>
                <a:effectLst/>
                <a:latin typeface="JetBrains Mono"/>
              </a:rPr>
              <a:t>            int </a:t>
            </a:r>
            <a:r>
              <a:rPr kumimoji="0" lang="en-US" altLang="en-US" sz="1400" b="0" i="0" u="none" strike="noStrike" cap="none" normalizeH="0" baseline="0" dirty="0" err="1">
                <a:ln>
                  <a:noFill/>
                </a:ln>
                <a:solidFill>
                  <a:srgbClr val="A9B7C6"/>
                </a:solidFill>
                <a:effectLst/>
                <a:latin typeface="JetBrains Mono"/>
              </a:rPr>
              <a:t>enteredPin</a:t>
            </a:r>
            <a:r>
              <a:rPr kumimoji="0" lang="en-US" altLang="en-US" sz="1400" b="0" i="0" u="none" strike="noStrike" cap="none" normalizeH="0" baseline="0" dirty="0">
                <a:ln>
                  <a:noFill/>
                </a:ln>
                <a:solidFill>
                  <a:srgbClr val="A9B7C6"/>
                </a:solidFill>
                <a:effectLst/>
                <a:latin typeface="JetBrains Mono"/>
              </a:rPr>
              <a:t> = </a:t>
            </a:r>
            <a:r>
              <a:rPr kumimoji="0" lang="en-US" altLang="en-US" sz="1400" b="0" i="0" u="none" strike="noStrike" cap="none" normalizeH="0" baseline="0" dirty="0" err="1">
                <a:ln>
                  <a:noFill/>
                </a:ln>
                <a:solidFill>
                  <a:srgbClr val="A9B7C6"/>
                </a:solidFill>
                <a:effectLst/>
                <a:latin typeface="JetBrains Mono"/>
              </a:rPr>
              <a:t>scanner.nextInt</a:t>
            </a:r>
            <a:r>
              <a:rPr kumimoji="0" lang="en-US" altLang="en-US" sz="1400" b="0" i="0" u="none" strike="noStrike" cap="none" normalizeH="0" baseline="0" dirty="0">
                <a:ln>
                  <a:noFill/>
                </a:ln>
                <a:solidFill>
                  <a:srgbClr val="A9B7C6"/>
                </a:solidFill>
                <a:effectLst/>
                <a:latin typeface="JetBrains Mono"/>
              </a:rPr>
              <a:t>()</a:t>
            </a:r>
            <a:r>
              <a:rPr kumimoji="0" lang="en-US" altLang="en-US" sz="1400" b="0" i="0" u="none" strike="noStrike" cap="none" normalizeH="0" baseline="0" dirty="0">
                <a:ln>
                  <a:noFill/>
                </a:ln>
                <a:solidFill>
                  <a:srgbClr val="CC7832"/>
                </a:solidFill>
                <a:effectLst/>
                <a:latin typeface="JetBrains Mono"/>
              </a:rPr>
              <a:t>;</a:t>
            </a:r>
            <a:br>
              <a:rPr kumimoji="0" lang="en-US" altLang="en-US" sz="1400" b="0" i="0" u="none" strike="noStrike" cap="none" normalizeH="0" baseline="0" dirty="0">
                <a:ln>
                  <a:noFill/>
                </a:ln>
                <a:solidFill>
                  <a:srgbClr val="CC7832"/>
                </a:solidFill>
                <a:effectLst/>
                <a:latin typeface="JetBrains Mono"/>
              </a:rPr>
            </a:br>
            <a:r>
              <a:rPr kumimoji="0" lang="en-US" altLang="en-US" sz="1400" b="0" i="0" u="none" strike="noStrike" cap="none" normalizeH="0" baseline="0" dirty="0">
                <a:ln>
                  <a:noFill/>
                </a:ln>
                <a:solidFill>
                  <a:srgbClr val="CC7832"/>
                </a:solidFill>
                <a:effectLst/>
                <a:latin typeface="JetBrains Mono"/>
              </a:rPr>
              <a:t>            if </a:t>
            </a:r>
            <a:r>
              <a:rPr kumimoji="0" lang="en-US" altLang="en-US" sz="1400" b="0" i="0" u="none" strike="noStrike" cap="none" normalizeH="0" baseline="0" dirty="0">
                <a:ln>
                  <a:noFill/>
                </a:ln>
                <a:solidFill>
                  <a:srgbClr val="A9B7C6"/>
                </a:solidFill>
                <a:effectLst/>
                <a:latin typeface="JetBrains Mono"/>
              </a:rPr>
              <a:t>(</a:t>
            </a:r>
            <a:r>
              <a:rPr kumimoji="0" lang="en-US" altLang="en-US" sz="1400" b="0" i="0" u="none" strike="noStrike" cap="none" normalizeH="0" baseline="0" dirty="0" err="1">
                <a:ln>
                  <a:noFill/>
                </a:ln>
                <a:solidFill>
                  <a:srgbClr val="A9B7C6"/>
                </a:solidFill>
                <a:effectLst/>
                <a:latin typeface="JetBrains Mono"/>
              </a:rPr>
              <a:t>enteredPin</a:t>
            </a:r>
            <a:r>
              <a:rPr kumimoji="0" lang="en-US" altLang="en-US" sz="1400" b="0" i="0" u="none" strike="noStrike" cap="none" normalizeH="0" baseline="0" dirty="0">
                <a:ln>
                  <a:noFill/>
                </a:ln>
                <a:solidFill>
                  <a:srgbClr val="A9B7C6"/>
                </a:solidFill>
                <a:effectLst/>
                <a:latin typeface="JetBrains Mono"/>
              </a:rPr>
              <a:t> == CORRECT_PIN) {      </a:t>
            </a:r>
            <a:r>
              <a:rPr kumimoji="0" lang="en-US" altLang="en-US" sz="1400" b="1" i="0" u="none" strike="noStrike" cap="none" normalizeH="0" baseline="0" dirty="0">
                <a:ln>
                  <a:noFill/>
                </a:ln>
                <a:solidFill>
                  <a:srgbClr val="C00000"/>
                </a:solidFill>
                <a:effectLst/>
                <a:latin typeface="JetBrains Mono"/>
              </a:rPr>
              <a:t>// using </a:t>
            </a:r>
            <a:r>
              <a:rPr kumimoji="0" lang="en-US" altLang="en-US" sz="1400" b="1" i="0" u="none" strike="noStrike" cap="none" normalizeH="0" baseline="0" dirty="0" err="1">
                <a:ln>
                  <a:noFill/>
                </a:ln>
                <a:solidFill>
                  <a:srgbClr val="C00000"/>
                </a:solidFill>
                <a:effectLst/>
                <a:latin typeface="JetBrains Mono"/>
              </a:rPr>
              <a:t>string.equals</a:t>
            </a:r>
            <a:r>
              <a:rPr kumimoji="0" lang="en-US" altLang="en-US" sz="1400" b="1" i="0" u="none" strike="noStrike" cap="none" normalizeH="0" baseline="0" dirty="0">
                <a:ln>
                  <a:noFill/>
                </a:ln>
                <a:solidFill>
                  <a:srgbClr val="C00000"/>
                </a:solidFill>
                <a:effectLst/>
                <a:latin typeface="JetBrains Mono"/>
              </a:rPr>
              <a:t>(another string) method to compare string values</a:t>
            </a:r>
            <a:r>
              <a:rPr kumimoji="0" lang="en-US" altLang="en-US" sz="1400" b="0" i="0" u="none" strike="noStrike" cap="none" normalizeH="0" baseline="0" dirty="0">
                <a:ln>
                  <a:noFill/>
                </a:ln>
                <a:solidFill>
                  <a:srgbClr val="A9B7C6"/>
                </a:solidFill>
                <a:effectLst/>
                <a:latin typeface="JetBrains Mono"/>
              </a:rPr>
              <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err="1">
                <a:ln>
                  <a:noFill/>
                </a:ln>
                <a:solidFill>
                  <a:srgbClr val="A9B7C6"/>
                </a:solidFill>
                <a:effectLst/>
                <a:latin typeface="JetBrains Mono"/>
              </a:rPr>
              <a:t>System.</a:t>
            </a:r>
            <a:r>
              <a:rPr kumimoji="0" lang="en-US" altLang="en-US" sz="1400" b="0" i="1" u="none" strike="noStrike" cap="none" normalizeH="0" baseline="0" dirty="0" err="1">
                <a:ln>
                  <a:noFill/>
                </a:ln>
                <a:solidFill>
                  <a:srgbClr val="9876AA"/>
                </a:solidFill>
                <a:effectLst/>
                <a:latin typeface="JetBrains Mono"/>
              </a:rPr>
              <a:t>out</a:t>
            </a:r>
            <a:r>
              <a:rPr kumimoji="0" lang="en-US" altLang="en-US" sz="1400" b="0" i="0" u="none" strike="noStrike" cap="none" normalizeH="0" baseline="0" dirty="0" err="1">
                <a:ln>
                  <a:noFill/>
                </a:ln>
                <a:solidFill>
                  <a:srgbClr val="A9B7C6"/>
                </a:solidFill>
                <a:effectLst/>
                <a:latin typeface="JetBrains Mono"/>
              </a:rPr>
              <a:t>.println</a:t>
            </a:r>
            <a:r>
              <a:rPr kumimoji="0" lang="en-US" altLang="en-US" sz="1400" b="0" i="0" u="none" strike="noStrike" cap="none" normalizeH="0" baseline="0" dirty="0">
                <a:ln>
                  <a:noFill/>
                </a:ln>
                <a:solidFill>
                  <a:srgbClr val="A9B7C6"/>
                </a:solidFill>
                <a:effectLst/>
                <a:latin typeface="JetBrains Mono"/>
              </a:rPr>
              <a:t>(</a:t>
            </a:r>
            <a:r>
              <a:rPr kumimoji="0" lang="en-US" altLang="en-US" sz="1400" b="0" i="0" u="none" strike="noStrike" cap="none" normalizeH="0" baseline="0" dirty="0">
                <a:ln>
                  <a:noFill/>
                </a:ln>
                <a:solidFill>
                  <a:srgbClr val="6A8759"/>
                </a:solidFill>
                <a:effectLst/>
                <a:latin typeface="JetBrains Mono"/>
              </a:rPr>
              <a:t>"PIN correct. Access granted."</a:t>
            </a:r>
            <a:r>
              <a:rPr kumimoji="0" lang="en-US" altLang="en-US" sz="1400" b="0" i="0" u="none" strike="noStrike" cap="none" normalizeH="0" baseline="0" dirty="0">
                <a:ln>
                  <a:noFill/>
                </a:ln>
                <a:solidFill>
                  <a:srgbClr val="A9B7C6"/>
                </a:solidFill>
                <a:effectLst/>
                <a:latin typeface="JetBrains Mono"/>
              </a:rPr>
              <a:t>)</a:t>
            </a:r>
            <a:r>
              <a:rPr kumimoji="0" lang="en-US" altLang="en-US" sz="1400" b="0" i="0" u="none" strike="noStrike" cap="none" normalizeH="0" baseline="0" dirty="0">
                <a:ln>
                  <a:noFill/>
                </a:ln>
                <a:solidFill>
                  <a:srgbClr val="CC7832"/>
                </a:solidFill>
                <a:effectLst/>
                <a:latin typeface="JetBrains Mono"/>
              </a:rPr>
              <a:t>;</a:t>
            </a:r>
            <a:br>
              <a:rPr kumimoji="0" lang="en-US" altLang="en-US" sz="1400" b="0" i="0" u="none" strike="noStrike" cap="none" normalizeH="0" baseline="0" dirty="0">
                <a:ln>
                  <a:noFill/>
                </a:ln>
                <a:solidFill>
                  <a:srgbClr val="CC7832"/>
                </a:solidFill>
                <a:effectLst/>
                <a:latin typeface="JetBrains Mono"/>
              </a:rPr>
            </a:br>
            <a:r>
              <a:rPr kumimoji="0" lang="en-US" altLang="en-US" sz="1400" b="0" i="0" u="none" strike="noStrike" cap="none" normalizeH="0" baseline="0" dirty="0">
                <a:ln>
                  <a:noFill/>
                </a:ln>
                <a:solidFill>
                  <a:srgbClr val="CC7832"/>
                </a:solidFill>
                <a:effectLst/>
                <a:latin typeface="JetBrains Mono"/>
              </a:rPr>
              <a:t>                break;  </a:t>
            </a:r>
            <a:br>
              <a:rPr kumimoji="0" lang="en-US" altLang="en-US" sz="1400" b="0" i="0" u="none" strike="noStrike" cap="none" normalizeH="0" baseline="0" dirty="0">
                <a:ln>
                  <a:noFill/>
                </a:ln>
                <a:solidFill>
                  <a:srgbClr val="CC7832"/>
                </a:solidFill>
                <a:effectLst/>
                <a:latin typeface="JetBrains Mono"/>
              </a:rPr>
            </a:br>
            <a:r>
              <a:rPr kumimoji="0" lang="en-US" altLang="en-US" sz="1400" b="0" i="0" u="none" strike="noStrike" cap="none" normalizeH="0" baseline="0" dirty="0">
                <a:ln>
                  <a:noFill/>
                </a:ln>
                <a:solidFill>
                  <a:srgbClr val="CC7832"/>
                </a:solidFill>
                <a:effectLst/>
                <a:latin typeface="JetBrains Mono"/>
              </a:rPr>
              <a:t>            </a:t>
            </a:r>
            <a:r>
              <a:rPr kumimoji="0" lang="en-US" altLang="en-US" sz="1400" b="0" i="0" u="none" strike="noStrike" cap="none" normalizeH="0" baseline="0" dirty="0">
                <a:ln>
                  <a:noFill/>
                </a:ln>
                <a:solidFill>
                  <a:srgbClr val="A9B7C6"/>
                </a:solidFill>
                <a:effectLst/>
                <a:latin typeface="JetBrains Mono"/>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xmlns="" id="{4B5458BA-CEFA-9C81-CC38-E1F6CDA34FCE}"/>
              </a:ext>
            </a:extLst>
          </p:cNvPr>
          <p:cNvSpPr txBox="1"/>
          <p:nvPr/>
        </p:nvSpPr>
        <p:spPr>
          <a:xfrm>
            <a:off x="2366794" y="3964900"/>
            <a:ext cx="6754760" cy="2893100"/>
          </a:xfrm>
          <a:prstGeom prst="rect">
            <a:avLst/>
          </a:prstGeom>
          <a:noFill/>
        </p:spPr>
        <p:txBody>
          <a:bodyPr wrap="square">
            <a:spAutoFit/>
          </a:bodyPr>
          <a:lstStyle/>
          <a:p>
            <a:r>
              <a:rPr kumimoji="0" lang="en-US" altLang="en-US" sz="1400" b="0" i="0" u="none" strike="noStrike" cap="none" normalizeH="0" baseline="0" dirty="0">
                <a:ln>
                  <a:noFill/>
                </a:ln>
                <a:solidFill>
                  <a:srgbClr val="CC7832"/>
                </a:solidFill>
                <a:effectLst/>
                <a:latin typeface="JetBrains Mono"/>
              </a:rPr>
              <a:t>else </a:t>
            </a:r>
            <a:r>
              <a:rPr kumimoji="0" lang="en-US" altLang="en-US" sz="1400" b="0" i="0" u="none" strike="noStrike" cap="none" normalizeH="0" baseline="0" dirty="0">
                <a:ln>
                  <a:noFill/>
                </a:ln>
                <a:solidFill>
                  <a:srgbClr val="A9B7C6"/>
                </a:solidFill>
                <a:effectLst/>
                <a:latin typeface="JetBrains Mono"/>
              </a:rPr>
              <a:t>{</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attempts++</a:t>
            </a:r>
            <a:r>
              <a:rPr kumimoji="0" lang="en-US" altLang="en-US" sz="1400" b="0" i="0" u="none" strike="noStrike" cap="none" normalizeH="0" baseline="0" dirty="0">
                <a:ln>
                  <a:noFill/>
                </a:ln>
                <a:solidFill>
                  <a:srgbClr val="CC7832"/>
                </a:solidFill>
                <a:effectLst/>
                <a:latin typeface="JetBrains Mono"/>
              </a:rPr>
              <a:t>;</a:t>
            </a:r>
            <a:br>
              <a:rPr kumimoji="0" lang="en-US" altLang="en-US" sz="1400" b="0" i="0" u="none" strike="noStrike" cap="none" normalizeH="0" baseline="0" dirty="0">
                <a:ln>
                  <a:noFill/>
                </a:ln>
                <a:solidFill>
                  <a:srgbClr val="CC7832"/>
                </a:solidFill>
                <a:effectLst/>
                <a:latin typeface="JetBrains Mono"/>
              </a:rPr>
            </a:br>
            <a:r>
              <a:rPr kumimoji="0" lang="en-US" altLang="en-US" sz="1400" b="0" i="0" u="none" strike="noStrike" cap="none" normalizeH="0" baseline="0" dirty="0">
                <a:ln>
                  <a:noFill/>
                </a:ln>
                <a:solidFill>
                  <a:srgbClr val="CC7832"/>
                </a:solidFill>
                <a:effectLst/>
                <a:latin typeface="JetBrains Mono"/>
              </a:rPr>
              <a:t>                if </a:t>
            </a:r>
            <a:r>
              <a:rPr kumimoji="0" lang="en-US" altLang="en-US" sz="1400" b="0" i="0" u="none" strike="noStrike" cap="none" normalizeH="0" baseline="0" dirty="0">
                <a:ln>
                  <a:noFill/>
                </a:ln>
                <a:solidFill>
                  <a:srgbClr val="A9B7C6"/>
                </a:solidFill>
                <a:effectLst/>
                <a:latin typeface="JetBrains Mono"/>
              </a:rPr>
              <a:t>(attempts &gt;= MAX_ATTEMPTS) {</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err="1">
                <a:ln>
                  <a:noFill/>
                </a:ln>
                <a:solidFill>
                  <a:srgbClr val="A9B7C6"/>
                </a:solidFill>
                <a:effectLst/>
                <a:latin typeface="JetBrains Mono"/>
              </a:rPr>
              <a:t>System.</a:t>
            </a:r>
            <a:r>
              <a:rPr kumimoji="0" lang="en-US" altLang="en-US" sz="1400" b="0" i="1" u="none" strike="noStrike" cap="none" normalizeH="0" baseline="0" dirty="0" err="1">
                <a:ln>
                  <a:noFill/>
                </a:ln>
                <a:solidFill>
                  <a:srgbClr val="9876AA"/>
                </a:solidFill>
                <a:effectLst/>
                <a:latin typeface="JetBrains Mono"/>
              </a:rPr>
              <a:t>out</a:t>
            </a:r>
            <a:r>
              <a:rPr kumimoji="0" lang="en-US" altLang="en-US" sz="1400" b="0" i="0" u="none" strike="noStrike" cap="none" normalizeH="0" baseline="0" dirty="0" err="1">
                <a:ln>
                  <a:noFill/>
                </a:ln>
                <a:solidFill>
                  <a:srgbClr val="A9B7C6"/>
                </a:solidFill>
                <a:effectLst/>
                <a:latin typeface="JetBrains Mono"/>
              </a:rPr>
              <a:t>.println</a:t>
            </a:r>
            <a:r>
              <a:rPr kumimoji="0" lang="en-US" altLang="en-US" sz="1400" b="0" i="0" u="none" strike="noStrike" cap="none" normalizeH="0" baseline="0" dirty="0">
                <a:ln>
                  <a:noFill/>
                </a:ln>
                <a:solidFill>
                  <a:srgbClr val="A9B7C6"/>
                </a:solidFill>
                <a:effectLst/>
                <a:latin typeface="JetBrains Mono"/>
              </a:rPr>
              <a:t>(</a:t>
            </a:r>
            <a:r>
              <a:rPr kumimoji="0" lang="en-US" altLang="en-US" sz="1400" b="0" i="0" u="none" strike="noStrike" cap="none" normalizeH="0" baseline="0" dirty="0">
                <a:ln>
                  <a:noFill/>
                </a:ln>
                <a:solidFill>
                  <a:srgbClr val="6A8759"/>
                </a:solidFill>
                <a:effectLst/>
                <a:latin typeface="JetBrains Mono"/>
              </a:rPr>
              <a:t>"Too many incorrect attempts. Account locked!"</a:t>
            </a:r>
            <a:r>
              <a:rPr kumimoji="0" lang="en-US" altLang="en-US" sz="1400" b="0" i="0" u="none" strike="noStrike" cap="none" normalizeH="0" baseline="0" dirty="0">
                <a:ln>
                  <a:noFill/>
                </a:ln>
                <a:solidFill>
                  <a:srgbClr val="A9B7C6"/>
                </a:solidFill>
                <a:effectLst/>
                <a:latin typeface="JetBrains Mono"/>
              </a:rPr>
              <a:t>)</a:t>
            </a:r>
            <a:r>
              <a:rPr kumimoji="0" lang="en-US" altLang="en-US" sz="1400" b="0" i="0" u="none" strike="noStrike" cap="none" normalizeH="0" baseline="0" dirty="0">
                <a:ln>
                  <a:noFill/>
                </a:ln>
                <a:solidFill>
                  <a:srgbClr val="CC7832"/>
                </a:solidFill>
                <a:effectLst/>
                <a:latin typeface="JetBrains Mono"/>
              </a:rPr>
              <a:t>;</a:t>
            </a:r>
            <a:br>
              <a:rPr kumimoji="0" lang="en-US" altLang="en-US" sz="1400" b="0" i="0" u="none" strike="noStrike" cap="none" normalizeH="0" baseline="0" dirty="0">
                <a:ln>
                  <a:noFill/>
                </a:ln>
                <a:solidFill>
                  <a:srgbClr val="CC7832"/>
                </a:solidFill>
                <a:effectLst/>
                <a:latin typeface="JetBrains Mono"/>
              </a:rPr>
            </a:br>
            <a:r>
              <a:rPr kumimoji="0" lang="en-US" altLang="en-US" sz="1400" b="0" i="0" u="none" strike="noStrike" cap="none" normalizeH="0" baseline="0" dirty="0">
                <a:ln>
                  <a:noFill/>
                </a:ln>
                <a:solidFill>
                  <a:srgbClr val="CC7832"/>
                </a:solidFill>
                <a:effectLst/>
                <a:latin typeface="JetBrains Mono"/>
              </a:rPr>
              <a:t>                    break;  </a:t>
            </a:r>
            <a:r>
              <a:rPr kumimoji="0" lang="en-US" altLang="en-US" sz="1400" b="0" i="0" u="none" strike="noStrike" cap="none" normalizeH="0" baseline="0" dirty="0">
                <a:ln>
                  <a:noFill/>
                </a:ln>
                <a:solidFill>
                  <a:srgbClr val="808080"/>
                </a:solidFill>
                <a:effectLst/>
                <a:latin typeface="JetBrains Mono"/>
              </a:rPr>
              <a:t>// Exit the loop and lock the account</a:t>
            </a:r>
            <a:br>
              <a:rPr kumimoji="0" lang="en-US" altLang="en-US" sz="1400" b="0" i="0" u="none" strike="noStrike" cap="none" normalizeH="0" baseline="0" dirty="0">
                <a:ln>
                  <a:noFill/>
                </a:ln>
                <a:solidFill>
                  <a:srgbClr val="808080"/>
                </a:solidFill>
                <a:effectLst/>
                <a:latin typeface="JetBrains Mono"/>
              </a:rPr>
            </a:br>
            <a:r>
              <a:rPr kumimoji="0" lang="en-US" altLang="en-US" sz="1400" b="0" i="0" u="none" strike="noStrike" cap="none" normalizeH="0" baseline="0" dirty="0">
                <a:ln>
                  <a:noFill/>
                </a:ln>
                <a:solidFill>
                  <a:srgbClr val="808080"/>
                </a:solidFill>
                <a:effectLst/>
                <a:latin typeface="JetBrains Mono"/>
              </a:rPr>
              <a:t>                </a:t>
            </a: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a:ln>
                  <a:noFill/>
                </a:ln>
                <a:solidFill>
                  <a:srgbClr val="CC7832"/>
                </a:solidFill>
                <a:effectLst/>
                <a:latin typeface="JetBrains Mono"/>
              </a:rPr>
              <a:t>else </a:t>
            </a:r>
            <a:r>
              <a:rPr kumimoji="0" lang="en-US" altLang="en-US" sz="1400" b="0" i="0" u="none" strike="noStrike" cap="none" normalizeH="0" baseline="0" dirty="0">
                <a:ln>
                  <a:noFill/>
                </a:ln>
                <a:solidFill>
                  <a:srgbClr val="A9B7C6"/>
                </a:solidFill>
                <a:effectLst/>
                <a:latin typeface="JetBrains Mono"/>
              </a:rPr>
              <a:t>{</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err="1">
                <a:ln>
                  <a:noFill/>
                </a:ln>
                <a:solidFill>
                  <a:srgbClr val="A9B7C6"/>
                </a:solidFill>
                <a:effectLst/>
                <a:latin typeface="JetBrains Mono"/>
              </a:rPr>
              <a:t>System.</a:t>
            </a:r>
            <a:r>
              <a:rPr kumimoji="0" lang="en-US" altLang="en-US" sz="1400" b="0" i="1" u="none" strike="noStrike" cap="none" normalizeH="0" baseline="0" dirty="0" err="1">
                <a:ln>
                  <a:noFill/>
                </a:ln>
                <a:solidFill>
                  <a:srgbClr val="9876AA"/>
                </a:solidFill>
                <a:effectLst/>
                <a:latin typeface="JetBrains Mono"/>
              </a:rPr>
              <a:t>out</a:t>
            </a:r>
            <a:r>
              <a:rPr kumimoji="0" lang="en-US" altLang="en-US" sz="1400" b="0" i="0" u="none" strike="noStrike" cap="none" normalizeH="0" baseline="0" dirty="0" err="1">
                <a:ln>
                  <a:noFill/>
                </a:ln>
                <a:solidFill>
                  <a:srgbClr val="A9B7C6"/>
                </a:solidFill>
                <a:effectLst/>
                <a:latin typeface="JetBrains Mono"/>
              </a:rPr>
              <a:t>.println</a:t>
            </a:r>
            <a:r>
              <a:rPr kumimoji="0" lang="en-US" altLang="en-US" sz="1400" b="0" i="0" u="none" strike="noStrike" cap="none" normalizeH="0" baseline="0" dirty="0">
                <a:ln>
                  <a:noFill/>
                </a:ln>
                <a:solidFill>
                  <a:srgbClr val="A9B7C6"/>
                </a:solidFill>
                <a:effectLst/>
                <a:latin typeface="JetBrains Mono"/>
              </a:rPr>
              <a:t>(</a:t>
            </a:r>
            <a:r>
              <a:rPr kumimoji="0" lang="en-US" altLang="en-US" sz="1400" b="0" i="0" u="none" strike="noStrike" cap="none" normalizeH="0" baseline="0" dirty="0">
                <a:ln>
                  <a:noFill/>
                </a:ln>
                <a:solidFill>
                  <a:srgbClr val="6A8759"/>
                </a:solidFill>
                <a:effectLst/>
                <a:latin typeface="JetBrains Mono"/>
              </a:rPr>
              <a:t>"Incorrect PIN. Try again."</a:t>
            </a:r>
            <a:r>
              <a:rPr kumimoji="0" lang="en-US" altLang="en-US" sz="1400" b="0" i="0" u="none" strike="noStrike" cap="none" normalizeH="0" baseline="0" dirty="0">
                <a:ln>
                  <a:noFill/>
                </a:ln>
                <a:solidFill>
                  <a:srgbClr val="A9B7C6"/>
                </a:solidFill>
                <a:effectLst/>
                <a:latin typeface="JetBrains Mono"/>
              </a:rPr>
              <a:t>)</a:t>
            </a:r>
            <a:r>
              <a:rPr kumimoji="0" lang="en-US" altLang="en-US" sz="1400" b="0" i="0" u="none" strike="noStrike" cap="none" normalizeH="0" baseline="0" dirty="0">
                <a:ln>
                  <a:noFill/>
                </a:ln>
                <a:solidFill>
                  <a:srgbClr val="CC7832"/>
                </a:solidFill>
                <a:effectLst/>
                <a:latin typeface="JetBrains Mono"/>
              </a:rPr>
              <a:t>;</a:t>
            </a:r>
            <a:br>
              <a:rPr kumimoji="0" lang="en-US" altLang="en-US" sz="1400" b="0" i="0" u="none" strike="noStrike" cap="none" normalizeH="0" baseline="0" dirty="0">
                <a:ln>
                  <a:noFill/>
                </a:ln>
                <a:solidFill>
                  <a:srgbClr val="CC7832"/>
                </a:solidFill>
                <a:effectLst/>
                <a:latin typeface="JetBrains Mono"/>
              </a:rPr>
            </a:br>
            <a:r>
              <a:rPr kumimoji="0" lang="en-US" altLang="en-US" sz="1400" b="0" i="0" u="none" strike="noStrike" cap="none" normalizeH="0" baseline="0" dirty="0">
                <a:ln>
                  <a:noFill/>
                </a:ln>
                <a:solidFill>
                  <a:srgbClr val="CC7832"/>
                </a:solidFill>
                <a:effectLst/>
                <a:latin typeface="JetBrains Mono"/>
              </a:rPr>
              <a:t>                </a:t>
            </a:r>
            <a:r>
              <a:rPr kumimoji="0" lang="en-US" altLang="en-US" sz="1400" b="0" i="0" u="none" strike="noStrike" cap="none" normalizeH="0" baseline="0" dirty="0">
                <a:ln>
                  <a:noFill/>
                </a:ln>
                <a:solidFill>
                  <a:srgbClr val="A9B7C6"/>
                </a:solidFill>
                <a:effectLst/>
                <a:latin typeface="JetBrains Mono"/>
              </a:rPr>
              <a:t>}</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err="1">
                <a:ln>
                  <a:noFill/>
                </a:ln>
                <a:solidFill>
                  <a:srgbClr val="A9B7C6"/>
                </a:solidFill>
                <a:effectLst/>
                <a:latin typeface="JetBrains Mono"/>
              </a:rPr>
              <a:t>scanner.close</a:t>
            </a:r>
            <a:r>
              <a:rPr kumimoji="0" lang="en-US" altLang="en-US" sz="1400" b="0" i="0" u="none" strike="noStrike" cap="none" normalizeH="0" baseline="0" dirty="0">
                <a:ln>
                  <a:noFill/>
                </a:ln>
                <a:solidFill>
                  <a:srgbClr val="A9B7C6"/>
                </a:solidFill>
                <a:effectLst/>
                <a:latin typeface="JetBrains Mono"/>
              </a:rPr>
              <a:t>()</a:t>
            </a:r>
            <a:r>
              <a:rPr kumimoji="0" lang="en-US" altLang="en-US" sz="1400" b="0" i="0" u="none" strike="noStrike" cap="none" normalizeH="0" baseline="0" dirty="0">
                <a:ln>
                  <a:noFill/>
                </a:ln>
                <a:solidFill>
                  <a:srgbClr val="CC7832"/>
                </a:solidFill>
                <a:effectLst/>
                <a:latin typeface="JetBrains Mono"/>
              </a:rPr>
              <a:t>;</a:t>
            </a:r>
            <a:br>
              <a:rPr kumimoji="0" lang="en-US" altLang="en-US" sz="1400" b="0" i="0" u="none" strike="noStrike" cap="none" normalizeH="0" baseline="0" dirty="0">
                <a:ln>
                  <a:noFill/>
                </a:ln>
                <a:solidFill>
                  <a:srgbClr val="CC7832"/>
                </a:solidFill>
                <a:effectLst/>
                <a:latin typeface="JetBrains Mono"/>
              </a:rPr>
            </a:br>
            <a:r>
              <a:rPr kumimoji="0" lang="en-US" altLang="en-US" sz="1400" b="0" i="0" u="none" strike="noStrike" cap="none" normalizeH="0" baseline="0" dirty="0">
                <a:ln>
                  <a:noFill/>
                </a:ln>
                <a:solidFill>
                  <a:srgbClr val="CC7832"/>
                </a:solidFill>
                <a:effectLst/>
                <a:latin typeface="JetBrains Mono"/>
              </a:rPr>
              <a:t>    </a:t>
            </a:r>
            <a:r>
              <a:rPr kumimoji="0" lang="en-US" altLang="en-US" sz="1400" b="0" i="0" u="none" strike="noStrike" cap="none" normalizeH="0" baseline="0" dirty="0">
                <a:ln>
                  <a:noFill/>
                </a:ln>
                <a:solidFill>
                  <a:srgbClr val="A9B7C6"/>
                </a:solidFill>
                <a:effectLst/>
                <a:latin typeface="JetBrains Mono"/>
              </a:rPr>
              <a:t>}</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a:t>
            </a:r>
            <a:endParaRPr lang="en-US" sz="1400" dirty="0"/>
          </a:p>
        </p:txBody>
      </p:sp>
    </p:spTree>
    <p:extLst>
      <p:ext uri="{BB962C8B-B14F-4D97-AF65-F5344CB8AC3E}">
        <p14:creationId xmlns:p14="http://schemas.microsoft.com/office/powerpoint/2010/main" val="3350310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7A26AA-532E-69F2-925C-F0556299B396}"/>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xmlns="" id="{9AC8000A-8BD9-9DF1-9ED3-DE22F333D394}"/>
              </a:ext>
            </a:extLst>
          </p:cNvPr>
          <p:cNvSpPr>
            <a:spLocks noGrp="1"/>
          </p:cNvSpPr>
          <p:nvPr>
            <p:ph idx="1"/>
          </p:nvPr>
        </p:nvSpPr>
        <p:spPr/>
        <p:txBody>
          <a:bodyPr/>
          <a:lstStyle/>
          <a:p>
            <a:r>
              <a:rPr lang="en-US" dirty="0"/>
              <a:t>Continue is important when you need to skip one loop iteration</a:t>
            </a:r>
          </a:p>
          <a:p>
            <a:r>
              <a:rPr lang="en-US" dirty="0"/>
              <a:t>The loop will not terminate </a:t>
            </a:r>
            <a:br>
              <a:rPr lang="en-US" dirty="0"/>
            </a:br>
            <a:r>
              <a:rPr lang="en-US" dirty="0"/>
              <a:t>as the case of break</a:t>
            </a:r>
          </a:p>
          <a:p>
            <a:endParaRPr lang="en-US" dirty="0"/>
          </a:p>
        </p:txBody>
      </p:sp>
      <p:sp>
        <p:nvSpPr>
          <p:cNvPr id="6" name="TextBox 5">
            <a:extLst>
              <a:ext uri="{FF2B5EF4-FFF2-40B4-BE49-F238E27FC236}">
                <a16:creationId xmlns:a16="http://schemas.microsoft.com/office/drawing/2014/main" xmlns="" id="{F588F5F9-271F-30E7-83BE-9AAD06C4D28E}"/>
              </a:ext>
            </a:extLst>
          </p:cNvPr>
          <p:cNvSpPr txBox="1"/>
          <p:nvPr/>
        </p:nvSpPr>
        <p:spPr>
          <a:xfrm>
            <a:off x="4267199" y="3046316"/>
            <a:ext cx="5604387" cy="378565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JetBrains Mono"/>
              </a:rPr>
              <a:t>import </a:t>
            </a:r>
            <a:r>
              <a:rPr kumimoji="0" lang="en-US" altLang="en-US" sz="1600" b="0" i="0" u="none" strike="noStrike" cap="none" normalizeH="0" baseline="0" dirty="0" err="1">
                <a:ln>
                  <a:noFill/>
                </a:ln>
                <a:solidFill>
                  <a:srgbClr val="A9B7C6"/>
                </a:solidFill>
                <a:effectLst/>
                <a:latin typeface="JetBrains Mono"/>
              </a:rPr>
              <a:t>java.util.Scanner</a:t>
            </a:r>
            <a:r>
              <a:rPr kumimoji="0" lang="en-US" altLang="en-US" sz="1600" b="0" i="0" u="none" strike="noStrike" cap="none" normalizeH="0" baseline="0" dirty="0">
                <a:ln>
                  <a:noFill/>
                </a:ln>
                <a:solidFill>
                  <a:srgbClr val="CC7832"/>
                </a:solidFill>
                <a:effectLst/>
                <a:latin typeface="JetBrains Mono"/>
              </a:rPr>
              <a:t>;</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public class </a:t>
            </a:r>
            <a:r>
              <a:rPr kumimoji="0" lang="en-US" altLang="en-US" sz="1600" b="0" i="0" u="none" strike="noStrike" cap="none" normalizeH="0" baseline="0" dirty="0">
                <a:ln>
                  <a:noFill/>
                </a:ln>
                <a:solidFill>
                  <a:srgbClr val="A9B7C6"/>
                </a:solidFill>
                <a:effectLst/>
                <a:latin typeface="JetBrains Mono"/>
              </a:rPr>
              <a:t>Main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public static void </a:t>
            </a:r>
            <a:r>
              <a:rPr kumimoji="0" lang="en-US" altLang="en-US" sz="1600" b="0" i="0" u="none" strike="noStrike" cap="none" normalizeH="0" baseline="0" dirty="0">
                <a:ln>
                  <a:noFill/>
                </a:ln>
                <a:solidFill>
                  <a:srgbClr val="FFC66D"/>
                </a:solidFill>
                <a:effectLst/>
                <a:latin typeface="JetBrains Mono"/>
              </a:rPr>
              <a:t>main</a:t>
            </a:r>
            <a:r>
              <a:rPr kumimoji="0" lang="en-US" altLang="en-US" sz="1600" b="0" i="0" u="none" strike="noStrike" cap="none" normalizeH="0" baseline="0" dirty="0">
                <a:ln>
                  <a:noFill/>
                </a:ln>
                <a:solidFill>
                  <a:srgbClr val="A9B7C6"/>
                </a:solidFill>
                <a:effectLst/>
                <a:latin typeface="JetBrains Mono"/>
              </a:rPr>
              <a:t>(String[] </a:t>
            </a:r>
            <a:r>
              <a:rPr kumimoji="0" lang="en-US" altLang="en-US" sz="1600" b="0" i="0" u="none" strike="noStrike" cap="none" normalizeH="0" baseline="0" dirty="0" err="1">
                <a:ln>
                  <a:noFill/>
                </a:ln>
                <a:solidFill>
                  <a:srgbClr val="A9B7C6"/>
                </a:solidFill>
                <a:effectLst/>
                <a:latin typeface="JetBrains Mono"/>
              </a:rPr>
              <a:t>args</a:t>
            </a:r>
            <a:r>
              <a:rPr kumimoji="0" lang="en-US" altLang="en-US" sz="1600" b="0" i="0" u="none" strike="noStrike" cap="none" normalizeH="0" baseline="0" dirty="0">
                <a:ln>
                  <a:noFill/>
                </a:ln>
                <a:solidFill>
                  <a:srgbClr val="A9B7C6"/>
                </a:solidFill>
                <a:effectLst/>
                <a:latin typeface="JetBrains Mono"/>
              </a:rPr>
              <a:t>)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Scanner </a:t>
            </a:r>
            <a:r>
              <a:rPr kumimoji="0" lang="en-US" altLang="en-US" sz="1600" b="0" i="0" u="none" strike="noStrike" cap="none" normalizeH="0" baseline="0" dirty="0" err="1">
                <a:ln>
                  <a:noFill/>
                </a:ln>
                <a:solidFill>
                  <a:srgbClr val="A9B7C6"/>
                </a:solidFill>
                <a:effectLst/>
                <a:latin typeface="JetBrains Mono"/>
              </a:rPr>
              <a:t>scanner</a:t>
            </a:r>
            <a:r>
              <a:rPr kumimoji="0" lang="en-US" altLang="en-US" sz="1600" b="0" i="0" u="none" strike="noStrike" cap="none" normalizeH="0" baseline="0" dirty="0">
                <a:ln>
                  <a:noFill/>
                </a:ln>
                <a:solidFill>
                  <a:srgbClr val="A9B7C6"/>
                </a:solidFill>
                <a:effectLst/>
                <a:latin typeface="JetBrains Mono"/>
              </a:rPr>
              <a:t> = </a:t>
            </a:r>
            <a:r>
              <a:rPr kumimoji="0" lang="en-US" altLang="en-US" sz="1600" b="0" i="0" u="none" strike="noStrike" cap="none" normalizeH="0" baseline="0" dirty="0">
                <a:ln>
                  <a:noFill/>
                </a:ln>
                <a:solidFill>
                  <a:srgbClr val="CC7832"/>
                </a:solidFill>
                <a:effectLst/>
                <a:latin typeface="JetBrains Mono"/>
              </a:rPr>
              <a:t>new </a:t>
            </a:r>
            <a:r>
              <a:rPr kumimoji="0" lang="en-US" altLang="en-US" sz="1600" b="0" i="0" u="none" strike="noStrike" cap="none" normalizeH="0" baseline="0" dirty="0">
                <a:ln>
                  <a:noFill/>
                </a:ln>
                <a:solidFill>
                  <a:srgbClr val="A9B7C6"/>
                </a:solidFill>
                <a:effectLst/>
                <a:latin typeface="JetBrains Mono"/>
              </a:rPr>
              <a:t>Scanner(System.</a:t>
            </a:r>
            <a:r>
              <a:rPr kumimoji="0" lang="en-US" altLang="en-US" sz="1600" b="0" i="1" u="none" strike="noStrike" cap="none" normalizeH="0" baseline="0" dirty="0">
                <a:ln>
                  <a:noFill/>
                </a:ln>
                <a:solidFill>
                  <a:srgbClr val="9876AA"/>
                </a:solidFill>
                <a:effectLst/>
                <a:latin typeface="JetBrains Mono"/>
              </a:rPr>
              <a:t>in</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CC7832"/>
                </a:solidFill>
                <a:effectLst/>
                <a:latin typeface="JetBrains Mono"/>
              </a:rPr>
              <a:t>;</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err="1">
                <a:ln>
                  <a:noFill/>
                </a:ln>
                <a:solidFill>
                  <a:srgbClr val="A9B7C6"/>
                </a:solidFill>
                <a:effectLst/>
                <a:latin typeface="JetBrains Mono"/>
              </a:rPr>
              <a:t>System.</a:t>
            </a:r>
            <a:r>
              <a:rPr kumimoji="0" lang="en-US" altLang="en-US" sz="1600" b="0" i="1" u="none" strike="noStrike" cap="none" normalizeH="0" baseline="0" dirty="0" err="1">
                <a:ln>
                  <a:noFill/>
                </a:ln>
                <a:solidFill>
                  <a:srgbClr val="9876AA"/>
                </a:solidFill>
                <a:effectLst/>
                <a:latin typeface="JetBrains Mono"/>
              </a:rPr>
              <a:t>out</a:t>
            </a:r>
            <a:r>
              <a:rPr kumimoji="0" lang="en-US" altLang="en-US" sz="1600" b="0" i="0" u="none" strike="noStrike" cap="none" normalizeH="0" baseline="0" dirty="0" err="1">
                <a:ln>
                  <a:noFill/>
                </a:ln>
                <a:solidFill>
                  <a:srgbClr val="A9B7C6"/>
                </a:solidFill>
                <a:effectLst/>
                <a:latin typeface="JetBrains Mono"/>
              </a:rPr>
              <a:t>.print</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6A8759"/>
                </a:solidFill>
                <a:effectLst/>
                <a:latin typeface="JetBrains Mono"/>
              </a:rPr>
              <a:t>"Enter number from 1 to 10 to ignore: "</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CC7832"/>
                </a:solidFill>
                <a:effectLst/>
                <a:latin typeface="JetBrains Mono"/>
              </a:rPr>
              <a:t>;</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int </a:t>
            </a:r>
            <a:r>
              <a:rPr kumimoji="0" lang="en-US" altLang="en-US" sz="1600" b="0" i="0" u="none" strike="noStrike" cap="none" normalizeH="0" baseline="0" dirty="0" err="1">
                <a:ln>
                  <a:noFill/>
                </a:ln>
                <a:solidFill>
                  <a:srgbClr val="A9B7C6"/>
                </a:solidFill>
                <a:effectLst/>
                <a:latin typeface="JetBrains Mono"/>
              </a:rPr>
              <a:t>numberToIgnore</a:t>
            </a:r>
            <a:r>
              <a:rPr kumimoji="0" lang="en-US" altLang="en-US" sz="1600" b="0" i="0" u="none" strike="noStrike" cap="none" normalizeH="0" baseline="0" dirty="0">
                <a:ln>
                  <a:noFill/>
                </a:ln>
                <a:solidFill>
                  <a:srgbClr val="A9B7C6"/>
                </a:solidFill>
                <a:effectLst/>
                <a:latin typeface="JetBrains Mono"/>
              </a:rPr>
              <a:t> = </a:t>
            </a:r>
            <a:r>
              <a:rPr kumimoji="0" lang="en-US" altLang="en-US" sz="1600" b="0" i="0" u="none" strike="noStrike" cap="none" normalizeH="0" baseline="0" dirty="0" err="1">
                <a:ln>
                  <a:noFill/>
                </a:ln>
                <a:solidFill>
                  <a:srgbClr val="A9B7C6"/>
                </a:solidFill>
                <a:effectLst/>
                <a:latin typeface="JetBrains Mono"/>
              </a:rPr>
              <a:t>scanner.nextInt</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CC7832"/>
                </a:solidFill>
                <a:effectLst/>
                <a:latin typeface="JetBrains Mono"/>
              </a:rPr>
              <a:t>;</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for</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CC7832"/>
                </a:solidFill>
                <a:effectLst/>
                <a:latin typeface="JetBrains Mono"/>
              </a:rPr>
              <a:t>int </a:t>
            </a:r>
            <a:r>
              <a:rPr kumimoji="0" lang="en-US" altLang="en-US" sz="1600" b="0" i="0" u="none" strike="noStrike" cap="none" normalizeH="0" baseline="0" dirty="0" err="1">
                <a:ln>
                  <a:noFill/>
                </a:ln>
                <a:solidFill>
                  <a:srgbClr val="A9B7C6"/>
                </a:solidFill>
                <a:effectLst/>
                <a:latin typeface="JetBrains Mono"/>
              </a:rPr>
              <a:t>i</a:t>
            </a:r>
            <a:r>
              <a:rPr kumimoji="0" lang="en-US" altLang="en-US" sz="1600" b="0" i="0" u="none" strike="noStrike" cap="none" normalizeH="0" baseline="0" dirty="0">
                <a:ln>
                  <a:noFill/>
                </a:ln>
                <a:solidFill>
                  <a:srgbClr val="A9B7C6"/>
                </a:solidFill>
                <a:effectLst/>
                <a:latin typeface="JetBrains Mono"/>
              </a:rPr>
              <a:t> = </a:t>
            </a:r>
            <a:r>
              <a:rPr kumimoji="0" lang="en-US" altLang="en-US" sz="1600" b="0" i="0" u="none" strike="noStrike" cap="none" normalizeH="0" baseline="0" dirty="0">
                <a:ln>
                  <a:noFill/>
                </a:ln>
                <a:solidFill>
                  <a:srgbClr val="6897BB"/>
                </a:solidFill>
                <a:effectLst/>
                <a:latin typeface="JetBrains Mono"/>
              </a:rPr>
              <a:t>1</a:t>
            </a: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err="1">
                <a:ln>
                  <a:noFill/>
                </a:ln>
                <a:solidFill>
                  <a:srgbClr val="A9B7C6"/>
                </a:solidFill>
                <a:effectLst/>
                <a:latin typeface="JetBrains Mono"/>
              </a:rPr>
              <a:t>i</a:t>
            </a:r>
            <a:r>
              <a:rPr kumimoji="0" lang="en-US" altLang="en-US" sz="1600" b="0" i="0" u="none" strike="noStrike" cap="none" normalizeH="0" baseline="0" dirty="0">
                <a:ln>
                  <a:noFill/>
                </a:ln>
                <a:solidFill>
                  <a:srgbClr val="A9B7C6"/>
                </a:solidFill>
                <a:effectLst/>
                <a:latin typeface="JetBrains Mono"/>
              </a:rPr>
              <a:t> &lt;= </a:t>
            </a:r>
            <a:r>
              <a:rPr kumimoji="0" lang="en-US" altLang="en-US" sz="1600" b="0" i="0" u="none" strike="noStrike" cap="none" normalizeH="0" baseline="0" dirty="0">
                <a:ln>
                  <a:noFill/>
                </a:ln>
                <a:solidFill>
                  <a:srgbClr val="6897BB"/>
                </a:solidFill>
                <a:effectLst/>
                <a:latin typeface="JetBrains Mono"/>
              </a:rPr>
              <a:t>10</a:t>
            </a: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err="1">
                <a:ln>
                  <a:noFill/>
                </a:ln>
                <a:solidFill>
                  <a:srgbClr val="A9B7C6"/>
                </a:solidFill>
                <a:effectLst/>
                <a:latin typeface="JetBrains Mono"/>
              </a:rPr>
              <a:t>i</a:t>
            </a:r>
            <a:r>
              <a:rPr kumimoji="0" lang="en-US" altLang="en-US" sz="1600" b="0" i="0" u="none" strike="noStrike" cap="none" normalizeH="0" baseline="0" dirty="0">
                <a:ln>
                  <a:noFill/>
                </a:ln>
                <a:solidFill>
                  <a:srgbClr val="A9B7C6"/>
                </a:solidFill>
                <a:effectLst/>
                <a:latin typeface="JetBrains Mono"/>
              </a:rPr>
              <a:t>++)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if </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err="1">
                <a:ln>
                  <a:noFill/>
                </a:ln>
                <a:solidFill>
                  <a:srgbClr val="A9B7C6"/>
                </a:solidFill>
                <a:effectLst/>
                <a:latin typeface="JetBrains Mono"/>
              </a:rPr>
              <a:t>i</a:t>
            </a:r>
            <a:r>
              <a:rPr kumimoji="0" lang="en-US" altLang="en-US" sz="1600" b="0" i="0" u="none" strike="noStrike" cap="none" normalizeH="0" baseline="0" dirty="0">
                <a:ln>
                  <a:noFill/>
                </a:ln>
                <a:solidFill>
                  <a:srgbClr val="A9B7C6"/>
                </a:solidFill>
                <a:effectLst/>
                <a:latin typeface="JetBrains Mono"/>
              </a:rPr>
              <a:t> == </a:t>
            </a:r>
            <a:r>
              <a:rPr kumimoji="0" lang="en-US" altLang="en-US" sz="1600" b="0" i="0" u="none" strike="noStrike" cap="none" normalizeH="0" baseline="0" dirty="0" err="1">
                <a:ln>
                  <a:noFill/>
                </a:ln>
                <a:solidFill>
                  <a:srgbClr val="A9B7C6"/>
                </a:solidFill>
                <a:effectLst/>
                <a:latin typeface="JetBrains Mono"/>
              </a:rPr>
              <a:t>numberToIgnore</a:t>
            </a:r>
            <a:r>
              <a:rPr kumimoji="0" lang="en-US" altLang="en-US" sz="1600" b="0" i="0" u="none" strike="noStrike" cap="none" normalizeH="0" baseline="0" dirty="0">
                <a:ln>
                  <a:noFill/>
                </a:ln>
                <a:solidFill>
                  <a:srgbClr val="A9B7C6"/>
                </a:solidFill>
                <a:effectLst/>
                <a:latin typeface="JetBrains Mono"/>
              </a:rPr>
              <a:t>)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continue;</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err="1">
                <a:ln>
                  <a:noFill/>
                </a:ln>
                <a:solidFill>
                  <a:srgbClr val="A9B7C6"/>
                </a:solidFill>
                <a:effectLst/>
                <a:latin typeface="JetBrains Mono"/>
              </a:rPr>
              <a:t>System.</a:t>
            </a:r>
            <a:r>
              <a:rPr kumimoji="0" lang="en-US" altLang="en-US" sz="1600" b="0" i="1" u="none" strike="noStrike" cap="none" normalizeH="0" baseline="0" dirty="0" err="1">
                <a:ln>
                  <a:noFill/>
                </a:ln>
                <a:solidFill>
                  <a:srgbClr val="9876AA"/>
                </a:solidFill>
                <a:effectLst/>
                <a:latin typeface="JetBrains Mono"/>
              </a:rPr>
              <a:t>out</a:t>
            </a:r>
            <a:r>
              <a:rPr kumimoji="0" lang="en-US" altLang="en-US" sz="1600" b="0" i="0" u="none" strike="noStrike" cap="none" normalizeH="0" baseline="0" dirty="0" err="1">
                <a:ln>
                  <a:noFill/>
                </a:ln>
                <a:solidFill>
                  <a:srgbClr val="A9B7C6"/>
                </a:solidFill>
                <a:effectLst/>
                <a:latin typeface="JetBrains Mono"/>
              </a:rPr>
              <a:t>.println</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err="1">
                <a:ln>
                  <a:noFill/>
                </a:ln>
                <a:solidFill>
                  <a:srgbClr val="A9B7C6"/>
                </a:solidFill>
                <a:effectLst/>
                <a:latin typeface="JetBrains Mono"/>
              </a:rPr>
              <a:t>i</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CC7832"/>
                </a:solidFill>
                <a:effectLst/>
                <a:latin typeface="JetBrains Mono"/>
              </a:rPr>
              <a:t>;</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1772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A09B51-AD78-10AE-FA72-EF459D002D3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xmlns="" id="{C390543C-EAD2-8EA3-0FDA-3FAD8AA9B151}"/>
              </a:ext>
            </a:extLst>
          </p:cNvPr>
          <p:cNvSpPr>
            <a:spLocks noGrp="1"/>
          </p:cNvSpPr>
          <p:nvPr>
            <p:ph idx="1"/>
          </p:nvPr>
        </p:nvSpPr>
        <p:spPr>
          <a:xfrm>
            <a:off x="838200" y="1569986"/>
            <a:ext cx="11353800" cy="4351338"/>
          </a:xfrm>
        </p:spPr>
        <p:txBody>
          <a:bodyPr/>
          <a:lstStyle/>
          <a:p>
            <a:r>
              <a:rPr lang="en-US" dirty="0"/>
              <a:t>Imagine you're working at a fruit factory, where apples are being </a:t>
            </a:r>
            <a:br>
              <a:rPr lang="en-US" dirty="0"/>
            </a:br>
            <a:r>
              <a:rPr lang="en-US" dirty="0"/>
              <a:t>examined before being packaged and shipped. </a:t>
            </a:r>
          </a:p>
          <a:p>
            <a:pPr lvl="1"/>
            <a:r>
              <a:rPr lang="en-US" dirty="0"/>
              <a:t>If an apple has a defect, it won't be packaged.</a:t>
            </a:r>
          </a:p>
          <a:p>
            <a:pPr lvl="1"/>
            <a:r>
              <a:rPr lang="en-US" dirty="0"/>
              <a:t>Otherwise, it will be packaged and shipped </a:t>
            </a:r>
            <a:br>
              <a:rPr lang="en-US" dirty="0"/>
            </a:br>
            <a:endParaRPr lang="en-US" dirty="0"/>
          </a:p>
          <a:p>
            <a:endParaRPr lang="en-US" dirty="0"/>
          </a:p>
        </p:txBody>
      </p:sp>
    </p:spTree>
    <p:extLst>
      <p:ext uri="{BB962C8B-B14F-4D97-AF65-F5344CB8AC3E}">
        <p14:creationId xmlns:p14="http://schemas.microsoft.com/office/powerpoint/2010/main" val="1821048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ADA5AF12-E256-26BA-4DDA-A09BA9730C33}"/>
              </a:ext>
            </a:extLst>
          </p:cNvPr>
          <p:cNvSpPr txBox="1"/>
          <p:nvPr/>
        </p:nvSpPr>
        <p:spPr>
          <a:xfrm>
            <a:off x="747252" y="1024951"/>
            <a:ext cx="8249264" cy="535531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CC7832"/>
                </a:solidFill>
                <a:effectLst/>
                <a:latin typeface="JetBrains Mono"/>
              </a:rPr>
              <a:t>import </a:t>
            </a:r>
            <a:r>
              <a:rPr kumimoji="0" lang="en-US" altLang="en-US" sz="1800" b="0" i="0" u="none" strike="noStrike" cap="none" normalizeH="0" baseline="0" dirty="0" err="1">
                <a:ln>
                  <a:noFill/>
                </a:ln>
                <a:solidFill>
                  <a:srgbClr val="A9B7C6"/>
                </a:solidFill>
                <a:effectLst/>
                <a:latin typeface="JetBrains Mono"/>
              </a:rPr>
              <a:t>java.util.List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public class </a:t>
            </a:r>
            <a:r>
              <a:rPr kumimoji="0" lang="en-US" altLang="en-US" sz="1800" b="0" i="0" u="none" strike="noStrike" cap="none" normalizeH="0" baseline="0" dirty="0">
                <a:ln>
                  <a:noFill/>
                </a:ln>
                <a:solidFill>
                  <a:srgbClr val="A9B7C6"/>
                </a:solidFill>
                <a:effectLst/>
                <a:latin typeface="JetBrains Mono"/>
              </a:rPr>
              <a:t>Main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public static void </a:t>
            </a:r>
            <a:r>
              <a:rPr kumimoji="0" lang="en-US" altLang="en-US" sz="1800" b="0" i="0" u="none" strike="noStrike" cap="none" normalizeH="0" baseline="0" dirty="0">
                <a:ln>
                  <a:noFill/>
                </a:ln>
                <a:solidFill>
                  <a:srgbClr val="FFC66D"/>
                </a:solidFill>
                <a:effectLst/>
                <a:latin typeface="JetBrains Mono"/>
              </a:rPr>
              <a:t>main</a:t>
            </a:r>
            <a:r>
              <a:rPr kumimoji="0" lang="en-US" altLang="en-US" sz="1800" b="0" i="0" u="none" strike="noStrike" cap="none" normalizeH="0" baseline="0" dirty="0">
                <a:ln>
                  <a:noFill/>
                </a:ln>
                <a:solidFill>
                  <a:srgbClr val="A9B7C6"/>
                </a:solidFill>
                <a:effectLst/>
                <a:latin typeface="JetBrains Mono"/>
              </a:rPr>
              <a:t>(String[] </a:t>
            </a:r>
            <a:r>
              <a:rPr kumimoji="0" lang="en-US" altLang="en-US" sz="1800" b="0" i="0" u="none" strike="noStrike" cap="none" normalizeH="0" baseline="0" dirty="0" err="1">
                <a:ln>
                  <a:noFill/>
                </a:ln>
                <a:solidFill>
                  <a:srgbClr val="A9B7C6"/>
                </a:solidFill>
                <a:effectLst/>
                <a:latin typeface="JetBrains Mono"/>
              </a:rPr>
              <a:t>args</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List&lt;String&gt; apples = </a:t>
            </a:r>
            <a:r>
              <a:rPr kumimoji="0" lang="en-US" altLang="en-US" sz="1800" b="0" i="0" u="none" strike="noStrike" cap="none" normalizeH="0" baseline="0" dirty="0" err="1">
                <a:ln>
                  <a:noFill/>
                </a:ln>
                <a:solidFill>
                  <a:srgbClr val="A9B7C6"/>
                </a:solidFill>
                <a:effectLst/>
                <a:latin typeface="JetBrains Mono"/>
              </a:rPr>
              <a:t>List.</a:t>
            </a:r>
            <a:r>
              <a:rPr kumimoji="0" lang="en-US" altLang="en-US" sz="1800" b="0" i="1" u="none" strike="noStrike" cap="none" normalizeH="0" baseline="0" dirty="0" err="1">
                <a:ln>
                  <a:noFill/>
                </a:ln>
                <a:solidFill>
                  <a:srgbClr val="A9B7C6"/>
                </a:solidFill>
                <a:effectLst/>
                <a:latin typeface="JetBrains Mono"/>
              </a:rPr>
              <a:t>of</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"Good"</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6A8759"/>
                </a:solidFill>
                <a:effectLst/>
                <a:latin typeface="JetBrains Mono"/>
              </a:rPr>
              <a:t>"Bad"</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6A8759"/>
                </a:solidFill>
                <a:effectLst/>
                <a:latin typeface="JetBrains Mono"/>
              </a:rPr>
              <a:t>"Good"</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6A8759"/>
                </a:solidFill>
                <a:effectLst/>
                <a:latin typeface="JetBrains Mono"/>
              </a:rPr>
              <a:t>"Good"</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6A8759"/>
                </a:solidFill>
                <a:effectLst/>
                <a:latin typeface="JetBrains Mono"/>
              </a:rPr>
              <a:t>"Bad"</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6A8759"/>
                </a:solidFill>
                <a:effectLst/>
                <a:latin typeface="JetBrains Mono"/>
              </a:rPr>
              <a:t>"Good"</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for </a:t>
            </a:r>
            <a:r>
              <a:rPr kumimoji="0" lang="en-US" altLang="en-US" sz="1800" b="0" i="0" u="none" strike="noStrike" cap="none" normalizeH="0" baseline="0" dirty="0">
                <a:ln>
                  <a:noFill/>
                </a:ln>
                <a:solidFill>
                  <a:srgbClr val="A9B7C6"/>
                </a:solidFill>
                <a:effectLst/>
                <a:latin typeface="JetBrains Mono"/>
              </a:rPr>
              <a:t>(String apple : apples)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if </a:t>
            </a:r>
            <a:r>
              <a:rPr kumimoji="0" lang="en-US" altLang="en-US" sz="1800" b="0" i="0" u="none" strike="noStrike" cap="none" normalizeH="0" baseline="0" dirty="0">
                <a:ln>
                  <a:noFill/>
                </a:ln>
                <a:solidFill>
                  <a:srgbClr val="A9B7C6"/>
                </a:solidFill>
                <a:effectLst/>
                <a:latin typeface="JetBrains Mono"/>
              </a:rPr>
              <a:t>(apple == </a:t>
            </a:r>
            <a:r>
              <a:rPr kumimoji="0" lang="en-US" altLang="en-US" sz="1800" b="0" i="0" u="none" strike="noStrike" cap="none" normalizeH="0" baseline="0" dirty="0">
                <a:ln>
                  <a:noFill/>
                </a:ln>
                <a:solidFill>
                  <a:srgbClr val="6A8759"/>
                </a:solidFill>
                <a:effectLst/>
                <a:latin typeface="JetBrains Mono"/>
              </a:rPr>
              <a:t>"Bad"</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"Found a bad apple. Skipping..."</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continue; </a:t>
            </a:r>
            <a:r>
              <a:rPr kumimoji="0" lang="en-US" altLang="en-US" sz="1800" b="0" i="0" u="none" strike="noStrike" cap="none" normalizeH="0" baseline="0" dirty="0">
                <a:ln>
                  <a:noFill/>
                </a:ln>
                <a:solidFill>
                  <a:srgbClr val="808080"/>
                </a:solidFill>
                <a:effectLst/>
                <a:latin typeface="JetBrains Mono"/>
              </a:rPr>
              <a:t>// skip the current apple and move to the next one</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"Packing the apple (function)."</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"Shipping the Package (function)."</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3621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6DE661-F937-6B5A-220C-A11E82142461}"/>
              </a:ext>
            </a:extLst>
          </p:cNvPr>
          <p:cNvSpPr>
            <a:spLocks noGrp="1"/>
          </p:cNvSpPr>
          <p:nvPr>
            <p:ph type="title"/>
          </p:nvPr>
        </p:nvSpPr>
        <p:spPr/>
        <p:txBody>
          <a:bodyPr/>
          <a:lstStyle/>
          <a:p>
            <a:r>
              <a:rPr lang="en-US" dirty="0"/>
              <a:t>Return</a:t>
            </a:r>
          </a:p>
        </p:txBody>
      </p:sp>
      <p:sp>
        <p:nvSpPr>
          <p:cNvPr id="3" name="Content Placeholder 2">
            <a:extLst>
              <a:ext uri="{FF2B5EF4-FFF2-40B4-BE49-F238E27FC236}">
                <a16:creationId xmlns:a16="http://schemas.microsoft.com/office/drawing/2014/main" xmlns="" id="{6C45F71D-E172-3BEE-121B-041ADC019BCF}"/>
              </a:ext>
            </a:extLst>
          </p:cNvPr>
          <p:cNvSpPr>
            <a:spLocks noGrp="1"/>
          </p:cNvSpPr>
          <p:nvPr>
            <p:ph idx="1"/>
          </p:nvPr>
        </p:nvSpPr>
        <p:spPr/>
        <p:txBody>
          <a:bodyPr/>
          <a:lstStyle/>
          <a:p>
            <a:r>
              <a:rPr lang="en-US" dirty="0"/>
              <a:t>Return is common when using function and methods</a:t>
            </a:r>
          </a:p>
          <a:p>
            <a:r>
              <a:rPr lang="en-US" dirty="0"/>
              <a:t>Its main task is to return a value from a function</a:t>
            </a:r>
          </a:p>
          <a:p>
            <a:pPr lvl="1"/>
            <a:r>
              <a:rPr lang="en-US" dirty="0"/>
              <a:t>sometimes it is used to terminate the function without returning any values</a:t>
            </a:r>
          </a:p>
          <a:p>
            <a:pPr lvl="1"/>
            <a:endParaRPr lang="en-US" dirty="0"/>
          </a:p>
          <a:p>
            <a:r>
              <a:rPr lang="en-US" dirty="0"/>
              <a:t>Return will exit the code and return to the function call</a:t>
            </a:r>
          </a:p>
          <a:p>
            <a:pPr lvl="1"/>
            <a:r>
              <a:rPr lang="en-US" dirty="0"/>
              <a:t>break exits the loop only</a:t>
            </a:r>
          </a:p>
        </p:txBody>
      </p:sp>
    </p:spTree>
    <p:extLst>
      <p:ext uri="{BB962C8B-B14F-4D97-AF65-F5344CB8AC3E}">
        <p14:creationId xmlns:p14="http://schemas.microsoft.com/office/powerpoint/2010/main" val="521046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EC112-C055-60F6-EF61-77CB7D04EE83}"/>
              </a:ext>
            </a:extLst>
          </p:cNvPr>
          <p:cNvSpPr>
            <a:spLocks noGrp="1"/>
          </p:cNvSpPr>
          <p:nvPr>
            <p:ph type="title"/>
          </p:nvPr>
        </p:nvSpPr>
        <p:spPr/>
        <p:txBody>
          <a:bodyPr/>
          <a:lstStyle/>
          <a:p>
            <a:r>
              <a:rPr lang="en-US" dirty="0"/>
              <a:t>if statement</a:t>
            </a:r>
          </a:p>
        </p:txBody>
      </p:sp>
      <p:sp>
        <p:nvSpPr>
          <p:cNvPr id="3" name="Content Placeholder 2">
            <a:extLst>
              <a:ext uri="{FF2B5EF4-FFF2-40B4-BE49-F238E27FC236}">
                <a16:creationId xmlns:a16="http://schemas.microsoft.com/office/drawing/2014/main" xmlns="" id="{926920B5-6E9B-A8E3-F073-C917DAD83D10}"/>
              </a:ext>
            </a:extLst>
          </p:cNvPr>
          <p:cNvSpPr>
            <a:spLocks noGrp="1"/>
          </p:cNvSpPr>
          <p:nvPr>
            <p:ph idx="1"/>
          </p:nvPr>
        </p:nvSpPr>
        <p:spPr/>
        <p:txBody>
          <a:bodyPr/>
          <a:lstStyle/>
          <a:p>
            <a:r>
              <a:rPr lang="en-US" dirty="0"/>
              <a:t>if statement </a:t>
            </a:r>
            <a:r>
              <a:rPr lang="en-US" b="0" i="0" dirty="0">
                <a:solidFill>
                  <a:srgbClr val="374151"/>
                </a:solidFill>
                <a:effectLst/>
                <a:latin typeface="Söhne"/>
              </a:rPr>
              <a:t>tests a condition and executes the block of code if the condition is true</a:t>
            </a:r>
          </a:p>
          <a:p>
            <a:pPr lvl="1"/>
            <a:r>
              <a:rPr lang="en-US" dirty="0">
                <a:solidFill>
                  <a:srgbClr val="374151"/>
                </a:solidFill>
                <a:latin typeface="Söhne"/>
              </a:rPr>
              <a:t>block of code in java is the code written inside { }</a:t>
            </a:r>
          </a:p>
          <a:p>
            <a:r>
              <a:rPr lang="en-US" dirty="0">
                <a:solidFill>
                  <a:srgbClr val="374151"/>
                </a:solidFill>
                <a:latin typeface="Söhne"/>
              </a:rPr>
              <a:t>Syntax</a:t>
            </a:r>
          </a:p>
          <a:p>
            <a:endParaRPr lang="en-US" dirty="0"/>
          </a:p>
        </p:txBody>
      </p:sp>
      <p:sp>
        <p:nvSpPr>
          <p:cNvPr id="7" name="TextBox 6">
            <a:extLst>
              <a:ext uri="{FF2B5EF4-FFF2-40B4-BE49-F238E27FC236}">
                <a16:creationId xmlns:a16="http://schemas.microsoft.com/office/drawing/2014/main" xmlns="" id="{1005BBD7-8C8C-2E59-0799-59B828649DDB}"/>
              </a:ext>
            </a:extLst>
          </p:cNvPr>
          <p:cNvSpPr txBox="1"/>
          <p:nvPr/>
        </p:nvSpPr>
        <p:spPr>
          <a:xfrm>
            <a:off x="3578942" y="3539629"/>
            <a:ext cx="6096000" cy="923330"/>
          </a:xfrm>
          <a:prstGeom prst="rect">
            <a:avLst/>
          </a:prstGeom>
          <a:noFill/>
        </p:spPr>
        <p:txBody>
          <a:bodyPr wrap="square">
            <a:spAutoFit/>
          </a:bodyPr>
          <a:lstStyle/>
          <a:p>
            <a:r>
              <a:rPr lang="en-US" dirty="0"/>
              <a:t>if (condition) {</a:t>
            </a:r>
          </a:p>
          <a:p>
            <a:r>
              <a:rPr lang="en-US" dirty="0"/>
              <a:t>    // code to be executed if condition is true</a:t>
            </a:r>
          </a:p>
          <a:p>
            <a:r>
              <a:rPr lang="en-US" dirty="0"/>
              <a:t>}</a:t>
            </a:r>
          </a:p>
        </p:txBody>
      </p:sp>
    </p:spTree>
    <p:extLst>
      <p:ext uri="{BB962C8B-B14F-4D97-AF65-F5344CB8AC3E}">
        <p14:creationId xmlns:p14="http://schemas.microsoft.com/office/powerpoint/2010/main" val="37787491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9F30ED-94CF-D3A1-320B-5EDD57FBEF77}"/>
              </a:ext>
            </a:extLst>
          </p:cNvPr>
          <p:cNvSpPr>
            <a:spLocks noGrp="1"/>
          </p:cNvSpPr>
          <p:nvPr>
            <p:ph type="title"/>
          </p:nvPr>
        </p:nvSpPr>
        <p:spPr/>
        <p:txBody>
          <a:bodyPr/>
          <a:lstStyle/>
          <a:p>
            <a:r>
              <a:rPr lang="en-US" dirty="0"/>
              <a:t>Break vs Return</a:t>
            </a:r>
          </a:p>
        </p:txBody>
      </p:sp>
      <p:sp>
        <p:nvSpPr>
          <p:cNvPr id="6" name="TextBox 5">
            <a:extLst>
              <a:ext uri="{FF2B5EF4-FFF2-40B4-BE49-F238E27FC236}">
                <a16:creationId xmlns:a16="http://schemas.microsoft.com/office/drawing/2014/main" xmlns="" id="{E5061D78-E444-FF42-D243-3A236CB530BA}"/>
              </a:ext>
            </a:extLst>
          </p:cNvPr>
          <p:cNvSpPr txBox="1"/>
          <p:nvPr/>
        </p:nvSpPr>
        <p:spPr>
          <a:xfrm>
            <a:off x="0" y="1305341"/>
            <a:ext cx="6096000" cy="378565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JetBrains Mono"/>
              </a:rPr>
              <a:t>public class </a:t>
            </a:r>
            <a:r>
              <a:rPr kumimoji="0" lang="en-US" altLang="en-US" sz="1600" b="0" i="0" u="none" strike="noStrike" cap="none" normalizeH="0" baseline="0" dirty="0">
                <a:ln>
                  <a:noFill/>
                </a:ln>
                <a:solidFill>
                  <a:srgbClr val="A9B7C6"/>
                </a:solidFill>
                <a:effectLst/>
                <a:latin typeface="JetBrains Mono"/>
              </a:rPr>
              <a:t>Main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public static void </a:t>
            </a:r>
            <a:r>
              <a:rPr kumimoji="0" lang="en-US" altLang="en-US" sz="1600" b="0" i="0" u="none" strike="noStrike" cap="none" normalizeH="0" baseline="0" dirty="0">
                <a:ln>
                  <a:noFill/>
                </a:ln>
                <a:solidFill>
                  <a:srgbClr val="FFC66D"/>
                </a:solidFill>
                <a:effectLst/>
                <a:latin typeface="JetBrains Mono"/>
              </a:rPr>
              <a:t>main</a:t>
            </a:r>
            <a:r>
              <a:rPr kumimoji="0" lang="en-US" altLang="en-US" sz="1600" b="0" i="0" u="none" strike="noStrike" cap="none" normalizeH="0" baseline="0" dirty="0">
                <a:ln>
                  <a:noFill/>
                </a:ln>
                <a:solidFill>
                  <a:srgbClr val="A9B7C6"/>
                </a:solidFill>
                <a:effectLst/>
                <a:latin typeface="JetBrains Mono"/>
              </a:rPr>
              <a:t>(String[] </a:t>
            </a:r>
            <a:r>
              <a:rPr kumimoji="0" lang="en-US" altLang="en-US" sz="1600" b="0" i="0" u="none" strike="noStrike" cap="none" normalizeH="0" baseline="0" dirty="0" err="1">
                <a:ln>
                  <a:noFill/>
                </a:ln>
                <a:solidFill>
                  <a:srgbClr val="A9B7C6"/>
                </a:solidFill>
                <a:effectLst/>
                <a:latin typeface="JetBrains Mono"/>
              </a:rPr>
              <a:t>args</a:t>
            </a:r>
            <a:r>
              <a:rPr kumimoji="0" lang="en-US" altLang="en-US" sz="1600" b="0" i="0" u="none" strike="noStrike" cap="none" normalizeH="0" baseline="0" dirty="0">
                <a:ln>
                  <a:noFill/>
                </a:ln>
                <a:solidFill>
                  <a:srgbClr val="A9B7C6"/>
                </a:solidFill>
                <a:effectLst/>
                <a:latin typeface="JetBrains Mono"/>
              </a:rPr>
              <a:t>)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int </a:t>
            </a:r>
            <a:r>
              <a:rPr kumimoji="0" lang="en-US" altLang="en-US" sz="1600" b="0" i="0" u="none" strike="noStrike" cap="none" normalizeH="0" baseline="0" dirty="0">
                <a:ln>
                  <a:noFill/>
                </a:ln>
                <a:solidFill>
                  <a:srgbClr val="A9B7C6"/>
                </a:solidFill>
                <a:effectLst/>
                <a:latin typeface="JetBrains Mono"/>
              </a:rPr>
              <a:t>number = </a:t>
            </a:r>
            <a:r>
              <a:rPr kumimoji="0" lang="en-US" altLang="en-US" sz="1600" b="0" i="0" u="none" strike="noStrike" cap="none" normalizeH="0" baseline="0" dirty="0">
                <a:ln>
                  <a:noFill/>
                </a:ln>
                <a:solidFill>
                  <a:srgbClr val="6897BB"/>
                </a:solidFill>
                <a:effectLst/>
                <a:latin typeface="JetBrains Mono"/>
              </a:rPr>
              <a:t>1</a:t>
            </a:r>
            <a:r>
              <a:rPr kumimoji="0" lang="en-US" altLang="en-US" sz="1600" b="0" i="0" u="none" strike="noStrike" cap="none" normalizeH="0" baseline="0" dirty="0">
                <a:ln>
                  <a:noFill/>
                </a:ln>
                <a:solidFill>
                  <a:srgbClr val="CC7832"/>
                </a:solidFill>
                <a:effectLst/>
                <a:latin typeface="JetBrains Mono"/>
              </a:rPr>
              <a:t>;</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for </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CC7832"/>
                </a:solidFill>
                <a:effectLst/>
                <a:latin typeface="JetBrains Mono"/>
              </a:rPr>
              <a:t>int </a:t>
            </a:r>
            <a:r>
              <a:rPr kumimoji="0" lang="en-US" altLang="en-US" sz="1600" b="0" i="0" u="none" strike="noStrike" cap="none" normalizeH="0" baseline="0" dirty="0" err="1">
                <a:ln>
                  <a:noFill/>
                </a:ln>
                <a:solidFill>
                  <a:srgbClr val="A9B7C6"/>
                </a:solidFill>
                <a:effectLst/>
                <a:latin typeface="JetBrains Mono"/>
              </a:rPr>
              <a:t>i</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6897BB"/>
                </a:solidFill>
                <a:effectLst/>
                <a:latin typeface="JetBrains Mono"/>
              </a:rPr>
              <a:t>0</a:t>
            </a:r>
            <a:r>
              <a:rPr kumimoji="0" lang="en-US" altLang="en-US" sz="1600" b="0" i="0" u="none" strike="noStrike" cap="none" normalizeH="0" baseline="0" dirty="0">
                <a:ln>
                  <a:noFill/>
                </a:ln>
                <a:solidFill>
                  <a:srgbClr val="CC7832"/>
                </a:solidFill>
                <a:effectLst/>
                <a:latin typeface="JetBrains Mono"/>
              </a:rPr>
              <a:t>;</a:t>
            </a:r>
            <a:r>
              <a:rPr kumimoji="0" lang="en-US" altLang="en-US" sz="1600" b="0" i="0" u="none" strike="noStrike" cap="none" normalizeH="0" baseline="0" dirty="0">
                <a:ln>
                  <a:noFill/>
                </a:ln>
                <a:solidFill>
                  <a:srgbClr val="A9B7C6"/>
                </a:solidFill>
                <a:effectLst/>
                <a:latin typeface="JetBrains Mono"/>
              </a:rPr>
              <a:t>i&lt;</a:t>
            </a:r>
            <a:r>
              <a:rPr kumimoji="0" lang="en-US" altLang="en-US" sz="1600" b="0" i="0" u="none" strike="noStrike" cap="none" normalizeH="0" baseline="0" dirty="0">
                <a:ln>
                  <a:noFill/>
                </a:ln>
                <a:solidFill>
                  <a:srgbClr val="6897BB"/>
                </a:solidFill>
                <a:effectLst/>
                <a:latin typeface="JetBrains Mono"/>
              </a:rPr>
              <a:t>10</a:t>
            </a:r>
            <a:r>
              <a:rPr kumimoji="0" lang="en-US" altLang="en-US" sz="1600" b="0" i="0" u="none" strike="noStrike" cap="none" normalizeH="0" baseline="0" dirty="0">
                <a:ln>
                  <a:noFill/>
                </a:ln>
                <a:solidFill>
                  <a:srgbClr val="CC7832"/>
                </a:solidFill>
                <a:effectLst/>
                <a:latin typeface="JetBrains Mono"/>
              </a:rPr>
              <a:t>;</a:t>
            </a:r>
            <a:r>
              <a:rPr kumimoji="0" lang="en-US" altLang="en-US" sz="1600" b="0" i="0" u="none" strike="noStrike" cap="none" normalizeH="0" baseline="0" dirty="0">
                <a:ln>
                  <a:noFill/>
                </a:ln>
                <a:solidFill>
                  <a:srgbClr val="A9B7C6"/>
                </a:solidFill>
                <a:effectLst/>
                <a:latin typeface="JetBrains Mono"/>
              </a:rPr>
              <a:t>i++){</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err="1">
                <a:ln>
                  <a:noFill/>
                </a:ln>
                <a:solidFill>
                  <a:srgbClr val="A9B7C6"/>
                </a:solidFill>
                <a:effectLst/>
                <a:latin typeface="JetBrains Mono"/>
              </a:rPr>
              <a:t>System.</a:t>
            </a:r>
            <a:r>
              <a:rPr kumimoji="0" lang="en-US" altLang="en-US" sz="1600" b="0" i="1" u="none" strike="noStrike" cap="none" normalizeH="0" baseline="0" dirty="0" err="1">
                <a:ln>
                  <a:noFill/>
                </a:ln>
                <a:solidFill>
                  <a:srgbClr val="9876AA"/>
                </a:solidFill>
                <a:effectLst/>
                <a:latin typeface="JetBrains Mono"/>
              </a:rPr>
              <a:t>out</a:t>
            </a:r>
            <a:r>
              <a:rPr kumimoji="0" lang="en-US" altLang="en-US" sz="1600" b="0" i="0" u="none" strike="noStrike" cap="none" normalizeH="0" baseline="0" dirty="0" err="1">
                <a:ln>
                  <a:noFill/>
                </a:ln>
                <a:solidFill>
                  <a:srgbClr val="A9B7C6"/>
                </a:solidFill>
                <a:effectLst/>
                <a:latin typeface="JetBrains Mono"/>
              </a:rPr>
              <a:t>.println</a:t>
            </a:r>
            <a:r>
              <a:rPr kumimoji="0" lang="en-US" altLang="en-US" sz="1600" b="0" i="0" u="none" strike="noStrike" cap="none" normalizeH="0" baseline="0" dirty="0">
                <a:ln>
                  <a:noFill/>
                </a:ln>
                <a:solidFill>
                  <a:srgbClr val="A9B7C6"/>
                </a:solidFill>
                <a:effectLst/>
                <a:latin typeface="JetBrains Mono"/>
              </a:rPr>
              <a:t>(number)</a:t>
            </a:r>
            <a:r>
              <a:rPr kumimoji="0" lang="en-US" altLang="en-US" sz="1600" b="0" i="0" u="none" strike="noStrike" cap="none" normalizeH="0" baseline="0" dirty="0">
                <a:ln>
                  <a:noFill/>
                </a:ln>
                <a:solidFill>
                  <a:srgbClr val="CC7832"/>
                </a:solidFill>
                <a:effectLst/>
                <a:latin typeface="JetBrains Mono"/>
              </a:rPr>
              <a:t>;</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a:ln>
                  <a:noFill/>
                </a:ln>
                <a:solidFill>
                  <a:srgbClr val="A9B7C6"/>
                </a:solidFill>
                <a:effectLst/>
                <a:latin typeface="JetBrains Mono"/>
              </a:rPr>
              <a:t>number++</a:t>
            </a:r>
            <a:r>
              <a:rPr kumimoji="0" lang="en-US" altLang="en-US" sz="1600" b="0" i="0" u="none" strike="noStrike" cap="none" normalizeH="0" baseline="0" dirty="0">
                <a:ln>
                  <a:noFill/>
                </a:ln>
                <a:solidFill>
                  <a:srgbClr val="CC7832"/>
                </a:solidFill>
                <a:effectLst/>
                <a:latin typeface="JetBrains Mono"/>
              </a:rPr>
              <a:t>;</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if </a:t>
            </a:r>
            <a:r>
              <a:rPr kumimoji="0" lang="en-US" altLang="en-US" sz="1600" b="0" i="0" u="none" strike="noStrike" cap="none" normalizeH="0" baseline="0" dirty="0">
                <a:ln>
                  <a:noFill/>
                </a:ln>
                <a:solidFill>
                  <a:srgbClr val="A9B7C6"/>
                </a:solidFill>
                <a:effectLst/>
                <a:latin typeface="JetBrains Mono"/>
              </a:rPr>
              <a:t>(number &gt; </a:t>
            </a:r>
            <a:r>
              <a:rPr kumimoji="0" lang="en-US" altLang="en-US" sz="1600" b="0" i="0" u="none" strike="noStrike" cap="none" normalizeH="0" baseline="0" dirty="0">
                <a:ln>
                  <a:noFill/>
                </a:ln>
                <a:solidFill>
                  <a:srgbClr val="6897BB"/>
                </a:solidFill>
                <a:effectLst/>
                <a:latin typeface="JetBrains Mono"/>
              </a:rPr>
              <a:t>5</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break;</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err="1">
                <a:ln>
                  <a:noFill/>
                </a:ln>
                <a:solidFill>
                  <a:srgbClr val="A9B7C6"/>
                </a:solidFill>
                <a:effectLst/>
                <a:latin typeface="JetBrains Mono"/>
              </a:rPr>
              <a:t>System.</a:t>
            </a:r>
            <a:r>
              <a:rPr kumimoji="0" lang="en-US" altLang="en-US" sz="1600" b="0" i="1" u="none" strike="noStrike" cap="none" normalizeH="0" baseline="0" dirty="0" err="1">
                <a:ln>
                  <a:noFill/>
                </a:ln>
                <a:solidFill>
                  <a:srgbClr val="9876AA"/>
                </a:solidFill>
                <a:effectLst/>
                <a:latin typeface="JetBrains Mono"/>
              </a:rPr>
              <a:t>out</a:t>
            </a:r>
            <a:r>
              <a:rPr kumimoji="0" lang="en-US" altLang="en-US" sz="1600" b="0" i="0" u="none" strike="noStrike" cap="none" normalizeH="0" baseline="0" dirty="0" err="1">
                <a:ln>
                  <a:noFill/>
                </a:ln>
                <a:solidFill>
                  <a:srgbClr val="A9B7C6"/>
                </a:solidFill>
                <a:effectLst/>
                <a:latin typeface="JetBrains Mono"/>
              </a:rPr>
              <a:t>.println</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6A8759"/>
                </a:solidFill>
                <a:effectLst/>
                <a:latin typeface="JetBrains Mono"/>
              </a:rPr>
              <a:t>"The system continues"</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CC7832"/>
                </a:solidFill>
                <a:effectLst/>
                <a:latin typeface="JetBrains Mono"/>
              </a:rPr>
              <a:t>;</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xmlns="" id="{721BE2E0-8ABB-E927-67D6-E14B9736ADF6}"/>
              </a:ext>
            </a:extLst>
          </p:cNvPr>
          <p:cNvSpPr txBox="1"/>
          <p:nvPr/>
        </p:nvSpPr>
        <p:spPr>
          <a:xfrm>
            <a:off x="5394086" y="1265480"/>
            <a:ext cx="6120580" cy="378565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JetBrains Mono"/>
              </a:rPr>
              <a:t>public class </a:t>
            </a:r>
            <a:r>
              <a:rPr kumimoji="0" lang="en-US" altLang="en-US" sz="1600" b="0" i="0" u="none" strike="noStrike" cap="none" normalizeH="0" baseline="0" dirty="0">
                <a:ln>
                  <a:noFill/>
                </a:ln>
                <a:solidFill>
                  <a:srgbClr val="A9B7C6"/>
                </a:solidFill>
                <a:effectLst/>
                <a:latin typeface="JetBrains Mono"/>
              </a:rPr>
              <a:t>Main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public static void </a:t>
            </a:r>
            <a:r>
              <a:rPr kumimoji="0" lang="en-US" altLang="en-US" sz="1600" b="0" i="0" u="none" strike="noStrike" cap="none" normalizeH="0" baseline="0" dirty="0">
                <a:ln>
                  <a:noFill/>
                </a:ln>
                <a:solidFill>
                  <a:srgbClr val="FFC66D"/>
                </a:solidFill>
                <a:effectLst/>
                <a:latin typeface="JetBrains Mono"/>
              </a:rPr>
              <a:t>main</a:t>
            </a:r>
            <a:r>
              <a:rPr kumimoji="0" lang="en-US" altLang="en-US" sz="1600" b="0" i="0" u="none" strike="noStrike" cap="none" normalizeH="0" baseline="0" dirty="0">
                <a:ln>
                  <a:noFill/>
                </a:ln>
                <a:solidFill>
                  <a:srgbClr val="A9B7C6"/>
                </a:solidFill>
                <a:effectLst/>
                <a:latin typeface="JetBrains Mono"/>
              </a:rPr>
              <a:t>(String[] </a:t>
            </a:r>
            <a:r>
              <a:rPr kumimoji="0" lang="en-US" altLang="en-US" sz="1600" b="0" i="0" u="none" strike="noStrike" cap="none" normalizeH="0" baseline="0" dirty="0" err="1">
                <a:ln>
                  <a:noFill/>
                </a:ln>
                <a:solidFill>
                  <a:srgbClr val="A9B7C6"/>
                </a:solidFill>
                <a:effectLst/>
                <a:latin typeface="JetBrains Mono"/>
              </a:rPr>
              <a:t>args</a:t>
            </a:r>
            <a:r>
              <a:rPr kumimoji="0" lang="en-US" altLang="en-US" sz="1600" b="0" i="0" u="none" strike="noStrike" cap="none" normalizeH="0" baseline="0" dirty="0">
                <a:ln>
                  <a:noFill/>
                </a:ln>
                <a:solidFill>
                  <a:srgbClr val="A9B7C6"/>
                </a:solidFill>
                <a:effectLst/>
                <a:latin typeface="JetBrains Mono"/>
              </a:rPr>
              <a:t>)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int </a:t>
            </a:r>
            <a:r>
              <a:rPr kumimoji="0" lang="en-US" altLang="en-US" sz="1600" b="0" i="0" u="none" strike="noStrike" cap="none" normalizeH="0" baseline="0" dirty="0">
                <a:ln>
                  <a:noFill/>
                </a:ln>
                <a:solidFill>
                  <a:srgbClr val="A9B7C6"/>
                </a:solidFill>
                <a:effectLst/>
                <a:latin typeface="JetBrains Mono"/>
              </a:rPr>
              <a:t>number = </a:t>
            </a:r>
            <a:r>
              <a:rPr kumimoji="0" lang="en-US" altLang="en-US" sz="1600" b="0" i="0" u="none" strike="noStrike" cap="none" normalizeH="0" baseline="0" dirty="0">
                <a:ln>
                  <a:noFill/>
                </a:ln>
                <a:solidFill>
                  <a:srgbClr val="6897BB"/>
                </a:solidFill>
                <a:effectLst/>
                <a:latin typeface="JetBrains Mono"/>
              </a:rPr>
              <a:t>1</a:t>
            </a:r>
            <a:r>
              <a:rPr kumimoji="0" lang="en-US" altLang="en-US" sz="1600" b="0" i="0" u="none" strike="noStrike" cap="none" normalizeH="0" baseline="0" dirty="0">
                <a:ln>
                  <a:noFill/>
                </a:ln>
                <a:solidFill>
                  <a:srgbClr val="CC7832"/>
                </a:solidFill>
                <a:effectLst/>
                <a:latin typeface="JetBrains Mono"/>
              </a:rPr>
              <a:t>;</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for </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CC7832"/>
                </a:solidFill>
                <a:effectLst/>
                <a:latin typeface="JetBrains Mono"/>
              </a:rPr>
              <a:t>int </a:t>
            </a:r>
            <a:r>
              <a:rPr kumimoji="0" lang="en-US" altLang="en-US" sz="1600" b="0" i="0" u="none" strike="noStrike" cap="none" normalizeH="0" baseline="0" dirty="0" err="1">
                <a:ln>
                  <a:noFill/>
                </a:ln>
                <a:solidFill>
                  <a:srgbClr val="A9B7C6"/>
                </a:solidFill>
                <a:effectLst/>
                <a:latin typeface="JetBrains Mono"/>
              </a:rPr>
              <a:t>i</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6897BB"/>
                </a:solidFill>
                <a:effectLst/>
                <a:latin typeface="JetBrains Mono"/>
              </a:rPr>
              <a:t>0</a:t>
            </a:r>
            <a:r>
              <a:rPr kumimoji="0" lang="en-US" altLang="en-US" sz="1600" b="0" i="0" u="none" strike="noStrike" cap="none" normalizeH="0" baseline="0" dirty="0">
                <a:ln>
                  <a:noFill/>
                </a:ln>
                <a:solidFill>
                  <a:srgbClr val="CC7832"/>
                </a:solidFill>
                <a:effectLst/>
                <a:latin typeface="JetBrains Mono"/>
              </a:rPr>
              <a:t>;</a:t>
            </a:r>
            <a:r>
              <a:rPr kumimoji="0" lang="en-US" altLang="en-US" sz="1600" b="0" i="0" u="none" strike="noStrike" cap="none" normalizeH="0" baseline="0" dirty="0">
                <a:ln>
                  <a:noFill/>
                </a:ln>
                <a:solidFill>
                  <a:srgbClr val="A9B7C6"/>
                </a:solidFill>
                <a:effectLst/>
                <a:latin typeface="JetBrains Mono"/>
              </a:rPr>
              <a:t>i&lt;</a:t>
            </a:r>
            <a:r>
              <a:rPr kumimoji="0" lang="en-US" altLang="en-US" sz="1600" b="0" i="0" u="none" strike="noStrike" cap="none" normalizeH="0" baseline="0" dirty="0">
                <a:ln>
                  <a:noFill/>
                </a:ln>
                <a:solidFill>
                  <a:srgbClr val="6897BB"/>
                </a:solidFill>
                <a:effectLst/>
                <a:latin typeface="JetBrains Mono"/>
              </a:rPr>
              <a:t>10</a:t>
            </a:r>
            <a:r>
              <a:rPr kumimoji="0" lang="en-US" altLang="en-US" sz="1600" b="0" i="0" u="none" strike="noStrike" cap="none" normalizeH="0" baseline="0" dirty="0">
                <a:ln>
                  <a:noFill/>
                </a:ln>
                <a:solidFill>
                  <a:srgbClr val="CC7832"/>
                </a:solidFill>
                <a:effectLst/>
                <a:latin typeface="JetBrains Mono"/>
              </a:rPr>
              <a:t>;</a:t>
            </a:r>
            <a:r>
              <a:rPr kumimoji="0" lang="en-US" altLang="en-US" sz="1600" b="0" i="0" u="none" strike="noStrike" cap="none" normalizeH="0" baseline="0" dirty="0">
                <a:ln>
                  <a:noFill/>
                </a:ln>
                <a:solidFill>
                  <a:srgbClr val="A9B7C6"/>
                </a:solidFill>
                <a:effectLst/>
                <a:latin typeface="JetBrains Mono"/>
              </a:rPr>
              <a:t>i++){</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err="1">
                <a:ln>
                  <a:noFill/>
                </a:ln>
                <a:solidFill>
                  <a:srgbClr val="A9B7C6"/>
                </a:solidFill>
                <a:effectLst/>
                <a:latin typeface="JetBrains Mono"/>
              </a:rPr>
              <a:t>System.</a:t>
            </a:r>
            <a:r>
              <a:rPr kumimoji="0" lang="en-US" altLang="en-US" sz="1600" b="0" i="1" u="none" strike="noStrike" cap="none" normalizeH="0" baseline="0" dirty="0" err="1">
                <a:ln>
                  <a:noFill/>
                </a:ln>
                <a:solidFill>
                  <a:srgbClr val="9876AA"/>
                </a:solidFill>
                <a:effectLst/>
                <a:latin typeface="JetBrains Mono"/>
              </a:rPr>
              <a:t>out</a:t>
            </a:r>
            <a:r>
              <a:rPr kumimoji="0" lang="en-US" altLang="en-US" sz="1600" b="0" i="0" u="none" strike="noStrike" cap="none" normalizeH="0" baseline="0" dirty="0" err="1">
                <a:ln>
                  <a:noFill/>
                </a:ln>
                <a:solidFill>
                  <a:srgbClr val="A9B7C6"/>
                </a:solidFill>
                <a:effectLst/>
                <a:latin typeface="JetBrains Mono"/>
              </a:rPr>
              <a:t>.println</a:t>
            </a:r>
            <a:r>
              <a:rPr kumimoji="0" lang="en-US" altLang="en-US" sz="1600" b="0" i="0" u="none" strike="noStrike" cap="none" normalizeH="0" baseline="0" dirty="0">
                <a:ln>
                  <a:noFill/>
                </a:ln>
                <a:solidFill>
                  <a:srgbClr val="A9B7C6"/>
                </a:solidFill>
                <a:effectLst/>
                <a:latin typeface="JetBrains Mono"/>
              </a:rPr>
              <a:t>(number)</a:t>
            </a:r>
            <a:r>
              <a:rPr kumimoji="0" lang="en-US" altLang="en-US" sz="1600" b="0" i="0" u="none" strike="noStrike" cap="none" normalizeH="0" baseline="0" dirty="0">
                <a:ln>
                  <a:noFill/>
                </a:ln>
                <a:solidFill>
                  <a:srgbClr val="CC7832"/>
                </a:solidFill>
                <a:effectLst/>
                <a:latin typeface="JetBrains Mono"/>
              </a:rPr>
              <a:t>;</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a:ln>
                  <a:noFill/>
                </a:ln>
                <a:solidFill>
                  <a:srgbClr val="A9B7C6"/>
                </a:solidFill>
                <a:effectLst/>
                <a:latin typeface="JetBrains Mono"/>
              </a:rPr>
              <a:t>number++</a:t>
            </a:r>
            <a:r>
              <a:rPr kumimoji="0" lang="en-US" altLang="en-US" sz="1600" b="0" i="0" u="none" strike="noStrike" cap="none" normalizeH="0" baseline="0" dirty="0">
                <a:ln>
                  <a:noFill/>
                </a:ln>
                <a:solidFill>
                  <a:srgbClr val="CC7832"/>
                </a:solidFill>
                <a:effectLst/>
                <a:latin typeface="JetBrains Mono"/>
              </a:rPr>
              <a:t>;</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if </a:t>
            </a:r>
            <a:r>
              <a:rPr kumimoji="0" lang="en-US" altLang="en-US" sz="1600" b="0" i="0" u="none" strike="noStrike" cap="none" normalizeH="0" baseline="0" dirty="0">
                <a:ln>
                  <a:noFill/>
                </a:ln>
                <a:solidFill>
                  <a:srgbClr val="A9B7C6"/>
                </a:solidFill>
                <a:effectLst/>
                <a:latin typeface="JetBrains Mono"/>
              </a:rPr>
              <a:t>(number &gt; </a:t>
            </a:r>
            <a:r>
              <a:rPr kumimoji="0" lang="en-US" altLang="en-US" sz="1600" b="0" i="0" u="none" strike="noStrike" cap="none" normalizeH="0" baseline="0" dirty="0">
                <a:ln>
                  <a:noFill/>
                </a:ln>
                <a:solidFill>
                  <a:srgbClr val="6897BB"/>
                </a:solidFill>
                <a:effectLst/>
                <a:latin typeface="JetBrains Mono"/>
              </a:rPr>
              <a:t>5</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lang="en-US" altLang="en-US" sz="1600" dirty="0">
                <a:solidFill>
                  <a:srgbClr val="CC7832"/>
                </a:solidFill>
                <a:latin typeface="JetBrains Mono"/>
              </a:rPr>
              <a:t>r</a:t>
            </a:r>
            <a:r>
              <a:rPr kumimoji="0" lang="en-US" altLang="en-US" sz="1600" b="0" i="0" u="none" strike="noStrike" cap="none" normalizeH="0" baseline="0" dirty="0">
                <a:ln>
                  <a:noFill/>
                </a:ln>
                <a:solidFill>
                  <a:srgbClr val="CC7832"/>
                </a:solidFill>
                <a:effectLst/>
                <a:latin typeface="JetBrains Mono"/>
              </a:rPr>
              <a:t>eturn;</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err="1">
                <a:ln>
                  <a:noFill/>
                </a:ln>
                <a:solidFill>
                  <a:srgbClr val="A9B7C6"/>
                </a:solidFill>
                <a:effectLst/>
                <a:latin typeface="JetBrains Mono"/>
              </a:rPr>
              <a:t>System.</a:t>
            </a:r>
            <a:r>
              <a:rPr kumimoji="0" lang="en-US" altLang="en-US" sz="1600" b="0" i="1" u="none" strike="noStrike" cap="none" normalizeH="0" baseline="0" dirty="0" err="1">
                <a:ln>
                  <a:noFill/>
                </a:ln>
                <a:solidFill>
                  <a:srgbClr val="9876AA"/>
                </a:solidFill>
                <a:effectLst/>
                <a:latin typeface="JetBrains Mono"/>
              </a:rPr>
              <a:t>out</a:t>
            </a:r>
            <a:r>
              <a:rPr kumimoji="0" lang="en-US" altLang="en-US" sz="1600" b="0" i="0" u="none" strike="noStrike" cap="none" normalizeH="0" baseline="0" dirty="0" err="1">
                <a:ln>
                  <a:noFill/>
                </a:ln>
                <a:solidFill>
                  <a:srgbClr val="A9B7C6"/>
                </a:solidFill>
                <a:effectLst/>
                <a:latin typeface="JetBrains Mono"/>
              </a:rPr>
              <a:t>.println</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6A8759"/>
                </a:solidFill>
                <a:effectLst/>
                <a:latin typeface="JetBrains Mono"/>
              </a:rPr>
              <a:t>"The system continues"</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CC7832"/>
                </a:solidFill>
                <a:effectLst/>
                <a:latin typeface="JetBrains Mono"/>
              </a:rPr>
              <a:t>;</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xmlns="" id="{7B8336D6-39AA-CEB4-B4C2-504447E15D7E}"/>
              </a:ext>
            </a:extLst>
          </p:cNvPr>
          <p:cNvSpPr txBox="1"/>
          <p:nvPr/>
        </p:nvSpPr>
        <p:spPr>
          <a:xfrm>
            <a:off x="712839" y="5051132"/>
            <a:ext cx="6499122" cy="1754326"/>
          </a:xfrm>
          <a:prstGeom prst="rect">
            <a:avLst/>
          </a:prstGeom>
          <a:noFill/>
        </p:spPr>
        <p:txBody>
          <a:bodyPr wrap="square">
            <a:spAutoFit/>
          </a:bodyPr>
          <a:lstStyle/>
          <a:p>
            <a:r>
              <a:rPr lang="en-US" dirty="0"/>
              <a:t>1</a:t>
            </a:r>
          </a:p>
          <a:p>
            <a:r>
              <a:rPr lang="en-US" dirty="0"/>
              <a:t>2</a:t>
            </a:r>
          </a:p>
          <a:p>
            <a:r>
              <a:rPr lang="en-US" dirty="0"/>
              <a:t>3</a:t>
            </a:r>
          </a:p>
          <a:p>
            <a:r>
              <a:rPr lang="en-US" dirty="0"/>
              <a:t>4</a:t>
            </a:r>
          </a:p>
          <a:p>
            <a:r>
              <a:rPr lang="en-US" dirty="0"/>
              <a:t>5</a:t>
            </a:r>
          </a:p>
          <a:p>
            <a:r>
              <a:rPr lang="en-US" dirty="0"/>
              <a:t>The system continues</a:t>
            </a:r>
          </a:p>
        </p:txBody>
      </p:sp>
      <p:sp>
        <p:nvSpPr>
          <p:cNvPr id="12" name="TextBox 11">
            <a:extLst>
              <a:ext uri="{FF2B5EF4-FFF2-40B4-BE49-F238E27FC236}">
                <a16:creationId xmlns:a16="http://schemas.microsoft.com/office/drawing/2014/main" xmlns="" id="{C7FE48F4-78EB-568F-2DBB-569F5ACBC308}"/>
              </a:ext>
            </a:extLst>
          </p:cNvPr>
          <p:cNvSpPr txBox="1"/>
          <p:nvPr/>
        </p:nvSpPr>
        <p:spPr>
          <a:xfrm>
            <a:off x="6056671" y="5079044"/>
            <a:ext cx="3515032" cy="1477328"/>
          </a:xfrm>
          <a:prstGeom prst="rect">
            <a:avLst/>
          </a:prstGeom>
          <a:noFill/>
        </p:spPr>
        <p:txBody>
          <a:bodyPr wrap="square">
            <a:spAutoFit/>
          </a:bodyPr>
          <a:lstStyle/>
          <a:p>
            <a:r>
              <a:rPr lang="en-US" dirty="0"/>
              <a:t>1</a:t>
            </a:r>
          </a:p>
          <a:p>
            <a:r>
              <a:rPr lang="en-US" dirty="0"/>
              <a:t>2</a:t>
            </a:r>
          </a:p>
          <a:p>
            <a:r>
              <a:rPr lang="en-US" dirty="0"/>
              <a:t>3</a:t>
            </a:r>
          </a:p>
          <a:p>
            <a:r>
              <a:rPr lang="en-US" dirty="0"/>
              <a:t>4</a:t>
            </a:r>
          </a:p>
          <a:p>
            <a:r>
              <a:rPr lang="en-US" dirty="0"/>
              <a:t>5</a:t>
            </a:r>
          </a:p>
        </p:txBody>
      </p:sp>
    </p:spTree>
    <p:extLst>
      <p:ext uri="{BB962C8B-B14F-4D97-AF65-F5344CB8AC3E}">
        <p14:creationId xmlns:p14="http://schemas.microsoft.com/office/powerpoint/2010/main" val="3803685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Java if...else (With Examples)">
            <a:extLst>
              <a:ext uri="{FF2B5EF4-FFF2-40B4-BE49-F238E27FC236}">
                <a16:creationId xmlns:a16="http://schemas.microsoft.com/office/drawing/2014/main" xmlns="" id="{49A8717D-36A8-458C-44A0-EF8431F03F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258" y="971550"/>
            <a:ext cx="9963150" cy="491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06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D9C861-6DEB-26D9-14A6-8E7A5CC3A22E}"/>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xmlns="" id="{2F0E4DB0-562F-F785-24DE-5038ED7EBAC9}"/>
              </a:ext>
            </a:extLst>
          </p:cNvPr>
          <p:cNvSpPr>
            <a:spLocks noGrp="1"/>
          </p:cNvSpPr>
          <p:nvPr>
            <p:ph idx="1"/>
          </p:nvPr>
        </p:nvSpPr>
        <p:spPr/>
        <p:txBody>
          <a:bodyPr/>
          <a:lstStyle/>
          <a:p>
            <a:r>
              <a:rPr lang="en-US" dirty="0"/>
              <a:t>Write a program that stores a float value in a variable called </a:t>
            </a:r>
            <a:r>
              <a:rPr lang="en-US" b="1" dirty="0"/>
              <a:t>salary.</a:t>
            </a:r>
            <a:endParaRPr lang="en-US" dirty="0"/>
          </a:p>
          <a:p>
            <a:r>
              <a:rPr lang="en-US" dirty="0"/>
              <a:t>now check if the salary is above 2000, the program will print "rich", otherwise nothing happens</a:t>
            </a:r>
          </a:p>
        </p:txBody>
      </p:sp>
    </p:spTree>
    <p:extLst>
      <p:ext uri="{BB962C8B-B14F-4D97-AF65-F5344CB8AC3E}">
        <p14:creationId xmlns:p14="http://schemas.microsoft.com/office/powerpoint/2010/main" val="4213878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7CCFCD-45EE-7810-B031-D42C5B2FAF47}"/>
              </a:ext>
            </a:extLst>
          </p:cNvPr>
          <p:cNvSpPr>
            <a:spLocks noGrp="1"/>
          </p:cNvSpPr>
          <p:nvPr>
            <p:ph type="title"/>
          </p:nvPr>
        </p:nvSpPr>
        <p:spPr/>
        <p:txBody>
          <a:bodyPr/>
          <a:lstStyle/>
          <a:p>
            <a:r>
              <a:rPr lang="en-US" dirty="0"/>
              <a:t>if-else</a:t>
            </a:r>
          </a:p>
        </p:txBody>
      </p:sp>
      <p:sp>
        <p:nvSpPr>
          <p:cNvPr id="3" name="Content Placeholder 2">
            <a:extLst>
              <a:ext uri="{FF2B5EF4-FFF2-40B4-BE49-F238E27FC236}">
                <a16:creationId xmlns:a16="http://schemas.microsoft.com/office/drawing/2014/main" xmlns="" id="{97FD355A-BFE6-5058-D896-C5F781C47333}"/>
              </a:ext>
            </a:extLst>
          </p:cNvPr>
          <p:cNvSpPr>
            <a:spLocks noGrp="1"/>
          </p:cNvSpPr>
          <p:nvPr>
            <p:ph idx="1"/>
          </p:nvPr>
        </p:nvSpPr>
        <p:spPr/>
        <p:txBody>
          <a:bodyPr/>
          <a:lstStyle/>
          <a:p>
            <a:r>
              <a:rPr lang="en-US" dirty="0"/>
              <a:t>sometimes you need to control the behavior of your program.</a:t>
            </a:r>
          </a:p>
          <a:p>
            <a:pPr lvl="1"/>
            <a:r>
              <a:rPr lang="en-US" dirty="0"/>
              <a:t>if the condition is true, you want the program to do something</a:t>
            </a:r>
          </a:p>
          <a:p>
            <a:pPr lvl="1"/>
            <a:r>
              <a:rPr lang="en-US" dirty="0"/>
              <a:t>and if the condition is false, you want the program to do something else</a:t>
            </a:r>
          </a:p>
          <a:p>
            <a:pPr lvl="1"/>
            <a:r>
              <a:rPr lang="en-US" dirty="0"/>
              <a:t>in this case we need to use if-else statement</a:t>
            </a:r>
          </a:p>
        </p:txBody>
      </p:sp>
      <p:sp>
        <p:nvSpPr>
          <p:cNvPr id="7" name="TextBox 6">
            <a:extLst>
              <a:ext uri="{FF2B5EF4-FFF2-40B4-BE49-F238E27FC236}">
                <a16:creationId xmlns:a16="http://schemas.microsoft.com/office/drawing/2014/main" xmlns="" id="{85AC3E98-6442-4926-2A95-1E78D3F24135}"/>
              </a:ext>
            </a:extLst>
          </p:cNvPr>
          <p:cNvSpPr txBox="1"/>
          <p:nvPr/>
        </p:nvSpPr>
        <p:spPr>
          <a:xfrm>
            <a:off x="3618271" y="4001294"/>
            <a:ext cx="6096000" cy="1477328"/>
          </a:xfrm>
          <a:prstGeom prst="rect">
            <a:avLst/>
          </a:prstGeom>
          <a:noFill/>
        </p:spPr>
        <p:txBody>
          <a:bodyPr wrap="square">
            <a:spAutoFit/>
          </a:bodyPr>
          <a:lstStyle/>
          <a:p>
            <a:r>
              <a:rPr lang="en-US" dirty="0"/>
              <a:t>if (condition) {</a:t>
            </a:r>
          </a:p>
          <a:p>
            <a:r>
              <a:rPr lang="en-US" dirty="0"/>
              <a:t>    // code to be executed if condition is true</a:t>
            </a:r>
          </a:p>
          <a:p>
            <a:r>
              <a:rPr lang="en-US" dirty="0"/>
              <a:t>} else {</a:t>
            </a:r>
          </a:p>
          <a:p>
            <a:r>
              <a:rPr lang="en-US" dirty="0"/>
              <a:t>    // code to be executed if condition is false</a:t>
            </a:r>
          </a:p>
          <a:p>
            <a:r>
              <a:rPr lang="en-US" dirty="0"/>
              <a:t>}</a:t>
            </a:r>
          </a:p>
        </p:txBody>
      </p:sp>
    </p:spTree>
    <p:extLst>
      <p:ext uri="{BB962C8B-B14F-4D97-AF65-F5344CB8AC3E}">
        <p14:creationId xmlns:p14="http://schemas.microsoft.com/office/powerpoint/2010/main" val="1669870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53506E-8502-368C-276F-31B8EA0FB339}"/>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xmlns="" id="{B83461D9-0ADD-27DE-1A8F-3ACEBBB378D5}"/>
              </a:ext>
            </a:extLst>
          </p:cNvPr>
          <p:cNvSpPr>
            <a:spLocks noGrp="1"/>
          </p:cNvSpPr>
          <p:nvPr>
            <p:ph idx="1"/>
          </p:nvPr>
        </p:nvSpPr>
        <p:spPr/>
        <p:txBody>
          <a:bodyPr/>
          <a:lstStyle/>
          <a:p>
            <a:r>
              <a:rPr lang="en-US" dirty="0"/>
              <a:t>Write a simple program, in which the user enters a value and store it in a variable called </a:t>
            </a:r>
            <a:r>
              <a:rPr lang="en-US" b="1" dirty="0"/>
              <a:t>mark</a:t>
            </a:r>
          </a:p>
          <a:p>
            <a:pPr lvl="1"/>
            <a:r>
              <a:rPr lang="en-US" dirty="0"/>
              <a:t>if the </a:t>
            </a:r>
            <a:r>
              <a:rPr lang="en-US" b="1" dirty="0"/>
              <a:t>mark</a:t>
            </a:r>
            <a:r>
              <a:rPr lang="en-US" dirty="0"/>
              <a:t> is above or equal to 50, the program will print "</a:t>
            </a:r>
            <a:r>
              <a:rPr lang="en-US" b="1" dirty="0"/>
              <a:t>Pass</a:t>
            </a:r>
            <a:r>
              <a:rPr lang="en-US" dirty="0"/>
              <a:t>"</a:t>
            </a:r>
          </a:p>
          <a:p>
            <a:pPr lvl="1"/>
            <a:r>
              <a:rPr lang="en-US" dirty="0"/>
              <a:t>if the </a:t>
            </a:r>
            <a:r>
              <a:rPr lang="en-US" b="1" dirty="0"/>
              <a:t>mark</a:t>
            </a:r>
            <a:r>
              <a:rPr lang="en-US" dirty="0"/>
              <a:t> is below 50 the program will print "</a:t>
            </a:r>
            <a:r>
              <a:rPr lang="en-US" b="1" dirty="0"/>
              <a:t>Fail</a:t>
            </a:r>
            <a:r>
              <a:rPr lang="en-US" dirty="0"/>
              <a:t>"</a:t>
            </a:r>
          </a:p>
        </p:txBody>
      </p:sp>
    </p:spTree>
    <p:extLst>
      <p:ext uri="{BB962C8B-B14F-4D97-AF65-F5344CB8AC3E}">
        <p14:creationId xmlns:p14="http://schemas.microsoft.com/office/powerpoint/2010/main" val="3243836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2699D5DC-89AB-4EBA-B2A9-EC9D3E83C95A}"/>
              </a:ext>
            </a:extLst>
          </p:cNvPr>
          <p:cNvSpPr txBox="1"/>
          <p:nvPr/>
        </p:nvSpPr>
        <p:spPr>
          <a:xfrm>
            <a:off x="3559276" y="1474838"/>
            <a:ext cx="5584723" cy="520142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CC7832"/>
                </a:solidFill>
                <a:effectLst/>
                <a:latin typeface="JetBrains Mono"/>
              </a:rPr>
              <a:t>import </a:t>
            </a:r>
            <a:r>
              <a:rPr kumimoji="0" lang="en-US" altLang="en-US" sz="1800" b="0" i="0" u="none" strike="noStrike" cap="none" normalizeH="0" baseline="0" dirty="0" err="1">
                <a:ln>
                  <a:noFill/>
                </a:ln>
                <a:solidFill>
                  <a:srgbClr val="A9B7C6"/>
                </a:solidFill>
                <a:effectLst/>
                <a:latin typeface="JetBrains Mono"/>
              </a:rPr>
              <a:t>java.util.Scanner</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public class </a:t>
            </a:r>
            <a:r>
              <a:rPr kumimoji="0" lang="en-US" altLang="en-US" sz="1800" b="0" i="0" u="none" strike="noStrike" cap="none" normalizeH="0" baseline="0" dirty="0">
                <a:ln>
                  <a:noFill/>
                </a:ln>
                <a:solidFill>
                  <a:srgbClr val="A9B7C6"/>
                </a:solidFill>
                <a:effectLst/>
                <a:latin typeface="JetBrains Mono"/>
              </a:rPr>
              <a:t>Main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public static void </a:t>
            </a:r>
            <a:r>
              <a:rPr kumimoji="0" lang="en-US" altLang="en-US" sz="1800" b="0" i="0" u="none" strike="noStrike" cap="none" normalizeH="0" baseline="0" dirty="0">
                <a:ln>
                  <a:noFill/>
                </a:ln>
                <a:solidFill>
                  <a:srgbClr val="FFC66D"/>
                </a:solidFill>
                <a:effectLst/>
                <a:latin typeface="JetBrains Mono"/>
              </a:rPr>
              <a:t>main</a:t>
            </a:r>
            <a:r>
              <a:rPr kumimoji="0" lang="en-US" altLang="en-US" sz="1800" b="0" i="0" u="none" strike="noStrike" cap="none" normalizeH="0" baseline="0" dirty="0">
                <a:ln>
                  <a:noFill/>
                </a:ln>
                <a:solidFill>
                  <a:srgbClr val="A9B7C6"/>
                </a:solidFill>
                <a:effectLst/>
                <a:latin typeface="JetBrains Mono"/>
              </a:rPr>
              <a:t>(String[] </a:t>
            </a:r>
            <a:r>
              <a:rPr kumimoji="0" lang="en-US" altLang="en-US" sz="1800" b="0" i="0" u="none" strike="noStrike" cap="none" normalizeH="0" baseline="0" dirty="0" err="1">
                <a:ln>
                  <a:noFill/>
                </a:ln>
                <a:solidFill>
                  <a:srgbClr val="A9B7C6"/>
                </a:solidFill>
                <a:effectLst/>
                <a:latin typeface="JetBrains Mono"/>
              </a:rPr>
              <a:t>args</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Scanner </a:t>
            </a:r>
            <a:r>
              <a:rPr kumimoji="0" lang="en-US" altLang="en-US" sz="1800" b="0" i="0" u="none" strike="noStrike" cap="none" normalizeH="0" baseline="0" dirty="0" err="1">
                <a:ln>
                  <a:noFill/>
                </a:ln>
                <a:solidFill>
                  <a:srgbClr val="A9B7C6"/>
                </a:solidFill>
                <a:effectLst/>
                <a:latin typeface="JetBrains Mono"/>
              </a:rPr>
              <a:t>scanner</a:t>
            </a:r>
            <a:r>
              <a:rPr kumimoji="0" lang="en-US" altLang="en-US" sz="1800" b="0" i="0" u="none" strike="noStrike" cap="none" normalizeH="0" baseline="0" dirty="0">
                <a:ln>
                  <a:noFill/>
                </a:ln>
                <a:solidFill>
                  <a:srgbClr val="A9B7C6"/>
                </a:solidFill>
                <a:effectLst/>
                <a:latin typeface="JetBrains Mono"/>
              </a:rPr>
              <a:t> = </a:t>
            </a:r>
            <a:r>
              <a:rPr kumimoji="0" lang="en-US" altLang="en-US" sz="1800" b="0" i="0" u="none" strike="noStrike" cap="none" normalizeH="0" baseline="0" dirty="0">
                <a:ln>
                  <a:noFill/>
                </a:ln>
                <a:solidFill>
                  <a:srgbClr val="CC7832"/>
                </a:solidFill>
                <a:effectLst/>
                <a:latin typeface="JetBrains Mono"/>
              </a:rPr>
              <a:t>new </a:t>
            </a:r>
            <a:r>
              <a:rPr kumimoji="0" lang="en-US" altLang="en-US" sz="1800" b="0" i="0" u="none" strike="noStrike" cap="none" normalizeH="0" baseline="0" dirty="0">
                <a:ln>
                  <a:noFill/>
                </a:ln>
                <a:solidFill>
                  <a:srgbClr val="A9B7C6"/>
                </a:solidFill>
                <a:effectLst/>
                <a:latin typeface="JetBrains Mono"/>
              </a:rPr>
              <a:t>Scanner(System.</a:t>
            </a:r>
            <a:r>
              <a:rPr kumimoji="0" lang="en-US" altLang="en-US" sz="1800" b="0" i="1" u="none" strike="noStrike" cap="none" normalizeH="0" baseline="0" dirty="0">
                <a:ln>
                  <a:noFill/>
                </a:ln>
                <a:solidFill>
                  <a:srgbClr val="9876AA"/>
                </a:solidFill>
                <a:effectLst/>
                <a:latin typeface="JetBrains Mono"/>
              </a:rPr>
              <a:t>in</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"Enter a mark: "</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double </a:t>
            </a:r>
            <a:r>
              <a:rPr kumimoji="0" lang="en-US" altLang="en-US" sz="1800" b="0" i="0" u="none" strike="noStrike" cap="none" normalizeH="0" baseline="0" dirty="0">
                <a:ln>
                  <a:noFill/>
                </a:ln>
                <a:solidFill>
                  <a:srgbClr val="A9B7C6"/>
                </a:solidFill>
                <a:effectLst/>
                <a:latin typeface="JetBrains Mono"/>
              </a:rPr>
              <a:t>var1 = </a:t>
            </a:r>
            <a:r>
              <a:rPr kumimoji="0" lang="en-US" altLang="en-US" sz="1800" b="0" i="0" u="none" strike="noStrike" cap="none" normalizeH="0" baseline="0" dirty="0" err="1">
                <a:ln>
                  <a:noFill/>
                </a:ln>
                <a:solidFill>
                  <a:srgbClr val="A9B7C6"/>
                </a:solidFill>
                <a:effectLst/>
                <a:latin typeface="JetBrains Mono"/>
              </a:rPr>
              <a:t>scanner.nextDouble</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if </a:t>
            </a:r>
            <a:r>
              <a:rPr kumimoji="0" lang="en-US" altLang="en-US" sz="1800" b="0" i="0" u="none" strike="noStrike" cap="none" normalizeH="0" baseline="0" dirty="0">
                <a:ln>
                  <a:noFill/>
                </a:ln>
                <a:solidFill>
                  <a:srgbClr val="A9B7C6"/>
                </a:solidFill>
                <a:effectLst/>
                <a:latin typeface="JetBrains Mono"/>
              </a:rPr>
              <a:t>(var1 &gt;= </a:t>
            </a:r>
            <a:r>
              <a:rPr kumimoji="0" lang="en-US" altLang="en-US" sz="1800" b="0" i="0" u="none" strike="noStrike" cap="none" normalizeH="0" baseline="0" dirty="0">
                <a:ln>
                  <a:noFill/>
                </a:ln>
                <a:solidFill>
                  <a:srgbClr val="6897BB"/>
                </a:solidFill>
                <a:effectLst/>
                <a:latin typeface="JetBrains Mono"/>
              </a:rPr>
              <a:t>50</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"Pass"</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else</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"Fail"</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scanner.close</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1431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FF932-46DC-D6BD-6E9B-596AEEBF98D7}"/>
              </a:ext>
            </a:extLst>
          </p:cNvPr>
          <p:cNvSpPr>
            <a:spLocks noGrp="1"/>
          </p:cNvSpPr>
          <p:nvPr>
            <p:ph type="title"/>
          </p:nvPr>
        </p:nvSpPr>
        <p:spPr/>
        <p:txBody>
          <a:bodyPr/>
          <a:lstStyle/>
          <a:p>
            <a:r>
              <a:rPr lang="en-US" dirty="0"/>
              <a:t>if-else-if ladder</a:t>
            </a:r>
          </a:p>
        </p:txBody>
      </p:sp>
      <p:sp>
        <p:nvSpPr>
          <p:cNvPr id="3" name="Content Placeholder 2">
            <a:extLst>
              <a:ext uri="{FF2B5EF4-FFF2-40B4-BE49-F238E27FC236}">
                <a16:creationId xmlns:a16="http://schemas.microsoft.com/office/drawing/2014/main" xmlns="" id="{5045CF3F-E862-717F-065C-9EA5D7A6C984}"/>
              </a:ext>
            </a:extLst>
          </p:cNvPr>
          <p:cNvSpPr>
            <a:spLocks noGrp="1"/>
          </p:cNvSpPr>
          <p:nvPr>
            <p:ph idx="1"/>
          </p:nvPr>
        </p:nvSpPr>
        <p:spPr/>
        <p:txBody>
          <a:bodyPr/>
          <a:lstStyle/>
          <a:p>
            <a:r>
              <a:rPr lang="en-US" dirty="0"/>
              <a:t>In the previous example we checked two conditions, what if more need to be checked?</a:t>
            </a:r>
          </a:p>
          <a:p>
            <a:r>
              <a:rPr lang="en-US" dirty="0"/>
              <a:t>For instance, assume that the user should enter a restaurant rate from 1 to 10</a:t>
            </a:r>
          </a:p>
          <a:p>
            <a:pPr lvl="1"/>
            <a:r>
              <a:rPr lang="en-US" dirty="0"/>
              <a:t>if the rate is less than 4, the program will print "Bad"</a:t>
            </a:r>
          </a:p>
          <a:p>
            <a:pPr lvl="1"/>
            <a:r>
              <a:rPr lang="en-US" dirty="0"/>
              <a:t>if the rate is between 4 and 7, the program will print "Acceptable"</a:t>
            </a:r>
          </a:p>
          <a:p>
            <a:pPr lvl="1"/>
            <a:r>
              <a:rPr lang="en-US" dirty="0"/>
              <a:t>if the rate is above 7, the system will print "Excellent"</a:t>
            </a:r>
          </a:p>
          <a:p>
            <a:r>
              <a:rPr lang="en-US" dirty="0"/>
              <a:t>in this case the if-else-if ladder is needed</a:t>
            </a:r>
          </a:p>
        </p:txBody>
      </p:sp>
    </p:spTree>
    <p:extLst>
      <p:ext uri="{BB962C8B-B14F-4D97-AF65-F5344CB8AC3E}">
        <p14:creationId xmlns:p14="http://schemas.microsoft.com/office/powerpoint/2010/main" val="2461037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622</TotalTime>
  <Words>1031</Words>
  <Application>Microsoft Office PowerPoint</Application>
  <PresentationFormat>مخصص</PresentationFormat>
  <Paragraphs>176</Paragraphs>
  <Slides>30</Slides>
  <Notes>1</Notes>
  <HiddenSlides>0</HiddenSlides>
  <MMClips>0</MMClips>
  <ScaleCrop>false</ScaleCrop>
  <HeadingPairs>
    <vt:vector size="4" baseType="variant">
      <vt:variant>
        <vt:lpstr>نسق</vt:lpstr>
      </vt:variant>
      <vt:variant>
        <vt:i4>1</vt:i4>
      </vt:variant>
      <vt:variant>
        <vt:lpstr>عناوين الشرائح</vt:lpstr>
      </vt:variant>
      <vt:variant>
        <vt:i4>30</vt:i4>
      </vt:variant>
    </vt:vector>
  </HeadingPairs>
  <TitlesOfParts>
    <vt:vector size="31" baseType="lpstr">
      <vt:lpstr>Facet</vt:lpstr>
      <vt:lpstr>Control statements in java</vt:lpstr>
      <vt:lpstr>Outline</vt:lpstr>
      <vt:lpstr>if statement</vt:lpstr>
      <vt:lpstr>عرض تقديمي في PowerPoint</vt:lpstr>
      <vt:lpstr>Example</vt:lpstr>
      <vt:lpstr>if-else</vt:lpstr>
      <vt:lpstr>Example</vt:lpstr>
      <vt:lpstr>عرض تقديمي في PowerPoint</vt:lpstr>
      <vt:lpstr>if-else-if ladder</vt:lpstr>
      <vt:lpstr>Example</vt:lpstr>
      <vt:lpstr>Switch statement</vt:lpstr>
      <vt:lpstr>عرض تقديمي في PowerPoint</vt:lpstr>
      <vt:lpstr>Loops in java</vt:lpstr>
      <vt:lpstr>Why loops</vt:lpstr>
      <vt:lpstr>For loop</vt:lpstr>
      <vt:lpstr>More complex for loop</vt:lpstr>
      <vt:lpstr>Example</vt:lpstr>
      <vt:lpstr>While loop</vt:lpstr>
      <vt:lpstr>Example</vt:lpstr>
      <vt:lpstr>do-while loop</vt:lpstr>
      <vt:lpstr>Example</vt:lpstr>
      <vt:lpstr>Exercise</vt:lpstr>
      <vt:lpstr>Jump statements</vt:lpstr>
      <vt:lpstr>Break</vt:lpstr>
      <vt:lpstr>Example: PIN Entry</vt:lpstr>
      <vt:lpstr>Continue</vt:lpstr>
      <vt:lpstr>Example</vt:lpstr>
      <vt:lpstr>عرض تقديمي في PowerPoint</vt:lpstr>
      <vt:lpstr>Return</vt:lpstr>
      <vt:lpstr>Break vs Return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statements in java</dc:title>
  <dc:creator>Ahmad Al Tarawneh</dc:creator>
  <cp:lastModifiedBy>Dell_i5</cp:lastModifiedBy>
  <cp:revision>20</cp:revision>
  <dcterms:created xsi:type="dcterms:W3CDTF">2023-10-10T07:48:40Z</dcterms:created>
  <dcterms:modified xsi:type="dcterms:W3CDTF">2024-10-20T20:42:19Z</dcterms:modified>
</cp:coreProperties>
</file>