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9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>
        <p:scale>
          <a:sx n="89" d="100"/>
          <a:sy n="89" d="100"/>
        </p:scale>
        <p:origin x="-379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4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9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343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63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9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6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9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EF43-2CE3-4B14-945A-66C91BE12E8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E4B05B-F17D-4F17-A748-F0CB951F1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7D102-1BA8-F723-5B4C-91EF3ACC3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D0C7F2-1A4C-D6DE-1903-A63917C99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17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3A1CC8-2FB4-607C-E1E9-863CF362067C}"/>
              </a:ext>
            </a:extLst>
          </p:cNvPr>
          <p:cNvSpPr txBox="1"/>
          <p:nvPr/>
        </p:nvSpPr>
        <p:spPr>
          <a:xfrm>
            <a:off x="3048000" y="979468"/>
            <a:ext cx="60960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show(3)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called.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checks if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 &lt;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It's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Calls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show(2)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show(2)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called.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checks if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 &lt;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It's false.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Calls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show(1)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show(1)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called.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checks if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 &lt;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It's false.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Calls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show(0)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show(0)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is called.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It checks if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n &lt; 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It's true.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Returns without printing.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Prints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Prints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Prints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1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4F86C-F9F0-7417-1FD7-4FBD2011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using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2D91802-1329-D4FA-E290-58584C46F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a popular example that uses recursion in calculations.</a:t>
                </a:r>
              </a:p>
              <a:p>
                <a:r>
                  <a:rPr lang="en-US" dirty="0"/>
                  <a:t>The next number in this series is the result of the summation between the previous two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91802-1329-D4FA-E290-58584C46F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he Fibonacci Calculator">
            <a:extLst>
              <a:ext uri="{FF2B5EF4-FFF2-40B4-BE49-F238E27FC236}">
                <a16:creationId xmlns:a16="http://schemas.microsoft.com/office/drawing/2014/main" xmlns="" id="{B7FDEB32-8422-6436-367D-5FF1F24F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40" y="4320482"/>
            <a:ext cx="7664860" cy="145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1B8A92-449D-D87B-0401-2EBD8F3E40E4}"/>
              </a:ext>
            </a:extLst>
          </p:cNvPr>
          <p:cNvSpPr txBox="1"/>
          <p:nvPr/>
        </p:nvSpPr>
        <p:spPr>
          <a:xfrm>
            <a:off x="1349477" y="1443841"/>
            <a:ext cx="82959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 &lt;=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"Fibonacci of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is: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14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4543F-E9D6-4757-D91A-57B923CE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pic>
        <p:nvPicPr>
          <p:cNvPr id="4100" name="Picture 4" descr="Recursive Fibonnaci Method Explained | by Bennie van der ...">
            <a:extLst>
              <a:ext uri="{FF2B5EF4-FFF2-40B4-BE49-F238E27FC236}">
                <a16:creationId xmlns:a16="http://schemas.microsoft.com/office/drawing/2014/main" xmlns="" id="{5963D6DC-2F4D-4C07-BF9D-1FBBD383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1" y="3295447"/>
            <a:ext cx="8156835" cy="356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FEDC9D-AB64-CD73-801A-C22291662E4B}"/>
              </a:ext>
            </a:extLst>
          </p:cNvPr>
          <p:cNvSpPr txBox="1"/>
          <p:nvPr/>
        </p:nvSpPr>
        <p:spPr>
          <a:xfrm>
            <a:off x="5783825" y="402347"/>
            <a:ext cx="55724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 &lt;=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+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"Fibonacci of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is: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fibonacci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4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F6EB5-AF94-AC27-BCFC-31EA6462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E341F-07C2-5166-3194-BBCD172C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recursive function to find the factorial of a given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742CFE-933A-CFA6-96CD-3F947AFBBDE5}"/>
              </a:ext>
            </a:extLst>
          </p:cNvPr>
          <p:cNvSpPr txBox="1"/>
          <p:nvPr/>
        </p:nvSpPr>
        <p:spPr>
          <a:xfrm>
            <a:off x="982134" y="4100975"/>
            <a:ext cx="7666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 We will come to more complex examples in the OOP chapter</a:t>
            </a:r>
          </a:p>
        </p:txBody>
      </p:sp>
    </p:spTree>
    <p:extLst>
      <p:ext uri="{BB962C8B-B14F-4D97-AF65-F5344CB8AC3E}">
        <p14:creationId xmlns:p14="http://schemas.microsoft.com/office/powerpoint/2010/main" val="296111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4CD2E2-F172-FA5F-53F0-A9449211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20F5C5-8E3F-D50E-3405-70F75E86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Recursive is simpler to write than loops for tasks like tree traversal and some sorting algorithms</a:t>
            </a:r>
          </a:p>
          <a:p>
            <a:pPr lvl="1"/>
            <a:r>
              <a:rPr lang="en-US" dirty="0"/>
              <a:t>Helps when the problem can be divided into smaller problems making it easier to solve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More memory overhead uses push and pop from the stack (slower for some tasks)</a:t>
            </a:r>
          </a:p>
          <a:p>
            <a:pPr lvl="1"/>
            <a:r>
              <a:rPr lang="en-US" dirty="0"/>
              <a:t>Harder to debug</a:t>
            </a:r>
          </a:p>
          <a:p>
            <a:pPr lvl="1"/>
            <a:r>
              <a:rPr lang="en-US" dirty="0"/>
              <a:t>Risks of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327161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30195-22FF-74C0-EE10-513C31C8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E65949-7604-1F1E-D41C-C73E5012F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are used to execute a block of code, do a task or perform some calculations</a:t>
            </a:r>
          </a:p>
          <a:p>
            <a:r>
              <a:rPr lang="en-US" dirty="0"/>
              <a:t>A function typically receives an input perform calculation and returns an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84BD6E-5C85-C7C2-B624-E3A0B54FDC98}"/>
              </a:ext>
            </a:extLst>
          </p:cNvPr>
          <p:cNvSpPr/>
          <p:nvPr/>
        </p:nvSpPr>
        <p:spPr>
          <a:xfrm>
            <a:off x="4424516" y="4326194"/>
            <a:ext cx="2241755" cy="1140541"/>
          </a:xfrm>
          <a:prstGeom prst="rect">
            <a:avLst/>
          </a:prstGeom>
          <a:ln w="603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A676937-1E41-80E1-F653-FEDD9E183FF0}"/>
              </a:ext>
            </a:extLst>
          </p:cNvPr>
          <p:cNvCxnSpPr>
            <a:stCxn id="4" idx="3"/>
          </p:cNvCxnSpPr>
          <p:nvPr/>
        </p:nvCxnSpPr>
        <p:spPr>
          <a:xfrm flipV="1">
            <a:off x="6666271" y="4886632"/>
            <a:ext cx="727587" cy="9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0050EBC-BBB1-406E-0678-3B46CAA211D0}"/>
              </a:ext>
            </a:extLst>
          </p:cNvPr>
          <p:cNvCxnSpPr>
            <a:endCxn id="4" idx="1"/>
          </p:cNvCxnSpPr>
          <p:nvPr/>
        </p:nvCxnSpPr>
        <p:spPr>
          <a:xfrm>
            <a:off x="2792361" y="4176404"/>
            <a:ext cx="1632155" cy="7200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9D15904-75D2-B180-F743-A565FE8C7D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92361" y="4886632"/>
            <a:ext cx="1632155" cy="983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1A3E096-FB20-8930-96C0-4A91144F198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92361" y="4896465"/>
            <a:ext cx="1632155" cy="7052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E88848-93D3-3CF4-ED78-65C0E92A06C0}"/>
              </a:ext>
            </a:extLst>
          </p:cNvPr>
          <p:cNvSpPr txBox="1"/>
          <p:nvPr/>
        </p:nvSpPr>
        <p:spPr>
          <a:xfrm>
            <a:off x="2281083" y="3977520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0E9B4F2-F8B4-9365-3577-D576FCBEE5DB}"/>
              </a:ext>
            </a:extLst>
          </p:cNvPr>
          <p:cNvSpPr txBox="1"/>
          <p:nvPr/>
        </p:nvSpPr>
        <p:spPr>
          <a:xfrm>
            <a:off x="2281083" y="4627807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018BA5-A77A-B60A-90DC-571926BAB81A}"/>
              </a:ext>
            </a:extLst>
          </p:cNvPr>
          <p:cNvSpPr txBox="1"/>
          <p:nvPr/>
        </p:nvSpPr>
        <p:spPr>
          <a:xfrm>
            <a:off x="2251586" y="5402385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208AFAD-1DD2-E153-A170-0C9809ACD25A}"/>
              </a:ext>
            </a:extLst>
          </p:cNvPr>
          <p:cNvSpPr txBox="1"/>
          <p:nvPr/>
        </p:nvSpPr>
        <p:spPr>
          <a:xfrm>
            <a:off x="7839996" y="4701966"/>
            <a:ext cx="511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48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46B5A3-42B3-F14B-0B3B-F9877D7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93B4F1-B95F-EE2E-94D9-88136C9F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usually independent and not related to an object of a class</a:t>
            </a:r>
          </a:p>
          <a:p>
            <a:r>
              <a:rPr lang="en-US" dirty="0"/>
              <a:t>Method typically related to class objects and often called by creating an object from the class</a:t>
            </a:r>
          </a:p>
          <a:p>
            <a:r>
              <a:rPr lang="en-US" dirty="0"/>
              <a:t>In java everything is wrapped in a class, so the concept of stand-alone function is not like other languages, like C++</a:t>
            </a:r>
          </a:p>
          <a:p>
            <a:pPr lvl="1"/>
            <a:r>
              <a:rPr lang="en-US" dirty="0"/>
              <a:t>In C++ you can have functions which does not belong to any class</a:t>
            </a:r>
          </a:p>
          <a:p>
            <a:r>
              <a:rPr lang="en-US" dirty="0"/>
              <a:t>In java we have a </a:t>
            </a:r>
            <a:r>
              <a:rPr lang="en-US" b="1" dirty="0"/>
              <a:t>static</a:t>
            </a:r>
            <a:r>
              <a:rPr lang="en-US" dirty="0"/>
              <a:t> methods, which can be called without creating an object from the class</a:t>
            </a:r>
          </a:p>
          <a:p>
            <a:pPr lvl="1"/>
            <a:r>
              <a:rPr lang="en-US" dirty="0"/>
              <a:t>sort of independency </a:t>
            </a:r>
          </a:p>
        </p:txBody>
      </p:sp>
    </p:spTree>
    <p:extLst>
      <p:ext uri="{BB962C8B-B14F-4D97-AF65-F5344CB8AC3E}">
        <p14:creationId xmlns:p14="http://schemas.microsoft.com/office/powerpoint/2010/main" val="95279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B969E6-6ECB-E844-A19C-F361CECA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3DC09-1B6E-93E4-4009-03443072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169068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In java the methods have the following syntax: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access_modifier</a:t>
            </a:r>
            <a:r>
              <a:rPr lang="en-US" sz="2400" dirty="0"/>
              <a:t>: Determines the visibility of the method. It can be one of the following: public, protected, private, or package-private (default). </a:t>
            </a:r>
          </a:p>
          <a:p>
            <a:r>
              <a:rPr lang="en-US" sz="2400" b="1" dirty="0"/>
              <a:t>static</a:t>
            </a:r>
            <a:r>
              <a:rPr lang="en-US" sz="2400" dirty="0"/>
              <a:t>: If present, it indicates that the method is a static method and belongs to the class rather than an instance of the class. </a:t>
            </a:r>
          </a:p>
          <a:p>
            <a:r>
              <a:rPr lang="en-US" sz="2400" b="1" dirty="0" err="1"/>
              <a:t>return_type</a:t>
            </a:r>
            <a:r>
              <a:rPr lang="en-US" sz="2400" dirty="0"/>
              <a:t>: The data type of the value the method returns. If the method does not return a value, its return type is void. </a:t>
            </a:r>
          </a:p>
          <a:p>
            <a:r>
              <a:rPr lang="en-US" sz="2400" b="1" dirty="0" err="1"/>
              <a:t>methodName</a:t>
            </a:r>
            <a:r>
              <a:rPr lang="en-US" sz="2400" dirty="0"/>
              <a:t>: The name of the method, following standard naming conventions (camelCase). </a:t>
            </a:r>
          </a:p>
          <a:p>
            <a:r>
              <a:rPr lang="en-US" sz="2400" b="1" dirty="0" err="1"/>
              <a:t>parameter_list</a:t>
            </a:r>
            <a:r>
              <a:rPr lang="en-US" sz="2400" dirty="0"/>
              <a:t>: A comma-separated list of input values with their respective data types. Parameters are optional; methods may not have any. 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5C3799-0F76-F2A4-E155-BB3AD7EDF5E2}"/>
              </a:ext>
            </a:extLst>
          </p:cNvPr>
          <p:cNvSpPr txBox="1"/>
          <p:nvPr/>
        </p:nvSpPr>
        <p:spPr>
          <a:xfrm>
            <a:off x="1858297" y="1954887"/>
            <a:ext cx="831809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[</a:t>
            </a:r>
            <a:r>
              <a:rPr lang="en-US" sz="1600" b="1" dirty="0" err="1">
                <a:solidFill>
                  <a:srgbClr val="FF0000"/>
                </a:solidFill>
              </a:rPr>
              <a:t>access_modifier</a:t>
            </a:r>
            <a:r>
              <a:rPr lang="en-US" sz="1600" b="1" dirty="0">
                <a:solidFill>
                  <a:srgbClr val="FF0000"/>
                </a:solidFill>
              </a:rPr>
              <a:t>] [static] [</a:t>
            </a:r>
            <a:r>
              <a:rPr lang="en-US" sz="1600" b="1" dirty="0" err="1">
                <a:solidFill>
                  <a:srgbClr val="FF0000"/>
                </a:solidFill>
              </a:rPr>
              <a:t>return_type</a:t>
            </a:r>
            <a:r>
              <a:rPr lang="en-US" sz="1600" b="1" dirty="0">
                <a:solidFill>
                  <a:srgbClr val="FF0000"/>
                </a:solidFill>
              </a:rPr>
              <a:t>] </a:t>
            </a:r>
            <a:r>
              <a:rPr lang="en-US" sz="1600" b="1" dirty="0" err="1">
                <a:solidFill>
                  <a:srgbClr val="FF0000"/>
                </a:solidFill>
              </a:rPr>
              <a:t>methodName</a:t>
            </a:r>
            <a:r>
              <a:rPr lang="en-US" sz="1600" b="1" dirty="0">
                <a:solidFill>
                  <a:srgbClr val="FF0000"/>
                </a:solidFill>
              </a:rPr>
              <a:t>([</a:t>
            </a:r>
            <a:r>
              <a:rPr lang="en-US" sz="1600" b="1" dirty="0" err="1">
                <a:solidFill>
                  <a:srgbClr val="FF0000"/>
                </a:solidFill>
              </a:rPr>
              <a:t>parameter_list</a:t>
            </a:r>
            <a:r>
              <a:rPr lang="en-US" sz="1600" b="1" dirty="0">
                <a:solidFill>
                  <a:srgbClr val="FF0000"/>
                </a:solidFill>
              </a:rPr>
              <a:t>]) {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// method body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// ...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   return [value]; // if </a:t>
            </a:r>
            <a:r>
              <a:rPr lang="en-US" sz="1600" b="1" dirty="0" err="1">
                <a:solidFill>
                  <a:srgbClr val="FF0000"/>
                </a:solidFill>
              </a:rPr>
              <a:t>return_type</a:t>
            </a:r>
            <a:r>
              <a:rPr lang="en-US" sz="1600" b="1" dirty="0">
                <a:solidFill>
                  <a:srgbClr val="FF0000"/>
                </a:solidFill>
              </a:rPr>
              <a:t> is not void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401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32ACD-E636-D387-7757-044A4189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99E26-1545-3E75-3AF2-75E32316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receives two values and prints their summation</a:t>
            </a:r>
          </a:p>
          <a:p>
            <a:endParaRPr lang="en-US" dirty="0"/>
          </a:p>
          <a:p>
            <a:r>
              <a:rPr lang="en-US" dirty="0"/>
              <a:t>Note here the method</a:t>
            </a:r>
            <a:br>
              <a:rPr lang="en-US" dirty="0"/>
            </a:br>
            <a:r>
              <a:rPr lang="en-US" dirty="0"/>
              <a:t>does not have an access</a:t>
            </a:r>
            <a:br>
              <a:rPr lang="en-US" dirty="0"/>
            </a:br>
            <a:r>
              <a:rPr lang="en-US" dirty="0"/>
              <a:t>modifier.</a:t>
            </a:r>
          </a:p>
          <a:p>
            <a:pPr lvl="1"/>
            <a:r>
              <a:rPr lang="en-US" dirty="0"/>
              <a:t>When this is the case java uses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modifier aka</a:t>
            </a:r>
            <a:br>
              <a:rPr lang="en-US" dirty="0"/>
            </a:br>
            <a:r>
              <a:rPr lang="en-US" dirty="0"/>
              <a:t>package-private modifier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B853168-1E24-1214-E240-8F5E155EDEBD}"/>
              </a:ext>
            </a:extLst>
          </p:cNvPr>
          <p:cNvSpPr txBox="1"/>
          <p:nvPr/>
        </p:nvSpPr>
        <p:spPr>
          <a:xfrm>
            <a:off x="5418666" y="2814944"/>
            <a:ext cx="47577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 + b;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4CD4D1A-5BC0-EBBF-64D4-AFD669F995D9}"/>
              </a:ext>
            </a:extLst>
          </p:cNvPr>
          <p:cNvSpPr txBox="1"/>
          <p:nvPr/>
        </p:nvSpPr>
        <p:spPr>
          <a:xfrm>
            <a:off x="507452" y="5925234"/>
            <a:ext cx="919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 this chapter we will keep working with static methods.</a:t>
            </a:r>
            <a:br>
              <a:rPr lang="en-US" b="1" dirty="0"/>
            </a:br>
            <a:r>
              <a:rPr lang="en-US" b="1" dirty="0"/>
              <a:t>Later in the OOP programming, we will revisit the access modifiers and the non 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09349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4281FE-863B-0546-E5F2-A732F7DF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F9DCC2-EA1F-1AFD-04A9-7E19DD4D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previous example, the method receives two values and print their sum</a:t>
            </a:r>
          </a:p>
          <a:p>
            <a:r>
              <a:rPr lang="en-US" dirty="0"/>
              <a:t>What if the summed value is </a:t>
            </a:r>
            <a:br>
              <a:rPr lang="en-US" dirty="0"/>
            </a:br>
            <a:r>
              <a:rPr lang="en-US" dirty="0"/>
              <a:t>needed for another function?</a:t>
            </a:r>
          </a:p>
          <a:p>
            <a:pPr lvl="1"/>
            <a:r>
              <a:rPr lang="en-US" dirty="0"/>
              <a:t>We need to return it from </a:t>
            </a:r>
            <a:br>
              <a:rPr lang="en-US" dirty="0"/>
            </a:br>
            <a:r>
              <a:rPr lang="en-US" dirty="0"/>
              <a:t>the function and use it into another</a:t>
            </a:r>
          </a:p>
          <a:p>
            <a:r>
              <a:rPr lang="en-US" dirty="0"/>
              <a:t>All the primitives can be used as</a:t>
            </a:r>
            <a:br>
              <a:rPr lang="en-US" dirty="0"/>
            </a:br>
            <a:r>
              <a:rPr lang="en-US" dirty="0"/>
              <a:t>return types</a:t>
            </a:r>
          </a:p>
          <a:p>
            <a:r>
              <a:rPr lang="en-US" dirty="0"/>
              <a:t>Java methods can return objects</a:t>
            </a:r>
            <a:br>
              <a:rPr lang="en-US" dirty="0"/>
            </a:br>
            <a:r>
              <a:rPr lang="en-US" dirty="0"/>
              <a:t>of other classes as well.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C68622-471F-6173-E69A-BBD7C5ED4EFB}"/>
              </a:ext>
            </a:extLst>
          </p:cNvPr>
          <p:cNvSpPr txBox="1"/>
          <p:nvPr/>
        </p:nvSpPr>
        <p:spPr>
          <a:xfrm>
            <a:off x="4621161" y="2610683"/>
            <a:ext cx="55257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a + b;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a*b;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finalresult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multiply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finalresult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2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BBA90-D821-01D7-8E7D-6B4BB46B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B4BA07-4A4F-847B-26DC-DD2891D9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have two methods, as follows:</a:t>
            </a:r>
          </a:p>
          <a:p>
            <a:r>
              <a:rPr lang="en-US" dirty="0"/>
              <a:t>The first method takes 2 points on the cartesian coordinate system, and calculate the distance between these two points</a:t>
            </a:r>
          </a:p>
          <a:p>
            <a:pPr lvl="1"/>
            <a:r>
              <a:rPr lang="en-US" dirty="0"/>
              <a:t>the points are (x1,y1)(x2,y2)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second function receives the distance from the first function and returns </a:t>
            </a:r>
            <a:r>
              <a:rPr lang="en-US" b="1" dirty="0"/>
              <a:t>long distance</a:t>
            </a:r>
            <a:r>
              <a:rPr lang="en-US" dirty="0"/>
              <a:t> if the distance is greater than 5 and </a:t>
            </a:r>
            <a:r>
              <a:rPr lang="en-US" b="1" dirty="0"/>
              <a:t>short</a:t>
            </a:r>
            <a:r>
              <a:rPr lang="en-US" dirty="0"/>
              <a:t> </a:t>
            </a:r>
            <a:r>
              <a:rPr lang="en-US" b="1" dirty="0"/>
              <a:t>distance</a:t>
            </a:r>
            <a:r>
              <a:rPr lang="en-US" dirty="0"/>
              <a:t> if the distance is less than or equal 5, with the distance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94ABD06A-00A9-1EE1-5BD6-F7449839695F}"/>
                  </a:ext>
                </a:extLst>
              </p:cNvPr>
              <p:cNvSpPr txBox="1"/>
              <p:nvPr/>
            </p:nvSpPr>
            <p:spPr>
              <a:xfrm>
                <a:off x="3048000" y="3876346"/>
                <a:ext cx="6096000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ABD06A-00A9-1EE1-5BD6-F74498396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76346"/>
                <a:ext cx="6096000" cy="427746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97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77D34-5F3B-14F3-2FC8-6AB59BBA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EF93A-F0B3-A65D-5796-54C52D234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process of defining something in terms of itself. </a:t>
            </a:r>
          </a:p>
          <a:p>
            <a:r>
              <a:rPr lang="en-US" dirty="0"/>
              <a:t>As it relates to Java programming, recursion is the attribute that allows a method to call itself. </a:t>
            </a:r>
          </a:p>
          <a:p>
            <a:pPr lvl="1"/>
            <a:r>
              <a:rPr lang="en-US" dirty="0"/>
              <a:t>A method that calls itself is said to be recursive.</a:t>
            </a:r>
          </a:p>
          <a:p>
            <a:r>
              <a:rPr lang="en-US" dirty="0"/>
              <a:t>We can use recursion instead of loops, in many applications</a:t>
            </a:r>
          </a:p>
          <a:p>
            <a:r>
              <a:rPr lang="en-US" dirty="0"/>
              <a:t>Some data structures implemented using recursion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Some AI searching algorithms uses recursion to find solution in the state-space</a:t>
            </a:r>
          </a:p>
          <a:p>
            <a:pPr lvl="1"/>
            <a:r>
              <a:rPr lang="en-US" dirty="0"/>
              <a:t>Backtracking algorithm uses recursion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78527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A32439-A204-97EC-36BD-72E9EA70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27192-0A1A-7FB1-80AA-44893025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method has a call for itself inside its body</a:t>
            </a:r>
          </a:p>
          <a:p>
            <a:r>
              <a:rPr lang="en-US" dirty="0"/>
              <a:t>This is an example of a recursive </a:t>
            </a:r>
            <a:br>
              <a:rPr lang="en-US" dirty="0"/>
            </a:br>
            <a:r>
              <a:rPr lang="en-US" dirty="0"/>
              <a:t>function that prints from 1 to n</a:t>
            </a:r>
          </a:p>
          <a:p>
            <a:r>
              <a:rPr lang="en-US" dirty="0"/>
              <a:t>Notice that the function is calling itself.</a:t>
            </a:r>
          </a:p>
          <a:p>
            <a:r>
              <a:rPr lang="en-US" dirty="0"/>
              <a:t>The recursive function must have </a:t>
            </a:r>
            <a:br>
              <a:rPr lang="en-US" dirty="0"/>
            </a:br>
            <a:r>
              <a:rPr lang="en-US" b="1" dirty="0"/>
              <a:t>base case, halting </a:t>
            </a:r>
            <a:r>
              <a:rPr lang="en-US" dirty="0"/>
              <a:t>or </a:t>
            </a:r>
            <a:r>
              <a:rPr lang="en-US" b="1" dirty="0"/>
              <a:t>termination condition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Otherwise, it stuck in an infinite calls </a:t>
            </a:r>
            <a:br>
              <a:rPr lang="en-US" dirty="0"/>
            </a:br>
            <a:r>
              <a:rPr lang="en-US" dirty="0"/>
              <a:t>and results in a </a:t>
            </a:r>
            <a:r>
              <a:rPr lang="en-US" b="1" dirty="0">
                <a:solidFill>
                  <a:srgbClr val="FF0000"/>
                </a:solidFill>
              </a:rPr>
              <a:t>stack overflow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D1AD573-C796-BC4A-390A-EFE104EDD05D}"/>
              </a:ext>
            </a:extLst>
          </p:cNvPr>
          <p:cNvSpPr txBox="1"/>
          <p:nvPr/>
        </p:nvSpPr>
        <p:spPr>
          <a:xfrm>
            <a:off x="6693310" y="2946813"/>
            <a:ext cx="4198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45FFB7-6AA4-24F6-5D9A-4D462D37C361}"/>
              </a:ext>
            </a:extLst>
          </p:cNvPr>
          <p:cNvSpPr txBox="1"/>
          <p:nvPr/>
        </p:nvSpPr>
        <p:spPr>
          <a:xfrm>
            <a:off x="3247103" y="5579696"/>
            <a:ext cx="228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Halting Condition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CBE69F27-8543-E0DD-95A9-928153D924D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391332" y="3923071"/>
            <a:ext cx="2510913" cy="165662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8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</TotalTime>
  <Words>788</Words>
  <Application>Microsoft Office PowerPoint</Application>
  <PresentationFormat>مخصص</PresentationFormat>
  <Paragraphs>107</Paragraphs>
  <Slides>15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16" baseType="lpstr">
      <vt:lpstr>Facet</vt:lpstr>
      <vt:lpstr>Functions in Java</vt:lpstr>
      <vt:lpstr>Functions and methods</vt:lpstr>
      <vt:lpstr>Cont.</vt:lpstr>
      <vt:lpstr>Java methods</vt:lpstr>
      <vt:lpstr>Example</vt:lpstr>
      <vt:lpstr>Return types</vt:lpstr>
      <vt:lpstr>Practice</vt:lpstr>
      <vt:lpstr>Recursion</vt:lpstr>
      <vt:lpstr>Recursive methods</vt:lpstr>
      <vt:lpstr>عرض تقديمي في PowerPoint</vt:lpstr>
      <vt:lpstr>Fibonacci using recursion</vt:lpstr>
      <vt:lpstr>عرض تقديمي في PowerPoint</vt:lpstr>
      <vt:lpstr>Recursion tree</vt:lpstr>
      <vt:lpstr>Exercise </vt:lpstr>
      <vt:lpstr>Pros and cons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Java</dc:title>
  <dc:creator>Ahmad Al Tarawneh</dc:creator>
  <cp:lastModifiedBy>Dell_i5</cp:lastModifiedBy>
  <cp:revision>17</cp:revision>
  <dcterms:created xsi:type="dcterms:W3CDTF">2023-10-20T16:15:54Z</dcterms:created>
  <dcterms:modified xsi:type="dcterms:W3CDTF">2024-11-13T08:32:21Z</dcterms:modified>
</cp:coreProperties>
</file>