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92" r:id="rId7"/>
    <p:sldId id="261" r:id="rId8"/>
    <p:sldId id="294" r:id="rId9"/>
    <p:sldId id="264" r:id="rId10"/>
    <p:sldId id="265" r:id="rId11"/>
    <p:sldId id="263" r:id="rId12"/>
    <p:sldId id="293" r:id="rId13"/>
    <p:sldId id="262" r:id="rId14"/>
    <p:sldId id="266" r:id="rId15"/>
    <p:sldId id="267" r:id="rId16"/>
    <p:sldId id="296" r:id="rId17"/>
    <p:sldId id="268" r:id="rId18"/>
    <p:sldId id="295" r:id="rId19"/>
    <p:sldId id="269" r:id="rId20"/>
    <p:sldId id="270" r:id="rId21"/>
    <p:sldId id="276" r:id="rId22"/>
    <p:sldId id="277" r:id="rId23"/>
    <p:sldId id="278" r:id="rId24"/>
    <p:sldId id="279" r:id="rId25"/>
    <p:sldId id="281" r:id="rId26"/>
    <p:sldId id="282" r:id="rId27"/>
    <p:sldId id="280" r:id="rId28"/>
    <p:sldId id="271" r:id="rId29"/>
    <p:sldId id="272" r:id="rId30"/>
    <p:sldId id="299" r:id="rId31"/>
    <p:sldId id="300" r:id="rId32"/>
    <p:sldId id="273" r:id="rId33"/>
    <p:sldId id="297" r:id="rId34"/>
    <p:sldId id="298" r:id="rId35"/>
    <p:sldId id="284" r:id="rId36"/>
    <p:sldId id="275" r:id="rId37"/>
    <p:sldId id="283" r:id="rId38"/>
    <p:sldId id="286" r:id="rId39"/>
    <p:sldId id="288" r:id="rId40"/>
    <p:sldId id="287" r:id="rId41"/>
    <p:sldId id="274" r:id="rId42"/>
    <p:sldId id="290" r:id="rId43"/>
    <p:sldId id="285" r:id="rId44"/>
    <p:sldId id="289" r:id="rId45"/>
    <p:sldId id="29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9" d="100"/>
          <a:sy n="89" d="100"/>
        </p:scale>
        <p:origin x="-403" y="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2310508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3521393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274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856291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4445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4015634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40603611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43799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3594329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BBBB66-EC38-49A9-BD9D-A3743DC768DC}"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1229322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BBBB66-EC38-49A9-BD9D-A3743DC768DC}"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692570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BBBB66-EC38-49A9-BD9D-A3743DC768DC}"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3135115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BBBB66-EC38-49A9-BD9D-A3743DC768DC}"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2772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BBBB66-EC38-49A9-BD9D-A3743DC768DC}"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1286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BBBB66-EC38-49A9-BD9D-A3743DC768DC}"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177FC-0212-4FB8-920D-A96C2CB9E1FF}" type="slidenum">
              <a:rPr lang="en-US" smtClean="0"/>
              <a:t>‹#›</a:t>
            </a:fld>
            <a:endParaRPr lang="en-US"/>
          </a:p>
        </p:txBody>
      </p:sp>
    </p:spTree>
    <p:extLst>
      <p:ext uri="{BB962C8B-B14F-4D97-AF65-F5344CB8AC3E}">
        <p14:creationId xmlns:p14="http://schemas.microsoft.com/office/powerpoint/2010/main" val="2040627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5177FC-0212-4FB8-920D-A96C2CB9E1FF}" type="slidenum">
              <a:rPr lang="en-US" smtClean="0"/>
              <a:t>‹#›</a:t>
            </a:fld>
            <a:endParaRPr lang="en-US"/>
          </a:p>
        </p:txBody>
      </p:sp>
      <p:sp>
        <p:nvSpPr>
          <p:cNvPr id="5" name="Date Placeholder 4"/>
          <p:cNvSpPr>
            <a:spLocks noGrp="1"/>
          </p:cNvSpPr>
          <p:nvPr>
            <p:ph type="dt" sz="half" idx="10"/>
          </p:nvPr>
        </p:nvSpPr>
        <p:spPr/>
        <p:txBody>
          <a:bodyPr/>
          <a:lstStyle/>
          <a:p>
            <a:fld id="{DFBBBB66-EC38-49A9-BD9D-A3743DC768DC}" type="datetimeFigureOut">
              <a:rPr lang="en-US" smtClean="0"/>
              <a:t>11/13/2024</a:t>
            </a:fld>
            <a:endParaRPr lang="en-US"/>
          </a:p>
        </p:txBody>
      </p:sp>
    </p:spTree>
    <p:extLst>
      <p:ext uri="{BB962C8B-B14F-4D97-AF65-F5344CB8AC3E}">
        <p14:creationId xmlns:p14="http://schemas.microsoft.com/office/powerpoint/2010/main" val="84903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BBBB66-EC38-49A9-BD9D-A3743DC768DC}" type="datetimeFigureOut">
              <a:rPr lang="en-US" smtClean="0"/>
              <a:t>11/13/2024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25177FC-0212-4FB8-920D-A96C2CB9E1FF}" type="slidenum">
              <a:rPr lang="en-US" smtClean="0"/>
              <a:t>‹#›</a:t>
            </a:fld>
            <a:endParaRPr lang="en-US"/>
          </a:p>
        </p:txBody>
      </p:sp>
    </p:spTree>
    <p:extLst>
      <p:ext uri="{BB962C8B-B14F-4D97-AF65-F5344CB8AC3E}">
        <p14:creationId xmlns:p14="http://schemas.microsoft.com/office/powerpoint/2010/main" val="4844726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427590-7B34-A5AA-3910-E2D3AADAC7DC}"/>
              </a:ext>
            </a:extLst>
          </p:cNvPr>
          <p:cNvSpPr>
            <a:spLocks noGrp="1"/>
          </p:cNvSpPr>
          <p:nvPr>
            <p:ph type="ctrTitle"/>
          </p:nvPr>
        </p:nvSpPr>
        <p:spPr/>
        <p:txBody>
          <a:bodyPr/>
          <a:lstStyle/>
          <a:p>
            <a:r>
              <a:rPr lang="en-US" dirty="0"/>
              <a:t>Data structures in java</a:t>
            </a:r>
          </a:p>
        </p:txBody>
      </p:sp>
      <p:sp>
        <p:nvSpPr>
          <p:cNvPr id="3" name="Subtitle 2">
            <a:extLst>
              <a:ext uri="{FF2B5EF4-FFF2-40B4-BE49-F238E27FC236}">
                <a16:creationId xmlns:a16="http://schemas.microsoft.com/office/drawing/2014/main" xmlns="" id="{E0A37271-EDC6-5D34-E2F7-623A20E0B793}"/>
              </a:ext>
            </a:extLst>
          </p:cNvPr>
          <p:cNvSpPr>
            <a:spLocks noGrp="1"/>
          </p:cNvSpPr>
          <p:nvPr>
            <p:ph type="subTitle" idx="1"/>
          </p:nvPr>
        </p:nvSpPr>
        <p:spPr/>
        <p:txBody>
          <a:bodyPr/>
          <a:lstStyle/>
          <a:p>
            <a:r>
              <a:rPr lang="en-US" dirty="0"/>
              <a:t>Dr. Ahmad </a:t>
            </a:r>
            <a:r>
              <a:rPr lang="en-US" dirty="0" err="1"/>
              <a:t>Altarawneh</a:t>
            </a:r>
            <a:endParaRPr lang="en-US" dirty="0"/>
          </a:p>
        </p:txBody>
      </p:sp>
    </p:spTree>
    <p:extLst>
      <p:ext uri="{BB962C8B-B14F-4D97-AF65-F5344CB8AC3E}">
        <p14:creationId xmlns:p14="http://schemas.microsoft.com/office/powerpoint/2010/main" val="963692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59D7FE-8574-0A5A-B486-95250E6CAFE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xmlns="" id="{419B1074-CF2F-AB04-022F-CA812430B43C}"/>
              </a:ext>
            </a:extLst>
          </p:cNvPr>
          <p:cNvSpPr>
            <a:spLocks noGrp="1"/>
          </p:cNvSpPr>
          <p:nvPr>
            <p:ph idx="1"/>
          </p:nvPr>
        </p:nvSpPr>
        <p:spPr/>
        <p:txBody>
          <a:bodyPr/>
          <a:lstStyle/>
          <a:p>
            <a:r>
              <a:rPr lang="en-US" dirty="0"/>
              <a:t>There are some methods can be used to play with arrays, these methods are included in the Arrays class</a:t>
            </a:r>
          </a:p>
          <a:p>
            <a:endParaRPr lang="en-US" dirty="0"/>
          </a:p>
          <a:p>
            <a:pPr lvl="1"/>
            <a:r>
              <a:rPr kumimoji="0" lang="en-US" altLang="en-US" b="1" i="0" u="none" strike="noStrike" cap="none" normalizeH="0" baseline="0" dirty="0" err="1">
                <a:ln>
                  <a:noFill/>
                </a:ln>
                <a:solidFill>
                  <a:schemeClr val="tx1"/>
                </a:solidFill>
                <a:effectLst/>
                <a:latin typeface="Söhne Mono"/>
              </a:rPr>
              <a:t>Arrays.fill</a:t>
            </a:r>
            <a:r>
              <a:rPr kumimoji="0" lang="en-US" altLang="en-US" b="1" i="0" u="none" strike="noStrike" cap="none" normalizeH="0" baseline="0" dirty="0">
                <a:ln>
                  <a:noFill/>
                </a:ln>
                <a:solidFill>
                  <a:schemeClr val="tx1"/>
                </a:solidFill>
                <a:effectLst/>
                <a:latin typeface="Söhne Mono"/>
              </a:rPr>
              <a:t>(</a:t>
            </a:r>
            <a:r>
              <a:rPr kumimoji="0" lang="en-US" altLang="en-US" b="1" i="0" u="none" strike="noStrike" cap="none" normalizeH="0" baseline="0" dirty="0" err="1">
                <a:ln>
                  <a:noFill/>
                </a:ln>
                <a:solidFill>
                  <a:schemeClr val="tx1"/>
                </a:solidFill>
                <a:effectLst/>
                <a:latin typeface="Söhne Mono"/>
              </a:rPr>
              <a:t>arr</a:t>
            </a:r>
            <a:r>
              <a:rPr kumimoji="0" lang="en-US" altLang="en-US" b="1" i="0" u="none" strike="noStrike" cap="none" normalizeH="0" baseline="0" dirty="0">
                <a:ln>
                  <a:noFill/>
                </a:ln>
                <a:solidFill>
                  <a:schemeClr val="tx1"/>
                </a:solidFill>
                <a:effectLst/>
                <a:latin typeface="Söhne Mono"/>
              </a:rPr>
              <a:t>, value)</a:t>
            </a:r>
            <a:r>
              <a:rPr kumimoji="0" lang="en-US" altLang="en-US" sz="1600" b="0" i="0" u="none" strike="noStrike" cap="none" normalizeH="0" baseline="0" dirty="0">
                <a:ln>
                  <a:noFill/>
                </a:ln>
                <a:solidFill>
                  <a:srgbClr val="374151"/>
                </a:solidFill>
                <a:effectLst/>
                <a:latin typeface="Söhne"/>
              </a:rPr>
              <a:t>: Sets all elements of the array to the specified value</a:t>
            </a:r>
            <a:r>
              <a:rPr kumimoji="0" lang="en-US" altLang="en-US" sz="1000" b="0" i="0" u="none" strike="noStrike" cap="none" normalizeH="0" baseline="0" dirty="0">
                <a:ln>
                  <a:noFill/>
                </a:ln>
                <a:solidFill>
                  <a:schemeClr val="tx1"/>
                </a:solidFill>
                <a:effectLst/>
              </a:rPr>
              <a:t> </a:t>
            </a:r>
          </a:p>
          <a:p>
            <a:pPr lvl="1"/>
            <a:r>
              <a:rPr kumimoji="0" lang="en-US" altLang="en-US" b="1" i="0" u="none" strike="noStrike" cap="none" normalizeH="0" baseline="0" dirty="0" err="1">
                <a:ln>
                  <a:noFill/>
                </a:ln>
                <a:solidFill>
                  <a:schemeClr val="tx1"/>
                </a:solidFill>
                <a:effectLst/>
                <a:latin typeface="Söhne Mono"/>
              </a:rPr>
              <a:t>Arrays.sort</a:t>
            </a:r>
            <a:r>
              <a:rPr kumimoji="0" lang="en-US" altLang="en-US" b="1" i="0" u="none" strike="noStrike" cap="none" normalizeH="0" baseline="0" dirty="0">
                <a:ln>
                  <a:noFill/>
                </a:ln>
                <a:solidFill>
                  <a:schemeClr val="tx1"/>
                </a:solidFill>
                <a:effectLst/>
                <a:latin typeface="Söhne Mono"/>
              </a:rPr>
              <a:t>(</a:t>
            </a:r>
            <a:r>
              <a:rPr kumimoji="0" lang="en-US" altLang="en-US" b="1" i="0" u="none" strike="noStrike" cap="none" normalizeH="0" baseline="0" dirty="0" err="1">
                <a:ln>
                  <a:noFill/>
                </a:ln>
                <a:solidFill>
                  <a:schemeClr val="tx1"/>
                </a:solidFill>
                <a:effectLst/>
                <a:latin typeface="Söhne Mono"/>
              </a:rPr>
              <a:t>arr</a:t>
            </a:r>
            <a:r>
              <a:rPr kumimoji="0" lang="en-US" altLang="en-US" b="1" i="0" u="none" strike="noStrike" cap="none" normalizeH="0" baseline="0" dirty="0">
                <a:ln>
                  <a:noFill/>
                </a:ln>
                <a:solidFill>
                  <a:schemeClr val="tx1"/>
                </a:solidFill>
                <a:effectLst/>
                <a:latin typeface="Söhne Mono"/>
              </a:rPr>
              <a:t>)</a:t>
            </a:r>
            <a:r>
              <a:rPr kumimoji="0" lang="en-US" altLang="en-US" sz="1600" b="0" i="0" u="none" strike="noStrike" cap="none" normalizeH="0" baseline="0" dirty="0">
                <a:ln>
                  <a:noFill/>
                </a:ln>
                <a:solidFill>
                  <a:srgbClr val="374151"/>
                </a:solidFill>
                <a:effectLst/>
                <a:latin typeface="Söhne"/>
              </a:rPr>
              <a:t>: Sorts the array in ascending order</a:t>
            </a:r>
            <a:r>
              <a:rPr kumimoji="0" lang="en-US" altLang="en-US" sz="1000" b="0" i="0" u="none" strike="noStrike" cap="none" normalizeH="0" baseline="0" dirty="0">
                <a:ln>
                  <a:noFill/>
                </a:ln>
                <a:solidFill>
                  <a:schemeClr val="tx1"/>
                </a:solidFill>
                <a:effectLst/>
              </a:rPr>
              <a:t> </a:t>
            </a:r>
          </a:p>
          <a:p>
            <a:pPr lvl="1"/>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r>
              <a:rPr kumimoji="0" lang="en-US" altLang="en-US" b="1" i="0" u="none" strike="noStrike" cap="none" normalizeH="0" baseline="0" dirty="0" err="1">
                <a:ln>
                  <a:noFill/>
                </a:ln>
                <a:solidFill>
                  <a:schemeClr val="tx1"/>
                </a:solidFill>
                <a:effectLst/>
                <a:latin typeface="Söhne Mono"/>
              </a:rPr>
              <a:t>Arrays.copyOf</a:t>
            </a:r>
            <a:r>
              <a:rPr kumimoji="0" lang="en-US" altLang="en-US" b="1" i="0" u="none" strike="noStrike" cap="none" normalizeH="0" baseline="0" dirty="0">
                <a:ln>
                  <a:noFill/>
                </a:ln>
                <a:solidFill>
                  <a:schemeClr val="tx1"/>
                </a:solidFill>
                <a:effectLst/>
                <a:latin typeface="Söhne Mono"/>
              </a:rPr>
              <a:t>(</a:t>
            </a:r>
            <a:r>
              <a:rPr kumimoji="0" lang="en-US" altLang="en-US" b="1" i="0" u="none" strike="noStrike" cap="none" normalizeH="0" baseline="0" dirty="0" err="1">
                <a:ln>
                  <a:noFill/>
                </a:ln>
                <a:solidFill>
                  <a:schemeClr val="tx1"/>
                </a:solidFill>
                <a:effectLst/>
                <a:latin typeface="Söhne Mono"/>
              </a:rPr>
              <a:t>arr</a:t>
            </a:r>
            <a:r>
              <a:rPr kumimoji="0" lang="en-US" altLang="en-US" b="1" i="0" u="none" strike="noStrike" cap="none" normalizeH="0" baseline="0" dirty="0">
                <a:ln>
                  <a:noFill/>
                </a:ln>
                <a:solidFill>
                  <a:schemeClr val="tx1"/>
                </a:solidFill>
                <a:effectLst/>
                <a:latin typeface="Söhne Mono"/>
              </a:rPr>
              <a:t>, </a:t>
            </a:r>
            <a:r>
              <a:rPr kumimoji="0" lang="en-US" altLang="en-US" b="1" i="0" u="none" strike="noStrike" cap="none" normalizeH="0" baseline="0" dirty="0" err="1">
                <a:ln>
                  <a:noFill/>
                </a:ln>
                <a:solidFill>
                  <a:schemeClr val="tx1"/>
                </a:solidFill>
                <a:effectLst/>
                <a:latin typeface="Söhne Mono"/>
              </a:rPr>
              <a:t>newLength</a:t>
            </a:r>
            <a:r>
              <a:rPr kumimoji="0" lang="en-US" altLang="en-US" b="1" i="0" u="none" strike="noStrike" cap="none" normalizeH="0" baseline="0" dirty="0">
                <a:ln>
                  <a:noFill/>
                </a:ln>
                <a:solidFill>
                  <a:schemeClr val="tx1"/>
                </a:solidFill>
                <a:effectLst/>
                <a:latin typeface="Söhne Mono"/>
              </a:rPr>
              <a:t>)</a:t>
            </a:r>
            <a:r>
              <a:rPr kumimoji="0" lang="en-US" altLang="en-US" sz="1600" b="0" i="0" u="none" strike="noStrike" cap="none" normalizeH="0" baseline="0" dirty="0">
                <a:ln>
                  <a:noFill/>
                </a:ln>
                <a:solidFill>
                  <a:srgbClr val="374151"/>
                </a:solidFill>
                <a:effectLst/>
                <a:latin typeface="Söhne"/>
              </a:rPr>
              <a:t>: Copies the specified array, truncating or padding with default values (if necessary)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endParaRPr lang="en-US" dirty="0"/>
          </a:p>
        </p:txBody>
      </p:sp>
      <p:sp>
        <p:nvSpPr>
          <p:cNvPr id="6" name="TextBox 5">
            <a:extLst>
              <a:ext uri="{FF2B5EF4-FFF2-40B4-BE49-F238E27FC236}">
                <a16:creationId xmlns:a16="http://schemas.microsoft.com/office/drawing/2014/main" xmlns="" id="{685FDC66-5801-0EF2-3719-55DB8FB3A540}"/>
              </a:ext>
            </a:extLst>
          </p:cNvPr>
          <p:cNvSpPr txBox="1"/>
          <p:nvPr/>
        </p:nvSpPr>
        <p:spPr>
          <a:xfrm>
            <a:off x="3443748" y="2853502"/>
            <a:ext cx="265225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java.util.Arrays</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4A111DE6-F0FA-10A5-AD3B-13BC0BC3C457}"/>
              </a:ext>
            </a:extLst>
          </p:cNvPr>
          <p:cNvSpPr txBox="1"/>
          <p:nvPr/>
        </p:nvSpPr>
        <p:spPr>
          <a:xfrm>
            <a:off x="6272981" y="3685851"/>
            <a:ext cx="3242187" cy="11695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int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arr</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4</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5</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err="1">
                <a:ln>
                  <a:noFill/>
                </a:ln>
                <a:solidFill>
                  <a:srgbClr val="000000"/>
                </a:solidFill>
                <a:effectLst/>
                <a:latin typeface="JetBrains Mono"/>
              </a:rPr>
              <a:t>Arrays</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1" u="none" strike="noStrike" cap="none" normalizeH="0" baseline="0" dirty="0" err="1">
                <a:ln>
                  <a:noFill/>
                </a:ln>
                <a:solidFill>
                  <a:srgbClr val="080808"/>
                </a:solidFill>
                <a:effectLst/>
                <a:latin typeface="JetBrains Mono"/>
              </a:rPr>
              <a:t>sort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arr</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err="1">
                <a:ln>
                  <a:noFill/>
                </a:ln>
                <a:solidFill>
                  <a:srgbClr val="000000"/>
                </a:solidFill>
                <a:effectLst/>
                <a:latin typeface="JetBrains Mono"/>
              </a:rPr>
              <a:t>arr</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0" u="none" strike="noStrike" cap="none" normalizeH="0" baseline="0" dirty="0" err="1">
                <a:ln>
                  <a:noFill/>
                </a:ln>
                <a:solidFill>
                  <a:srgbClr val="871094"/>
                </a:solidFill>
                <a:effectLst/>
                <a:latin typeface="JetBrains Mono"/>
              </a:rPr>
              <a:t>length</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System</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1" u="none" strike="noStrike" cap="none" normalizeH="0" baseline="0" dirty="0" err="1">
                <a:ln>
                  <a:noFill/>
                </a:ln>
                <a:solidFill>
                  <a:srgbClr val="871094"/>
                </a:solidFill>
                <a:effectLst/>
                <a:latin typeface="JetBrains Mono"/>
              </a:rPr>
              <a:t>out</a:t>
            </a:r>
            <a:r>
              <a:rPr kumimoji="0" lang="en-US" altLang="en-US" sz="1400" b="0" i="0" u="none" strike="noStrike" cap="none" normalizeH="0" baseline="0" dirty="0" err="1">
                <a:ln>
                  <a:noFill/>
                </a:ln>
                <a:solidFill>
                  <a:srgbClr val="080808"/>
                </a:solidFill>
                <a:effectLst/>
                <a:latin typeface="JetBrains Mono"/>
              </a:rPr>
              <a:t>.println</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arr</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xmlns="" id="{540939BA-5FAC-FBBA-1D09-7015AF873F39}"/>
              </a:ext>
            </a:extLst>
          </p:cNvPr>
          <p:cNvSpPr txBox="1"/>
          <p:nvPr/>
        </p:nvSpPr>
        <p:spPr>
          <a:xfrm>
            <a:off x="4505632" y="5464790"/>
            <a:ext cx="2652252" cy="11695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int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arr</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1</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4</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2</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3</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1750EB"/>
                </a:solidFill>
                <a:effectLst/>
                <a:latin typeface="JetBrains Mono"/>
              </a:rPr>
              <a:t>5</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int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arr2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Arrays</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1" u="none" strike="noStrike" cap="none" normalizeH="0" baseline="0" dirty="0" err="1">
                <a:ln>
                  <a:noFill/>
                </a:ln>
                <a:solidFill>
                  <a:srgbClr val="080808"/>
                </a:solidFill>
                <a:effectLst/>
                <a:latin typeface="JetBrains Mono"/>
              </a:rPr>
              <a:t>copyOf</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arr</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10</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000000"/>
                </a:solidFill>
                <a:effectLst/>
                <a:latin typeface="JetBrains Mono"/>
              </a:rPr>
              <a:t>arr2</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871094"/>
                </a:solidFill>
                <a:effectLst/>
                <a:latin typeface="JetBrains Mono"/>
              </a:rPr>
              <a:t>length</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System</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1" u="none" strike="noStrike" cap="none" normalizeH="0" baseline="0" dirty="0" err="1">
                <a:ln>
                  <a:noFill/>
                </a:ln>
                <a:solidFill>
                  <a:srgbClr val="871094"/>
                </a:solidFill>
                <a:effectLst/>
                <a:latin typeface="JetBrains Mono"/>
              </a:rPr>
              <a:t>out</a:t>
            </a:r>
            <a:r>
              <a:rPr kumimoji="0" lang="en-US" altLang="en-US" sz="1400" b="0" i="0" u="none" strike="noStrike" cap="none" normalizeH="0" baseline="0" dirty="0" err="1">
                <a:ln>
                  <a:noFill/>
                </a:ln>
                <a:solidFill>
                  <a:srgbClr val="080808"/>
                </a:solidFill>
                <a:effectLst/>
                <a:latin typeface="JetBrains Mono"/>
              </a:rPr>
              <a:t>.println</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arr2</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524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650395-28E3-81CC-A627-7BE4440634D2}"/>
              </a:ext>
            </a:extLst>
          </p:cNvPr>
          <p:cNvSpPr>
            <a:spLocks noGrp="1"/>
          </p:cNvSpPr>
          <p:nvPr>
            <p:ph type="title"/>
          </p:nvPr>
        </p:nvSpPr>
        <p:spPr/>
        <p:txBody>
          <a:bodyPr/>
          <a:lstStyle/>
          <a:p>
            <a:r>
              <a:rPr lang="en-US" dirty="0"/>
              <a:t>Practice arrays</a:t>
            </a:r>
          </a:p>
        </p:txBody>
      </p:sp>
      <p:sp>
        <p:nvSpPr>
          <p:cNvPr id="3" name="Content Placeholder 2">
            <a:extLst>
              <a:ext uri="{FF2B5EF4-FFF2-40B4-BE49-F238E27FC236}">
                <a16:creationId xmlns:a16="http://schemas.microsoft.com/office/drawing/2014/main" xmlns="" id="{4F2210F9-112D-5A80-EE02-82959066939E}"/>
              </a:ext>
            </a:extLst>
          </p:cNvPr>
          <p:cNvSpPr>
            <a:spLocks noGrp="1"/>
          </p:cNvSpPr>
          <p:nvPr>
            <p:ph idx="1"/>
          </p:nvPr>
        </p:nvSpPr>
        <p:spPr/>
        <p:txBody>
          <a:bodyPr/>
          <a:lstStyle/>
          <a:p>
            <a:r>
              <a:rPr lang="en-US" dirty="0"/>
              <a:t>Create an empty array of integers of size 20</a:t>
            </a:r>
          </a:p>
          <a:p>
            <a:r>
              <a:rPr lang="en-US" dirty="0"/>
              <a:t>Fill the array with random integer values between 1 and 100</a:t>
            </a:r>
          </a:p>
          <a:p>
            <a:endParaRPr lang="en-US" dirty="0"/>
          </a:p>
          <a:p>
            <a:r>
              <a:rPr lang="en-US" dirty="0"/>
              <a:t>loop over the array</a:t>
            </a:r>
          </a:p>
          <a:p>
            <a:pPr lvl="1"/>
            <a:r>
              <a:rPr lang="en-US" dirty="0"/>
              <a:t>if the element is above or equal 50, divide it by two and print it</a:t>
            </a:r>
          </a:p>
          <a:p>
            <a:pPr lvl="1"/>
            <a:r>
              <a:rPr lang="en-US" dirty="0"/>
              <a:t>if it is less than 50 print fail</a:t>
            </a:r>
          </a:p>
        </p:txBody>
      </p:sp>
      <p:sp>
        <p:nvSpPr>
          <p:cNvPr id="7" name="TextBox 6">
            <a:extLst>
              <a:ext uri="{FF2B5EF4-FFF2-40B4-BE49-F238E27FC236}">
                <a16:creationId xmlns:a16="http://schemas.microsoft.com/office/drawing/2014/main" xmlns="" id="{53F04D26-2D86-6C76-9F9B-E8CF57032D8C}"/>
              </a:ext>
            </a:extLst>
          </p:cNvPr>
          <p:cNvSpPr txBox="1"/>
          <p:nvPr/>
        </p:nvSpPr>
        <p:spPr>
          <a:xfrm>
            <a:off x="1728564" y="4554483"/>
            <a:ext cx="6100916" cy="369332"/>
          </a:xfrm>
          <a:prstGeom prst="rect">
            <a:avLst/>
          </a:prstGeom>
          <a:noFill/>
        </p:spPr>
        <p:txBody>
          <a:bodyPr wrap="square">
            <a:spAutoFit/>
          </a:bodyPr>
          <a:lstStyle/>
          <a:p>
            <a:r>
              <a:rPr lang="en-US" dirty="0"/>
              <a:t>import </a:t>
            </a:r>
            <a:r>
              <a:rPr lang="en-US" dirty="0" err="1"/>
              <a:t>java.util.Random</a:t>
            </a:r>
            <a:r>
              <a:rPr lang="en-US" dirty="0"/>
              <a:t>;</a:t>
            </a:r>
          </a:p>
        </p:txBody>
      </p:sp>
      <p:sp>
        <p:nvSpPr>
          <p:cNvPr id="13" name="TextBox 12">
            <a:extLst>
              <a:ext uri="{FF2B5EF4-FFF2-40B4-BE49-F238E27FC236}">
                <a16:creationId xmlns:a16="http://schemas.microsoft.com/office/drawing/2014/main" xmlns="" id="{DA1EE152-F5EC-42AE-AFF6-D81086A06499}"/>
              </a:ext>
            </a:extLst>
          </p:cNvPr>
          <p:cNvSpPr txBox="1"/>
          <p:nvPr/>
        </p:nvSpPr>
        <p:spPr>
          <a:xfrm>
            <a:off x="1728564" y="4948877"/>
            <a:ext cx="7140132" cy="369332"/>
          </a:xfrm>
          <a:prstGeom prst="rect">
            <a:avLst/>
          </a:prstGeom>
          <a:noFill/>
        </p:spPr>
        <p:txBody>
          <a:bodyPr wrap="square">
            <a:spAutoFit/>
          </a:bodyPr>
          <a:lstStyle/>
          <a:p>
            <a:r>
              <a:rPr lang="en-US" dirty="0"/>
              <a:t>Random rand = new Random(); </a:t>
            </a:r>
          </a:p>
        </p:txBody>
      </p:sp>
      <p:sp>
        <p:nvSpPr>
          <p:cNvPr id="17" name="TextBox 16">
            <a:extLst>
              <a:ext uri="{FF2B5EF4-FFF2-40B4-BE49-F238E27FC236}">
                <a16:creationId xmlns:a16="http://schemas.microsoft.com/office/drawing/2014/main" xmlns="" id="{D3DD93CB-E6B1-0F8E-0E93-F49BD069F401}"/>
              </a:ext>
            </a:extLst>
          </p:cNvPr>
          <p:cNvSpPr txBox="1"/>
          <p:nvPr/>
        </p:nvSpPr>
        <p:spPr>
          <a:xfrm>
            <a:off x="1728564" y="5368334"/>
            <a:ext cx="7356442" cy="369332"/>
          </a:xfrm>
          <a:prstGeom prst="rect">
            <a:avLst/>
          </a:prstGeom>
          <a:noFill/>
        </p:spPr>
        <p:txBody>
          <a:bodyPr wrap="square">
            <a:spAutoFit/>
          </a:bodyPr>
          <a:lstStyle/>
          <a:p>
            <a:r>
              <a:rPr lang="en-US" dirty="0"/>
              <a:t>int </a:t>
            </a:r>
            <a:r>
              <a:rPr lang="en-US" dirty="0" err="1"/>
              <a:t>randomInt</a:t>
            </a:r>
            <a:r>
              <a:rPr lang="en-US" dirty="0"/>
              <a:t> = </a:t>
            </a:r>
            <a:r>
              <a:rPr lang="en-US" dirty="0" err="1"/>
              <a:t>rand.nextInt</a:t>
            </a:r>
            <a:r>
              <a:rPr lang="en-US" dirty="0"/>
              <a:t>(</a:t>
            </a:r>
            <a:r>
              <a:rPr lang="en-US" dirty="0">
                <a:solidFill>
                  <a:srgbClr val="FF0000"/>
                </a:solidFill>
              </a:rPr>
              <a:t>bound</a:t>
            </a:r>
            <a:r>
              <a:rPr lang="en-US" dirty="0"/>
              <a:t>); // Between 0 and bound</a:t>
            </a:r>
          </a:p>
        </p:txBody>
      </p:sp>
      <p:sp>
        <p:nvSpPr>
          <p:cNvPr id="6" name="TextBox 5">
            <a:extLst>
              <a:ext uri="{FF2B5EF4-FFF2-40B4-BE49-F238E27FC236}">
                <a16:creationId xmlns:a16="http://schemas.microsoft.com/office/drawing/2014/main" xmlns="" id="{D3A7C808-8824-B669-5A24-D05F56A2B5D9}"/>
              </a:ext>
            </a:extLst>
          </p:cNvPr>
          <p:cNvSpPr txBox="1"/>
          <p:nvPr/>
        </p:nvSpPr>
        <p:spPr>
          <a:xfrm>
            <a:off x="1728564" y="5823878"/>
            <a:ext cx="657969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min + </a:t>
            </a:r>
            <a:r>
              <a:rPr lang="en-US" altLang="en-US" dirty="0" err="1"/>
              <a:t>rand.nextInt</a:t>
            </a:r>
            <a:r>
              <a:rPr lang="en-US" altLang="en-US" dirty="0"/>
              <a:t>(max - min + 1);  // Between two numbers</a:t>
            </a:r>
          </a:p>
        </p:txBody>
      </p:sp>
    </p:spTree>
    <p:extLst>
      <p:ext uri="{BB962C8B-B14F-4D97-AF65-F5344CB8AC3E}">
        <p14:creationId xmlns:p14="http://schemas.microsoft.com/office/powerpoint/2010/main" val="3417349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54995C-4D0F-3A8C-418E-014332F67AF9}"/>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xmlns="" id="{5D39B9C0-AB19-1325-7FE6-9F5345C88DD0}"/>
              </a:ext>
            </a:extLst>
          </p:cNvPr>
          <p:cNvSpPr>
            <a:spLocks noGrp="1"/>
          </p:cNvSpPr>
          <p:nvPr>
            <p:ph idx="1"/>
          </p:nvPr>
        </p:nvSpPr>
        <p:spPr/>
        <p:txBody>
          <a:bodyPr/>
          <a:lstStyle/>
          <a:p>
            <a:r>
              <a:rPr lang="en-US" dirty="0"/>
              <a:t>Assume that the following matrix is a part of an image</a:t>
            </a:r>
          </a:p>
          <a:p>
            <a:endParaRPr lang="en-US" dirty="0"/>
          </a:p>
          <a:p>
            <a:endParaRPr lang="en-US" dirty="0"/>
          </a:p>
          <a:p>
            <a:endParaRPr lang="en-US" dirty="0"/>
          </a:p>
          <a:p>
            <a:endParaRPr lang="en-US" dirty="0"/>
          </a:p>
          <a:p>
            <a:r>
              <a:rPr lang="en-US" dirty="0"/>
              <a:t>Read its pixels and perform log on its elements, the log should be stored in another matrix called </a:t>
            </a:r>
            <a:r>
              <a:rPr lang="en-US" b="1" dirty="0" err="1"/>
              <a:t>imout</a:t>
            </a:r>
            <a:endParaRPr lang="en-US" b="1" dirty="0"/>
          </a:p>
          <a:p>
            <a:endParaRPr lang="en-US" b="1" dirty="0"/>
          </a:p>
          <a:p>
            <a:endParaRPr lang="en-US" b="1" dirty="0"/>
          </a:p>
          <a:p>
            <a:endParaRPr lang="en-US" dirty="0"/>
          </a:p>
        </p:txBody>
      </p:sp>
      <p:sp>
        <p:nvSpPr>
          <p:cNvPr id="5" name="TextBox 4">
            <a:extLst>
              <a:ext uri="{FF2B5EF4-FFF2-40B4-BE49-F238E27FC236}">
                <a16:creationId xmlns:a16="http://schemas.microsoft.com/office/drawing/2014/main" xmlns="" id="{15C43397-D29B-C39D-51A9-7E8350A449DD}"/>
              </a:ext>
            </a:extLst>
          </p:cNvPr>
          <p:cNvSpPr txBox="1"/>
          <p:nvPr/>
        </p:nvSpPr>
        <p:spPr>
          <a:xfrm>
            <a:off x="3173086" y="2623647"/>
            <a:ext cx="6100916" cy="1477328"/>
          </a:xfrm>
          <a:prstGeom prst="rect">
            <a:avLst/>
          </a:prstGeom>
          <a:noFill/>
        </p:spPr>
        <p:txBody>
          <a:bodyPr wrap="square">
            <a:spAutoFit/>
          </a:bodyPr>
          <a:lstStyle/>
          <a:p>
            <a:r>
              <a:rPr kumimoji="0" lang="en-US" altLang="en-US" sz="1800" b="0" i="0" u="none" strike="noStrike" cap="none" normalizeH="0" baseline="0" dirty="0">
                <a:ln>
                  <a:noFill/>
                </a:ln>
                <a:solidFill>
                  <a:srgbClr val="0033B3"/>
                </a:solidFill>
                <a:effectLst/>
                <a:latin typeface="JetBrains Mono"/>
              </a:rPr>
              <a:t>double</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im</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11</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54</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99</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40</a:t>
            </a:r>
            <a:r>
              <a:rPr kumimoji="0" lang="en-US" altLang="en-US" sz="1800" b="0" i="0" u="none" strike="noStrike" cap="none" normalizeH="0" baseline="0" dirty="0">
                <a:ln>
                  <a:noFill/>
                </a:ln>
                <a:solidFill>
                  <a:srgbClr val="080808"/>
                </a:solidFill>
                <a:effectLst/>
                <a:latin typeface="JetBrains Mono"/>
              </a:rPr>
              <a:t>, 1</a:t>
            </a:r>
            <a:r>
              <a:rPr kumimoji="0" lang="en-US" altLang="en-US" sz="1800" b="0" i="0" u="none" strike="noStrike" cap="none" normalizeH="0" baseline="0" dirty="0">
                <a:ln>
                  <a:noFill/>
                </a:ln>
                <a:solidFill>
                  <a:srgbClr val="1750EB"/>
                </a:solidFill>
                <a:effectLst/>
                <a:latin typeface="JetBrains Mono"/>
              </a:rPr>
              <a:t>56</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164</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127</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85</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171</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334A4910-2EC8-BB9B-B593-3FAC00072552}"/>
                  </a:ext>
                </a:extLst>
              </p:cNvPr>
              <p:cNvSpPr txBox="1"/>
              <p:nvPr/>
            </p:nvSpPr>
            <p:spPr>
              <a:xfrm>
                <a:off x="3588775" y="5432322"/>
                <a:ext cx="2316981"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𝑖𝑚𝑜𝑢𝑡</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𝑒</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𝑖𝑚</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334A4910-2EC8-BB9B-B593-3FAC00072552}"/>
                  </a:ext>
                </a:extLst>
              </p:cNvPr>
              <p:cNvSpPr txBox="1">
                <a:spLocks noRot="1" noChangeAspect="1" noMove="1" noResize="1" noEditPoints="1" noAdjustHandles="1" noChangeArrowheads="1" noChangeShapeType="1" noTextEdit="1"/>
              </p:cNvSpPr>
              <p:nvPr/>
            </p:nvSpPr>
            <p:spPr>
              <a:xfrm>
                <a:off x="3588775" y="5432322"/>
                <a:ext cx="2316981" cy="299313"/>
              </a:xfrm>
              <a:prstGeom prst="rect">
                <a:avLst/>
              </a:prstGeom>
              <a:blipFill>
                <a:blip r:embed="rId2"/>
                <a:stretch>
                  <a:fillRect l="-1842" r="-3158" b="-26531"/>
                </a:stretch>
              </a:blipFill>
            </p:spPr>
            <p:txBody>
              <a:bodyPr/>
              <a:lstStyle/>
              <a:p>
                <a:r>
                  <a:rPr lang="en-US">
                    <a:noFill/>
                  </a:rPr>
                  <a:t> </a:t>
                </a:r>
              </a:p>
            </p:txBody>
          </p:sp>
        </mc:Fallback>
      </mc:AlternateContent>
    </p:spTree>
    <p:extLst>
      <p:ext uri="{BB962C8B-B14F-4D97-AF65-F5344CB8AC3E}">
        <p14:creationId xmlns:p14="http://schemas.microsoft.com/office/powerpoint/2010/main" val="940155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9451E-6E84-9BD4-442F-719EED2D0DC6}"/>
              </a:ext>
            </a:extLst>
          </p:cNvPr>
          <p:cNvSpPr>
            <a:spLocks noGrp="1"/>
          </p:cNvSpPr>
          <p:nvPr>
            <p:ph type="title"/>
          </p:nvPr>
        </p:nvSpPr>
        <p:spPr/>
        <p:txBody>
          <a:bodyPr/>
          <a:lstStyle/>
          <a:p>
            <a:r>
              <a:rPr lang="en-US" dirty="0"/>
              <a:t>Limitation</a:t>
            </a:r>
          </a:p>
        </p:txBody>
      </p:sp>
      <p:sp>
        <p:nvSpPr>
          <p:cNvPr id="3" name="Content Placeholder 2">
            <a:extLst>
              <a:ext uri="{FF2B5EF4-FFF2-40B4-BE49-F238E27FC236}">
                <a16:creationId xmlns:a16="http://schemas.microsoft.com/office/drawing/2014/main" xmlns="" id="{D8037E52-7C84-E47D-9847-F085FDAD1071}"/>
              </a:ext>
            </a:extLst>
          </p:cNvPr>
          <p:cNvSpPr>
            <a:spLocks noGrp="1"/>
          </p:cNvSpPr>
          <p:nvPr>
            <p:ph idx="1"/>
          </p:nvPr>
        </p:nvSpPr>
        <p:spPr/>
        <p:txBody>
          <a:bodyPr/>
          <a:lstStyle/>
          <a:p>
            <a:r>
              <a:rPr lang="en-US" dirty="0"/>
              <a:t>Fixed Size: Once an array is created, its size cannot be changed.</a:t>
            </a:r>
          </a:p>
          <a:p>
            <a:r>
              <a:rPr lang="en-US" dirty="0"/>
              <a:t>Single Type: Arrays can only store elements of the same type.</a:t>
            </a:r>
          </a:p>
        </p:txBody>
      </p:sp>
    </p:spTree>
    <p:extLst>
      <p:ext uri="{BB962C8B-B14F-4D97-AF65-F5344CB8AC3E}">
        <p14:creationId xmlns:p14="http://schemas.microsoft.com/office/powerpoint/2010/main" val="3616408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A7F8A-0104-CC4B-9B6A-D7AE9088E5B8}"/>
              </a:ext>
            </a:extLst>
          </p:cNvPr>
          <p:cNvSpPr>
            <a:spLocks noGrp="1"/>
          </p:cNvSpPr>
          <p:nvPr>
            <p:ph type="title"/>
          </p:nvPr>
        </p:nvSpPr>
        <p:spPr/>
        <p:txBody>
          <a:bodyPr/>
          <a:lstStyle/>
          <a:p>
            <a:r>
              <a:rPr lang="en-US" dirty="0"/>
              <a:t>ArrayList</a:t>
            </a:r>
          </a:p>
        </p:txBody>
      </p:sp>
      <p:sp>
        <p:nvSpPr>
          <p:cNvPr id="3" name="Content Placeholder 2">
            <a:extLst>
              <a:ext uri="{FF2B5EF4-FFF2-40B4-BE49-F238E27FC236}">
                <a16:creationId xmlns:a16="http://schemas.microsoft.com/office/drawing/2014/main" xmlns="" id="{4C5DB62F-E09E-8C8E-6884-EE9E3D870218}"/>
              </a:ext>
            </a:extLst>
          </p:cNvPr>
          <p:cNvSpPr>
            <a:spLocks noGrp="1"/>
          </p:cNvSpPr>
          <p:nvPr>
            <p:ph idx="1"/>
          </p:nvPr>
        </p:nvSpPr>
        <p:spPr/>
        <p:txBody>
          <a:bodyPr/>
          <a:lstStyle/>
          <a:p>
            <a:r>
              <a:rPr lang="en-US" dirty="0"/>
              <a:t>An ArrayList can grow and shrink dynamically as you add and remove elements.</a:t>
            </a:r>
          </a:p>
          <a:p>
            <a:endParaRPr lang="en-US" dirty="0"/>
          </a:p>
          <a:p>
            <a:endParaRPr lang="en-US" dirty="0"/>
          </a:p>
          <a:p>
            <a:r>
              <a:rPr lang="en-US" dirty="0"/>
              <a:t>ArrayList cannot receive primitives as data types, a reference types are needed</a:t>
            </a:r>
          </a:p>
        </p:txBody>
      </p:sp>
      <p:sp>
        <p:nvSpPr>
          <p:cNvPr id="8" name="TextBox 7">
            <a:extLst>
              <a:ext uri="{FF2B5EF4-FFF2-40B4-BE49-F238E27FC236}">
                <a16:creationId xmlns:a16="http://schemas.microsoft.com/office/drawing/2014/main" xmlns="" id="{4B6E6A64-8339-622D-2B75-34355A51244A}"/>
              </a:ext>
            </a:extLst>
          </p:cNvPr>
          <p:cNvSpPr txBox="1"/>
          <p:nvPr/>
        </p:nvSpPr>
        <p:spPr>
          <a:xfrm>
            <a:off x="2794819" y="2833837"/>
            <a:ext cx="6100916" cy="369332"/>
          </a:xfrm>
          <a:prstGeom prst="rect">
            <a:avLst/>
          </a:prstGeom>
          <a:noFill/>
        </p:spPr>
        <p:txBody>
          <a:bodyPr wrap="square">
            <a:spAutoFit/>
          </a:bodyPr>
          <a:lstStyle/>
          <a:p>
            <a:r>
              <a:rPr lang="en-US" dirty="0"/>
              <a:t>List&lt;String&gt; list = new ArrayList&lt;&gt;();</a:t>
            </a:r>
          </a:p>
        </p:txBody>
      </p:sp>
      <p:sp>
        <p:nvSpPr>
          <p:cNvPr id="11" name="TextBox 10">
            <a:extLst>
              <a:ext uri="{FF2B5EF4-FFF2-40B4-BE49-F238E27FC236}">
                <a16:creationId xmlns:a16="http://schemas.microsoft.com/office/drawing/2014/main" xmlns="" id="{D2605019-40D8-002A-98EF-78E53CDBA6B6}"/>
              </a:ext>
            </a:extLst>
          </p:cNvPr>
          <p:cNvSpPr txBox="1"/>
          <p:nvPr/>
        </p:nvSpPr>
        <p:spPr>
          <a:xfrm>
            <a:off x="3876368" y="4100975"/>
            <a:ext cx="6100916"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byte</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Byte</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short</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Short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int</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Integer</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long</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Long</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float</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Float</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double</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Double</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374151"/>
                </a:solidFill>
                <a:effectLst/>
                <a:latin typeface="Söhne Mono"/>
              </a:rPr>
              <a:t>char</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Character</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rgbClr val="374151"/>
                </a:solidFill>
                <a:effectLst/>
                <a:latin typeface="Söhne Mono"/>
              </a:rPr>
              <a:t>boolean</a:t>
            </a:r>
            <a:r>
              <a:rPr kumimoji="0" lang="en-US" altLang="en-US" sz="1200" b="0" i="0" u="none" strike="noStrike" cap="none" normalizeH="0" baseline="0" dirty="0">
                <a:ln>
                  <a:noFill/>
                </a:ln>
                <a:solidFill>
                  <a:srgbClr val="374151"/>
                </a:solidFill>
                <a:effectLst/>
                <a:latin typeface="Söhne"/>
              </a:rPr>
              <a:t> -&gt; </a:t>
            </a:r>
            <a:r>
              <a:rPr kumimoji="0" lang="en-US" altLang="en-US" b="1" i="0" u="none" strike="noStrike" cap="none" normalizeH="0" baseline="0" dirty="0">
                <a:ln>
                  <a:noFill/>
                </a:ln>
                <a:solidFill>
                  <a:srgbClr val="374151"/>
                </a:solidFill>
                <a:effectLst/>
                <a:latin typeface="Söhne Mono"/>
              </a:rPr>
              <a:t>Boolean</a:t>
            </a:r>
            <a:endParaRPr kumimoji="0" lang="en-US" altLang="en-US" sz="1200" b="0" i="0" u="none" strike="noStrike" cap="none" normalizeH="0" baseline="0" dirty="0">
              <a:ln>
                <a:noFill/>
              </a:ln>
              <a:solidFill>
                <a:srgbClr val="37415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752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F297C-6CB0-75DC-7828-79FA1E20840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1E30CFAA-EC17-5771-A094-0B5A13D6A441}"/>
              </a:ext>
            </a:extLst>
          </p:cNvPr>
          <p:cNvSpPr>
            <a:spLocks noGrp="1"/>
          </p:cNvSpPr>
          <p:nvPr>
            <p:ph idx="1"/>
          </p:nvPr>
        </p:nvSpPr>
        <p:spPr/>
        <p:txBody>
          <a:bodyPr/>
          <a:lstStyle/>
          <a:p>
            <a:r>
              <a:rPr lang="en-US" dirty="0"/>
              <a:t>Create an </a:t>
            </a:r>
            <a:r>
              <a:rPr lang="en-US" dirty="0" err="1"/>
              <a:t>arrayList</a:t>
            </a:r>
            <a:r>
              <a:rPr lang="en-US" dirty="0"/>
              <a:t> of names and add three elements in it</a:t>
            </a:r>
          </a:p>
          <a:p>
            <a:endParaRPr lang="en-US" dirty="0"/>
          </a:p>
          <a:p>
            <a:endParaRPr lang="en-US" dirty="0"/>
          </a:p>
          <a:p>
            <a:endParaRPr lang="en-US" dirty="0"/>
          </a:p>
          <a:p>
            <a:r>
              <a:rPr lang="en-US" dirty="0"/>
              <a:t>Print the second element in the list</a:t>
            </a:r>
          </a:p>
          <a:p>
            <a:endParaRPr lang="en-US" dirty="0"/>
          </a:p>
          <a:p>
            <a:endParaRPr lang="en-US" dirty="0"/>
          </a:p>
          <a:p>
            <a:r>
              <a:rPr lang="en-US" dirty="0"/>
              <a:t>Print all elements in the list</a:t>
            </a:r>
          </a:p>
        </p:txBody>
      </p:sp>
      <p:sp>
        <p:nvSpPr>
          <p:cNvPr id="6" name="TextBox 5">
            <a:extLst>
              <a:ext uri="{FF2B5EF4-FFF2-40B4-BE49-F238E27FC236}">
                <a16:creationId xmlns:a16="http://schemas.microsoft.com/office/drawing/2014/main" xmlns="" id="{C1E58DB8-3F13-6D50-EEB7-DAB5E0C235B6}"/>
              </a:ext>
            </a:extLst>
          </p:cNvPr>
          <p:cNvSpPr txBox="1"/>
          <p:nvPr/>
        </p:nvSpPr>
        <p:spPr>
          <a:xfrm>
            <a:off x="3045542" y="2575655"/>
            <a:ext cx="3650226"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etBrains Mono"/>
              </a:rPr>
              <a:t>List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a:ln>
                  <a:noFill/>
                </a:ln>
                <a:solidFill>
                  <a:srgbClr val="000000"/>
                </a:solidFill>
                <a:effectLst/>
                <a:latin typeface="JetBrains Mono"/>
              </a:rPr>
              <a:t>list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ArrayList&lt;&gt;();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"Ahmad"</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"Sami"</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"Basel"</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59AF956E-98A3-0292-9D9A-888A9BCF44A5}"/>
              </a:ext>
            </a:extLst>
          </p:cNvPr>
          <p:cNvSpPr txBox="1"/>
          <p:nvPr/>
        </p:nvSpPr>
        <p:spPr>
          <a:xfrm>
            <a:off x="3045542" y="4262341"/>
            <a:ext cx="6100916"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etBrains Mono"/>
              </a:rPr>
              <a:t>String element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.get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element</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8F5C7A8F-10C4-7C41-9FA4-0049DEBF7852}"/>
              </a:ext>
            </a:extLst>
          </p:cNvPr>
          <p:cNvSpPr txBox="1"/>
          <p:nvPr/>
        </p:nvSpPr>
        <p:spPr>
          <a:xfrm>
            <a:off x="1143000" y="5604389"/>
            <a:ext cx="6100916"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 item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item</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xmlns="" id="{5F762FB9-7F05-D1BB-5714-1E014F430E92}"/>
              </a:ext>
            </a:extLst>
          </p:cNvPr>
          <p:cNvSpPr txBox="1"/>
          <p:nvPr/>
        </p:nvSpPr>
        <p:spPr>
          <a:xfrm>
            <a:off x="4870655" y="5441197"/>
            <a:ext cx="6100916"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err="1">
                <a:ln>
                  <a:noFill/>
                </a:ln>
                <a:solidFill>
                  <a:srgbClr val="000000"/>
                </a:solidFill>
                <a:effectLst/>
                <a:latin typeface="JetBrains Mono"/>
              </a:rPr>
              <a:t>len</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.size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err="1">
                <a:ln>
                  <a:noFill/>
                </a:ln>
                <a:solidFill>
                  <a:srgbClr val="000000"/>
                </a:solidFill>
                <a:effectLst/>
                <a:latin typeface="JetBrains Mono"/>
              </a:rPr>
              <a:t>len</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.get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xmlns="" id="{38422C21-1298-AF4A-42DE-C05010F19442}"/>
              </a:ext>
            </a:extLst>
          </p:cNvPr>
          <p:cNvSpPr txBox="1"/>
          <p:nvPr/>
        </p:nvSpPr>
        <p:spPr>
          <a:xfrm>
            <a:off x="4014020" y="5835222"/>
            <a:ext cx="548148" cy="369332"/>
          </a:xfrm>
          <a:prstGeom prst="rect">
            <a:avLst/>
          </a:prstGeom>
          <a:noFill/>
        </p:spPr>
        <p:txBody>
          <a:bodyPr wrap="square">
            <a:spAutoFit/>
          </a:bodyPr>
          <a:lstStyle/>
          <a:p>
            <a:r>
              <a:rPr lang="en-US" dirty="0"/>
              <a:t>OR</a:t>
            </a:r>
          </a:p>
        </p:txBody>
      </p:sp>
      <p:sp>
        <p:nvSpPr>
          <p:cNvPr id="5" name="TextBox 4">
            <a:extLst>
              <a:ext uri="{FF2B5EF4-FFF2-40B4-BE49-F238E27FC236}">
                <a16:creationId xmlns:a16="http://schemas.microsoft.com/office/drawing/2014/main" xmlns="" id="{DF29473B-EB05-9B51-9A15-FB3CED259303}"/>
              </a:ext>
            </a:extLst>
          </p:cNvPr>
          <p:cNvSpPr txBox="1"/>
          <p:nvPr/>
        </p:nvSpPr>
        <p:spPr>
          <a:xfrm>
            <a:off x="7243916" y="4656367"/>
            <a:ext cx="2293374" cy="923330"/>
          </a:xfrm>
          <a:prstGeom prst="rect">
            <a:avLst/>
          </a:prstGeom>
          <a:noFill/>
        </p:spPr>
        <p:txBody>
          <a:bodyPr wrap="square">
            <a:spAutoFit/>
          </a:bodyPr>
          <a:lstStyle/>
          <a:p>
            <a:r>
              <a:rPr kumimoji="0" lang="en-US" altLang="en-US" sz="1800" b="1" i="0" u="none" strike="noStrike" cap="none" normalizeH="0" baseline="0" dirty="0" err="1">
                <a:ln>
                  <a:noFill/>
                </a:ln>
                <a:solidFill>
                  <a:srgbClr val="FF0000"/>
                </a:solidFill>
                <a:effectLst/>
                <a:latin typeface="JetBrains Mono"/>
              </a:rPr>
              <a:t>list.size</a:t>
            </a:r>
            <a:r>
              <a:rPr kumimoji="0" lang="en-US" altLang="en-US" sz="1800" b="1" i="0" u="none" strike="noStrike" cap="none" normalizeH="0" baseline="0" dirty="0">
                <a:ln>
                  <a:noFill/>
                </a:ln>
                <a:solidFill>
                  <a:srgbClr val="FF0000"/>
                </a:solidFill>
                <a:effectLst/>
                <a:latin typeface="JetBrains Mono"/>
              </a:rPr>
              <a:t>()</a:t>
            </a:r>
            <a:r>
              <a:rPr lang="en-US" altLang="en-US" b="1" dirty="0">
                <a:solidFill>
                  <a:srgbClr val="FF0000"/>
                </a:solidFill>
                <a:latin typeface="JetBrains Mono"/>
              </a:rPr>
              <a:t>: returns the number of items in the </a:t>
            </a:r>
            <a:r>
              <a:rPr lang="en-US" altLang="en-US" b="1" dirty="0" err="1">
                <a:solidFill>
                  <a:srgbClr val="FF0000"/>
                </a:solidFill>
                <a:latin typeface="JetBrains Mono"/>
              </a:rPr>
              <a:t>arraylist</a:t>
            </a:r>
            <a:endParaRPr lang="en-US" b="1" dirty="0">
              <a:solidFill>
                <a:srgbClr val="FF0000"/>
              </a:solidFill>
            </a:endParaRPr>
          </a:p>
        </p:txBody>
      </p:sp>
      <p:sp>
        <p:nvSpPr>
          <p:cNvPr id="8" name="TextBox 7">
            <a:extLst>
              <a:ext uri="{FF2B5EF4-FFF2-40B4-BE49-F238E27FC236}">
                <a16:creationId xmlns:a16="http://schemas.microsoft.com/office/drawing/2014/main" xmlns="" id="{D6BDD05F-358C-53F4-D6E2-FD1B29EDD7F0}"/>
              </a:ext>
            </a:extLst>
          </p:cNvPr>
          <p:cNvSpPr txBox="1"/>
          <p:nvPr/>
        </p:nvSpPr>
        <p:spPr>
          <a:xfrm>
            <a:off x="7243916" y="2706937"/>
            <a:ext cx="3045542"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java.util.ArrayList</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8343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04CF5-AA5B-A929-F559-BBF796FCE68F}"/>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A5B07EE5-63A5-B51C-5250-F6E955D376D1}"/>
              </a:ext>
            </a:extLst>
          </p:cNvPr>
          <p:cNvSpPr>
            <a:spLocks noGrp="1"/>
          </p:cNvSpPr>
          <p:nvPr>
            <p:ph idx="1"/>
          </p:nvPr>
        </p:nvSpPr>
        <p:spPr/>
        <p:txBody>
          <a:bodyPr/>
          <a:lstStyle/>
          <a:p>
            <a:r>
              <a:rPr lang="en-US" dirty="0"/>
              <a:t>An array list can be initialized with values using the </a:t>
            </a:r>
            <a:r>
              <a:rPr lang="en-US" dirty="0" err="1"/>
              <a:t>asList</a:t>
            </a:r>
            <a:r>
              <a:rPr lang="en-US" dirty="0"/>
              <a:t> method from the Arrays collection: </a:t>
            </a: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java.util.Arrays</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indent="0">
              <a:buNone/>
            </a:pPr>
            <a:r>
              <a:rPr lang="en-US" dirty="0"/>
              <a:t> </a:t>
            </a:r>
          </a:p>
        </p:txBody>
      </p:sp>
      <p:sp>
        <p:nvSpPr>
          <p:cNvPr id="9" name="TextBox 8">
            <a:extLst>
              <a:ext uri="{FF2B5EF4-FFF2-40B4-BE49-F238E27FC236}">
                <a16:creationId xmlns:a16="http://schemas.microsoft.com/office/drawing/2014/main" xmlns="" id="{8C58A9B2-C757-7325-42F9-CB417E1579AF}"/>
              </a:ext>
            </a:extLst>
          </p:cNvPr>
          <p:cNvSpPr txBox="1"/>
          <p:nvPr/>
        </p:nvSpPr>
        <p:spPr>
          <a:xfrm>
            <a:off x="1994036" y="3429923"/>
            <a:ext cx="6100916"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JetBrains Mono"/>
              </a:rPr>
              <a:t>List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Integer</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a:ln>
                  <a:noFill/>
                </a:ln>
                <a:solidFill>
                  <a:srgbClr val="000000"/>
                </a:solidFill>
                <a:effectLst/>
                <a:latin typeface="JetBrains Mono"/>
              </a:rPr>
              <a:t>list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ArrayList&lt;&gt;(</a:t>
            </a:r>
            <a:r>
              <a:rPr kumimoji="0" lang="en-US" altLang="en-US" sz="1800" b="0" i="0" u="none" strike="noStrike" cap="none" normalizeH="0" baseline="0" dirty="0" err="1">
                <a:ln>
                  <a:noFill/>
                </a:ln>
                <a:solidFill>
                  <a:srgbClr val="000000"/>
                </a:solidFill>
                <a:effectLst/>
                <a:latin typeface="JetBrains Mono"/>
              </a:rPr>
              <a:t>Arrays</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080808"/>
                </a:solidFill>
                <a:effectLst/>
                <a:latin typeface="JetBrains Mono"/>
              </a:rPr>
              <a:t>asList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list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list</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xmlns="" id="{06C413B4-770D-B15B-6F22-14F7822D66AE}"/>
              </a:ext>
            </a:extLst>
          </p:cNvPr>
          <p:cNvSpPr txBox="1"/>
          <p:nvPr/>
        </p:nvSpPr>
        <p:spPr>
          <a:xfrm>
            <a:off x="5439697" y="4550976"/>
            <a:ext cx="2249129" cy="646331"/>
          </a:xfrm>
          <a:prstGeom prst="rect">
            <a:avLst/>
          </a:prstGeom>
          <a:noFill/>
        </p:spPr>
        <p:txBody>
          <a:bodyPr wrap="square">
            <a:spAutoFit/>
          </a:bodyPr>
          <a:lstStyle/>
          <a:p>
            <a:r>
              <a:rPr lang="en-US" dirty="0"/>
              <a:t>Output:</a:t>
            </a:r>
          </a:p>
          <a:p>
            <a:r>
              <a:rPr lang="en-US" dirty="0"/>
              <a:t>[1, 2, 3, 4]</a:t>
            </a:r>
          </a:p>
        </p:txBody>
      </p:sp>
    </p:spTree>
    <p:extLst>
      <p:ext uri="{BB962C8B-B14F-4D97-AF65-F5344CB8AC3E}">
        <p14:creationId xmlns:p14="http://schemas.microsoft.com/office/powerpoint/2010/main" val="2066462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67E8F-F73F-0010-D440-A1AB71659371}"/>
              </a:ext>
            </a:extLst>
          </p:cNvPr>
          <p:cNvSpPr>
            <a:spLocks noGrp="1"/>
          </p:cNvSpPr>
          <p:nvPr>
            <p:ph type="title"/>
          </p:nvPr>
        </p:nvSpPr>
        <p:spPr/>
        <p:txBody>
          <a:bodyPr/>
          <a:lstStyle/>
          <a:p>
            <a:r>
              <a:rPr lang="en-US" dirty="0"/>
              <a:t>ArrayList methods</a:t>
            </a:r>
          </a:p>
        </p:txBody>
      </p:sp>
      <p:sp>
        <p:nvSpPr>
          <p:cNvPr id="3" name="Content Placeholder 2">
            <a:extLst>
              <a:ext uri="{FF2B5EF4-FFF2-40B4-BE49-F238E27FC236}">
                <a16:creationId xmlns:a16="http://schemas.microsoft.com/office/drawing/2014/main" xmlns="" id="{253A4483-59CD-1771-7FD0-D322BBCAB02F}"/>
              </a:ext>
            </a:extLst>
          </p:cNvPr>
          <p:cNvSpPr>
            <a:spLocks noGrp="1"/>
          </p:cNvSpPr>
          <p:nvPr>
            <p:ph idx="1"/>
          </p:nvPr>
        </p:nvSpPr>
        <p:spPr>
          <a:xfrm>
            <a:off x="677334" y="2150756"/>
            <a:ext cx="8596668" cy="3880773"/>
          </a:xfrm>
        </p:spPr>
        <p:txBody>
          <a:bodyPr>
            <a:normAutofit lnSpcReduction="10000"/>
          </a:bodyPr>
          <a:lstStyle/>
          <a:p>
            <a:r>
              <a:rPr lang="en-US" dirty="0"/>
              <a:t>There are some methods to know when you decide to work with </a:t>
            </a:r>
            <a:r>
              <a:rPr lang="en-US" dirty="0" err="1"/>
              <a:t>ArrayLists</a:t>
            </a:r>
            <a:endParaRPr lang="en-US" dirty="0"/>
          </a:p>
          <a:p>
            <a:pPr lvl="1"/>
            <a:r>
              <a:rPr lang="en-US" b="1" dirty="0" err="1"/>
              <a:t>list.remove</a:t>
            </a:r>
            <a:r>
              <a:rPr lang="en-US" b="1" dirty="0"/>
              <a:t>(element or index)</a:t>
            </a:r>
          </a:p>
          <a:p>
            <a:pPr lvl="2"/>
            <a:r>
              <a:rPr lang="en-US" b="1" dirty="0"/>
              <a:t>if the items are integers and one wants to remove based on values</a:t>
            </a:r>
          </a:p>
          <a:p>
            <a:pPr lvl="2"/>
            <a:r>
              <a:rPr lang="en-US" b="1" dirty="0"/>
              <a:t>.remove(</a:t>
            </a:r>
            <a:r>
              <a:rPr lang="en-US" b="1" dirty="0" err="1"/>
              <a:t>Integer.valueOf</a:t>
            </a:r>
            <a:r>
              <a:rPr lang="en-US" b="1" dirty="0"/>
              <a:t>(value))</a:t>
            </a:r>
          </a:p>
          <a:p>
            <a:pPr lvl="1"/>
            <a:r>
              <a:rPr kumimoji="0" lang="en-US" altLang="en-US" b="1" i="0" u="none" strike="noStrike" cap="none" normalizeH="0" baseline="0" dirty="0" err="1">
                <a:ln>
                  <a:noFill/>
                </a:ln>
                <a:solidFill>
                  <a:schemeClr val="tx1"/>
                </a:solidFill>
                <a:effectLst/>
                <a:latin typeface="Söhne Mono"/>
              </a:rPr>
              <a:t>isEmpty</a:t>
            </a:r>
            <a:r>
              <a:rPr kumimoji="0" lang="en-US" altLang="en-US" b="1" i="0" u="none" strike="noStrike" cap="none" normalizeH="0" baseline="0" dirty="0">
                <a:ln>
                  <a:noFill/>
                </a:ln>
                <a:solidFill>
                  <a:schemeClr val="tx1"/>
                </a:solidFill>
                <a:effectLst/>
                <a:latin typeface="Söhne Mono"/>
              </a:rPr>
              <a:t>()</a:t>
            </a:r>
            <a:r>
              <a:rPr kumimoji="0" lang="en-US" altLang="en-US" sz="1600" b="0" i="0" u="none" strike="noStrike" cap="none" normalizeH="0" baseline="0" dirty="0">
                <a:ln>
                  <a:noFill/>
                </a:ln>
                <a:solidFill>
                  <a:srgbClr val="374151"/>
                </a:solidFill>
                <a:effectLst/>
                <a:latin typeface="Söhne"/>
              </a:rPr>
              <a:t>: Checks if the list is empty.</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r>
              <a:rPr kumimoji="0" lang="en-US" altLang="en-US" b="1" i="0" u="none" strike="noStrike" cap="none" normalizeH="0" baseline="0" dirty="0" err="1">
                <a:ln>
                  <a:noFill/>
                </a:ln>
                <a:solidFill>
                  <a:schemeClr val="tx1"/>
                </a:solidFill>
                <a:effectLst/>
                <a:latin typeface="Söhne Mono"/>
              </a:rPr>
              <a:t>indexOf</a:t>
            </a:r>
            <a:r>
              <a:rPr kumimoji="0" lang="en-US" altLang="en-US" b="1" i="0" u="none" strike="noStrike" cap="none" normalizeH="0" baseline="0" dirty="0">
                <a:ln>
                  <a:noFill/>
                </a:ln>
                <a:solidFill>
                  <a:schemeClr val="tx1"/>
                </a:solidFill>
                <a:effectLst/>
                <a:latin typeface="Söhne Mono"/>
              </a:rPr>
              <a:t>(Object o)</a:t>
            </a:r>
            <a:r>
              <a:rPr kumimoji="0" lang="en-US" altLang="en-US" sz="1600" b="0" i="0" u="none" strike="noStrike" cap="none" normalizeH="0" baseline="0" dirty="0">
                <a:ln>
                  <a:noFill/>
                </a:ln>
                <a:solidFill>
                  <a:srgbClr val="374151"/>
                </a:solidFill>
                <a:effectLst/>
                <a:latin typeface="Söhne"/>
              </a:rPr>
              <a:t>: Returns the index of the first occurrence of the specified element, or </a:t>
            </a:r>
            <a:r>
              <a:rPr kumimoji="0" lang="en-US" altLang="en-US" b="1" i="0" u="none" strike="noStrike" cap="none" normalizeH="0" baseline="0" dirty="0">
                <a:ln>
                  <a:noFill/>
                </a:ln>
                <a:solidFill>
                  <a:schemeClr val="tx1"/>
                </a:solidFill>
                <a:effectLst/>
                <a:latin typeface="Söhne Mono"/>
              </a:rPr>
              <a:t>-1</a:t>
            </a:r>
            <a:r>
              <a:rPr kumimoji="0" lang="en-US" altLang="en-US" sz="1600" b="0" i="0" u="none" strike="noStrike" cap="none" normalizeH="0" baseline="0" dirty="0">
                <a:ln>
                  <a:noFill/>
                </a:ln>
                <a:solidFill>
                  <a:srgbClr val="374151"/>
                </a:solidFill>
                <a:effectLst/>
                <a:latin typeface="Söhne"/>
              </a:rPr>
              <a:t> if the list does not contain it.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r>
              <a:rPr kumimoji="0" lang="en-US" altLang="en-US" b="1" i="0" u="none" strike="noStrike" cap="none" normalizeH="0" baseline="0" dirty="0">
                <a:ln>
                  <a:noFill/>
                </a:ln>
                <a:solidFill>
                  <a:schemeClr val="tx1"/>
                </a:solidFill>
                <a:effectLst/>
                <a:latin typeface="Söhne Mono"/>
              </a:rPr>
              <a:t>contains(Object o)</a:t>
            </a:r>
            <a:r>
              <a:rPr kumimoji="0" lang="en-US" altLang="en-US" sz="1600" b="0" i="0" u="none" strike="noStrike" cap="none" normalizeH="0" baseline="0" dirty="0">
                <a:ln>
                  <a:noFill/>
                </a:ln>
                <a:solidFill>
                  <a:srgbClr val="374151"/>
                </a:solidFill>
                <a:effectLst/>
                <a:latin typeface="Söhne"/>
              </a:rPr>
              <a:t>: Checks if the list contains the specified element.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r>
              <a:rPr kumimoji="0" lang="en-US" altLang="en-US" b="1" i="0" u="none" strike="noStrike" cap="none" normalizeH="0" baseline="0" dirty="0">
                <a:ln>
                  <a:noFill/>
                </a:ln>
                <a:solidFill>
                  <a:schemeClr val="tx1"/>
                </a:solidFill>
                <a:effectLst/>
                <a:latin typeface="Söhne Mono"/>
              </a:rPr>
              <a:t>clear()</a:t>
            </a:r>
            <a:r>
              <a:rPr kumimoji="0" lang="en-US" altLang="en-US" sz="1600" b="0" i="0" u="none" strike="noStrike" cap="none" normalizeH="0" baseline="0" dirty="0">
                <a:ln>
                  <a:noFill/>
                </a:ln>
                <a:solidFill>
                  <a:srgbClr val="374151"/>
                </a:solidFill>
                <a:effectLst/>
                <a:latin typeface="Söhne"/>
              </a:rPr>
              <a:t>: Removes all elements from the list.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a:r>
              <a:rPr kumimoji="0" lang="en-US" altLang="en-US" b="1" i="0" u="none" strike="noStrike" cap="none" normalizeH="0" baseline="0" dirty="0">
                <a:ln>
                  <a:noFill/>
                </a:ln>
                <a:solidFill>
                  <a:schemeClr val="tx1"/>
                </a:solidFill>
                <a:effectLst/>
                <a:latin typeface="Söhne Mono"/>
              </a:rPr>
              <a:t>set(int index, E element)</a:t>
            </a:r>
            <a:r>
              <a:rPr kumimoji="0" lang="en-US" altLang="en-US" sz="1600" b="0" i="0" u="none" strike="noStrike" cap="none" normalizeH="0" baseline="0" dirty="0">
                <a:ln>
                  <a:noFill/>
                </a:ln>
                <a:solidFill>
                  <a:srgbClr val="374151"/>
                </a:solidFill>
                <a:effectLst/>
                <a:latin typeface="Söhne"/>
              </a:rPr>
              <a:t>: Replaces the element at the specified position with the given element.</a:t>
            </a:r>
          </a:p>
          <a:p>
            <a:pPr lvl="1"/>
            <a:r>
              <a:rPr lang="en-US" altLang="en-US" b="1" dirty="0">
                <a:solidFill>
                  <a:srgbClr val="374151"/>
                </a:solidFill>
                <a:latin typeface="Söhne"/>
              </a:rPr>
              <a:t>get(index)</a:t>
            </a:r>
          </a:p>
          <a:p>
            <a:pPr lvl="1"/>
            <a:endParaRPr lang="en-US" dirty="0"/>
          </a:p>
          <a:p>
            <a:endParaRPr lang="en-US" dirty="0"/>
          </a:p>
        </p:txBody>
      </p:sp>
    </p:spTree>
    <p:extLst>
      <p:ext uri="{BB962C8B-B14F-4D97-AF65-F5344CB8AC3E}">
        <p14:creationId xmlns:p14="http://schemas.microsoft.com/office/powerpoint/2010/main" val="254558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A21815-1717-3FEC-7EB9-A616DD53206E}"/>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xmlns="" id="{275016AB-334B-AEF4-7B13-AE0491D262D7}"/>
              </a:ext>
            </a:extLst>
          </p:cNvPr>
          <p:cNvSpPr>
            <a:spLocks noGrp="1"/>
          </p:cNvSpPr>
          <p:nvPr>
            <p:ph idx="1"/>
          </p:nvPr>
        </p:nvSpPr>
        <p:spPr>
          <a:xfrm>
            <a:off x="677334" y="1488613"/>
            <a:ext cx="8596668" cy="3880773"/>
          </a:xfrm>
        </p:spPr>
        <p:txBody>
          <a:bodyPr/>
          <a:lstStyle/>
          <a:p>
            <a:r>
              <a:rPr lang="en-US" dirty="0"/>
              <a:t>Assume that you have the following student marks and the course names </a:t>
            </a:r>
          </a:p>
          <a:p>
            <a:endParaRPr lang="en-US" dirty="0"/>
          </a:p>
          <a:p>
            <a:endParaRPr lang="en-US" dirty="0"/>
          </a:p>
          <a:p>
            <a:endParaRPr lang="en-US" dirty="0"/>
          </a:p>
          <a:p>
            <a:r>
              <a:rPr lang="en-US" dirty="0"/>
              <a:t>Write a java program that make use of </a:t>
            </a:r>
            <a:r>
              <a:rPr lang="en-US" b="1" dirty="0"/>
              <a:t>ArrayList</a:t>
            </a:r>
            <a:r>
              <a:rPr lang="en-US" dirty="0"/>
              <a:t> and </a:t>
            </a:r>
            <a:r>
              <a:rPr lang="en-US" b="1" dirty="0"/>
              <a:t>methods</a:t>
            </a:r>
            <a:r>
              <a:rPr lang="en-US" dirty="0"/>
              <a:t> to do the following:</a:t>
            </a:r>
          </a:p>
          <a:p>
            <a:pPr lvl="1"/>
            <a:r>
              <a:rPr lang="en-US" dirty="0"/>
              <a:t>Calculate the Average mark</a:t>
            </a:r>
          </a:p>
          <a:p>
            <a:pPr lvl="1"/>
            <a:r>
              <a:rPr lang="en-US" dirty="0"/>
              <a:t>Find the course name of the highest mark</a:t>
            </a:r>
          </a:p>
          <a:p>
            <a:pPr lvl="1"/>
            <a:r>
              <a:rPr lang="en-US" dirty="0"/>
              <a:t>Find the course name of the lowest mark</a:t>
            </a:r>
          </a:p>
          <a:p>
            <a:r>
              <a:rPr lang="en-US" dirty="0"/>
              <a:t>The result should be like the following</a:t>
            </a:r>
          </a:p>
          <a:p>
            <a:pPr lvl="1"/>
            <a:endParaRPr lang="en-US" dirty="0"/>
          </a:p>
          <a:p>
            <a:pPr lvl="1"/>
            <a:endParaRPr lang="en-US" dirty="0"/>
          </a:p>
        </p:txBody>
      </p:sp>
      <p:sp>
        <p:nvSpPr>
          <p:cNvPr id="5" name="TextBox 4">
            <a:extLst>
              <a:ext uri="{FF2B5EF4-FFF2-40B4-BE49-F238E27FC236}">
                <a16:creationId xmlns:a16="http://schemas.microsoft.com/office/drawing/2014/main" xmlns="" id="{C669FA8C-AE30-592A-D865-EB9155E8FA59}"/>
              </a:ext>
            </a:extLst>
          </p:cNvPr>
          <p:cNvSpPr txBox="1"/>
          <p:nvPr/>
        </p:nvSpPr>
        <p:spPr>
          <a:xfrm>
            <a:off x="2917998" y="2047257"/>
            <a:ext cx="5090651" cy="923330"/>
          </a:xfrm>
          <a:prstGeom prst="rect">
            <a:avLst/>
          </a:prstGeom>
          <a:noFill/>
        </p:spPr>
        <p:txBody>
          <a:bodyPr wrap="square">
            <a:spAutoFit/>
          </a:bodyPr>
          <a:lstStyle/>
          <a:p>
            <a:r>
              <a:rPr lang="en-US" dirty="0"/>
              <a:t>marks = [65, 72, 91, 82]</a:t>
            </a:r>
          </a:p>
          <a:p>
            <a:r>
              <a:rPr lang="en-US" dirty="0"/>
              <a:t>courses = ["Python", "ML", "DL", "DE"]</a:t>
            </a:r>
          </a:p>
          <a:p>
            <a:endParaRPr lang="en-US" dirty="0"/>
          </a:p>
        </p:txBody>
      </p:sp>
      <p:sp>
        <p:nvSpPr>
          <p:cNvPr id="7" name="TextBox 6">
            <a:extLst>
              <a:ext uri="{FF2B5EF4-FFF2-40B4-BE49-F238E27FC236}">
                <a16:creationId xmlns:a16="http://schemas.microsoft.com/office/drawing/2014/main" xmlns="" id="{76CCC9C2-B31C-0FED-58D9-0367ED0DF867}"/>
              </a:ext>
            </a:extLst>
          </p:cNvPr>
          <p:cNvSpPr txBox="1"/>
          <p:nvPr/>
        </p:nvSpPr>
        <p:spPr>
          <a:xfrm>
            <a:off x="3173086" y="5480083"/>
            <a:ext cx="6100916" cy="923330"/>
          </a:xfrm>
          <a:prstGeom prst="rect">
            <a:avLst/>
          </a:prstGeom>
          <a:noFill/>
        </p:spPr>
        <p:txBody>
          <a:bodyPr wrap="square">
            <a:spAutoFit/>
          </a:bodyPr>
          <a:lstStyle/>
          <a:p>
            <a:r>
              <a:rPr lang="en-US" dirty="0"/>
              <a:t>Average mark: 77.5</a:t>
            </a:r>
          </a:p>
          <a:p>
            <a:r>
              <a:rPr lang="en-US" dirty="0"/>
              <a:t>Course with the highest mark: DL</a:t>
            </a:r>
          </a:p>
          <a:p>
            <a:r>
              <a:rPr lang="en-US" dirty="0"/>
              <a:t>Course with the lowest mark: Python</a:t>
            </a:r>
          </a:p>
        </p:txBody>
      </p:sp>
    </p:spTree>
    <p:extLst>
      <p:ext uri="{BB962C8B-B14F-4D97-AF65-F5344CB8AC3E}">
        <p14:creationId xmlns:p14="http://schemas.microsoft.com/office/powerpoint/2010/main" val="3096005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C3450-27BC-90AE-E718-10BAC8D7A2D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xmlns="" id="{768151DC-3EC7-C5E3-4E26-CEAD59DC6106}"/>
              </a:ext>
            </a:extLst>
          </p:cNvPr>
          <p:cNvSpPr>
            <a:spLocks noGrp="1"/>
          </p:cNvSpPr>
          <p:nvPr>
            <p:ph idx="1"/>
          </p:nvPr>
        </p:nvSpPr>
        <p:spPr/>
        <p:txBody>
          <a:bodyPr/>
          <a:lstStyle/>
          <a:p>
            <a:r>
              <a:rPr lang="en-US" dirty="0">
                <a:solidFill>
                  <a:schemeClr val="tx1"/>
                </a:solidFill>
              </a:rPr>
              <a:t>Dynamic Resizing Overhead: </a:t>
            </a:r>
            <a:r>
              <a:rPr kumimoji="0" lang="en-US" altLang="en-US" sz="1800" b="0" i="0" u="none" strike="noStrike" cap="none" normalizeH="0" baseline="0" dirty="0">
                <a:ln>
                  <a:noFill/>
                </a:ln>
                <a:solidFill>
                  <a:schemeClr val="tx1"/>
                </a:solidFill>
                <a:effectLst/>
                <a:latin typeface="Söhne"/>
              </a:rPr>
              <a:t>When elements are added to an </a:t>
            </a:r>
            <a:r>
              <a:rPr kumimoji="0" lang="en-US" altLang="en-US" b="1" i="0" u="none" strike="noStrike" cap="none" normalizeH="0" baseline="0" dirty="0">
                <a:ln>
                  <a:noFill/>
                </a:ln>
                <a:solidFill>
                  <a:schemeClr val="tx1"/>
                </a:solidFill>
                <a:effectLst/>
                <a:latin typeface="Söhne Mono"/>
              </a:rPr>
              <a:t>ArrayList</a:t>
            </a:r>
            <a:r>
              <a:rPr kumimoji="0" lang="en-US" altLang="en-US" sz="1800" b="0" i="0" u="none" strike="noStrike" cap="none" normalizeH="0" baseline="0" dirty="0">
                <a:ln>
                  <a:noFill/>
                </a:ln>
                <a:solidFill>
                  <a:schemeClr val="tx1"/>
                </a:solidFill>
                <a:effectLst/>
                <a:latin typeface="Söhne"/>
              </a:rPr>
              <a:t> and it exceeds its capacity, the underlying array needs to be resized. </a:t>
            </a:r>
          </a:p>
          <a:p>
            <a:pPr lvl="1"/>
            <a:r>
              <a:rPr kumimoji="0" lang="en-US" altLang="en-US" b="0" i="0" u="none" strike="noStrike" cap="none" normalizeH="0" baseline="0" dirty="0">
                <a:ln>
                  <a:noFill/>
                </a:ln>
                <a:solidFill>
                  <a:schemeClr val="tx1"/>
                </a:solidFill>
                <a:effectLst/>
                <a:latin typeface="Söhne"/>
              </a:rPr>
              <a:t>Typically, a new array of 1.5 times the size of the old array is created, and the old data is copied to the new array</a:t>
            </a:r>
            <a:r>
              <a:rPr kumimoji="0" lang="en-US" altLang="en-US" sz="850" b="0" i="0" u="none" strike="noStrike" cap="none" normalizeH="0" baseline="0" dirty="0">
                <a:ln>
                  <a:noFill/>
                </a:ln>
                <a:solidFill>
                  <a:schemeClr val="tx1"/>
                </a:solidFill>
                <a:effectLst/>
              </a:rPr>
              <a:t> </a:t>
            </a:r>
            <a:endParaRPr kumimoji="0" lang="en-US" altLang="en-US" sz="2600" b="0" i="0" u="none" strike="noStrike" cap="none" normalizeH="0" baseline="0" dirty="0">
              <a:ln>
                <a:noFill/>
              </a:ln>
              <a:solidFill>
                <a:schemeClr val="tx1"/>
              </a:solidFill>
              <a:effectLst/>
              <a:latin typeface="Arial" panose="020B0604020202020204" pitchFamily="34" charset="0"/>
            </a:endParaRPr>
          </a:p>
          <a:p>
            <a:r>
              <a:rPr lang="en-US" dirty="0">
                <a:solidFill>
                  <a:schemeClr val="tx1"/>
                </a:solidFill>
              </a:rPr>
              <a:t>Not Synchronized: ArrayList is not thread-safe by default. </a:t>
            </a:r>
          </a:p>
          <a:p>
            <a:pPr lvl="1"/>
            <a:r>
              <a:rPr lang="en-US" dirty="0">
                <a:solidFill>
                  <a:schemeClr val="tx1"/>
                </a:solidFill>
              </a:rPr>
              <a:t>If multiple threads access and modify an ArrayList concurrently, there's a risk of data corruption.</a:t>
            </a:r>
          </a:p>
          <a:p>
            <a:r>
              <a:rPr lang="en-US" dirty="0">
                <a:solidFill>
                  <a:schemeClr val="tx1"/>
                </a:solidFill>
              </a:rPr>
              <a:t> No support for Primitives: ArrayList does not support primitive types directly.</a:t>
            </a:r>
          </a:p>
          <a:p>
            <a:pPr lvl="1"/>
            <a:r>
              <a:rPr lang="en-US" dirty="0">
                <a:solidFill>
                  <a:schemeClr val="tx1"/>
                </a:solidFill>
              </a:rPr>
              <a:t> For example, you can't use </a:t>
            </a:r>
            <a:r>
              <a:rPr lang="en-US" b="1" i="1" dirty="0">
                <a:solidFill>
                  <a:schemeClr val="tx1"/>
                </a:solidFill>
              </a:rPr>
              <a:t>int</a:t>
            </a:r>
            <a:r>
              <a:rPr lang="en-US" dirty="0">
                <a:solidFill>
                  <a:schemeClr val="tx1"/>
                </a:solidFill>
              </a:rPr>
              <a:t> but instead need to use its wrapper </a:t>
            </a:r>
            <a:r>
              <a:rPr lang="en-US" b="1" i="1" dirty="0">
                <a:solidFill>
                  <a:schemeClr val="tx1"/>
                </a:solidFill>
              </a:rPr>
              <a:t>Integer</a:t>
            </a:r>
            <a:r>
              <a:rPr lang="en-US" dirty="0">
                <a:solidFill>
                  <a:schemeClr val="tx1"/>
                </a:solidFill>
              </a:rPr>
              <a:t>. </a:t>
            </a:r>
          </a:p>
          <a:p>
            <a:pPr lvl="1"/>
            <a:r>
              <a:rPr lang="en-US" dirty="0">
                <a:solidFill>
                  <a:schemeClr val="tx1"/>
                </a:solidFill>
              </a:rPr>
              <a:t>This introduces auto-boxing and unboxing overhead.</a:t>
            </a:r>
          </a:p>
          <a:p>
            <a:endParaRPr lang="en-US" dirty="0">
              <a:solidFill>
                <a:schemeClr val="tx1"/>
              </a:solidFill>
            </a:endParaRPr>
          </a:p>
          <a:p>
            <a:endParaRPr lang="en-US" dirty="0">
              <a:solidFill>
                <a:schemeClr val="tx1"/>
              </a:solidFill>
            </a:endParaRPr>
          </a:p>
        </p:txBody>
      </p:sp>
      <p:sp>
        <p:nvSpPr>
          <p:cNvPr id="8" name="TextBox 7">
            <a:extLst>
              <a:ext uri="{FF2B5EF4-FFF2-40B4-BE49-F238E27FC236}">
                <a16:creationId xmlns:a16="http://schemas.microsoft.com/office/drawing/2014/main" xmlns="" id="{2F871481-4291-B756-4B4B-8EAED3D2933F}"/>
              </a:ext>
            </a:extLst>
          </p:cNvPr>
          <p:cNvSpPr txBox="1"/>
          <p:nvPr/>
        </p:nvSpPr>
        <p:spPr>
          <a:xfrm>
            <a:off x="1133168" y="5856696"/>
            <a:ext cx="6801464" cy="923330"/>
          </a:xfrm>
          <a:prstGeom prst="rect">
            <a:avLst/>
          </a:prstGeom>
          <a:noFill/>
        </p:spPr>
        <p:txBody>
          <a:bodyPr wrap="square">
            <a:spAutoFit/>
          </a:bodyPr>
          <a:lstStyle/>
          <a:p>
            <a:r>
              <a:rPr lang="en-US" dirty="0"/>
              <a:t>auto-boxing: convert from primitive type to reference type</a:t>
            </a:r>
          </a:p>
          <a:p>
            <a:r>
              <a:rPr lang="en-US" dirty="0"/>
              <a:t>unboxing: convert from reference type to primitive type</a:t>
            </a:r>
          </a:p>
          <a:p>
            <a:endParaRPr lang="en-US" dirty="0"/>
          </a:p>
        </p:txBody>
      </p:sp>
    </p:spTree>
    <p:extLst>
      <p:ext uri="{BB962C8B-B14F-4D97-AF65-F5344CB8AC3E}">
        <p14:creationId xmlns:p14="http://schemas.microsoft.com/office/powerpoint/2010/main" val="4912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2C6EF-06E2-8EFB-1861-D5C708154A5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xmlns="" id="{DD0853C1-696B-C170-585D-97130C3D1310}"/>
              </a:ext>
            </a:extLst>
          </p:cNvPr>
          <p:cNvSpPr>
            <a:spLocks noGrp="1"/>
          </p:cNvSpPr>
          <p:nvPr>
            <p:ph idx="1"/>
          </p:nvPr>
        </p:nvSpPr>
        <p:spPr/>
        <p:txBody>
          <a:bodyPr/>
          <a:lstStyle/>
          <a:p>
            <a:r>
              <a:rPr lang="en-US" dirty="0"/>
              <a:t>Why data structures</a:t>
            </a:r>
          </a:p>
          <a:p>
            <a:r>
              <a:rPr lang="en-US" dirty="0"/>
              <a:t>Arrays in java</a:t>
            </a:r>
          </a:p>
          <a:p>
            <a:r>
              <a:rPr lang="en-US" dirty="0"/>
              <a:t>Array	List in java</a:t>
            </a:r>
          </a:p>
          <a:p>
            <a:r>
              <a:rPr lang="en-US" dirty="0"/>
              <a:t>Linked List in java</a:t>
            </a:r>
          </a:p>
          <a:p>
            <a:r>
              <a:rPr lang="en-US" dirty="0"/>
              <a:t>Stack	in java</a:t>
            </a:r>
          </a:p>
          <a:p>
            <a:r>
              <a:rPr lang="en-US" dirty="0"/>
              <a:t>Queue in java</a:t>
            </a:r>
          </a:p>
          <a:p>
            <a:r>
              <a:rPr lang="en-US" dirty="0"/>
              <a:t>Sets in java</a:t>
            </a:r>
          </a:p>
          <a:p>
            <a:r>
              <a:rPr lang="en-US" dirty="0"/>
              <a:t>Map in java</a:t>
            </a:r>
          </a:p>
        </p:txBody>
      </p:sp>
    </p:spTree>
    <p:extLst>
      <p:ext uri="{BB962C8B-B14F-4D97-AF65-F5344CB8AC3E}">
        <p14:creationId xmlns:p14="http://schemas.microsoft.com/office/powerpoint/2010/main" val="4011719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FB8EE6-D89D-7BD9-F46B-77527E3484AD}"/>
              </a:ext>
            </a:extLst>
          </p:cNvPr>
          <p:cNvSpPr>
            <a:spLocks noGrp="1"/>
          </p:cNvSpPr>
          <p:nvPr>
            <p:ph type="title"/>
          </p:nvPr>
        </p:nvSpPr>
        <p:spPr/>
        <p:txBody>
          <a:bodyPr/>
          <a:lstStyle/>
          <a:p>
            <a:r>
              <a:rPr lang="en-US" dirty="0"/>
              <a:t>LinkedList</a:t>
            </a:r>
          </a:p>
        </p:txBody>
      </p:sp>
      <p:sp>
        <p:nvSpPr>
          <p:cNvPr id="3" name="Content Placeholder 2">
            <a:extLst>
              <a:ext uri="{FF2B5EF4-FFF2-40B4-BE49-F238E27FC236}">
                <a16:creationId xmlns:a16="http://schemas.microsoft.com/office/drawing/2014/main" xmlns="" id="{00B96CB5-0AFC-A061-6FC9-89D40B417C1B}"/>
              </a:ext>
            </a:extLst>
          </p:cNvPr>
          <p:cNvSpPr>
            <a:spLocks noGrp="1"/>
          </p:cNvSpPr>
          <p:nvPr>
            <p:ph idx="1"/>
          </p:nvPr>
        </p:nvSpPr>
        <p:spPr/>
        <p:txBody>
          <a:bodyPr/>
          <a:lstStyle/>
          <a:p>
            <a:r>
              <a:rPr lang="en-US" dirty="0">
                <a:solidFill>
                  <a:schemeClr val="tx1"/>
                </a:solidFill>
              </a:rPr>
              <a:t>Sometimes you need a list on which frequent insertion will be applied.</a:t>
            </a:r>
          </a:p>
          <a:p>
            <a:pPr lvl="1"/>
            <a:r>
              <a:rPr kumimoji="0" lang="en-US" altLang="en-US" sz="1600" b="0" i="0" u="none" strike="noStrike" cap="none" normalizeH="0" baseline="0" dirty="0">
                <a:ln>
                  <a:noFill/>
                </a:ln>
                <a:solidFill>
                  <a:schemeClr val="tx1"/>
                </a:solidFill>
                <a:effectLst/>
                <a:latin typeface="Söhne"/>
              </a:rPr>
              <a:t>an </a:t>
            </a:r>
            <a:r>
              <a:rPr kumimoji="0" lang="en-US" altLang="en-US" b="1" i="0" u="none" strike="noStrike" cap="none" normalizeH="0" baseline="0" dirty="0">
                <a:ln>
                  <a:noFill/>
                </a:ln>
                <a:solidFill>
                  <a:schemeClr val="tx1"/>
                </a:solidFill>
                <a:effectLst/>
                <a:latin typeface="Söhne Mono"/>
              </a:rPr>
              <a:t>ArrayList</a:t>
            </a:r>
            <a:r>
              <a:rPr kumimoji="0" lang="en-US" altLang="en-US" sz="1600" b="0" i="0" u="none" strike="noStrike" cap="none" normalizeH="0" baseline="0" dirty="0">
                <a:ln>
                  <a:noFill/>
                </a:ln>
                <a:solidFill>
                  <a:schemeClr val="tx1"/>
                </a:solidFill>
                <a:effectLst/>
                <a:latin typeface="Söhne"/>
              </a:rPr>
              <a:t> might waste memory if it grows and shrinks often since it maintains a capacity (which can be larger than the current size, 1.5 times).</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r>
              <a:rPr kumimoji="0" lang="en-US" altLang="en-US" b="1" i="0" u="none" strike="noStrike" cap="none" normalizeH="0" baseline="0" dirty="0">
                <a:ln>
                  <a:noFill/>
                </a:ln>
                <a:solidFill>
                  <a:schemeClr val="tx1"/>
                </a:solidFill>
                <a:effectLst/>
                <a:latin typeface="Söhne Mono"/>
              </a:rPr>
              <a:t>ArrayList</a:t>
            </a:r>
            <a:r>
              <a:rPr kumimoji="0" lang="en-US" altLang="en-US" sz="1800" b="0" i="0" u="none" strike="noStrike" cap="none" normalizeH="0" baseline="0" dirty="0">
                <a:ln>
                  <a:noFill/>
                </a:ln>
                <a:solidFill>
                  <a:schemeClr val="tx1"/>
                </a:solidFill>
                <a:effectLst/>
                <a:latin typeface="Söhne"/>
              </a:rPr>
              <a:t> requires contiguous memory to store its elements and might run into problems with large sizes. </a:t>
            </a:r>
          </a:p>
          <a:p>
            <a:pPr lvl="1"/>
            <a:r>
              <a:rPr kumimoji="0" lang="en-US" altLang="en-US" b="1" i="0" u="none" strike="noStrike" cap="none" normalizeH="0" baseline="0" dirty="0">
                <a:ln>
                  <a:noFill/>
                </a:ln>
                <a:solidFill>
                  <a:schemeClr val="tx1"/>
                </a:solidFill>
                <a:effectLst/>
                <a:latin typeface="Söhne Mono"/>
              </a:rPr>
              <a:t>LinkedList</a:t>
            </a:r>
            <a:r>
              <a:rPr kumimoji="0" lang="en-US" altLang="en-US" b="0" i="0" u="none" strike="noStrike" cap="none" normalizeH="0" baseline="0" dirty="0">
                <a:ln>
                  <a:noFill/>
                </a:ln>
                <a:solidFill>
                  <a:schemeClr val="tx1"/>
                </a:solidFill>
                <a:effectLst/>
                <a:latin typeface="Söhne"/>
              </a:rPr>
              <a:t>, being non-contiguous, doesn't have this limitation.</a:t>
            </a:r>
            <a:r>
              <a:rPr kumimoji="0" lang="en-US" altLang="en-US" sz="850" b="0" i="0" u="none" strike="noStrike" cap="none" normalizeH="0" baseline="0" dirty="0">
                <a:ln>
                  <a:noFill/>
                </a:ln>
                <a:solidFill>
                  <a:schemeClr val="tx1"/>
                </a:solidFill>
                <a:effectLst/>
              </a:rPr>
              <a:t> </a:t>
            </a:r>
            <a:endParaRPr kumimoji="0" lang="en-US" altLang="en-US" sz="2600" b="0" i="0" u="none" strike="noStrike" cap="none" normalizeH="0" baseline="0" dirty="0">
              <a:ln>
                <a:noFill/>
              </a:ln>
              <a:solidFill>
                <a:schemeClr val="tx1"/>
              </a:solidFill>
              <a:effectLst/>
              <a:latin typeface="Arial" panose="020B0604020202020204" pitchFamily="34" charset="0"/>
            </a:endParaRPr>
          </a:p>
          <a:p>
            <a:endParaRPr lang="en-US" dirty="0"/>
          </a:p>
          <a:p>
            <a:pPr lvl="1"/>
            <a:endParaRPr lang="en-US" dirty="0"/>
          </a:p>
        </p:txBody>
      </p:sp>
      <p:pic>
        <p:nvPicPr>
          <p:cNvPr id="1026" name="Picture 2" descr="Data Structure Doubly Linked List - AlphaCodingSkills">
            <a:extLst>
              <a:ext uri="{FF2B5EF4-FFF2-40B4-BE49-F238E27FC236}">
                <a16:creationId xmlns:a16="http://schemas.microsoft.com/office/drawing/2014/main" xmlns="" id="{878C8383-2940-6205-72E6-BF0BD12846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0714" y="4633093"/>
            <a:ext cx="6269908" cy="215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920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02E11-723E-CE4E-BCC4-109AE841AE14}"/>
              </a:ext>
            </a:extLst>
          </p:cNvPr>
          <p:cNvSpPr>
            <a:spLocks noGrp="1"/>
          </p:cNvSpPr>
          <p:nvPr>
            <p:ph type="title"/>
          </p:nvPr>
        </p:nvSpPr>
        <p:spPr/>
        <p:txBody>
          <a:bodyPr/>
          <a:lstStyle/>
          <a:p>
            <a:r>
              <a:rPr lang="en-US" dirty="0"/>
              <a:t>Syntax</a:t>
            </a:r>
          </a:p>
        </p:txBody>
      </p:sp>
      <p:sp>
        <p:nvSpPr>
          <p:cNvPr id="3" name="Content Placeholder 2">
            <a:extLst>
              <a:ext uri="{FF2B5EF4-FFF2-40B4-BE49-F238E27FC236}">
                <a16:creationId xmlns:a16="http://schemas.microsoft.com/office/drawing/2014/main" xmlns="" id="{52A59443-D84B-96E2-1ACD-A5C218ABD9B2}"/>
              </a:ext>
            </a:extLst>
          </p:cNvPr>
          <p:cNvSpPr>
            <a:spLocks noGrp="1"/>
          </p:cNvSpPr>
          <p:nvPr>
            <p:ph idx="1"/>
          </p:nvPr>
        </p:nvSpPr>
        <p:spPr/>
        <p:txBody>
          <a:bodyPr/>
          <a:lstStyle/>
          <a:p>
            <a:r>
              <a:rPr lang="en-US" dirty="0"/>
              <a:t>The syntax of creating a linked list in java is as follows:</a:t>
            </a:r>
          </a:p>
          <a:p>
            <a:endParaRPr lang="en-US" dirty="0"/>
          </a:p>
          <a:p>
            <a:endParaRPr lang="en-US" dirty="0"/>
          </a:p>
          <a:p>
            <a:r>
              <a:rPr lang="en-US" dirty="0"/>
              <a:t>Example</a:t>
            </a:r>
          </a:p>
        </p:txBody>
      </p:sp>
      <p:sp>
        <p:nvSpPr>
          <p:cNvPr id="9" name="TextBox 8">
            <a:extLst>
              <a:ext uri="{FF2B5EF4-FFF2-40B4-BE49-F238E27FC236}">
                <a16:creationId xmlns:a16="http://schemas.microsoft.com/office/drawing/2014/main" xmlns="" id="{86D18A37-F65F-0161-3D90-FC72CB5455DC}"/>
              </a:ext>
            </a:extLst>
          </p:cNvPr>
          <p:cNvSpPr txBox="1"/>
          <p:nvPr/>
        </p:nvSpPr>
        <p:spPr>
          <a:xfrm>
            <a:off x="1925210" y="2664993"/>
            <a:ext cx="6100916" cy="369332"/>
          </a:xfrm>
          <a:prstGeom prst="rect">
            <a:avLst/>
          </a:prstGeom>
          <a:noFill/>
        </p:spPr>
        <p:txBody>
          <a:bodyPr wrap="square">
            <a:spAutoFit/>
          </a:bodyPr>
          <a:lstStyle/>
          <a:p>
            <a:r>
              <a:rPr lang="en-US" dirty="0"/>
              <a:t>LinkedList&lt;Type&gt; </a:t>
            </a:r>
            <a:r>
              <a:rPr lang="en-US" dirty="0" err="1"/>
              <a:t>listName</a:t>
            </a:r>
            <a:r>
              <a:rPr lang="en-US" dirty="0"/>
              <a:t> = new LinkedList&lt;&gt;(); </a:t>
            </a:r>
          </a:p>
        </p:txBody>
      </p:sp>
      <p:sp>
        <p:nvSpPr>
          <p:cNvPr id="12" name="TextBox 11">
            <a:extLst>
              <a:ext uri="{FF2B5EF4-FFF2-40B4-BE49-F238E27FC236}">
                <a16:creationId xmlns:a16="http://schemas.microsoft.com/office/drawing/2014/main" xmlns="" id="{02FD4D50-0D21-2820-E6C9-6010A9A63CEF}"/>
              </a:ext>
            </a:extLst>
          </p:cNvPr>
          <p:cNvSpPr txBox="1"/>
          <p:nvPr/>
        </p:nvSpPr>
        <p:spPr>
          <a:xfrm>
            <a:off x="2588341" y="3812960"/>
            <a:ext cx="6100916"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java.util.LinkedList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LinkedList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Integer</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LinkedList&lt;&gt;();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62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7B8BB-B353-329D-5041-0256490084C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05754E22-2FC3-ECC4-516C-3E45A989B6D0}"/>
              </a:ext>
            </a:extLst>
          </p:cNvPr>
          <p:cNvSpPr>
            <a:spLocks noGrp="1"/>
          </p:cNvSpPr>
          <p:nvPr>
            <p:ph idx="1"/>
          </p:nvPr>
        </p:nvSpPr>
        <p:spPr/>
        <p:txBody>
          <a:bodyPr/>
          <a:lstStyle/>
          <a:p>
            <a:r>
              <a:rPr lang="en-US" dirty="0"/>
              <a:t>Create a linked list of integers and populate it with random values</a:t>
            </a:r>
          </a:p>
        </p:txBody>
      </p:sp>
      <p:sp>
        <p:nvSpPr>
          <p:cNvPr id="6" name="TextBox 5">
            <a:extLst>
              <a:ext uri="{FF2B5EF4-FFF2-40B4-BE49-F238E27FC236}">
                <a16:creationId xmlns:a16="http://schemas.microsoft.com/office/drawing/2014/main" xmlns="" id="{2BDD80EA-0B24-450B-9EED-AF0D4C3CB7BA}"/>
              </a:ext>
            </a:extLst>
          </p:cNvPr>
          <p:cNvSpPr txBox="1"/>
          <p:nvPr/>
        </p:nvSpPr>
        <p:spPr>
          <a:xfrm>
            <a:off x="2917998" y="2871562"/>
            <a:ext cx="6100916"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java.util.LinkedList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java.util.Random</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Random rand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Random();</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LinkedList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Integer</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LinkedList&lt;&gt;();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&lt; </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value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rand</a:t>
            </a:r>
            <a:r>
              <a:rPr kumimoji="0" lang="en-US" altLang="en-US" sz="1800" b="0" i="0" u="none" strike="noStrike" cap="none" normalizeH="0" baseline="0" dirty="0" err="1">
                <a:ln>
                  <a:noFill/>
                </a:ln>
                <a:solidFill>
                  <a:srgbClr val="080808"/>
                </a:solidFill>
                <a:effectLst/>
                <a:latin typeface="JetBrains Mono"/>
              </a:rPr>
              <a:t>.nextInt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value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057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575895-1595-E44C-2605-733BC93F8BB8}"/>
              </a:ext>
            </a:extLst>
          </p:cNvPr>
          <p:cNvSpPr>
            <a:spLocks noGrp="1"/>
          </p:cNvSpPr>
          <p:nvPr>
            <p:ph type="title"/>
          </p:nvPr>
        </p:nvSpPr>
        <p:spPr/>
        <p:txBody>
          <a:bodyPr/>
          <a:lstStyle/>
          <a:p>
            <a:r>
              <a:rPr lang="en-US" dirty="0"/>
              <a:t>Useful methods</a:t>
            </a:r>
          </a:p>
        </p:txBody>
      </p:sp>
      <p:sp>
        <p:nvSpPr>
          <p:cNvPr id="3" name="Content Placeholder 2">
            <a:extLst>
              <a:ext uri="{FF2B5EF4-FFF2-40B4-BE49-F238E27FC236}">
                <a16:creationId xmlns:a16="http://schemas.microsoft.com/office/drawing/2014/main" xmlns="" id="{E6DA5831-2CB5-FE23-71D2-F3A5162E37DB}"/>
              </a:ext>
            </a:extLst>
          </p:cNvPr>
          <p:cNvSpPr>
            <a:spLocks noGrp="1"/>
          </p:cNvSpPr>
          <p:nvPr>
            <p:ph idx="1"/>
          </p:nvPr>
        </p:nvSpPr>
        <p:spPr>
          <a:xfrm>
            <a:off x="677334" y="2363684"/>
            <a:ext cx="8596668" cy="3348858"/>
          </a:xfrm>
        </p:spPr>
        <p:txBody>
          <a:bodyPr>
            <a:normAutofit/>
          </a:bodyPr>
          <a:lstStyle/>
          <a:p>
            <a:r>
              <a:rPr lang="en-US" dirty="0" err="1"/>
              <a:t>Linkedlist</a:t>
            </a:r>
            <a:r>
              <a:rPr lang="en-US" dirty="0"/>
              <a:t> object has many methods that makes you able to perform various operations and make different queries on the elements</a:t>
            </a:r>
          </a:p>
          <a:p>
            <a:pPr lvl="1"/>
            <a:r>
              <a:rPr lang="en-US" dirty="0"/>
              <a:t>add(</a:t>
            </a:r>
            <a:r>
              <a:rPr lang="en-US" dirty="0">
                <a:solidFill>
                  <a:srgbClr val="FF0000"/>
                </a:solidFill>
              </a:rPr>
              <a:t>element</a:t>
            </a:r>
            <a:r>
              <a:rPr lang="en-US" dirty="0"/>
              <a:t>): add element at the end of the list</a:t>
            </a:r>
          </a:p>
          <a:p>
            <a:pPr lvl="1"/>
            <a:r>
              <a:rPr lang="en-US" dirty="0"/>
              <a:t>add(</a:t>
            </a:r>
            <a:r>
              <a:rPr lang="en-US" dirty="0">
                <a:solidFill>
                  <a:srgbClr val="FF0000"/>
                </a:solidFill>
              </a:rPr>
              <a:t>index</a:t>
            </a:r>
            <a:r>
              <a:rPr lang="en-US" dirty="0"/>
              <a:t> , </a:t>
            </a:r>
            <a:r>
              <a:rPr lang="en-US" dirty="0">
                <a:solidFill>
                  <a:srgbClr val="FF0000"/>
                </a:solidFill>
              </a:rPr>
              <a:t>element</a:t>
            </a:r>
            <a:r>
              <a:rPr lang="en-US" dirty="0"/>
              <a:t>): add element at a specific index, the rest of the </a:t>
            </a:r>
            <a:r>
              <a:rPr lang="en-US" dirty="0" err="1"/>
              <a:t>lements</a:t>
            </a:r>
            <a:r>
              <a:rPr lang="en-US" dirty="0"/>
              <a:t> will be shifted. NOTE: no bit shifting is required in memory</a:t>
            </a:r>
          </a:p>
          <a:p>
            <a:pPr lvl="1"/>
            <a:r>
              <a:rPr lang="en-US" dirty="0" err="1"/>
              <a:t>addFirst</a:t>
            </a:r>
            <a:r>
              <a:rPr lang="en-US" dirty="0"/>
              <a:t>(</a:t>
            </a:r>
            <a:r>
              <a:rPr lang="en-US" dirty="0">
                <a:solidFill>
                  <a:srgbClr val="FF0000"/>
                </a:solidFill>
              </a:rPr>
              <a:t>element</a:t>
            </a:r>
            <a:r>
              <a:rPr lang="en-US" dirty="0"/>
              <a:t>): add an element to the head of the list</a:t>
            </a:r>
          </a:p>
          <a:p>
            <a:pPr lvl="1"/>
            <a:r>
              <a:rPr lang="en-US" dirty="0" err="1"/>
              <a:t>addLast</a:t>
            </a:r>
            <a:r>
              <a:rPr lang="en-US" dirty="0"/>
              <a:t>(element): add an element to the tail of the list</a:t>
            </a:r>
          </a:p>
          <a:p>
            <a:pPr lvl="1"/>
            <a:r>
              <a:rPr lang="en-US" dirty="0"/>
              <a:t>remove(): removes and retrieves the first element </a:t>
            </a:r>
          </a:p>
          <a:p>
            <a:pPr lvl="1"/>
            <a:r>
              <a:rPr lang="en-US" dirty="0"/>
              <a:t>remove(</a:t>
            </a:r>
            <a:r>
              <a:rPr lang="en-US" dirty="0">
                <a:solidFill>
                  <a:srgbClr val="FF0000"/>
                </a:solidFill>
              </a:rPr>
              <a:t>index</a:t>
            </a:r>
            <a:r>
              <a:rPr lang="en-US" dirty="0"/>
              <a:t>): removes and retrieves the element at a specific index</a:t>
            </a:r>
          </a:p>
        </p:txBody>
      </p:sp>
    </p:spTree>
    <p:extLst>
      <p:ext uri="{BB962C8B-B14F-4D97-AF65-F5344CB8AC3E}">
        <p14:creationId xmlns:p14="http://schemas.microsoft.com/office/powerpoint/2010/main" val="2515713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D197C1-408C-5257-570D-27A8D9C5F60A}"/>
              </a:ext>
            </a:extLst>
          </p:cNvPr>
          <p:cNvSpPr>
            <a:spLocks noGrp="1"/>
          </p:cNvSpPr>
          <p:nvPr>
            <p:ph type="title"/>
          </p:nvPr>
        </p:nvSpPr>
        <p:spPr/>
        <p:txBody>
          <a:bodyPr/>
          <a:lstStyle/>
          <a:p>
            <a:r>
              <a:rPr lang="en-US" dirty="0" err="1"/>
              <a:t>Cont</a:t>
            </a:r>
            <a:endParaRPr lang="en-US" dirty="0"/>
          </a:p>
        </p:txBody>
      </p:sp>
      <p:sp>
        <p:nvSpPr>
          <p:cNvPr id="3" name="Content Placeholder 2">
            <a:extLst>
              <a:ext uri="{FF2B5EF4-FFF2-40B4-BE49-F238E27FC236}">
                <a16:creationId xmlns:a16="http://schemas.microsoft.com/office/drawing/2014/main" xmlns="" id="{E5E4FBAE-7A27-9998-BA1F-469BC61C4A9D}"/>
              </a:ext>
            </a:extLst>
          </p:cNvPr>
          <p:cNvSpPr>
            <a:spLocks noGrp="1"/>
          </p:cNvSpPr>
          <p:nvPr>
            <p:ph idx="1"/>
          </p:nvPr>
        </p:nvSpPr>
        <p:spPr/>
        <p:txBody>
          <a:bodyPr/>
          <a:lstStyle/>
          <a:p>
            <a:pPr lvl="1"/>
            <a:r>
              <a:rPr lang="en-US" dirty="0" err="1"/>
              <a:t>removeFirst</a:t>
            </a:r>
            <a:r>
              <a:rPr lang="en-US" dirty="0"/>
              <a:t>(): removes and retrieves the first element </a:t>
            </a:r>
          </a:p>
          <a:p>
            <a:pPr lvl="1"/>
            <a:r>
              <a:rPr lang="en-US" dirty="0" err="1"/>
              <a:t>removeLast</a:t>
            </a:r>
            <a:r>
              <a:rPr lang="en-US" dirty="0"/>
              <a:t>(): removes and retrieves the last element </a:t>
            </a:r>
          </a:p>
          <a:p>
            <a:pPr lvl="1"/>
            <a:r>
              <a:rPr lang="en-US" dirty="0"/>
              <a:t>get(</a:t>
            </a:r>
            <a:r>
              <a:rPr lang="en-US" dirty="0">
                <a:solidFill>
                  <a:srgbClr val="FF0000"/>
                </a:solidFill>
              </a:rPr>
              <a:t>index</a:t>
            </a:r>
            <a:r>
              <a:rPr lang="en-US" dirty="0"/>
              <a:t>): retrieves element at a specific index </a:t>
            </a:r>
          </a:p>
          <a:p>
            <a:pPr lvl="1"/>
            <a:r>
              <a:rPr lang="en-US" dirty="0" err="1"/>
              <a:t>getFirst</a:t>
            </a:r>
            <a:r>
              <a:rPr lang="en-US" dirty="0"/>
              <a:t>(): retrieves the element at the head of the list</a:t>
            </a:r>
          </a:p>
          <a:p>
            <a:pPr lvl="1"/>
            <a:r>
              <a:rPr lang="en-US" dirty="0" err="1"/>
              <a:t>getLast</a:t>
            </a:r>
            <a:r>
              <a:rPr lang="en-US" dirty="0"/>
              <a:t>(): retrieves the element at the tail of the list</a:t>
            </a:r>
          </a:p>
          <a:p>
            <a:pPr lvl="1"/>
            <a:r>
              <a:rPr lang="en-US" dirty="0"/>
              <a:t>contains(</a:t>
            </a:r>
            <a:r>
              <a:rPr lang="en-US" dirty="0" err="1">
                <a:solidFill>
                  <a:srgbClr val="FF0000"/>
                </a:solidFill>
              </a:rPr>
              <a:t>elemnt</a:t>
            </a:r>
            <a:r>
              <a:rPr lang="en-US" dirty="0"/>
              <a:t>): returns True if the element is present in the list</a:t>
            </a:r>
          </a:p>
          <a:p>
            <a:pPr lvl="1"/>
            <a:r>
              <a:rPr lang="en-US" dirty="0" err="1"/>
              <a:t>indexOf</a:t>
            </a:r>
            <a:r>
              <a:rPr lang="en-US" dirty="0"/>
              <a:t>(</a:t>
            </a:r>
            <a:r>
              <a:rPr lang="en-US" dirty="0">
                <a:solidFill>
                  <a:srgbClr val="FF0000"/>
                </a:solidFill>
              </a:rPr>
              <a:t>element</a:t>
            </a:r>
            <a:r>
              <a:rPr lang="en-US" dirty="0"/>
              <a:t>): returns index of the element in the list, -1 if the element not in the list</a:t>
            </a:r>
          </a:p>
          <a:p>
            <a:pPr lvl="1"/>
            <a:r>
              <a:rPr lang="en-US" dirty="0"/>
              <a:t>size(): number of elements in the list</a:t>
            </a:r>
          </a:p>
          <a:p>
            <a:pPr lvl="1"/>
            <a:r>
              <a:rPr lang="en-US" dirty="0"/>
              <a:t>clear(): removes all the elements from the list</a:t>
            </a:r>
          </a:p>
          <a:p>
            <a:endParaRPr lang="en-US" dirty="0"/>
          </a:p>
        </p:txBody>
      </p:sp>
    </p:spTree>
    <p:extLst>
      <p:ext uri="{BB962C8B-B14F-4D97-AF65-F5344CB8AC3E}">
        <p14:creationId xmlns:p14="http://schemas.microsoft.com/office/powerpoint/2010/main" val="3971685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1A4006-C9A8-8B57-0E04-2146A8CAC974}"/>
              </a:ext>
            </a:extLst>
          </p:cNvPr>
          <p:cNvSpPr>
            <a:spLocks noGrp="1"/>
          </p:cNvSpPr>
          <p:nvPr>
            <p:ph type="title"/>
          </p:nvPr>
        </p:nvSpPr>
        <p:spPr/>
        <p:txBody>
          <a:bodyPr/>
          <a:lstStyle/>
          <a:p>
            <a:r>
              <a:rPr lang="en-US" dirty="0"/>
              <a:t>I</a:t>
            </a:r>
            <a:r>
              <a:rPr lang="en-US"/>
              <a:t>terate </a:t>
            </a:r>
            <a:r>
              <a:rPr lang="en-US" dirty="0"/>
              <a:t>over a linked list</a:t>
            </a:r>
          </a:p>
        </p:txBody>
      </p:sp>
      <p:sp>
        <p:nvSpPr>
          <p:cNvPr id="3" name="Content Placeholder 2">
            <a:extLst>
              <a:ext uri="{FF2B5EF4-FFF2-40B4-BE49-F238E27FC236}">
                <a16:creationId xmlns:a16="http://schemas.microsoft.com/office/drawing/2014/main" xmlns="" id="{374E251B-0317-065C-1D54-3C763069A8CC}"/>
              </a:ext>
            </a:extLst>
          </p:cNvPr>
          <p:cNvSpPr>
            <a:spLocks noGrp="1"/>
          </p:cNvSpPr>
          <p:nvPr>
            <p:ph idx="1"/>
          </p:nvPr>
        </p:nvSpPr>
        <p:spPr/>
        <p:txBody>
          <a:bodyPr/>
          <a:lstStyle/>
          <a:p>
            <a:r>
              <a:rPr lang="en-US" dirty="0"/>
              <a:t>One can iterate over a linked list using for each loop</a:t>
            </a:r>
          </a:p>
        </p:txBody>
      </p:sp>
      <p:sp>
        <p:nvSpPr>
          <p:cNvPr id="7" name="TextBox 6">
            <a:extLst>
              <a:ext uri="{FF2B5EF4-FFF2-40B4-BE49-F238E27FC236}">
                <a16:creationId xmlns:a16="http://schemas.microsoft.com/office/drawing/2014/main" xmlns="" id="{2EBDCB3D-3C13-4952-0073-5FA344979EFA}"/>
              </a:ext>
            </a:extLst>
          </p:cNvPr>
          <p:cNvSpPr txBox="1"/>
          <p:nvPr/>
        </p:nvSpPr>
        <p:spPr>
          <a:xfrm>
            <a:off x="783985" y="3639310"/>
            <a:ext cx="6100916" cy="923330"/>
          </a:xfrm>
          <a:prstGeom prst="rect">
            <a:avLst/>
          </a:prstGeom>
          <a:noFill/>
        </p:spPr>
        <p:txBody>
          <a:bodyPr wrap="square">
            <a:spAutoFit/>
          </a:bodyPr>
          <a:lstStyle/>
          <a:p>
            <a:r>
              <a:rPr lang="en-US" dirty="0"/>
              <a:t>for (String item : list) {</a:t>
            </a:r>
          </a:p>
          <a:p>
            <a:r>
              <a:rPr lang="en-US" dirty="0"/>
              <a:t>            </a:t>
            </a:r>
            <a:r>
              <a:rPr lang="en-US" dirty="0" err="1"/>
              <a:t>System.out.println</a:t>
            </a:r>
            <a:r>
              <a:rPr lang="en-US" dirty="0"/>
              <a:t>(item);</a:t>
            </a:r>
          </a:p>
          <a:p>
            <a:r>
              <a:rPr lang="en-US" dirty="0"/>
              <a:t>        }</a:t>
            </a:r>
          </a:p>
        </p:txBody>
      </p:sp>
      <p:sp>
        <p:nvSpPr>
          <p:cNvPr id="10" name="TextBox 9">
            <a:extLst>
              <a:ext uri="{FF2B5EF4-FFF2-40B4-BE49-F238E27FC236}">
                <a16:creationId xmlns:a16="http://schemas.microsoft.com/office/drawing/2014/main" xmlns="" id="{118129AE-69E8-7B0B-37A6-15DA23B737C7}"/>
              </a:ext>
            </a:extLst>
          </p:cNvPr>
          <p:cNvSpPr txBox="1"/>
          <p:nvPr/>
        </p:nvSpPr>
        <p:spPr>
          <a:xfrm>
            <a:off x="4495800" y="2790842"/>
            <a:ext cx="6100916" cy="418576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java.util.LinkedList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LinkedList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Integer</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LinkedList&lt;&gt;();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7</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num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err="1">
                <a:ln>
                  <a:noFill/>
                </a:ln>
                <a:solidFill>
                  <a:srgbClr val="000000"/>
                </a:solidFill>
                <a:effectLst/>
                <a:latin typeface="JetBrains Mono"/>
              </a:rPr>
              <a:t>lst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num</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7180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75285E-6EDA-1938-2CAE-B5D9BE3EB98C}"/>
              </a:ext>
            </a:extLst>
          </p:cNvPr>
          <p:cNvSpPr>
            <a:spLocks noGrp="1"/>
          </p:cNvSpPr>
          <p:nvPr>
            <p:ph type="title"/>
          </p:nvPr>
        </p:nvSpPr>
        <p:spPr/>
        <p:txBody>
          <a:bodyPr/>
          <a:lstStyle/>
          <a:p>
            <a:r>
              <a:rPr lang="en-US" dirty="0" err="1"/>
              <a:t>Arraylist</a:t>
            </a:r>
            <a:r>
              <a:rPr lang="en-US" dirty="0"/>
              <a:t> vs linked list</a:t>
            </a:r>
          </a:p>
        </p:txBody>
      </p:sp>
      <p:graphicFrame>
        <p:nvGraphicFramePr>
          <p:cNvPr id="4" name="Content Placeholder 3">
            <a:extLst>
              <a:ext uri="{FF2B5EF4-FFF2-40B4-BE49-F238E27FC236}">
                <a16:creationId xmlns:a16="http://schemas.microsoft.com/office/drawing/2014/main" xmlns="" id="{8D2C60D5-A1EA-E779-7861-6BD8A7C5E3AA}"/>
              </a:ext>
            </a:extLst>
          </p:cNvPr>
          <p:cNvGraphicFramePr>
            <a:graphicFrameLocks noGrp="1"/>
          </p:cNvGraphicFramePr>
          <p:nvPr>
            <p:ph idx="1"/>
            <p:extLst>
              <p:ext uri="{D42A27DB-BD31-4B8C-83A1-F6EECF244321}">
                <p14:modId xmlns:p14="http://schemas.microsoft.com/office/powerpoint/2010/main" val="84297219"/>
              </p:ext>
            </p:extLst>
          </p:nvPr>
        </p:nvGraphicFramePr>
        <p:xfrm>
          <a:off x="1183710" y="1425677"/>
          <a:ext cx="7360522" cy="4683163"/>
        </p:xfrm>
        <a:graphic>
          <a:graphicData uri="http://schemas.openxmlformats.org/drawingml/2006/table">
            <a:tbl>
              <a:tblPr/>
              <a:tblGrid>
                <a:gridCol w="3680261">
                  <a:extLst>
                    <a:ext uri="{9D8B030D-6E8A-4147-A177-3AD203B41FA5}">
                      <a16:colId xmlns:a16="http://schemas.microsoft.com/office/drawing/2014/main" xmlns="" val="2909678919"/>
                    </a:ext>
                  </a:extLst>
                </a:gridCol>
                <a:gridCol w="3680261">
                  <a:extLst>
                    <a:ext uri="{9D8B030D-6E8A-4147-A177-3AD203B41FA5}">
                      <a16:colId xmlns:a16="http://schemas.microsoft.com/office/drawing/2014/main" xmlns="" val="2559597038"/>
                    </a:ext>
                  </a:extLst>
                </a:gridCol>
              </a:tblGrid>
              <a:tr h="276590">
                <a:tc>
                  <a:txBody>
                    <a:bodyPr/>
                    <a:lstStyle/>
                    <a:p>
                      <a:pPr algn="l" fontAlgn="t"/>
                      <a:r>
                        <a:rPr lang="en-US" sz="1400" dirty="0">
                          <a:solidFill>
                            <a:srgbClr val="000000"/>
                          </a:solidFill>
                          <a:effectLst/>
                          <a:latin typeface="times new roman" panose="02020603050405020304" pitchFamily="18" charset="0"/>
                        </a:rPr>
                        <a:t>ArrayList</a:t>
                      </a:r>
                    </a:p>
                  </a:txBody>
                  <a:tcPr marL="42037" marR="42037" marT="42037" marB="42037">
                    <a:lnL w="7620" cap="flat" cmpd="sng" algn="ctr">
                      <a:solidFill>
                        <a:srgbClr val="B07FF7"/>
                      </a:solidFill>
                      <a:prstDash val="solid"/>
                      <a:round/>
                      <a:headEnd type="none" w="med" len="med"/>
                      <a:tailEnd type="none" w="med" len="med"/>
                    </a:lnL>
                    <a:lnR w="7620" cap="flat" cmpd="sng" algn="ctr">
                      <a:solidFill>
                        <a:srgbClr val="B07FF7"/>
                      </a:solidFill>
                      <a:prstDash val="solid"/>
                      <a:round/>
                      <a:headEnd type="none" w="med" len="med"/>
                      <a:tailEnd type="none" w="med" len="med"/>
                    </a:lnR>
                    <a:lnT w="7620" cap="flat" cmpd="sng" algn="ctr">
                      <a:solidFill>
                        <a:srgbClr val="B07F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400">
                          <a:solidFill>
                            <a:srgbClr val="000000"/>
                          </a:solidFill>
                          <a:effectLst/>
                          <a:latin typeface="times new roman" panose="02020603050405020304" pitchFamily="18" charset="0"/>
                        </a:rPr>
                        <a:t>LinkedList</a:t>
                      </a:r>
                    </a:p>
                  </a:txBody>
                  <a:tcPr marL="42037" marR="42037" marT="42037" marB="42037">
                    <a:lnL w="7620" cap="flat" cmpd="sng" algn="ctr">
                      <a:solidFill>
                        <a:srgbClr val="B07FF7"/>
                      </a:solidFill>
                      <a:prstDash val="solid"/>
                      <a:round/>
                      <a:headEnd type="none" w="med" len="med"/>
                      <a:tailEnd type="none" w="med" len="med"/>
                    </a:lnL>
                    <a:lnR w="7620" cap="flat" cmpd="sng" algn="ctr">
                      <a:solidFill>
                        <a:srgbClr val="B07FF7"/>
                      </a:solidFill>
                      <a:prstDash val="solid"/>
                      <a:round/>
                      <a:headEnd type="none" w="med" len="med"/>
                      <a:tailEnd type="none" w="med" len="med"/>
                    </a:lnR>
                    <a:lnT w="7620" cap="flat" cmpd="sng" algn="ctr">
                      <a:solidFill>
                        <a:srgbClr val="B07FF7"/>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417589488"/>
                  </a:ext>
                </a:extLst>
              </a:tr>
              <a:tr h="647347">
                <a:tc>
                  <a:txBody>
                    <a:bodyPr/>
                    <a:lstStyle/>
                    <a:p>
                      <a:pPr algn="just" fontAlgn="t"/>
                      <a:r>
                        <a:rPr lang="en-US" sz="1400" dirty="0">
                          <a:solidFill>
                            <a:srgbClr val="333333"/>
                          </a:solidFill>
                          <a:effectLst/>
                          <a:latin typeface="inter-regular"/>
                        </a:rPr>
                        <a:t>ArrayList internally uses a </a:t>
                      </a:r>
                      <a:r>
                        <a:rPr lang="en-US" sz="1400" b="1" dirty="0">
                          <a:solidFill>
                            <a:srgbClr val="333333"/>
                          </a:solidFill>
                          <a:effectLst/>
                          <a:latin typeface="inter-bold"/>
                        </a:rPr>
                        <a:t>dynamic array</a:t>
                      </a:r>
                      <a:r>
                        <a:rPr lang="en-US" sz="1400" dirty="0">
                          <a:solidFill>
                            <a:srgbClr val="333333"/>
                          </a:solidFill>
                          <a:effectLst/>
                          <a:latin typeface="inter-regular"/>
                        </a:rPr>
                        <a:t> to store the elements.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LinkedList internally uses a </a:t>
                      </a:r>
                      <a:r>
                        <a:rPr lang="en-US" sz="1400" b="1" dirty="0">
                          <a:solidFill>
                            <a:srgbClr val="333333"/>
                          </a:solidFill>
                          <a:effectLst/>
                          <a:latin typeface="inter-bold"/>
                        </a:rPr>
                        <a:t>doubly linked list</a:t>
                      </a:r>
                      <a:r>
                        <a:rPr lang="en-US" sz="1400" dirty="0">
                          <a:solidFill>
                            <a:srgbClr val="333333"/>
                          </a:solidFill>
                          <a:effectLst/>
                          <a:latin typeface="inter-regular"/>
                        </a:rPr>
                        <a:t> to store the elements (nodes).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321456109"/>
                  </a:ext>
                </a:extLst>
              </a:tr>
              <a:tr h="1044164">
                <a:tc>
                  <a:txBody>
                    <a:bodyPr/>
                    <a:lstStyle/>
                    <a:p>
                      <a:pPr algn="just" fontAlgn="t"/>
                      <a:r>
                        <a:rPr lang="en-US" sz="1400" dirty="0">
                          <a:solidFill>
                            <a:srgbClr val="333333"/>
                          </a:solidFill>
                          <a:effectLst/>
                          <a:latin typeface="inter-regular"/>
                        </a:rPr>
                        <a:t>Manipulation with ArrayList is </a:t>
                      </a:r>
                      <a:r>
                        <a:rPr lang="en-US" sz="1400" b="1" dirty="0">
                          <a:solidFill>
                            <a:srgbClr val="333333"/>
                          </a:solidFill>
                          <a:effectLst/>
                          <a:latin typeface="inter-bold"/>
                        </a:rPr>
                        <a:t>slow</a:t>
                      </a:r>
                      <a:r>
                        <a:rPr lang="en-US" sz="1400" dirty="0">
                          <a:solidFill>
                            <a:srgbClr val="333333"/>
                          </a:solidFill>
                          <a:effectLst/>
                          <a:latin typeface="inter-regular"/>
                        </a:rPr>
                        <a:t> because it internally uses an array. If any element is removed from the array, all the other elements are shifted in memory.</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Manipulation with LinkedList is </a:t>
                      </a:r>
                      <a:r>
                        <a:rPr lang="en-US" sz="1400" b="1" dirty="0">
                          <a:solidFill>
                            <a:srgbClr val="333333"/>
                          </a:solidFill>
                          <a:effectLst/>
                          <a:latin typeface="inter-bold"/>
                        </a:rPr>
                        <a:t>faster</a:t>
                      </a:r>
                      <a:r>
                        <a:rPr lang="en-US" sz="1400" dirty="0">
                          <a:solidFill>
                            <a:srgbClr val="333333"/>
                          </a:solidFill>
                          <a:effectLst/>
                          <a:latin typeface="inter-regular"/>
                        </a:rPr>
                        <a:t> than ArrayList because it uses a doubly linked list, so no bit shifting is required in memory.</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671042420"/>
                  </a:ext>
                </a:extLst>
              </a:tr>
              <a:tr h="448939">
                <a:tc>
                  <a:txBody>
                    <a:bodyPr/>
                    <a:lstStyle/>
                    <a:p>
                      <a:pPr algn="just" fontAlgn="t"/>
                      <a:r>
                        <a:rPr lang="en-US" sz="1400" dirty="0">
                          <a:solidFill>
                            <a:srgbClr val="333333"/>
                          </a:solidFill>
                          <a:effectLst/>
                          <a:latin typeface="inter-regular"/>
                        </a:rPr>
                        <a:t>ArrayList is </a:t>
                      </a:r>
                      <a:r>
                        <a:rPr lang="en-US" sz="1400" b="1" dirty="0">
                          <a:solidFill>
                            <a:srgbClr val="333333"/>
                          </a:solidFill>
                          <a:effectLst/>
                          <a:latin typeface="inter-bold"/>
                        </a:rPr>
                        <a:t>better for storing and accessing</a:t>
                      </a:r>
                      <a:r>
                        <a:rPr lang="en-US" sz="1400" dirty="0">
                          <a:solidFill>
                            <a:srgbClr val="333333"/>
                          </a:solidFill>
                          <a:effectLst/>
                          <a:latin typeface="inter-regular"/>
                        </a:rPr>
                        <a:t> data.</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LinkedList is </a:t>
                      </a:r>
                      <a:r>
                        <a:rPr lang="en-US" sz="1400" b="1" dirty="0">
                          <a:solidFill>
                            <a:srgbClr val="333333"/>
                          </a:solidFill>
                          <a:effectLst/>
                          <a:latin typeface="inter-bold"/>
                        </a:rPr>
                        <a:t>better for manipulating</a:t>
                      </a:r>
                      <a:r>
                        <a:rPr lang="en-US" sz="1400" dirty="0">
                          <a:solidFill>
                            <a:srgbClr val="333333"/>
                          </a:solidFill>
                          <a:effectLst/>
                          <a:latin typeface="inter-regular"/>
                        </a:rPr>
                        <a:t> data. insertion and deletion from the middle require no shifting </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511142846"/>
                  </a:ext>
                </a:extLst>
              </a:tr>
              <a:tr h="647347">
                <a:tc>
                  <a:txBody>
                    <a:bodyPr/>
                    <a:lstStyle/>
                    <a:p>
                      <a:pPr algn="just" fontAlgn="t"/>
                      <a:r>
                        <a:rPr lang="en-US" sz="1400" dirty="0">
                          <a:solidFill>
                            <a:srgbClr val="333333"/>
                          </a:solidFill>
                          <a:effectLst/>
                          <a:latin typeface="inter-regular"/>
                        </a:rPr>
                        <a:t>The memory location for the elements of an ArrayList is contiguous.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 location for the elements of a linked list is not contagious.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632576243"/>
                  </a:ext>
                </a:extLst>
              </a:tr>
              <a:tr h="845756">
                <a:tc>
                  <a:txBody>
                    <a:bodyPr/>
                    <a:lstStyle/>
                    <a:p>
                      <a:pPr algn="just" fontAlgn="t"/>
                      <a:r>
                        <a:rPr lang="en-US" sz="1400" dirty="0">
                          <a:solidFill>
                            <a:srgbClr val="333333"/>
                          </a:solidFill>
                          <a:effectLst/>
                          <a:latin typeface="inter-regular"/>
                        </a:rPr>
                        <a:t>Generally, when an ArrayList is initialized, a default capacity of 10 is assigned to the ArrayList.</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There is no case of default capacity in a LinkedList. In LinkedList, an empty list is created when a LinkedList is initialized.</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003447006"/>
                  </a:ext>
                </a:extLst>
              </a:tr>
              <a:tr h="504985">
                <a:tc>
                  <a:txBody>
                    <a:bodyPr/>
                    <a:lstStyle/>
                    <a:p>
                      <a:pPr algn="just" fontAlgn="t"/>
                      <a:r>
                        <a:rPr lang="en-US" sz="1400" dirty="0">
                          <a:solidFill>
                            <a:srgbClr val="333333"/>
                          </a:solidFill>
                          <a:effectLst/>
                          <a:latin typeface="inter-regular"/>
                        </a:rPr>
                        <a:t>To be precise, an ArrayList is a resizable array. Might create unused locations</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Create a node when needed</a:t>
                      </a:r>
                    </a:p>
                  </a:txBody>
                  <a:tcPr marL="28025" marR="28025" marT="28025" marB="2802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4106783429"/>
                  </a:ext>
                </a:extLst>
              </a:tr>
            </a:tbl>
          </a:graphicData>
        </a:graphic>
      </p:graphicFrame>
    </p:spTree>
    <p:extLst>
      <p:ext uri="{BB962C8B-B14F-4D97-AF65-F5344CB8AC3E}">
        <p14:creationId xmlns:p14="http://schemas.microsoft.com/office/powerpoint/2010/main" val="240958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D14834-4907-BABC-7739-F77BC0C27F62}"/>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xmlns="" id="{B8EB1A7E-03B9-86BA-F74D-A38BBE3F87B7}"/>
              </a:ext>
            </a:extLst>
          </p:cNvPr>
          <p:cNvSpPr>
            <a:spLocks noGrp="1"/>
          </p:cNvSpPr>
          <p:nvPr>
            <p:ph idx="1"/>
          </p:nvPr>
        </p:nvSpPr>
        <p:spPr/>
        <p:txBody>
          <a:bodyPr/>
          <a:lstStyle/>
          <a:p>
            <a:r>
              <a:rPr lang="en-US" dirty="0"/>
              <a:t>A company has a chance of 70% to receive an income between 400$ and 1200$ every day, over a year (365 days)</a:t>
            </a:r>
          </a:p>
          <a:p>
            <a:pPr lvl="1"/>
            <a:r>
              <a:rPr lang="en-US" dirty="0"/>
              <a:t>Write a system to simulate the above scenario </a:t>
            </a:r>
          </a:p>
          <a:p>
            <a:pPr lvl="1"/>
            <a:r>
              <a:rPr lang="en-US" dirty="0"/>
              <a:t>What is the number of days in which the company receives an income</a:t>
            </a:r>
          </a:p>
          <a:p>
            <a:pPr lvl="1"/>
            <a:r>
              <a:rPr lang="en-US" dirty="0"/>
              <a:t>What is the maximum income received during the year</a:t>
            </a:r>
          </a:p>
          <a:p>
            <a:r>
              <a:rPr lang="en-US" dirty="0"/>
              <a:t>Implement it using linked lists</a:t>
            </a:r>
          </a:p>
        </p:txBody>
      </p:sp>
    </p:spTree>
    <p:extLst>
      <p:ext uri="{BB962C8B-B14F-4D97-AF65-F5344CB8AC3E}">
        <p14:creationId xmlns:p14="http://schemas.microsoft.com/office/powerpoint/2010/main" val="164943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07067A-C21E-FD40-14E3-1DF502D6B1B6}"/>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xmlns="" id="{97BD1706-1343-4A33-FD1B-0424CC89EEE0}"/>
              </a:ext>
            </a:extLst>
          </p:cNvPr>
          <p:cNvSpPr>
            <a:spLocks noGrp="1"/>
          </p:cNvSpPr>
          <p:nvPr>
            <p:ph idx="1"/>
          </p:nvPr>
        </p:nvSpPr>
        <p:spPr>
          <a:xfrm>
            <a:off x="677334" y="1930401"/>
            <a:ext cx="8596668" cy="4110962"/>
          </a:xfrm>
        </p:spPr>
        <p:txBody>
          <a:bodyPr/>
          <a:lstStyle/>
          <a:p>
            <a:r>
              <a:rPr lang="en-US" dirty="0">
                <a:solidFill>
                  <a:schemeClr val="tx1"/>
                </a:solidFill>
              </a:rPr>
              <a:t>Stack class provides a way to store elements in a Last-In-First-Out (LIFO) manner</a:t>
            </a:r>
          </a:p>
          <a:p>
            <a:r>
              <a:rPr lang="en-US" dirty="0">
                <a:solidFill>
                  <a:schemeClr val="tx1"/>
                </a:solidFill>
              </a:rPr>
              <a:t>Due to the nature of LIFO nature of the stack it is used in several applications</a:t>
            </a:r>
          </a:p>
          <a:p>
            <a:pPr lvl="1"/>
            <a:r>
              <a:rPr lang="en-US" b="1" dirty="0">
                <a:solidFill>
                  <a:schemeClr val="tx1"/>
                </a:solidFill>
              </a:rPr>
              <a:t>Backtracking</a:t>
            </a:r>
            <a:r>
              <a:rPr lang="en-US" dirty="0">
                <a:solidFill>
                  <a:schemeClr val="tx1"/>
                </a:solidFill>
              </a:rPr>
              <a:t>: Stacks are used in algorithms that involve backtracking, such as maze-solving algorithms, certain move generation in games (like chess), and in the N-Queens problem.</a:t>
            </a:r>
          </a:p>
          <a:p>
            <a:pPr lvl="1"/>
            <a:r>
              <a:rPr lang="en-US" b="1" dirty="0">
                <a:solidFill>
                  <a:schemeClr val="tx1"/>
                </a:solidFill>
              </a:rPr>
              <a:t>Depth-First Search (DFS): </a:t>
            </a:r>
            <a:r>
              <a:rPr lang="en-US" dirty="0">
                <a:solidFill>
                  <a:schemeClr val="tx1"/>
                </a:solidFill>
              </a:rPr>
              <a:t>In graph algorithms, DFS can be implemented using a stack.</a:t>
            </a:r>
          </a:p>
        </p:txBody>
      </p:sp>
    </p:spTree>
    <p:extLst>
      <p:ext uri="{BB962C8B-B14F-4D97-AF65-F5344CB8AC3E}">
        <p14:creationId xmlns:p14="http://schemas.microsoft.com/office/powerpoint/2010/main" val="11200296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BF593-F8D6-D79C-6D9D-1FA8D1B4A2AC}"/>
              </a:ext>
            </a:extLst>
          </p:cNvPr>
          <p:cNvSpPr>
            <a:spLocks noGrp="1"/>
          </p:cNvSpPr>
          <p:nvPr>
            <p:ph type="title"/>
          </p:nvPr>
        </p:nvSpPr>
        <p:spPr>
          <a:xfrm>
            <a:off x="677334" y="471948"/>
            <a:ext cx="8596668" cy="1320800"/>
          </a:xfrm>
        </p:spPr>
        <p:txBody>
          <a:bodyPr/>
          <a:lstStyle/>
          <a:p>
            <a:r>
              <a:rPr lang="en-US" dirty="0"/>
              <a:t>Example</a:t>
            </a:r>
          </a:p>
        </p:txBody>
      </p:sp>
      <p:sp>
        <p:nvSpPr>
          <p:cNvPr id="3" name="Content Placeholder 2">
            <a:extLst>
              <a:ext uri="{FF2B5EF4-FFF2-40B4-BE49-F238E27FC236}">
                <a16:creationId xmlns:a16="http://schemas.microsoft.com/office/drawing/2014/main" xmlns="" id="{17A3D457-EBAD-B405-C2AE-4DCD3CA81AB5}"/>
              </a:ext>
            </a:extLst>
          </p:cNvPr>
          <p:cNvSpPr>
            <a:spLocks noGrp="1"/>
          </p:cNvSpPr>
          <p:nvPr>
            <p:ph idx="1"/>
          </p:nvPr>
        </p:nvSpPr>
        <p:spPr>
          <a:xfrm>
            <a:off x="156225" y="2091763"/>
            <a:ext cx="4927052" cy="3880773"/>
          </a:xfrm>
        </p:spPr>
        <p:txBody>
          <a:bodyPr/>
          <a:lstStyle/>
          <a:p>
            <a:r>
              <a:rPr lang="en-US" dirty="0"/>
              <a:t>Looking at the next example</a:t>
            </a:r>
            <a:br>
              <a:rPr lang="en-US" dirty="0"/>
            </a:br>
            <a:r>
              <a:rPr lang="en-US" dirty="0"/>
              <a:t>you will see that there are some </a:t>
            </a:r>
            <a:br>
              <a:rPr lang="en-US" dirty="0"/>
            </a:br>
            <a:r>
              <a:rPr lang="en-US" dirty="0"/>
              <a:t>methods, are useful when working </a:t>
            </a:r>
            <a:br>
              <a:rPr lang="en-US" dirty="0"/>
            </a:br>
            <a:r>
              <a:rPr lang="en-US" dirty="0"/>
              <a:t>with stacks.</a:t>
            </a:r>
          </a:p>
          <a:p>
            <a:pPr lvl="1"/>
            <a:r>
              <a:rPr lang="en-US" dirty="0"/>
              <a:t>push: add element to the stack</a:t>
            </a:r>
          </a:p>
          <a:p>
            <a:pPr lvl="1"/>
            <a:r>
              <a:rPr lang="en-US" dirty="0"/>
              <a:t>pop: return and removes element</a:t>
            </a:r>
          </a:p>
          <a:p>
            <a:pPr lvl="1"/>
            <a:r>
              <a:rPr lang="en-US" dirty="0"/>
              <a:t>peek: returns element without removal</a:t>
            </a:r>
          </a:p>
          <a:p>
            <a:pPr lvl="1"/>
            <a:r>
              <a:rPr lang="en-US" dirty="0"/>
              <a:t>size: number of elements in the stack</a:t>
            </a:r>
          </a:p>
          <a:p>
            <a:pPr lvl="1"/>
            <a:r>
              <a:rPr lang="en-US" dirty="0" err="1"/>
              <a:t>isEmpty</a:t>
            </a:r>
            <a:r>
              <a:rPr lang="en-US" dirty="0"/>
              <a:t>: True when the stack is empty</a:t>
            </a:r>
          </a:p>
          <a:p>
            <a:endParaRPr lang="en-US" dirty="0"/>
          </a:p>
        </p:txBody>
      </p:sp>
      <p:sp>
        <p:nvSpPr>
          <p:cNvPr id="6" name="TextBox 5">
            <a:extLst>
              <a:ext uri="{FF2B5EF4-FFF2-40B4-BE49-F238E27FC236}">
                <a16:creationId xmlns:a16="http://schemas.microsoft.com/office/drawing/2014/main" xmlns="" id="{E2E3B1C5-F2F1-A7D7-85DA-FE8AA166A619}"/>
              </a:ext>
            </a:extLst>
          </p:cNvPr>
          <p:cNvSpPr txBox="1"/>
          <p:nvPr/>
        </p:nvSpPr>
        <p:spPr>
          <a:xfrm>
            <a:off x="5410199" y="1413063"/>
            <a:ext cx="4795684" cy="403187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java.util.Stack</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public class </a:t>
            </a:r>
            <a:r>
              <a:rPr kumimoji="0" lang="en-US" altLang="en-US" sz="1600" b="0" i="0" u="none" strike="noStrike" cap="none" normalizeH="0" baseline="0" dirty="0">
                <a:ln>
                  <a:noFill/>
                </a:ln>
                <a:solidFill>
                  <a:srgbClr val="000000"/>
                </a:solidFill>
                <a:effectLst/>
                <a:latin typeface="JetBrains Mono"/>
              </a:rPr>
              <a:t>Main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public static void </a:t>
            </a:r>
            <a:r>
              <a:rPr kumimoji="0" lang="en-US" altLang="en-US" sz="1600" b="0" i="0" u="none" strike="noStrike" cap="none" normalizeH="0" baseline="0" dirty="0">
                <a:ln>
                  <a:noFill/>
                </a:ln>
                <a:solidFill>
                  <a:srgbClr val="00627A"/>
                </a:solidFill>
                <a:effectLst/>
                <a:latin typeface="JetBrains Mono"/>
              </a:rPr>
              <a:t>main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String</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80808"/>
                </a:solidFill>
                <a:effectLst/>
                <a:latin typeface="JetBrains Mono"/>
              </a:rPr>
              <a:t>args</a:t>
            </a: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Stack</a:t>
            </a:r>
            <a:r>
              <a:rPr kumimoji="0" lang="en-US" altLang="en-US" sz="1600" b="0" i="0" u="none" strike="noStrike" cap="none" normalizeH="0" baseline="0" dirty="0">
                <a:ln>
                  <a:noFill/>
                </a:ln>
                <a:solidFill>
                  <a:srgbClr val="080808"/>
                </a:solidFill>
                <a:effectLst/>
                <a:latin typeface="JetBrains Mono"/>
              </a:rPr>
              <a:t>&lt;</a:t>
            </a:r>
            <a:r>
              <a:rPr kumimoji="0" lang="en-US" altLang="en-US" sz="1600" b="0" i="0" u="none" strike="noStrike" cap="none" normalizeH="0" baseline="0" dirty="0">
                <a:ln>
                  <a:noFill/>
                </a:ln>
                <a:solidFill>
                  <a:srgbClr val="000000"/>
                </a:solidFill>
                <a:effectLst/>
                <a:latin typeface="JetBrains Mono"/>
              </a:rPr>
              <a:t>String</a:t>
            </a:r>
            <a:r>
              <a:rPr kumimoji="0" lang="en-US" altLang="en-US" sz="1600" b="0" i="0" u="none" strike="noStrike" cap="none" normalizeH="0" baseline="0" dirty="0">
                <a:ln>
                  <a:noFill/>
                </a:ln>
                <a:solidFill>
                  <a:srgbClr val="080808"/>
                </a:solidFill>
                <a:effectLst/>
                <a:latin typeface="JetBrains Mono"/>
              </a:rPr>
              <a:t>&gt; </a:t>
            </a:r>
            <a:r>
              <a:rPr kumimoji="0" lang="en-US" altLang="en-US" sz="1600" b="0" i="0" u="none" strike="noStrike" cap="none" normalizeH="0" baseline="0" dirty="0">
                <a:ln>
                  <a:noFill/>
                </a:ln>
                <a:solidFill>
                  <a:srgbClr val="000000"/>
                </a:solidFill>
                <a:effectLst/>
                <a:latin typeface="JetBrains Mono"/>
              </a:rPr>
              <a:t>stack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Stack&lt;&gt;();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stack</a:t>
            </a:r>
            <a:r>
              <a:rPr kumimoji="0" lang="en-US" altLang="en-US" sz="1600" b="0" i="0" u="none" strike="noStrike" cap="none" normalizeH="0" baseline="0" dirty="0" err="1">
                <a:ln>
                  <a:noFill/>
                </a:ln>
                <a:solidFill>
                  <a:srgbClr val="080808"/>
                </a:solidFill>
                <a:effectLst/>
                <a:latin typeface="JetBrains Mono"/>
              </a:rPr>
              <a:t>.push</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"A"</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stack</a:t>
            </a:r>
            <a:r>
              <a:rPr kumimoji="0" lang="en-US" altLang="en-US" sz="1600" b="0" i="0" u="none" strike="noStrike" cap="none" normalizeH="0" baseline="0" dirty="0" err="1">
                <a:ln>
                  <a:noFill/>
                </a:ln>
                <a:solidFill>
                  <a:srgbClr val="080808"/>
                </a:solidFill>
                <a:effectLst/>
                <a:latin typeface="JetBrains Mono"/>
              </a:rPr>
              <a:t>.push</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"B"</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stack</a:t>
            </a:r>
            <a:r>
              <a:rPr kumimoji="0" lang="en-US" altLang="en-US" sz="1600" b="0" i="0" u="none" strike="noStrike" cap="none" normalizeH="0" baseline="0" dirty="0" err="1">
                <a:ln>
                  <a:noFill/>
                </a:ln>
                <a:solidFill>
                  <a:srgbClr val="080808"/>
                </a:solidFill>
                <a:effectLst/>
                <a:latin typeface="JetBrains Mono"/>
              </a:rPr>
              <a:t>.push</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"C"</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System</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871094"/>
                </a:solidFill>
                <a:effectLst/>
                <a:latin typeface="JetBrains Mono"/>
              </a:rPr>
              <a:t>out</a:t>
            </a:r>
            <a:r>
              <a:rPr kumimoji="0" lang="en-US" altLang="en-US" sz="1600" b="0" i="0" u="none" strike="noStrike" cap="none" normalizeH="0" baseline="0" dirty="0" err="1">
                <a:ln>
                  <a:noFill/>
                </a:ln>
                <a:solidFill>
                  <a:srgbClr val="080808"/>
                </a:solidFill>
                <a:effectLst/>
                <a:latin typeface="JetBrains Mono"/>
              </a:rPr>
              <a:t>.println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stack</a:t>
            </a:r>
            <a:r>
              <a:rPr kumimoji="0" lang="en-US" altLang="en-US" sz="1600" b="0" i="0" u="none" strike="noStrike" cap="none" normalizeH="0" baseline="0" dirty="0" err="1">
                <a:ln>
                  <a:noFill/>
                </a:ln>
                <a:solidFill>
                  <a:srgbClr val="080808"/>
                </a:solidFill>
                <a:effectLst/>
                <a:latin typeface="JetBrains Mono"/>
              </a:rPr>
              <a:t>.peek</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while </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stack</a:t>
            </a:r>
            <a:r>
              <a:rPr kumimoji="0" lang="en-US" altLang="en-US" sz="1600" b="0" i="0" u="none" strike="noStrike" cap="none" normalizeH="0" baseline="0" dirty="0" err="1">
                <a:ln>
                  <a:noFill/>
                </a:ln>
                <a:solidFill>
                  <a:srgbClr val="080808"/>
                </a:solidFill>
                <a:effectLst/>
                <a:latin typeface="JetBrains Mono"/>
              </a:rPr>
              <a:t>.isEmpty</a:t>
            </a: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System</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871094"/>
                </a:solidFill>
                <a:effectLst/>
                <a:latin typeface="JetBrains Mono"/>
              </a:rPr>
              <a:t>out</a:t>
            </a:r>
            <a:r>
              <a:rPr kumimoji="0" lang="en-US" altLang="en-US" sz="1600" b="0" i="0" u="none" strike="noStrike" cap="none" normalizeH="0" baseline="0" dirty="0" err="1">
                <a:ln>
                  <a:noFill/>
                </a:ln>
                <a:solidFill>
                  <a:srgbClr val="080808"/>
                </a:solidFill>
                <a:effectLst/>
                <a:latin typeface="JetBrains Mono"/>
              </a:rPr>
              <a:t>.println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"Popped: "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stack</a:t>
            </a:r>
            <a:r>
              <a:rPr kumimoji="0" lang="en-US" altLang="en-US" sz="1600" b="0" i="0" u="none" strike="noStrike" cap="none" normalizeH="0" baseline="0" dirty="0" err="1">
                <a:ln>
                  <a:noFill/>
                </a:ln>
                <a:solidFill>
                  <a:srgbClr val="080808"/>
                </a:solidFill>
                <a:effectLst/>
                <a:latin typeface="JetBrains Mono"/>
              </a:rPr>
              <a:t>.pop</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5600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75DF8-744D-0F9F-FF01-16CF8AF3F19D}"/>
              </a:ext>
            </a:extLst>
          </p:cNvPr>
          <p:cNvSpPr>
            <a:spLocks noGrp="1"/>
          </p:cNvSpPr>
          <p:nvPr>
            <p:ph type="title"/>
          </p:nvPr>
        </p:nvSpPr>
        <p:spPr/>
        <p:txBody>
          <a:bodyPr/>
          <a:lstStyle/>
          <a:p>
            <a:r>
              <a:rPr lang="en-US" dirty="0"/>
              <a:t>Why data structures</a:t>
            </a:r>
          </a:p>
        </p:txBody>
      </p:sp>
      <p:sp>
        <p:nvSpPr>
          <p:cNvPr id="3" name="Content Placeholder 2">
            <a:extLst>
              <a:ext uri="{FF2B5EF4-FFF2-40B4-BE49-F238E27FC236}">
                <a16:creationId xmlns:a16="http://schemas.microsoft.com/office/drawing/2014/main" xmlns="" id="{EBAC6BC7-4363-41A0-A8AD-BC661D4DB81C}"/>
              </a:ext>
            </a:extLst>
          </p:cNvPr>
          <p:cNvSpPr>
            <a:spLocks noGrp="1"/>
          </p:cNvSpPr>
          <p:nvPr>
            <p:ph idx="1"/>
          </p:nvPr>
        </p:nvSpPr>
        <p:spPr/>
        <p:txBody>
          <a:bodyPr/>
          <a:lstStyle/>
          <a:p>
            <a:r>
              <a:rPr lang="en-US" dirty="0"/>
              <a:t>Like variables, data structures are used to store data.</a:t>
            </a:r>
          </a:p>
          <a:p>
            <a:pPr lvl="1"/>
            <a:r>
              <a:rPr lang="en-US" dirty="0"/>
              <a:t>However, data structures allow storing large amount of data in one entity</a:t>
            </a:r>
          </a:p>
          <a:p>
            <a:r>
              <a:rPr lang="en-US" dirty="0"/>
              <a:t>Data structures are important as they allow storing data in different styles to support various applications</a:t>
            </a:r>
          </a:p>
          <a:p>
            <a:pPr lvl="1"/>
            <a:r>
              <a:rPr lang="en-US" dirty="0"/>
              <a:t>Designed in a way the facilitates efficient access and modification</a:t>
            </a:r>
          </a:p>
          <a:p>
            <a:r>
              <a:rPr lang="en-US" dirty="0"/>
              <a:t>Data structures allow developers to abstract the complexities of the underlying system and handle data in a more logical and clean manner</a:t>
            </a:r>
          </a:p>
        </p:txBody>
      </p:sp>
    </p:spTree>
    <p:extLst>
      <p:ext uri="{BB962C8B-B14F-4D97-AF65-F5344CB8AC3E}">
        <p14:creationId xmlns:p14="http://schemas.microsoft.com/office/powerpoint/2010/main" val="4001463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39730B-D86A-4AD3-9833-7FBA143BF818}"/>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xmlns="" id="{6C0636A8-F1AA-075D-119A-E50FAEA3529D}"/>
              </a:ext>
            </a:extLst>
          </p:cNvPr>
          <p:cNvSpPr>
            <a:spLocks noGrp="1"/>
          </p:cNvSpPr>
          <p:nvPr>
            <p:ph idx="1"/>
          </p:nvPr>
        </p:nvSpPr>
        <p:spPr/>
        <p:txBody>
          <a:bodyPr/>
          <a:lstStyle/>
          <a:p>
            <a:r>
              <a:rPr lang="en-US" dirty="0"/>
              <a:t>Write a Java program that fills a stack with 100 random numbers between 0 and 20</a:t>
            </a:r>
          </a:p>
          <a:p>
            <a:endParaRPr lang="en-US" dirty="0"/>
          </a:p>
          <a:p>
            <a:r>
              <a:rPr lang="en-US" dirty="0"/>
              <a:t>pop these elements from the stack one by one, and record the frequency of each element in the stack</a:t>
            </a:r>
          </a:p>
          <a:p>
            <a:endParaRPr lang="en-US" dirty="0"/>
          </a:p>
          <a:p>
            <a:r>
              <a:rPr lang="en-US" dirty="0"/>
              <a:t>use the traditional array to help you in recording the frequencies</a:t>
            </a:r>
          </a:p>
          <a:p>
            <a:endParaRPr lang="en-US" dirty="0"/>
          </a:p>
          <a:p>
            <a:r>
              <a:rPr lang="en-US" sz="2400" b="1" dirty="0"/>
              <a:t>Use two functions to fill the stack and calculate the frequencies</a:t>
            </a:r>
          </a:p>
        </p:txBody>
      </p:sp>
    </p:spTree>
    <p:extLst>
      <p:ext uri="{BB962C8B-B14F-4D97-AF65-F5344CB8AC3E}">
        <p14:creationId xmlns:p14="http://schemas.microsoft.com/office/powerpoint/2010/main" val="14971937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8D09FF9E-58BC-51B7-F260-83097DB3F806}"/>
              </a:ext>
            </a:extLst>
          </p:cNvPr>
          <p:cNvSpPr txBox="1"/>
          <p:nvPr/>
        </p:nvSpPr>
        <p:spPr>
          <a:xfrm>
            <a:off x="651387" y="828288"/>
            <a:ext cx="6100916"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java.util.Random</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import </a:t>
            </a:r>
            <a:r>
              <a:rPr kumimoji="0" lang="en-US" altLang="en-US" sz="1400" b="0" i="0" u="none" strike="noStrike" cap="none" normalizeH="0" baseline="0" dirty="0" err="1">
                <a:ln>
                  <a:noFill/>
                </a:ln>
                <a:solidFill>
                  <a:srgbClr val="000000"/>
                </a:solidFill>
                <a:effectLst/>
                <a:latin typeface="JetBrains Mono"/>
              </a:rPr>
              <a:t>java.util.Stack</a:t>
            </a:r>
            <a:r>
              <a:rPr kumimoji="0" lang="en-US" altLang="en-US" sz="14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033B3"/>
                </a:solidFill>
                <a:effectLst/>
                <a:latin typeface="JetBrains Mono"/>
              </a:rPr>
              <a:t>public class </a:t>
            </a:r>
            <a:r>
              <a:rPr kumimoji="0" lang="en-US" altLang="en-US" sz="1400" b="0" i="0" u="none" strike="noStrike" cap="none" normalizeH="0" baseline="0" dirty="0">
                <a:ln>
                  <a:noFill/>
                </a:ln>
                <a:solidFill>
                  <a:srgbClr val="000000"/>
                </a:solidFill>
                <a:effectLst/>
                <a:latin typeface="JetBrains Mono"/>
              </a:rPr>
              <a:t>Main </a:t>
            </a:r>
            <a:r>
              <a:rPr kumimoji="0" lang="en-US" altLang="en-US" sz="14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80808"/>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public static </a:t>
            </a:r>
            <a:r>
              <a:rPr kumimoji="0" lang="en-US" altLang="en-US" sz="1400" b="0" i="0" u="none" strike="noStrike" cap="none" normalizeH="0" baseline="0" dirty="0">
                <a:ln>
                  <a:noFill/>
                </a:ln>
                <a:solidFill>
                  <a:srgbClr val="000000"/>
                </a:solidFill>
                <a:effectLst/>
                <a:latin typeface="JetBrains Mono"/>
              </a:rPr>
              <a:t>Stack</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000000"/>
                </a:solidFill>
                <a:effectLst/>
                <a:latin typeface="JetBrains Mono"/>
              </a:rPr>
              <a:t>Integer</a:t>
            </a:r>
            <a:r>
              <a:rPr kumimoji="0" lang="en-US" altLang="en-US" sz="1400" b="0" i="0" u="none" strike="noStrike" cap="none" normalizeH="0" baseline="0" dirty="0">
                <a:ln>
                  <a:noFill/>
                </a:ln>
                <a:solidFill>
                  <a:srgbClr val="080808"/>
                </a:solidFill>
                <a:effectLst/>
                <a:latin typeface="JetBrains Mono"/>
              </a:rPr>
              <a:t>&gt; </a:t>
            </a:r>
            <a:r>
              <a:rPr kumimoji="0" lang="en-US" altLang="en-US" sz="1400" b="0" i="0" u="none" strike="noStrike" cap="none" normalizeH="0" baseline="0" dirty="0" err="1">
                <a:ln>
                  <a:noFill/>
                </a:ln>
                <a:solidFill>
                  <a:srgbClr val="00627A"/>
                </a:solidFill>
                <a:effectLst/>
                <a:latin typeface="JetBrains Mono"/>
              </a:rPr>
              <a:t>fill_stack</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Stack</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000000"/>
                </a:solidFill>
                <a:effectLst/>
                <a:latin typeface="JetBrains Mono"/>
              </a:rPr>
              <a:t>Integer</a:t>
            </a:r>
            <a:r>
              <a:rPr kumimoji="0" lang="en-US" altLang="en-US" sz="1400" b="0" i="0" u="none" strike="noStrike" cap="none" normalizeH="0" baseline="0" dirty="0">
                <a:ln>
                  <a:noFill/>
                </a:ln>
                <a:solidFill>
                  <a:srgbClr val="080808"/>
                </a:solidFill>
                <a:effectLst/>
                <a:latin typeface="JetBrains Mono"/>
              </a:rPr>
              <a:t>&gt; stack){</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Random rand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new </a:t>
            </a:r>
            <a:r>
              <a:rPr kumimoji="0" lang="en-US" altLang="en-US" sz="1400" b="0" i="0" u="none" strike="noStrike" cap="none" normalizeH="0" baseline="0" dirty="0">
                <a:ln>
                  <a:noFill/>
                </a:ln>
                <a:solidFill>
                  <a:srgbClr val="080808"/>
                </a:solidFill>
                <a:effectLst/>
                <a:latin typeface="JetBrains Mono"/>
              </a:rPr>
              <a:t>Random();</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for </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1750EB"/>
                </a:solidFill>
                <a:effectLst/>
                <a:latin typeface="JetBrains Mono"/>
              </a:rPr>
              <a:t>100</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a:ln>
                  <a:noFill/>
                </a:ln>
                <a:solidFill>
                  <a:srgbClr val="000000"/>
                </a:solidFill>
                <a:effectLst/>
                <a:latin typeface="JetBrains Mono"/>
              </a:rPr>
              <a:t>num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rand</a:t>
            </a:r>
            <a:r>
              <a:rPr kumimoji="0" lang="en-US" altLang="en-US" sz="1400" b="0" i="0" u="none" strike="noStrike" cap="none" normalizeH="0" baseline="0" dirty="0" err="1">
                <a:ln>
                  <a:noFill/>
                </a:ln>
                <a:solidFill>
                  <a:srgbClr val="080808"/>
                </a:solidFill>
                <a:effectLst/>
                <a:latin typeface="JetBrains Mono"/>
              </a:rPr>
              <a:t>.nextInt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21</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stack.add</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num</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a:ln>
                  <a:noFill/>
                </a:ln>
                <a:solidFill>
                  <a:srgbClr val="080808"/>
                </a:solidFill>
                <a:effectLst/>
                <a:latin typeface="JetBrains Mono"/>
              </a:rPr>
              <a:t>stack;</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80808"/>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public static int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627A"/>
                </a:solidFill>
                <a:effectLst/>
                <a:latin typeface="JetBrains Mono"/>
              </a:rPr>
              <a:t>get_freq</a:t>
            </a:r>
            <a:r>
              <a:rPr kumimoji="0" lang="en-US" altLang="en-US" sz="1400" b="0" i="0" u="none" strike="noStrike" cap="none" normalizeH="0" baseline="0" dirty="0">
                <a:ln>
                  <a:noFill/>
                </a:ln>
                <a:solidFill>
                  <a:srgbClr val="00627A"/>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Stack</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000000"/>
                </a:solidFill>
                <a:effectLst/>
                <a:latin typeface="JetBrains Mono"/>
              </a:rPr>
              <a:t>Integer</a:t>
            </a:r>
            <a:r>
              <a:rPr kumimoji="0" lang="en-US" altLang="en-US" sz="1400" b="0" i="0" u="none" strike="noStrike" cap="none" normalizeH="0" baseline="0" dirty="0">
                <a:ln>
                  <a:noFill/>
                </a:ln>
                <a:solidFill>
                  <a:srgbClr val="080808"/>
                </a:solidFill>
                <a:effectLst/>
                <a:latin typeface="JetBrains Mono"/>
              </a:rPr>
              <a:t>&gt; stack){</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int</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freq</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new 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21</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while </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80808"/>
                </a:solidFill>
                <a:effectLst/>
                <a:latin typeface="JetBrains Mono"/>
              </a:rPr>
              <a:t>stack.isEmpty</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a:ln>
                  <a:noFill/>
                </a:ln>
                <a:solidFill>
                  <a:srgbClr val="000000"/>
                </a:solidFill>
                <a:effectLst/>
                <a:latin typeface="JetBrains Mono"/>
              </a:rPr>
              <a:t>num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stack.pop</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freq</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num</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return </a:t>
            </a:r>
            <a:r>
              <a:rPr kumimoji="0" lang="en-US" altLang="en-US" sz="1400" b="0" i="0" u="none" strike="noStrike" cap="none" normalizeH="0" baseline="0" dirty="0" err="1">
                <a:ln>
                  <a:noFill/>
                </a:ln>
                <a:solidFill>
                  <a:srgbClr val="000000"/>
                </a:solidFill>
                <a:effectLst/>
                <a:latin typeface="JetBrains Mono"/>
              </a:rPr>
              <a:t>freq</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AC17830C-0B41-B6B3-E534-DC7DECC2FB3F}"/>
              </a:ext>
            </a:extLst>
          </p:cNvPr>
          <p:cNvSpPr txBox="1"/>
          <p:nvPr/>
        </p:nvSpPr>
        <p:spPr>
          <a:xfrm>
            <a:off x="5665839" y="1415108"/>
            <a:ext cx="4844845" cy="3539430"/>
          </a:xfrm>
          <a:prstGeom prst="rect">
            <a:avLst/>
          </a:prstGeom>
          <a:noFill/>
        </p:spPr>
        <p:txBody>
          <a:bodyPr wrap="square">
            <a:spAutoFit/>
          </a:bodyPr>
          <a:lstStyle/>
          <a:p>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public static void </a:t>
            </a:r>
            <a:r>
              <a:rPr kumimoji="0" lang="en-US" altLang="en-US" sz="1400" b="0" i="0" u="none" strike="noStrike" cap="none" normalizeH="0" baseline="0" dirty="0">
                <a:ln>
                  <a:noFill/>
                </a:ln>
                <a:solidFill>
                  <a:srgbClr val="00627A"/>
                </a:solidFill>
                <a:effectLst/>
                <a:latin typeface="JetBrains Mono"/>
              </a:rPr>
              <a:t>main</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String</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80808"/>
                </a:solidFill>
                <a:effectLst/>
                <a:latin typeface="JetBrains Mono"/>
              </a:rPr>
              <a:t>args</a:t>
            </a:r>
            <a:r>
              <a:rPr kumimoji="0" lang="en-US" altLang="en-US" sz="1400" b="0" i="0" u="none" strike="noStrike" cap="none" normalizeH="0" baseline="0" dirty="0">
                <a:ln>
                  <a:noFill/>
                </a:ln>
                <a:solidFill>
                  <a:srgbClr val="080808"/>
                </a:solidFill>
                <a:effectLst/>
                <a:latin typeface="JetBrains Mono"/>
              </a:rPr>
              <a:t>)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0000"/>
                </a:solidFill>
                <a:effectLst/>
                <a:latin typeface="JetBrains Mono"/>
              </a:rPr>
              <a:t>Stack</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a:ln>
                  <a:noFill/>
                </a:ln>
                <a:solidFill>
                  <a:srgbClr val="000000"/>
                </a:solidFill>
                <a:effectLst/>
                <a:latin typeface="JetBrains Mono"/>
              </a:rPr>
              <a:t>Integer</a:t>
            </a:r>
            <a:r>
              <a:rPr kumimoji="0" lang="en-US" altLang="en-US" sz="1400" b="0" i="0" u="none" strike="noStrike" cap="none" normalizeH="0" baseline="0" dirty="0">
                <a:ln>
                  <a:noFill/>
                </a:ln>
                <a:solidFill>
                  <a:srgbClr val="080808"/>
                </a:solidFill>
                <a:effectLst/>
                <a:latin typeface="JetBrains Mono"/>
              </a:rPr>
              <a:t>&gt; </a:t>
            </a:r>
            <a:r>
              <a:rPr kumimoji="0" lang="en-US" altLang="en-US" sz="1400" b="0" i="0" u="none" strike="noStrike" cap="none" normalizeH="0" baseline="0" dirty="0" err="1">
                <a:ln>
                  <a:noFill/>
                </a:ln>
                <a:solidFill>
                  <a:srgbClr val="000000"/>
                </a:solidFill>
                <a:effectLst/>
                <a:latin typeface="JetBrains Mono"/>
              </a:rPr>
              <a:t>numberStack</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new </a:t>
            </a:r>
            <a:r>
              <a:rPr kumimoji="0" lang="en-US" altLang="en-US" sz="1400" b="0" i="0" u="none" strike="noStrike" cap="none" normalizeH="0" baseline="0" dirty="0">
                <a:ln>
                  <a:noFill/>
                </a:ln>
                <a:solidFill>
                  <a:srgbClr val="080808"/>
                </a:solidFill>
                <a:effectLst/>
                <a:latin typeface="JetBrains Mono"/>
              </a:rPr>
              <a:t>Stack&lt;&gt;();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numberStack</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1" u="none" strike="noStrike" cap="none" normalizeH="0" baseline="0" dirty="0" err="1">
                <a:ln>
                  <a:noFill/>
                </a:ln>
                <a:solidFill>
                  <a:srgbClr val="080808"/>
                </a:solidFill>
                <a:effectLst/>
                <a:latin typeface="JetBrains Mono"/>
              </a:rPr>
              <a:t>fill_stack</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numberStack</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System</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1" u="none" strike="noStrike" cap="none" normalizeH="0" baseline="0" dirty="0" err="1">
                <a:ln>
                  <a:noFill/>
                </a:ln>
                <a:solidFill>
                  <a:srgbClr val="871094"/>
                </a:solidFill>
                <a:effectLst/>
                <a:latin typeface="JetBrains Mono"/>
              </a:rPr>
              <a:t>out</a:t>
            </a:r>
            <a:r>
              <a:rPr kumimoji="0" lang="en-US" altLang="en-US" sz="1400" b="0" i="0" u="none" strike="noStrike" cap="none" normalizeH="0" baseline="0" dirty="0" err="1">
                <a:ln>
                  <a:noFill/>
                </a:ln>
                <a:solidFill>
                  <a:srgbClr val="080808"/>
                </a:solidFill>
                <a:effectLst/>
                <a:latin typeface="JetBrains Mono"/>
              </a:rPr>
              <a:t>.println</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numberStack</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freq</a:t>
            </a:r>
            <a:r>
              <a:rPr kumimoji="0" lang="en-US" altLang="en-US" sz="1400" b="0" i="0" u="none" strike="noStrike" cap="none" normalizeH="0" baseline="0" dirty="0">
                <a:ln>
                  <a:noFill/>
                </a:ln>
                <a:solidFill>
                  <a:srgbClr val="000000"/>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 </a:t>
            </a:r>
            <a:r>
              <a:rPr kumimoji="0" lang="en-US" altLang="en-US" sz="1400" b="0" i="1" u="none" strike="noStrike" cap="none" normalizeH="0" baseline="0" dirty="0" err="1">
                <a:ln>
                  <a:noFill/>
                </a:ln>
                <a:solidFill>
                  <a:srgbClr val="080808"/>
                </a:solidFill>
                <a:effectLst/>
                <a:latin typeface="JetBrains Mono"/>
              </a:rPr>
              <a:t>get_freq</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numberStack</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033B3"/>
                </a:solidFill>
                <a:effectLst/>
                <a:latin typeface="JetBrains Mono"/>
              </a:rPr>
              <a:t>for</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33B3"/>
                </a:solidFill>
                <a:effectLst/>
                <a:latin typeface="JetBrains Mono"/>
              </a:rPr>
              <a:t>int </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1750EB"/>
                </a:solidFill>
                <a:effectLst/>
                <a:latin typeface="JetBrains Mono"/>
              </a:rPr>
              <a:t>0</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&lt;</a:t>
            </a:r>
            <a:r>
              <a:rPr kumimoji="0" lang="en-US" altLang="en-US" sz="1400" b="0" i="0" u="none" strike="noStrike" cap="none" normalizeH="0" baseline="0" dirty="0" err="1">
                <a:ln>
                  <a:noFill/>
                </a:ln>
                <a:solidFill>
                  <a:srgbClr val="000000"/>
                </a:solidFill>
                <a:effectLst/>
                <a:latin typeface="JetBrains Mono"/>
              </a:rPr>
              <a:t>freq</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0" u="none" strike="noStrike" cap="none" normalizeH="0" baseline="0" dirty="0" err="1">
                <a:ln>
                  <a:noFill/>
                </a:ln>
                <a:solidFill>
                  <a:srgbClr val="871094"/>
                </a:solidFill>
                <a:effectLst/>
                <a:latin typeface="JetBrains Mono"/>
              </a:rPr>
              <a:t>length</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err="1">
                <a:ln>
                  <a:noFill/>
                </a:ln>
                <a:solidFill>
                  <a:srgbClr val="000000"/>
                </a:solidFill>
                <a:effectLst/>
                <a:latin typeface="JetBrains Mono"/>
              </a:rPr>
              <a:t>System</a:t>
            </a:r>
            <a:r>
              <a:rPr kumimoji="0" lang="en-US" altLang="en-US" sz="1400" b="0" i="0" u="none" strike="noStrike" cap="none" normalizeH="0" baseline="0" dirty="0" err="1">
                <a:ln>
                  <a:noFill/>
                </a:ln>
                <a:solidFill>
                  <a:srgbClr val="080808"/>
                </a:solidFill>
                <a:effectLst/>
                <a:latin typeface="JetBrains Mono"/>
              </a:rPr>
              <a:t>.</a:t>
            </a:r>
            <a:r>
              <a:rPr kumimoji="0" lang="en-US" altLang="en-US" sz="1400" b="0" i="1" u="none" strike="noStrike" cap="none" normalizeH="0" baseline="0" dirty="0" err="1">
                <a:ln>
                  <a:noFill/>
                </a:ln>
                <a:solidFill>
                  <a:srgbClr val="871094"/>
                </a:solidFill>
                <a:effectLst/>
                <a:latin typeface="JetBrains Mono"/>
              </a:rPr>
              <a:t>out</a:t>
            </a:r>
            <a:r>
              <a:rPr kumimoji="0" lang="en-US" altLang="en-US" sz="1400" b="0" i="0" u="none" strike="noStrike" cap="none" normalizeH="0" baseline="0" dirty="0" err="1">
                <a:ln>
                  <a:noFill/>
                </a:ln>
                <a:solidFill>
                  <a:srgbClr val="080808"/>
                </a:solidFill>
                <a:effectLst/>
                <a:latin typeface="JetBrains Mono"/>
              </a:rPr>
              <a:t>.print</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freq</a:t>
            </a:r>
            <a:r>
              <a:rPr kumimoji="0" lang="en-US" altLang="en-US" sz="1400" b="0" i="0" u="none" strike="noStrike" cap="none" normalizeH="0" baseline="0" dirty="0">
                <a:ln>
                  <a:noFill/>
                </a:ln>
                <a:solidFill>
                  <a:srgbClr val="080808"/>
                </a:solidFill>
                <a:effectLst/>
                <a:latin typeface="JetBrains Mono"/>
              </a:rPr>
              <a:t>[</a:t>
            </a:r>
            <a:r>
              <a:rPr kumimoji="0" lang="en-US" altLang="en-US" sz="1400" b="0" i="0" u="none" strike="noStrike" cap="none" normalizeH="0" baseline="0" dirty="0" err="1">
                <a:ln>
                  <a:noFill/>
                </a:ln>
                <a:solidFill>
                  <a:srgbClr val="000000"/>
                </a:solidFill>
                <a:effectLst/>
                <a:latin typeface="JetBrains Mono"/>
              </a:rPr>
              <a:t>i</a:t>
            </a:r>
            <a:r>
              <a:rPr kumimoji="0" lang="en-US" altLang="en-US" sz="1400" b="0" i="0" u="none" strike="noStrike" cap="none" normalizeH="0" baseline="0" dirty="0">
                <a:ln>
                  <a:noFill/>
                </a:ln>
                <a:solidFill>
                  <a:srgbClr val="080808"/>
                </a:solidFill>
                <a:effectLst/>
                <a:latin typeface="JetBrains Mono"/>
              </a:rPr>
              <a:t>] +</a:t>
            </a:r>
            <a:r>
              <a:rPr kumimoji="0" lang="en-US" altLang="en-US" sz="1400" b="0" i="0" u="none" strike="noStrike" cap="none" normalizeH="0" baseline="0" dirty="0">
                <a:ln>
                  <a:noFill/>
                </a:ln>
                <a:solidFill>
                  <a:srgbClr val="067D17"/>
                </a:solidFill>
                <a:effectLst/>
                <a:latin typeface="JetBrains Mono"/>
              </a:rPr>
              <a:t>" "</a:t>
            </a: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        }</a:t>
            </a:r>
            <a:br>
              <a:rPr kumimoji="0" lang="en-US" altLang="en-US" sz="1400" b="0" i="0" u="none" strike="noStrike" cap="none" normalizeH="0" baseline="0" dirty="0">
                <a:ln>
                  <a:noFill/>
                </a:ln>
                <a:solidFill>
                  <a:srgbClr val="080808"/>
                </a:solidFill>
                <a:effectLst/>
                <a:latin typeface="JetBrains Mono"/>
              </a:rPr>
            </a:br>
            <a:r>
              <a:rPr kumimoji="0" lang="en-US" altLang="en-US" sz="1400" b="0" i="0" u="none" strike="noStrike" cap="none" normalizeH="0" baseline="0" dirty="0">
                <a:ln>
                  <a:noFill/>
                </a:ln>
                <a:solidFill>
                  <a:srgbClr val="080808"/>
                </a:solidFill>
                <a:effectLst/>
                <a:latin typeface="JetBrains Mono"/>
              </a:rPr>
              <a:t>}</a:t>
            </a:r>
            <a:br>
              <a:rPr kumimoji="0" lang="en-US" altLang="en-US" sz="1400" b="0" i="0" u="none" strike="noStrike" cap="none" normalizeH="0" baseline="0" dirty="0">
                <a:ln>
                  <a:noFill/>
                </a:ln>
                <a:solidFill>
                  <a:srgbClr val="080808"/>
                </a:solidFill>
                <a:effectLst/>
                <a:latin typeface="JetBrains Mono"/>
              </a:rPr>
            </a:br>
            <a:endParaRPr lang="en-US" sz="1400" dirty="0"/>
          </a:p>
        </p:txBody>
      </p:sp>
    </p:spTree>
    <p:extLst>
      <p:ext uri="{BB962C8B-B14F-4D97-AF65-F5344CB8AC3E}">
        <p14:creationId xmlns:p14="http://schemas.microsoft.com/office/powerpoint/2010/main" val="606823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11B369-EF98-3BF0-B602-28FB7CED3618}"/>
              </a:ext>
            </a:extLst>
          </p:cNvPr>
          <p:cNvSpPr>
            <a:spLocks noGrp="1"/>
          </p:cNvSpPr>
          <p:nvPr>
            <p:ph type="title"/>
          </p:nvPr>
        </p:nvSpPr>
        <p:spPr/>
        <p:txBody>
          <a:bodyPr/>
          <a:lstStyle/>
          <a:p>
            <a:r>
              <a:rPr lang="en-US" dirty="0"/>
              <a:t>Queue</a:t>
            </a:r>
          </a:p>
        </p:txBody>
      </p:sp>
      <p:sp>
        <p:nvSpPr>
          <p:cNvPr id="3" name="Content Placeholder 2">
            <a:extLst>
              <a:ext uri="{FF2B5EF4-FFF2-40B4-BE49-F238E27FC236}">
                <a16:creationId xmlns:a16="http://schemas.microsoft.com/office/drawing/2014/main" xmlns="" id="{4CC2E2D8-56A7-EF99-5669-843CDB0E87F8}"/>
              </a:ext>
            </a:extLst>
          </p:cNvPr>
          <p:cNvSpPr>
            <a:spLocks noGrp="1"/>
          </p:cNvSpPr>
          <p:nvPr>
            <p:ph idx="1"/>
          </p:nvPr>
        </p:nvSpPr>
        <p:spPr/>
        <p:txBody>
          <a:bodyPr/>
          <a:lstStyle/>
          <a:p>
            <a:r>
              <a:rPr lang="en-US" b="0" i="0" dirty="0">
                <a:solidFill>
                  <a:srgbClr val="374151"/>
                </a:solidFill>
                <a:effectLst/>
                <a:latin typeface="Söhne"/>
              </a:rPr>
              <a:t>A queue is a data structure that follows the First In, First Out (FIFO) principle</a:t>
            </a:r>
          </a:p>
          <a:p>
            <a:r>
              <a:rPr lang="en-US" b="0" i="0" dirty="0">
                <a:solidFill>
                  <a:srgbClr val="374151"/>
                </a:solidFill>
                <a:effectLst/>
                <a:latin typeface="Söhne"/>
              </a:rPr>
              <a:t>Elements are added to the end of the queue, and they are removed from the front</a:t>
            </a:r>
            <a:endParaRPr lang="en-US" dirty="0">
              <a:solidFill>
                <a:srgbClr val="374151"/>
              </a:solidFill>
              <a:latin typeface="Söhne"/>
            </a:endParaRPr>
          </a:p>
          <a:p>
            <a:endParaRPr lang="en-US" dirty="0">
              <a:solidFill>
                <a:srgbClr val="374151"/>
              </a:solidFill>
              <a:latin typeface="Söhne"/>
            </a:endParaRPr>
          </a:p>
          <a:p>
            <a:r>
              <a:rPr lang="en-US" dirty="0">
                <a:solidFill>
                  <a:srgbClr val="374151"/>
                </a:solidFill>
                <a:latin typeface="Söhne"/>
              </a:rPr>
              <a:t>Queue in Java used the LinkedList in queue implementation</a:t>
            </a:r>
            <a:endParaRPr lang="en-US" dirty="0"/>
          </a:p>
        </p:txBody>
      </p:sp>
      <p:sp>
        <p:nvSpPr>
          <p:cNvPr id="7" name="TextBox 6">
            <a:extLst>
              <a:ext uri="{FF2B5EF4-FFF2-40B4-BE49-F238E27FC236}">
                <a16:creationId xmlns:a16="http://schemas.microsoft.com/office/drawing/2014/main" xmlns="" id="{3B46FE12-C74F-B361-9089-1DC77772CA0A}"/>
              </a:ext>
            </a:extLst>
          </p:cNvPr>
          <p:cNvSpPr txBox="1"/>
          <p:nvPr/>
        </p:nvSpPr>
        <p:spPr>
          <a:xfrm>
            <a:off x="2519516" y="4318508"/>
            <a:ext cx="6100916" cy="369332"/>
          </a:xfrm>
          <a:prstGeom prst="rect">
            <a:avLst/>
          </a:prstGeom>
          <a:noFill/>
        </p:spPr>
        <p:txBody>
          <a:bodyPr wrap="square">
            <a:spAutoFit/>
          </a:bodyPr>
          <a:lstStyle/>
          <a:p>
            <a:r>
              <a:rPr lang="en-US" dirty="0"/>
              <a:t>Queue&lt;String&gt; queue = new LinkedList&lt;&gt;()</a:t>
            </a:r>
          </a:p>
        </p:txBody>
      </p:sp>
    </p:spTree>
    <p:extLst>
      <p:ext uri="{BB962C8B-B14F-4D97-AF65-F5344CB8AC3E}">
        <p14:creationId xmlns:p14="http://schemas.microsoft.com/office/powerpoint/2010/main" val="576596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EFC6AF-E9A3-06FA-6517-DA92A62CC73F}"/>
              </a:ext>
            </a:extLst>
          </p:cNvPr>
          <p:cNvSpPr>
            <a:spLocks noGrp="1"/>
          </p:cNvSpPr>
          <p:nvPr>
            <p:ph type="title"/>
          </p:nvPr>
        </p:nvSpPr>
        <p:spPr/>
        <p:txBody>
          <a:bodyPr/>
          <a:lstStyle/>
          <a:p>
            <a:r>
              <a:rPr lang="en-US" dirty="0"/>
              <a:t>Example</a:t>
            </a:r>
          </a:p>
        </p:txBody>
      </p:sp>
      <p:sp>
        <p:nvSpPr>
          <p:cNvPr id="6" name="TextBox 5">
            <a:extLst>
              <a:ext uri="{FF2B5EF4-FFF2-40B4-BE49-F238E27FC236}">
                <a16:creationId xmlns:a16="http://schemas.microsoft.com/office/drawing/2014/main" xmlns="" id="{F5145EF1-EA9B-BD62-F99C-4F7A9F37E5BA}"/>
              </a:ext>
            </a:extLst>
          </p:cNvPr>
          <p:cNvSpPr txBox="1"/>
          <p:nvPr/>
        </p:nvSpPr>
        <p:spPr>
          <a:xfrm>
            <a:off x="3315928" y="266271"/>
            <a:ext cx="7725698" cy="50783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java.util.LinkedList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java.util.Queue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Queue</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a:ln>
                  <a:noFill/>
                </a:ln>
                <a:solidFill>
                  <a:srgbClr val="000000"/>
                </a:solidFill>
                <a:effectLst/>
                <a:latin typeface="JetBrains Mono"/>
              </a:rPr>
              <a:t>queue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LinkedList&lt;&gt;();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"A"</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"B"</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"C"</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"Queue: "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queue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String </a:t>
            </a:r>
            <a:r>
              <a:rPr kumimoji="0" lang="en-US" altLang="en-US" sz="1800" b="0" i="0" u="none" strike="noStrike" cap="none" normalizeH="0" baseline="0" dirty="0" err="1">
                <a:ln>
                  <a:noFill/>
                </a:ln>
                <a:solidFill>
                  <a:srgbClr val="000000"/>
                </a:solidFill>
                <a:effectLst/>
                <a:latin typeface="JetBrains Mono"/>
              </a:rPr>
              <a:t>removedElement</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.remove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"Removed Element: "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removedElement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"Updated Queue: "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queue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6BC6D09C-E6EF-2BFB-2625-3F12BA228F70}"/>
              </a:ext>
            </a:extLst>
          </p:cNvPr>
          <p:cNvSpPr txBox="1"/>
          <p:nvPr/>
        </p:nvSpPr>
        <p:spPr>
          <a:xfrm>
            <a:off x="677333" y="5879068"/>
            <a:ext cx="7817737" cy="646331"/>
          </a:xfrm>
          <a:prstGeom prst="rect">
            <a:avLst/>
          </a:prstGeom>
          <a:noFill/>
        </p:spPr>
        <p:txBody>
          <a:bodyPr wrap="square">
            <a:spAutoFit/>
          </a:bodyPr>
          <a:lstStyle/>
          <a:p>
            <a:r>
              <a:rPr lang="en-US" b="1" i="0" dirty="0">
                <a:solidFill>
                  <a:srgbClr val="111827"/>
                </a:solidFill>
                <a:effectLst/>
                <a:latin typeface="Söhne Mono"/>
              </a:rPr>
              <a:t>you can remove items from the queue using remove() or poll()</a:t>
            </a:r>
          </a:p>
          <a:p>
            <a:r>
              <a:rPr lang="en-US" b="1" dirty="0">
                <a:solidFill>
                  <a:srgbClr val="111827"/>
                </a:solidFill>
                <a:latin typeface="Söhne Mono"/>
              </a:rPr>
              <a:t>when the queue is empty remove() rises an error while poll returns null</a:t>
            </a:r>
            <a:r>
              <a:rPr lang="en-US" b="1" i="0" dirty="0">
                <a:solidFill>
                  <a:srgbClr val="111827"/>
                </a:solidFill>
                <a:effectLst/>
                <a:latin typeface="Söhne Mono"/>
              </a:rPr>
              <a:t> </a:t>
            </a:r>
            <a:endParaRPr lang="en-US" dirty="0"/>
          </a:p>
        </p:txBody>
      </p:sp>
    </p:spTree>
    <p:extLst>
      <p:ext uri="{BB962C8B-B14F-4D97-AF65-F5344CB8AC3E}">
        <p14:creationId xmlns:p14="http://schemas.microsoft.com/office/powerpoint/2010/main" val="42200026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4EBA62-F010-F457-A9B6-89F9D2F9A633}"/>
              </a:ext>
            </a:extLst>
          </p:cNvPr>
          <p:cNvSpPr>
            <a:spLocks noGrp="1"/>
          </p:cNvSpPr>
          <p:nvPr>
            <p:ph type="title"/>
          </p:nvPr>
        </p:nvSpPr>
        <p:spPr/>
        <p:txBody>
          <a:bodyPr/>
          <a:lstStyle/>
          <a:p>
            <a:r>
              <a:rPr lang="en-US" dirty="0"/>
              <a:t>Queue methods</a:t>
            </a:r>
          </a:p>
        </p:txBody>
      </p:sp>
      <p:sp>
        <p:nvSpPr>
          <p:cNvPr id="3" name="Content Placeholder 2">
            <a:extLst>
              <a:ext uri="{FF2B5EF4-FFF2-40B4-BE49-F238E27FC236}">
                <a16:creationId xmlns:a16="http://schemas.microsoft.com/office/drawing/2014/main" xmlns="" id="{1511C300-7105-E058-7CDE-69BAC0EA7DF5}"/>
              </a:ext>
            </a:extLst>
          </p:cNvPr>
          <p:cNvSpPr>
            <a:spLocks noGrp="1"/>
          </p:cNvSpPr>
          <p:nvPr>
            <p:ph idx="1"/>
          </p:nvPr>
        </p:nvSpPr>
        <p:spPr/>
        <p:txBody>
          <a:bodyPr>
            <a:normAutofit lnSpcReduction="10000"/>
          </a:bodyPr>
          <a:lstStyle/>
          <a:p>
            <a:r>
              <a:rPr lang="en-US" b="1" dirty="0">
                <a:solidFill>
                  <a:schemeClr val="tx1"/>
                </a:solidFill>
                <a:latin typeface="Söhne Mono"/>
              </a:rPr>
              <a:t>add(e): </a:t>
            </a:r>
            <a:r>
              <a:rPr lang="en-US" dirty="0">
                <a:solidFill>
                  <a:schemeClr val="tx1"/>
                </a:solidFill>
                <a:latin typeface="Söhne Mono"/>
              </a:rPr>
              <a:t>error when the element is not added </a:t>
            </a:r>
            <a:r>
              <a:rPr lang="en-US" i="0" dirty="0">
                <a:solidFill>
                  <a:schemeClr val="tx1"/>
                </a:solidFill>
                <a:effectLst/>
                <a:latin typeface="Söhne Mono"/>
              </a:rPr>
              <a:t>successfully</a:t>
            </a:r>
            <a:endParaRPr lang="en-US" dirty="0">
              <a:solidFill>
                <a:schemeClr val="tx1"/>
              </a:solidFill>
              <a:latin typeface="Söhne Mono"/>
            </a:endParaRPr>
          </a:p>
          <a:p>
            <a:r>
              <a:rPr lang="en-US" b="1" i="0" dirty="0">
                <a:solidFill>
                  <a:schemeClr val="tx1"/>
                </a:solidFill>
                <a:effectLst/>
                <a:latin typeface="Söhne Mono"/>
              </a:rPr>
              <a:t>offer(e): </a:t>
            </a:r>
            <a:r>
              <a:rPr lang="en-US" i="0" dirty="0">
                <a:solidFill>
                  <a:schemeClr val="tx1"/>
                </a:solidFill>
                <a:effectLst/>
                <a:latin typeface="Söhne Mono"/>
              </a:rPr>
              <a:t>false when the element is not added successfully</a:t>
            </a:r>
          </a:p>
          <a:p>
            <a:r>
              <a:rPr lang="en-US" b="1" i="0" dirty="0">
                <a:solidFill>
                  <a:schemeClr val="tx1"/>
                </a:solidFill>
                <a:effectLst/>
                <a:latin typeface="Söhne Mono"/>
              </a:rPr>
              <a:t>remove(): </a:t>
            </a:r>
            <a:r>
              <a:rPr lang="en-US" i="0" dirty="0">
                <a:solidFill>
                  <a:schemeClr val="tx1"/>
                </a:solidFill>
                <a:effectLst/>
                <a:latin typeface="Söhne Mono"/>
              </a:rPr>
              <a:t>Removes an element from the queue, </a:t>
            </a:r>
            <a:r>
              <a:rPr lang="en-US" b="1" i="0" dirty="0">
                <a:solidFill>
                  <a:schemeClr val="tx1"/>
                </a:solidFill>
                <a:effectLst/>
                <a:latin typeface="Söhne Mono"/>
              </a:rPr>
              <a:t>error</a:t>
            </a:r>
            <a:r>
              <a:rPr lang="en-US" i="0" dirty="0">
                <a:solidFill>
                  <a:schemeClr val="tx1"/>
                </a:solidFill>
                <a:effectLst/>
                <a:latin typeface="Söhne Mono"/>
              </a:rPr>
              <a:t> when the queue is empty</a:t>
            </a:r>
          </a:p>
          <a:p>
            <a:r>
              <a:rPr lang="en-US" b="1" i="0" dirty="0">
                <a:solidFill>
                  <a:schemeClr val="tx1"/>
                </a:solidFill>
                <a:effectLst/>
                <a:latin typeface="Söhne Mono"/>
              </a:rPr>
              <a:t>poll(): </a:t>
            </a:r>
            <a:r>
              <a:rPr lang="en-US" b="1" dirty="0">
                <a:solidFill>
                  <a:schemeClr val="tx1"/>
                </a:solidFill>
                <a:latin typeface="Söhne Mono"/>
              </a:rPr>
              <a:t>R</a:t>
            </a:r>
            <a:r>
              <a:rPr lang="en-US" i="0" dirty="0">
                <a:solidFill>
                  <a:schemeClr val="tx1"/>
                </a:solidFill>
                <a:effectLst/>
                <a:latin typeface="Söhne Mono"/>
              </a:rPr>
              <a:t>emoves an element from the queue, </a:t>
            </a:r>
            <a:r>
              <a:rPr lang="en-US" b="1" i="0" dirty="0">
                <a:solidFill>
                  <a:schemeClr val="tx1"/>
                </a:solidFill>
                <a:effectLst/>
                <a:latin typeface="Söhne Mono"/>
              </a:rPr>
              <a:t>null</a:t>
            </a:r>
            <a:r>
              <a:rPr lang="en-US" i="0" dirty="0">
                <a:solidFill>
                  <a:schemeClr val="tx1"/>
                </a:solidFill>
                <a:effectLst/>
                <a:latin typeface="Söhne Mono"/>
              </a:rPr>
              <a:t> when the queue is empty</a:t>
            </a:r>
          </a:p>
          <a:p>
            <a:r>
              <a:rPr kumimoji="0" lang="en-US" altLang="en-US" b="1" i="0" u="none" strike="noStrike" cap="none" normalizeH="0" baseline="0" dirty="0">
                <a:ln>
                  <a:noFill/>
                </a:ln>
                <a:solidFill>
                  <a:schemeClr val="tx1"/>
                </a:solidFill>
                <a:effectLst/>
                <a:latin typeface="Söhne Mono"/>
              </a:rPr>
              <a:t>element()</a:t>
            </a:r>
            <a:r>
              <a:rPr kumimoji="0" lang="en-US" altLang="en-US" sz="1800" b="0" i="0" u="none" strike="noStrike" cap="none" normalizeH="0" baseline="0" dirty="0">
                <a:ln>
                  <a:noFill/>
                </a:ln>
                <a:solidFill>
                  <a:schemeClr val="tx1"/>
                </a:solidFill>
                <a:effectLst/>
                <a:latin typeface="Söhne"/>
              </a:rPr>
              <a:t>: Returns the element at the front of the queue without removing it. </a:t>
            </a:r>
            <a:r>
              <a:rPr lang="en-US" altLang="en-US" dirty="0">
                <a:solidFill>
                  <a:schemeClr val="tx1"/>
                </a:solidFill>
                <a:latin typeface="Söhne"/>
              </a:rPr>
              <a:t>E</a:t>
            </a:r>
            <a:r>
              <a:rPr kumimoji="0" lang="en-US" altLang="en-US" sz="1800" b="0" i="0" u="none" strike="noStrike" cap="none" normalizeH="0" baseline="0" dirty="0">
                <a:ln>
                  <a:noFill/>
                </a:ln>
                <a:solidFill>
                  <a:schemeClr val="tx1"/>
                </a:solidFill>
                <a:effectLst/>
                <a:latin typeface="Söhne"/>
              </a:rPr>
              <a:t>rror if the queue is empty</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r>
              <a:rPr kumimoji="0" lang="en-US" altLang="en-US" b="1" i="0" u="none" strike="noStrike" cap="none" normalizeH="0" baseline="0" dirty="0">
                <a:ln>
                  <a:noFill/>
                </a:ln>
                <a:solidFill>
                  <a:schemeClr val="tx1"/>
                </a:solidFill>
                <a:effectLst/>
                <a:latin typeface="Söhne Mono"/>
              </a:rPr>
              <a:t>peek()</a:t>
            </a:r>
            <a:r>
              <a:rPr kumimoji="0" lang="en-US" altLang="en-US" sz="1800" b="0" i="0" u="none" strike="noStrike" cap="none" normalizeH="0" baseline="0" dirty="0">
                <a:ln>
                  <a:noFill/>
                </a:ln>
                <a:solidFill>
                  <a:schemeClr val="tx1"/>
                </a:solidFill>
                <a:effectLst/>
                <a:latin typeface="Söhne"/>
              </a:rPr>
              <a:t>: Returns the element at the front of the queue without removing it. Returns </a:t>
            </a:r>
            <a:r>
              <a:rPr kumimoji="0" lang="en-US" altLang="en-US" b="1" i="0" u="none" strike="noStrike" cap="none" normalizeH="0" baseline="0" dirty="0">
                <a:ln>
                  <a:noFill/>
                </a:ln>
                <a:solidFill>
                  <a:schemeClr val="tx1"/>
                </a:solidFill>
                <a:effectLst/>
                <a:latin typeface="Söhne Mono"/>
              </a:rPr>
              <a:t>null</a:t>
            </a:r>
            <a:r>
              <a:rPr kumimoji="0" lang="en-US" altLang="en-US" sz="1800" b="0" i="0" u="none" strike="noStrike" cap="none" normalizeH="0" baseline="0" dirty="0">
                <a:ln>
                  <a:noFill/>
                </a:ln>
                <a:solidFill>
                  <a:schemeClr val="tx1"/>
                </a:solidFill>
                <a:effectLst/>
                <a:latin typeface="Söhne"/>
              </a:rPr>
              <a:t> if the queue is empty</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r>
              <a:rPr lang="en-US" b="1" dirty="0">
                <a:solidFill>
                  <a:schemeClr val="tx1"/>
                </a:solidFill>
                <a:latin typeface="Söhne Mono"/>
              </a:rPr>
              <a:t>size(): </a:t>
            </a:r>
            <a:r>
              <a:rPr lang="en-US" dirty="0">
                <a:solidFill>
                  <a:schemeClr val="tx1"/>
                </a:solidFill>
                <a:latin typeface="Söhne Mono"/>
              </a:rPr>
              <a:t>Returns the number of elements in the queue.</a:t>
            </a:r>
          </a:p>
          <a:p>
            <a:r>
              <a:rPr lang="en-US" b="1" dirty="0" err="1">
                <a:solidFill>
                  <a:schemeClr val="tx1"/>
                </a:solidFill>
                <a:latin typeface="Söhne Mono"/>
              </a:rPr>
              <a:t>isEmpty</a:t>
            </a:r>
            <a:r>
              <a:rPr lang="en-US" b="1" dirty="0">
                <a:solidFill>
                  <a:schemeClr val="tx1"/>
                </a:solidFill>
                <a:latin typeface="Söhne Mono"/>
              </a:rPr>
              <a:t>(): </a:t>
            </a:r>
            <a:r>
              <a:rPr lang="en-US" dirty="0">
                <a:solidFill>
                  <a:schemeClr val="tx1"/>
                </a:solidFill>
                <a:latin typeface="Söhne Mono"/>
              </a:rPr>
              <a:t>Returns true if the queue is empty; otherwise, returns false.</a:t>
            </a:r>
          </a:p>
          <a:p>
            <a:r>
              <a:rPr lang="en-US" b="1" dirty="0">
                <a:solidFill>
                  <a:schemeClr val="tx1"/>
                </a:solidFill>
                <a:latin typeface="Söhne Mono"/>
              </a:rPr>
              <a:t>contains(e): </a:t>
            </a:r>
            <a:r>
              <a:rPr lang="en-US" dirty="0">
                <a:solidFill>
                  <a:schemeClr val="tx1"/>
                </a:solidFill>
                <a:latin typeface="Söhne Mono"/>
              </a:rPr>
              <a:t>Returns true if the queue contains the specified element</a:t>
            </a:r>
          </a:p>
          <a:p>
            <a:endParaRPr lang="en-US" b="1" dirty="0">
              <a:solidFill>
                <a:schemeClr val="tx1"/>
              </a:solidFill>
              <a:latin typeface="Söhne Mono"/>
            </a:endParaRPr>
          </a:p>
          <a:p>
            <a:endParaRPr lang="en-US" b="1" dirty="0">
              <a:solidFill>
                <a:schemeClr val="tx1"/>
              </a:solidFill>
              <a:latin typeface="Söhne Mono"/>
            </a:endParaRPr>
          </a:p>
          <a:p>
            <a:endParaRPr lang="en-US" dirty="0">
              <a:solidFill>
                <a:schemeClr val="tx1"/>
              </a:solidFill>
            </a:endParaRPr>
          </a:p>
        </p:txBody>
      </p:sp>
    </p:spTree>
    <p:extLst>
      <p:ext uri="{BB962C8B-B14F-4D97-AF65-F5344CB8AC3E}">
        <p14:creationId xmlns:p14="http://schemas.microsoft.com/office/powerpoint/2010/main" val="10672579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2C1AD-2007-B212-21C8-C38333ECD891}"/>
              </a:ext>
            </a:extLst>
          </p:cNvPr>
          <p:cNvSpPr>
            <a:spLocks noGrp="1"/>
          </p:cNvSpPr>
          <p:nvPr>
            <p:ph type="title"/>
          </p:nvPr>
        </p:nvSpPr>
        <p:spPr/>
        <p:txBody>
          <a:bodyPr/>
          <a:lstStyle/>
          <a:p>
            <a:r>
              <a:rPr lang="en-US" dirty="0"/>
              <a:t>Example</a:t>
            </a:r>
          </a:p>
        </p:txBody>
      </p:sp>
      <p:sp>
        <p:nvSpPr>
          <p:cNvPr id="6" name="TextBox 5">
            <a:extLst>
              <a:ext uri="{FF2B5EF4-FFF2-40B4-BE49-F238E27FC236}">
                <a16:creationId xmlns:a16="http://schemas.microsoft.com/office/drawing/2014/main" xmlns="" id="{8A690FF4-7297-A0F5-249A-73A532F4DEB6}"/>
              </a:ext>
            </a:extLst>
          </p:cNvPr>
          <p:cNvSpPr txBox="1"/>
          <p:nvPr/>
        </p:nvSpPr>
        <p:spPr>
          <a:xfrm>
            <a:off x="1772264" y="1369294"/>
            <a:ext cx="6100916"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java.util.Queue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java.util.LinkedList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Queue</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Integer</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a:ln>
                  <a:noFill/>
                </a:ln>
                <a:solidFill>
                  <a:srgbClr val="000000"/>
                </a:solidFill>
                <a:effectLst/>
                <a:latin typeface="JetBrains Mono"/>
              </a:rPr>
              <a:t>queue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LinkedList&lt;&gt;();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.offer</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B050"/>
                </a:solidFill>
                <a:effectLst/>
                <a:latin typeface="JetBrains Mono"/>
              </a:rPr>
              <a:t>// offer =&gt; enqueue</a:t>
            </a: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.offer</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8</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.offer</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queue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a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.peek</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B050"/>
                </a:solidFill>
                <a:effectLst/>
                <a:latin typeface="JetBrains Mono"/>
              </a:rPr>
              <a:t>// return without removal</a:t>
            </a: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a</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queue</a:t>
            </a:r>
            <a:r>
              <a:rPr kumimoji="0" lang="en-US" altLang="en-US" sz="1800" b="0" i="0" u="none" strike="noStrike" cap="none" normalizeH="0" baseline="0" dirty="0" err="1">
                <a:ln>
                  <a:noFill/>
                </a:ln>
                <a:solidFill>
                  <a:srgbClr val="080808"/>
                </a:solidFill>
                <a:effectLst/>
                <a:latin typeface="JetBrains Mono"/>
              </a:rPr>
              <a:t>.poll</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B050"/>
                </a:solidFill>
                <a:effectLst/>
                <a:latin typeface="JetBrains Mono"/>
              </a:rPr>
              <a:t>// remove the first entered element</a:t>
            </a: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queue</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35586E16-D9A9-B823-86AD-6112E8311998}"/>
              </a:ext>
            </a:extLst>
          </p:cNvPr>
          <p:cNvSpPr txBox="1"/>
          <p:nvPr/>
        </p:nvSpPr>
        <p:spPr>
          <a:xfrm>
            <a:off x="1925210" y="6062886"/>
            <a:ext cx="6100916" cy="646331"/>
          </a:xfrm>
          <a:prstGeom prst="rect">
            <a:avLst/>
          </a:prstGeom>
          <a:noFill/>
        </p:spPr>
        <p:txBody>
          <a:bodyPr wrap="square">
            <a:spAutoFit/>
          </a:bodyPr>
          <a:lstStyle/>
          <a:p>
            <a:r>
              <a:rPr kumimoji="0" lang="en-US" altLang="en-US" sz="1800" b="1" i="0" u="none" strike="noStrike" cap="none" normalizeH="0" baseline="0" dirty="0">
                <a:ln>
                  <a:noFill/>
                </a:ln>
                <a:solidFill>
                  <a:srgbClr val="000000"/>
                </a:solidFill>
                <a:effectLst/>
                <a:latin typeface="JetBrains Mono"/>
              </a:rPr>
              <a:t>While loop with </a:t>
            </a:r>
            <a:r>
              <a:rPr kumimoji="0" lang="en-US" altLang="en-US" sz="1800" b="1" i="0" u="none" strike="noStrike" cap="none" normalizeH="0" baseline="0" dirty="0" err="1">
                <a:ln>
                  <a:noFill/>
                </a:ln>
                <a:solidFill>
                  <a:srgbClr val="000000"/>
                </a:solidFill>
                <a:effectLst/>
                <a:latin typeface="JetBrains Mono"/>
              </a:rPr>
              <a:t>isEmpty</a:t>
            </a:r>
            <a:r>
              <a:rPr kumimoji="0" lang="en-US" altLang="en-US" sz="1800" b="1" i="0" u="none" strike="noStrike" cap="none" normalizeH="0" baseline="0" dirty="0">
                <a:ln>
                  <a:noFill/>
                </a:ln>
                <a:solidFill>
                  <a:srgbClr val="000000"/>
                </a:solidFill>
                <a:effectLst/>
                <a:latin typeface="JetBrains Mono"/>
              </a:rPr>
              <a:t> method can be used to access all the elements in the queue, same as stack</a:t>
            </a:r>
            <a:endParaRPr lang="en-US" b="1" dirty="0"/>
          </a:p>
        </p:txBody>
      </p:sp>
    </p:spTree>
    <p:extLst>
      <p:ext uri="{BB962C8B-B14F-4D97-AF65-F5344CB8AC3E}">
        <p14:creationId xmlns:p14="http://schemas.microsoft.com/office/powerpoint/2010/main" val="1532369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2E8DDC-E8FB-3933-A92A-682FDA006F49}"/>
              </a:ext>
            </a:extLst>
          </p:cNvPr>
          <p:cNvSpPr>
            <a:spLocks noGrp="1"/>
          </p:cNvSpPr>
          <p:nvPr>
            <p:ph type="title"/>
          </p:nvPr>
        </p:nvSpPr>
        <p:spPr/>
        <p:txBody>
          <a:bodyPr/>
          <a:lstStyle/>
          <a:p>
            <a:r>
              <a:rPr lang="en-US" dirty="0"/>
              <a:t>Set</a:t>
            </a:r>
          </a:p>
        </p:txBody>
      </p:sp>
      <p:sp>
        <p:nvSpPr>
          <p:cNvPr id="3" name="Content Placeholder 2">
            <a:extLst>
              <a:ext uri="{FF2B5EF4-FFF2-40B4-BE49-F238E27FC236}">
                <a16:creationId xmlns:a16="http://schemas.microsoft.com/office/drawing/2014/main" xmlns="" id="{B39449F1-4451-6824-EB89-2F7BE3772DA7}"/>
              </a:ext>
            </a:extLst>
          </p:cNvPr>
          <p:cNvSpPr>
            <a:spLocks noGrp="1"/>
          </p:cNvSpPr>
          <p:nvPr>
            <p:ph idx="1"/>
          </p:nvPr>
        </p:nvSpPr>
        <p:spPr>
          <a:xfrm>
            <a:off x="677334" y="1383840"/>
            <a:ext cx="8596668" cy="3880773"/>
          </a:xfrm>
        </p:spPr>
        <p:txBody>
          <a:bodyPr/>
          <a:lstStyle/>
          <a:p>
            <a:r>
              <a:rPr lang="en-US" dirty="0"/>
              <a:t>In Java, the Set is a member of the Java Collections and represents a collection that does not contain duplicate elements. </a:t>
            </a:r>
          </a:p>
          <a:p>
            <a:r>
              <a:rPr lang="en-US" dirty="0"/>
              <a:t>Set allow mathematical set-like operations, such as union, intersection, and difference.</a:t>
            </a:r>
          </a:p>
          <a:p>
            <a:endParaRPr lang="en-US" dirty="0"/>
          </a:p>
          <a:p>
            <a:endParaRPr lang="en-US" dirty="0"/>
          </a:p>
        </p:txBody>
      </p:sp>
      <p:sp>
        <p:nvSpPr>
          <p:cNvPr id="7" name="TextBox 6">
            <a:extLst>
              <a:ext uri="{FF2B5EF4-FFF2-40B4-BE49-F238E27FC236}">
                <a16:creationId xmlns:a16="http://schemas.microsoft.com/office/drawing/2014/main" xmlns="" id="{C5FD1750-6123-238E-08D6-CFC02D6A587F}"/>
              </a:ext>
            </a:extLst>
          </p:cNvPr>
          <p:cNvSpPr txBox="1"/>
          <p:nvPr/>
        </p:nvSpPr>
        <p:spPr>
          <a:xfrm>
            <a:off x="2455606" y="3324226"/>
            <a:ext cx="6100916" cy="35394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java.util.HashSet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java.util.Set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public class </a:t>
            </a:r>
            <a:r>
              <a:rPr kumimoji="0" lang="en-US" altLang="en-US" sz="1600" b="0" i="0" u="none" strike="noStrike" cap="none" normalizeH="0" baseline="0" dirty="0">
                <a:ln>
                  <a:noFill/>
                </a:ln>
                <a:solidFill>
                  <a:srgbClr val="000000"/>
                </a:solidFill>
                <a:effectLst/>
                <a:latin typeface="JetBrains Mono"/>
              </a:rPr>
              <a:t>Main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public static void </a:t>
            </a:r>
            <a:r>
              <a:rPr kumimoji="0" lang="en-US" altLang="en-US" sz="1600" b="0" i="0" u="none" strike="noStrike" cap="none" normalizeH="0" baseline="0" dirty="0">
                <a:ln>
                  <a:noFill/>
                </a:ln>
                <a:solidFill>
                  <a:srgbClr val="00627A"/>
                </a:solidFill>
                <a:effectLst/>
                <a:latin typeface="JetBrains Mono"/>
              </a:rPr>
              <a:t>main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String</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80808"/>
                </a:solidFill>
                <a:effectLst/>
                <a:latin typeface="JetBrains Mono"/>
              </a:rPr>
              <a:t>args</a:t>
            </a: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Set</a:t>
            </a:r>
            <a:r>
              <a:rPr kumimoji="0" lang="en-US" altLang="en-US" sz="1600" b="0" i="0" u="none" strike="noStrike" cap="none" normalizeH="0" baseline="0" dirty="0">
                <a:ln>
                  <a:noFill/>
                </a:ln>
                <a:solidFill>
                  <a:srgbClr val="080808"/>
                </a:solidFill>
                <a:effectLst/>
                <a:latin typeface="JetBrains Mono"/>
              </a:rPr>
              <a:t>&lt;</a:t>
            </a:r>
            <a:r>
              <a:rPr kumimoji="0" lang="en-US" altLang="en-US" sz="1600" b="0" i="0" u="none" strike="noStrike" cap="none" normalizeH="0" baseline="0" dirty="0">
                <a:ln>
                  <a:noFill/>
                </a:ln>
                <a:solidFill>
                  <a:srgbClr val="000000"/>
                </a:solidFill>
                <a:effectLst/>
                <a:latin typeface="JetBrains Mono"/>
              </a:rPr>
              <a:t>Integer</a:t>
            </a:r>
            <a:r>
              <a:rPr kumimoji="0" lang="en-US" altLang="en-US" sz="1600" b="0" i="0" u="none" strike="noStrike" cap="none" normalizeH="0" baseline="0" dirty="0">
                <a:ln>
                  <a:noFill/>
                </a:ln>
                <a:solidFill>
                  <a:srgbClr val="080808"/>
                </a:solidFill>
                <a:effectLst/>
                <a:latin typeface="JetBrains Mono"/>
              </a:rPr>
              <a:t>&gt; </a:t>
            </a:r>
            <a:r>
              <a:rPr kumimoji="0" lang="en-US" altLang="en-US" sz="1600" b="0" i="0" u="none" strike="noStrike" cap="none" normalizeH="0" baseline="0" dirty="0">
                <a:ln>
                  <a:noFill/>
                </a:ln>
                <a:solidFill>
                  <a:srgbClr val="000000"/>
                </a:solidFill>
                <a:effectLst/>
                <a:latin typeface="JetBrains Mono"/>
              </a:rPr>
              <a:t>set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HashSet&lt;&gt;();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set</a:t>
            </a:r>
            <a:r>
              <a:rPr kumimoji="0" lang="en-US" altLang="en-US" sz="1600" b="0" i="0" u="none" strike="noStrike" cap="none" normalizeH="0" baseline="0" dirty="0" err="1">
                <a:ln>
                  <a:noFill/>
                </a:ln>
                <a:solidFill>
                  <a:srgbClr val="080808"/>
                </a:solidFill>
                <a:effectLst/>
                <a:latin typeface="JetBrains Mono"/>
              </a:rPr>
              <a:t>.add</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5</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set</a:t>
            </a:r>
            <a:r>
              <a:rPr kumimoji="0" lang="en-US" altLang="en-US" sz="1600" b="0" i="0" u="none" strike="noStrike" cap="none" normalizeH="0" baseline="0" dirty="0" err="1">
                <a:ln>
                  <a:noFill/>
                </a:ln>
                <a:solidFill>
                  <a:srgbClr val="080808"/>
                </a:solidFill>
                <a:effectLst/>
                <a:latin typeface="JetBrains Mono"/>
              </a:rPr>
              <a:t>.add</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20</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set</a:t>
            </a:r>
            <a:r>
              <a:rPr kumimoji="0" lang="en-US" altLang="en-US" sz="1600" b="0" i="0" u="none" strike="noStrike" cap="none" normalizeH="0" baseline="0" dirty="0" err="1">
                <a:ln>
                  <a:noFill/>
                </a:ln>
                <a:solidFill>
                  <a:srgbClr val="080808"/>
                </a:solidFill>
                <a:effectLst/>
                <a:latin typeface="JetBrains Mono"/>
              </a:rPr>
              <a:t>.add</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3</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set</a:t>
            </a:r>
            <a:r>
              <a:rPr kumimoji="0" lang="en-US" altLang="en-US" sz="1600" b="0" i="0" u="none" strike="noStrike" cap="none" normalizeH="0" baseline="0" dirty="0" err="1">
                <a:ln>
                  <a:noFill/>
                </a:ln>
                <a:solidFill>
                  <a:srgbClr val="080808"/>
                </a:solidFill>
                <a:effectLst/>
                <a:latin typeface="JetBrains Mono"/>
              </a:rPr>
              <a:t>.add</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5</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Duplicate, won't be added</a:t>
            </a:r>
            <a:br>
              <a:rPr kumimoji="0" lang="en-US" altLang="en-US" sz="1600" b="0" i="1" u="none" strike="noStrike" cap="none" normalizeH="0" baseline="0" dirty="0">
                <a:ln>
                  <a:noFill/>
                </a:ln>
                <a:solidFill>
                  <a:srgbClr val="8C8C8C"/>
                </a:solidFill>
                <a:effectLst/>
                <a:latin typeface="JetBrains Mono"/>
              </a:rPr>
            </a:br>
            <a:r>
              <a:rPr kumimoji="0" lang="en-US" altLang="en-US" sz="1600" b="0" i="1" u="none" strike="noStrike" cap="none" normalizeH="0" baseline="0" dirty="0">
                <a:ln>
                  <a:noFill/>
                </a:ln>
                <a:solidFill>
                  <a:srgbClr val="8C8C8C"/>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set</a:t>
            </a:r>
            <a:r>
              <a:rPr kumimoji="0" lang="en-US" altLang="en-US" sz="1600" b="0" i="0" u="none" strike="noStrike" cap="none" normalizeH="0" baseline="0" dirty="0" err="1">
                <a:ln>
                  <a:noFill/>
                </a:ln>
                <a:solidFill>
                  <a:srgbClr val="080808"/>
                </a:solidFill>
                <a:effectLst/>
                <a:latin typeface="JetBrains Mono"/>
              </a:rPr>
              <a:t>.add</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20</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Duplicate, won't be added</a:t>
            </a:r>
            <a:br>
              <a:rPr kumimoji="0" lang="en-US" altLang="en-US" sz="1600" b="0" i="1" u="none" strike="noStrike" cap="none" normalizeH="0" baseline="0" dirty="0">
                <a:ln>
                  <a:noFill/>
                </a:ln>
                <a:solidFill>
                  <a:srgbClr val="8C8C8C"/>
                </a:solidFill>
                <a:effectLst/>
                <a:latin typeface="JetBrains Mono"/>
              </a:rPr>
            </a:br>
            <a:r>
              <a:rPr kumimoji="0" lang="en-US" altLang="en-US" sz="1600" b="0" i="1" u="none" strike="noStrike" cap="none" normalizeH="0" baseline="0" dirty="0">
                <a:ln>
                  <a:noFill/>
                </a:ln>
                <a:solidFill>
                  <a:srgbClr val="8C8C8C"/>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System</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871094"/>
                </a:solidFill>
                <a:effectLst/>
                <a:latin typeface="JetBrains Mono"/>
              </a:rPr>
              <a:t>out</a:t>
            </a:r>
            <a:r>
              <a:rPr kumimoji="0" lang="en-US" altLang="en-US" sz="1600" b="0" i="0" u="none" strike="noStrike" cap="none" normalizeH="0" baseline="0" dirty="0" err="1">
                <a:ln>
                  <a:noFill/>
                </a:ln>
                <a:solidFill>
                  <a:srgbClr val="080808"/>
                </a:solidFill>
                <a:effectLst/>
                <a:latin typeface="JetBrains Mono"/>
              </a:rPr>
              <a:t>.println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set</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a:ln>
                  <a:noFill/>
                </a:ln>
                <a:solidFill>
                  <a:srgbClr val="8C8C8C"/>
                </a:solidFill>
                <a:effectLst/>
                <a:latin typeface="JetBrains Mono"/>
              </a:rPr>
              <a:t>// [3, 20, 5]</a:t>
            </a:r>
            <a:br>
              <a:rPr kumimoji="0" lang="en-US" altLang="en-US" sz="1600" b="0" i="1" u="none" strike="noStrike" cap="none" normalizeH="0" baseline="0" dirty="0">
                <a:ln>
                  <a:noFill/>
                </a:ln>
                <a:solidFill>
                  <a:srgbClr val="8C8C8C"/>
                </a:solidFill>
                <a:effectLst/>
                <a:latin typeface="JetBrains Mono"/>
              </a:rPr>
            </a:br>
            <a:r>
              <a:rPr kumimoji="0" lang="en-US" altLang="en-US" sz="1600" b="0" i="1" u="none" strike="noStrike" cap="none" normalizeH="0" baseline="0" dirty="0">
                <a:ln>
                  <a:noFill/>
                </a:ln>
                <a:solidFill>
                  <a:srgbClr val="8C8C8C"/>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xmlns="" id="{AE1DE901-B573-AB0C-144C-A5DA5E5A63EC}"/>
              </a:ext>
            </a:extLst>
          </p:cNvPr>
          <p:cNvSpPr txBox="1"/>
          <p:nvPr/>
        </p:nvSpPr>
        <p:spPr>
          <a:xfrm>
            <a:off x="2804651" y="2704640"/>
            <a:ext cx="6100916" cy="369332"/>
          </a:xfrm>
          <a:prstGeom prst="rect">
            <a:avLst/>
          </a:prstGeom>
          <a:noFill/>
        </p:spPr>
        <p:txBody>
          <a:bodyPr wrap="square">
            <a:spAutoFit/>
          </a:bodyPr>
          <a:lstStyle/>
          <a:p>
            <a:r>
              <a:rPr lang="en-US" b="1" dirty="0"/>
              <a:t>Set&lt;</a:t>
            </a:r>
            <a:r>
              <a:rPr lang="en-US" b="1" dirty="0">
                <a:solidFill>
                  <a:srgbClr val="00B050"/>
                </a:solidFill>
              </a:rPr>
              <a:t>Type</a:t>
            </a:r>
            <a:r>
              <a:rPr lang="en-US" b="1" dirty="0"/>
              <a:t>&gt; </a:t>
            </a:r>
            <a:r>
              <a:rPr lang="en-US" b="1" dirty="0">
                <a:solidFill>
                  <a:srgbClr val="C00000"/>
                </a:solidFill>
              </a:rPr>
              <a:t>set name </a:t>
            </a:r>
            <a:r>
              <a:rPr lang="en-US" b="1" dirty="0"/>
              <a:t>= new HashSet&lt;&gt;();</a:t>
            </a:r>
          </a:p>
        </p:txBody>
      </p:sp>
    </p:spTree>
    <p:extLst>
      <p:ext uri="{BB962C8B-B14F-4D97-AF65-F5344CB8AC3E}">
        <p14:creationId xmlns:p14="http://schemas.microsoft.com/office/powerpoint/2010/main" val="3837003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6BD6B8-5FC4-3B52-5C37-7EA252E5876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9BA7879A-E786-0472-8344-F83984EF8994}"/>
              </a:ext>
            </a:extLst>
          </p:cNvPr>
          <p:cNvSpPr>
            <a:spLocks noGrp="1"/>
          </p:cNvSpPr>
          <p:nvPr>
            <p:ph idx="1"/>
          </p:nvPr>
        </p:nvSpPr>
        <p:spPr/>
        <p:txBody>
          <a:bodyPr/>
          <a:lstStyle/>
          <a:p>
            <a:r>
              <a:rPr lang="en-US" dirty="0"/>
              <a:t>Assume that you have an array of numbers, and you want to find the unique numbers in this array (the array could have thousands of numbers)</a:t>
            </a:r>
          </a:p>
          <a:p>
            <a:endParaRPr lang="en-US" dirty="0"/>
          </a:p>
          <a:p>
            <a:endParaRPr lang="en-US" dirty="0"/>
          </a:p>
          <a:p>
            <a:r>
              <a:rPr lang="en-US" dirty="0"/>
              <a:t>Solution: input them to a set</a:t>
            </a:r>
          </a:p>
        </p:txBody>
      </p:sp>
      <p:sp>
        <p:nvSpPr>
          <p:cNvPr id="7" name="TextBox 6">
            <a:extLst>
              <a:ext uri="{FF2B5EF4-FFF2-40B4-BE49-F238E27FC236}">
                <a16:creationId xmlns:a16="http://schemas.microsoft.com/office/drawing/2014/main" xmlns="" id="{021D39BE-EC5B-6AC0-A2AE-08E3CE420773}"/>
              </a:ext>
            </a:extLst>
          </p:cNvPr>
          <p:cNvSpPr txBox="1"/>
          <p:nvPr/>
        </p:nvSpPr>
        <p:spPr>
          <a:xfrm>
            <a:off x="3300497" y="2922328"/>
            <a:ext cx="3350342" cy="369332"/>
          </a:xfrm>
          <a:prstGeom prst="rect">
            <a:avLst/>
          </a:prstGeom>
          <a:noFill/>
        </p:spPr>
        <p:txBody>
          <a:bodyPr wrap="square">
            <a:spAutoFit/>
          </a:bodyPr>
          <a:lstStyle/>
          <a:p>
            <a:r>
              <a:rPr lang="en-US" dirty="0"/>
              <a:t>10, 20, 30, 10, 40, 50, 20, 60</a:t>
            </a:r>
          </a:p>
        </p:txBody>
      </p:sp>
    </p:spTree>
    <p:extLst>
      <p:ext uri="{BB962C8B-B14F-4D97-AF65-F5344CB8AC3E}">
        <p14:creationId xmlns:p14="http://schemas.microsoft.com/office/powerpoint/2010/main" val="1170506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47E2346-47D3-8E5A-F5F0-F8A22580E612}"/>
              </a:ext>
            </a:extLst>
          </p:cNvPr>
          <p:cNvSpPr txBox="1"/>
          <p:nvPr/>
        </p:nvSpPr>
        <p:spPr>
          <a:xfrm>
            <a:off x="916858" y="120732"/>
            <a:ext cx="6100916" cy="64633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java.util.HashSet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import </a:t>
            </a:r>
            <a:r>
              <a:rPr kumimoji="0" lang="en-US" altLang="en-US" sz="1800" b="0" i="0" u="none" strike="noStrike" cap="none" normalizeH="0" baseline="0" dirty="0" err="1">
                <a:ln>
                  <a:noFill/>
                </a:ln>
                <a:solidFill>
                  <a:srgbClr val="000000"/>
                </a:solidFill>
                <a:effectLst/>
                <a:latin typeface="JetBrains Mono"/>
              </a:rPr>
              <a:t>java.util.Set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numbers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50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20</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60</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Set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Integer</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err="1">
                <a:ln>
                  <a:noFill/>
                </a:ln>
                <a:solidFill>
                  <a:srgbClr val="000000"/>
                </a:solidFill>
                <a:effectLst/>
                <a:latin typeface="JetBrains Mono"/>
              </a:rPr>
              <a:t>uniqueNumbers</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HashSet&lt;&gt;();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num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numbers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uniqueNumbers</a:t>
            </a:r>
            <a:r>
              <a:rPr kumimoji="0" lang="en-US" altLang="en-US" sz="1800" b="0" i="0" u="none" strike="noStrike" cap="none" normalizeH="0" baseline="0" dirty="0" err="1">
                <a:ln>
                  <a:noFill/>
                </a:ln>
                <a:solidFill>
                  <a:srgbClr val="080808"/>
                </a:solidFill>
                <a:effectLst/>
                <a:latin typeface="JetBrains Mono"/>
              </a:rPr>
              <a:t>.add</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num</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"Original numbers: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num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numbers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num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67D17"/>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037A6"/>
                </a:solidFill>
                <a:effectLst/>
                <a:latin typeface="JetBrains Mono"/>
              </a:rPr>
              <a:t>\</a:t>
            </a:r>
            <a:r>
              <a:rPr kumimoji="0" lang="en-US" altLang="en-US" sz="1800" b="0" i="0" u="none" strike="noStrike" cap="none" normalizeH="0" baseline="0" dirty="0" err="1">
                <a:ln>
                  <a:noFill/>
                </a:ln>
                <a:solidFill>
                  <a:srgbClr val="0037A6"/>
                </a:solidFill>
                <a:effectLst/>
                <a:latin typeface="JetBrains Mono"/>
              </a:rPr>
              <a:t>n</a:t>
            </a:r>
            <a:r>
              <a:rPr kumimoji="0" lang="en-US" altLang="en-US" sz="1800" b="0" i="0" u="none" strike="noStrike" cap="none" normalizeH="0" baseline="0" dirty="0" err="1">
                <a:ln>
                  <a:noFill/>
                </a:ln>
                <a:solidFill>
                  <a:srgbClr val="067D17"/>
                </a:solidFill>
                <a:effectLst/>
                <a:latin typeface="JetBrains Mono"/>
              </a:rPr>
              <a:t>Unique</a:t>
            </a:r>
            <a:r>
              <a:rPr kumimoji="0" lang="en-US" altLang="en-US" sz="1800" b="0" i="0" u="none" strike="noStrike" cap="none" normalizeH="0" baseline="0" dirty="0">
                <a:ln>
                  <a:noFill/>
                </a:ln>
                <a:solidFill>
                  <a:srgbClr val="067D17"/>
                </a:solidFill>
                <a:effectLst/>
                <a:latin typeface="JetBrains Mono"/>
              </a:rPr>
              <a:t> numbers: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num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uniqueNumbers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num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67D17"/>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xmlns="" id="{99952B70-C0AE-0A7F-A53E-AD4D9AC98399}"/>
              </a:ext>
            </a:extLst>
          </p:cNvPr>
          <p:cNvSpPr txBox="1"/>
          <p:nvPr/>
        </p:nvSpPr>
        <p:spPr>
          <a:xfrm>
            <a:off x="6245942" y="2828835"/>
            <a:ext cx="3124200" cy="1200329"/>
          </a:xfrm>
          <a:prstGeom prst="rect">
            <a:avLst/>
          </a:prstGeom>
          <a:noFill/>
        </p:spPr>
        <p:txBody>
          <a:bodyPr wrap="square">
            <a:spAutoFit/>
          </a:bodyPr>
          <a:lstStyle/>
          <a:p>
            <a:r>
              <a:rPr lang="en-US" dirty="0"/>
              <a:t>Original numbers: </a:t>
            </a:r>
          </a:p>
          <a:p>
            <a:r>
              <a:rPr lang="en-US" dirty="0"/>
              <a:t>10 20 30 10 40 50 20 60 </a:t>
            </a:r>
          </a:p>
          <a:p>
            <a:r>
              <a:rPr lang="en-US" dirty="0"/>
              <a:t>Unique numbers: </a:t>
            </a:r>
          </a:p>
          <a:p>
            <a:r>
              <a:rPr lang="en-US" dirty="0"/>
              <a:t>10 20 30 40 50 60 </a:t>
            </a:r>
          </a:p>
        </p:txBody>
      </p:sp>
    </p:spTree>
    <p:extLst>
      <p:ext uri="{BB962C8B-B14F-4D97-AF65-F5344CB8AC3E}">
        <p14:creationId xmlns:p14="http://schemas.microsoft.com/office/powerpoint/2010/main" val="670326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D293E-CD24-142A-6294-119D056949A6}"/>
              </a:ext>
            </a:extLst>
          </p:cNvPr>
          <p:cNvSpPr>
            <a:spLocks noGrp="1"/>
          </p:cNvSpPr>
          <p:nvPr>
            <p:ph type="title"/>
          </p:nvPr>
        </p:nvSpPr>
        <p:spPr/>
        <p:txBody>
          <a:bodyPr/>
          <a:lstStyle/>
          <a:p>
            <a:r>
              <a:rPr lang="en-US" dirty="0"/>
              <a:t>Set methods</a:t>
            </a:r>
          </a:p>
        </p:txBody>
      </p:sp>
      <p:sp>
        <p:nvSpPr>
          <p:cNvPr id="3" name="Content Placeholder 2">
            <a:extLst>
              <a:ext uri="{FF2B5EF4-FFF2-40B4-BE49-F238E27FC236}">
                <a16:creationId xmlns:a16="http://schemas.microsoft.com/office/drawing/2014/main" xmlns="" id="{086BE3FA-B4D4-F05F-5FA1-569791F2FDE7}"/>
              </a:ext>
            </a:extLst>
          </p:cNvPr>
          <p:cNvSpPr>
            <a:spLocks noGrp="1"/>
          </p:cNvSpPr>
          <p:nvPr>
            <p:ph idx="1"/>
          </p:nvPr>
        </p:nvSpPr>
        <p:spPr/>
        <p:txBody>
          <a:bodyPr>
            <a:normAutofit lnSpcReduction="10000"/>
          </a:bodyPr>
          <a:lstStyle/>
          <a:p>
            <a:r>
              <a:rPr lang="en-US" dirty="0"/>
              <a:t>add(</a:t>
            </a:r>
            <a:r>
              <a:rPr lang="en-US" b="1" dirty="0"/>
              <a:t>element</a:t>
            </a:r>
            <a:r>
              <a:rPr lang="en-US" dirty="0"/>
              <a:t>): Adds the specified element to this set if it is not already present.</a:t>
            </a:r>
          </a:p>
          <a:p>
            <a:r>
              <a:rPr lang="en-US" dirty="0"/>
              <a:t>remove(</a:t>
            </a:r>
            <a:r>
              <a:rPr lang="en-US" b="1" dirty="0"/>
              <a:t>element</a:t>
            </a:r>
            <a:r>
              <a:rPr lang="en-US" dirty="0"/>
              <a:t>): Removes the specified element from this set if it is present.</a:t>
            </a:r>
          </a:p>
          <a:p>
            <a:r>
              <a:rPr lang="en-US" dirty="0"/>
              <a:t>contains(</a:t>
            </a:r>
            <a:r>
              <a:rPr lang="en-US" b="1" dirty="0"/>
              <a:t>element</a:t>
            </a:r>
            <a:r>
              <a:rPr lang="en-US" dirty="0"/>
              <a:t>): Returns true if this set contains the specified element.</a:t>
            </a:r>
          </a:p>
          <a:p>
            <a:r>
              <a:rPr lang="en-US" dirty="0" err="1"/>
              <a:t>isEmpty</a:t>
            </a:r>
            <a:r>
              <a:rPr lang="en-US" dirty="0"/>
              <a:t>(): Returns true if this set contains no elements.</a:t>
            </a:r>
          </a:p>
          <a:p>
            <a:r>
              <a:rPr lang="en-US" dirty="0"/>
              <a:t>size(): Returns the number of elements in this set.</a:t>
            </a:r>
          </a:p>
          <a:p>
            <a:r>
              <a:rPr lang="en-US" dirty="0"/>
              <a:t>clear(): Removes all of the elements from this set.</a:t>
            </a:r>
          </a:p>
          <a:p>
            <a:r>
              <a:rPr lang="en-US" i="0" dirty="0" err="1">
                <a:effectLst/>
                <a:latin typeface="Söhne"/>
              </a:rPr>
              <a:t>retainAll</a:t>
            </a:r>
            <a:r>
              <a:rPr lang="en-US" i="0" dirty="0">
                <a:effectLst/>
                <a:latin typeface="Söhne"/>
              </a:rPr>
              <a:t>(</a:t>
            </a:r>
            <a:r>
              <a:rPr lang="en-US" b="1" i="0" dirty="0">
                <a:effectLst/>
                <a:latin typeface="Söhne"/>
              </a:rPr>
              <a:t>set</a:t>
            </a:r>
            <a:r>
              <a:rPr lang="en-US" i="0" dirty="0">
                <a:effectLst/>
                <a:latin typeface="Söhne"/>
              </a:rPr>
              <a:t>) // used for intersection</a:t>
            </a:r>
          </a:p>
          <a:p>
            <a:r>
              <a:rPr lang="en-US" dirty="0" err="1"/>
              <a:t>addAll</a:t>
            </a:r>
            <a:r>
              <a:rPr lang="en-US" dirty="0"/>
              <a:t>(</a:t>
            </a:r>
            <a:r>
              <a:rPr lang="en-US" b="1" i="0" dirty="0">
                <a:effectLst/>
                <a:latin typeface="Söhne"/>
              </a:rPr>
              <a:t>set</a:t>
            </a:r>
            <a:r>
              <a:rPr lang="en-US" i="0" dirty="0">
                <a:effectLst/>
                <a:latin typeface="Söhne"/>
              </a:rPr>
              <a:t>)  // used for union</a:t>
            </a:r>
          </a:p>
          <a:p>
            <a:r>
              <a:rPr lang="en-US" dirty="0" err="1"/>
              <a:t>removeAll</a:t>
            </a:r>
            <a:r>
              <a:rPr lang="en-US" dirty="0"/>
              <a:t>(</a:t>
            </a:r>
            <a:r>
              <a:rPr lang="en-US" b="1" dirty="0"/>
              <a:t>set</a:t>
            </a:r>
            <a:r>
              <a:rPr lang="en-US" dirty="0"/>
              <a:t>) // difference</a:t>
            </a:r>
          </a:p>
        </p:txBody>
      </p:sp>
    </p:spTree>
    <p:extLst>
      <p:ext uri="{BB962C8B-B14F-4D97-AF65-F5344CB8AC3E}">
        <p14:creationId xmlns:p14="http://schemas.microsoft.com/office/powerpoint/2010/main" val="395707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83EC32-CDD6-3C4F-837C-96EE113A243A}"/>
              </a:ext>
            </a:extLst>
          </p:cNvPr>
          <p:cNvSpPr>
            <a:spLocks noGrp="1"/>
          </p:cNvSpPr>
          <p:nvPr>
            <p:ph type="title"/>
          </p:nvPr>
        </p:nvSpPr>
        <p:spPr/>
        <p:txBody>
          <a:bodyPr/>
          <a:lstStyle/>
          <a:p>
            <a:r>
              <a:rPr lang="en-US" dirty="0"/>
              <a:t>Arrays in java</a:t>
            </a:r>
          </a:p>
        </p:txBody>
      </p:sp>
      <p:sp>
        <p:nvSpPr>
          <p:cNvPr id="3" name="Content Placeholder 2">
            <a:extLst>
              <a:ext uri="{FF2B5EF4-FFF2-40B4-BE49-F238E27FC236}">
                <a16:creationId xmlns:a16="http://schemas.microsoft.com/office/drawing/2014/main" xmlns="" id="{C216FB02-D12B-8FF5-188F-EA6E3CE3E88B}"/>
              </a:ext>
            </a:extLst>
          </p:cNvPr>
          <p:cNvSpPr>
            <a:spLocks noGrp="1"/>
          </p:cNvSpPr>
          <p:nvPr>
            <p:ph idx="1"/>
          </p:nvPr>
        </p:nvSpPr>
        <p:spPr/>
        <p:txBody>
          <a:bodyPr>
            <a:normAutofit/>
          </a:bodyPr>
          <a:lstStyle/>
          <a:p>
            <a:r>
              <a:rPr lang="en-US" dirty="0"/>
              <a:t>An array is a collection of items stored at contiguous memory locations</a:t>
            </a:r>
          </a:p>
          <a:p>
            <a:r>
              <a:rPr lang="en-US" dirty="0"/>
              <a:t>Java arrays array is a container object that holds a fixed number of values of a </a:t>
            </a:r>
            <a:r>
              <a:rPr lang="en-US" b="1" dirty="0"/>
              <a:t>single type</a:t>
            </a:r>
            <a:r>
              <a:rPr lang="en-US" dirty="0"/>
              <a:t>. </a:t>
            </a:r>
          </a:p>
          <a:p>
            <a:r>
              <a:rPr lang="en-US" dirty="0"/>
              <a:t>The length of an array is established when the array is created</a:t>
            </a:r>
          </a:p>
          <a:p>
            <a:pPr lvl="1"/>
            <a:r>
              <a:rPr lang="en-US" dirty="0"/>
              <a:t>after creation, the size of the array cannot be changed.</a:t>
            </a:r>
          </a:p>
          <a:p>
            <a:pPr lvl="1"/>
            <a:endParaRPr lang="en-US" dirty="0"/>
          </a:p>
          <a:p>
            <a:pPr lvl="1"/>
            <a:endParaRPr lang="en-US" dirty="0"/>
          </a:p>
          <a:p>
            <a:pPr lvl="1"/>
            <a:endParaRPr lang="en-US" dirty="0"/>
          </a:p>
          <a:p>
            <a:r>
              <a:rPr lang="en-US" dirty="0"/>
              <a:t>Array can be initialized with values directly in the declaration</a:t>
            </a:r>
          </a:p>
        </p:txBody>
      </p:sp>
      <p:sp>
        <p:nvSpPr>
          <p:cNvPr id="7" name="TextBox 6">
            <a:extLst>
              <a:ext uri="{FF2B5EF4-FFF2-40B4-BE49-F238E27FC236}">
                <a16:creationId xmlns:a16="http://schemas.microsoft.com/office/drawing/2014/main" xmlns="" id="{C2A8B30E-008B-1CFA-2369-42E305220286}"/>
              </a:ext>
            </a:extLst>
          </p:cNvPr>
          <p:cNvSpPr txBox="1"/>
          <p:nvPr/>
        </p:nvSpPr>
        <p:spPr>
          <a:xfrm>
            <a:off x="3045542" y="3916309"/>
            <a:ext cx="6100916" cy="369332"/>
          </a:xfrm>
          <a:prstGeom prst="rect">
            <a:avLst/>
          </a:prstGeom>
          <a:noFill/>
        </p:spPr>
        <p:txBody>
          <a:bodyPr wrap="square">
            <a:spAutoFit/>
          </a:bodyPr>
          <a:lstStyle/>
          <a:p>
            <a:r>
              <a:rPr lang="en-US" dirty="0">
                <a:solidFill>
                  <a:srgbClr val="00B050"/>
                </a:solidFill>
              </a:rPr>
              <a:t>Type</a:t>
            </a:r>
            <a:r>
              <a:rPr lang="en-US" dirty="0"/>
              <a:t>[] </a:t>
            </a:r>
            <a:r>
              <a:rPr lang="en-US" dirty="0">
                <a:solidFill>
                  <a:schemeClr val="accent1">
                    <a:lumMod val="75000"/>
                  </a:schemeClr>
                </a:solidFill>
              </a:rPr>
              <a:t>name</a:t>
            </a:r>
            <a:r>
              <a:rPr lang="en-US" dirty="0"/>
              <a:t> = </a:t>
            </a:r>
            <a:r>
              <a:rPr lang="en-US" dirty="0">
                <a:solidFill>
                  <a:srgbClr val="FF0000"/>
                </a:solidFill>
              </a:rPr>
              <a:t>new</a:t>
            </a:r>
            <a:r>
              <a:rPr lang="en-US" dirty="0"/>
              <a:t> </a:t>
            </a:r>
            <a:r>
              <a:rPr lang="en-US" dirty="0">
                <a:solidFill>
                  <a:srgbClr val="00B050"/>
                </a:solidFill>
              </a:rPr>
              <a:t>Type</a:t>
            </a:r>
            <a:r>
              <a:rPr lang="en-US" dirty="0"/>
              <a:t>[</a:t>
            </a:r>
            <a:r>
              <a:rPr lang="en-US" dirty="0">
                <a:solidFill>
                  <a:srgbClr val="FFC000"/>
                </a:solidFill>
              </a:rPr>
              <a:t>size</a:t>
            </a:r>
            <a:r>
              <a:rPr lang="en-US" dirty="0"/>
              <a:t>];</a:t>
            </a:r>
          </a:p>
        </p:txBody>
      </p:sp>
      <p:sp>
        <p:nvSpPr>
          <p:cNvPr id="13" name="TextBox 12">
            <a:extLst>
              <a:ext uri="{FF2B5EF4-FFF2-40B4-BE49-F238E27FC236}">
                <a16:creationId xmlns:a16="http://schemas.microsoft.com/office/drawing/2014/main" xmlns="" id="{E87AE109-D654-C1EE-8853-5FE03B0628FF}"/>
              </a:ext>
            </a:extLst>
          </p:cNvPr>
          <p:cNvSpPr txBox="1"/>
          <p:nvPr/>
        </p:nvSpPr>
        <p:spPr>
          <a:xfrm>
            <a:off x="2015613" y="4515830"/>
            <a:ext cx="7258389" cy="369332"/>
          </a:xfrm>
          <a:prstGeom prst="rect">
            <a:avLst/>
          </a:prstGeom>
          <a:noFill/>
        </p:spPr>
        <p:txBody>
          <a:bodyPr wrap="square">
            <a:spAutoFit/>
          </a:bodyPr>
          <a:lstStyle/>
          <a:p>
            <a:r>
              <a:rPr lang="en-US" dirty="0"/>
              <a:t>int[] </a:t>
            </a:r>
            <a:r>
              <a:rPr lang="en-US" dirty="0" err="1"/>
              <a:t>intArray</a:t>
            </a:r>
            <a:r>
              <a:rPr lang="en-US" dirty="0"/>
              <a:t> = new int[5];   =&gt;  array of size 5 that holds integers</a:t>
            </a:r>
          </a:p>
        </p:txBody>
      </p:sp>
      <p:sp>
        <p:nvSpPr>
          <p:cNvPr id="21" name="TextBox 20">
            <a:extLst>
              <a:ext uri="{FF2B5EF4-FFF2-40B4-BE49-F238E27FC236}">
                <a16:creationId xmlns:a16="http://schemas.microsoft.com/office/drawing/2014/main" xmlns="" id="{5CF7ADEB-1BA2-814A-BF73-EC209D545C8D}"/>
              </a:ext>
            </a:extLst>
          </p:cNvPr>
          <p:cNvSpPr txBox="1"/>
          <p:nvPr/>
        </p:nvSpPr>
        <p:spPr>
          <a:xfrm>
            <a:off x="2917998" y="5602459"/>
            <a:ext cx="3320845" cy="369332"/>
          </a:xfrm>
          <a:prstGeom prst="rect">
            <a:avLst/>
          </a:prstGeom>
          <a:noFill/>
        </p:spPr>
        <p:txBody>
          <a:bodyPr wrap="square">
            <a:spAutoFit/>
          </a:bodyPr>
          <a:lstStyle/>
          <a:p>
            <a:r>
              <a:rPr lang="en-US" dirty="0"/>
              <a:t>int[] </a:t>
            </a:r>
            <a:r>
              <a:rPr lang="en-US" dirty="0" err="1"/>
              <a:t>intArray</a:t>
            </a:r>
            <a:r>
              <a:rPr lang="en-US" dirty="0"/>
              <a:t> = {1, 2, 3, 4, 5};</a:t>
            </a:r>
          </a:p>
        </p:txBody>
      </p:sp>
      <p:sp>
        <p:nvSpPr>
          <p:cNvPr id="5" name="TextBox 4">
            <a:extLst>
              <a:ext uri="{FF2B5EF4-FFF2-40B4-BE49-F238E27FC236}">
                <a16:creationId xmlns:a16="http://schemas.microsoft.com/office/drawing/2014/main" xmlns="" id="{C0194015-2958-9A9D-7F7B-D99939B23AB3}"/>
              </a:ext>
            </a:extLst>
          </p:cNvPr>
          <p:cNvSpPr txBox="1"/>
          <p:nvPr/>
        </p:nvSpPr>
        <p:spPr>
          <a:xfrm>
            <a:off x="454741" y="5971791"/>
            <a:ext cx="9426677" cy="646331"/>
          </a:xfrm>
          <a:prstGeom prst="rect">
            <a:avLst/>
          </a:prstGeom>
          <a:noFill/>
        </p:spPr>
        <p:txBody>
          <a:bodyPr wrap="square">
            <a:spAutoFit/>
          </a:bodyPr>
          <a:lstStyle/>
          <a:p>
            <a:r>
              <a:rPr lang="en-US" b="1" dirty="0">
                <a:solidFill>
                  <a:srgbClr val="C00000"/>
                </a:solidFill>
              </a:rPr>
              <a:t>You can access items of the list by passing the index (starts from 0) between squared brackets. </a:t>
            </a:r>
            <a:r>
              <a:rPr lang="en-US" b="1" dirty="0" err="1">
                <a:solidFill>
                  <a:srgbClr val="C00000"/>
                </a:solidFill>
              </a:rPr>
              <a:t>intArray</a:t>
            </a:r>
            <a:r>
              <a:rPr lang="en-US" b="1" dirty="0">
                <a:solidFill>
                  <a:srgbClr val="C00000"/>
                </a:solidFill>
              </a:rPr>
              <a:t>[0] is 1 and </a:t>
            </a:r>
            <a:r>
              <a:rPr lang="en-US" b="1" dirty="0" err="1">
                <a:solidFill>
                  <a:srgbClr val="C00000"/>
                </a:solidFill>
              </a:rPr>
              <a:t>intArray</a:t>
            </a:r>
            <a:r>
              <a:rPr lang="en-US" b="1" dirty="0">
                <a:solidFill>
                  <a:srgbClr val="C00000"/>
                </a:solidFill>
              </a:rPr>
              <a:t>[3] is 4 </a:t>
            </a:r>
          </a:p>
        </p:txBody>
      </p:sp>
    </p:spTree>
    <p:extLst>
      <p:ext uri="{BB962C8B-B14F-4D97-AF65-F5344CB8AC3E}">
        <p14:creationId xmlns:p14="http://schemas.microsoft.com/office/powerpoint/2010/main" val="1788755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427E1E-2E5B-E316-09A9-86CCFC273436}"/>
              </a:ext>
            </a:extLst>
          </p:cNvPr>
          <p:cNvSpPr>
            <a:spLocks noGrp="1"/>
          </p:cNvSpPr>
          <p:nvPr>
            <p:ph type="title"/>
          </p:nvPr>
        </p:nvSpPr>
        <p:spPr/>
        <p:txBody>
          <a:bodyPr/>
          <a:lstStyle/>
          <a:p>
            <a:r>
              <a:rPr lang="en-US" dirty="0"/>
              <a:t>Example 2</a:t>
            </a:r>
          </a:p>
        </p:txBody>
      </p:sp>
      <p:sp>
        <p:nvSpPr>
          <p:cNvPr id="3" name="Content Placeholder 2">
            <a:extLst>
              <a:ext uri="{FF2B5EF4-FFF2-40B4-BE49-F238E27FC236}">
                <a16:creationId xmlns:a16="http://schemas.microsoft.com/office/drawing/2014/main" xmlns="" id="{0E39BA8A-97EC-5EFD-8EF0-6483B29BF441}"/>
              </a:ext>
            </a:extLst>
          </p:cNvPr>
          <p:cNvSpPr>
            <a:spLocks noGrp="1"/>
          </p:cNvSpPr>
          <p:nvPr>
            <p:ph idx="1"/>
          </p:nvPr>
        </p:nvSpPr>
        <p:spPr/>
        <p:txBody>
          <a:bodyPr/>
          <a:lstStyle/>
          <a:p>
            <a:r>
              <a:rPr lang="en-US" dirty="0"/>
              <a:t>Assume that you have two lists for employee IDs. </a:t>
            </a:r>
          </a:p>
          <a:p>
            <a:r>
              <a:rPr lang="en-US" dirty="0"/>
              <a:t>The first list refer to employees who take a discount for some products</a:t>
            </a:r>
          </a:p>
          <a:p>
            <a:pPr lvl="1"/>
            <a:r>
              <a:rPr lang="en-US" dirty="0"/>
              <a:t>discount = [ 22, 80, 40, 90, 120]</a:t>
            </a:r>
          </a:p>
          <a:p>
            <a:r>
              <a:rPr lang="en-US" dirty="0"/>
              <a:t>The second list refer to employees who take a paid holyday </a:t>
            </a:r>
          </a:p>
          <a:p>
            <a:pPr lvl="1"/>
            <a:r>
              <a:rPr lang="en-US" dirty="0" err="1"/>
              <a:t>paid_HD</a:t>
            </a:r>
            <a:r>
              <a:rPr lang="en-US" dirty="0"/>
              <a:t> = [ 22, 17, 33, 512, 40]</a:t>
            </a:r>
          </a:p>
          <a:p>
            <a:r>
              <a:rPr lang="en-US" dirty="0"/>
              <a:t>You want to find out which employees have benefit from both advantages</a:t>
            </a:r>
          </a:p>
          <a:p>
            <a:endParaRPr lang="en-US" dirty="0"/>
          </a:p>
        </p:txBody>
      </p:sp>
    </p:spTree>
    <p:extLst>
      <p:ext uri="{BB962C8B-B14F-4D97-AF65-F5344CB8AC3E}">
        <p14:creationId xmlns:p14="http://schemas.microsoft.com/office/powerpoint/2010/main" val="225066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E20EDE-6D43-13C5-9F1D-9BFF070EB855}"/>
              </a:ext>
            </a:extLst>
          </p:cNvPr>
          <p:cNvSpPr>
            <a:spLocks noGrp="1"/>
          </p:cNvSpPr>
          <p:nvPr>
            <p:ph type="title"/>
          </p:nvPr>
        </p:nvSpPr>
        <p:spPr/>
        <p:txBody>
          <a:bodyPr/>
          <a:lstStyle/>
          <a:p>
            <a:r>
              <a:rPr lang="en-US" dirty="0"/>
              <a:t>Map</a:t>
            </a:r>
          </a:p>
        </p:txBody>
      </p:sp>
      <p:sp>
        <p:nvSpPr>
          <p:cNvPr id="3" name="Content Placeholder 2">
            <a:extLst>
              <a:ext uri="{FF2B5EF4-FFF2-40B4-BE49-F238E27FC236}">
                <a16:creationId xmlns:a16="http://schemas.microsoft.com/office/drawing/2014/main" xmlns="" id="{0AC65FF8-10E2-79A8-A059-F824A99FB516}"/>
              </a:ext>
            </a:extLst>
          </p:cNvPr>
          <p:cNvSpPr>
            <a:spLocks noGrp="1"/>
          </p:cNvSpPr>
          <p:nvPr>
            <p:ph idx="1"/>
          </p:nvPr>
        </p:nvSpPr>
        <p:spPr/>
        <p:txBody>
          <a:bodyPr/>
          <a:lstStyle/>
          <a:p>
            <a:r>
              <a:rPr lang="en-US" dirty="0"/>
              <a:t>Map represents a collection of key-value pairs, where each key is mapped to exactly one value. </a:t>
            </a:r>
          </a:p>
          <a:p>
            <a:pPr lvl="1"/>
            <a:r>
              <a:rPr lang="en-US" dirty="0"/>
              <a:t>The keys are unique; you can't have duplicate keys in a map</a:t>
            </a:r>
          </a:p>
          <a:p>
            <a:r>
              <a:rPr lang="en-US" dirty="0"/>
              <a:t>It is called dictionary in other languages, like python</a:t>
            </a:r>
          </a:p>
          <a:p>
            <a:endParaRPr lang="en-US" dirty="0"/>
          </a:p>
          <a:p>
            <a:r>
              <a:rPr lang="en-US" dirty="0"/>
              <a:t>Useful when you have data that you frequently need to look up based on some key (e.g., looking up phone numbers based on names, or retrieving product prices based on product IDs)</a:t>
            </a:r>
          </a:p>
        </p:txBody>
      </p:sp>
      <p:sp>
        <p:nvSpPr>
          <p:cNvPr id="8" name="TextBox 7">
            <a:extLst>
              <a:ext uri="{FF2B5EF4-FFF2-40B4-BE49-F238E27FC236}">
                <a16:creationId xmlns:a16="http://schemas.microsoft.com/office/drawing/2014/main" xmlns="" id="{6E5C19BF-264F-E28D-9B66-F2D19B31B4BA}"/>
              </a:ext>
            </a:extLst>
          </p:cNvPr>
          <p:cNvSpPr txBox="1"/>
          <p:nvPr/>
        </p:nvSpPr>
        <p:spPr>
          <a:xfrm>
            <a:off x="1504335" y="5672030"/>
            <a:ext cx="7253748" cy="369332"/>
          </a:xfrm>
          <a:prstGeom prst="rect">
            <a:avLst/>
          </a:prstGeom>
          <a:noFill/>
        </p:spPr>
        <p:txBody>
          <a:bodyPr wrap="square">
            <a:spAutoFit/>
          </a:bodyPr>
          <a:lstStyle/>
          <a:p>
            <a:r>
              <a:rPr lang="en-US" dirty="0"/>
              <a:t>Map&lt;</a:t>
            </a:r>
            <a:r>
              <a:rPr lang="en-US" b="1" dirty="0"/>
              <a:t>Key type</a:t>
            </a:r>
            <a:r>
              <a:rPr lang="en-US" dirty="0"/>
              <a:t>, </a:t>
            </a:r>
            <a:r>
              <a:rPr lang="en-US" b="1" dirty="0"/>
              <a:t>Value type</a:t>
            </a:r>
            <a:r>
              <a:rPr lang="en-US" dirty="0"/>
              <a:t>&gt; </a:t>
            </a:r>
            <a:r>
              <a:rPr lang="en-US" dirty="0" err="1"/>
              <a:t>studentGrades</a:t>
            </a:r>
            <a:r>
              <a:rPr lang="en-US" dirty="0"/>
              <a:t> = new HashMap&lt;&gt;()</a:t>
            </a:r>
          </a:p>
        </p:txBody>
      </p:sp>
    </p:spTree>
    <p:extLst>
      <p:ext uri="{BB962C8B-B14F-4D97-AF65-F5344CB8AC3E}">
        <p14:creationId xmlns:p14="http://schemas.microsoft.com/office/powerpoint/2010/main" val="3742773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AFFE90-5BD1-03F6-A652-B17CD6168C3C}"/>
              </a:ext>
            </a:extLst>
          </p:cNvPr>
          <p:cNvSpPr>
            <a:spLocks noGrp="1"/>
          </p:cNvSpPr>
          <p:nvPr>
            <p:ph type="title"/>
          </p:nvPr>
        </p:nvSpPr>
        <p:spPr/>
        <p:txBody>
          <a:bodyPr/>
          <a:lstStyle/>
          <a:p>
            <a:r>
              <a:rPr lang="en-US" dirty="0"/>
              <a:t>Map methods</a:t>
            </a:r>
          </a:p>
        </p:txBody>
      </p:sp>
      <p:sp>
        <p:nvSpPr>
          <p:cNvPr id="3" name="Content Placeholder 2">
            <a:extLst>
              <a:ext uri="{FF2B5EF4-FFF2-40B4-BE49-F238E27FC236}">
                <a16:creationId xmlns:a16="http://schemas.microsoft.com/office/drawing/2014/main" xmlns="" id="{E9AC1DA6-C1D8-7A0A-249B-995FC2168EF9}"/>
              </a:ext>
            </a:extLst>
          </p:cNvPr>
          <p:cNvSpPr>
            <a:spLocks noGrp="1"/>
          </p:cNvSpPr>
          <p:nvPr>
            <p:ph idx="1"/>
          </p:nvPr>
        </p:nvSpPr>
        <p:spPr>
          <a:xfrm>
            <a:off x="677334" y="2160589"/>
            <a:ext cx="8596668" cy="4338534"/>
          </a:xfrm>
        </p:spPr>
        <p:txBody>
          <a:bodyPr>
            <a:normAutofit fontScale="92500" lnSpcReduction="10000"/>
          </a:bodyPr>
          <a:lstStyle/>
          <a:p>
            <a:r>
              <a:rPr lang="en-US" b="1" dirty="0">
                <a:solidFill>
                  <a:schemeClr val="tx1"/>
                </a:solidFill>
              </a:rPr>
              <a:t>put(key, value)</a:t>
            </a:r>
            <a:r>
              <a:rPr lang="en-US" dirty="0">
                <a:solidFill>
                  <a:schemeClr val="tx1"/>
                </a:solidFill>
              </a:rPr>
              <a:t>: Inserts a key-value pair into the map. If the key already exists, its associated value is updated.</a:t>
            </a:r>
          </a:p>
          <a:p>
            <a:r>
              <a:rPr lang="en-US" b="1" dirty="0">
                <a:solidFill>
                  <a:schemeClr val="tx1"/>
                </a:solidFill>
              </a:rPr>
              <a:t>get(key)</a:t>
            </a:r>
            <a:r>
              <a:rPr lang="en-US" dirty="0">
                <a:solidFill>
                  <a:schemeClr val="tx1"/>
                </a:solidFill>
              </a:rPr>
              <a:t>: Returns the value to which the specified key is mapped, or null if there's no mapping for the key.</a:t>
            </a:r>
          </a:p>
          <a:p>
            <a:r>
              <a:rPr lang="en-US" b="1" dirty="0">
                <a:solidFill>
                  <a:schemeClr val="tx1"/>
                </a:solidFill>
              </a:rPr>
              <a:t>remove(key)</a:t>
            </a:r>
            <a:r>
              <a:rPr lang="en-US" dirty="0">
                <a:solidFill>
                  <a:schemeClr val="tx1"/>
                </a:solidFill>
              </a:rPr>
              <a:t>: Removes the mapping for the specified key from the map.</a:t>
            </a:r>
          </a:p>
          <a:p>
            <a:r>
              <a:rPr lang="en-US" b="1" dirty="0" err="1">
                <a:solidFill>
                  <a:schemeClr val="tx1"/>
                </a:solidFill>
              </a:rPr>
              <a:t>containsKey</a:t>
            </a:r>
            <a:r>
              <a:rPr lang="en-US" dirty="0">
                <a:solidFill>
                  <a:schemeClr val="tx1"/>
                </a:solidFill>
              </a:rPr>
              <a:t>(key): Returns true if the map contains a mapping for the specified key.</a:t>
            </a:r>
          </a:p>
          <a:p>
            <a:r>
              <a:rPr lang="en-US" b="1" dirty="0" err="1">
                <a:solidFill>
                  <a:schemeClr val="tx1"/>
                </a:solidFill>
              </a:rPr>
              <a:t>containsValue</a:t>
            </a:r>
            <a:r>
              <a:rPr lang="en-US" dirty="0">
                <a:solidFill>
                  <a:schemeClr val="tx1"/>
                </a:solidFill>
              </a:rPr>
              <a:t>(value): Returns true if the map maps one or more keys to the specified value.</a:t>
            </a:r>
          </a:p>
          <a:p>
            <a:r>
              <a:rPr lang="en-US" b="1" dirty="0">
                <a:solidFill>
                  <a:schemeClr val="tx1"/>
                </a:solidFill>
              </a:rPr>
              <a:t>size()</a:t>
            </a:r>
            <a:r>
              <a:rPr lang="en-US" dirty="0">
                <a:solidFill>
                  <a:schemeClr val="tx1"/>
                </a:solidFill>
              </a:rPr>
              <a:t>: Returns the number of key-value mappings in the map.</a:t>
            </a:r>
          </a:p>
          <a:p>
            <a:r>
              <a:rPr lang="en-US" b="1" dirty="0" err="1">
                <a:solidFill>
                  <a:schemeClr val="tx1"/>
                </a:solidFill>
              </a:rPr>
              <a:t>isEmpty</a:t>
            </a:r>
            <a:r>
              <a:rPr lang="en-US" b="1" dirty="0">
                <a:solidFill>
                  <a:schemeClr val="tx1"/>
                </a:solidFill>
              </a:rPr>
              <a:t>()</a:t>
            </a:r>
            <a:r>
              <a:rPr lang="en-US" dirty="0">
                <a:solidFill>
                  <a:schemeClr val="tx1"/>
                </a:solidFill>
              </a:rPr>
              <a:t>: Returns true if the map contains no key-value mappings.</a:t>
            </a:r>
          </a:p>
          <a:p>
            <a:r>
              <a:rPr lang="en-US" b="1" dirty="0" err="1">
                <a:solidFill>
                  <a:schemeClr val="tx1"/>
                </a:solidFill>
              </a:rPr>
              <a:t>keySet</a:t>
            </a:r>
            <a:r>
              <a:rPr lang="en-US" b="1" dirty="0">
                <a:solidFill>
                  <a:schemeClr val="tx1"/>
                </a:solidFill>
              </a:rPr>
              <a:t>(): </a:t>
            </a:r>
            <a:r>
              <a:rPr lang="en-US" dirty="0">
                <a:solidFill>
                  <a:schemeClr val="tx1"/>
                </a:solidFill>
              </a:rPr>
              <a:t>Returns a Set view of the keys contained in the map.</a:t>
            </a:r>
          </a:p>
          <a:p>
            <a:r>
              <a:rPr lang="en-US" b="1" dirty="0">
                <a:solidFill>
                  <a:schemeClr val="tx1"/>
                </a:solidFill>
              </a:rPr>
              <a:t>values(): </a:t>
            </a:r>
            <a:r>
              <a:rPr lang="en-US" dirty="0">
                <a:solidFill>
                  <a:schemeClr val="tx1"/>
                </a:solidFill>
              </a:rPr>
              <a:t>Returns a Collection view of the values contained in the map.</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638564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4978FF-DB77-F1D8-D7C8-7BC6361A8666}"/>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3B30AC81-A1CF-449C-B125-85A38B83B435}"/>
              </a:ext>
            </a:extLst>
          </p:cNvPr>
          <p:cNvSpPr>
            <a:spLocks noGrp="1"/>
          </p:cNvSpPr>
          <p:nvPr>
            <p:ph idx="1"/>
          </p:nvPr>
        </p:nvSpPr>
        <p:spPr/>
        <p:txBody>
          <a:bodyPr/>
          <a:lstStyle/>
          <a:p>
            <a:r>
              <a:rPr lang="en-US" dirty="0"/>
              <a:t>Assume that you have  students, each of them has a unique id.</a:t>
            </a:r>
          </a:p>
          <a:p>
            <a:r>
              <a:rPr lang="en-US" dirty="0"/>
              <a:t>each student can register for several courses</a:t>
            </a:r>
          </a:p>
          <a:p>
            <a:r>
              <a:rPr lang="en-US" dirty="0"/>
              <a:t>you want a system that gives you the ability to search for a student based on their id and return the registered courses  </a:t>
            </a:r>
          </a:p>
        </p:txBody>
      </p:sp>
    </p:spTree>
    <p:extLst>
      <p:ext uri="{BB962C8B-B14F-4D97-AF65-F5344CB8AC3E}">
        <p14:creationId xmlns:p14="http://schemas.microsoft.com/office/powerpoint/2010/main" val="2737454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04F0AE-8AD6-62E3-7B04-302F537E9B2C}"/>
              </a:ext>
            </a:extLst>
          </p:cNvPr>
          <p:cNvSpPr>
            <a:spLocks noGrp="1"/>
          </p:cNvSpPr>
          <p:nvPr>
            <p:ph type="title"/>
          </p:nvPr>
        </p:nvSpPr>
        <p:spPr/>
        <p:txBody>
          <a:bodyPr/>
          <a:lstStyle/>
          <a:p>
            <a:r>
              <a:rPr lang="en-US" dirty="0"/>
              <a:t>Cont.</a:t>
            </a:r>
          </a:p>
        </p:txBody>
      </p:sp>
      <p:sp>
        <p:nvSpPr>
          <p:cNvPr id="6" name="TextBox 5">
            <a:extLst>
              <a:ext uri="{FF2B5EF4-FFF2-40B4-BE49-F238E27FC236}">
                <a16:creationId xmlns:a16="http://schemas.microsoft.com/office/drawing/2014/main" xmlns="" id="{FF23BC8C-4026-D799-63B1-43C08A25B186}"/>
              </a:ext>
            </a:extLst>
          </p:cNvPr>
          <p:cNvSpPr txBox="1"/>
          <p:nvPr/>
        </p:nvSpPr>
        <p:spPr>
          <a:xfrm>
            <a:off x="494071" y="1348800"/>
            <a:ext cx="7007942" cy="5509200"/>
          </a:xfrm>
          <a:prstGeom prst="rect">
            <a:avLst/>
          </a:prstGeom>
          <a:noFill/>
        </p:spPr>
        <p:txBody>
          <a:bodyPr wrap="square">
            <a:spAutoFit/>
          </a:bodyPr>
          <a:lstStyle/>
          <a:p>
            <a:pPr defTabSz="914400" eaLnBrk="0" fontAlgn="base" hangingPunct="0">
              <a:spcBef>
                <a:spcPct val="0"/>
              </a:spcBef>
              <a:spcAft>
                <a:spcPct val="0"/>
              </a:spcAft>
            </a:pP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java.util.HashMap</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java.util.List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java.util.Map</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import </a:t>
            </a:r>
            <a:r>
              <a:rPr kumimoji="0" lang="en-US" altLang="en-US" sz="1600" b="0" i="0" u="none" strike="noStrike" cap="none" normalizeH="0" baseline="0" dirty="0" err="1">
                <a:ln>
                  <a:noFill/>
                </a:ln>
                <a:solidFill>
                  <a:srgbClr val="000000"/>
                </a:solidFill>
                <a:effectLst/>
                <a:latin typeface="JetBrains Mono"/>
              </a:rPr>
              <a:t>java.util.Arrays</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033B3"/>
                </a:solidFill>
                <a:effectLst/>
                <a:latin typeface="JetBrains Mono"/>
              </a:rPr>
              <a:t>public class </a:t>
            </a:r>
            <a:r>
              <a:rPr kumimoji="0" lang="en-US" altLang="en-US" sz="1600" b="0" i="0" u="none" strike="noStrike" cap="none" normalizeH="0" baseline="0" dirty="0">
                <a:ln>
                  <a:noFill/>
                </a:ln>
                <a:solidFill>
                  <a:srgbClr val="000000"/>
                </a:solidFill>
                <a:effectLst/>
                <a:latin typeface="JetBrains Mono"/>
              </a:rPr>
              <a:t>Main </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public static void </a:t>
            </a:r>
            <a:r>
              <a:rPr kumimoji="0" lang="en-US" altLang="en-US" sz="1600" b="0" i="0" u="none" strike="noStrike" cap="none" normalizeH="0" baseline="0" dirty="0">
                <a:ln>
                  <a:noFill/>
                </a:ln>
                <a:solidFill>
                  <a:srgbClr val="00627A"/>
                </a:solidFill>
                <a:effectLst/>
                <a:latin typeface="JetBrains Mono"/>
              </a:rPr>
              <a:t>main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String</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80808"/>
                </a:solidFill>
                <a:effectLst/>
                <a:latin typeface="JetBrains Mono"/>
              </a:rPr>
              <a:t>args</a:t>
            </a: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Map</a:t>
            </a:r>
            <a:r>
              <a:rPr kumimoji="0" lang="en-US" altLang="en-US" sz="1600" b="0" i="0" u="none" strike="noStrike" cap="none" normalizeH="0" baseline="0" dirty="0">
                <a:ln>
                  <a:noFill/>
                </a:ln>
                <a:solidFill>
                  <a:srgbClr val="080808"/>
                </a:solidFill>
                <a:effectLst/>
                <a:latin typeface="JetBrains Mono"/>
              </a:rPr>
              <a:t>&lt;</a:t>
            </a:r>
            <a:r>
              <a:rPr kumimoji="0" lang="en-US" altLang="en-US" sz="1600" b="0" i="0" u="none" strike="noStrike" cap="none" normalizeH="0" baseline="0" dirty="0">
                <a:ln>
                  <a:noFill/>
                </a:ln>
                <a:solidFill>
                  <a:srgbClr val="000000"/>
                </a:solidFill>
                <a:effectLst/>
                <a:latin typeface="JetBrains Mono"/>
              </a:rPr>
              <a:t>Integer</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List</a:t>
            </a:r>
            <a:r>
              <a:rPr kumimoji="0" lang="en-US" altLang="en-US" sz="1600" b="0" i="0" u="none" strike="noStrike" cap="none" normalizeH="0" baseline="0" dirty="0">
                <a:ln>
                  <a:noFill/>
                </a:ln>
                <a:solidFill>
                  <a:srgbClr val="080808"/>
                </a:solidFill>
                <a:effectLst/>
                <a:latin typeface="JetBrains Mono"/>
              </a:rPr>
              <a:t>&lt;</a:t>
            </a:r>
            <a:r>
              <a:rPr kumimoji="0" lang="en-US" altLang="en-US" sz="1600" b="0" i="0" u="none" strike="noStrike" cap="none" normalizeH="0" baseline="0" dirty="0">
                <a:ln>
                  <a:noFill/>
                </a:ln>
                <a:solidFill>
                  <a:srgbClr val="000000"/>
                </a:solidFill>
                <a:effectLst/>
                <a:latin typeface="JetBrains Mono"/>
              </a:rPr>
              <a:t>String</a:t>
            </a:r>
            <a:r>
              <a:rPr kumimoji="0" lang="en-US" altLang="en-US" sz="1600" b="0" i="0" u="none" strike="noStrike" cap="none" normalizeH="0" baseline="0" dirty="0">
                <a:ln>
                  <a:noFill/>
                </a:ln>
                <a:solidFill>
                  <a:srgbClr val="080808"/>
                </a:solidFill>
                <a:effectLst/>
                <a:latin typeface="JetBrains Mono"/>
              </a:rPr>
              <a:t>&gt;&gt; </a:t>
            </a:r>
            <a:r>
              <a:rPr kumimoji="0" lang="en-US" altLang="en-US" sz="1600" b="0" i="0" u="none" strike="noStrike" cap="none" normalizeH="0" baseline="0" dirty="0" err="1">
                <a:ln>
                  <a:noFill/>
                </a:ln>
                <a:solidFill>
                  <a:srgbClr val="000000"/>
                </a:solidFill>
                <a:effectLst/>
                <a:latin typeface="JetBrains Mono"/>
              </a:rPr>
              <a:t>studentCourses</a:t>
            </a: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HashMap&lt;&gt;();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studentCourses</a:t>
            </a:r>
            <a:r>
              <a:rPr kumimoji="0" lang="en-US" altLang="en-US" sz="1600" b="0" i="0" u="none" strike="noStrike" cap="none" normalizeH="0" baseline="0" dirty="0" err="1">
                <a:ln>
                  <a:noFill/>
                </a:ln>
                <a:solidFill>
                  <a:srgbClr val="080808"/>
                </a:solidFill>
                <a:effectLst/>
                <a:latin typeface="JetBrains Mono"/>
              </a:rPr>
              <a:t>.put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101</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ArrayList&lt;&gt;(</a:t>
            </a:r>
            <a:r>
              <a:rPr kumimoji="0" lang="en-US" altLang="en-US" sz="1600" b="0" i="0" u="none" strike="noStrike" cap="none" normalizeH="0" baseline="0" dirty="0" err="1">
                <a:ln>
                  <a:noFill/>
                </a:ln>
                <a:solidFill>
                  <a:srgbClr val="000000"/>
                </a:solidFill>
                <a:effectLst/>
                <a:latin typeface="JetBrains Mono"/>
              </a:rPr>
              <a:t>List</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080808"/>
                </a:solidFill>
                <a:effectLst/>
                <a:latin typeface="JetBrains Mono"/>
              </a:rPr>
              <a:t>of</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err="1">
                <a:ln>
                  <a:noFill/>
                </a:ln>
                <a:solidFill>
                  <a:srgbClr val="067D17"/>
                </a:solidFill>
                <a:effectLst/>
                <a:latin typeface="JetBrains Mono"/>
              </a:rPr>
              <a:t>c++</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"java"</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"python"</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studentCourses</a:t>
            </a:r>
            <a:r>
              <a:rPr kumimoji="0" lang="en-US" altLang="en-US" sz="1600" b="0" i="0" u="none" strike="noStrike" cap="none" normalizeH="0" baseline="0" dirty="0" err="1">
                <a:ln>
                  <a:noFill/>
                </a:ln>
                <a:solidFill>
                  <a:srgbClr val="080808"/>
                </a:solidFill>
                <a:effectLst/>
                <a:latin typeface="JetBrains Mono"/>
              </a:rPr>
              <a:t>.put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102</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ArrayList&lt;&gt;(</a:t>
            </a:r>
            <a:r>
              <a:rPr kumimoji="0" lang="en-US" altLang="en-US" sz="1600" b="0" i="0" u="none" strike="noStrike" cap="none" normalizeH="0" baseline="0" dirty="0" err="1">
                <a:ln>
                  <a:noFill/>
                </a:ln>
                <a:solidFill>
                  <a:srgbClr val="000000"/>
                </a:solidFill>
                <a:effectLst/>
                <a:latin typeface="JetBrains Mono"/>
              </a:rPr>
              <a:t>List</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080808"/>
                </a:solidFill>
                <a:effectLst/>
                <a:latin typeface="JetBrains Mono"/>
              </a:rPr>
              <a:t>of</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err="1">
                <a:ln>
                  <a:noFill/>
                </a:ln>
                <a:solidFill>
                  <a:srgbClr val="067D17"/>
                </a:solidFill>
                <a:effectLst/>
                <a:latin typeface="JetBrains Mono"/>
              </a:rPr>
              <a:t>c++</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err="1">
                <a:ln>
                  <a:noFill/>
                </a:ln>
                <a:solidFill>
                  <a:srgbClr val="067D17"/>
                </a:solidFill>
                <a:effectLst/>
                <a:latin typeface="JetBrains Mono"/>
              </a:rPr>
              <a:t>Matlab</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studentCourses</a:t>
            </a:r>
            <a:r>
              <a:rPr kumimoji="0" lang="en-US" altLang="en-US" sz="1600" b="0" i="0" u="none" strike="noStrike" cap="none" normalizeH="0" baseline="0" dirty="0" err="1">
                <a:ln>
                  <a:noFill/>
                </a:ln>
                <a:solidFill>
                  <a:srgbClr val="080808"/>
                </a:solidFill>
                <a:effectLst/>
                <a:latin typeface="JetBrains Mono"/>
              </a:rPr>
              <a:t>.put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103</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ArrayList&lt;&gt;(</a:t>
            </a:r>
            <a:r>
              <a:rPr kumimoji="0" lang="en-US" altLang="en-US" sz="1600" b="0" i="0" u="none" strike="noStrike" cap="none" normalizeH="0" baseline="0" dirty="0" err="1">
                <a:ln>
                  <a:noFill/>
                </a:ln>
                <a:solidFill>
                  <a:srgbClr val="000000"/>
                </a:solidFill>
                <a:effectLst/>
                <a:latin typeface="JetBrains Mono"/>
              </a:rPr>
              <a:t>List</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080808"/>
                </a:solidFill>
                <a:effectLst/>
                <a:latin typeface="JetBrains Mono"/>
              </a:rPr>
              <a:t>of</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"java"</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"R"</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studentCourses</a:t>
            </a:r>
            <a:r>
              <a:rPr kumimoji="0" lang="en-US" altLang="en-US" sz="1600" b="0" i="0" u="none" strike="noStrike" cap="none" normalizeH="0" baseline="0" dirty="0" err="1">
                <a:ln>
                  <a:noFill/>
                </a:ln>
                <a:solidFill>
                  <a:srgbClr val="080808"/>
                </a:solidFill>
                <a:effectLst/>
                <a:latin typeface="JetBrains Mono"/>
              </a:rPr>
              <a:t>.put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104</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new </a:t>
            </a:r>
            <a:r>
              <a:rPr kumimoji="0" lang="en-US" altLang="en-US" sz="1600" b="0" i="0" u="none" strike="noStrike" cap="none" normalizeH="0" baseline="0" dirty="0">
                <a:ln>
                  <a:noFill/>
                </a:ln>
                <a:solidFill>
                  <a:srgbClr val="080808"/>
                </a:solidFill>
                <a:effectLst/>
                <a:latin typeface="JetBrains Mono"/>
              </a:rPr>
              <a:t>ArrayList&lt;&gt;(</a:t>
            </a:r>
            <a:r>
              <a:rPr kumimoji="0" lang="en-US" altLang="en-US" sz="1600" b="0" i="0" u="none" strike="noStrike" cap="none" normalizeH="0" baseline="0" dirty="0" err="1">
                <a:ln>
                  <a:noFill/>
                </a:ln>
                <a:solidFill>
                  <a:srgbClr val="000000"/>
                </a:solidFill>
                <a:effectLst/>
                <a:latin typeface="JetBrains Mono"/>
              </a:rPr>
              <a:t>List</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080808"/>
                </a:solidFill>
                <a:effectLst/>
                <a:latin typeface="JetBrains Mono"/>
              </a:rPr>
              <a:t>of</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err="1">
                <a:ln>
                  <a:noFill/>
                </a:ln>
                <a:solidFill>
                  <a:srgbClr val="067D17"/>
                </a:solidFill>
                <a:effectLst/>
                <a:latin typeface="JetBrains Mono"/>
              </a:rPr>
              <a:t>c++</a:t>
            </a:r>
            <a:r>
              <a:rPr kumimoji="0" lang="en-US" altLang="en-US" sz="1600" b="0" i="0" u="none" strike="noStrike" cap="none" normalizeH="0" baseline="0" dirty="0">
                <a:ln>
                  <a:noFill/>
                </a:ln>
                <a:solidFill>
                  <a:srgbClr val="067D17"/>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"java"</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"python"</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int </a:t>
            </a:r>
            <a:r>
              <a:rPr kumimoji="0" lang="en-US" altLang="en-US" sz="1600" b="0" i="0" u="none" strike="noStrike" cap="none" normalizeH="0" baseline="0" dirty="0" err="1">
                <a:ln>
                  <a:noFill/>
                </a:ln>
                <a:solidFill>
                  <a:srgbClr val="000000"/>
                </a:solidFill>
                <a:effectLst/>
                <a:latin typeface="JetBrains Mono"/>
              </a:rPr>
              <a:t>studentId</a:t>
            </a: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102</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List</a:t>
            </a:r>
            <a:r>
              <a:rPr kumimoji="0" lang="en-US" altLang="en-US" sz="1600" b="0" i="0" u="none" strike="noStrike" cap="none" normalizeH="0" baseline="0" dirty="0">
                <a:ln>
                  <a:noFill/>
                </a:ln>
                <a:solidFill>
                  <a:srgbClr val="080808"/>
                </a:solidFill>
                <a:effectLst/>
                <a:latin typeface="JetBrains Mono"/>
              </a:rPr>
              <a:t>&lt;</a:t>
            </a:r>
            <a:r>
              <a:rPr kumimoji="0" lang="en-US" altLang="en-US" sz="1600" b="0" i="0" u="none" strike="noStrike" cap="none" normalizeH="0" baseline="0" dirty="0">
                <a:ln>
                  <a:noFill/>
                </a:ln>
                <a:solidFill>
                  <a:srgbClr val="000000"/>
                </a:solidFill>
                <a:effectLst/>
                <a:latin typeface="JetBrains Mono"/>
              </a:rPr>
              <a:t>String</a:t>
            </a:r>
            <a:r>
              <a:rPr kumimoji="0" lang="en-US" altLang="en-US" sz="1600" b="0" i="0" u="none" strike="noStrike" cap="none" normalizeH="0" baseline="0" dirty="0">
                <a:ln>
                  <a:noFill/>
                </a:ln>
                <a:solidFill>
                  <a:srgbClr val="080808"/>
                </a:solidFill>
                <a:effectLst/>
                <a:latin typeface="JetBrains Mono"/>
              </a:rPr>
              <a:t>&gt; </a:t>
            </a:r>
            <a:r>
              <a:rPr kumimoji="0" lang="en-US" altLang="en-US" sz="1600" b="0" i="0" u="none" strike="noStrike" cap="none" normalizeH="0" baseline="0" dirty="0">
                <a:ln>
                  <a:noFill/>
                </a:ln>
                <a:solidFill>
                  <a:srgbClr val="000000"/>
                </a:solidFill>
                <a:effectLst/>
                <a:latin typeface="JetBrains Mono"/>
              </a:rPr>
              <a:t>courses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studentCourses</a:t>
            </a:r>
            <a:r>
              <a:rPr kumimoji="0" lang="en-US" altLang="en-US" sz="1600" b="0" i="0" u="none" strike="noStrike" cap="none" normalizeH="0" baseline="0" dirty="0" err="1">
                <a:ln>
                  <a:noFill/>
                </a:ln>
                <a:solidFill>
                  <a:srgbClr val="080808"/>
                </a:solidFill>
                <a:effectLst/>
                <a:latin typeface="JetBrains Mono"/>
              </a:rPr>
              <a:t>.get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studentId</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System</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1" u="none" strike="noStrike" cap="none" normalizeH="0" baseline="0" dirty="0" err="1">
                <a:ln>
                  <a:noFill/>
                </a:ln>
                <a:solidFill>
                  <a:srgbClr val="871094"/>
                </a:solidFill>
                <a:effectLst/>
                <a:latin typeface="JetBrains Mono"/>
              </a:rPr>
              <a:t>out</a:t>
            </a:r>
            <a:r>
              <a:rPr kumimoji="0" lang="en-US" altLang="en-US" sz="1600" b="0" i="0" u="none" strike="noStrike" cap="none" normalizeH="0" baseline="0" dirty="0" err="1">
                <a:ln>
                  <a:noFill/>
                </a:ln>
                <a:solidFill>
                  <a:srgbClr val="080808"/>
                </a:solidFill>
                <a:effectLst/>
                <a:latin typeface="JetBrains Mono"/>
              </a:rPr>
              <a:t>.println</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"Courses for student "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studentId</a:t>
            </a: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67D17"/>
                </a:solidFill>
                <a:effectLst/>
                <a:latin typeface="JetBrains Mono"/>
              </a:rPr>
              <a:t>": "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courses</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5F655331-C3B2-F5CC-A512-69D7A897744D}"/>
              </a:ext>
            </a:extLst>
          </p:cNvPr>
          <p:cNvSpPr txBox="1"/>
          <p:nvPr/>
        </p:nvSpPr>
        <p:spPr>
          <a:xfrm>
            <a:off x="3405510" y="609600"/>
            <a:ext cx="6100916" cy="923330"/>
          </a:xfrm>
          <a:prstGeom prst="rect">
            <a:avLst/>
          </a:prstGeom>
          <a:noFill/>
        </p:spPr>
        <p:txBody>
          <a:bodyPr wrap="square">
            <a:spAutoFit/>
          </a:bodyPr>
          <a:lstStyle/>
          <a:p>
            <a:r>
              <a:rPr kumimoji="0" lang="en-US" altLang="en-US" sz="1800" b="1" i="0" u="none" strike="noStrike" cap="none" normalizeH="0" baseline="0" dirty="0" err="1">
                <a:ln>
                  <a:noFill/>
                </a:ln>
                <a:solidFill>
                  <a:srgbClr val="000000"/>
                </a:solidFill>
                <a:effectLst/>
                <a:latin typeface="JetBrains Mono"/>
              </a:rPr>
              <a:t>List</a:t>
            </a:r>
            <a:r>
              <a:rPr kumimoji="0" lang="en-US" altLang="en-US" sz="1800" b="1" i="0" u="none" strike="noStrike" cap="none" normalizeH="0" baseline="0" dirty="0" err="1">
                <a:ln>
                  <a:noFill/>
                </a:ln>
                <a:solidFill>
                  <a:srgbClr val="080808"/>
                </a:solidFill>
                <a:effectLst/>
                <a:latin typeface="JetBrains Mono"/>
              </a:rPr>
              <a:t>.</a:t>
            </a:r>
            <a:r>
              <a:rPr kumimoji="0" lang="en-US" altLang="en-US" sz="1800" b="1" i="1" u="none" strike="noStrike" cap="none" normalizeH="0" baseline="0" dirty="0" err="1">
                <a:ln>
                  <a:noFill/>
                </a:ln>
                <a:solidFill>
                  <a:srgbClr val="080808"/>
                </a:solidFill>
                <a:effectLst/>
                <a:latin typeface="JetBrains Mono"/>
              </a:rPr>
              <a:t>of</a:t>
            </a:r>
            <a:r>
              <a:rPr kumimoji="0" lang="en-US" altLang="en-US" sz="1800" b="1" i="0" u="none" strike="noStrike" cap="none" normalizeH="0" baseline="0" dirty="0">
                <a:ln>
                  <a:noFill/>
                </a:ln>
                <a:solidFill>
                  <a:srgbClr val="080808"/>
                </a:solidFill>
                <a:effectLst/>
                <a:latin typeface="JetBrains Mono"/>
              </a:rPr>
              <a:t>() creates an immutable list: cannot be changed.</a:t>
            </a:r>
          </a:p>
          <a:p>
            <a:r>
              <a:rPr lang="en-US" b="1" dirty="0">
                <a:solidFill>
                  <a:srgbClr val="080808"/>
                </a:solidFill>
                <a:latin typeface="JetBrains Mono"/>
              </a:rPr>
              <a:t>Passing this list to the array list constructor creates a mutable array list</a:t>
            </a:r>
            <a:endParaRPr lang="en-US" b="1" dirty="0"/>
          </a:p>
        </p:txBody>
      </p:sp>
      <p:sp>
        <p:nvSpPr>
          <p:cNvPr id="7" name="TextBox 6">
            <a:extLst>
              <a:ext uri="{FF2B5EF4-FFF2-40B4-BE49-F238E27FC236}">
                <a16:creationId xmlns:a16="http://schemas.microsoft.com/office/drawing/2014/main" xmlns="" id="{751B42BA-81B0-EE92-DEE4-DFF8859DDF36}"/>
              </a:ext>
            </a:extLst>
          </p:cNvPr>
          <p:cNvSpPr txBox="1"/>
          <p:nvPr/>
        </p:nvSpPr>
        <p:spPr>
          <a:xfrm>
            <a:off x="7111180" y="4862869"/>
            <a:ext cx="3320845" cy="646331"/>
          </a:xfrm>
          <a:prstGeom prst="rect">
            <a:avLst/>
          </a:prstGeom>
          <a:noFill/>
        </p:spPr>
        <p:txBody>
          <a:bodyPr wrap="square">
            <a:spAutoFit/>
          </a:bodyPr>
          <a:lstStyle/>
          <a:p>
            <a:r>
              <a:rPr lang="en-US" sz="1200" b="1" dirty="0"/>
              <a:t>for (</a:t>
            </a:r>
            <a:r>
              <a:rPr lang="en-US" sz="1200" b="1" dirty="0" err="1"/>
              <a:t>KeyType</a:t>
            </a:r>
            <a:r>
              <a:rPr lang="en-US" sz="1200" b="1" dirty="0"/>
              <a:t> key : </a:t>
            </a:r>
            <a:r>
              <a:rPr lang="en-US" sz="1200" b="1" dirty="0" err="1"/>
              <a:t>map.keySet</a:t>
            </a:r>
            <a:r>
              <a:rPr lang="en-US" sz="1200" b="1" dirty="0"/>
              <a:t>()) {</a:t>
            </a:r>
          </a:p>
          <a:p>
            <a:r>
              <a:rPr lang="en-US" sz="1200" b="1" dirty="0"/>
              <a:t>    </a:t>
            </a:r>
            <a:r>
              <a:rPr lang="en-US" sz="1200" b="1" dirty="0" err="1"/>
              <a:t>ValueType</a:t>
            </a:r>
            <a:r>
              <a:rPr lang="en-US" sz="1200" b="1" dirty="0"/>
              <a:t> value = </a:t>
            </a:r>
            <a:r>
              <a:rPr lang="en-US" sz="1200" b="1" dirty="0" err="1"/>
              <a:t>map.get</a:t>
            </a:r>
            <a:r>
              <a:rPr lang="en-US" sz="1200" b="1" dirty="0"/>
              <a:t>(key);</a:t>
            </a:r>
          </a:p>
          <a:p>
            <a:r>
              <a:rPr lang="en-US" sz="1200" b="1" dirty="0"/>
              <a:t>}</a:t>
            </a:r>
          </a:p>
        </p:txBody>
      </p:sp>
    </p:spTree>
    <p:extLst>
      <p:ext uri="{BB962C8B-B14F-4D97-AF65-F5344CB8AC3E}">
        <p14:creationId xmlns:p14="http://schemas.microsoft.com/office/powerpoint/2010/main" val="570790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F49BF4-25D3-5AC9-2F04-A22C35FF5241}"/>
              </a:ext>
            </a:extLst>
          </p:cNvPr>
          <p:cNvSpPr>
            <a:spLocks noGrp="1"/>
          </p:cNvSpPr>
          <p:nvPr>
            <p:ph type="title"/>
          </p:nvPr>
        </p:nvSpPr>
        <p:spPr/>
        <p:txBody>
          <a:bodyPr/>
          <a:lstStyle/>
          <a:p>
            <a:r>
              <a:rPr lang="en-US" dirty="0"/>
              <a:t>Add</a:t>
            </a:r>
          </a:p>
        </p:txBody>
      </p:sp>
      <p:sp>
        <p:nvSpPr>
          <p:cNvPr id="3" name="Content Placeholder 2">
            <a:extLst>
              <a:ext uri="{FF2B5EF4-FFF2-40B4-BE49-F238E27FC236}">
                <a16:creationId xmlns:a16="http://schemas.microsoft.com/office/drawing/2014/main" xmlns="" id="{F69CCEFF-2EA4-F14F-3D6C-CE7818645863}"/>
              </a:ext>
            </a:extLst>
          </p:cNvPr>
          <p:cNvSpPr>
            <a:spLocks noGrp="1"/>
          </p:cNvSpPr>
          <p:nvPr>
            <p:ph idx="1"/>
          </p:nvPr>
        </p:nvSpPr>
        <p:spPr/>
        <p:txBody>
          <a:bodyPr/>
          <a:lstStyle/>
          <a:p>
            <a:r>
              <a:rPr lang="en-US" dirty="0"/>
              <a:t>Now on the previous example, do the following:</a:t>
            </a:r>
          </a:p>
          <a:p>
            <a:pPr lvl="1"/>
            <a:r>
              <a:rPr lang="en-US" dirty="0"/>
              <a:t>Add the course "Unity" for the student 101</a:t>
            </a:r>
          </a:p>
          <a:p>
            <a:pPr lvl="1"/>
            <a:r>
              <a:rPr lang="en-US" dirty="0"/>
              <a:t>Add a new student 105 </a:t>
            </a:r>
          </a:p>
        </p:txBody>
      </p:sp>
      <p:sp>
        <p:nvSpPr>
          <p:cNvPr id="6" name="TextBox 5">
            <a:extLst>
              <a:ext uri="{FF2B5EF4-FFF2-40B4-BE49-F238E27FC236}">
                <a16:creationId xmlns:a16="http://schemas.microsoft.com/office/drawing/2014/main" xmlns="" id="{A4830401-A9CA-5E21-0C93-B4034C3A677C}"/>
              </a:ext>
            </a:extLst>
          </p:cNvPr>
          <p:cNvSpPr txBox="1"/>
          <p:nvPr/>
        </p:nvSpPr>
        <p:spPr>
          <a:xfrm>
            <a:off x="2431026" y="3850458"/>
            <a:ext cx="6100916"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00000"/>
                </a:solidFill>
                <a:effectLst/>
                <a:latin typeface="JetBrains Mono"/>
              </a:rPr>
              <a:t>studentCourses</a:t>
            </a:r>
            <a:r>
              <a:rPr kumimoji="0" lang="en-US" altLang="en-US" sz="1800" b="0" i="0" u="none" strike="noStrike" cap="none" normalizeH="0" baseline="0" dirty="0" err="1">
                <a:ln>
                  <a:noFill/>
                </a:ln>
                <a:solidFill>
                  <a:srgbClr val="080808"/>
                </a:solidFill>
                <a:effectLst/>
                <a:latin typeface="JetBrains Mono"/>
              </a:rPr>
              <a:t>.get</a:t>
            </a:r>
            <a:r>
              <a:rPr kumimoji="0" lang="en-US" altLang="en-US" sz="1800" b="0" i="0" u="none" strike="noStrike" cap="none" normalizeH="0" baseline="0" dirty="0">
                <a:ln>
                  <a:noFill/>
                </a:ln>
                <a:solidFill>
                  <a:srgbClr val="080808"/>
                </a:solidFill>
                <a:effectLst/>
                <a:latin typeface="JetBrains Mono"/>
              </a:rPr>
              <a:t>(</a:t>
            </a:r>
            <a:r>
              <a:rPr lang="en-US" altLang="en-US" dirty="0">
                <a:solidFill>
                  <a:srgbClr val="1750EB"/>
                </a:solidFill>
                <a:latin typeface="JetBrains Mono"/>
              </a:rPr>
              <a:t>101</a:t>
            </a:r>
            <a:r>
              <a:rPr kumimoji="0" lang="en-US" altLang="en-US" sz="1800" b="0" i="0" u="none" strike="noStrike" cap="none" normalizeH="0" baseline="0" dirty="0">
                <a:ln>
                  <a:noFill/>
                </a:ln>
                <a:solidFill>
                  <a:srgbClr val="080808"/>
                </a:solidFill>
                <a:effectLst/>
                <a:latin typeface="JetBrains Mono"/>
              </a:rPr>
              <a:t>).add(</a:t>
            </a:r>
            <a:r>
              <a:rPr kumimoji="0" lang="en-US" altLang="en-US" sz="1800" b="0" i="0" u="none" strike="noStrike" cap="none" normalizeH="0" baseline="0" dirty="0">
                <a:ln>
                  <a:noFill/>
                </a:ln>
                <a:solidFill>
                  <a:srgbClr val="067D17"/>
                </a:solidFill>
                <a:effectLst/>
                <a:latin typeface="JetBrains Mono"/>
              </a:rPr>
              <a:t>"Unity"</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0000"/>
                </a:solidFill>
                <a:effectLst/>
                <a:latin typeface="JetBrains Mono"/>
              </a:rPr>
              <a:t>List</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&gt; </a:t>
            </a:r>
            <a:r>
              <a:rPr kumimoji="0" lang="en-US" altLang="en-US" sz="1800" b="0" i="0" u="none" strike="noStrike" cap="none" normalizeH="0" baseline="0" dirty="0">
                <a:ln>
                  <a:noFill/>
                </a:ln>
                <a:solidFill>
                  <a:srgbClr val="000000"/>
                </a:solidFill>
                <a:effectLst/>
                <a:latin typeface="JetBrains Mono"/>
              </a:rPr>
              <a:t>courses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studentCourses</a:t>
            </a:r>
            <a:r>
              <a:rPr kumimoji="0" lang="en-US" altLang="en-US" sz="1800" b="0" i="0" u="none" strike="noStrike" cap="none" normalizeH="0" baseline="0" dirty="0" err="1">
                <a:ln>
                  <a:noFill/>
                </a:ln>
                <a:solidFill>
                  <a:srgbClr val="080808"/>
                </a:solidFill>
                <a:effectLst/>
                <a:latin typeface="JetBrains Mono"/>
              </a:rPr>
              <a:t>.get</a:t>
            </a:r>
            <a:r>
              <a:rPr kumimoji="0" lang="en-US" altLang="en-US" sz="1800" b="0" i="0" u="none" strike="noStrike" cap="none" normalizeH="0" baseline="0" dirty="0">
                <a:ln>
                  <a:noFill/>
                </a:ln>
                <a:solidFill>
                  <a:srgbClr val="080808"/>
                </a:solidFill>
                <a:effectLst/>
                <a:latin typeface="JetBrains Mono"/>
              </a:rPr>
              <a:t>(</a:t>
            </a:r>
            <a:r>
              <a:rPr lang="en-US" altLang="en-US" dirty="0">
                <a:solidFill>
                  <a:srgbClr val="1750EB"/>
                </a:solidFill>
                <a:latin typeface="JetBrains Mono"/>
              </a:rPr>
              <a:t>101</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courses</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endParaRPr kumimoji="0" lang="en-US" altLang="en-US" sz="1800" b="0" i="0" u="none" strike="noStrike" cap="none" normalizeH="0" baseline="0" dirty="0">
              <a:ln>
                <a:noFill/>
              </a:ln>
              <a:solidFill>
                <a:srgbClr val="080808"/>
              </a:solidFill>
              <a:effectLst/>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studentCourses</a:t>
            </a:r>
            <a:r>
              <a:rPr kumimoji="0" lang="en-US" altLang="en-US" sz="1800" b="0" i="0" u="none" strike="noStrike" cap="none" normalizeH="0" baseline="0" dirty="0" err="1">
                <a:ln>
                  <a:noFill/>
                </a:ln>
                <a:solidFill>
                  <a:srgbClr val="080808"/>
                </a:solidFill>
                <a:effectLst/>
                <a:latin typeface="JetBrains Mono"/>
              </a:rPr>
              <a:t>.put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105</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ArrayList&lt;&gt;());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0000"/>
                </a:solidFill>
                <a:effectLst/>
                <a:latin typeface="JetBrains Mono"/>
              </a:rPr>
              <a:t>courses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studentCourses</a:t>
            </a:r>
            <a:r>
              <a:rPr kumimoji="0" lang="en-US" altLang="en-US" sz="1800" b="0" i="0" u="none" strike="noStrike" cap="none" normalizeH="0" baseline="0" dirty="0" err="1">
                <a:ln>
                  <a:noFill/>
                </a:ln>
                <a:solidFill>
                  <a:srgbClr val="080808"/>
                </a:solidFill>
                <a:effectLst/>
                <a:latin typeface="JetBrains Mono"/>
              </a:rPr>
              <a:t>.get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105</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courses</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cxnSp>
        <p:nvCxnSpPr>
          <p:cNvPr id="8" name="Connector: Curved 7">
            <a:extLst>
              <a:ext uri="{FF2B5EF4-FFF2-40B4-BE49-F238E27FC236}">
                <a16:creationId xmlns:a16="http://schemas.microsoft.com/office/drawing/2014/main" xmlns="" id="{4690E6E2-4282-8389-F7E6-49FAFDD66E39}"/>
              </a:ext>
            </a:extLst>
          </p:cNvPr>
          <p:cNvCxnSpPr>
            <a:cxnSpLocks/>
          </p:cNvCxnSpPr>
          <p:nvPr/>
        </p:nvCxnSpPr>
        <p:spPr>
          <a:xfrm>
            <a:off x="5481484" y="2723536"/>
            <a:ext cx="1838632" cy="1582992"/>
          </a:xfrm>
          <a:prstGeom prst="curvedConnector3">
            <a:avLst>
              <a:gd name="adj1" fmla="val 132353"/>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38" name="Connector: Curved 37">
            <a:extLst>
              <a:ext uri="{FF2B5EF4-FFF2-40B4-BE49-F238E27FC236}">
                <a16:creationId xmlns:a16="http://schemas.microsoft.com/office/drawing/2014/main" xmlns="" id="{C697B963-718E-9647-B487-EA5432D0D749}"/>
              </a:ext>
            </a:extLst>
          </p:cNvPr>
          <p:cNvCxnSpPr>
            <a:cxnSpLocks/>
          </p:cNvCxnSpPr>
          <p:nvPr/>
        </p:nvCxnSpPr>
        <p:spPr>
          <a:xfrm rot="16200000" flipH="1">
            <a:off x="735703" y="4204032"/>
            <a:ext cx="2648586" cy="742059"/>
          </a:xfrm>
          <a:prstGeom prst="curvedConnector3">
            <a:avLst>
              <a:gd name="adj1" fmla="val 98259"/>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74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0F0887-9E79-FEF2-23F3-8DB2ACB9333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DBFAAB89-E86A-286B-38B0-6B07AB4EFC9D}"/>
              </a:ext>
            </a:extLst>
          </p:cNvPr>
          <p:cNvSpPr>
            <a:spLocks noGrp="1"/>
          </p:cNvSpPr>
          <p:nvPr>
            <p:ph idx="1"/>
          </p:nvPr>
        </p:nvSpPr>
        <p:spPr/>
        <p:txBody>
          <a:bodyPr/>
          <a:lstStyle/>
          <a:p>
            <a:r>
              <a:rPr lang="en-US" dirty="0"/>
              <a:t>Create a String array called </a:t>
            </a:r>
            <a:r>
              <a:rPr lang="en-US" dirty="0" err="1"/>
              <a:t>newArray</a:t>
            </a:r>
            <a:r>
              <a:rPr lang="en-US" dirty="0"/>
              <a:t> of size 4 and include 3 names in it at the indices 0,1,2.</a:t>
            </a:r>
          </a:p>
          <a:p>
            <a:r>
              <a:rPr lang="en-US" dirty="0"/>
              <a:t>Print them the values in the locations 1 and 3.</a:t>
            </a:r>
          </a:p>
        </p:txBody>
      </p:sp>
      <p:sp>
        <p:nvSpPr>
          <p:cNvPr id="6" name="TextBox 5">
            <a:extLst>
              <a:ext uri="{FF2B5EF4-FFF2-40B4-BE49-F238E27FC236}">
                <a16:creationId xmlns:a16="http://schemas.microsoft.com/office/drawing/2014/main" xmlns="" id="{9DE0FF6A-2DA8-666E-A539-39AE97EE7AC7}"/>
              </a:ext>
            </a:extLst>
          </p:cNvPr>
          <p:cNvSpPr txBox="1"/>
          <p:nvPr/>
        </p:nvSpPr>
        <p:spPr>
          <a:xfrm>
            <a:off x="1570979" y="3429000"/>
            <a:ext cx="6100916"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array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a:t>
            </a:r>
            <a:r>
              <a:rPr kumimoji="0" lang="en-US" altLang="en-US" sz="1800" b="0" i="0" u="none" strike="noStrike" cap="none" normalizeH="0" baseline="0" dirty="0">
                <a:ln>
                  <a:noFill/>
                </a:ln>
                <a:solidFill>
                  <a:srgbClr val="080808"/>
                </a:solidFill>
                <a:effectLst/>
                <a:latin typeface="JetBrains Mono"/>
              </a:rPr>
              <a:t>String[</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array</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 = </a:t>
            </a:r>
            <a:r>
              <a:rPr kumimoji="0" lang="en-US" altLang="en-US" sz="1800" b="0" i="0" u="none" strike="noStrike" cap="none" normalizeH="0" baseline="0" dirty="0">
                <a:ln>
                  <a:noFill/>
                </a:ln>
                <a:solidFill>
                  <a:srgbClr val="067D17"/>
                </a:solidFill>
                <a:effectLst/>
                <a:latin typeface="JetBrains Mono"/>
              </a:rPr>
              <a:t>"Ahmad"</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array</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 = </a:t>
            </a:r>
            <a:r>
              <a:rPr kumimoji="0" lang="en-US" altLang="en-US" sz="1800" b="0" i="0" u="none" strike="noStrike" cap="none" normalizeH="0" baseline="0" dirty="0">
                <a:ln>
                  <a:noFill/>
                </a:ln>
                <a:solidFill>
                  <a:srgbClr val="067D17"/>
                </a:solidFill>
                <a:effectLst/>
                <a:latin typeface="JetBrains Mono"/>
              </a:rPr>
              <a:t>"Salem"</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array</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 </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Altarawneh</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array</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array</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69C30F02-BC7F-6D75-7C8A-82D5CBDEDB9F}"/>
              </a:ext>
            </a:extLst>
          </p:cNvPr>
          <p:cNvSpPr txBox="1"/>
          <p:nvPr/>
        </p:nvSpPr>
        <p:spPr>
          <a:xfrm>
            <a:off x="6373761" y="3916309"/>
            <a:ext cx="3360174" cy="923330"/>
          </a:xfrm>
          <a:prstGeom prst="rect">
            <a:avLst/>
          </a:prstGeom>
          <a:noFill/>
        </p:spPr>
        <p:txBody>
          <a:bodyPr wrap="square">
            <a:spAutoFit/>
          </a:bodyPr>
          <a:lstStyle/>
          <a:p>
            <a:r>
              <a:rPr lang="en-US" b="1" dirty="0"/>
              <a:t>Since the data might be large, we use loops to print the elements in the array</a:t>
            </a:r>
          </a:p>
        </p:txBody>
      </p:sp>
    </p:spTree>
    <p:extLst>
      <p:ext uri="{BB962C8B-B14F-4D97-AF65-F5344CB8AC3E}">
        <p14:creationId xmlns:p14="http://schemas.microsoft.com/office/powerpoint/2010/main" val="388813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2D9337-CBE1-0240-10BB-DCFECF663E1C}"/>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xmlns="" id="{F9D66CB1-650A-1B19-D413-B00916D72EF3}"/>
              </a:ext>
            </a:extLst>
          </p:cNvPr>
          <p:cNvSpPr>
            <a:spLocks noGrp="1"/>
          </p:cNvSpPr>
          <p:nvPr>
            <p:ph idx="1"/>
          </p:nvPr>
        </p:nvSpPr>
        <p:spPr/>
        <p:txBody>
          <a:bodyPr/>
          <a:lstStyle/>
          <a:p>
            <a:r>
              <a:rPr lang="en-US" dirty="0"/>
              <a:t>Assume you have the following array, arr1, </a:t>
            </a:r>
          </a:p>
          <a:p>
            <a:endParaRPr lang="en-US" dirty="0"/>
          </a:p>
          <a:p>
            <a:endParaRPr lang="en-US" dirty="0"/>
          </a:p>
          <a:p>
            <a:endParaRPr lang="en-US" dirty="0"/>
          </a:p>
          <a:p>
            <a:r>
              <a:rPr lang="en-US" dirty="0"/>
              <a:t>Write a program to reverse its items into another array</a:t>
            </a:r>
          </a:p>
          <a:p>
            <a:endParaRPr lang="en-US" dirty="0"/>
          </a:p>
          <a:p>
            <a:pPr lvl="1"/>
            <a:r>
              <a:rPr lang="en-US" dirty="0"/>
              <a:t>Use for loop </a:t>
            </a:r>
          </a:p>
          <a:p>
            <a:pPr lvl="1"/>
            <a:r>
              <a:rPr lang="en-US" dirty="0"/>
              <a:t>Use while loop</a:t>
            </a:r>
          </a:p>
        </p:txBody>
      </p:sp>
      <p:sp>
        <p:nvSpPr>
          <p:cNvPr id="6" name="TextBox 5">
            <a:extLst>
              <a:ext uri="{FF2B5EF4-FFF2-40B4-BE49-F238E27FC236}">
                <a16:creationId xmlns:a16="http://schemas.microsoft.com/office/drawing/2014/main" xmlns="" id="{C2480DF1-0823-D930-3276-E765D959C34D}"/>
              </a:ext>
            </a:extLst>
          </p:cNvPr>
          <p:cNvSpPr txBox="1"/>
          <p:nvPr/>
        </p:nvSpPr>
        <p:spPr>
          <a:xfrm>
            <a:off x="3728884" y="3059668"/>
            <a:ext cx="264241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arr1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8</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9</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7</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8720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2B4FB9-48AF-0605-1D3B-6F837E04655C}"/>
              </a:ext>
            </a:extLst>
          </p:cNvPr>
          <p:cNvSpPr>
            <a:spLocks noGrp="1"/>
          </p:cNvSpPr>
          <p:nvPr>
            <p:ph type="title"/>
          </p:nvPr>
        </p:nvSpPr>
        <p:spPr/>
        <p:txBody>
          <a:bodyPr/>
          <a:lstStyle/>
          <a:p>
            <a:r>
              <a:rPr lang="en-US" dirty="0"/>
              <a:t>2D array</a:t>
            </a:r>
          </a:p>
        </p:txBody>
      </p:sp>
      <p:sp>
        <p:nvSpPr>
          <p:cNvPr id="3" name="Content Placeholder 2">
            <a:extLst>
              <a:ext uri="{FF2B5EF4-FFF2-40B4-BE49-F238E27FC236}">
                <a16:creationId xmlns:a16="http://schemas.microsoft.com/office/drawing/2014/main" xmlns="" id="{02644A36-88AB-5455-6744-78E027462027}"/>
              </a:ext>
            </a:extLst>
          </p:cNvPr>
          <p:cNvSpPr>
            <a:spLocks noGrp="1"/>
          </p:cNvSpPr>
          <p:nvPr>
            <p:ph idx="1"/>
          </p:nvPr>
        </p:nvSpPr>
        <p:spPr/>
        <p:txBody>
          <a:bodyPr/>
          <a:lstStyle/>
          <a:p>
            <a:r>
              <a:rPr lang="en-US" dirty="0"/>
              <a:t>2d array can be declared in a similar fashion</a:t>
            </a:r>
          </a:p>
          <a:p>
            <a:pPr lvl="1"/>
            <a:r>
              <a:rPr lang="en-US" dirty="0"/>
              <a:t>2d array is an array of arrays </a:t>
            </a:r>
          </a:p>
        </p:txBody>
      </p:sp>
      <p:sp>
        <p:nvSpPr>
          <p:cNvPr id="6" name="TextBox 5">
            <a:extLst>
              <a:ext uri="{FF2B5EF4-FFF2-40B4-BE49-F238E27FC236}">
                <a16:creationId xmlns:a16="http://schemas.microsoft.com/office/drawing/2014/main" xmlns="" id="{D4CA5F69-838A-FB2D-53FD-7ACC25028A84}"/>
              </a:ext>
            </a:extLst>
          </p:cNvPr>
          <p:cNvSpPr txBox="1"/>
          <p:nvPr/>
        </p:nvSpPr>
        <p:spPr>
          <a:xfrm>
            <a:off x="1561416" y="3048110"/>
            <a:ext cx="6100916"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matrix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new int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 </a:t>
            </a:r>
            <a:r>
              <a:rPr kumimoji="0" lang="en-US" altLang="en-US" sz="1800" b="0" i="1" u="none" strike="noStrike" cap="none" normalizeH="0" baseline="0" dirty="0">
                <a:ln>
                  <a:noFill/>
                </a:ln>
                <a:solidFill>
                  <a:srgbClr val="8C8C8C"/>
                </a:solidFill>
                <a:effectLst/>
                <a:latin typeface="JetBrains Mono"/>
              </a:rPr>
              <a:t>// 5x5 integer matrix</a:t>
            </a:r>
            <a:br>
              <a:rPr kumimoji="0" lang="en-US" altLang="en-US" sz="1800" b="0" i="1" u="none" strike="noStrike" cap="none" normalizeH="0" baseline="0" dirty="0">
                <a:ln>
                  <a:noFill/>
                </a:ln>
                <a:solidFill>
                  <a:srgbClr val="8C8C8C"/>
                </a:solidFill>
                <a:effectLst/>
                <a:latin typeface="JetBrains Mono"/>
              </a:rPr>
            </a:br>
            <a:r>
              <a:rPr kumimoji="0" lang="en-US" altLang="en-US" sz="1800" b="0" i="1" u="none" strike="noStrike" cap="none" normalizeH="0" baseline="0" dirty="0">
                <a:ln>
                  <a:noFill/>
                </a:ln>
                <a:solidFill>
                  <a:srgbClr val="8C8C8C"/>
                </a:solidFill>
                <a:effectLst/>
                <a:latin typeface="JetBrains Mono"/>
              </a:rPr>
              <a:t/>
            </a:r>
            <a:br>
              <a:rPr kumimoji="0" lang="en-US" altLang="en-US" sz="1800" b="0" i="1" u="none" strike="noStrike" cap="none" normalizeH="0" baseline="0" dirty="0">
                <a:ln>
                  <a:noFill/>
                </a:ln>
                <a:solidFill>
                  <a:srgbClr val="8C8C8C"/>
                </a:solidFill>
                <a:effectLst/>
                <a:latin typeface="JetBrains Mono"/>
              </a:rPr>
            </a:br>
            <a:r>
              <a:rPr kumimoji="0" lang="en-US" altLang="en-US" sz="1800" b="0" i="1" u="none" strike="noStrike" cap="none" normalizeH="0" baseline="0" dirty="0">
                <a:ln>
                  <a:noFill/>
                </a:ln>
                <a:solidFill>
                  <a:srgbClr val="8C8C8C"/>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matrix2 </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6</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7</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8</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9</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matrix</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matrix2</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351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2B6EF-F09A-48D2-E20B-67FD75DA13FB}"/>
              </a:ext>
            </a:extLst>
          </p:cNvPr>
          <p:cNvSpPr>
            <a:spLocks noGrp="1"/>
          </p:cNvSpPr>
          <p:nvPr>
            <p:ph type="title"/>
          </p:nvPr>
        </p:nvSpPr>
        <p:spPr/>
        <p:txBody>
          <a:bodyPr/>
          <a:lstStyle/>
          <a:p>
            <a:r>
              <a:rPr lang="en-US" dirty="0"/>
              <a:t>Loop over a 2d array</a:t>
            </a:r>
          </a:p>
        </p:txBody>
      </p:sp>
      <p:sp>
        <p:nvSpPr>
          <p:cNvPr id="3" name="Content Placeholder 2">
            <a:extLst>
              <a:ext uri="{FF2B5EF4-FFF2-40B4-BE49-F238E27FC236}">
                <a16:creationId xmlns:a16="http://schemas.microsoft.com/office/drawing/2014/main" xmlns="" id="{8BB915E7-D035-7DEF-3D16-3B48E2B64B0F}"/>
              </a:ext>
            </a:extLst>
          </p:cNvPr>
          <p:cNvSpPr>
            <a:spLocks noGrp="1"/>
          </p:cNvSpPr>
          <p:nvPr>
            <p:ph idx="1"/>
          </p:nvPr>
        </p:nvSpPr>
        <p:spPr/>
        <p:txBody>
          <a:bodyPr/>
          <a:lstStyle/>
          <a:p>
            <a:r>
              <a:rPr lang="en-US" dirty="0"/>
              <a:t>You can use for each loop or a standard loop to access all the elements in the 2d array</a:t>
            </a:r>
          </a:p>
        </p:txBody>
      </p:sp>
      <p:sp>
        <p:nvSpPr>
          <p:cNvPr id="6" name="TextBox 5">
            <a:extLst>
              <a:ext uri="{FF2B5EF4-FFF2-40B4-BE49-F238E27FC236}">
                <a16:creationId xmlns:a16="http://schemas.microsoft.com/office/drawing/2014/main" xmlns="" id="{7A1ED704-F82B-6A14-1C55-71F07E008C02}"/>
              </a:ext>
            </a:extLst>
          </p:cNvPr>
          <p:cNvSpPr txBox="1"/>
          <p:nvPr/>
        </p:nvSpPr>
        <p:spPr>
          <a:xfrm>
            <a:off x="1359310" y="3132230"/>
            <a:ext cx="3330677"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mat </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6</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7</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8</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9</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a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mat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b</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a</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b</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xmlns="" id="{AAC3B5E7-C74A-6323-3816-030DFB92A64F}"/>
              </a:ext>
            </a:extLst>
          </p:cNvPr>
          <p:cNvSpPr txBox="1"/>
          <p:nvPr/>
        </p:nvSpPr>
        <p:spPr>
          <a:xfrm>
            <a:off x="5465094" y="2993730"/>
            <a:ext cx="4490884"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mat </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6</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7</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8</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9</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00000"/>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for </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33B3"/>
                </a:solidFill>
                <a:effectLst/>
                <a:latin typeface="JetBrains Mono"/>
              </a:rPr>
              <a:t>int </a:t>
            </a:r>
            <a:r>
              <a:rPr kumimoji="0" lang="en-US" altLang="en-US" sz="1800" b="0" i="0" u="none" strike="noStrike" cap="none" normalizeH="0" baseline="0" dirty="0">
                <a:ln>
                  <a:noFill/>
                </a:ln>
                <a:solidFill>
                  <a:srgbClr val="000000"/>
                </a:solidFill>
                <a:effectLst/>
                <a:latin typeface="JetBrains Mono"/>
              </a:rPr>
              <a:t>j </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j</a:t>
            </a:r>
            <a:r>
              <a:rPr kumimoji="0" lang="en-US" altLang="en-US" sz="1800" b="0" i="0" u="none" strike="noStrike" cap="none" normalizeH="0" baseline="0" dirty="0">
                <a:ln>
                  <a:noFill/>
                </a:ln>
                <a:solidFill>
                  <a:srgbClr val="080808"/>
                </a:solidFill>
                <a:effectLst/>
                <a:latin typeface="JetBrains Mono"/>
              </a:rPr>
              <a:t>&lt;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j</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mat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err="1">
                <a:ln>
                  <a:noFill/>
                </a:ln>
                <a:solidFill>
                  <a:srgbClr val="000000"/>
                </a:solidFill>
                <a:effectLst/>
                <a:latin typeface="JetBrains Mono"/>
              </a:rPr>
              <a:t>i</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j</a:t>
            </a:r>
            <a:r>
              <a:rPr kumimoji="0" lang="en-US" altLang="en-US" sz="1800" b="0" i="0" u="none" strike="noStrike" cap="none" normalizeH="0" baseline="0" dirty="0">
                <a:ln>
                  <a:noFill/>
                </a:ln>
                <a:solidFill>
                  <a:srgbClr val="080808"/>
                </a:solidFill>
                <a:effectLst/>
                <a:latin typeface="JetBrains Mono"/>
              </a:rPr>
              <a:t>] + </a:t>
            </a:r>
            <a:r>
              <a:rPr kumimoji="0" lang="en-US" altLang="en-US" sz="1800" b="0" i="0" u="none" strike="noStrike" cap="none" normalizeH="0" baseline="0" dirty="0">
                <a:ln>
                  <a:noFill/>
                </a:ln>
                <a:solidFill>
                  <a:srgbClr val="067D17"/>
                </a:solidFill>
                <a:effectLst/>
                <a:latin typeface="JetBrains Mono"/>
              </a:rPr>
              <a:t>"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037A6"/>
                </a:solidFill>
                <a:effectLst/>
                <a:latin typeface="JetBrains Mono"/>
              </a:rPr>
              <a:t>\n</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7888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FD41F6-7B29-C5AB-C916-8C7686FC486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83E87C98-4442-7C0C-9FEA-C08AAA7E1440}"/>
              </a:ext>
            </a:extLst>
          </p:cNvPr>
          <p:cNvSpPr>
            <a:spLocks noGrp="1"/>
          </p:cNvSpPr>
          <p:nvPr>
            <p:ph idx="1"/>
          </p:nvPr>
        </p:nvSpPr>
        <p:spPr/>
        <p:txBody>
          <a:bodyPr/>
          <a:lstStyle/>
          <a:p>
            <a:r>
              <a:rPr lang="en-US" dirty="0" err="1"/>
              <a:t>array.</a:t>
            </a:r>
            <a:r>
              <a:rPr lang="en-US" b="1" dirty="0" err="1"/>
              <a:t>length</a:t>
            </a:r>
            <a:r>
              <a:rPr lang="en-US" b="1" dirty="0"/>
              <a:t> </a:t>
            </a:r>
            <a:r>
              <a:rPr lang="en-US" dirty="0"/>
              <a:t>returns the number of elements in the array</a:t>
            </a:r>
          </a:p>
        </p:txBody>
      </p:sp>
      <p:sp>
        <p:nvSpPr>
          <p:cNvPr id="6" name="TextBox 5">
            <a:extLst>
              <a:ext uri="{FF2B5EF4-FFF2-40B4-BE49-F238E27FC236}">
                <a16:creationId xmlns:a16="http://schemas.microsoft.com/office/drawing/2014/main" xmlns="" id="{AD2E8C61-0FA8-FF8A-01D3-0650432D1AA1}"/>
              </a:ext>
            </a:extLst>
          </p:cNvPr>
          <p:cNvSpPr txBox="1"/>
          <p:nvPr/>
        </p:nvSpPr>
        <p:spPr>
          <a:xfrm>
            <a:off x="2155722" y="2829622"/>
            <a:ext cx="6100916"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JetBrains Mono"/>
              </a:rPr>
              <a:t>public class </a:t>
            </a:r>
            <a:r>
              <a:rPr kumimoji="0" lang="en-US" altLang="en-US" sz="1800" b="0" i="0" u="none" strike="noStrike" cap="none" normalizeH="0" baseline="0" dirty="0">
                <a:ln>
                  <a:noFill/>
                </a:ln>
                <a:solidFill>
                  <a:srgbClr val="000000"/>
                </a:solidFill>
                <a:effectLst/>
                <a:latin typeface="JetBrains Mono"/>
              </a:rPr>
              <a:t>Main </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public static void </a:t>
            </a:r>
            <a:r>
              <a:rPr kumimoji="0" lang="en-US" altLang="en-US" sz="1800" b="0" i="0" u="none" strike="noStrike" cap="none" normalizeH="0" baseline="0" dirty="0">
                <a:ln>
                  <a:noFill/>
                </a:ln>
                <a:solidFill>
                  <a:srgbClr val="00627A"/>
                </a:solidFill>
                <a:effectLst/>
                <a:latin typeface="JetBrains Mono"/>
              </a:rPr>
              <a:t>main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String</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80808"/>
                </a:solidFill>
                <a:effectLst/>
                <a:latin typeface="JetBrains Mono"/>
              </a:rPr>
              <a:t>args</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33B3"/>
                </a:solidFill>
                <a:effectLst/>
                <a:latin typeface="JetBrains Mono"/>
              </a:rPr>
              <a:t>int</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000000"/>
                </a:solidFill>
                <a:effectLst/>
                <a:latin typeface="JetBrains Mono"/>
              </a:rPr>
              <a:t>matrix2 </a:t>
            </a: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2</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4</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5</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6</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10</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7</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8</a:t>
            </a: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a:ln>
                  <a:noFill/>
                </a:ln>
                <a:solidFill>
                  <a:srgbClr val="1750EB"/>
                </a:solidFill>
                <a:effectLst/>
                <a:latin typeface="JetBrains Mono"/>
              </a:rPr>
              <a:t>9</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matrix2</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871094"/>
                </a:solidFill>
                <a:effectLst/>
                <a:latin typeface="JetBrains Mono"/>
              </a:rPr>
              <a:t>length</a:t>
            </a:r>
            <a:r>
              <a:rPr kumimoji="0" lang="en-US" altLang="en-US" sz="1800" b="0" i="0" u="none" strike="noStrike" cap="none" normalizeH="0" baseline="0" dirty="0">
                <a:ln>
                  <a:noFill/>
                </a:ln>
                <a:solidFill>
                  <a:srgbClr val="080808"/>
                </a:solidFill>
                <a:effectLst/>
                <a:latin typeface="JetBrains Mono"/>
              </a:rPr>
              <a:t>); // number of rows</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matrix2</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871094"/>
                </a:solidFill>
                <a:effectLst/>
                <a:latin typeface="JetBrains Mono"/>
              </a:rPr>
              <a:t>length</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r>
              <a:rPr kumimoji="0" lang="en-US" altLang="en-US" sz="1800" b="0" i="0" u="none" strike="noStrike" cap="none" normalizeH="0" baseline="0" dirty="0" err="1">
                <a:ln>
                  <a:noFill/>
                </a:ln>
                <a:solidFill>
                  <a:srgbClr val="000000"/>
                </a:solidFill>
                <a:effectLst/>
                <a:latin typeface="JetBrains Mono"/>
              </a:rPr>
              <a:t>System</a:t>
            </a:r>
            <a:r>
              <a:rPr kumimoji="0" lang="en-US" altLang="en-US" sz="1800" b="0" i="0" u="none" strike="noStrike" cap="none" normalizeH="0" baseline="0" dirty="0" err="1">
                <a:ln>
                  <a:noFill/>
                </a:ln>
                <a:solidFill>
                  <a:srgbClr val="080808"/>
                </a:solidFill>
                <a:effectLst/>
                <a:latin typeface="JetBrains Mono"/>
              </a:rPr>
              <a:t>.</a:t>
            </a:r>
            <a:r>
              <a:rPr kumimoji="0" lang="en-US" altLang="en-US" sz="1800" b="0" i="1" u="none" strike="noStrike" cap="none" normalizeH="0" baseline="0" dirty="0" err="1">
                <a:ln>
                  <a:noFill/>
                </a:ln>
                <a:solidFill>
                  <a:srgbClr val="871094"/>
                </a:solidFill>
                <a:effectLst/>
                <a:latin typeface="JetBrains Mono"/>
              </a:rPr>
              <a:t>out</a:t>
            </a:r>
            <a:r>
              <a:rPr kumimoji="0" lang="en-US" altLang="en-US" sz="1800" b="0" i="0" u="none" strike="noStrike" cap="none" normalizeH="0" baseline="0" dirty="0" err="1">
                <a:ln>
                  <a:noFill/>
                </a:ln>
                <a:solidFill>
                  <a:srgbClr val="080808"/>
                </a:solidFill>
                <a:effectLst/>
                <a:latin typeface="JetBrains Mono"/>
              </a:rPr>
              <a:t>.println</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matrix2</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1</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1750EB"/>
                </a:solidFill>
                <a:effectLst/>
                <a:latin typeface="JetBrains Mono"/>
              </a:rPr>
              <a:t>3</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    }</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xmlns="" id="{D0E160E5-1252-9F06-F269-6C9B38DC8581}"/>
              </a:ext>
            </a:extLst>
          </p:cNvPr>
          <p:cNvSpPr txBox="1"/>
          <p:nvPr/>
        </p:nvSpPr>
        <p:spPr>
          <a:xfrm>
            <a:off x="2421194" y="6271551"/>
            <a:ext cx="3812458" cy="369332"/>
          </a:xfrm>
          <a:prstGeom prst="rect">
            <a:avLst/>
          </a:prstGeom>
          <a:noFill/>
        </p:spPr>
        <p:txBody>
          <a:bodyPr wrap="square">
            <a:spAutoFit/>
          </a:bodyPr>
          <a:lstStyle/>
          <a:p>
            <a:r>
              <a:rPr kumimoji="0" lang="en-US" altLang="en-US" sz="1800" b="1" i="0" u="none" strike="noStrike" cap="none" normalizeH="0" baseline="0" dirty="0">
                <a:ln>
                  <a:noFill/>
                </a:ln>
                <a:solidFill>
                  <a:srgbClr val="000000"/>
                </a:solidFill>
                <a:effectLst/>
                <a:latin typeface="JetBrains Mono"/>
              </a:rPr>
              <a:t>Try to print the element at </a:t>
            </a:r>
            <a:r>
              <a:rPr kumimoji="0" lang="en-US" altLang="en-US" sz="1800" b="1" i="0" u="none" strike="noStrike" cap="none" normalizeH="0" baseline="0" dirty="0">
                <a:ln>
                  <a:noFill/>
                </a:ln>
                <a:solidFill>
                  <a:srgbClr val="080808"/>
                </a:solidFill>
                <a:effectLst/>
                <a:latin typeface="JetBrains Mono"/>
              </a:rPr>
              <a:t>[</a:t>
            </a:r>
            <a:r>
              <a:rPr kumimoji="0" lang="en-US" altLang="en-US" sz="1800" b="1" i="0" u="none" strike="noStrike" cap="none" normalizeH="0" baseline="0" dirty="0">
                <a:ln>
                  <a:noFill/>
                </a:ln>
                <a:solidFill>
                  <a:srgbClr val="1750EB"/>
                </a:solidFill>
                <a:effectLst/>
                <a:latin typeface="JetBrains Mono"/>
              </a:rPr>
              <a:t>2</a:t>
            </a:r>
            <a:r>
              <a:rPr kumimoji="0" lang="en-US" altLang="en-US" sz="1800" b="1" i="0" u="none" strike="noStrike" cap="none" normalizeH="0" baseline="0" dirty="0">
                <a:ln>
                  <a:noFill/>
                </a:ln>
                <a:solidFill>
                  <a:srgbClr val="080808"/>
                </a:solidFill>
                <a:effectLst/>
                <a:latin typeface="JetBrains Mono"/>
              </a:rPr>
              <a:t>][</a:t>
            </a:r>
            <a:r>
              <a:rPr kumimoji="0" lang="en-US" altLang="en-US" sz="1800" b="1" i="0" u="none" strike="noStrike" cap="none" normalizeH="0" baseline="0" dirty="0">
                <a:ln>
                  <a:noFill/>
                </a:ln>
                <a:solidFill>
                  <a:srgbClr val="1750EB"/>
                </a:solidFill>
                <a:effectLst/>
                <a:latin typeface="JetBrains Mono"/>
              </a:rPr>
              <a:t>3</a:t>
            </a:r>
            <a:r>
              <a:rPr kumimoji="0" lang="en-US" altLang="en-US" sz="1800" b="1" i="0" u="none" strike="noStrike" cap="none" normalizeH="0" baseline="0" dirty="0">
                <a:ln>
                  <a:noFill/>
                </a:ln>
                <a:solidFill>
                  <a:srgbClr val="080808"/>
                </a:solidFill>
                <a:effectLst/>
                <a:latin typeface="JetBrains Mono"/>
              </a:rPr>
              <a:t>]</a:t>
            </a:r>
            <a:endParaRPr lang="en-US" b="1" dirty="0"/>
          </a:p>
        </p:txBody>
      </p:sp>
    </p:spTree>
    <p:extLst>
      <p:ext uri="{BB962C8B-B14F-4D97-AF65-F5344CB8AC3E}">
        <p14:creationId xmlns:p14="http://schemas.microsoft.com/office/powerpoint/2010/main" val="13221362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731</TotalTime>
  <Words>2726</Words>
  <Application>Microsoft Office PowerPoint</Application>
  <PresentationFormat>مخصص</PresentationFormat>
  <Paragraphs>345</Paragraphs>
  <Slides>45</Slides>
  <Notes>0</Notes>
  <HiddenSlides>0</HiddenSlides>
  <MMClips>0</MMClips>
  <ScaleCrop>false</ScaleCrop>
  <HeadingPairs>
    <vt:vector size="4" baseType="variant">
      <vt:variant>
        <vt:lpstr>نسق</vt:lpstr>
      </vt:variant>
      <vt:variant>
        <vt:i4>1</vt:i4>
      </vt:variant>
      <vt:variant>
        <vt:lpstr>عناوين الشرائح</vt:lpstr>
      </vt:variant>
      <vt:variant>
        <vt:i4>45</vt:i4>
      </vt:variant>
    </vt:vector>
  </HeadingPairs>
  <TitlesOfParts>
    <vt:vector size="46" baseType="lpstr">
      <vt:lpstr>Facet</vt:lpstr>
      <vt:lpstr>Data structures in java</vt:lpstr>
      <vt:lpstr>Outline</vt:lpstr>
      <vt:lpstr>Why data structures</vt:lpstr>
      <vt:lpstr>Arrays in java</vt:lpstr>
      <vt:lpstr>Example</vt:lpstr>
      <vt:lpstr>Exercise </vt:lpstr>
      <vt:lpstr>2D array</vt:lpstr>
      <vt:lpstr>Loop over a 2d array</vt:lpstr>
      <vt:lpstr>Cont.</vt:lpstr>
      <vt:lpstr>Methods</vt:lpstr>
      <vt:lpstr>Practice arrays</vt:lpstr>
      <vt:lpstr>Cont. </vt:lpstr>
      <vt:lpstr>Limitation</vt:lpstr>
      <vt:lpstr>ArrayList</vt:lpstr>
      <vt:lpstr>Example</vt:lpstr>
      <vt:lpstr>Cont.</vt:lpstr>
      <vt:lpstr>ArrayList methods</vt:lpstr>
      <vt:lpstr>Exercise </vt:lpstr>
      <vt:lpstr>Limitations</vt:lpstr>
      <vt:lpstr>LinkedList</vt:lpstr>
      <vt:lpstr>Syntax</vt:lpstr>
      <vt:lpstr>Example</vt:lpstr>
      <vt:lpstr>Useful methods</vt:lpstr>
      <vt:lpstr>Cont</vt:lpstr>
      <vt:lpstr>Iterate over a linked list</vt:lpstr>
      <vt:lpstr>Arraylist vs linked list</vt:lpstr>
      <vt:lpstr>Exercise </vt:lpstr>
      <vt:lpstr>Stack</vt:lpstr>
      <vt:lpstr>Example</vt:lpstr>
      <vt:lpstr>Practice</vt:lpstr>
      <vt:lpstr>عرض تقديمي في PowerPoint</vt:lpstr>
      <vt:lpstr>Queue</vt:lpstr>
      <vt:lpstr>Example</vt:lpstr>
      <vt:lpstr>Queue methods</vt:lpstr>
      <vt:lpstr>Example</vt:lpstr>
      <vt:lpstr>Set</vt:lpstr>
      <vt:lpstr>Example</vt:lpstr>
      <vt:lpstr>عرض تقديمي في PowerPoint</vt:lpstr>
      <vt:lpstr>Set methods</vt:lpstr>
      <vt:lpstr>Example 2</vt:lpstr>
      <vt:lpstr>Map</vt:lpstr>
      <vt:lpstr>Map methods</vt:lpstr>
      <vt:lpstr>Example</vt:lpstr>
      <vt:lpstr>Cont.</vt:lpstr>
      <vt:lpstr>Add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in java</dc:title>
  <dc:creator>Ahmad Al Tarawneh</dc:creator>
  <cp:lastModifiedBy>Dell_i5</cp:lastModifiedBy>
  <cp:revision>28</cp:revision>
  <dcterms:created xsi:type="dcterms:W3CDTF">2023-10-22T07:57:57Z</dcterms:created>
  <dcterms:modified xsi:type="dcterms:W3CDTF">2024-11-13T08:31:52Z</dcterms:modified>
</cp:coreProperties>
</file>