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4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8" r:id="rId10"/>
    <p:sldId id="260" r:id="rId11"/>
    <p:sldId id="261" r:id="rId12"/>
    <p:sldId id="267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9" r:id="rId36"/>
    <p:sldId id="278" r:id="rId37"/>
    <p:sldId id="297" r:id="rId38"/>
    <p:sldId id="276" r:id="rId39"/>
    <p:sldId id="296" r:id="rId40"/>
    <p:sldId id="300" r:id="rId41"/>
    <p:sldId id="277" r:id="rId42"/>
    <p:sldId id="298" r:id="rId43"/>
    <p:sldId id="302" r:id="rId44"/>
    <p:sldId id="303" r:id="rId45"/>
    <p:sldId id="308" r:id="rId46"/>
    <p:sldId id="304" r:id="rId47"/>
    <p:sldId id="305" r:id="rId48"/>
    <p:sldId id="306" r:id="rId49"/>
    <p:sldId id="294" r:id="rId50"/>
    <p:sldId id="301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295" r:id="rId60"/>
    <p:sldId id="317" r:id="rId61"/>
    <p:sldId id="318" r:id="rId62"/>
    <p:sldId id="319" r:id="rId63"/>
    <p:sldId id="321" r:id="rId64"/>
    <p:sldId id="320" r:id="rId65"/>
    <p:sldId id="322" r:id="rId66"/>
    <p:sldId id="329" r:id="rId67"/>
    <p:sldId id="325" r:id="rId68"/>
    <p:sldId id="326" r:id="rId69"/>
    <p:sldId id="324" r:id="rId70"/>
    <p:sldId id="327" r:id="rId71"/>
    <p:sldId id="323" r:id="rId72"/>
    <p:sldId id="328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403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D9211-F091-42E1-A6F6-E472004CF34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C713B-0511-4660-8183-2873FB06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C713B-0511-4660-8183-2873FB06377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989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2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28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2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06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7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7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3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8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5959-36C6-4DDB-8DC3-F839BC0B732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65BF17-CF79-4803-A999-E18C5DF7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0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rocessing.org/downloa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ccess-specifiers-for-classes-or-interfaces-in-java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A40387-3875-CB62-9580-611983B00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to Java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916CD1-DE3D-77FD-3EDD-CBF3ABF8E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Ahmad </a:t>
            </a:r>
            <a:r>
              <a:rPr lang="en-US" dirty="0" err="1"/>
              <a:t>Altarawneh</a:t>
            </a:r>
            <a:endParaRPr lang="en-US" dirty="0"/>
          </a:p>
          <a:p>
            <a:r>
              <a:rPr lang="en-US" dirty="0"/>
              <a:t>Department of Data Science</a:t>
            </a:r>
          </a:p>
          <a:p>
            <a:r>
              <a:rPr lang="en-US" dirty="0"/>
              <a:t>Faculty of information technology, </a:t>
            </a:r>
            <a:r>
              <a:rPr lang="en-US" dirty="0" err="1"/>
              <a:t>Mutah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98249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A3AF99-AAAE-DAEB-8C34-43AE2EFA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059EAC-CDE4-8CE1-B67F-9F7661D5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Methods in java have several components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Access modifiers: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Defines the access type of the method i.e. from where it can be accessed in your application.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In Java, there are 4 types of access specifiers: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public: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Accessible in all classes in your application.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protected: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Accessible within the package in which it is defined and in its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subclass(es) (including subclasses declared outside the package)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private: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Accessible only within the class in which it is defined.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default (package private):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Accessible within the same class and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7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2EA57A-6AF6-66DD-9EB2-A4D65012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115B67-7325-B91A-FAB6-F86AD95A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The return type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The data type of the value returned by the method or void if it does not return a value.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Method Name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The rules for field names apply to method names as well, but the convention is a little different.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Parameter list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Comma-separated list of the input parameters that are defined, preceded by their data type, within the enclosed parentheses. If there are no parameters, you must use empty parentheses ().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Method body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It is the block of code, enclosed between braces, that you need to execute to perform your intended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5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6F236-C21E-C1C4-3153-05CBA9AE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5D6FB6-9ADE-03CF-B25C-75E6779D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a constructor is a special type of method that is called when an object of a class is created using the new keyword. </a:t>
            </a:r>
          </a:p>
          <a:p>
            <a:r>
              <a:rPr lang="en-US" dirty="0"/>
              <a:t>It has the same name as the class and does not have a return type, not even void. </a:t>
            </a:r>
          </a:p>
          <a:p>
            <a:r>
              <a:rPr lang="en-US" dirty="0"/>
              <a:t>The main purpose of a constructor is to initialize the newly created object.</a:t>
            </a:r>
          </a:p>
          <a:p>
            <a:r>
              <a:rPr lang="en-US" dirty="0"/>
              <a:t>Let us add a constructor to our previous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55D30E-D763-B899-EF85-F8AFCE71999D}"/>
              </a:ext>
            </a:extLst>
          </p:cNvPr>
          <p:cNvSpPr txBox="1"/>
          <p:nvPr/>
        </p:nvSpPr>
        <p:spPr>
          <a:xfrm>
            <a:off x="1093838" y="460626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Human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3759D1-2393-F89E-0D9A-DED5F978D155}"/>
              </a:ext>
            </a:extLst>
          </p:cNvPr>
          <p:cNvSpPr txBox="1"/>
          <p:nvPr/>
        </p:nvSpPr>
        <p:spPr>
          <a:xfrm>
            <a:off x="4643284" y="4606260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h1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"Ahmad"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h2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"Maher"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8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4DDBA3-A7B8-0573-6C84-77B36EDC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EC3A55-E730-D646-79FF-9F7EAED4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keyword you see in the previous code refers to the instance of the class</a:t>
            </a:r>
          </a:p>
          <a:p>
            <a:r>
              <a:rPr lang="en-US" dirty="0"/>
              <a:t>it is a reference to the object being called (current object)</a:t>
            </a:r>
          </a:p>
          <a:p>
            <a:endParaRPr lang="en-US" dirty="0"/>
          </a:p>
          <a:p>
            <a:r>
              <a:rPr lang="en-US" dirty="0"/>
              <a:t>h1.name  =&gt; this refers to the name in object h1</a:t>
            </a:r>
          </a:p>
          <a:p>
            <a:r>
              <a:rPr lang="en-US" dirty="0"/>
              <a:t>h2.name =&gt; this refers to the name in object h2</a:t>
            </a:r>
          </a:p>
          <a:p>
            <a:endParaRPr lang="en-US" dirty="0"/>
          </a:p>
          <a:p>
            <a:r>
              <a:rPr lang="en-US" dirty="0"/>
              <a:t>in the constructor </a:t>
            </a:r>
            <a:r>
              <a:rPr lang="en-US" b="1" dirty="0"/>
              <a:t>this.name = name </a:t>
            </a:r>
            <a:r>
              <a:rPr lang="en-US" dirty="0"/>
              <a:t>means the </a:t>
            </a:r>
            <a:r>
              <a:rPr lang="en-US" b="1" dirty="0"/>
              <a:t>name</a:t>
            </a:r>
            <a:r>
              <a:rPr lang="en-US" dirty="0"/>
              <a:t> variable in the object being called is equal to the name passed to the constructor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449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EEDF3-E1AC-6D58-35EF-B254B9F8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0634F-3202-59FD-5447-60E59CE99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this class has an attribute(s), the variable name, but it has no functionality</a:t>
            </a:r>
          </a:p>
          <a:p>
            <a:pPr lvl="1"/>
            <a:r>
              <a:rPr lang="en-US" dirty="0"/>
              <a:t>What humans can do</a:t>
            </a:r>
          </a:p>
          <a:p>
            <a:r>
              <a:rPr lang="en-US" dirty="0"/>
              <a:t>Functionality can be achieved by using methods, which can be implemented inside the class body</a:t>
            </a:r>
          </a:p>
          <a:p>
            <a:r>
              <a:rPr lang="en-US" dirty="0"/>
              <a:t>The general syntax of methods is as follows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65137E5-D84B-7422-D197-C24BEFF736A5}"/>
              </a:ext>
            </a:extLst>
          </p:cNvPr>
          <p:cNvSpPr txBox="1"/>
          <p:nvPr/>
        </p:nvSpPr>
        <p:spPr>
          <a:xfrm>
            <a:off x="1034844" y="4927601"/>
            <a:ext cx="9112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access_modifier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return_type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method_name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&gt;(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list_of_parameters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{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	//body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82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A19059-9272-73A3-EBC3-C0D1A04B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7195E8-3D14-E177-38EA-11933C19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add some functionality for a human, like telling information about himself and eating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15223C-7B05-E3CF-2C80-F90EB3C8560D}"/>
              </a:ext>
            </a:extLst>
          </p:cNvPr>
          <p:cNvSpPr txBox="1"/>
          <p:nvPr/>
        </p:nvSpPr>
        <p:spPr>
          <a:xfrm>
            <a:off x="470856" y="3033361"/>
            <a:ext cx="51925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Human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tellInfo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"My name is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is eating now"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6B0C06-281A-C6DB-2642-0AC3AC5F26EC}"/>
              </a:ext>
            </a:extLst>
          </p:cNvPr>
          <p:cNvSpPr txBox="1"/>
          <p:nvPr/>
        </p:nvSpPr>
        <p:spPr>
          <a:xfrm>
            <a:off x="5869858" y="3033361"/>
            <a:ext cx="41590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h1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"Ahmad"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h2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"Maher"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.tellInfo();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.eat();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.tellInfo();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.eat();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F98BB7-65EE-D4D7-6F0D-0645976E3BC7}"/>
              </a:ext>
            </a:extLst>
          </p:cNvPr>
          <p:cNvSpPr txBox="1"/>
          <p:nvPr/>
        </p:nvSpPr>
        <p:spPr>
          <a:xfrm>
            <a:off x="1231490" y="6326570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Call the method using the .Dot from the class instance</a:t>
            </a:r>
          </a:p>
        </p:txBody>
      </p:sp>
    </p:spTree>
    <p:extLst>
      <p:ext uri="{BB962C8B-B14F-4D97-AF65-F5344CB8AC3E}">
        <p14:creationId xmlns:p14="http://schemas.microsoft.com/office/powerpoint/2010/main" val="133522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BDCC5-5187-560D-0977-6E469654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DFA669-F8E4-1E85-3438-8000FF929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18869"/>
          </a:xfrm>
        </p:spPr>
        <p:txBody>
          <a:bodyPr/>
          <a:lstStyle/>
          <a:p>
            <a:r>
              <a:rPr lang="en-US" dirty="0"/>
              <a:t>The methods we created so far are instance methods, which can be called from the class instance</a:t>
            </a:r>
          </a:p>
          <a:p>
            <a:r>
              <a:rPr lang="en-US" dirty="0"/>
              <a:t>There are some methods/variables that belong to the class rather than to an instance from the class</a:t>
            </a:r>
          </a:p>
          <a:p>
            <a:r>
              <a:rPr lang="en-US" dirty="0"/>
              <a:t>Assume we want to track how many objects are created from a class. Human class in our case</a:t>
            </a:r>
          </a:p>
          <a:p>
            <a:pPr lvl="1"/>
            <a:r>
              <a:rPr lang="en-US" dirty="0"/>
              <a:t>This attribute needs to be modified whenever we create an instance from the class</a:t>
            </a:r>
          </a:p>
          <a:p>
            <a:r>
              <a:rPr lang="en-US" dirty="0"/>
              <a:t>From the definition of this variable, it should be shared among all instances, and not unique for each instance</a:t>
            </a:r>
          </a:p>
        </p:txBody>
      </p:sp>
    </p:spTree>
    <p:extLst>
      <p:ext uri="{BB962C8B-B14F-4D97-AF65-F5344CB8AC3E}">
        <p14:creationId xmlns:p14="http://schemas.microsoft.com/office/powerpoint/2010/main" val="3308629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A42BD-2C8D-952F-4C9E-35769740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889629-B7FD-50C5-9133-235894297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2160589"/>
            <a:ext cx="9606115" cy="4377863"/>
          </a:xfrm>
        </p:spPr>
        <p:txBody>
          <a:bodyPr>
            <a:normAutofit/>
          </a:bodyPr>
          <a:lstStyle/>
          <a:p>
            <a:r>
              <a:rPr lang="en-US" dirty="0"/>
              <a:t>This attribute </a:t>
            </a:r>
            <a:r>
              <a:rPr lang="en-US" dirty="0" err="1"/>
              <a:t>objCounter</a:t>
            </a:r>
            <a:r>
              <a:rPr lang="en-US" dirty="0"/>
              <a:t> can be called directly without creating an object</a:t>
            </a:r>
          </a:p>
          <a:p>
            <a:r>
              <a:rPr lang="en-US" dirty="0"/>
              <a:t>even if it is called from any instance created from this class it will hold the same value (because it is shared among the instances)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Think about the constant PI, should it be unique or shared in a class called math?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6B2DFB6-9BD9-5264-99C2-F0E3E936BEB9}"/>
              </a:ext>
            </a:extLst>
          </p:cNvPr>
          <p:cNvSpPr txBox="1"/>
          <p:nvPr/>
        </p:nvSpPr>
        <p:spPr>
          <a:xfrm>
            <a:off x="677334" y="3429000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 int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objConter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Human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objConter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C540ED-898A-3A19-3FF1-AFBC243D340D}"/>
              </a:ext>
            </a:extLst>
          </p:cNvPr>
          <p:cNvSpPr txBox="1"/>
          <p:nvPr/>
        </p:nvSpPr>
        <p:spPr>
          <a:xfrm>
            <a:off x="4452921" y="34290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h1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"Ahmad"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h2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"Maher"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objConter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586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6844B-A41A-544E-0AE9-D7E37B10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71D2DE-1EC5-9CF7-28FB-E97B3153F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static is not only for variables, but methods can also be static as well</a:t>
            </a:r>
          </a:p>
          <a:p>
            <a:r>
              <a:rPr lang="en-US" dirty="0"/>
              <a:t>Assume that we want a </a:t>
            </a:r>
            <a:r>
              <a:rPr lang="en-US" b="1" dirty="0"/>
              <a:t>method</a:t>
            </a:r>
            <a:r>
              <a:rPr lang="en-US" dirty="0"/>
              <a:t> to return the number of objects created from this class</a:t>
            </a:r>
          </a:p>
          <a:p>
            <a:pPr lvl="1"/>
            <a:r>
              <a:rPr lang="en-US" dirty="0"/>
              <a:t>This should be static method, shared among all instances and can be called directly from the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A681EEA-9E3E-623E-1265-B04A0FF2C3CB}"/>
              </a:ext>
            </a:extLst>
          </p:cNvPr>
          <p:cNvSpPr txBox="1"/>
          <p:nvPr/>
        </p:nvSpPr>
        <p:spPr>
          <a:xfrm>
            <a:off x="346588" y="4938357"/>
            <a:ext cx="3743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howManyHumans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objConter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6AAE0E-2984-7290-258E-C971318D5D77}"/>
              </a:ext>
            </a:extLst>
          </p:cNvPr>
          <p:cNvSpPr txBox="1"/>
          <p:nvPr/>
        </p:nvSpPr>
        <p:spPr>
          <a:xfrm>
            <a:off x="4269658" y="3936801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h1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"Ahmad"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h2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"Maher"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h3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"Maher"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howManyHumans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howManyHumans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8F73B4-EADB-5A03-A4F4-B311AF9A5F72}"/>
              </a:ext>
            </a:extLst>
          </p:cNvPr>
          <p:cNvSpPr txBox="1"/>
          <p:nvPr/>
        </p:nvSpPr>
        <p:spPr>
          <a:xfrm>
            <a:off x="538179" y="6108570"/>
            <a:ext cx="2752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method located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inside the Human class</a:t>
            </a:r>
          </a:p>
        </p:txBody>
      </p:sp>
    </p:spTree>
    <p:extLst>
      <p:ext uri="{BB962C8B-B14F-4D97-AF65-F5344CB8AC3E}">
        <p14:creationId xmlns:p14="http://schemas.microsoft.com/office/powerpoint/2010/main" val="30851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D5A66-E180-049F-9EB4-C404396C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B9B3DF-6560-3576-F6C9-0C8E36B9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Human class, attributes, and methods are defined as package private</a:t>
            </a:r>
          </a:p>
          <a:p>
            <a:pPr lvl="1"/>
            <a:r>
              <a:rPr lang="en-US" dirty="0"/>
              <a:t>And as we know public methods or attributes can be accessed from anywhere in the package, if they are left in their default access type</a:t>
            </a:r>
            <a:endParaRPr lang="ar-JO" dirty="0"/>
          </a:p>
          <a:p>
            <a:pPr lvl="1"/>
            <a:r>
              <a:rPr lang="en-US" dirty="0"/>
              <a:t>one can change the name directly in any location of the package</a:t>
            </a:r>
          </a:p>
          <a:p>
            <a:pPr lvl="1"/>
            <a:r>
              <a:rPr lang="en-US" dirty="0"/>
              <a:t>Imagine this attribute is an account balance!</a:t>
            </a:r>
          </a:p>
          <a:p>
            <a:r>
              <a:rPr lang="en-US" dirty="0"/>
              <a:t>access modifiers should be used wisely to support the functionality of the application with minimal risk </a:t>
            </a:r>
          </a:p>
        </p:txBody>
      </p:sp>
    </p:spTree>
    <p:extLst>
      <p:ext uri="{BB962C8B-B14F-4D97-AF65-F5344CB8AC3E}">
        <p14:creationId xmlns:p14="http://schemas.microsoft.com/office/powerpoint/2010/main" val="141874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0756EC-B4A5-88E7-91B8-758BD295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7B6391-D0BB-346F-C911-23395638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Outline: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Brief history of Java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Overview of Java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Setting up the Java Development Kit (JDK)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Your first Java program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Basic syntax and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5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7F5010-B177-7BF9-9FF4-AF9CC339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with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7A0E89-64D8-0DE1-BDFC-04BF7512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diving into more details about OOP programming, let us introduce ourselves to Processing package</a:t>
            </a:r>
          </a:p>
          <a:p>
            <a:r>
              <a:rPr lang="en-US" dirty="0"/>
              <a:t>Processing is a package that allows you to build animation-based applications</a:t>
            </a:r>
          </a:p>
          <a:p>
            <a:pPr lvl="1"/>
            <a:r>
              <a:rPr lang="en-US" dirty="0"/>
              <a:t>simulation, visualization,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Here we will use Processing to visualize objects and see how objects can interact with each other in a real environment</a:t>
            </a:r>
          </a:p>
          <a:p>
            <a:pPr lvl="1"/>
            <a:r>
              <a:rPr lang="en-US" dirty="0"/>
              <a:t>Better way to understand OOP</a:t>
            </a:r>
          </a:p>
        </p:txBody>
      </p:sp>
    </p:spTree>
    <p:extLst>
      <p:ext uri="{BB962C8B-B14F-4D97-AF65-F5344CB8AC3E}">
        <p14:creationId xmlns:p14="http://schemas.microsoft.com/office/powerpoint/2010/main" val="4173160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695334-C835-4F58-A84C-1A920515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E235D2-0EFA-9857-663D-75C2C76C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processing website and download it</a:t>
            </a:r>
          </a:p>
          <a:p>
            <a:pPr lvl="1"/>
            <a:r>
              <a:rPr lang="en-US" dirty="0">
                <a:hlinkClick r:id="rId2"/>
              </a:rPr>
              <a:t>https://processing.org/download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C9D8E0-DD24-47EF-AC3E-CE3E84BDA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36" y="3226227"/>
            <a:ext cx="7267394" cy="34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38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8C5D8-7CCC-A162-8A3F-E0B8ADA1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609C67-D789-AB8E-CB5E-1ACCFB24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unzip the file in any location u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C1E73D-4864-3AA9-4DA1-B328D595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796" y="2794408"/>
            <a:ext cx="6180356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77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A25E79-3A7C-07DD-9BEB-6832C502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it into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A993E6-4F39-9DF3-6B51-EB6B5AFB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E64B50-FC23-398D-7AA7-7476C377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18" y="1988323"/>
            <a:ext cx="5504467" cy="426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9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2B32F-D9F5-015E-D047-A10AFF6A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4CA98B-6CD4-955C-A722-B61A2AB1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file and then</a:t>
            </a:r>
            <a:br>
              <a:rPr lang="en-US" dirty="0"/>
            </a:br>
            <a:r>
              <a:rPr lang="en-US" dirty="0"/>
              <a:t>Project structure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1941C0-6E79-29CA-F7FE-B58E545F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557" y="2160589"/>
            <a:ext cx="2955814" cy="43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87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3F8BF-B73B-54FD-9F43-44A6FCEC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77129E-F81E-C680-74CD-5EC3B582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library and </a:t>
            </a:r>
            <a:br>
              <a:rPr lang="en-US" dirty="0"/>
            </a:br>
            <a:r>
              <a:rPr lang="en-US" dirty="0"/>
              <a:t>press the add button</a:t>
            </a:r>
          </a:p>
          <a:p>
            <a:endParaRPr lang="en-US" dirty="0"/>
          </a:p>
          <a:p>
            <a:r>
              <a:rPr lang="en-US" dirty="0"/>
              <a:t>navigate to core.jar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C479F1-A8DC-E86C-547E-81AFF9F4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734" y="1519556"/>
            <a:ext cx="6587427" cy="516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4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BFCE5-91D9-D319-B55F-18312ADA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940C42-9968-7469-BB0F-B12E7A2C51C0}"/>
              </a:ext>
            </a:extLst>
          </p:cNvPr>
          <p:cNvSpPr txBox="1"/>
          <p:nvPr/>
        </p:nvSpPr>
        <p:spPr>
          <a:xfrm>
            <a:off x="3045542" y="1225689"/>
            <a:ext cx="61009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processing.core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PApplet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PApplet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settings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size(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draw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background(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ellipse(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48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1E6F6-00F8-BF66-0BCF-3FDE76FA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EC117B-3DB3-ABDF-8AEE-8BA5ED4E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processing there are 3 methods: setup, setting and draw</a:t>
            </a:r>
          </a:p>
          <a:p>
            <a:r>
              <a:rPr lang="en-US" dirty="0"/>
              <a:t>Setup is used for initializing the skitch when the application starts</a:t>
            </a:r>
          </a:p>
          <a:p>
            <a:pPr lvl="1"/>
            <a:r>
              <a:rPr lang="en-US" dirty="0"/>
              <a:t>it is executed once</a:t>
            </a:r>
          </a:p>
          <a:p>
            <a:r>
              <a:rPr lang="en-US" dirty="0"/>
              <a:t>Setting executed before the setup to control some sketch parameters such as framerate and the sketch size </a:t>
            </a:r>
          </a:p>
          <a:p>
            <a:r>
              <a:rPr lang="en-US" dirty="0"/>
              <a:t>draw continuously executed after the setup() function. </a:t>
            </a:r>
          </a:p>
          <a:p>
            <a:pPr lvl="1"/>
            <a:r>
              <a:rPr lang="en-US" dirty="0"/>
              <a:t>It's the core function responsible for rendering the sketch and is repeatedly called in a loop to update and redraw the contents of the canvas.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17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1E1AD-5E90-80D2-2E6D-CBF095D9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sketch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F29AC2-F0C4-610B-F096-8C01B67A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code draws an ellipse of size 5 at location x=100 and y 100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653856-130C-4A55-1B30-22F1CBA1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04" y="2533226"/>
            <a:ext cx="7628281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9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056FC7-0955-186A-AF8F-06993739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229528-9E81-565A-1318-4C5FA436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just a point at a fixed location, let us add life to the sketch by creating a class called point and adding some attributes and actions</a:t>
            </a:r>
          </a:p>
          <a:p>
            <a:r>
              <a:rPr lang="en-US" dirty="0"/>
              <a:t> Attributes: what are the possible attributes of a point</a:t>
            </a:r>
          </a:p>
          <a:p>
            <a:pPr lvl="1"/>
            <a:r>
              <a:rPr lang="en-US" dirty="0"/>
              <a:t>let us start with one attribute, the location: x and y location of the point</a:t>
            </a:r>
          </a:p>
          <a:p>
            <a:r>
              <a:rPr lang="en-US" dirty="0"/>
              <a:t>Actions: let us start with one action, which is </a:t>
            </a:r>
            <a:r>
              <a:rPr lang="en-US" b="1" i="1" dirty="0"/>
              <a:t>show </a:t>
            </a:r>
          </a:p>
          <a:p>
            <a:pPr lvl="1"/>
            <a:r>
              <a:rPr lang="en-US" dirty="0"/>
              <a:t>which draws the point at its location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9B5EE5-B96F-E645-9ACF-83C90B911CF4}"/>
              </a:ext>
            </a:extLst>
          </p:cNvPr>
          <p:cNvSpPr txBox="1"/>
          <p:nvPr/>
        </p:nvSpPr>
        <p:spPr>
          <a:xfrm>
            <a:off x="5557684" y="4100975"/>
            <a:ext cx="33700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processing.core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float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Point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float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x;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y;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show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PApplet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p.ellipse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yloc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5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49BFA1-AD16-7720-5AE4-5FD79EC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362A64-3991-AAE8-85FF-7CEBC7BB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or OOPs refers to languages that use objects in programming, they use objects as a primary source to implement what is to happen in the code. </a:t>
            </a:r>
          </a:p>
          <a:p>
            <a:r>
              <a:rPr lang="en-US" dirty="0"/>
              <a:t>Object-oriented programming aims to implement real-world entities and properties like inheritance. </a:t>
            </a:r>
          </a:p>
          <a:p>
            <a:r>
              <a:rPr lang="en-US" dirty="0"/>
              <a:t>The main aim of OOP is to bind together the data and the functions that operate on them in one entity.</a:t>
            </a:r>
          </a:p>
          <a:p>
            <a:pPr lvl="1"/>
            <a:r>
              <a:rPr lang="en-US" dirty="0"/>
              <a:t> so that no other part of the code can access this data except that entity or instances from that entity.</a:t>
            </a:r>
          </a:p>
        </p:txBody>
      </p:sp>
    </p:spTree>
    <p:extLst>
      <p:ext uri="{BB962C8B-B14F-4D97-AF65-F5344CB8AC3E}">
        <p14:creationId xmlns:p14="http://schemas.microsoft.com/office/powerpoint/2010/main" val="3021580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24E53-548A-A9EC-4864-FA16AA43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3ECE62-9977-EFEB-F1CA-CDC06A61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the point is created from </a:t>
            </a:r>
            <a:br>
              <a:rPr lang="en-US" dirty="0"/>
            </a:br>
            <a:r>
              <a:rPr lang="en-US" dirty="0"/>
              <a:t>the Point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E6E4D5-793C-33DF-F015-C4558ED672F4}"/>
              </a:ext>
            </a:extLst>
          </p:cNvPr>
          <p:cNvSpPr txBox="1"/>
          <p:nvPr/>
        </p:nvSpPr>
        <p:spPr>
          <a:xfrm>
            <a:off x="5203723" y="117693"/>
            <a:ext cx="610091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processing.core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PApplet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PApplet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settings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size(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Point(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draw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background(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2321C4F-9466-8B01-B872-A54D31306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11" y="2919706"/>
            <a:ext cx="3801574" cy="393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21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28F41-5E4B-E017-0DCD-93AE0A55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70B826-F63A-7730-7B49-B586080C9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create more objects (points)</a:t>
            </a:r>
          </a:p>
          <a:p>
            <a:r>
              <a:rPr lang="en-US" dirty="0"/>
              <a:t>for this we need an </a:t>
            </a:r>
            <a:r>
              <a:rPr lang="en-US" dirty="0" err="1"/>
              <a:t>arraylist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two loops</a:t>
            </a:r>
          </a:p>
          <a:p>
            <a:r>
              <a:rPr lang="en-US" dirty="0"/>
              <a:t>one for creating the objects and</a:t>
            </a:r>
            <a:br>
              <a:rPr lang="en-US" dirty="0"/>
            </a:br>
            <a:r>
              <a:rPr lang="en-US" dirty="0"/>
              <a:t>one for displaying them</a:t>
            </a:r>
          </a:p>
          <a:p>
            <a:endParaRPr lang="en-US" dirty="0"/>
          </a:p>
          <a:p>
            <a:r>
              <a:rPr lang="en-US" dirty="0"/>
              <a:t>See the code next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29C6A4-0565-07AB-C8A1-78851081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095" y="1028347"/>
            <a:ext cx="5328880" cy="55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63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C01BDC9-41EA-A7E1-EA9B-D105B32E76BF}"/>
              </a:ext>
            </a:extLst>
          </p:cNvPr>
          <p:cNvSpPr txBox="1"/>
          <p:nvPr/>
        </p:nvSpPr>
        <p:spPr>
          <a:xfrm>
            <a:off x="395748" y="1219475"/>
            <a:ext cx="61009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processing.core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java.util.Random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PApplet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points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PApplet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settings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size(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C345882-1F5B-EA01-9E78-1D673923878D}"/>
              </a:ext>
            </a:extLst>
          </p:cNvPr>
          <p:cNvSpPr txBox="1"/>
          <p:nvPr/>
        </p:nvSpPr>
        <p:spPr>
          <a:xfrm>
            <a:off x="4908755" y="1219475"/>
            <a:ext cx="610091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points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Random rand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float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.nextFloat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float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.nextFloat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points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draw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background(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Point 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93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B0F58-9FA8-93AF-1197-C80F27F6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them colorful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53AE66-32A5-3847-744A-F9290D98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6" y="1356850"/>
            <a:ext cx="5390394" cy="5589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01D7927-43AB-E710-6C81-B1A2CB5DDF9E}"/>
              </a:ext>
            </a:extLst>
          </p:cNvPr>
          <p:cNvSpPr txBox="1"/>
          <p:nvPr/>
        </p:nvSpPr>
        <p:spPr>
          <a:xfrm>
            <a:off x="6223544" y="1356850"/>
            <a:ext cx="6100916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processing.core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java.awt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float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float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color){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x;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y;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Color(color[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],color[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],color[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PApplet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p.fill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.getRGB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p.ellipse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yloc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66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EB5D4-D49C-54FC-38B0-0D57FFBC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CBFBD5-EB84-F397-E3BC-095E94BA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come back to processing later after discussing more of OOP concepts</a:t>
            </a:r>
          </a:p>
        </p:txBody>
      </p:sp>
    </p:spTree>
    <p:extLst>
      <p:ext uri="{BB962C8B-B14F-4D97-AF65-F5344CB8AC3E}">
        <p14:creationId xmlns:p14="http://schemas.microsoft.com/office/powerpoint/2010/main" val="742058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xmlns="" id="{EFBBA70B-C495-5B57-0889-BA1176102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6788" r="15050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CFE26-37BD-40BC-E5FE-C4A8C86D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Encapsulation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27A85E05-9D34-4977-8352-DB3956997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5CDED616-E554-4DB6-9F28-08F38A64A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xmlns="" id="{8CDA3497-1EDA-4EB3-9C27-4D9835D30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xmlns="" id="{41F9764E-9AA0-49A3-9EA2-885EE99140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xmlns="" id="{FA3A4F4A-4DC4-43F2-AC2D-06211A812F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xmlns="" id="{84CFB374-B343-457A-B567-B4D784B1F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xmlns="" id="{0597FEEE-1E11-4396-BB69-B43FA92F9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xmlns="" id="{A2DB2F81-3E68-4044-B7C2-03DEEC50D8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xmlns="" id="{DC2F7294-2397-4C96-AB1E-E66CDEA3B5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4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E8A41A-E675-C358-9DED-E7858635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240F19-71CD-7D65-D2F2-E4E4A2B2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Encapsulation in object-oriented programming involves hiding the internal state (data/variables) of an object and providing access to it only through well-defined methods, thus controlling how the outside world interacts with the object's data</a:t>
            </a: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Key concepts related to encapsulation in Java:</a:t>
            </a:r>
          </a:p>
          <a:p>
            <a:pPr lvl="1"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Private Access Modifier: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Encapsulation typically involves using the private access modifier to restrict direct access to the fields of a class. </a:t>
            </a:r>
          </a:p>
          <a:p>
            <a:pPr lvl="2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By marking fields as private, they cannot be accessed or modified directly by code outside the class.</a:t>
            </a:r>
          </a:p>
          <a:p>
            <a:pPr lvl="1"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Getters and Setters: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To provide controlled access to private fields, public methods (commonly known as getters and setters) are used to 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get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set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the values of these private fields. </a:t>
            </a:r>
          </a:p>
          <a:p>
            <a:pPr lvl="2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These methods enable controlled interaction with the internal state of the object.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6221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9ABB36-D4EB-E2F6-895D-E7A7A647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E5261D-8531-5098-FE1C-F1F33EC418BA}"/>
              </a:ext>
            </a:extLst>
          </p:cNvPr>
          <p:cNvSpPr txBox="1"/>
          <p:nvPr/>
        </p:nvSpPr>
        <p:spPr>
          <a:xfrm>
            <a:off x="1347019" y="1270000"/>
            <a:ext cx="77060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class Human {</a:t>
            </a:r>
          </a:p>
          <a:p>
            <a:r>
              <a:rPr lang="en-US" dirty="0"/>
              <a:t>    private int age; </a:t>
            </a:r>
          </a:p>
          <a:p>
            <a:r>
              <a:rPr lang="en-US" dirty="0"/>
              <a:t>    public Human(int age) {</a:t>
            </a:r>
          </a:p>
          <a:p>
            <a:r>
              <a:rPr lang="en-US" dirty="0"/>
              <a:t>        </a:t>
            </a:r>
            <a:r>
              <a:rPr lang="en-US" dirty="0" err="1"/>
              <a:t>setAge</a:t>
            </a:r>
            <a:r>
              <a:rPr lang="en-US" dirty="0"/>
              <a:t>(age); </a:t>
            </a:r>
            <a:r>
              <a:rPr lang="en-US" b="1" dirty="0">
                <a:solidFill>
                  <a:srgbClr val="FF0000"/>
                </a:solidFill>
              </a:rPr>
              <a:t>// Use the setter method for validation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int </a:t>
            </a:r>
            <a:r>
              <a:rPr lang="en-US" dirty="0" err="1"/>
              <a:t>getAge</a:t>
            </a:r>
            <a:r>
              <a:rPr lang="en-US" dirty="0"/>
              <a:t>() {</a:t>
            </a:r>
          </a:p>
          <a:p>
            <a:r>
              <a:rPr lang="en-US" dirty="0"/>
              <a:t>        return age;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setAge</a:t>
            </a:r>
            <a:r>
              <a:rPr lang="en-US" dirty="0"/>
              <a:t>(int age) {</a:t>
            </a:r>
          </a:p>
          <a:p>
            <a:r>
              <a:rPr lang="en-US" dirty="0"/>
              <a:t>        if (age &gt; 0) { // Perform validation if needed</a:t>
            </a:r>
          </a:p>
          <a:p>
            <a:r>
              <a:rPr lang="en-US" dirty="0"/>
              <a:t>            </a:t>
            </a:r>
            <a:r>
              <a:rPr lang="en-US" dirty="0" err="1"/>
              <a:t>this.age</a:t>
            </a:r>
            <a:r>
              <a:rPr lang="en-US" dirty="0"/>
              <a:t> = age;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("Age should be a positive number.");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7596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56412-63D4-4FA5-75CC-73CD92E8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754D7-FB19-F915-AD2A-D73F981E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private variable we have a setter and getter, this is particularly useful when we need to validate the new data before we assign it to a private variable</a:t>
            </a:r>
          </a:p>
          <a:p>
            <a:r>
              <a:rPr lang="en-US" dirty="0"/>
              <a:t>Example, </a:t>
            </a:r>
          </a:p>
          <a:p>
            <a:pPr lvl="1"/>
            <a:r>
              <a:rPr lang="en-US" dirty="0"/>
              <a:t>Create a class called point which has two instance variables, x and y</a:t>
            </a:r>
          </a:p>
          <a:p>
            <a:pPr lvl="1"/>
            <a:r>
              <a:rPr lang="en-US" dirty="0"/>
              <a:t>Apply the encapsulation principle on these variables</a:t>
            </a:r>
          </a:p>
          <a:p>
            <a:r>
              <a:rPr lang="en-US" dirty="0"/>
              <a:t>See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348026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72044C-1F34-6C99-FBAC-632238F664D8}"/>
              </a:ext>
            </a:extLst>
          </p:cNvPr>
          <p:cNvSpPr txBox="1"/>
          <p:nvPr/>
        </p:nvSpPr>
        <p:spPr>
          <a:xfrm>
            <a:off x="412954" y="-64264"/>
            <a:ext cx="745039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Point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y){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(x);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(y);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x){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 &lt;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x value should be positive, the default x value is 0"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x;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y){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y value should be positive, the default y value is 0"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y;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5E7A69-58F3-7746-781D-5CB0640C3C80}"/>
              </a:ext>
            </a:extLst>
          </p:cNvPr>
          <p:cNvSpPr txBox="1"/>
          <p:nvPr/>
        </p:nvSpPr>
        <p:spPr>
          <a:xfrm>
            <a:off x="5771536" y="4057233"/>
            <a:ext cx="61009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Point p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Point(-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6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96FD9-3506-7EB8-A1E8-18A7DEB7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201808-70BE-16FE-5D83-D534D1B9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 user-defined blueprint or prototype from which objects are created. </a:t>
            </a:r>
          </a:p>
          <a:p>
            <a:r>
              <a:rPr lang="en-US" dirty="0"/>
              <a:t>It represents the set of properties or methods that are common to all objects of one type. </a:t>
            </a:r>
          </a:p>
          <a:p>
            <a:r>
              <a:rPr lang="en-US" dirty="0"/>
              <a:t>Using classes, you can create multiple objects with the same behavior instead of writing their code multiple times. </a:t>
            </a:r>
          </a:p>
          <a:p>
            <a:r>
              <a:rPr lang="en-US" dirty="0"/>
              <a:t>This includes classes for objects occurring more than once in your code. </a:t>
            </a:r>
          </a:p>
          <a:p>
            <a:r>
              <a:rPr lang="en-US" dirty="0"/>
              <a:t>In general, class declarations can include these several components in order: </a:t>
            </a:r>
          </a:p>
        </p:txBody>
      </p:sp>
    </p:spTree>
    <p:extLst>
      <p:ext uri="{BB962C8B-B14F-4D97-AF65-F5344CB8AC3E}">
        <p14:creationId xmlns:p14="http://schemas.microsoft.com/office/powerpoint/2010/main" val="87453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rystal lattice grid">
            <a:extLst>
              <a:ext uri="{FF2B5EF4-FFF2-40B4-BE49-F238E27FC236}">
                <a16:creationId xmlns:a16="http://schemas.microsoft.com/office/drawing/2014/main" xmlns="" id="{C364F615-552A-8FAA-DBB8-F7964D870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7" r="1687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FE14B-DD21-85D6-98C3-07FE9897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333" y="3342968"/>
            <a:ext cx="3851123" cy="1320800"/>
          </a:xfrm>
        </p:spPr>
        <p:txBody>
          <a:bodyPr>
            <a:normAutofit/>
          </a:bodyPr>
          <a:lstStyle/>
          <a:p>
            <a:r>
              <a:rPr lang="en-US" sz="4000" dirty="0"/>
              <a:t>Inheritance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xmlns="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xmlns="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xmlns="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xmlns="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xmlns="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xmlns="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xmlns="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7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573934-8C6E-8602-8457-5559A75B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FAD756-5260-BB54-3FE9-FFFA938E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1673892"/>
            <a:ext cx="8703731" cy="4574508"/>
          </a:xfrm>
        </p:spPr>
        <p:txBody>
          <a:bodyPr>
            <a:normAutofit/>
          </a:bodyPr>
          <a:lstStyle/>
          <a:p>
            <a:r>
              <a:rPr lang="en-US" dirty="0"/>
              <a:t>Inheritance is the mechanism in which a new class (subclass/child class) acquires properties and behaviors (methods and fields) from an existing class (superclass/parent class). </a:t>
            </a:r>
          </a:p>
          <a:p>
            <a:pPr lvl="1"/>
            <a:r>
              <a:rPr lang="en-US" dirty="0"/>
              <a:t>Supports code reusability</a:t>
            </a:r>
          </a:p>
          <a:p>
            <a:r>
              <a:rPr lang="en-US" dirty="0"/>
              <a:t>It promotes code reuse and establishes a hierarchy of classes</a:t>
            </a:r>
          </a:p>
          <a:p>
            <a:r>
              <a:rPr lang="en-US" dirty="0"/>
              <a:t>There are several types of inheritance: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Single Inheritance: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Single inheritance refers to the scenario where a class extends only one parent class.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Multilevel Inheritance: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Multilevel inheritance refers to a situation where a subclass inherits from a superclass, and another class extends this subclass, forming a chain of inheritance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Hierarchical Inheritance: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Hierarchical inheritance involves multiple subclasses inheriting from a single superclass.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Multiple Inheritance (through Interfaces): </a:t>
            </a:r>
            <a:r>
              <a:rPr lang="en-US" i="0" dirty="0">
                <a:effectLst/>
                <a:latin typeface="Söhne"/>
              </a:rPr>
              <a:t>Java does not support multiple inheritance directly. However, Java imitates multiple inheritance through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8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F08395-07BA-0502-423F-F0A10CB2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3D9E3E-42AC-38C3-65CF-E8B0B99E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diagram summarizes the main 3 types of inheritance in java</a:t>
            </a:r>
          </a:p>
        </p:txBody>
      </p:sp>
      <p:pic>
        <p:nvPicPr>
          <p:cNvPr id="2050" name="Picture 2" descr="Inheritance in Java - Javatpoint">
            <a:extLst>
              <a:ext uri="{FF2B5EF4-FFF2-40B4-BE49-F238E27FC236}">
                <a16:creationId xmlns:a16="http://schemas.microsoft.com/office/drawing/2014/main" xmlns="" id="{8476066E-5609-69B4-D88F-064A611E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37" y="3024705"/>
            <a:ext cx="6118429" cy="32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199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69EA6E-2516-79F2-6BC2-1E3D0204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86C93F-8772-3293-686E-9B8BC63510ED}"/>
              </a:ext>
            </a:extLst>
          </p:cNvPr>
          <p:cNvSpPr txBox="1"/>
          <p:nvPr/>
        </p:nvSpPr>
        <p:spPr>
          <a:xfrm>
            <a:off x="3591232" y="179634"/>
            <a:ext cx="6100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brand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Vehicle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brand,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brand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brand;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year;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displayInfo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"Brand: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brand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", Year: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D4DD5B-5196-B3CF-3327-3BB29919BA50}"/>
              </a:ext>
            </a:extLst>
          </p:cNvPr>
          <p:cNvSpPr txBox="1"/>
          <p:nvPr/>
        </p:nvSpPr>
        <p:spPr>
          <a:xfrm>
            <a:off x="363247" y="3318570"/>
            <a:ext cx="49461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wheels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brand,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wheels)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(brand, year);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calling superclass constructor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wheels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wheels;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displayCarInfo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"Car Details:"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displayInfo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calling method from the superclass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"Number of wheels: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wheels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DC00498-CB89-6550-691F-546017706C5F}"/>
              </a:ext>
            </a:extLst>
          </p:cNvPr>
          <p:cNvSpPr txBox="1"/>
          <p:nvPr/>
        </p:nvSpPr>
        <p:spPr>
          <a:xfrm>
            <a:off x="5852651" y="3318570"/>
            <a:ext cx="41467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Creating an instance of the Car class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Car(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"Toyota"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2022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Calling methods to display information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myCar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.displayCarInfo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BCF141-4D61-A009-C8E1-549E48F2C221}"/>
              </a:ext>
            </a:extLst>
          </p:cNvPr>
          <p:cNvSpPr txBox="1"/>
          <p:nvPr/>
        </p:nvSpPr>
        <p:spPr>
          <a:xfrm>
            <a:off x="1916469" y="1513735"/>
            <a:ext cx="1256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super 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A5F12B7-87A5-A8D7-2A8B-F04448DD8237}"/>
              </a:ext>
            </a:extLst>
          </p:cNvPr>
          <p:cNvSpPr txBox="1"/>
          <p:nvPr/>
        </p:nvSpPr>
        <p:spPr>
          <a:xfrm>
            <a:off x="2253772" y="2639538"/>
            <a:ext cx="1165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sub class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AE1D4BDE-5F59-90AF-7683-05876D56D3E7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3173086" y="1698401"/>
            <a:ext cx="418146" cy="47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BF7B143-8E3D-9A28-913C-CD6618E64BD9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2836333" y="3008870"/>
            <a:ext cx="0" cy="3097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88B1AA5-5EE3-5422-E1DB-32CDA6516F32}"/>
              </a:ext>
            </a:extLst>
          </p:cNvPr>
          <p:cNvSpPr txBox="1"/>
          <p:nvPr/>
        </p:nvSpPr>
        <p:spPr>
          <a:xfrm>
            <a:off x="4495800" y="6473920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This is an example of single inheritance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02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26558-687C-1F04-EE3F-36F7D157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DD8984-2754-F1FD-4178-5C53E21AD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en-US" dirty="0"/>
              <a:t>Method overriding in Java is a feature that allows a subclass to provide a specific implementation of a method already defined in its superclass. </a:t>
            </a:r>
          </a:p>
          <a:p>
            <a:r>
              <a:rPr lang="en-US" dirty="0"/>
              <a:t>This means that a subclass can define a method with the same name, return type, and parameters as a method in its superclass, thus providing its implementation of that method.</a:t>
            </a:r>
          </a:p>
          <a:p>
            <a:r>
              <a:rPr lang="en-US" dirty="0"/>
              <a:t>Important aspects related to overriding:</a:t>
            </a:r>
          </a:p>
          <a:p>
            <a:pPr lvl="1"/>
            <a:r>
              <a:rPr lang="en-US" b="1" i="0" dirty="0">
                <a:effectLst/>
                <a:latin typeface="Söhne"/>
              </a:rPr>
              <a:t>Method Signature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method in the subclass must have the same signature (method name, parameters, and return type) as the method in the superclass.</a:t>
            </a:r>
          </a:p>
          <a:p>
            <a:pPr lvl="1"/>
            <a:r>
              <a:rPr lang="en-US" dirty="0"/>
              <a:t>@Override Annotation: It's a good practice (though not mandatory) to use @Override annotation when overriding a method. </a:t>
            </a:r>
          </a:p>
          <a:p>
            <a:pPr lvl="2"/>
            <a:r>
              <a:rPr lang="en-US" dirty="0"/>
              <a:t>It helps to ensure that the method is indeed intended to override a superclass method. The compiler can then catch errors if the method signature doesn’t match any method in the superclass.</a:t>
            </a:r>
          </a:p>
          <a:p>
            <a:pPr lvl="1"/>
            <a:r>
              <a:rPr lang="en-US" b="1" i="0" dirty="0">
                <a:effectLst/>
                <a:latin typeface="Söhne"/>
              </a:rPr>
              <a:t>Access Modifiers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access level (visibility) of the overriding method in the subclass cannot be more restrictive than the method in the superclass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42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332893-0923-C14E-673C-DA9D5408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final, static, and private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C48FD-01F3-2339-07FF-1DF1A05DC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final, static, and private methods cannot be overridden in Java.</a:t>
            </a:r>
          </a:p>
          <a:p>
            <a:r>
              <a:rPr lang="en-US" dirty="0"/>
              <a:t>final methods can't be overridden to prevent modification in the subclass.</a:t>
            </a:r>
          </a:p>
          <a:p>
            <a:r>
              <a:rPr lang="en-US" dirty="0"/>
              <a:t>static methods belong to the class and are not associated with instances.</a:t>
            </a:r>
          </a:p>
          <a:p>
            <a:r>
              <a:rPr lang="en-US" dirty="0"/>
              <a:t>private methods are not visible to the subclass.</a:t>
            </a:r>
          </a:p>
        </p:txBody>
      </p:sp>
    </p:spTree>
    <p:extLst>
      <p:ext uri="{BB962C8B-B14F-4D97-AF65-F5344CB8AC3E}">
        <p14:creationId xmlns:p14="http://schemas.microsoft.com/office/powerpoint/2010/main" val="3264733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9D1429-D2B4-6290-A7EF-12705EBA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7514C8-9DD4-89F9-0D17-FBD5EF6E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overloading in Java refers to the ability to have multiple methods in the </a:t>
            </a:r>
            <a:r>
              <a:rPr lang="en-US" b="1" dirty="0"/>
              <a:t>same class </a:t>
            </a:r>
            <a:r>
              <a:rPr lang="en-US" dirty="0"/>
              <a:t>with the same name but different parameters. </a:t>
            </a:r>
          </a:p>
          <a:p>
            <a:r>
              <a:rPr lang="en-US" dirty="0"/>
              <a:t>The parameters can differ in terms of their number, types, or order.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0634E-4473-4179-8E28-C0992925E08A}"/>
              </a:ext>
            </a:extLst>
          </p:cNvPr>
          <p:cNvSpPr txBox="1"/>
          <p:nvPr/>
        </p:nvSpPr>
        <p:spPr>
          <a:xfrm>
            <a:off x="2519517" y="3602954"/>
            <a:ext cx="61009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class Calculator {</a:t>
            </a:r>
          </a:p>
          <a:p>
            <a:endParaRPr lang="en-US" dirty="0"/>
          </a:p>
          <a:p>
            <a:r>
              <a:rPr lang="en-US" dirty="0"/>
              <a:t>   public int add(int a, int b) {</a:t>
            </a:r>
          </a:p>
          <a:p>
            <a:r>
              <a:rPr lang="en-US" dirty="0"/>
              <a:t>        return a + b;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public int add(int a, int b, int c) {</a:t>
            </a:r>
          </a:p>
          <a:p>
            <a:r>
              <a:rPr lang="en-US" dirty="0"/>
              <a:t>        return a + b + c;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91547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A4CA1F-E211-5DA3-1B02-561392A7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C1011C-17AA-337F-1D6B-C5FBAC8EEA1B}"/>
              </a:ext>
            </a:extLst>
          </p:cNvPr>
          <p:cNvSpPr txBox="1"/>
          <p:nvPr/>
        </p:nvSpPr>
        <p:spPr>
          <a:xfrm>
            <a:off x="2814484" y="1188623"/>
            <a:ext cx="610091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package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Default;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processing.core.PApplet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Shape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Shape(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show(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PApplet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.fill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(255);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.ellipse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,5,5);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show(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PApplet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side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.fill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(255);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.square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side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show(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PApplet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.fill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(255);</a:t>
            </a:r>
          </a:p>
          <a:p>
            <a:pPr lvl="2"/>
            <a:r>
              <a:rPr lang="en-US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.rect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84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2D13F6-510F-7565-EA7F-7A817254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4FFA87-FB4F-184E-8274-D60C07CB821C}"/>
              </a:ext>
            </a:extLst>
          </p:cNvPr>
          <p:cNvSpPr txBox="1"/>
          <p:nvPr/>
        </p:nvSpPr>
        <p:spPr>
          <a:xfrm>
            <a:off x="592393" y="1859339"/>
            <a:ext cx="61009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setup() {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Shape(50,50);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Shape(100,50);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s3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Shape(150,50);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draw()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background(0); 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.show(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s2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.show(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,20);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s3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.show(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,20,50);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7F4A6B-3AC0-954E-C9E0-2D4B7DB0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05" y="2062038"/>
            <a:ext cx="4846177" cy="22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53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96C836-66B7-2EF8-68D7-ABC8DDA11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74" r="8731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87483-D463-7718-E914-94F3F5A3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Polymorphism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A57C1A16-B8AB-4D99-A195-A38F556A6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F8A9B20B-D1DD-4573-B5EC-558029519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xmlns="" id="{66D61E08-70C3-48D8-BEA0-787111DC3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xmlns="" id="{FC55298F-0AE5-478E-AD2B-03C2614C5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xmlns="" id="{C180E4EA-0B63-4779-A895-7E90E710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xmlns="" id="{CEE01D9D-3DE8-4EED-B0D3-8F3C79CC7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xmlns="" id="{89AF5CE9-607F-43F4-8983-DCD6DA40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xmlns="" id="{6EEA2DBD-9E1E-4521-8C01-F32AD18A8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xmlns="" id="{15BBD2C1-BA9B-46A9-A27A-33498B16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C0EC18-AACC-6318-3DA0-08429FB4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40452D-6ECE-FBA8-0D06-EA843F88E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Modifiers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A class can be public or have default access (Refer to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this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for details).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Class name: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class name should begin with the initial letter capitalized by convention.</a:t>
            </a:r>
          </a:p>
          <a:p>
            <a:pPr algn="l" fontAlgn="base">
              <a:buFont typeface="+mj-lt"/>
              <a:buAutoNum type="arabicPeriod" startAt="3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Superclass (if any):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name of the class’s parent (superclass), if any, preceded by the keyword extends. A class can only extend (subclass) one parent.</a:t>
            </a:r>
          </a:p>
          <a:p>
            <a:pPr algn="l" fontAlgn="base">
              <a:buFont typeface="+mj-lt"/>
              <a:buAutoNum type="arabicPeriod" startAt="4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Interfaces (if any):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 comma-separated list of interfaces implemented by the class, if any, preceded by the keyword implements.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class can implement more than one interface.</a:t>
            </a:r>
          </a:p>
          <a:p>
            <a:pPr algn="l" fontAlgn="base">
              <a:buFont typeface="+mj-lt"/>
              <a:buAutoNum type="arabicPeriod" startAt="5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Body: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class body is surrounded by braces, { 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6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8BBA0B-C12A-E14C-2137-0560279D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0E0C5F-19DE-9C67-E629-FA6D7FF3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two concepts lead us to talk about polymorphism</a:t>
            </a:r>
          </a:p>
          <a:p>
            <a:r>
              <a:rPr lang="en-US" dirty="0"/>
              <a:t>polymorphism consists of two words: poly, which means many, and morphism, which means shapes</a:t>
            </a:r>
          </a:p>
          <a:p>
            <a:endParaRPr lang="en-US" dirty="0"/>
          </a:p>
          <a:p>
            <a:r>
              <a:rPr lang="en-US" dirty="0"/>
              <a:t>Think of the Dota2 hero: </a:t>
            </a:r>
            <a:r>
              <a:rPr lang="en-US" dirty="0" err="1"/>
              <a:t>morphling</a:t>
            </a:r>
            <a:endParaRPr lang="en-US" dirty="0"/>
          </a:p>
        </p:txBody>
      </p:sp>
      <p:pic>
        <p:nvPicPr>
          <p:cNvPr id="2050" name="Picture 2" descr="Morphling Takes Over Bali Major 2023 With a 100% Pick &amp; Ban Rate">
            <a:extLst>
              <a:ext uri="{FF2B5EF4-FFF2-40B4-BE49-F238E27FC236}">
                <a16:creationId xmlns:a16="http://schemas.microsoft.com/office/drawing/2014/main" xmlns="" id="{2325E754-A5C5-88C6-003C-07F3AF10F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82" y="4218039"/>
            <a:ext cx="5044220" cy="26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577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0062AD-BEC5-F561-BBB1-7BED9E56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FD3128-DAFD-731E-1C46-86BC7F4C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60" y="1488613"/>
            <a:ext cx="8596668" cy="3880773"/>
          </a:xfrm>
        </p:spPr>
        <p:txBody>
          <a:bodyPr/>
          <a:lstStyle/>
          <a:p>
            <a:r>
              <a:rPr lang="en-US" dirty="0"/>
              <a:t>Polymorphism can be achieved by using overriding or overloading</a:t>
            </a:r>
          </a:p>
          <a:p>
            <a:r>
              <a:rPr lang="en-US" dirty="0"/>
              <a:t>We saw how to employ this concept using overloading</a:t>
            </a:r>
          </a:p>
          <a:p>
            <a:r>
              <a:rPr lang="en-US" dirty="0"/>
              <a:t>let us use a processing example with overriding to employ polymorphism</a:t>
            </a:r>
          </a:p>
          <a:p>
            <a:r>
              <a:rPr lang="en-US" dirty="0"/>
              <a:t>The example is on creating a particle system </a:t>
            </a:r>
          </a:p>
          <a:p>
            <a:r>
              <a:rPr lang="en-US" dirty="0"/>
              <a:t>A particle system is a technique used in </a:t>
            </a:r>
            <a:br>
              <a:rPr lang="en-US" dirty="0"/>
            </a:br>
            <a:r>
              <a:rPr lang="en-US" dirty="0"/>
              <a:t>computer graphics, simulation, and game development</a:t>
            </a:r>
            <a:br>
              <a:rPr lang="en-US" dirty="0"/>
            </a:br>
            <a:r>
              <a:rPr lang="en-US" dirty="0"/>
              <a:t>to create and manage a large number of small, </a:t>
            </a:r>
            <a:br>
              <a:rPr lang="en-US" dirty="0"/>
            </a:br>
            <a:r>
              <a:rPr lang="en-US" dirty="0"/>
              <a:t>often identical, and simple objects called </a:t>
            </a:r>
            <a:r>
              <a:rPr lang="en-US" b="1" dirty="0"/>
              <a:t>particles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 simulate real-life phenomena like fire, smoke, </a:t>
            </a:r>
            <a:br>
              <a:rPr lang="en-US" dirty="0"/>
            </a:br>
            <a:r>
              <a:rPr lang="en-US" dirty="0"/>
              <a:t>explosions, rain, snow, sparks, and more</a:t>
            </a:r>
          </a:p>
          <a:p>
            <a:pPr lvl="1"/>
            <a:endParaRPr lang="en-US" dirty="0"/>
          </a:p>
        </p:txBody>
      </p:sp>
      <p:pic>
        <p:nvPicPr>
          <p:cNvPr id="3074" name="Picture 2" descr="Particle system - Wikipedia">
            <a:extLst>
              <a:ext uri="{FF2B5EF4-FFF2-40B4-BE49-F238E27FC236}">
                <a16:creationId xmlns:a16="http://schemas.microsoft.com/office/drawing/2014/main" xmlns="" id="{95EA79C0-B09A-F876-ECC3-109EF710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92" y="3059515"/>
            <a:ext cx="2139714" cy="186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rticle Effects image - Red Alert: A Path Beyond - ModDB">
            <a:extLst>
              <a:ext uri="{FF2B5EF4-FFF2-40B4-BE49-F238E27FC236}">
                <a16:creationId xmlns:a16="http://schemas.microsoft.com/office/drawing/2014/main" xmlns="" id="{A2C28CEB-53A3-22B5-469A-143AFFFB5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95" y="4923589"/>
            <a:ext cx="4093292" cy="193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263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3D2CA-0301-1118-9772-4A292EE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531061-373B-BB5A-2BF7-8E606FDA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149"/>
            <a:ext cx="8596668" cy="5166852"/>
          </a:xfrm>
        </p:spPr>
        <p:txBody>
          <a:bodyPr/>
          <a:lstStyle/>
          <a:p>
            <a:r>
              <a:rPr lang="en-US" dirty="0"/>
              <a:t>A particle system consists of a set of particles each of which has its own properties and behavior</a:t>
            </a:r>
          </a:p>
          <a:p>
            <a:r>
              <a:rPr lang="en-US" dirty="0"/>
              <a:t>So: we have the following</a:t>
            </a:r>
          </a:p>
          <a:p>
            <a:r>
              <a:rPr lang="en-US" dirty="0"/>
              <a:t>Particle system (class) because we might create more than one system</a:t>
            </a:r>
          </a:p>
          <a:p>
            <a:pPr lvl="1"/>
            <a:r>
              <a:rPr lang="en-US" dirty="0"/>
              <a:t>each one is an object created from the particle system class</a:t>
            </a:r>
          </a:p>
          <a:p>
            <a:r>
              <a:rPr lang="en-US" dirty="0"/>
              <a:t>Particle itself (class): we need many particles for a system, each of which has the following attributes: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Velocity (speed)</a:t>
            </a:r>
          </a:p>
          <a:p>
            <a:pPr lvl="1"/>
            <a:r>
              <a:rPr lang="en-US" dirty="0"/>
              <a:t>Acceleration</a:t>
            </a:r>
          </a:p>
          <a:p>
            <a:r>
              <a:rPr lang="en-US" dirty="0"/>
              <a:t>And the following methods:</a:t>
            </a:r>
          </a:p>
          <a:p>
            <a:pPr lvl="1"/>
            <a:r>
              <a:rPr lang="en-US" dirty="0"/>
              <a:t>Display (show): how the particle shows itself.</a:t>
            </a:r>
          </a:p>
          <a:p>
            <a:pPr lvl="1"/>
            <a:r>
              <a:rPr lang="en-US" dirty="0"/>
              <a:t>Update (move): how a particle move.</a:t>
            </a:r>
          </a:p>
        </p:txBody>
      </p:sp>
    </p:spTree>
    <p:extLst>
      <p:ext uri="{BB962C8B-B14F-4D97-AF65-F5344CB8AC3E}">
        <p14:creationId xmlns:p14="http://schemas.microsoft.com/office/powerpoint/2010/main" val="636649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158914-E6A7-A0E1-4AE9-4E28EFEF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(Particle class)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313585-95BE-2842-D8D9-ACA23ABAFBAE}"/>
              </a:ext>
            </a:extLst>
          </p:cNvPr>
          <p:cNvSpPr txBox="1"/>
          <p:nvPr/>
        </p:nvSpPr>
        <p:spPr>
          <a:xfrm>
            <a:off x="5498691" y="1582256"/>
            <a:ext cx="58772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represent the location by a vector: each vector has an X location and a Y location. we can represent them separately as </a:t>
            </a:r>
            <a:r>
              <a:rPr lang="en-US" b="1" dirty="0">
                <a:solidFill>
                  <a:srgbClr val="C00000"/>
                </a:solidFill>
              </a:rPr>
              <a:t>float x and float y.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However, vectors give flexibility in the calculation.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SAME for SPEED and Acceleration (all are vectors)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791DC6D-8517-8C4A-4C59-124399411C8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401961" y="2459419"/>
            <a:ext cx="2096730" cy="44363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B15C959-83A3-9693-197C-A096227AE78A}"/>
              </a:ext>
            </a:extLst>
          </p:cNvPr>
          <p:cNvSpPr txBox="1"/>
          <p:nvPr/>
        </p:nvSpPr>
        <p:spPr>
          <a:xfrm>
            <a:off x="169606" y="1397760"/>
            <a:ext cx="1026241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package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Default;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java.util.Random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7F0055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Particle {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alpha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PVector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speed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acc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 </a:t>
            </a:r>
            <a:r>
              <a:rPr lang="en-US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rand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Random();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Particle(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PVector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speed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PVector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(2*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.nextFloat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()-1, -4*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.nextFloat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()-1);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acc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PVector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(0,0);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alpha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255;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5155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AD707-59BF-CB33-E342-81D9F1FE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826"/>
            <a:ext cx="8596668" cy="1320800"/>
          </a:xfrm>
        </p:spPr>
        <p:txBody>
          <a:bodyPr/>
          <a:lstStyle/>
          <a:p>
            <a:r>
              <a:rPr lang="en-US" dirty="0"/>
              <a:t>Cont. (Particle class)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17A861-24E6-9A3A-F121-2FB3ACED1484}"/>
              </a:ext>
            </a:extLst>
          </p:cNvPr>
          <p:cNvSpPr txBox="1"/>
          <p:nvPr/>
        </p:nvSpPr>
        <p:spPr>
          <a:xfrm>
            <a:off x="533400" y="1389626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update(){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speed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speed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acc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alpha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-= 5;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display(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PApplet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.fill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(255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alpha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.ellipse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10, 10);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4117EF-C9EB-36BD-3C2E-6920436FCB4C}"/>
              </a:ext>
            </a:extLst>
          </p:cNvPr>
          <p:cNvSpPr txBox="1"/>
          <p:nvPr/>
        </p:nvSpPr>
        <p:spPr>
          <a:xfrm>
            <a:off x="5102942" y="1020294"/>
            <a:ext cx="47686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know from </a:t>
            </a:r>
            <a:r>
              <a:rPr lang="en-US" dirty="0" err="1">
                <a:solidFill>
                  <a:srgbClr val="C00000"/>
                </a:solidFill>
              </a:rPr>
              <a:t>phiscs</a:t>
            </a:r>
            <a:r>
              <a:rPr lang="en-US" dirty="0">
                <a:solidFill>
                  <a:srgbClr val="C00000"/>
                </a:solidFill>
              </a:rPr>
              <a:t> that the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b="1" u="sng" dirty="0">
                <a:solidFill>
                  <a:srgbClr val="C00000"/>
                </a:solidFill>
              </a:rPr>
              <a:t>New location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b="1" u="sng" dirty="0">
                <a:solidFill>
                  <a:srgbClr val="C00000"/>
                </a:solidFill>
              </a:rPr>
              <a:t>Old location</a:t>
            </a:r>
            <a:r>
              <a:rPr lang="en-US" b="1" dirty="0">
                <a:solidFill>
                  <a:srgbClr val="C00000"/>
                </a:solidFill>
              </a:rPr>
              <a:t> + </a:t>
            </a:r>
            <a:r>
              <a:rPr lang="en-US" b="1" u="sng" dirty="0">
                <a:solidFill>
                  <a:srgbClr val="C00000"/>
                </a:solidFill>
              </a:rPr>
              <a:t>Speed</a:t>
            </a:r>
          </a:p>
          <a:p>
            <a:endParaRPr lang="en-US" b="1" u="sng" dirty="0">
              <a:solidFill>
                <a:srgbClr val="C00000"/>
              </a:solidFill>
            </a:endParaRPr>
          </a:p>
          <a:p>
            <a:r>
              <a:rPr lang="en-US" b="1" u="sng" dirty="0">
                <a:solidFill>
                  <a:srgbClr val="C00000"/>
                </a:solidFill>
              </a:rPr>
              <a:t>And New speed = Old speed + </a:t>
            </a:r>
            <a:r>
              <a:rPr lang="en-US" b="1" u="sng" dirty="0" err="1">
                <a:solidFill>
                  <a:srgbClr val="C00000"/>
                </a:solidFill>
              </a:rPr>
              <a:t>Accelaration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4718012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35DBC-0FFE-D014-12A7-19A0E64D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system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1CB5DE-8FD8-EAB1-4AC9-DDDEEB3B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the particle system class the controls all the particles in it</a:t>
            </a:r>
          </a:p>
        </p:txBody>
      </p:sp>
    </p:spTree>
    <p:extLst>
      <p:ext uri="{BB962C8B-B14F-4D97-AF65-F5344CB8AC3E}">
        <p14:creationId xmlns:p14="http://schemas.microsoft.com/office/powerpoint/2010/main" val="17731771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20A0334-63E0-3AD3-5BCF-B42BC84C8913}"/>
              </a:ext>
            </a:extLst>
          </p:cNvPr>
          <p:cNvSpPr txBox="1"/>
          <p:nvPr/>
        </p:nvSpPr>
        <p:spPr>
          <a:xfrm>
            <a:off x="887360" y="831106"/>
            <a:ext cx="89055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ParticleSystem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&lt;Particle&gt; </a:t>
            </a:r>
            <a:r>
              <a:rPr lang="en-US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particles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PApplet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PApplet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ParticleSystem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particles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&lt;Particle&gt;(); 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4293739-CBAA-0348-2F35-5767085B498F}"/>
              </a:ext>
            </a:extLst>
          </p:cNvPr>
          <p:cNvSpPr txBox="1"/>
          <p:nvPr/>
        </p:nvSpPr>
        <p:spPr>
          <a:xfrm>
            <a:off x="887360" y="4523290"/>
            <a:ext cx="7430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update()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particles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Particle(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3392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BF8B2-D488-1DF3-2C9B-4486A6D6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system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47D3F3-15FF-3A7B-BEDE-4EC3EB10ED5F}"/>
              </a:ext>
            </a:extLst>
          </p:cNvPr>
          <p:cNvSpPr txBox="1"/>
          <p:nvPr/>
        </p:nvSpPr>
        <p:spPr>
          <a:xfrm>
            <a:off x="167148" y="1706684"/>
            <a:ext cx="109826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display(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PApplet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particles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()-1; </a:t>
            </a:r>
            <a:r>
              <a:rPr lang="en-US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&gt;=0; </a:t>
            </a:r>
            <a:r>
              <a:rPr lang="en-US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--) { 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particles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alpha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0) {</a:t>
            </a:r>
          </a:p>
          <a:p>
            <a:pPr lvl="2"/>
            <a:r>
              <a:rPr lang="en-U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particles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lvl="2"/>
            <a:r>
              <a:rPr lang="en-U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particles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).update();</a:t>
            </a:r>
          </a:p>
          <a:p>
            <a:pPr lvl="2"/>
            <a:r>
              <a:rPr lang="en-U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particles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).display(</a:t>
            </a:r>
            <a:r>
              <a:rPr lang="en-US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175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177B0-240E-F292-2AE7-6135DD3F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4E0A29-B161-9415-9228-6B8B57FFD552}"/>
              </a:ext>
            </a:extLst>
          </p:cNvPr>
          <p:cNvSpPr txBox="1"/>
          <p:nvPr/>
        </p:nvSpPr>
        <p:spPr>
          <a:xfrm>
            <a:off x="2795911" y="1343396"/>
            <a:ext cx="871875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PApplet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 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PApplet.</a:t>
            </a:r>
            <a:r>
              <a:rPr lang="en-US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Default.Main</a:t>
            </a:r>
            <a:r>
              <a:rPr lang="en-US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ParticleSystem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Psys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7F0055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settings()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size (600,600);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setup() {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Psys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ParticleSystem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(300,300); 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draw()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background(0); </a:t>
            </a:r>
          </a:p>
          <a:p>
            <a:pPr lvl="2"/>
            <a:r>
              <a:rPr lang="en-U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Psys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.update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Psys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.display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587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Red threads and scribbles">
            <a:extLst>
              <a:ext uri="{FF2B5EF4-FFF2-40B4-BE49-F238E27FC236}">
                <a16:creationId xmlns:a16="http://schemas.microsoft.com/office/drawing/2014/main" xmlns="" id="{DB73322F-29C3-C5AB-71E3-DF50DE8C1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8" r="16346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9ABAB4-50D4-5192-D3E6-41FC0E41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Abstraction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A57C1A16-B8AB-4D99-A195-A38F556A6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F8A9B20B-D1DD-4573-B5EC-558029519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xmlns="" id="{66D61E08-70C3-48D8-BEA0-787111DC3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xmlns="" id="{FC55298F-0AE5-478E-AD2B-03C2614C5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xmlns="" id="{C180E4EA-0B63-4779-A895-7E90E710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xmlns="" id="{CEE01D9D-3DE8-4EED-B0D3-8F3C79CC7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xmlns="" id="{89AF5CE9-607F-43F4-8983-DCD6DA40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xmlns="" id="{6EEA2DBD-9E1E-4521-8C01-F32AD18A8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xmlns="" id="{15BBD2C1-BA9B-46A9-A27A-33498B16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4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7D1B5-003E-FD74-3E93-B9D4326F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9957DE-41CD-6766-849E-4F75C4C7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An object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is a basic unit of Object-Oriented Programming that represents real-life entities.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typical Java program creates many objects, which as you know, interact by invoking methods.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objects are what perform your code, they are the part of your code visible to the viewer/user.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 object mainly consists of: </a:t>
            </a:r>
          </a:p>
          <a:p>
            <a:pPr lvl="1"/>
            <a:r>
              <a:rPr lang="en-US" dirty="0"/>
              <a:t>State: It is represented by the attributes of an object. It also reflects the properties of an object.</a:t>
            </a:r>
          </a:p>
          <a:p>
            <a:pPr lvl="1"/>
            <a:r>
              <a:rPr lang="en-US" dirty="0"/>
              <a:t>Behavior: It is represented by the methods of an object. It also reflects the response of an object to other objects.</a:t>
            </a:r>
          </a:p>
          <a:p>
            <a:pPr lvl="1"/>
            <a:r>
              <a:rPr lang="en-US" dirty="0"/>
              <a:t>Identity: It is a unique name given to an object that enables it to interact with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20054265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29871-F8D5-D596-796A-C14AD35C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E3D5AB-98CD-927E-6DF9-B1E79D4B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abstraction refers to hiding the implementation details of certain functionalities and showing only the essential features of an object. </a:t>
            </a:r>
          </a:p>
          <a:p>
            <a:r>
              <a:rPr lang="en-US" dirty="0"/>
              <a:t>It is one of the key principles of object-oriented programming (OOP) and helps manage complexity.</a:t>
            </a:r>
          </a:p>
          <a:p>
            <a:pPr lvl="1"/>
            <a:r>
              <a:rPr lang="en-US" dirty="0"/>
              <a:t>The developer can use this object without being concerned about how it is implemented as it does the required task</a:t>
            </a:r>
          </a:p>
          <a:p>
            <a:r>
              <a:rPr lang="en-US" dirty="0"/>
              <a:t>In java abstraction can be achieved using</a:t>
            </a:r>
          </a:p>
          <a:p>
            <a:pPr lvl="1"/>
            <a:r>
              <a:rPr lang="en-US" dirty="0"/>
              <a:t>abstract classes</a:t>
            </a:r>
          </a:p>
          <a:p>
            <a:pPr lvl="1"/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3668891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2D107-5DA1-4B89-D7C2-CB389042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56A42B-3BEB-7E49-2184-0E672057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abstract class in Java is a class that cannot be instantiated on its own and may contain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abstract methods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0" i="1" u="sng" dirty="0">
                <a:solidFill>
                  <a:srgbClr val="374151"/>
                </a:solidFill>
                <a:effectLst/>
                <a:latin typeface="Söhne"/>
              </a:rPr>
              <a:t>methods without a body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 alongside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concrete methods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0" i="1" u="sng" dirty="0">
                <a:solidFill>
                  <a:srgbClr val="374151"/>
                </a:solidFill>
                <a:effectLst/>
                <a:latin typeface="Söhne"/>
              </a:rPr>
              <a:t>methods with a body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Abstract classes can have constructors, member variables, and both abstract and non-abstract methods.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serve as a blueprint for other classes to extend 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provide implementation for the abstract methods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Regular classes cannot contain abstract methods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an abstract class can contain only concrete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724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32091-319A-A79F-E656-4647EF27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52759D-F4FA-D223-70F3-24D4393E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031" y="707923"/>
            <a:ext cx="8596668" cy="511277"/>
          </a:xfrm>
        </p:spPr>
        <p:txBody>
          <a:bodyPr/>
          <a:lstStyle/>
          <a:p>
            <a:r>
              <a:rPr lang="en-US" dirty="0"/>
              <a:t>Let us make our shape class 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BADE42-81A9-948F-229C-4BB167B9AD0C}"/>
              </a:ext>
            </a:extLst>
          </p:cNvPr>
          <p:cNvSpPr txBox="1"/>
          <p:nvPr/>
        </p:nvSpPr>
        <p:spPr>
          <a:xfrm>
            <a:off x="2055487" y="1160207"/>
            <a:ext cx="610091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Shape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PVector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speed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accelaration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 </a:t>
            </a:r>
            <a:r>
              <a:rPr lang="en-US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rand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Random();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PApplet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App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Shape(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PApplet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lvl="2"/>
            <a:r>
              <a:rPr lang="en-US" sz="14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PVector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US" sz="14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speed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PVector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(-2 +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rand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.nextFloat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()*4,-2 +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rand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.nextFloat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()*4 );</a:t>
            </a:r>
          </a:p>
          <a:p>
            <a:pPr lvl="2"/>
            <a:r>
              <a:rPr lang="en-US" sz="14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accelaration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PVector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rand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.nextFloat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rand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.nextFloat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lvl="2"/>
            <a:r>
              <a:rPr lang="en-US" sz="14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App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show();</a:t>
            </a:r>
          </a:p>
          <a:p>
            <a:pPr lvl="1"/>
            <a:r>
              <a:rPr lang="en-US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move() {</a:t>
            </a:r>
          </a:p>
          <a:p>
            <a:pPr lvl="2"/>
            <a:r>
              <a:rPr lang="en-US" sz="14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speed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US" sz="1400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speed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accelaration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US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0 |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lvl="3"/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speed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*= -1;</a:t>
            </a:r>
          </a:p>
          <a:p>
            <a:pPr lvl="3"/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accelaration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*= -1;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2"/>
            <a:r>
              <a:rPr lang="en-US" sz="1400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0 |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App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lvl="3"/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speed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*= -1;</a:t>
            </a:r>
          </a:p>
          <a:p>
            <a:pPr lvl="3"/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accelaration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*= -1;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2911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1C6C0-98D1-1338-9311-F47CA1EA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22D699-E9B9-588F-8AD0-BF906F09DBAF}"/>
              </a:ext>
            </a:extLst>
          </p:cNvPr>
          <p:cNvSpPr txBox="1"/>
          <p:nvPr/>
        </p:nvSpPr>
        <p:spPr>
          <a:xfrm>
            <a:off x="373626" y="1446299"/>
            <a:ext cx="9448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Circle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Shape{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Circle(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PApplet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show() {</a:t>
            </a:r>
          </a:p>
          <a:p>
            <a:pPr lvl="1"/>
            <a:r>
              <a:rPr lang="en-US" sz="16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.ellipse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pos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E9E411E-707D-D37C-68EE-28BF669D2D1C}"/>
              </a:ext>
            </a:extLst>
          </p:cNvPr>
          <p:cNvSpPr txBox="1"/>
          <p:nvPr/>
        </p:nvSpPr>
        <p:spPr>
          <a:xfrm>
            <a:off x="1284884" y="5174816"/>
            <a:ext cx="7381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Since the Circle extends the Shape, it must provide implementations for all its abstract methods, if any.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52001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EABDF-6B7F-5D58-DD70-E69A2326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1E9782-CF34-F100-7A7A-83B7CB355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interface in Java is a collection of abstract methods that define a set of actions that implementing classes must support.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Unlike abstract classes, interfaces cannot contain method implementations or variables (except constants).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Classes implement interfaces by providing concrete implementations for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all the methods declared in the interface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Interfaces can provide up to 100% abstraction, in Java.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interfaces do not have a constructor and cannot be instantiated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090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9FA5E-AD20-E6CD-7BD2-000CC86B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D8CE71-DFC2-581C-EE89-B79A54BA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01" y="3679471"/>
            <a:ext cx="8596668" cy="3178529"/>
          </a:xfrm>
        </p:spPr>
        <p:txBody>
          <a:bodyPr>
            <a:normAutofit/>
          </a:bodyPr>
          <a:lstStyle/>
          <a:p>
            <a:r>
              <a:rPr lang="en-US" dirty="0"/>
              <a:t>As you see the interface provides a total abstraction of the Shape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circle class must implement all the methods in the Shape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F710A2-BD3B-C9DE-2D08-187C5EBCC124}"/>
              </a:ext>
            </a:extLst>
          </p:cNvPr>
          <p:cNvSpPr txBox="1"/>
          <p:nvPr/>
        </p:nvSpPr>
        <p:spPr>
          <a:xfrm>
            <a:off x="3097161" y="1520212"/>
            <a:ext cx="63295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package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Default;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processing.core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.*;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show();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move();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1DC2EE0-F0F8-F591-176D-282D26C3745F}"/>
              </a:ext>
            </a:extLst>
          </p:cNvPr>
          <p:cNvSpPr txBox="1"/>
          <p:nvPr/>
        </p:nvSpPr>
        <p:spPr>
          <a:xfrm>
            <a:off x="1363542" y="4135261"/>
            <a:ext cx="72242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Circle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Shape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PVector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pos, speed, acceleration;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Random rand = </a:t>
            </a:r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Random();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PApplet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app</a:t>
            </a:r>
            <a:r>
              <a:rPr lang="en-US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u="sng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353643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DD1525-597B-8B3C-1570-3958AEC9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 specific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982AB1-CCB6-A5B0-B869-0B1B90C7C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6688"/>
          </a:xfrm>
        </p:spPr>
        <p:txBody>
          <a:bodyPr/>
          <a:lstStyle/>
          <a:p>
            <a:r>
              <a:rPr lang="en-US" dirty="0"/>
              <a:t>Now you can call a specific implementation of the interface.</a:t>
            </a:r>
          </a:p>
          <a:p>
            <a:r>
              <a:rPr lang="en-US" dirty="0"/>
              <a:t>remember the calling of the </a:t>
            </a:r>
            <a:r>
              <a:rPr lang="en-US" dirty="0" err="1"/>
              <a:t>ArrayList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List&lt;String&gt; a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There are several data structures provides implementation for the list interface</a:t>
            </a:r>
          </a:p>
          <a:p>
            <a:pPr lvl="1"/>
            <a:r>
              <a:rPr lang="en-US" dirty="0"/>
              <a:t>List&lt;String&gt; </a:t>
            </a:r>
            <a:r>
              <a:rPr lang="en-US" dirty="0" err="1"/>
              <a:t>arrayList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 // </a:t>
            </a:r>
            <a:r>
              <a:rPr lang="en-US" dirty="0" err="1"/>
              <a:t>ArrayList</a:t>
            </a:r>
            <a:r>
              <a:rPr lang="en-US" dirty="0"/>
              <a:t> implementation</a:t>
            </a:r>
          </a:p>
          <a:p>
            <a:pPr lvl="1"/>
            <a:r>
              <a:rPr lang="en-US" dirty="0"/>
              <a:t>List&lt;String&gt; </a:t>
            </a:r>
            <a:r>
              <a:rPr lang="en-US" dirty="0" err="1"/>
              <a:t>linkedList</a:t>
            </a:r>
            <a:r>
              <a:rPr lang="en-US" dirty="0"/>
              <a:t> = new LinkedList&lt;&gt;(); // LinkedList implementation</a:t>
            </a:r>
          </a:p>
          <a:p>
            <a:pPr lvl="1"/>
            <a:r>
              <a:rPr lang="en-US" dirty="0"/>
              <a:t>List&lt;String&gt; vector = new Vector&lt;&gt;(); // Vector implementation</a:t>
            </a:r>
          </a:p>
          <a:p>
            <a:pPr lvl="1"/>
            <a:r>
              <a:rPr lang="en-US" dirty="0"/>
              <a:t>List&lt;String&gt; </a:t>
            </a:r>
            <a:r>
              <a:rPr lang="en-US" dirty="0" err="1"/>
              <a:t>copyOnWriteArrayList</a:t>
            </a:r>
            <a:r>
              <a:rPr lang="en-US" dirty="0"/>
              <a:t> = new </a:t>
            </a:r>
            <a:r>
              <a:rPr lang="en-US" dirty="0" err="1"/>
              <a:t>CopyOnWriteArrayList</a:t>
            </a:r>
            <a:r>
              <a:rPr lang="en-US" dirty="0"/>
              <a:t>&lt;&gt;();</a:t>
            </a:r>
          </a:p>
          <a:p>
            <a:r>
              <a:rPr lang="en-US" dirty="0"/>
              <a:t>So we can call the Circle implementation of the shape using:</a:t>
            </a:r>
          </a:p>
          <a:p>
            <a:pPr lvl="1"/>
            <a:r>
              <a:rPr lang="en-US" dirty="0"/>
              <a:t>Shape circle = new Circle()</a:t>
            </a:r>
          </a:p>
        </p:txBody>
      </p:sp>
    </p:spTree>
    <p:extLst>
      <p:ext uri="{BB962C8B-B14F-4D97-AF65-F5344CB8AC3E}">
        <p14:creationId xmlns:p14="http://schemas.microsoft.com/office/powerpoint/2010/main" val="28298064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B64DD-3A98-1712-4F53-36E06695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AE4AF3-820C-B300-4F26-6E3D4650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you want to implement some electrical devices and their electrical capabilities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6CB693-E483-113D-1EA8-7F30284C41B9}"/>
              </a:ext>
            </a:extLst>
          </p:cNvPr>
          <p:cNvSpPr txBox="1"/>
          <p:nvPr/>
        </p:nvSpPr>
        <p:spPr>
          <a:xfrm>
            <a:off x="1828801" y="2980015"/>
            <a:ext cx="6695768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// Interface for devices that can be powered on/off</a:t>
            </a:r>
          </a:p>
          <a:p>
            <a:r>
              <a:rPr lang="en-US" sz="1600" dirty="0"/>
              <a:t>interface </a:t>
            </a:r>
            <a:r>
              <a:rPr lang="en-US" sz="1600" dirty="0" err="1"/>
              <a:t>PowerSwitchable</a:t>
            </a:r>
            <a:r>
              <a:rPr lang="en-US" sz="1600" dirty="0"/>
              <a:t> {</a:t>
            </a:r>
          </a:p>
          <a:p>
            <a:r>
              <a:rPr lang="en-US" sz="1600" dirty="0"/>
              <a:t>    void </a:t>
            </a:r>
            <a:r>
              <a:rPr lang="en-US" sz="1600" dirty="0" err="1"/>
              <a:t>powerOn</a:t>
            </a:r>
            <a:r>
              <a:rPr lang="en-US" sz="1600" dirty="0"/>
              <a:t>();</a:t>
            </a:r>
          </a:p>
          <a:p>
            <a:r>
              <a:rPr lang="en-US" sz="1600" dirty="0"/>
              <a:t>    void </a:t>
            </a:r>
            <a:r>
              <a:rPr lang="en-US" sz="1600" dirty="0" err="1"/>
              <a:t>powerOff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0000"/>
                </a:solidFill>
              </a:rPr>
              <a:t>// Interface for devices that can be charged</a:t>
            </a:r>
          </a:p>
          <a:p>
            <a:r>
              <a:rPr lang="en-US" sz="1600" dirty="0"/>
              <a:t>interface Chargeable {</a:t>
            </a:r>
          </a:p>
          <a:p>
            <a:r>
              <a:rPr lang="en-US" sz="1600" dirty="0"/>
              <a:t>    void charge();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0000"/>
                </a:solidFill>
              </a:rPr>
              <a:t>// Interface for devices that can connect to a network</a:t>
            </a:r>
          </a:p>
          <a:p>
            <a:r>
              <a:rPr lang="en-US" sz="1600" dirty="0"/>
              <a:t>interface </a:t>
            </a:r>
            <a:r>
              <a:rPr lang="en-US" sz="1600" dirty="0" err="1"/>
              <a:t>NetworkConnectable</a:t>
            </a:r>
            <a:r>
              <a:rPr lang="en-US" sz="1600" dirty="0"/>
              <a:t> {</a:t>
            </a:r>
          </a:p>
          <a:p>
            <a:r>
              <a:rPr lang="en-US" sz="1600" dirty="0"/>
              <a:t>    void </a:t>
            </a:r>
            <a:r>
              <a:rPr lang="en-US" sz="1600" dirty="0" err="1"/>
              <a:t>connectToNetwork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25172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5C93B-4E6A-C0AA-1E07-E7CD290B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371D0F-6C35-F01C-BCB4-81675EBA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Smartphone can be recharged and can be switched on and off, and can connect to network</a:t>
            </a:r>
          </a:p>
          <a:p>
            <a:pPr lvl="1"/>
            <a:r>
              <a:rPr lang="en-US" dirty="0"/>
              <a:t>We need to implement these properties through their interfaces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DA364B-1FDB-B987-017F-EEDCB5549E19}"/>
              </a:ext>
            </a:extLst>
          </p:cNvPr>
          <p:cNvSpPr txBox="1"/>
          <p:nvPr/>
        </p:nvSpPr>
        <p:spPr>
          <a:xfrm>
            <a:off x="1651819" y="2964626"/>
            <a:ext cx="7253749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00" dirty="0"/>
          </a:p>
          <a:p>
            <a:r>
              <a:rPr lang="en-US" sz="1300" dirty="0">
                <a:solidFill>
                  <a:srgbClr val="FF0000"/>
                </a:solidFill>
              </a:rPr>
              <a:t>// Implement classes representing different electronic devices</a:t>
            </a:r>
          </a:p>
          <a:p>
            <a:r>
              <a:rPr lang="en-US" sz="1300" dirty="0"/>
              <a:t>class Smartphone implements </a:t>
            </a:r>
            <a:r>
              <a:rPr lang="en-US" sz="1300" dirty="0" err="1"/>
              <a:t>PowerSwitchable</a:t>
            </a:r>
            <a:r>
              <a:rPr lang="en-US" sz="1300" dirty="0"/>
              <a:t>, Chargeable, </a:t>
            </a:r>
            <a:r>
              <a:rPr lang="en-US" sz="1300" dirty="0" err="1"/>
              <a:t>NetworkConnectable</a:t>
            </a:r>
            <a:r>
              <a:rPr lang="en-US" sz="1300" dirty="0"/>
              <a:t> {</a:t>
            </a:r>
          </a:p>
          <a:p>
            <a:r>
              <a:rPr lang="en-US" sz="1300" dirty="0"/>
              <a:t>    public void </a:t>
            </a:r>
            <a:r>
              <a:rPr lang="en-US" sz="1300" dirty="0" err="1"/>
              <a:t>powerOn</a:t>
            </a:r>
            <a:r>
              <a:rPr lang="en-US" sz="1300" dirty="0"/>
              <a:t>() 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System.out.println</a:t>
            </a:r>
            <a:r>
              <a:rPr lang="en-US" sz="1300" dirty="0"/>
              <a:t>("Smartphone powered on");</a:t>
            </a:r>
          </a:p>
          <a:p>
            <a:r>
              <a:rPr lang="en-US" sz="1300" dirty="0"/>
              <a:t>    }</a:t>
            </a:r>
          </a:p>
          <a:p>
            <a:endParaRPr lang="en-US" sz="1300" dirty="0"/>
          </a:p>
          <a:p>
            <a:r>
              <a:rPr lang="en-US" sz="1300" dirty="0"/>
              <a:t>    public void </a:t>
            </a:r>
            <a:r>
              <a:rPr lang="en-US" sz="1300" dirty="0" err="1"/>
              <a:t>powerOff</a:t>
            </a:r>
            <a:r>
              <a:rPr lang="en-US" sz="1300" dirty="0"/>
              <a:t>() 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System.out.println</a:t>
            </a:r>
            <a:r>
              <a:rPr lang="en-US" sz="1300" dirty="0"/>
              <a:t>("Smartphone powered off");</a:t>
            </a:r>
          </a:p>
          <a:p>
            <a:r>
              <a:rPr lang="en-US" sz="1300" dirty="0"/>
              <a:t>    }</a:t>
            </a:r>
          </a:p>
          <a:p>
            <a:endParaRPr lang="en-US" sz="1300" dirty="0"/>
          </a:p>
          <a:p>
            <a:r>
              <a:rPr lang="en-US" sz="1300" dirty="0"/>
              <a:t>    public void charge() 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System.out.println</a:t>
            </a:r>
            <a:r>
              <a:rPr lang="en-US" sz="1300" dirty="0"/>
              <a:t>("Smartphone charging");</a:t>
            </a:r>
          </a:p>
          <a:p>
            <a:r>
              <a:rPr lang="en-US" sz="1300" dirty="0"/>
              <a:t>    }</a:t>
            </a:r>
          </a:p>
          <a:p>
            <a:endParaRPr lang="en-US" sz="1300" dirty="0"/>
          </a:p>
          <a:p>
            <a:r>
              <a:rPr lang="en-US" sz="1300" dirty="0"/>
              <a:t>    public void </a:t>
            </a:r>
            <a:r>
              <a:rPr lang="en-US" sz="1300" dirty="0" err="1"/>
              <a:t>connectToNetwork</a:t>
            </a:r>
            <a:r>
              <a:rPr lang="en-US" sz="1300" dirty="0"/>
              <a:t>() 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System.out.println</a:t>
            </a:r>
            <a:r>
              <a:rPr lang="en-US" sz="1300" dirty="0"/>
              <a:t>("Smartphone connected to the network");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928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4F5D9-2B9C-C371-FECB-186E27FA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Laptop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A62F17-F90D-0C99-6251-62EA071D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Laptop has the same functionality as </a:t>
            </a:r>
            <a:r>
              <a:rPr lang="en-US" dirty="0" err="1"/>
              <a:t>Smarphone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8CAC1F-B0DC-B25B-236D-DC5FD2F3272A}"/>
              </a:ext>
            </a:extLst>
          </p:cNvPr>
          <p:cNvSpPr txBox="1"/>
          <p:nvPr/>
        </p:nvSpPr>
        <p:spPr>
          <a:xfrm>
            <a:off x="2086897" y="2874947"/>
            <a:ext cx="6100916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00" dirty="0"/>
          </a:p>
          <a:p>
            <a:r>
              <a:rPr lang="en-US" sz="1300" dirty="0"/>
              <a:t>class Laptop implements </a:t>
            </a:r>
            <a:r>
              <a:rPr lang="en-US" sz="1300" dirty="0" err="1"/>
              <a:t>PowerSwitchable</a:t>
            </a:r>
            <a:r>
              <a:rPr lang="en-US" sz="1300" dirty="0"/>
              <a:t>, Chargeable, </a:t>
            </a:r>
            <a:r>
              <a:rPr lang="en-US" sz="1300" dirty="0" err="1"/>
              <a:t>NetworkConnectable</a:t>
            </a:r>
            <a:r>
              <a:rPr lang="en-US" sz="1300" dirty="0"/>
              <a:t> {</a:t>
            </a:r>
          </a:p>
          <a:p>
            <a:r>
              <a:rPr lang="en-US" sz="1300" dirty="0"/>
              <a:t>    public void </a:t>
            </a:r>
            <a:r>
              <a:rPr lang="en-US" sz="1300" dirty="0" err="1"/>
              <a:t>powerOn</a:t>
            </a:r>
            <a:r>
              <a:rPr lang="en-US" sz="1300" dirty="0"/>
              <a:t>() 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System.out.println</a:t>
            </a:r>
            <a:r>
              <a:rPr lang="en-US" sz="1300" dirty="0"/>
              <a:t>("Laptop powered on");</a:t>
            </a:r>
          </a:p>
          <a:p>
            <a:r>
              <a:rPr lang="en-US" sz="1300" dirty="0"/>
              <a:t>    }</a:t>
            </a:r>
          </a:p>
          <a:p>
            <a:endParaRPr lang="en-US" sz="1300" dirty="0"/>
          </a:p>
          <a:p>
            <a:r>
              <a:rPr lang="en-US" sz="1300" dirty="0"/>
              <a:t>    public void </a:t>
            </a:r>
            <a:r>
              <a:rPr lang="en-US" sz="1300" dirty="0" err="1"/>
              <a:t>powerOff</a:t>
            </a:r>
            <a:r>
              <a:rPr lang="en-US" sz="1300" dirty="0"/>
              <a:t>() 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System.out.println</a:t>
            </a:r>
            <a:r>
              <a:rPr lang="en-US" sz="1300" dirty="0"/>
              <a:t>("Laptop powered off");</a:t>
            </a:r>
          </a:p>
          <a:p>
            <a:r>
              <a:rPr lang="en-US" sz="1300" dirty="0"/>
              <a:t>    }</a:t>
            </a:r>
          </a:p>
          <a:p>
            <a:endParaRPr lang="en-US" sz="1300" dirty="0"/>
          </a:p>
          <a:p>
            <a:r>
              <a:rPr lang="en-US" sz="1300" dirty="0"/>
              <a:t>    public void charge() 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System.out.println</a:t>
            </a:r>
            <a:r>
              <a:rPr lang="en-US" sz="1300" dirty="0"/>
              <a:t>("Laptop charging");</a:t>
            </a:r>
          </a:p>
          <a:p>
            <a:r>
              <a:rPr lang="en-US" sz="1300" dirty="0"/>
              <a:t>    }</a:t>
            </a:r>
          </a:p>
          <a:p>
            <a:endParaRPr lang="en-US" sz="1300" dirty="0"/>
          </a:p>
          <a:p>
            <a:r>
              <a:rPr lang="en-US" sz="1300" dirty="0"/>
              <a:t>    public void </a:t>
            </a:r>
            <a:r>
              <a:rPr lang="en-US" sz="1300" dirty="0" err="1"/>
              <a:t>connectToNetwork</a:t>
            </a:r>
            <a:r>
              <a:rPr lang="en-US" sz="1300" dirty="0"/>
              <a:t>() {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System.out.println</a:t>
            </a:r>
            <a:r>
              <a:rPr lang="en-US" sz="1300" dirty="0"/>
              <a:t>("Laptop connected to the network");</a:t>
            </a:r>
          </a:p>
          <a:p>
            <a:r>
              <a:rPr lang="en-US" sz="1300" dirty="0"/>
              <a:t>    }</a:t>
            </a:r>
          </a:p>
          <a:p>
            <a:r>
              <a:rPr lang="en-US" sz="1300" dirty="0"/>
              <a:t>}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7379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399AA-ACB4-F00C-A7F8-6EBDE066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6FFD63-88D3-90C7-2F2C-38B31926D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called Human and has an attribute called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name here is an instance attribute which means, it will be unique for each instance created from this class, Human.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703D63-B0FD-6602-7194-5DD067E4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31" y="2828780"/>
            <a:ext cx="7011008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015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C5CF0-78A0-512A-0C94-55DF4137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EAD037-B838-C936-D62C-B9EEE2E81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Fans cannot connect to the network and cannot be recharged</a:t>
            </a:r>
          </a:p>
          <a:p>
            <a:pPr lvl="1"/>
            <a:r>
              <a:rPr lang="en-US" dirty="0"/>
              <a:t>it can be switched on and off</a:t>
            </a:r>
          </a:p>
          <a:p>
            <a:r>
              <a:rPr lang="en-US" dirty="0"/>
              <a:t>In other scenarios we might have small fans that are chargeable.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1DBF722-3856-715E-3FE0-EC2049490024}"/>
              </a:ext>
            </a:extLst>
          </p:cNvPr>
          <p:cNvSpPr txBox="1"/>
          <p:nvPr/>
        </p:nvSpPr>
        <p:spPr>
          <a:xfrm>
            <a:off x="2352367" y="3663077"/>
            <a:ext cx="61009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class Fan implements </a:t>
            </a:r>
            <a:r>
              <a:rPr lang="en-US" sz="1800" dirty="0" err="1"/>
              <a:t>PowerSwitchable</a:t>
            </a:r>
            <a:r>
              <a:rPr lang="en-US" sz="1800" dirty="0"/>
              <a:t> {</a:t>
            </a:r>
          </a:p>
          <a:p>
            <a:r>
              <a:rPr lang="en-US" sz="1800" dirty="0"/>
              <a:t>    public void </a:t>
            </a:r>
            <a:r>
              <a:rPr lang="en-US" sz="1800" dirty="0" err="1"/>
              <a:t>powerOn</a:t>
            </a:r>
            <a:r>
              <a:rPr lang="en-US" sz="1800" dirty="0"/>
              <a:t>()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("Fan powered on");</a:t>
            </a:r>
          </a:p>
          <a:p>
            <a:r>
              <a:rPr lang="en-US" sz="1800" dirty="0"/>
              <a:t>    }</a:t>
            </a:r>
          </a:p>
          <a:p>
            <a:endParaRPr lang="en-US" sz="1800" dirty="0"/>
          </a:p>
          <a:p>
            <a:r>
              <a:rPr lang="en-US" sz="1800" dirty="0"/>
              <a:t>    public void </a:t>
            </a:r>
            <a:r>
              <a:rPr lang="en-US" sz="1800" dirty="0" err="1"/>
              <a:t>powerOff</a:t>
            </a:r>
            <a:r>
              <a:rPr lang="en-US" sz="1800" dirty="0"/>
              <a:t>()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("Fan powered off");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3740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3C69D-89DC-42B4-A3FD-FDFCA989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67586E-C5CE-129C-D8F7-762C34E1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provides several advantages to the developers, including: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Code Reusability: Large amount of your code can be reused in other places, without rewriting them repeatedly.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Simple Troubleshooting: Figuring out where the error is a simple thing in OOP compared to other programming paradigms.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Modularity: dividing the program into a set of modules is useful when debugging the code, or when we want to add new features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Code Security: through the encapsulation principle, we can prevent unauthorized access to the program's data and functionalities.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Scalability and Extendibility: OOP-based applications can be extended and scaled easily, by benefiting from the reusability and readability properties of OOP. </a:t>
            </a:r>
          </a:p>
          <a:p>
            <a:pPr lvl="1"/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715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355C9-FAF9-9304-6BB1-ABA82783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998" y="2857090"/>
            <a:ext cx="3176911" cy="132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099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AA5206-9B80-B270-D75D-53A4F442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04D6DF-26FE-A0AC-DD34-158B2CFE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create two objects (humans) from this class.</a:t>
            </a:r>
          </a:p>
          <a:p>
            <a:pPr lvl="1"/>
            <a:r>
              <a:rPr lang="en-US" dirty="0"/>
              <a:t>By default, when the object is created, it takes the default value that initialized in the class</a:t>
            </a:r>
          </a:p>
          <a:p>
            <a:pPr lvl="1"/>
            <a:r>
              <a:rPr lang="en-US" dirty="0"/>
              <a:t>The attribute can be modified by reassigning a new value to the attribute</a:t>
            </a:r>
          </a:p>
          <a:p>
            <a:pPr lvl="1"/>
            <a:r>
              <a:rPr lang="en-US" dirty="0"/>
              <a:t>Use .(dot) to access the attributes and methods inside the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F21C63-8D0F-9AE9-CBB4-CBD9295B7BF0}"/>
              </a:ext>
            </a:extLst>
          </p:cNvPr>
          <p:cNvSpPr txBox="1"/>
          <p:nvPr/>
        </p:nvSpPr>
        <p:spPr>
          <a:xfrm>
            <a:off x="1428135" y="3995678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h1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h2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"Maher"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0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D398F-30B1-07EF-1616-73E144AF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attribute vs class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2A7DE0-B032-21F0-C5A5-276EC7D2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previous example, we saw that the </a:t>
            </a:r>
            <a:r>
              <a:rPr lang="en-US" b="1" dirty="0"/>
              <a:t>name </a:t>
            </a:r>
            <a:r>
              <a:rPr lang="en-US" dirty="0"/>
              <a:t>attribute is unique for each instance</a:t>
            </a:r>
          </a:p>
          <a:p>
            <a:r>
              <a:rPr lang="en-US" dirty="0"/>
              <a:t>We can make this attribute a class attribute by adding the keyword </a:t>
            </a:r>
            <a:r>
              <a:rPr lang="en-US" b="1" dirty="0"/>
              <a:t>static</a:t>
            </a:r>
          </a:p>
          <a:p>
            <a:r>
              <a:rPr lang="en-US" b="1" dirty="0">
                <a:solidFill>
                  <a:schemeClr val="tx1"/>
                </a:solidFill>
              </a:rPr>
              <a:t>Now the attribute name belongs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to the class.</a:t>
            </a:r>
          </a:p>
          <a:p>
            <a:r>
              <a:rPr lang="en-US" b="1" dirty="0">
                <a:solidFill>
                  <a:schemeClr val="tx1"/>
                </a:solidFill>
              </a:rPr>
              <a:t>Changing the attribute from h1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will automatically change it in h2</a:t>
            </a:r>
          </a:p>
          <a:p>
            <a:r>
              <a:rPr lang="en-US" b="1" dirty="0">
                <a:solidFill>
                  <a:schemeClr val="tx1"/>
                </a:solidFill>
              </a:rPr>
              <a:t>The name attribute can be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accessed directly from the class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i.e. Human.name = "</a:t>
            </a:r>
            <a:r>
              <a:rPr lang="en-US" b="1" dirty="0" err="1">
                <a:solidFill>
                  <a:schemeClr val="tx1"/>
                </a:solidFill>
              </a:rPr>
              <a:t>New_name</a:t>
            </a:r>
            <a:r>
              <a:rPr lang="en-US" b="1" dirty="0">
                <a:solidFill>
                  <a:schemeClr val="tx1"/>
                </a:solidFill>
              </a:rPr>
              <a:t>"</a:t>
            </a:r>
          </a:p>
          <a:p>
            <a:r>
              <a:rPr lang="en-US" b="1" dirty="0">
                <a:solidFill>
                  <a:schemeClr val="tx1"/>
                </a:solidFill>
              </a:rPr>
              <a:t>this attribute is shared among all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instances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F423F1-640A-78C7-8A53-1F5DA7CFC8BA}"/>
              </a:ext>
            </a:extLst>
          </p:cNvPr>
          <p:cNvSpPr txBox="1"/>
          <p:nvPr/>
        </p:nvSpPr>
        <p:spPr>
          <a:xfrm>
            <a:off x="5242093" y="3269978"/>
            <a:ext cx="33896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"Ahmad"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D98F5C8-9386-F8DF-36F3-7810A49F7124}"/>
              </a:ext>
            </a:extLst>
          </p:cNvPr>
          <p:cNvSpPr txBox="1"/>
          <p:nvPr/>
        </p:nvSpPr>
        <p:spPr>
          <a:xfrm>
            <a:off x="5278281" y="4057233"/>
            <a:ext cx="610091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h1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Human h2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Human();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"Basel"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941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</TotalTime>
  <Words>3631</Words>
  <Application>Microsoft Office PowerPoint</Application>
  <PresentationFormat>مخصص</PresentationFormat>
  <Paragraphs>575</Paragraphs>
  <Slides>72</Slides>
  <Notes>1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72</vt:i4>
      </vt:variant>
    </vt:vector>
  </HeadingPairs>
  <TitlesOfParts>
    <vt:vector size="73" baseType="lpstr">
      <vt:lpstr>Facet</vt:lpstr>
      <vt:lpstr>OOP to Java programming language</vt:lpstr>
      <vt:lpstr>Agenda</vt:lpstr>
      <vt:lpstr>OOP</vt:lpstr>
      <vt:lpstr>Classes</vt:lpstr>
      <vt:lpstr>Cont.</vt:lpstr>
      <vt:lpstr>Objects</vt:lpstr>
      <vt:lpstr>Example</vt:lpstr>
      <vt:lpstr>Cont.</vt:lpstr>
      <vt:lpstr>Instance attribute vs class attribute</vt:lpstr>
      <vt:lpstr>Methods</vt:lpstr>
      <vt:lpstr>Cont.</vt:lpstr>
      <vt:lpstr>Constructors</vt:lpstr>
      <vt:lpstr>this</vt:lpstr>
      <vt:lpstr>Methods</vt:lpstr>
      <vt:lpstr>Cont.</vt:lpstr>
      <vt:lpstr>Static keyword</vt:lpstr>
      <vt:lpstr>Cont.</vt:lpstr>
      <vt:lpstr>Cont.</vt:lpstr>
      <vt:lpstr>Access modifiers</vt:lpstr>
      <vt:lpstr>OOP with processing</vt:lpstr>
      <vt:lpstr>Installation</vt:lpstr>
      <vt:lpstr>Cont.</vt:lpstr>
      <vt:lpstr>Integrate it into your project</vt:lpstr>
      <vt:lpstr>Cont.</vt:lpstr>
      <vt:lpstr>Cont.</vt:lpstr>
      <vt:lpstr>Your first code</vt:lpstr>
      <vt:lpstr>Understanding the methods</vt:lpstr>
      <vt:lpstr>First sketch result</vt:lpstr>
      <vt:lpstr>Point class</vt:lpstr>
      <vt:lpstr>Point object</vt:lpstr>
      <vt:lpstr>Multi objects</vt:lpstr>
      <vt:lpstr>عرض تقديمي في PowerPoint</vt:lpstr>
      <vt:lpstr>Make them colorful</vt:lpstr>
      <vt:lpstr>To be continued </vt:lpstr>
      <vt:lpstr>Encapsulation</vt:lpstr>
      <vt:lpstr>Encapsulation</vt:lpstr>
      <vt:lpstr>Example</vt:lpstr>
      <vt:lpstr>getters and setters</vt:lpstr>
      <vt:lpstr>عرض تقديمي في PowerPoint</vt:lpstr>
      <vt:lpstr>Inheritance </vt:lpstr>
      <vt:lpstr>Inheritance </vt:lpstr>
      <vt:lpstr>Cont.</vt:lpstr>
      <vt:lpstr>Example</vt:lpstr>
      <vt:lpstr>Method overriding </vt:lpstr>
      <vt:lpstr>final, static, and private methods</vt:lpstr>
      <vt:lpstr>method overloading</vt:lpstr>
      <vt:lpstr>Example</vt:lpstr>
      <vt:lpstr>Cont.</vt:lpstr>
      <vt:lpstr>Polymorphism </vt:lpstr>
      <vt:lpstr>Polymorphism</vt:lpstr>
      <vt:lpstr>Cont.</vt:lpstr>
      <vt:lpstr>Particle system</vt:lpstr>
      <vt:lpstr>Implementation (Particle class)</vt:lpstr>
      <vt:lpstr>Cont. (Particle class)</vt:lpstr>
      <vt:lpstr>Particle system class</vt:lpstr>
      <vt:lpstr>عرض تقديمي في PowerPoint</vt:lpstr>
      <vt:lpstr>Particle system class</vt:lpstr>
      <vt:lpstr>Main Class</vt:lpstr>
      <vt:lpstr>Abstraction </vt:lpstr>
      <vt:lpstr>Abstraction</vt:lpstr>
      <vt:lpstr>Abstract Class</vt:lpstr>
      <vt:lpstr>Example</vt:lpstr>
      <vt:lpstr>Cont.</vt:lpstr>
      <vt:lpstr>Interface</vt:lpstr>
      <vt:lpstr>Shape interface</vt:lpstr>
      <vt:lpstr>call a specific implementation</vt:lpstr>
      <vt:lpstr>Example</vt:lpstr>
      <vt:lpstr>Smartphone</vt:lpstr>
      <vt:lpstr>Laptop</vt:lpstr>
      <vt:lpstr>Fan</vt:lpstr>
      <vt:lpstr>OOP benefits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to Java programming language</dc:title>
  <dc:creator>Ahmad Al Tarawneh</dc:creator>
  <cp:lastModifiedBy>Dell_i5</cp:lastModifiedBy>
  <cp:revision>30</cp:revision>
  <dcterms:created xsi:type="dcterms:W3CDTF">2023-11-18T17:05:35Z</dcterms:created>
  <dcterms:modified xsi:type="dcterms:W3CDTF">2024-11-13T08:33:37Z</dcterms:modified>
</cp:coreProperties>
</file>