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62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417" r:id="rId10"/>
    <p:sldId id="369" r:id="rId11"/>
    <p:sldId id="370" r:id="rId12"/>
    <p:sldId id="424" r:id="rId13"/>
    <p:sldId id="425" r:id="rId14"/>
    <p:sldId id="423" r:id="rId15"/>
    <p:sldId id="426" r:id="rId16"/>
    <p:sldId id="427" r:id="rId17"/>
    <p:sldId id="441" r:id="rId18"/>
    <p:sldId id="442" r:id="rId19"/>
    <p:sldId id="438" r:id="rId20"/>
    <p:sldId id="428" r:id="rId21"/>
    <p:sldId id="434" r:id="rId22"/>
    <p:sldId id="437" r:id="rId23"/>
    <p:sldId id="436" r:id="rId24"/>
    <p:sldId id="447" r:id="rId25"/>
    <p:sldId id="448" r:id="rId26"/>
    <p:sldId id="449" r:id="rId27"/>
    <p:sldId id="450" r:id="rId28"/>
    <p:sldId id="451" r:id="rId29"/>
    <p:sldId id="433" r:id="rId30"/>
    <p:sldId id="443" r:id="rId31"/>
    <p:sldId id="444" r:id="rId32"/>
    <p:sldId id="445" r:id="rId33"/>
    <p:sldId id="372" r:id="rId34"/>
    <p:sldId id="374" r:id="rId35"/>
    <p:sldId id="375" r:id="rId36"/>
    <p:sldId id="377" r:id="rId37"/>
    <p:sldId id="378" r:id="rId38"/>
    <p:sldId id="387" r:id="rId39"/>
    <p:sldId id="421" r:id="rId40"/>
    <p:sldId id="389" r:id="rId41"/>
    <p:sldId id="446" r:id="rId42"/>
    <p:sldId id="391" r:id="rId43"/>
    <p:sldId id="392" r:id="rId44"/>
    <p:sldId id="394" r:id="rId45"/>
    <p:sldId id="395" r:id="rId46"/>
    <p:sldId id="397" r:id="rId47"/>
    <p:sldId id="398" r:id="rId48"/>
    <p:sldId id="399" r:id="rId49"/>
    <p:sldId id="400" r:id="rId50"/>
    <p:sldId id="401" r:id="rId51"/>
    <p:sldId id="406" r:id="rId52"/>
    <p:sldId id="403" r:id="rId53"/>
    <p:sldId id="404" r:id="rId54"/>
    <p:sldId id="407" r:id="rId55"/>
    <p:sldId id="408" r:id="rId56"/>
    <p:sldId id="409" r:id="rId57"/>
    <p:sldId id="411" r:id="rId58"/>
    <p:sldId id="412" r:id="rId59"/>
    <p:sldId id="413" r:id="rId60"/>
    <p:sldId id="440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2916"/>
    <a:srgbClr val="FFFFFF"/>
    <a:srgbClr val="FF0000"/>
    <a:srgbClr val="E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9" autoAdjust="0"/>
    <p:restoredTop sz="90665" autoAdjust="0"/>
  </p:normalViewPr>
  <p:slideViewPr>
    <p:cSldViewPr>
      <p:cViewPr varScale="1">
        <p:scale>
          <a:sx n="65" d="100"/>
          <a:sy n="65" d="100"/>
        </p:scale>
        <p:origin x="1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73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30725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309B2-EA2A-4C95-AC5E-57FEAF1538CC}" type="datetime8">
              <a:rPr lang="ar-JO"/>
              <a:pPr>
                <a:defRPr/>
              </a:pPr>
              <a:t>17 تموز، 22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68E83-CF0F-4081-9DC9-4A24D2D99D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62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D02D5-4026-4B8E-AF8D-02E25329D231}" type="datetime8">
              <a:rPr lang="ar-JO"/>
              <a:pPr>
                <a:defRPr/>
              </a:pPr>
              <a:t>17 تموز، 22</a:t>
            </a:fld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D306E-FB86-4DC8-A068-729BDD205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21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7/17/2022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  <p:sldLayoutId id="214748395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site/mypage.htm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Introduction to Web Design</a:t>
            </a:r>
          </a:p>
        </p:txBody>
      </p:sp>
      <p:sp>
        <p:nvSpPr>
          <p:cNvPr id="4099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9DD7811-6BD4-40EB-ACDE-4DBF629BEFD5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</a:t>
            </a:fld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عنصر نائب للتذييل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675984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9360" y="583647"/>
            <a:ext cx="8225280" cy="54288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- Fundamentals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320" y="1327870"/>
            <a:ext cx="8883360" cy="502848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12" b="1" dirty="0"/>
              <a:t>Open tags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dirty="0"/>
              <a:t>&lt;name    attributes/&gt;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dirty="0"/>
              <a:t>&lt;hr/&gt;, &lt;</a:t>
            </a:r>
            <a:r>
              <a:rPr lang="en-US" sz="2086" dirty="0" err="1"/>
              <a:t>br</a:t>
            </a:r>
            <a:r>
              <a:rPr lang="en-US" sz="2086" dirty="0"/>
              <a:t>/&gt;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dirty="0"/>
              <a:t>&lt;</a:t>
            </a:r>
            <a:r>
              <a:rPr lang="en-US" sz="2086" dirty="0" err="1"/>
              <a:t>img</a:t>
            </a:r>
            <a:r>
              <a:rPr lang="en-US" sz="2086" dirty="0"/>
              <a:t> </a:t>
            </a:r>
            <a:r>
              <a:rPr lang="en-US" sz="2086" dirty="0" err="1"/>
              <a:t>src</a:t>
            </a:r>
            <a:r>
              <a:rPr lang="en-US" sz="2086" dirty="0"/>
              <a:t>=“</a:t>
            </a:r>
            <a:r>
              <a:rPr lang="en-US" sz="2086" dirty="0" err="1"/>
              <a:t>url</a:t>
            </a:r>
            <a:r>
              <a:rPr lang="en-US" sz="2086" dirty="0"/>
              <a:t>” width=‘100px’  height=’60px’/&gt;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12" b="1" dirty="0"/>
              <a:t>Closed tags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dirty="0"/>
              <a:t>&lt;name    attributes&gt; </a:t>
            </a:r>
            <a:r>
              <a:rPr lang="en-US" sz="2086" b="1" dirty="0"/>
              <a:t>stuff </a:t>
            </a:r>
            <a:r>
              <a:rPr lang="en-US" sz="2086" dirty="0"/>
              <a:t>&lt;/name&gt;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b="1" dirty="0"/>
              <a:t>&lt;b</a:t>
            </a:r>
            <a:r>
              <a:rPr lang="en-US" sz="2086" b="1" dirty="0" smtClean="0"/>
              <a:t>&gt; </a:t>
            </a:r>
            <a:r>
              <a:rPr lang="en-US" sz="2086" dirty="0" smtClean="0"/>
              <a:t>text </a:t>
            </a:r>
            <a:r>
              <a:rPr lang="en-US" sz="2086" dirty="0"/>
              <a:t>to be </a:t>
            </a:r>
            <a:r>
              <a:rPr lang="en-US" sz="2086" dirty="0" smtClean="0"/>
              <a:t>bolded </a:t>
            </a:r>
            <a:r>
              <a:rPr lang="en-US" sz="2086" b="1" dirty="0" smtClean="0"/>
              <a:t>&lt;/</a:t>
            </a:r>
            <a:r>
              <a:rPr lang="en-US" sz="2086" b="1" dirty="0"/>
              <a:t>b&gt;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86" b="1" dirty="0"/>
              <a:t>&lt;h1&gt; </a:t>
            </a:r>
            <a:r>
              <a:rPr lang="en-US" sz="2086" dirty="0" smtClean="0"/>
              <a:t>level </a:t>
            </a:r>
            <a:r>
              <a:rPr lang="en-US" sz="2086" dirty="0"/>
              <a:t>1 heading </a:t>
            </a:r>
            <a:r>
              <a:rPr lang="en-US" sz="2086" dirty="0" smtClean="0"/>
              <a:t>text </a:t>
            </a:r>
            <a:r>
              <a:rPr lang="en-US" sz="2086" b="1" dirty="0" smtClean="0"/>
              <a:t>&lt;/</a:t>
            </a:r>
            <a:r>
              <a:rPr lang="en-US" sz="2086" b="1" dirty="0"/>
              <a:t>h1&gt;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12" b="1" dirty="0"/>
              <a:t>Comments </a:t>
            </a:r>
            <a:r>
              <a:rPr lang="en-US" sz="2268" dirty="0"/>
              <a:t>          </a:t>
            </a:r>
            <a:r>
              <a:rPr lang="en-US" sz="2268" b="1" dirty="0">
                <a:solidFill>
                  <a:srgbClr val="00B050"/>
                </a:solidFill>
              </a:rPr>
              <a:t> &lt;! </a:t>
            </a:r>
            <a:r>
              <a:rPr lang="en-US" sz="2268" b="1" dirty="0" smtClean="0">
                <a:solidFill>
                  <a:srgbClr val="00B050"/>
                </a:solidFill>
              </a:rPr>
              <a:t>   comment </a:t>
            </a:r>
            <a:r>
              <a:rPr lang="en-US" sz="2268" b="1" dirty="0">
                <a:solidFill>
                  <a:srgbClr val="00B050"/>
                </a:solidFill>
              </a:rPr>
              <a:t>text </a:t>
            </a:r>
            <a:r>
              <a:rPr lang="en-US" sz="2268" b="1" dirty="0" smtClean="0">
                <a:solidFill>
                  <a:srgbClr val="00B050"/>
                </a:solidFill>
              </a:rPr>
              <a:t>   </a:t>
            </a:r>
            <a:r>
              <a:rPr lang="en-US" sz="2268" b="1" dirty="0" smtClean="0">
                <a:solidFill>
                  <a:srgbClr val="00B050"/>
                </a:solidFill>
                <a:sym typeface="Wingdings" pitchFamily="2" charset="2"/>
              </a:rPr>
              <a:t>&gt;</a:t>
            </a:r>
            <a:endParaRPr lang="en-US" sz="2268" b="1" dirty="0">
              <a:solidFill>
                <a:srgbClr val="00B050"/>
              </a:solidFill>
              <a:sym typeface="Wingdings" pitchFamily="2" charset="2"/>
            </a:endParaRPr>
          </a:p>
          <a:p>
            <a:pPr marL="1059028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HTML comments are placed in between </a:t>
            </a:r>
            <a:r>
              <a:rPr lang="en-US" sz="2000" b="1" dirty="0"/>
              <a:t>&lt;!-- ... --&gt;</a:t>
            </a:r>
            <a:r>
              <a:rPr lang="en-US" sz="2000" dirty="0"/>
              <a:t> tags.</a:t>
            </a:r>
          </a:p>
          <a:p>
            <a:pPr marL="1059028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b="1" i="1" dirty="0"/>
              <a:t>There are no spaces in the start-of-comment string.</a:t>
            </a:r>
          </a:p>
          <a:p>
            <a:pPr marL="1059028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/>
              <a:t>Comments do not nest which means a comment can not be put inside another comment.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268" dirty="0"/>
          </a:p>
        </p:txBody>
      </p:sp>
      <p:sp>
        <p:nvSpPr>
          <p:cNvPr id="1229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7C95207-90F6-4137-AFD2-94D4008E95F3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10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05285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66" b="1">
                <a:latin typeface="Menlo"/>
              </a:rPr>
              <a:t>Valid Comment Example</a:t>
            </a:r>
            <a:endParaRPr lang="ar-JO" altLang="en-US" sz="3266" b="1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609600" y="1441200"/>
            <a:ext cx="7772400" cy="438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89252" anchor="ctr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540" b="1" dirty="0">
                <a:solidFill>
                  <a:srgbClr val="FF0000"/>
                </a:solidFill>
                <a:latin typeface="Menlo"/>
              </a:rPr>
              <a:t>&lt;html&gt; </a:t>
            </a:r>
          </a:p>
          <a:p>
            <a:r>
              <a:rPr lang="en-GB" altLang="en-US" sz="2540" b="1" dirty="0">
                <a:solidFill>
                  <a:srgbClr val="00B050"/>
                </a:solidFill>
                <a:latin typeface="Menlo"/>
              </a:rPr>
              <a:t>&lt;head&gt; </a:t>
            </a:r>
          </a:p>
          <a:p>
            <a:endParaRPr lang="en-GB" altLang="en-US" sz="2540" dirty="0">
              <a:solidFill>
                <a:srgbClr val="313131"/>
              </a:solidFill>
              <a:latin typeface="Menlo"/>
            </a:endParaRPr>
          </a:p>
          <a:p>
            <a:r>
              <a:rPr lang="en-GB" altLang="en-US" sz="2540" dirty="0">
                <a:solidFill>
                  <a:srgbClr val="000088"/>
                </a:solidFill>
                <a:latin typeface="Menlo"/>
              </a:rPr>
              <a:t>&lt;title&gt;</a:t>
            </a:r>
            <a:r>
              <a:rPr lang="en-GB" altLang="en-US" sz="2540" dirty="0">
                <a:solidFill>
                  <a:srgbClr val="313131"/>
                </a:solidFill>
                <a:latin typeface="Menlo"/>
              </a:rPr>
              <a:t>Valid Comment Example</a:t>
            </a:r>
            <a:r>
              <a:rPr lang="en-GB" altLang="en-US" sz="2540" dirty="0">
                <a:solidFill>
                  <a:srgbClr val="000088"/>
                </a:solidFill>
                <a:latin typeface="Menlo"/>
              </a:rPr>
              <a:t>&lt;/title&gt;</a:t>
            </a:r>
            <a:r>
              <a:rPr lang="en-GB" altLang="en-US" sz="254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r>
              <a:rPr lang="en-GB" altLang="en-US" sz="2540" b="1" dirty="0">
                <a:solidFill>
                  <a:srgbClr val="00B050"/>
                </a:solidFill>
                <a:latin typeface="Menlo"/>
              </a:rPr>
              <a:t>&lt;/head&gt; </a:t>
            </a:r>
          </a:p>
          <a:p>
            <a:endParaRPr lang="en-GB" altLang="en-US" sz="2540" dirty="0">
              <a:solidFill>
                <a:srgbClr val="313131"/>
              </a:solidFill>
              <a:latin typeface="Menlo"/>
            </a:endParaRPr>
          </a:p>
          <a:p>
            <a:r>
              <a:rPr lang="en-GB" altLang="en-US" sz="2540" b="1" dirty="0">
                <a:solidFill>
                  <a:srgbClr val="0000FF"/>
                </a:solidFill>
                <a:latin typeface="Menlo"/>
              </a:rPr>
              <a:t>&lt;body&gt; </a:t>
            </a:r>
            <a:r>
              <a:rPr lang="en-GB" altLang="en-US" sz="2540" dirty="0">
                <a:solidFill>
                  <a:srgbClr val="880000"/>
                </a:solidFill>
                <a:latin typeface="Menlo"/>
              </a:rPr>
              <a:t>&lt;!-- This is valid comment --&gt;</a:t>
            </a:r>
            <a:r>
              <a:rPr lang="en-GB" altLang="en-US" sz="254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r>
              <a:rPr lang="en-GB" altLang="en-US" sz="2540" dirty="0">
                <a:solidFill>
                  <a:srgbClr val="000088"/>
                </a:solidFill>
                <a:latin typeface="Menlo"/>
              </a:rPr>
              <a:t>&lt;p&gt;</a:t>
            </a:r>
            <a:r>
              <a:rPr lang="en-GB" altLang="en-US" sz="2540" dirty="0">
                <a:solidFill>
                  <a:srgbClr val="313131"/>
                </a:solidFill>
                <a:latin typeface="Menlo"/>
              </a:rPr>
              <a:t>Document content goes here.....</a:t>
            </a:r>
            <a:r>
              <a:rPr lang="en-GB" altLang="en-US" sz="2540" dirty="0">
                <a:solidFill>
                  <a:srgbClr val="000088"/>
                </a:solidFill>
                <a:latin typeface="Menlo"/>
              </a:rPr>
              <a:t>&lt;/p&gt;</a:t>
            </a:r>
            <a:r>
              <a:rPr lang="en-GB" altLang="en-US" sz="2540" dirty="0">
                <a:solidFill>
                  <a:srgbClr val="313131"/>
                </a:solidFill>
                <a:latin typeface="Menlo"/>
              </a:rPr>
              <a:t> </a:t>
            </a:r>
          </a:p>
          <a:p>
            <a:r>
              <a:rPr lang="en-GB" altLang="en-US" sz="2540" b="1" dirty="0">
                <a:solidFill>
                  <a:srgbClr val="0000FF"/>
                </a:solidFill>
                <a:latin typeface="Menlo"/>
              </a:rPr>
              <a:t>&lt;/body&gt;</a:t>
            </a:r>
          </a:p>
          <a:p>
            <a:endParaRPr lang="en-GB" altLang="en-US" sz="2540" dirty="0">
              <a:solidFill>
                <a:srgbClr val="000088"/>
              </a:solidFill>
              <a:latin typeface="Menlo"/>
            </a:endParaRPr>
          </a:p>
          <a:p>
            <a:r>
              <a:rPr lang="en-GB" altLang="en-US" sz="2540" b="1" dirty="0">
                <a:solidFill>
                  <a:srgbClr val="FF0000"/>
                </a:solidFill>
                <a:latin typeface="Menlo"/>
              </a:rPr>
              <a:t> &lt;/html&gt; </a:t>
            </a:r>
          </a:p>
        </p:txBody>
      </p:sp>
      <p:sp>
        <p:nvSpPr>
          <p:cNvPr id="13316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8FD228F9-3C9E-4DA5-8B97-AB42048E9A68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عنصر نائب للتذييل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626905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-152400" y="264421"/>
            <a:ext cx="9144000" cy="608526"/>
          </a:xfrm>
        </p:spPr>
        <p:txBody>
          <a:bodyPr/>
          <a:lstStyle/>
          <a:p>
            <a:pPr algn="ctr"/>
            <a:r>
              <a:rPr lang="en-US" b="1" dirty="0" smtClean="0"/>
              <a:t>Color Codes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1465777"/>
            <a:ext cx="9144000" cy="2344223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 are set using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“RGB”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color codes, which are, represented as hexadecimal values.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2-digit section of the code represents the amount, in sequence, of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forms the color.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ar-SA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with 00 as the first two digits has no red in the color. </a:t>
            </a:r>
            <a:r>
              <a:rPr lang="en-US" sz="2400" dirty="0" smtClean="0"/>
              <a:t>		</a:t>
            </a:r>
          </a:p>
        </p:txBody>
      </p:sp>
      <p:pic>
        <p:nvPicPr>
          <p:cNvPr id="4" name="Picture 4" descr="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3962400"/>
            <a:ext cx="292227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39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9144000" cy="800100"/>
          </a:xfrm>
        </p:spPr>
        <p:txBody>
          <a:bodyPr/>
          <a:lstStyle/>
          <a:p>
            <a:pPr algn="ctr"/>
            <a:r>
              <a:rPr lang="en-US" b="1" dirty="0" smtClean="0"/>
              <a:t>RGB Colors Model</a:t>
            </a:r>
          </a:p>
        </p:txBody>
      </p:sp>
      <p:pic>
        <p:nvPicPr>
          <p:cNvPr id="17411" name="Picture 4" descr="rgb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09394" y="1947192"/>
            <a:ext cx="4143375" cy="3838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990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683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Colors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600201"/>
            <a:ext cx="8231040" cy="26697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color = “red”  (Browser compatibility issues)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color = “#FF0000”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values vary from 00 to FF (hexadecimal)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0,1,2,3,4,5,6,7,8,9,a,b,c,d,e,f	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en-US" u="sng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pSp>
        <p:nvGrpSpPr>
          <p:cNvPr id="28676" name="Group 11"/>
          <p:cNvGrpSpPr>
            <a:grpSpLocks/>
          </p:cNvGrpSpPr>
          <p:nvPr/>
        </p:nvGrpSpPr>
        <p:grpSpPr bwMode="auto">
          <a:xfrm>
            <a:off x="2743201" y="3973146"/>
            <a:ext cx="3962880" cy="2046417"/>
            <a:chOff x="1728" y="2503"/>
            <a:chExt cx="2496" cy="1289"/>
          </a:xfrm>
        </p:grpSpPr>
        <p:grpSp>
          <p:nvGrpSpPr>
            <p:cNvPr id="28679" name="Group 8"/>
            <p:cNvGrpSpPr>
              <a:grpSpLocks/>
            </p:cNvGrpSpPr>
            <p:nvPr/>
          </p:nvGrpSpPr>
          <p:grpSpPr bwMode="auto">
            <a:xfrm>
              <a:off x="1728" y="3216"/>
              <a:ext cx="2496" cy="576"/>
              <a:chOff x="1728" y="2928"/>
              <a:chExt cx="2496" cy="576"/>
            </a:xfrm>
          </p:grpSpPr>
          <p:sp>
            <p:nvSpPr>
              <p:cNvPr id="28681" name="AutoShape 4"/>
              <p:cNvSpPr>
                <a:spLocks noChangeArrowheads="1"/>
              </p:cNvSpPr>
              <p:nvPr/>
            </p:nvSpPr>
            <p:spPr bwMode="auto">
              <a:xfrm>
                <a:off x="1728" y="2976"/>
                <a:ext cx="720" cy="240"/>
              </a:xfrm>
              <a:prstGeom prst="wedgeRectCallout">
                <a:avLst>
                  <a:gd name="adj1" fmla="val 63056"/>
                  <a:gd name="adj2" fmla="val -2141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177" b="1"/>
                  <a:t>Red</a:t>
                </a:r>
              </a:p>
            </p:txBody>
          </p:sp>
          <p:sp>
            <p:nvSpPr>
              <p:cNvPr id="28682" name="AutoShape 6"/>
              <p:cNvSpPr>
                <a:spLocks noChangeArrowheads="1"/>
              </p:cNvSpPr>
              <p:nvPr/>
            </p:nvSpPr>
            <p:spPr bwMode="auto">
              <a:xfrm>
                <a:off x="2544" y="3264"/>
                <a:ext cx="767" cy="240"/>
              </a:xfrm>
              <a:prstGeom prst="wedgeRectCallout">
                <a:avLst>
                  <a:gd name="adj1" fmla="val -259"/>
                  <a:gd name="adj2" fmla="val -326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177" b="1"/>
                  <a:t>Green</a:t>
                </a:r>
              </a:p>
            </p:txBody>
          </p:sp>
          <p:sp>
            <p:nvSpPr>
              <p:cNvPr id="28683" name="AutoShape 7"/>
              <p:cNvSpPr>
                <a:spLocks noChangeArrowheads="1"/>
              </p:cNvSpPr>
              <p:nvPr/>
            </p:nvSpPr>
            <p:spPr bwMode="auto">
              <a:xfrm>
                <a:off x="3504" y="2928"/>
                <a:ext cx="720" cy="240"/>
              </a:xfrm>
              <a:prstGeom prst="wedgeRectCallout">
                <a:avLst>
                  <a:gd name="adj1" fmla="val -74306"/>
                  <a:gd name="adj2" fmla="val -1979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eaLnBrk="0"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177" b="1"/>
                  <a:t>Blue</a:t>
                </a:r>
              </a:p>
            </p:txBody>
          </p:sp>
        </p:grpSp>
        <p:sp>
          <p:nvSpPr>
            <p:cNvPr id="28680" name="Text Box 10"/>
            <p:cNvSpPr txBox="1">
              <a:spLocks noChangeArrowheads="1"/>
            </p:cNvSpPr>
            <p:nvPr/>
          </p:nvSpPr>
          <p:spPr bwMode="auto">
            <a:xfrm>
              <a:off x="2304" y="2503"/>
              <a:ext cx="120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358" dirty="0">
                  <a:solidFill>
                    <a:srgbClr val="002060"/>
                  </a:solidFill>
                </a:rPr>
                <a:t>#</a:t>
              </a:r>
              <a:r>
                <a:rPr lang="en-US" altLang="en-US" sz="2358" u="sng" dirty="0">
                  <a:solidFill>
                    <a:srgbClr val="002060"/>
                  </a:solidFill>
                </a:rPr>
                <a:t>FF</a:t>
              </a:r>
              <a:r>
                <a:rPr lang="en-US" altLang="en-US" sz="2358" dirty="0">
                  <a:solidFill>
                    <a:srgbClr val="002060"/>
                  </a:solidFill>
                </a:rPr>
                <a:t> </a:t>
              </a:r>
              <a:r>
                <a:rPr lang="en-US" altLang="en-US" sz="2358" u="sng" dirty="0">
                  <a:solidFill>
                    <a:srgbClr val="002060"/>
                  </a:solidFill>
                </a:rPr>
                <a:t>FF</a:t>
              </a:r>
              <a:r>
                <a:rPr lang="en-US" altLang="en-US" sz="2358" dirty="0">
                  <a:solidFill>
                    <a:srgbClr val="002060"/>
                  </a:solidFill>
                </a:rPr>
                <a:t> </a:t>
              </a:r>
              <a:r>
                <a:rPr lang="en-US" altLang="en-US" sz="2358" u="sng" dirty="0">
                  <a:solidFill>
                    <a:srgbClr val="002060"/>
                  </a:solidFill>
                </a:rPr>
                <a:t>FF</a:t>
              </a:r>
            </a:p>
          </p:txBody>
        </p:sp>
      </p:grpSp>
      <p:sp>
        <p:nvSpPr>
          <p:cNvPr id="28677" name="عنصر نائب لرقم الشريحة 1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D23FAC34-448E-445F-856F-FD819FE39BAA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عنصر نائب للتذييل 1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05396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001000" cy="714778"/>
          </a:xfrm>
        </p:spPr>
        <p:txBody>
          <a:bodyPr/>
          <a:lstStyle/>
          <a:p>
            <a:pPr algn="ctr"/>
            <a:r>
              <a:rPr lang="en-US" b="1" dirty="0" smtClean="0"/>
              <a:t>16 Basic Colors </a:t>
            </a:r>
          </a:p>
        </p:txBody>
      </p:sp>
      <p:graphicFrame>
        <p:nvGraphicFramePr>
          <p:cNvPr id="18435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662882"/>
              </p:ext>
            </p:extLst>
          </p:nvPr>
        </p:nvGraphicFramePr>
        <p:xfrm>
          <a:off x="762000" y="1371600"/>
          <a:ext cx="7831065" cy="497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Bitmap Image" r:id="rId3" imgW="5180952" imgH="2610214" progId="Paint.Picture">
                  <p:embed/>
                </p:oleObj>
              </mc:Choice>
              <mc:Fallback>
                <p:oleObj name="Bitmap Image" r:id="rId3" imgW="5180952" imgH="2610214" progId="Paint.Picture">
                  <p:embed/>
                  <p:pic>
                    <p:nvPicPr>
                      <p:cNvPr id="18435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1600"/>
                        <a:ext cx="7831065" cy="4970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36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7162800" cy="4153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Color Codes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0754"/>
            <a:ext cx="2738908" cy="5152889"/>
          </a:xfr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CC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WHITE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BLACK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RED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GREEN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BLUE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MAGENTA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CYAN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YELLOW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AQUAMARINE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BAKER’S CHOCOLATE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VIOLET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BRASS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COPPER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PINK</a:t>
            </a:r>
          </a:p>
          <a:p>
            <a:pPr>
              <a:buClr>
                <a:schemeClr val="bg1"/>
              </a:buClr>
              <a:buFont typeface="+mj-lt"/>
              <a:buAutoNum type="arabicPeriod"/>
            </a:pPr>
            <a:r>
              <a:rPr lang="en-US" sz="1800" b="1" dirty="0" smtClean="0"/>
              <a:t>ORANGE</a:t>
            </a:r>
            <a:endParaRPr lang="en-US" sz="1800" b="1" dirty="0"/>
          </a:p>
        </p:txBody>
      </p:sp>
      <p:sp>
        <p:nvSpPr>
          <p:cNvPr id="19460" name="Rectangle 4"/>
          <p:cNvSpPr txBox="1">
            <a:spLocks noChangeArrowheads="1"/>
          </p:cNvSpPr>
          <p:nvPr/>
        </p:nvSpPr>
        <p:spPr bwMode="auto">
          <a:xfrm>
            <a:off x="3577108" y="1552709"/>
            <a:ext cx="4804892" cy="51209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xtLst/>
        </p:spPr>
        <p:txBody>
          <a:bodyPr/>
          <a:lstStyle>
            <a:lvl1pPr marL="533400" indent="-533400">
              <a:spcBef>
                <a:spcPct val="20000"/>
              </a:spcBef>
              <a:buClr>
                <a:schemeClr val="tx1"/>
              </a:buClr>
              <a:buSzPct val="75000"/>
              <a:buFont typeface="Symbol" panose="05050102010706020507" pitchFamily="18" charset="2"/>
              <a:buChar char="·"/>
              <a:defRPr sz="2000">
                <a:solidFill>
                  <a:schemeClr val="accent2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>
                <a:solidFill>
                  <a:schemeClr val="accent2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Char char="–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1600">
                <a:solidFill>
                  <a:schemeClr val="accent2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chemeClr val="bg1"/>
                </a:solidFill>
              </a:rPr>
              <a:t>FFFFFF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chemeClr val="tx2"/>
                </a:solidFill>
              </a:rPr>
              <a:t>000000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#FF0000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009900"/>
                </a:solidFill>
              </a:rPr>
              <a:t>00FF00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0000CC"/>
                </a:solidFill>
              </a:rPr>
              <a:t>0000FF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FF00FF"/>
                </a:solidFill>
              </a:rPr>
              <a:t>FF00FF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00FFFF"/>
                </a:solidFill>
              </a:rPr>
              <a:t>00FFFF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>
                <a:solidFill>
                  <a:srgbClr val="FFFF00"/>
                </a:solidFill>
              </a:rPr>
              <a:t>FFFF00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#70DB93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#5C3317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#9F5F9F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#B5A642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#B87333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#FF6EC7</a:t>
            </a:r>
          </a:p>
          <a:p>
            <a:pPr eaLnBrk="1" hangingPunct="1">
              <a:lnSpc>
                <a:spcPct val="90000"/>
              </a:lnSpc>
              <a:buClr>
                <a:schemeClr val="bg1"/>
              </a:buClr>
              <a:buFont typeface="Monotype Sorts" charset="0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#FF7F00</a:t>
            </a:r>
          </a:p>
        </p:txBody>
      </p:sp>
    </p:spTree>
    <p:extLst>
      <p:ext uri="{BB962C8B-B14F-4D97-AF65-F5344CB8AC3E}">
        <p14:creationId xmlns:p14="http://schemas.microsoft.com/office/powerpoint/2010/main" val="30976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345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Headings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4984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58" dirty="0"/>
              <a:t>Renders text as a heading, the rendering depending on the level of heading selected. Headings should be automatically spaced from the body text.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358" dirty="0">
                <a:solidFill>
                  <a:srgbClr val="FF0000"/>
                </a:solidFill>
              </a:rPr>
              <a:t>&lt;html&gt;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358" dirty="0">
                <a:solidFill>
                  <a:srgbClr val="FF0000"/>
                </a:solidFill>
              </a:rPr>
              <a:t>&lt;body&gt;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&lt;h1&gt;Heading 1 level text&lt;/h1&gt;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&lt;h2&gt;Heading 2 level text&lt;/h2&gt;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&lt;h3&gt;Heading 3 level text&lt;/h3&gt;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&lt;h4&gt;Heading 4 level text&lt;/h4&gt;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&lt;h5&gt;Heading 5 level text&lt;/h5&gt;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r>
              <a:rPr lang="en-US" altLang="en-US" sz="1958" dirty="0"/>
              <a:t>&lt;h6&gt;Heading 6 level text&lt;/h6&gt;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358" dirty="0">
                <a:solidFill>
                  <a:srgbClr val="FF0000"/>
                </a:solidFill>
              </a:rPr>
              <a:t>&lt;/body&gt;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358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2970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05EAB44-9F8B-41CC-9AEE-72917B38CB2C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47" y="2819400"/>
            <a:ext cx="3263771" cy="27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7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0"/>
            <a:ext cx="8225280" cy="564239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HTML </a:t>
            </a:r>
            <a:r>
              <a:rPr lang="en-US" altLang="en-US" sz="4000" b="1" dirty="0" smtClean="0"/>
              <a:t>– Fundamentals </a:t>
            </a:r>
            <a:br>
              <a:rPr lang="en-US" altLang="en-US" sz="4000" b="1" dirty="0" smtClean="0"/>
            </a:br>
            <a:r>
              <a:rPr lang="en-US" altLang="en-US" sz="4000" b="1" dirty="0" smtClean="0">
                <a:solidFill>
                  <a:srgbClr val="FF0000"/>
                </a:solidFill>
              </a:rPr>
              <a:t>&lt;p&gt; </a:t>
            </a:r>
            <a:r>
              <a:rPr lang="en-US" altLang="en-US" sz="4000" b="1" dirty="0" smtClean="0"/>
              <a:t>tag (paragraph)</a:t>
            </a:r>
            <a:endParaRPr lang="en-US" altLang="en-US" sz="4000" b="1" dirty="0"/>
          </a:p>
        </p:txBody>
      </p:sp>
      <p:sp>
        <p:nvSpPr>
          <p:cNvPr id="1843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496DF88-7E3A-4859-9AAB-D8983E3C9E83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/>
          </p:nvPr>
        </p:nvGraphicFramePr>
        <p:xfrm>
          <a:off x="685800" y="2381320"/>
          <a:ext cx="6792481" cy="1730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7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Attribute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Value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Description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align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left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right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center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justify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Specifies the alignment of the text within a paragraph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2209800" y="1752600"/>
            <a:ext cx="3481274" cy="427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>
              <a:defRPr/>
            </a:pPr>
            <a:r>
              <a:rPr lang="en-GB" sz="2177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P </a:t>
            </a:r>
            <a:r>
              <a:rPr lang="en-GB" sz="2177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tag Optional Attributes</a:t>
            </a:r>
          </a:p>
        </p:txBody>
      </p:sp>
    </p:spTree>
    <p:extLst>
      <p:ext uri="{BB962C8B-B14F-4D97-AF65-F5344CB8AC3E}">
        <p14:creationId xmlns:p14="http://schemas.microsoft.com/office/powerpoint/2010/main" val="198600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476125"/>
            <a:ext cx="8225280" cy="484636"/>
          </a:xfrm>
        </p:spPr>
        <p:txBody>
          <a:bodyPr/>
          <a:lstStyle/>
          <a:p>
            <a:pPr eaLnBrk="1" hangingPunct="1"/>
            <a:r>
              <a:rPr lang="en-US" altLang="en-US" sz="4000" b="1" dirty="0"/>
              <a:t>HTML </a:t>
            </a:r>
            <a:r>
              <a:rPr lang="en-US" altLang="en-US" sz="4000" b="1" dirty="0" smtClean="0"/>
              <a:t>– Fundamentals</a:t>
            </a:r>
            <a:br>
              <a:rPr lang="en-US" altLang="en-US" sz="4000" b="1" dirty="0" smtClean="0"/>
            </a:br>
            <a:r>
              <a:rPr lang="en-US" altLang="en-US" sz="4000" b="1" dirty="0" smtClean="0">
                <a:solidFill>
                  <a:srgbClr val="FF0000"/>
                </a:solidFill>
              </a:rPr>
              <a:t>&lt;font&gt; </a:t>
            </a:r>
            <a:r>
              <a:rPr lang="en-US" altLang="en-US" sz="4000" b="1" dirty="0" err="1" smtClean="0"/>
              <a:t>tage</a:t>
            </a:r>
            <a:endParaRPr lang="en-US" altLang="en-US" sz="4000" b="1" dirty="0"/>
          </a:p>
        </p:txBody>
      </p:sp>
      <p:sp>
        <p:nvSpPr>
          <p:cNvPr id="1741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0AB02B2-82C2-4D17-AE48-3E76FB41E00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19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49923"/>
              </p:ext>
            </p:extLst>
          </p:nvPr>
        </p:nvGraphicFramePr>
        <p:xfrm>
          <a:off x="456481" y="2819400"/>
          <a:ext cx="7696200" cy="2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Attribute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Value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color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 err="1"/>
                        <a:t>rgb</a:t>
                      </a:r>
                      <a:r>
                        <a:rPr lang="en-US" sz="1800" kern="1200" dirty="0"/>
                        <a:t>(</a:t>
                      </a:r>
                      <a:r>
                        <a:rPr lang="en-US" sz="1800" kern="1200" dirty="0" err="1"/>
                        <a:t>x,x,x</a:t>
                      </a:r>
                      <a:r>
                        <a:rPr lang="en-US" sz="1800" kern="1200" dirty="0"/>
                        <a:t>)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#</a:t>
                      </a:r>
                      <a:r>
                        <a:rPr lang="en-US" sz="1800" kern="1200" dirty="0" err="1"/>
                        <a:t>xxxxxx</a:t>
                      </a:r>
                      <a:r>
                        <a:rPr lang="en-US" sz="1800" kern="1200" dirty="0"/>
                        <a:t/>
                      </a:r>
                      <a:br>
                        <a:rPr lang="en-US" sz="1800" kern="1200" dirty="0"/>
                      </a:br>
                      <a:r>
                        <a:rPr lang="en-US" sz="1800" kern="1200" dirty="0" smtClean="0"/>
                        <a:t>color 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color of text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face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font_family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font of text such as Arial, Times, Courier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size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number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size of text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مستطيل 7"/>
          <p:cNvSpPr/>
          <p:nvPr/>
        </p:nvSpPr>
        <p:spPr>
          <a:xfrm>
            <a:off x="2116937" y="2161036"/>
            <a:ext cx="3902863" cy="427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>
              <a:defRPr/>
            </a:pPr>
            <a:r>
              <a:rPr lang="en-GB" sz="2177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Font</a:t>
            </a:r>
            <a:r>
              <a:rPr lang="en-GB" sz="2177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tag Optional Attributes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05000" y="138829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 smtClean="0">
                <a:solidFill>
                  <a:srgbClr val="0000FF"/>
                </a:solidFill>
              </a:rPr>
              <a:t>&lt;font  Attribute &gt;      text    &lt;/font&gt;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 dirty="0"/>
              <a:t>Creating your Web Site</a:t>
            </a:r>
            <a:br>
              <a:rPr lang="en-US" altLang="en-US" sz="3356" b="1" dirty="0"/>
            </a:br>
            <a:r>
              <a:rPr lang="en-US" altLang="en-US" sz="1905" b="1" dirty="0"/>
              <a:t>Technologies &amp; Tools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Markup Languages </a:t>
            </a:r>
          </a:p>
          <a:p>
            <a:pPr lvl="1" eaLnBrk="1" hangingPunct="1"/>
            <a:r>
              <a:rPr lang="en-US" altLang="en-US" dirty="0"/>
              <a:t>HTML, DHTML, XML, XSLT, etc....</a:t>
            </a:r>
          </a:p>
          <a:p>
            <a:pPr eaLnBrk="1" hangingPunct="1"/>
            <a:r>
              <a:rPr lang="en-US" altLang="en-US" b="1" dirty="0"/>
              <a:t>Cascading Style Sheets (CSS) : </a:t>
            </a:r>
            <a:r>
              <a:rPr lang="en-US" altLang="en-US" sz="1814" dirty="0"/>
              <a:t>is a language that describes the style of an HTML document.</a:t>
            </a:r>
            <a:endParaRPr lang="en-US" altLang="en-US" sz="1814" b="1" dirty="0"/>
          </a:p>
          <a:p>
            <a:pPr eaLnBrk="1" hangingPunct="1"/>
            <a:r>
              <a:rPr lang="en-US" altLang="en-US" b="1" dirty="0"/>
              <a:t>Scripting languages</a:t>
            </a:r>
          </a:p>
          <a:p>
            <a:pPr lvl="1" eaLnBrk="1" hangingPunct="1"/>
            <a:r>
              <a:rPr lang="en-US" altLang="en-US" dirty="0" err="1"/>
              <a:t>perl</a:t>
            </a:r>
            <a:r>
              <a:rPr lang="en-US" altLang="en-US" dirty="0"/>
              <a:t>, </a:t>
            </a:r>
            <a:r>
              <a:rPr lang="en-US" altLang="en-US" dirty="0" err="1"/>
              <a:t>javascript</a:t>
            </a:r>
            <a:r>
              <a:rPr lang="en-US" altLang="en-US" dirty="0"/>
              <a:t>, </a:t>
            </a:r>
            <a:r>
              <a:rPr lang="en-US" altLang="en-US" dirty="0" err="1"/>
              <a:t>php</a:t>
            </a:r>
            <a:r>
              <a:rPr lang="en-US" altLang="en-US" dirty="0"/>
              <a:t>, </a:t>
            </a:r>
            <a:r>
              <a:rPr lang="en-US" altLang="en-US" dirty="0" err="1" smtClean="0"/>
              <a:t>Python,etc</a:t>
            </a:r>
            <a:r>
              <a:rPr lang="en-US" altLang="en-US" dirty="0"/>
              <a:t>....</a:t>
            </a:r>
          </a:p>
          <a:p>
            <a:pPr eaLnBrk="1" hangingPunct="1"/>
            <a:r>
              <a:rPr lang="en-US" altLang="en-US" b="1" dirty="0"/>
              <a:t>Web creation and editing software</a:t>
            </a:r>
          </a:p>
          <a:p>
            <a:pPr lvl="1" eaLnBrk="1" hangingPunct="1"/>
            <a:r>
              <a:rPr lang="en-US" altLang="en-US" dirty="0"/>
              <a:t>Notepad, FrontPage, </a:t>
            </a:r>
            <a:r>
              <a:rPr lang="en-US" altLang="en-US" dirty="0" err="1"/>
              <a:t>Coldfusion</a:t>
            </a:r>
            <a:r>
              <a:rPr lang="en-US" altLang="en-US" dirty="0"/>
              <a:t>, Flash, </a:t>
            </a:r>
            <a:r>
              <a:rPr lang="en-US" altLang="en-US" dirty="0" err="1"/>
              <a:t>Hotmetal</a:t>
            </a:r>
            <a:r>
              <a:rPr lang="en-US" altLang="en-US" dirty="0"/>
              <a:t>, Site Builder, etc..</a:t>
            </a:r>
          </a:p>
        </p:txBody>
      </p:sp>
      <p:sp>
        <p:nvSpPr>
          <p:cNvPr id="512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2A5AD55-F085-47B1-AADF-82F5CB1C4119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5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96793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609600" y="160707"/>
            <a:ext cx="7848600" cy="982293"/>
          </a:xfrm>
        </p:spPr>
        <p:txBody>
          <a:bodyPr/>
          <a:lstStyle/>
          <a:p>
            <a:r>
              <a:rPr lang="en-US" altLang="en-US" sz="4000" b="1" dirty="0"/>
              <a:t>HTML – Fundamentals</a:t>
            </a:r>
            <a:br>
              <a:rPr lang="en-US" altLang="en-US" sz="4000" b="1" dirty="0"/>
            </a:br>
            <a:r>
              <a:rPr lang="en-US" sz="4000" b="1" dirty="0" smtClean="0">
                <a:solidFill>
                  <a:srgbClr val="FF0000"/>
                </a:solidFill>
              </a:rPr>
              <a:t>&lt; A &gt; </a:t>
            </a:r>
            <a:r>
              <a:rPr lang="en-US" sz="4000" b="1" dirty="0" smtClean="0"/>
              <a:t>Link tag</a:t>
            </a:r>
          </a:p>
        </p:txBody>
      </p:sp>
      <p:sp>
        <p:nvSpPr>
          <p:cNvPr id="61443" name="Content Placeholder 4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811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tags used to produce links are the 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smtClean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where the link should start and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where the link ends.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Everything between these two will work as a link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example below shows how to make the word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 a link to yahoo by using hypertext reference attribute </a:t>
            </a:r>
            <a:r>
              <a:rPr lang="en-US" sz="2400" b="1" dirty="0"/>
              <a:t>(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&lt;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http://www.yahoo.com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yahoo.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</p:txBody>
      </p:sp>
      <p:sp>
        <p:nvSpPr>
          <p:cNvPr id="5" name="مستطيل 6"/>
          <p:cNvSpPr>
            <a:spLocks noChangeArrowheads="1"/>
          </p:cNvSpPr>
          <p:nvPr/>
        </p:nvSpPr>
        <p:spPr bwMode="auto">
          <a:xfrm>
            <a:off x="914400" y="3097688"/>
            <a:ext cx="6248400" cy="13765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14" b="1" u="sng" dirty="0">
                <a:solidFill>
                  <a:schemeClr val="tx1"/>
                </a:solidFill>
              </a:rPr>
              <a:t>Attributes</a:t>
            </a:r>
          </a:p>
          <a:p>
            <a:pPr eaLnBrk="1" hangingPunct="1"/>
            <a:r>
              <a:rPr lang="en-US" altLang="en-US" sz="2177" b="1" dirty="0">
                <a:solidFill>
                  <a:schemeClr val="tx1"/>
                </a:solidFill>
              </a:rPr>
              <a:t>NAME = “text”   </a:t>
            </a:r>
          </a:p>
          <a:p>
            <a:pPr eaLnBrk="1" hangingPunct="1"/>
            <a:r>
              <a:rPr lang="en-US" altLang="en-US" sz="2177" b="1" dirty="0">
                <a:solidFill>
                  <a:schemeClr val="tx1"/>
                </a:solidFill>
              </a:rPr>
              <a:t>TITLE = "text" </a:t>
            </a:r>
          </a:p>
          <a:p>
            <a:pPr eaLnBrk="1" hangingPunct="1"/>
            <a:r>
              <a:rPr lang="en-US" altLang="en-US" sz="2177" b="1" dirty="0">
                <a:solidFill>
                  <a:schemeClr val="tx1"/>
                </a:solidFill>
              </a:rPr>
              <a:t>TARGET = “</a:t>
            </a:r>
            <a:r>
              <a:rPr lang="en-US" altLang="en-US" sz="2177" b="1" dirty="0" err="1">
                <a:solidFill>
                  <a:schemeClr val="tx1"/>
                </a:solidFill>
              </a:rPr>
              <a:t>frame_name|window_name</a:t>
            </a:r>
            <a:r>
              <a:rPr lang="en-US" altLang="en-US" sz="2177" b="1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41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554761"/>
            <a:ext cx="8225280" cy="86976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– Fundamentals</a:t>
            </a:r>
            <a:br>
              <a:rPr lang="en-US" altLang="en-US" b="1" dirty="0"/>
            </a:br>
            <a:r>
              <a:rPr lang="en-US" altLang="en-US" sz="2540" dirty="0">
                <a:solidFill>
                  <a:srgbClr val="FF0000"/>
                </a:solidFill>
              </a:rPr>
              <a:t>ANCHORS (</a:t>
            </a:r>
            <a:r>
              <a:rPr lang="en-US" altLang="en-US" sz="2540" dirty="0"/>
              <a:t>Hypertext Link)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604520"/>
            <a:ext cx="8225280" cy="476352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&lt;A </a:t>
            </a:r>
            <a:r>
              <a:rPr lang="en-US" dirty="0" err="1">
                <a:solidFill>
                  <a:schemeClr val="accent2"/>
                </a:solidFill>
              </a:rPr>
              <a:t>href</a:t>
            </a:r>
            <a:r>
              <a:rPr lang="en-US" dirty="0">
                <a:solidFill>
                  <a:schemeClr val="accent2"/>
                </a:solidFill>
              </a:rPr>
              <a:t>=“</a:t>
            </a:r>
            <a:r>
              <a:rPr lang="en-US" dirty="0" err="1">
                <a:solidFill>
                  <a:schemeClr val="accent2"/>
                </a:solidFill>
              </a:rPr>
              <a:t>url</a:t>
            </a:r>
            <a:r>
              <a:rPr lang="en-US" dirty="0">
                <a:solidFill>
                  <a:schemeClr val="accent2"/>
                </a:solidFill>
              </a:rPr>
              <a:t>” attributes</a:t>
            </a:r>
            <a:r>
              <a:rPr lang="en-US" dirty="0" smtClean="0">
                <a:solidFill>
                  <a:schemeClr val="accent2"/>
                </a:solidFill>
              </a:rPr>
              <a:t>&gt; Displayed </a:t>
            </a:r>
            <a:r>
              <a:rPr lang="en-US" dirty="0">
                <a:solidFill>
                  <a:schemeClr val="accent2"/>
                </a:solidFill>
              </a:rPr>
              <a:t>text &lt;/A&gt;</a:t>
            </a:r>
          </a:p>
          <a:p>
            <a:pPr>
              <a:defRPr/>
            </a:pPr>
            <a:r>
              <a:rPr lang="en-US" sz="2540" dirty="0"/>
              <a:t>Syntax</a:t>
            </a:r>
          </a:p>
          <a:p>
            <a:pPr>
              <a:defRPr/>
            </a:pPr>
            <a:r>
              <a:rPr lang="en-US" sz="2540" dirty="0"/>
              <a:t>&lt;a </a:t>
            </a:r>
            <a:r>
              <a:rPr lang="en-US" sz="2540" dirty="0" err="1"/>
              <a:t>href</a:t>
            </a:r>
            <a:r>
              <a:rPr lang="en-US" sz="2540" dirty="0"/>
              <a:t>="</a:t>
            </a:r>
            <a:r>
              <a:rPr lang="en-US" sz="2540" i="1" dirty="0"/>
              <a:t>URL</a:t>
            </a:r>
            <a:r>
              <a:rPr lang="en-US" sz="2540" dirty="0"/>
              <a:t>"&gt;</a:t>
            </a:r>
          </a:p>
          <a:p>
            <a:pPr fontAlgn="t">
              <a:buFont typeface="Wingdings" panose="05000000000000000000" pitchFamily="2" charset="2"/>
              <a:buNone/>
              <a:defRPr/>
            </a:pPr>
            <a:r>
              <a:rPr lang="en-US" sz="2540" u="sng" dirty="0"/>
              <a:t>The URL of the link possible values:</a:t>
            </a:r>
          </a:p>
          <a:p>
            <a:pPr marL="511208" indent="-414726" fontAlgn="t">
              <a:buSzPct val="100000"/>
              <a:buFont typeface="+mj-lt"/>
              <a:buAutoNum type="arabicPeriod"/>
              <a:defRPr/>
            </a:pPr>
            <a:r>
              <a:rPr lang="en-US" sz="1814" dirty="0"/>
              <a:t>An absolute URL - points to another web site (like </a:t>
            </a:r>
            <a:r>
              <a:rPr lang="en-US" sz="1814" dirty="0" err="1"/>
              <a:t>href</a:t>
            </a:r>
            <a:r>
              <a:rPr lang="en-US" sz="1814" dirty="0"/>
              <a:t>="http://www.example.com/default.htm")</a:t>
            </a:r>
          </a:p>
          <a:p>
            <a:pPr marL="511208" indent="-414726" fontAlgn="t">
              <a:buSzPct val="100000"/>
              <a:buFont typeface="+mj-lt"/>
              <a:buAutoNum type="arabicPeriod"/>
              <a:defRPr/>
            </a:pPr>
            <a:r>
              <a:rPr lang="en-US" sz="1814" dirty="0"/>
              <a:t>A relative URL - points to a file within a web site (like </a:t>
            </a:r>
            <a:r>
              <a:rPr lang="en-US" sz="1814" dirty="0" err="1"/>
              <a:t>href</a:t>
            </a:r>
            <a:r>
              <a:rPr lang="en-US" sz="1814" dirty="0"/>
              <a:t>="default.htm")</a:t>
            </a:r>
          </a:p>
          <a:p>
            <a:pPr marL="511208" indent="-414726" fontAlgn="t">
              <a:buSzPct val="100000"/>
              <a:buFont typeface="+mj-lt"/>
              <a:buAutoNum type="arabicPeriod"/>
              <a:defRPr/>
            </a:pPr>
            <a:r>
              <a:rPr lang="en-US" sz="1814" dirty="0"/>
              <a:t>Link to an element with a specified id within the page (like </a:t>
            </a:r>
            <a:r>
              <a:rPr lang="en-US" sz="1814" dirty="0" err="1"/>
              <a:t>href</a:t>
            </a:r>
            <a:r>
              <a:rPr lang="en-US" sz="1814" dirty="0"/>
              <a:t>="#top")</a:t>
            </a:r>
          </a:p>
          <a:p>
            <a:pPr marL="511208" indent="-414726" fontAlgn="t">
              <a:buSzPct val="100000"/>
              <a:buFont typeface="+mj-lt"/>
              <a:buAutoNum type="arabicPeriod"/>
              <a:defRPr/>
            </a:pPr>
            <a:r>
              <a:rPr lang="en-US" sz="1814" dirty="0"/>
              <a:t>Other protocols (like https://, ftp://, mailto:, file:, etc..)</a:t>
            </a:r>
          </a:p>
          <a:p>
            <a:pPr marL="511208" indent="-414726" fontAlgn="t">
              <a:buSzPct val="100000"/>
              <a:buFont typeface="+mj-lt"/>
              <a:buAutoNum type="arabicPeriod"/>
              <a:defRPr/>
            </a:pPr>
            <a:r>
              <a:rPr lang="en-US" sz="1814" dirty="0"/>
              <a:t>A script (like </a:t>
            </a:r>
            <a:r>
              <a:rPr lang="en-US" sz="1814" dirty="0" err="1"/>
              <a:t>href</a:t>
            </a:r>
            <a:r>
              <a:rPr lang="en-US" sz="1814" dirty="0"/>
              <a:t>="</a:t>
            </a:r>
            <a:r>
              <a:rPr lang="en-US" sz="1814" dirty="0" err="1"/>
              <a:t>javascript:alert</a:t>
            </a:r>
            <a:r>
              <a:rPr lang="en-US" sz="1814" dirty="0"/>
              <a:t>('Hello');")</a:t>
            </a:r>
          </a:p>
          <a:p>
            <a:pPr marL="0" indent="0">
              <a:buNone/>
              <a:defRPr/>
            </a:pPr>
            <a:r>
              <a:rPr lang="en-US" sz="2540" dirty="0"/>
              <a:t/>
            </a:r>
            <a:br>
              <a:rPr lang="en-US" sz="2540" dirty="0"/>
            </a:br>
            <a:endParaRPr lang="en-US" sz="2812" b="1" u="sng" dirty="0"/>
          </a:p>
        </p:txBody>
      </p:sp>
      <p:sp>
        <p:nvSpPr>
          <p:cNvPr id="2355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CA3764B-F332-4A26-A674-9612D8EEAB78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602065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993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Hypertext links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296001" y="2438281"/>
            <a:ext cx="3808800" cy="33523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3657601" y="2896201"/>
            <a:ext cx="3810240" cy="335232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523521" y="2514600"/>
            <a:ext cx="213408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 u="sng">
                <a:solidFill>
                  <a:srgbClr val="0000FF"/>
                </a:solidFill>
              </a:rPr>
              <a:t>Click this link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4343041" y="3352681"/>
            <a:ext cx="2819520" cy="143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/>
              <a:t>opens </a:t>
            </a:r>
            <a:r>
              <a:rPr lang="en-US" altLang="en-US" sz="2177" b="1"/>
              <a:t>mywebpage.html </a:t>
            </a:r>
            <a:r>
              <a:rPr lang="en-US" altLang="en-US" sz="2177"/>
              <a:t>in the window / frame named “</a:t>
            </a:r>
            <a:r>
              <a:rPr lang="en-US" altLang="en-US" sz="2177" b="1"/>
              <a:t>window2</a:t>
            </a:r>
            <a:r>
              <a:rPr lang="en-US" altLang="en-US" sz="2177"/>
              <a:t>”</a:t>
            </a: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456481" y="1523881"/>
            <a:ext cx="838224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96" b="1" dirty="0">
                <a:solidFill>
                  <a:srgbClr val="002060"/>
                </a:solidFill>
              </a:rPr>
              <a:t>&lt;a </a:t>
            </a:r>
            <a:r>
              <a:rPr lang="en-US" altLang="en-US" sz="1996" b="1" dirty="0" err="1">
                <a:solidFill>
                  <a:srgbClr val="002060"/>
                </a:solidFill>
              </a:rPr>
              <a:t>href</a:t>
            </a:r>
            <a:r>
              <a:rPr lang="en-US" altLang="en-US" sz="1996" b="1" dirty="0">
                <a:solidFill>
                  <a:srgbClr val="002060"/>
                </a:solidFill>
              </a:rPr>
              <a:t>=“</a:t>
            </a:r>
            <a:r>
              <a:rPr lang="en-US" altLang="en-US" sz="1996" b="1" dirty="0" err="1">
                <a:solidFill>
                  <a:srgbClr val="002060"/>
                </a:solidFill>
              </a:rPr>
              <a:t>mywebpage.html</a:t>
            </a:r>
            <a:r>
              <a:rPr lang="en-US" altLang="en-US" sz="1996" b="1" dirty="0">
                <a:solidFill>
                  <a:srgbClr val="002060"/>
                </a:solidFill>
              </a:rPr>
              <a:t>” target=“window2” &gt;Click this link &lt;/a&gt;</a:t>
            </a:r>
          </a:p>
        </p:txBody>
      </p:sp>
      <p:sp>
        <p:nvSpPr>
          <p:cNvPr id="25608" name="Text Box 9"/>
          <p:cNvSpPr txBox="1">
            <a:spLocks noChangeArrowheads="1"/>
          </p:cNvSpPr>
          <p:nvPr/>
        </p:nvSpPr>
        <p:spPr bwMode="auto">
          <a:xfrm>
            <a:off x="4877281" y="5859801"/>
            <a:ext cx="137088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dirty="0">
                <a:solidFill>
                  <a:srgbClr val="002060"/>
                </a:solidFill>
              </a:rPr>
              <a:t>window2</a:t>
            </a:r>
          </a:p>
        </p:txBody>
      </p:sp>
      <p:sp>
        <p:nvSpPr>
          <p:cNvPr id="25609" name="عنصر نائب لرقم الشريحة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A1B9C87-A6C8-49B4-A6AA-352CA8340C89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عنصر نائب للتذييل 1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907911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115909" y="453579"/>
            <a:ext cx="9144000" cy="73409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E-Mail </a:t>
            </a:r>
            <a:r>
              <a:rPr lang="en-US" dirty="0" smtClean="0"/>
              <a:t>(Electronic Mail)</a:t>
            </a:r>
          </a:p>
        </p:txBody>
      </p:sp>
      <p:sp>
        <p:nvSpPr>
          <p:cNvPr id="63491" name="Content Placeholder 4"/>
          <p:cNvSpPr>
            <a:spLocks noGrp="1"/>
          </p:cNvSpPr>
          <p:nvPr>
            <p:ph idx="1"/>
          </p:nvPr>
        </p:nvSpPr>
        <p:spPr>
          <a:xfrm>
            <a:off x="115909" y="1774870"/>
            <a:ext cx="9028091" cy="1196930"/>
          </a:xfrm>
        </p:spPr>
        <p:txBody>
          <a:bodyPr/>
          <a:lstStyle/>
          <a:p>
            <a:pPr>
              <a:buClr>
                <a:schemeClr val="bg1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&lt;A</a:t>
            </a:r>
            <a:r>
              <a:rPr lang="en-US" dirty="0" smtClean="0">
                <a:solidFill>
                  <a:schemeClr val="hlink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HREF=“mailto:</a:t>
            </a:r>
            <a:r>
              <a:rPr lang="en-US" dirty="0" smtClean="0"/>
              <a:t>ali@yahoo.com”</a:t>
            </a:r>
            <a:r>
              <a:rPr lang="en-US" dirty="0" smtClean="0">
                <a:solidFill>
                  <a:srgbClr val="FF0000"/>
                </a:solidFill>
              </a:rPr>
              <a:t>&gt;Send me More  Information &lt;/A&gt;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30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672480"/>
          </a:xfrm>
        </p:spPr>
        <p:txBody>
          <a:bodyPr/>
          <a:lstStyle/>
          <a:p>
            <a:pPr eaLnBrk="1" hangingPunct="1"/>
            <a:r>
              <a:rPr lang="en-US" altLang="en-US" sz="2540" b="1" dirty="0"/>
              <a:t>HTML – Fundamentals</a:t>
            </a:r>
            <a:br>
              <a:rPr lang="en-US" altLang="en-US" sz="2540" b="1" dirty="0"/>
            </a:br>
            <a:r>
              <a:rPr lang="en-US" altLang="en-US" sz="2540" b="1" dirty="0">
                <a:solidFill>
                  <a:srgbClr val="FF0000"/>
                </a:solidFill>
              </a:rPr>
              <a:t>&lt;body&gt; </a:t>
            </a:r>
            <a:r>
              <a:rPr lang="en-US" altLang="en-US" sz="2540" b="1" dirty="0"/>
              <a:t>tag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641" y="1295399"/>
            <a:ext cx="8556480" cy="513888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33" dirty="0"/>
              <a:t>The </a:t>
            </a:r>
            <a:r>
              <a:rPr lang="en-US" altLang="en-US" sz="1633" b="1" dirty="0"/>
              <a:t>&lt;</a:t>
            </a:r>
            <a:r>
              <a:rPr lang="en-US" altLang="en-US" sz="1633" b="1" dirty="0">
                <a:solidFill>
                  <a:srgbClr val="FF0000"/>
                </a:solidFill>
              </a:rPr>
              <a:t>body</a:t>
            </a:r>
            <a:r>
              <a:rPr lang="en-US" altLang="en-US" sz="1633" b="1" dirty="0"/>
              <a:t>&gt; </a:t>
            </a:r>
            <a:r>
              <a:rPr lang="en-US" altLang="en-US" sz="1633" dirty="0"/>
              <a:t>element contains all the contents of an HTML document, such as text, hyperlinks, images, tables, lists, etc. </a:t>
            </a:r>
            <a:endParaRPr lang="en-US" altLang="en-US" sz="1633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i="1" dirty="0">
              <a:solidFill>
                <a:schemeClr val="bg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77" dirty="0"/>
              <a:t>&lt;body&gt;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77" dirty="0"/>
              <a:t>….. contents of an HTML document …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177" dirty="0"/>
              <a:t>&lt;/body&gt;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/>
          </p:nvPr>
        </p:nvGraphicFramePr>
        <p:xfrm>
          <a:off x="388801" y="1981200"/>
          <a:ext cx="8360640" cy="256231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558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51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Attribute of body tag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Value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/>
                        <a:t>Description</a:t>
                      </a:r>
                      <a:endParaRPr 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/>
                        <a:t>alink</a:t>
                      </a:r>
                      <a:endParaRPr lang="en-US" sz="1600" b="1" i="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color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the color of an active link in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/>
                        <a:t>vlink</a:t>
                      </a:r>
                      <a:endParaRPr lang="en-US" sz="16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color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the color of visited links in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869870097"/>
                  </a:ext>
                </a:extLst>
              </a:tr>
              <a:tr h="369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/>
                        <a:t>link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color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the color of unvisited links in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538544378"/>
                  </a:ext>
                </a:extLst>
              </a:tr>
              <a:tr h="369074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/>
                        <a:t>background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URL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a background image for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3960665417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 err="1"/>
                        <a:t>bgcolor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color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the background color of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kern="1200" dirty="0"/>
                        <a:t>text</a:t>
                      </a:r>
                      <a:endParaRPr lang="en-US" sz="16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color</a:t>
                      </a:r>
                      <a:endParaRPr lang="en-US" sz="1300" b="1" dirty="0"/>
                    </a:p>
                  </a:txBody>
                  <a:tcPr marL="54007" marR="54007" marT="54010" marB="5401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/>
                        <a:t>Specifies the color of the text in a document</a:t>
                      </a:r>
                    </a:p>
                  </a:txBody>
                  <a:tcPr marL="54007" marR="54007" marT="54010" marB="5401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374" name="عنصر نائب لرقم الشريحة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251999E-A7B8-45CE-B8FF-270D0E6B2148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75" name="عنصر نائب للتذييل 8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307783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173319"/>
            <a:ext cx="8225280" cy="10641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Hyperlink Colors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9713"/>
            <a:ext cx="8382000" cy="26626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12" dirty="0">
                <a:solidFill>
                  <a:srgbClr val="0000FF"/>
                </a:solidFill>
              </a:rPr>
              <a:t>&lt;BODY LINK</a:t>
            </a:r>
            <a:r>
              <a:rPr lang="en-US" altLang="en-US" sz="2812" dirty="0" smtClean="0">
                <a:solidFill>
                  <a:srgbClr val="0000FF"/>
                </a:solidFill>
              </a:rPr>
              <a:t>=“</a:t>
            </a:r>
            <a:r>
              <a:rPr lang="en-US" altLang="en-US" sz="2812" i="1" dirty="0" smtClean="0">
                <a:solidFill>
                  <a:srgbClr val="0000FF"/>
                </a:solidFill>
              </a:rPr>
              <a:t>color”</a:t>
            </a:r>
            <a:r>
              <a:rPr lang="en-US" altLang="en-US" sz="2812" dirty="0" smtClean="0">
                <a:solidFill>
                  <a:srgbClr val="0000FF"/>
                </a:solidFill>
              </a:rPr>
              <a:t>, </a:t>
            </a:r>
            <a:r>
              <a:rPr lang="en-US" altLang="en-US" sz="2812" dirty="0">
                <a:solidFill>
                  <a:srgbClr val="0000FF"/>
                </a:solidFill>
              </a:rPr>
              <a:t>VLINK</a:t>
            </a:r>
            <a:r>
              <a:rPr lang="en-US" altLang="en-US" sz="2812" dirty="0" smtClean="0">
                <a:solidFill>
                  <a:srgbClr val="0000FF"/>
                </a:solidFill>
              </a:rPr>
              <a:t>=“</a:t>
            </a:r>
            <a:r>
              <a:rPr lang="en-US" altLang="en-US" sz="2812" i="1" dirty="0" smtClean="0">
                <a:solidFill>
                  <a:srgbClr val="0000FF"/>
                </a:solidFill>
              </a:rPr>
              <a:t>color”</a:t>
            </a:r>
            <a:r>
              <a:rPr lang="en-US" altLang="en-US" sz="2812" dirty="0" smtClean="0">
                <a:solidFill>
                  <a:srgbClr val="0000FF"/>
                </a:solidFill>
              </a:rPr>
              <a:t>, </a:t>
            </a:r>
            <a:r>
              <a:rPr lang="en-US" altLang="en-US" sz="2812" dirty="0">
                <a:solidFill>
                  <a:srgbClr val="0000FF"/>
                </a:solidFill>
              </a:rPr>
              <a:t>ALINK</a:t>
            </a:r>
            <a:r>
              <a:rPr lang="en-US" altLang="en-US" sz="2812" dirty="0" smtClean="0">
                <a:solidFill>
                  <a:srgbClr val="0000FF"/>
                </a:solidFill>
              </a:rPr>
              <a:t>=“</a:t>
            </a:r>
            <a:r>
              <a:rPr lang="en-US" altLang="en-US" sz="2812" i="1" dirty="0" smtClean="0">
                <a:solidFill>
                  <a:srgbClr val="0000FF"/>
                </a:solidFill>
              </a:rPr>
              <a:t>color</a:t>
            </a:r>
            <a:r>
              <a:rPr lang="en-US" altLang="en-US" sz="2812" dirty="0" smtClean="0">
                <a:solidFill>
                  <a:srgbClr val="0000FF"/>
                </a:solidFill>
              </a:rPr>
              <a:t> “&gt;</a:t>
            </a:r>
            <a:endParaRPr lang="en-US" altLang="en-US" sz="2812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/>
              <a:t>&lt;BODY LINK=</a:t>
            </a:r>
            <a:r>
              <a:rPr lang="en-US" altLang="en-US" sz="2358" i="1" dirty="0"/>
              <a:t>“blue”</a:t>
            </a:r>
            <a:r>
              <a:rPr lang="en-US" altLang="en-US" sz="2358" dirty="0"/>
              <a:t>, VLINK=</a:t>
            </a:r>
            <a:r>
              <a:rPr lang="en-US" altLang="en-US" sz="2358" i="1" dirty="0"/>
              <a:t>“purple”</a:t>
            </a:r>
            <a:r>
              <a:rPr lang="en-US" altLang="en-US" sz="2358" dirty="0"/>
              <a:t>, ALINK=</a:t>
            </a:r>
            <a:r>
              <a:rPr lang="en-US" altLang="en-US" sz="2358" i="1" dirty="0"/>
              <a:t>“red”</a:t>
            </a:r>
            <a:r>
              <a:rPr lang="en-US" altLang="en-US" sz="2358" dirty="0"/>
              <a:t> 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b="1" dirty="0"/>
              <a:t>&lt;BODY LINK=</a:t>
            </a:r>
            <a:r>
              <a:rPr lang="en-US" altLang="en-US" sz="1996" b="1" i="1" dirty="0"/>
              <a:t>“#0000FF”</a:t>
            </a:r>
            <a:r>
              <a:rPr lang="en-US" altLang="en-US" sz="1996" b="1" dirty="0"/>
              <a:t>, VLINK=</a:t>
            </a:r>
            <a:r>
              <a:rPr lang="en-US" altLang="en-US" sz="1996" b="1" i="1" dirty="0"/>
              <a:t>“#FF00FF”</a:t>
            </a:r>
            <a:r>
              <a:rPr lang="en-US" altLang="en-US" sz="1996" b="1" dirty="0"/>
              <a:t>, ALINK=</a:t>
            </a:r>
            <a:r>
              <a:rPr lang="en-US" altLang="en-US" sz="1996" b="1" i="1" dirty="0"/>
              <a:t>“#FF0000”</a:t>
            </a:r>
            <a:r>
              <a:rPr lang="en-US" altLang="en-US" sz="1996" b="1" dirty="0"/>
              <a:t> 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b="1" dirty="0"/>
          </a:p>
        </p:txBody>
      </p:sp>
      <p:sp>
        <p:nvSpPr>
          <p:cNvPr id="2662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F26A96F3-55DF-44E3-8385-0D3D0A775F92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59272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67248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Other uses of Images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12" b="1" dirty="0"/>
              <a:t>Page background  (not recommended)</a:t>
            </a:r>
          </a:p>
          <a:p>
            <a:pPr lvl="1" eaLnBrk="1" hangingPunct="1"/>
            <a:r>
              <a:rPr lang="en-US" altLang="en-US" sz="2268" dirty="0"/>
              <a:t>&lt;body background-image = “</a:t>
            </a:r>
            <a:r>
              <a:rPr lang="en-US" altLang="en-US" sz="2268" dirty="0" err="1"/>
              <a:t>url</a:t>
            </a:r>
            <a:r>
              <a:rPr lang="en-US" altLang="en-US" sz="2268" dirty="0"/>
              <a:t>” &gt;</a:t>
            </a:r>
          </a:p>
          <a:p>
            <a:pPr lvl="1" eaLnBrk="1" hangingPunct="1"/>
            <a:r>
              <a:rPr lang="en-US" altLang="en-US" sz="2268" dirty="0"/>
              <a:t>&lt;body class=“background”&gt;</a:t>
            </a:r>
          </a:p>
          <a:p>
            <a:pPr lvl="3" eaLnBrk="1" hangingPunct="1"/>
            <a:r>
              <a:rPr lang="en-US" altLang="en-US" dirty="0" err="1"/>
              <a:t>body.background</a:t>
            </a:r>
            <a:r>
              <a:rPr lang="en-US" altLang="en-US" dirty="0"/>
              <a:t> { background-image:$</a:t>
            </a:r>
            <a:r>
              <a:rPr lang="en-US" altLang="en-US" dirty="0" err="1"/>
              <a:t>url</a:t>
            </a:r>
            <a:r>
              <a:rPr lang="en-US" altLang="en-US" dirty="0"/>
              <a:t>; }</a:t>
            </a:r>
          </a:p>
          <a:p>
            <a:pPr lvl="3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6042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5B5E3AC-2018-4132-9EED-126303A8BAE4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62483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&lt;</a:t>
            </a:r>
            <a:r>
              <a:rPr lang="en-US" sz="2000" dirty="0"/>
              <a:t>html&gt;</a:t>
            </a:r>
          </a:p>
          <a:p>
            <a:pPr marL="0" indent="0">
              <a:buNone/>
            </a:pPr>
            <a:r>
              <a:rPr lang="en-US" sz="2000" dirty="0"/>
              <a:t>&lt;head&gt;</a:t>
            </a:r>
          </a:p>
          <a:p>
            <a:pPr marL="0" indent="0">
              <a:buNone/>
            </a:pPr>
            <a:r>
              <a:rPr lang="en-US" sz="2000" dirty="0"/>
              <a:t>&lt;style&gt;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body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background-image: </a:t>
            </a:r>
            <a:r>
              <a:rPr lang="en-US" sz="2000" b="1" dirty="0" err="1">
                <a:solidFill>
                  <a:srgbClr val="FF0000"/>
                </a:solidFill>
              </a:rPr>
              <a:t>url</a:t>
            </a:r>
            <a:r>
              <a:rPr lang="en-US" sz="2000" b="1" dirty="0">
                <a:solidFill>
                  <a:srgbClr val="FF0000"/>
                </a:solidFill>
              </a:rPr>
              <a:t>(' </a:t>
            </a:r>
            <a:r>
              <a:rPr lang="en-US" sz="2000" b="1" dirty="0" smtClean="0">
                <a:solidFill>
                  <a:srgbClr val="FF0000"/>
                </a:solidFill>
              </a:rPr>
              <a:t>it-logo.jpeg</a:t>
            </a:r>
            <a:r>
              <a:rPr lang="en-US" sz="2000" b="1" dirty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background-repeat: no-repeat;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&lt;/style</a:t>
            </a:r>
            <a:r>
              <a:rPr lang="en-US" sz="2000" dirty="0" smtClean="0"/>
              <a:t>&gt;&lt;/</a:t>
            </a:r>
            <a:r>
              <a:rPr lang="en-US" sz="2000" dirty="0"/>
              <a:t>head&gt;</a:t>
            </a:r>
          </a:p>
          <a:p>
            <a:pPr marL="0" indent="0">
              <a:buNone/>
            </a:pPr>
            <a:r>
              <a:rPr lang="en-US" sz="2000" dirty="0"/>
              <a:t>&lt;body&gt;</a:t>
            </a:r>
          </a:p>
          <a:p>
            <a:pPr marL="0" indent="0">
              <a:buNone/>
            </a:pPr>
            <a:r>
              <a:rPr lang="en-US" sz="2000" dirty="0" smtClean="0"/>
              <a:t>	&lt;</a:t>
            </a:r>
            <a:r>
              <a:rPr lang="en-US" sz="2000" dirty="0"/>
              <a:t>h2&gt;Background No </a:t>
            </a:r>
            <a:r>
              <a:rPr lang="en-US" sz="2000" dirty="0" smtClean="0"/>
              <a:t>Repeat </a:t>
            </a:r>
            <a:r>
              <a:rPr lang="en-US" sz="2000" dirty="0"/>
              <a:t>repeated by setting the </a:t>
            </a:r>
            <a:r>
              <a:rPr lang="en-US" sz="2000" dirty="0" smtClean="0"/>
              <a:t>background-	repeat </a:t>
            </a:r>
            <a:r>
              <a:rPr lang="en-US" sz="2000" dirty="0"/>
              <a:t>property to "no-repeat </a:t>
            </a:r>
            <a:r>
              <a:rPr lang="en-US" sz="2000" dirty="0" smtClean="0"/>
              <a:t>&lt;/</a:t>
            </a:r>
            <a:r>
              <a:rPr lang="en-US" sz="2000" dirty="0"/>
              <a:t>h2&gt;</a:t>
            </a:r>
          </a:p>
          <a:p>
            <a:pPr marL="0" indent="0">
              <a:buNone/>
            </a:pPr>
            <a:r>
              <a:rPr lang="en-US" sz="2000" dirty="0" smtClean="0"/>
              <a:t>&lt;/</a:t>
            </a:r>
            <a:r>
              <a:rPr lang="en-US" sz="2000" dirty="0"/>
              <a:t>body&gt;</a:t>
            </a:r>
          </a:p>
          <a:p>
            <a:pPr marL="0" indent="0">
              <a:buNone/>
            </a:pPr>
            <a:r>
              <a:rPr lang="en-US" sz="2000" dirty="0"/>
              <a:t>&lt;/html&gt;</a:t>
            </a:r>
            <a:endParaRPr lang="ar-J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156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background-image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534987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&lt;html&gt;</a:t>
            </a:r>
          </a:p>
          <a:p>
            <a:pPr marL="0" indent="0">
              <a:buNone/>
            </a:pPr>
            <a:r>
              <a:rPr lang="en-US" sz="1800" dirty="0"/>
              <a:t>&lt;head&gt;</a:t>
            </a:r>
          </a:p>
          <a:p>
            <a:pPr marL="0" indent="0">
              <a:buNone/>
            </a:pPr>
            <a:r>
              <a:rPr lang="en-US" sz="1800" dirty="0"/>
              <a:t>&lt;style&gt;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body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background-image: </a:t>
            </a:r>
            <a:r>
              <a:rPr lang="en-US" sz="1800" b="1" dirty="0" err="1">
                <a:solidFill>
                  <a:srgbClr val="FF0000"/>
                </a:solidFill>
              </a:rPr>
              <a:t>url</a:t>
            </a:r>
            <a:r>
              <a:rPr lang="en-US" sz="1800" b="1" dirty="0">
                <a:solidFill>
                  <a:srgbClr val="FF0000"/>
                </a:solidFill>
              </a:rPr>
              <a:t>(' </a:t>
            </a:r>
            <a:r>
              <a:rPr lang="en-US" sz="1800" b="1" dirty="0" smtClean="0">
                <a:solidFill>
                  <a:srgbClr val="FF0000"/>
                </a:solidFill>
              </a:rPr>
              <a:t>it-logo.jpeg</a:t>
            </a:r>
            <a:r>
              <a:rPr lang="en-US" sz="1800" b="1" dirty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  background-repeat: no-repeat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background-attachment: fixed; 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</a:t>
            </a:r>
            <a:r>
              <a:rPr lang="en-US" sz="1800" b="1" dirty="0">
                <a:solidFill>
                  <a:srgbClr val="FF0000"/>
                </a:solidFill>
              </a:rPr>
              <a:t>background-size: cover</a:t>
            </a:r>
            <a:r>
              <a:rPr lang="en-US" sz="1800" b="1" dirty="0" smtClean="0">
                <a:solidFill>
                  <a:srgbClr val="FF0000"/>
                </a:solidFill>
              </a:rPr>
              <a:t>;        </a:t>
            </a:r>
            <a:r>
              <a:rPr lang="en-US" sz="1800" b="1" dirty="0">
                <a:solidFill>
                  <a:srgbClr val="FF0000"/>
                </a:solidFill>
              </a:rPr>
              <a:t>or     </a:t>
            </a:r>
            <a:r>
              <a:rPr lang="en-US" sz="1800" b="1" dirty="0">
                <a:solidFill>
                  <a:srgbClr val="FF0000"/>
                </a:solidFill>
              </a:rPr>
              <a:t>background-size: 100% 100%;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&lt;/style</a:t>
            </a:r>
            <a:r>
              <a:rPr lang="en-US" sz="1800" dirty="0" smtClean="0"/>
              <a:t>&gt;&lt;/head&gt;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&lt;</a:t>
            </a:r>
            <a:r>
              <a:rPr lang="en-US" sz="1800" dirty="0">
                <a:solidFill>
                  <a:srgbClr val="0000FF"/>
                </a:solidFill>
              </a:rPr>
              <a:t>h2&gt;Background </a:t>
            </a:r>
            <a:r>
              <a:rPr lang="en-US" sz="1800" dirty="0" smtClean="0">
                <a:solidFill>
                  <a:srgbClr val="0000FF"/>
                </a:solidFill>
              </a:rPr>
              <a:t>Cover : </a:t>
            </a:r>
            <a:r>
              <a:rPr lang="en-US" sz="1800" dirty="0">
                <a:solidFill>
                  <a:srgbClr val="0000FF"/>
                </a:solidFill>
              </a:rPr>
              <a:t>background-size </a:t>
            </a:r>
            <a:r>
              <a:rPr lang="en-US" sz="1800" dirty="0" smtClean="0">
                <a:solidFill>
                  <a:srgbClr val="0000FF"/>
                </a:solidFill>
              </a:rPr>
              <a:t>property &lt;/</a:t>
            </a:r>
            <a:r>
              <a:rPr lang="en-US" sz="1800" dirty="0">
                <a:solidFill>
                  <a:srgbClr val="0000FF"/>
                </a:solidFill>
              </a:rPr>
              <a:t>h2&gt;</a:t>
            </a:r>
          </a:p>
          <a:p>
            <a:pPr marL="0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body&gt;</a:t>
            </a:r>
          </a:p>
          <a:p>
            <a:pPr marL="0" indent="0">
              <a:buNone/>
            </a:pPr>
            <a:r>
              <a:rPr lang="en-US" sz="1800" dirty="0"/>
              <a:t>&lt;/html&gt;</a:t>
            </a:r>
            <a:endParaRPr lang="ar-JO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344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عنوان 5"/>
          <p:cNvSpPr>
            <a:spLocks noGrp="1"/>
          </p:cNvSpPr>
          <p:nvPr>
            <p:ph type="title"/>
          </p:nvPr>
        </p:nvSpPr>
        <p:spPr>
          <a:xfrm>
            <a:off x="456481" y="273961"/>
            <a:ext cx="8225280" cy="476640"/>
          </a:xfrm>
        </p:spPr>
        <p:txBody>
          <a:bodyPr/>
          <a:lstStyle/>
          <a:p>
            <a:r>
              <a:rPr lang="en-US" altLang="en-US" b="1" dirty="0" err="1">
                <a:solidFill>
                  <a:srgbClr val="FF0000"/>
                </a:solidFill>
              </a:rPr>
              <a:t>Img</a:t>
            </a:r>
            <a:r>
              <a:rPr lang="en-US" altLang="en-US" dirty="0"/>
              <a:t> tag attributes</a:t>
            </a:r>
            <a:endParaRPr lang="ar-JO" altLang="en-US" dirty="0"/>
          </a:p>
        </p:txBody>
      </p:sp>
      <p:sp>
        <p:nvSpPr>
          <p:cNvPr id="19459" name="عنصر نائب للتذييل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19460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0733E7A-346B-4BEC-BEF2-ECEF94E54246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29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جدول 6"/>
          <p:cNvGraphicFramePr>
            <a:graphicFrameLocks noGrp="1"/>
          </p:cNvGraphicFramePr>
          <p:nvPr/>
        </p:nvGraphicFramePr>
        <p:xfrm>
          <a:off x="326881" y="1469161"/>
          <a:ext cx="8360640" cy="476784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82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52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/>
                        <a:t>Attribute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/>
                        <a:t>Value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b="1" dirty="0"/>
                        <a:t>Description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20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align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top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bottom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middle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left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right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Specifies the alignment of an image according to surrounding elements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alt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text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Specifies an alternate text for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6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border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pixels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Specifies the width of the border around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height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pixels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Specifies the height of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/>
                        <a:t>hspace</a:t>
                      </a:r>
                      <a:endParaRPr lang="en-US" sz="1500" dirty="0"/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pixels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Not supported in HTML5.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Specifies the whitespace on left and right side of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5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/>
                        <a:t>src</a:t>
                      </a:r>
                      <a:endParaRPr lang="en-US" sz="1500" dirty="0"/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URL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Specifies the URL of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69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/>
                        <a:t>yspace</a:t>
                      </a:r>
                      <a:endParaRPr lang="en-US" sz="1500" dirty="0"/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pixels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Not supported in HTML5.</a:t>
                      </a:r>
                      <a:br>
                        <a:rPr lang="en-US" sz="1500" dirty="0"/>
                      </a:br>
                      <a:r>
                        <a:rPr lang="en-US" sz="1500" dirty="0"/>
                        <a:t>Specifies the whitespace on top and bottom of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5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width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/>
                        <a:t>pixels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/>
                        <a:t>Specifies the width of an image</a:t>
                      </a:r>
                    </a:p>
                  </a:txBody>
                  <a:tcPr marL="29535" marR="29535" marT="29533" marB="29533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503" name="Rectangle 1"/>
          <p:cNvSpPr>
            <a:spLocks noChangeArrowheads="1"/>
          </p:cNvSpPr>
          <p:nvPr/>
        </p:nvSpPr>
        <p:spPr bwMode="auto">
          <a:xfrm>
            <a:off x="1" y="-380834"/>
            <a:ext cx="184731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altLang="en-US" sz="2177"/>
              <a:t/>
            </a:r>
            <a:br>
              <a:rPr lang="en-GB" altLang="en-US" sz="2177"/>
            </a:br>
            <a:endParaRPr lang="en-GB" altLang="en-US" sz="2177"/>
          </a:p>
        </p:txBody>
      </p:sp>
    </p:spTree>
    <p:extLst>
      <p:ext uri="{BB962C8B-B14F-4D97-AF65-F5344CB8AC3E}">
        <p14:creationId xmlns:p14="http://schemas.microsoft.com/office/powerpoint/2010/main" val="265972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Markup Languages - HTML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3392"/>
            <a:ext cx="8225280" cy="522980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Derived from SGML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(Standard Generalized Markup Language )</a:t>
            </a:r>
          </a:p>
          <a:p>
            <a:pPr eaLnBrk="1" hangingPunct="1"/>
            <a:r>
              <a:rPr lang="en-US" altLang="en-US" b="1" dirty="0" err="1"/>
              <a:t>H</a:t>
            </a:r>
            <a:r>
              <a:rPr lang="en-US" altLang="en-US" dirty="0" err="1"/>
              <a:t>yper</a:t>
            </a:r>
            <a:r>
              <a:rPr lang="en-US" altLang="en-US" b="1" dirty="0" err="1"/>
              <a:t>T</a:t>
            </a:r>
            <a:r>
              <a:rPr lang="en-US" altLang="en-US" dirty="0" err="1"/>
              <a:t>ext</a:t>
            </a:r>
            <a:r>
              <a:rPr lang="en-US" altLang="en-US" dirty="0"/>
              <a:t> </a:t>
            </a:r>
            <a:r>
              <a:rPr lang="en-US" altLang="en-US" b="1" dirty="0"/>
              <a:t>M</a:t>
            </a:r>
            <a:r>
              <a:rPr lang="en-US" altLang="en-US" dirty="0"/>
              <a:t>arkup </a:t>
            </a:r>
            <a:r>
              <a:rPr lang="en-US" altLang="en-US" b="1" dirty="0"/>
              <a:t>L</a:t>
            </a:r>
            <a:r>
              <a:rPr lang="en-US" altLang="en-US" dirty="0"/>
              <a:t>anguage</a:t>
            </a:r>
          </a:p>
          <a:p>
            <a:pPr marL="0" indent="0" eaLnBrk="1" hangingPunct="1">
              <a:buNone/>
            </a:pPr>
            <a:endParaRPr lang="en-US" altLang="en-US" b="1" dirty="0"/>
          </a:p>
          <a:p>
            <a:pPr marL="0" indent="0" eaLnBrk="1" hangingPunct="1">
              <a:buNone/>
            </a:pPr>
            <a:r>
              <a:rPr lang="en-US" altLang="en-US" b="1" dirty="0"/>
              <a:t>Anatomy of a Website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Content: </a:t>
            </a:r>
            <a:r>
              <a:rPr lang="en-US" altLang="en-US" dirty="0"/>
              <a:t>Text, Media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b="1" dirty="0"/>
              <a:t>+  HTML: </a:t>
            </a:r>
            <a:r>
              <a:rPr lang="en-US" altLang="en-US" dirty="0"/>
              <a:t>Structure + Semantics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b="1" dirty="0"/>
              <a:t>+   </a:t>
            </a:r>
            <a:r>
              <a:rPr lang="en-US" altLang="en-US" b="1" dirty="0" smtClean="0"/>
              <a:t>CSS</a:t>
            </a:r>
            <a:r>
              <a:rPr lang="en-US" altLang="en-US" sz="2000" b="1" dirty="0" smtClean="0"/>
              <a:t>(</a:t>
            </a:r>
            <a:r>
              <a:rPr lang="en-US" sz="2000" b="1" dirty="0"/>
              <a:t>Cascading Style </a:t>
            </a:r>
            <a:r>
              <a:rPr lang="en-US" sz="2000" b="1" dirty="0" smtClean="0"/>
              <a:t>Sheets)</a:t>
            </a:r>
            <a:r>
              <a:rPr lang="en-US" altLang="en-US" sz="2000" b="1" dirty="0" smtClean="0"/>
              <a:t>: </a:t>
            </a:r>
            <a:r>
              <a:rPr lang="en-US" altLang="en-US" dirty="0"/>
              <a:t>Presentation + Design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b="1" dirty="0"/>
              <a:t>+    JS: </a:t>
            </a:r>
            <a:r>
              <a:rPr lang="en-US" altLang="en-US" dirty="0"/>
              <a:t>Interactivity </a:t>
            </a: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b="1" dirty="0"/>
              <a:t>= Your Website</a:t>
            </a:r>
            <a:endParaRPr lang="en-US" altLang="en-US" dirty="0">
              <a:latin typeface="Arial Unicode MS" panose="020B0604020202020204" pitchFamily="34" charset="-128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en-US" sz="800" dirty="0"/>
          </a:p>
          <a:p>
            <a:pPr marL="0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614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AD78037-A65C-42DB-9C8D-61535681CDF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820686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 dirty="0"/>
              <a:t>HTML – Fundamentals</a:t>
            </a:r>
            <a:br>
              <a:rPr lang="en-US" altLang="en-US" sz="3356" b="1" dirty="0"/>
            </a:br>
            <a:r>
              <a:rPr lang="en-US" altLang="en-US" sz="1905" b="1" dirty="0" smtClean="0"/>
              <a:t>Images-examples</a:t>
            </a:r>
            <a:endParaRPr lang="en-US" altLang="en-US" sz="1905" b="1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80" y="1927081"/>
            <a:ext cx="8599920" cy="352656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 smtClean="0"/>
              <a:t>1- &lt;</a:t>
            </a:r>
            <a:r>
              <a:rPr lang="en-US" altLang="en-US" sz="2358" dirty="0" err="1" smtClean="0"/>
              <a:t>img</a:t>
            </a:r>
            <a:r>
              <a:rPr lang="en-US" altLang="en-US" sz="2358" dirty="0" smtClean="0"/>
              <a:t> </a:t>
            </a:r>
            <a:r>
              <a:rPr lang="en-US" altLang="en-US" sz="2358" dirty="0" err="1"/>
              <a:t>src</a:t>
            </a:r>
            <a:r>
              <a:rPr lang="en-US" altLang="en-US" sz="2358" dirty="0" smtClean="0"/>
              <a:t>=</a:t>
            </a:r>
            <a:r>
              <a:rPr lang="en-US" sz="2400" dirty="0"/>
              <a:t>"</a:t>
            </a:r>
            <a:r>
              <a:rPr lang="en-US" altLang="en-US" sz="2358" dirty="0"/>
              <a:t>images/ </a:t>
            </a:r>
            <a:r>
              <a:rPr lang="en-US" altLang="en-US" sz="2358" dirty="0" smtClean="0"/>
              <a:t>it-logo.jpeg</a:t>
            </a:r>
            <a:r>
              <a:rPr lang="en-US" sz="2400" dirty="0"/>
              <a:t>"</a:t>
            </a:r>
            <a:r>
              <a:rPr lang="en-US" altLang="en-US" sz="2358" dirty="0" smtClean="0"/>
              <a:t> </a:t>
            </a:r>
            <a:r>
              <a:rPr lang="en-US" altLang="en-US" sz="2358" dirty="0"/>
              <a:t>width=75px, height=50px </a:t>
            </a:r>
            <a:r>
              <a:rPr lang="en-US" altLang="en-US" sz="2358" dirty="0" smtClean="0"/>
              <a:t>&gt;</a:t>
            </a:r>
            <a:endParaRPr lang="en-US" altLang="en-US" sz="2358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 smtClean="0"/>
              <a:t>2- </a:t>
            </a:r>
          </a:p>
          <a:p>
            <a:pPr marL="0" indent="0">
              <a:buNone/>
            </a:pPr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 </a:t>
            </a:r>
            <a:r>
              <a:rPr lang="en-US" sz="2400" dirty="0" err="1"/>
              <a:t>src</a:t>
            </a:r>
            <a:r>
              <a:rPr lang="en-US" sz="2400" dirty="0"/>
              <a:t>=" </a:t>
            </a:r>
            <a:r>
              <a:rPr lang="en-US" sz="2400" dirty="0" smtClean="0"/>
              <a:t>it-logo.jpeg</a:t>
            </a:r>
            <a:r>
              <a:rPr lang="en-US" sz="2400" dirty="0"/>
              <a:t>" alt</a:t>
            </a:r>
            <a:r>
              <a:rPr lang="en-US" sz="2400" dirty="0" smtClean="0"/>
              <a:t>="it-logo"</a:t>
            </a:r>
            <a:r>
              <a:rPr lang="en-US" sz="2400" dirty="0"/>
              <a:t> width="500" height="600</a:t>
            </a:r>
            <a:r>
              <a:rPr lang="en-US" sz="2400" dirty="0" smtClean="0"/>
              <a:t>"&gt;</a:t>
            </a: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/>
              <a:t> </a:t>
            </a:r>
            <a:r>
              <a:rPr lang="en-US" sz="2000" dirty="0" err="1"/>
              <a:t>src</a:t>
            </a:r>
            <a:r>
              <a:rPr lang="en-US" sz="2000" dirty="0"/>
              <a:t>=" </a:t>
            </a:r>
            <a:r>
              <a:rPr lang="en-US" sz="2000" dirty="0" smtClean="0"/>
              <a:t>it-logo.jpeg</a:t>
            </a:r>
            <a:r>
              <a:rPr lang="en-US" sz="2000" dirty="0"/>
              <a:t>" alt</a:t>
            </a:r>
            <a:r>
              <a:rPr lang="en-US" sz="2000" dirty="0" smtClean="0"/>
              <a:t>="</a:t>
            </a:r>
            <a:r>
              <a:rPr lang="en-US" sz="2000" dirty="0"/>
              <a:t>it-logo</a:t>
            </a:r>
            <a:r>
              <a:rPr lang="en-US" sz="2000" dirty="0" smtClean="0"/>
              <a:t>"</a:t>
            </a:r>
            <a:r>
              <a:rPr lang="en-US" sz="2000" dirty="0"/>
              <a:t> style="width:500px;height:600px;"&gt;</a:t>
            </a:r>
            <a:endParaRPr lang="en-US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 smtClean="0"/>
              <a:t>3- &lt;</a:t>
            </a:r>
            <a:r>
              <a:rPr lang="en-US" altLang="en-US" sz="2358" dirty="0" err="1" smtClean="0"/>
              <a:t>img</a:t>
            </a:r>
            <a:r>
              <a:rPr lang="en-US" altLang="en-US" sz="2358" dirty="0" smtClean="0"/>
              <a:t> </a:t>
            </a:r>
            <a:r>
              <a:rPr lang="en-US" altLang="en-US" sz="2358" dirty="0"/>
              <a:t>class</a:t>
            </a:r>
            <a:r>
              <a:rPr lang="en-US" altLang="en-US" sz="2358" dirty="0" smtClean="0"/>
              <a:t>=</a:t>
            </a:r>
            <a:r>
              <a:rPr lang="en-US" sz="2400" dirty="0"/>
              <a:t>"</a:t>
            </a:r>
            <a:r>
              <a:rPr lang="en-US" altLang="en-US" sz="2358" dirty="0" smtClean="0"/>
              <a:t>pics</a:t>
            </a:r>
            <a:r>
              <a:rPr lang="en-US" sz="2400" dirty="0"/>
              <a:t>"</a:t>
            </a:r>
            <a:r>
              <a:rPr lang="en-US" altLang="en-US" sz="2358" dirty="0" smtClean="0"/>
              <a:t> </a:t>
            </a:r>
            <a:r>
              <a:rPr lang="en-US" altLang="en-US" sz="2358" dirty="0" err="1"/>
              <a:t>src</a:t>
            </a:r>
            <a:r>
              <a:rPr lang="en-US" altLang="en-US" sz="2358" dirty="0" smtClean="0"/>
              <a:t>=</a:t>
            </a:r>
            <a:r>
              <a:rPr lang="en-US" sz="2400" dirty="0"/>
              <a:t>"</a:t>
            </a:r>
            <a:r>
              <a:rPr lang="en-US" altLang="en-US" sz="2358" dirty="0"/>
              <a:t>images/ </a:t>
            </a:r>
            <a:r>
              <a:rPr lang="en-US" altLang="en-US" sz="2358" dirty="0" smtClean="0"/>
              <a:t>it-logo.jpeg</a:t>
            </a:r>
            <a:r>
              <a:rPr lang="en-US" sz="2400" dirty="0"/>
              <a:t>"</a:t>
            </a:r>
            <a:r>
              <a:rPr lang="en-US" altLang="en-US" sz="2358" dirty="0" smtClean="0"/>
              <a:t> </a:t>
            </a:r>
            <a:r>
              <a:rPr lang="en-US" altLang="en-US" sz="2358" dirty="0"/>
              <a:t> </a:t>
            </a:r>
            <a:r>
              <a:rPr lang="en-US" altLang="en-US" sz="2358" dirty="0" smtClean="0"/>
              <a:t>&gt;</a:t>
            </a:r>
            <a:endParaRPr lang="en-US" altLang="en-US" sz="2358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 err="1"/>
              <a:t>img.pics</a:t>
            </a:r>
            <a:r>
              <a:rPr lang="en-US" altLang="en-US" sz="2358" dirty="0"/>
              <a:t>  { width:75px; height:50px; border-width:3px }</a:t>
            </a:r>
          </a:p>
        </p:txBody>
      </p:sp>
      <p:sp>
        <p:nvSpPr>
          <p:cNvPr id="5837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7FFAE46-41DC-4E54-9E63-990815B76348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30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5736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683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Using Images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Images take longer to download than text</a:t>
            </a:r>
          </a:p>
          <a:p>
            <a:pPr eaLnBrk="1" hangingPunct="1"/>
            <a:r>
              <a:rPr lang="en-US" altLang="en-US"/>
              <a:t>The larger the image, the slower the page</a:t>
            </a:r>
          </a:p>
          <a:p>
            <a:pPr eaLnBrk="1" hangingPunct="1"/>
            <a:r>
              <a:rPr lang="en-US" altLang="en-US"/>
              <a:t>Use optimization software</a:t>
            </a:r>
          </a:p>
          <a:p>
            <a:pPr eaLnBrk="1" hangingPunct="1"/>
            <a:r>
              <a:rPr lang="en-US" altLang="en-US"/>
              <a:t>Use thumb nail images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1905121" y="4876200"/>
            <a:ext cx="685440" cy="61056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3657601" y="4190761"/>
            <a:ext cx="1752480" cy="18288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3366FF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V="1">
            <a:off x="1981440" y="4190761"/>
            <a:ext cx="1676160" cy="6091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 flipV="1">
            <a:off x="2590561" y="4190760"/>
            <a:ext cx="2819520" cy="68544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9400" name="Line 9"/>
          <p:cNvSpPr>
            <a:spLocks noChangeShapeType="1"/>
          </p:cNvSpPr>
          <p:nvPr/>
        </p:nvSpPr>
        <p:spPr bwMode="auto">
          <a:xfrm>
            <a:off x="1905121" y="5486761"/>
            <a:ext cx="1828800" cy="53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9401" name="Line 10"/>
          <p:cNvSpPr>
            <a:spLocks noChangeShapeType="1"/>
          </p:cNvSpPr>
          <p:nvPr/>
        </p:nvSpPr>
        <p:spPr bwMode="auto">
          <a:xfrm>
            <a:off x="2590561" y="5410441"/>
            <a:ext cx="2819520" cy="53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9402" name="عنصر نائب لرقم الشريحة 1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7EACC79-D81E-409C-9AD8-D3A937D00087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عنصر نائب للتذييل 1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7296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345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Hypertext links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796041"/>
            <a:ext cx="8225280" cy="433152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358" dirty="0"/>
              <a:t>&lt;a </a:t>
            </a:r>
            <a:r>
              <a:rPr lang="en-US" altLang="en-US" sz="2358" dirty="0" err="1"/>
              <a:t>href</a:t>
            </a:r>
            <a:r>
              <a:rPr lang="en-US" altLang="en-US" sz="2358" dirty="0"/>
              <a:t>=“page.html” target</a:t>
            </a:r>
            <a:r>
              <a:rPr lang="en-US" altLang="en-US" sz="2358" dirty="0" smtClean="0"/>
              <a:t>=“_blank</a:t>
            </a:r>
            <a:r>
              <a:rPr lang="en-US" altLang="en-US" sz="2358" dirty="0"/>
              <a:t>” &gt;Click this link &lt;/a&gt;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996" dirty="0"/>
              <a:t>Creates new window for the page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358" dirty="0"/>
              <a:t>&lt;a </a:t>
            </a:r>
            <a:r>
              <a:rPr lang="en-US" altLang="en-US" sz="2358" dirty="0" err="1"/>
              <a:t>href</a:t>
            </a:r>
            <a:r>
              <a:rPr lang="en-US" altLang="en-US" sz="2358" dirty="0"/>
              <a:t>=“page.html” target</a:t>
            </a:r>
            <a:r>
              <a:rPr lang="en-US" altLang="en-US" sz="2358" dirty="0" smtClean="0"/>
              <a:t>=“_parent</a:t>
            </a:r>
            <a:r>
              <a:rPr lang="en-US" altLang="en-US" sz="2358" dirty="0"/>
              <a:t>” &gt;Click this link &lt;/a&gt;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996" dirty="0"/>
              <a:t>Opens page in the parent frame/wind of this frame/window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358" dirty="0"/>
              <a:t>&lt;a </a:t>
            </a:r>
            <a:r>
              <a:rPr lang="en-US" altLang="en-US" sz="2358" dirty="0" err="1"/>
              <a:t>href</a:t>
            </a:r>
            <a:r>
              <a:rPr lang="en-US" altLang="en-US" sz="2358" dirty="0"/>
              <a:t>=“page.html” target</a:t>
            </a:r>
            <a:r>
              <a:rPr lang="en-US" altLang="en-US" sz="2358" dirty="0" smtClean="0"/>
              <a:t>=“_top</a:t>
            </a:r>
            <a:r>
              <a:rPr lang="en-US" altLang="en-US" sz="2358" dirty="0"/>
              <a:t>” &gt;Click this link &lt;/a&gt;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1996" dirty="0"/>
              <a:t>Opens page in top most frame/window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358" dirty="0"/>
          </a:p>
          <a:p>
            <a:pPr eaLnBrk="1" hangingPunct="1"/>
            <a:endParaRPr lang="en-US" altLang="en-US" dirty="0"/>
          </a:p>
        </p:txBody>
      </p:sp>
      <p:sp>
        <p:nvSpPr>
          <p:cNvPr id="5427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D75721A1-D8E3-4A47-A0A6-C1E5B57E23E7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599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3456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</a:t>
            </a:r>
            <a:r>
              <a:rPr lang="en-US" altLang="en-US" b="1" dirty="0" smtClean="0"/>
              <a:t>– Fundamentals Example</a:t>
            </a:r>
            <a:endParaRPr lang="en-US" altLang="en-US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3733800" cy="21335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&lt;body&gt;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Mike Tyler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PO Box 190387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Hungry Horse, Mt 59919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536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8FE9984-4EAC-4B16-957B-A6276079A3E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057400"/>
            <a:ext cx="3400425" cy="457200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540" y="3858058"/>
            <a:ext cx="4419600" cy="238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&lt;body&gt;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&lt;b&gt;</a:t>
            </a:r>
            <a:r>
              <a:rPr lang="en-US" altLang="en-US" sz="2400" dirty="0"/>
              <a:t>Mike Tyler</a:t>
            </a:r>
            <a:r>
              <a:rPr lang="en-US" altLang="en-US" sz="2400" dirty="0">
                <a:solidFill>
                  <a:srgbClr val="0000FF"/>
                </a:solidFill>
              </a:rPr>
              <a:t>&lt;/b</a:t>
            </a:r>
            <a:r>
              <a:rPr lang="en-US" altLang="en-US" sz="2400" dirty="0" smtClean="0">
                <a:solidFill>
                  <a:srgbClr val="0000FF"/>
                </a:solidFill>
              </a:rPr>
              <a:t>&gt; &lt;</a:t>
            </a:r>
            <a:r>
              <a:rPr lang="en-US" altLang="en-US" sz="2400" dirty="0" err="1">
                <a:solidFill>
                  <a:srgbClr val="0000FF"/>
                </a:solidFill>
              </a:rPr>
              <a:t>br</a:t>
            </a:r>
            <a:r>
              <a:rPr lang="en-US" altLang="en-US" sz="24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PO Box 190387</a:t>
            </a:r>
            <a:r>
              <a:rPr lang="en-US" altLang="en-US" sz="2400" dirty="0">
                <a:solidFill>
                  <a:srgbClr val="0000FF"/>
                </a:solidFill>
              </a:rPr>
              <a:t>&lt;</a:t>
            </a:r>
            <a:r>
              <a:rPr lang="en-US" altLang="en-US" sz="2400" dirty="0" err="1">
                <a:solidFill>
                  <a:srgbClr val="0000FF"/>
                </a:solidFill>
              </a:rPr>
              <a:t>br</a:t>
            </a:r>
            <a:r>
              <a:rPr lang="en-US" altLang="en-US" sz="24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Hungry Horse, Mt 59919</a:t>
            </a:r>
            <a:r>
              <a:rPr lang="en-US" altLang="en-US" sz="2400" dirty="0">
                <a:solidFill>
                  <a:srgbClr val="0000FF"/>
                </a:solidFill>
              </a:rPr>
              <a:t>&lt;</a:t>
            </a:r>
            <a:r>
              <a:rPr lang="en-US" altLang="en-US" sz="2400" dirty="0" err="1">
                <a:solidFill>
                  <a:srgbClr val="0000FF"/>
                </a:solidFill>
              </a:rPr>
              <a:t>br</a:t>
            </a:r>
            <a:r>
              <a:rPr lang="en-US" altLang="en-US" sz="2400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accent2"/>
                </a:solidFill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920" y="4364471"/>
            <a:ext cx="2092479" cy="1045729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572000" y="2286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4572000" y="46482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0" y="273961"/>
            <a:ext cx="8382719" cy="80352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– Fundamentals </a:t>
            </a:r>
            <a:r>
              <a:rPr lang="en-US" altLang="en-US" b="1" dirty="0" smtClean="0"/>
              <a:t>Example…</a:t>
            </a:r>
            <a:endParaRPr lang="en-US" altLang="en-US" b="1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81" y="1276708"/>
            <a:ext cx="5865447" cy="2409645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chemeClr val="accent2"/>
                </a:solidFill>
              </a:rPr>
              <a:t>&lt;body&gt;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100" b="1" dirty="0">
                <a:solidFill>
                  <a:srgbClr val="C00000"/>
                </a:solidFill>
              </a:rPr>
              <a:t>	&lt;font face="Courier"  color="red" size=“4"&gt;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>
                <a:solidFill>
                  <a:srgbClr val="0000FF"/>
                </a:solidFill>
              </a:rPr>
              <a:t>&lt;b&gt;</a:t>
            </a:r>
            <a:r>
              <a:rPr lang="en-US" altLang="en-US" sz="2100" dirty="0"/>
              <a:t>Mike Tyler</a:t>
            </a:r>
            <a:r>
              <a:rPr lang="en-US" altLang="en-US" sz="2100" dirty="0">
                <a:solidFill>
                  <a:srgbClr val="0000FF"/>
                </a:solidFill>
              </a:rPr>
              <a:t>&lt;/b&gt;&lt;</a:t>
            </a:r>
            <a:r>
              <a:rPr lang="en-US" altLang="en-US" sz="2100" dirty="0" err="1">
                <a:solidFill>
                  <a:srgbClr val="0000FF"/>
                </a:solidFill>
              </a:rPr>
              <a:t>br</a:t>
            </a:r>
            <a:r>
              <a:rPr lang="en-US" altLang="en-US" sz="21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PO Box 190387</a:t>
            </a:r>
            <a:r>
              <a:rPr lang="en-US" altLang="en-US" sz="2100" dirty="0">
                <a:solidFill>
                  <a:srgbClr val="0000FF"/>
                </a:solidFill>
              </a:rPr>
              <a:t>&lt;</a:t>
            </a:r>
            <a:r>
              <a:rPr lang="en-US" altLang="en-US" sz="2100" dirty="0" err="1">
                <a:solidFill>
                  <a:srgbClr val="0000FF"/>
                </a:solidFill>
              </a:rPr>
              <a:t>br</a:t>
            </a:r>
            <a:r>
              <a:rPr lang="en-US" altLang="en-US" sz="21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dirty="0"/>
              <a:t>Hungry Horse, Mt 59919</a:t>
            </a:r>
            <a:r>
              <a:rPr lang="en-US" altLang="en-US" sz="2100" dirty="0">
                <a:solidFill>
                  <a:srgbClr val="0000FF"/>
                </a:solidFill>
              </a:rPr>
              <a:t>&lt;</a:t>
            </a:r>
            <a:r>
              <a:rPr lang="en-US" altLang="en-US" sz="2100" dirty="0" err="1">
                <a:solidFill>
                  <a:srgbClr val="0000FF"/>
                </a:solidFill>
              </a:rPr>
              <a:t>br</a:t>
            </a:r>
            <a:r>
              <a:rPr lang="en-US" altLang="en-US" sz="21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rgbClr val="C00000"/>
                </a:solidFill>
              </a:rPr>
              <a:t>&lt;/font&gt;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solidFill>
                  <a:schemeClr val="accent2"/>
                </a:solidFill>
              </a:rPr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77" dirty="0"/>
          </a:p>
        </p:txBody>
      </p:sp>
      <p:sp>
        <p:nvSpPr>
          <p:cNvPr id="1741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0AB02B2-82C2-4D17-AE48-3E76FB41E00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732612"/>
              </p:ext>
            </p:extLst>
          </p:nvPr>
        </p:nvGraphicFramePr>
        <p:xfrm>
          <a:off x="707341" y="4109403"/>
          <a:ext cx="7696200" cy="2473200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303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9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8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Attribute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Value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kern="1200" dirty="0"/>
                        <a:t>Description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81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color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 err="1"/>
                        <a:t>rgb</a:t>
                      </a:r>
                      <a:r>
                        <a:rPr lang="en-US" sz="1800" kern="1200" dirty="0"/>
                        <a:t>(</a:t>
                      </a:r>
                      <a:r>
                        <a:rPr lang="en-US" sz="1800" kern="1200" dirty="0" err="1"/>
                        <a:t>x,x,x</a:t>
                      </a:r>
                      <a:r>
                        <a:rPr lang="en-US" sz="1800" kern="1200" dirty="0"/>
                        <a:t>)</a:t>
                      </a:r>
                      <a:br>
                        <a:rPr lang="en-US" sz="1800" kern="1200" dirty="0"/>
                      </a:br>
                      <a:r>
                        <a:rPr lang="en-US" sz="1800" kern="1200" dirty="0"/>
                        <a:t>#</a:t>
                      </a:r>
                      <a:r>
                        <a:rPr lang="en-US" sz="1800" kern="1200" dirty="0" err="1"/>
                        <a:t>xxxxxx</a:t>
                      </a:r>
                      <a:r>
                        <a:rPr lang="en-US" sz="1800" kern="1200" dirty="0"/>
                        <a:t/>
                      </a:r>
                      <a:br>
                        <a:rPr lang="en-US" sz="1800" kern="1200" dirty="0"/>
                      </a:br>
                      <a:r>
                        <a:rPr lang="en-US" sz="1800" kern="1200" dirty="0" err="1"/>
                        <a:t>colorname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color of text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face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font_family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font of text such as Arial, Times, Courier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8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size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number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kern="1200" dirty="0"/>
                        <a:t>Specifies the size of text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126" marR="69126" marT="69120" marB="691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مستطيل 7"/>
          <p:cNvSpPr/>
          <p:nvPr/>
        </p:nvSpPr>
        <p:spPr>
          <a:xfrm>
            <a:off x="2438400" y="3682041"/>
            <a:ext cx="3902863" cy="4273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>
              <a:defRPr/>
            </a:pPr>
            <a:r>
              <a:rPr lang="en-GB" sz="2177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Font </a:t>
            </a:r>
            <a:r>
              <a:rPr lang="en-GB" sz="2177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tag Optional 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464" y="2087824"/>
            <a:ext cx="2400300" cy="883976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192328" y="2453612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41184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– Fundamentals Example…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41" y="1242203"/>
            <a:ext cx="4499759" cy="3020683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/>
              <a:t>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/>
              <a:t>&lt;h3&gt; Heading 3 &lt;/h3&gt;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 smtClean="0">
                <a:solidFill>
                  <a:schemeClr val="accent1"/>
                </a:solidFill>
              </a:rPr>
              <a:t>&lt;p align="center"&gt;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 smtClean="0"/>
              <a:t>	</a:t>
            </a:r>
            <a:r>
              <a:rPr lang="en-US" sz="1814" dirty="0" smtClean="0">
                <a:solidFill>
                  <a:srgbClr val="FF0000"/>
                </a:solidFill>
              </a:rPr>
              <a:t>&lt;font face="Arial"  color="blue" size="3"&gt;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 smtClean="0">
                <a:solidFill>
                  <a:srgbClr val="0000FF"/>
                </a:solidFill>
              </a:rPr>
              <a:t>&lt;</a:t>
            </a:r>
            <a:r>
              <a:rPr lang="en-US" sz="1814" dirty="0">
                <a:solidFill>
                  <a:srgbClr val="0000FF"/>
                </a:solidFill>
              </a:rPr>
              <a:t>b&gt;</a:t>
            </a:r>
            <a:r>
              <a:rPr lang="en-US" sz="1814" dirty="0"/>
              <a:t>Mike Tyler</a:t>
            </a:r>
            <a:r>
              <a:rPr lang="en-US" sz="1814" dirty="0">
                <a:solidFill>
                  <a:srgbClr val="0000FF"/>
                </a:solidFill>
              </a:rPr>
              <a:t>&lt;/b&gt;&lt;</a:t>
            </a:r>
            <a:r>
              <a:rPr lang="en-US" sz="1814" dirty="0" err="1">
                <a:solidFill>
                  <a:srgbClr val="0000FF"/>
                </a:solidFill>
              </a:rPr>
              <a:t>br</a:t>
            </a:r>
            <a:r>
              <a:rPr lang="en-US" sz="1814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/>
              <a:t>PO Box 190387</a:t>
            </a:r>
            <a:r>
              <a:rPr lang="en-US" sz="1814" dirty="0">
                <a:solidFill>
                  <a:srgbClr val="0000FF"/>
                </a:solidFill>
              </a:rPr>
              <a:t>&lt;</a:t>
            </a:r>
            <a:r>
              <a:rPr lang="en-US" sz="1814" dirty="0" err="1">
                <a:solidFill>
                  <a:srgbClr val="0000FF"/>
                </a:solidFill>
              </a:rPr>
              <a:t>br</a:t>
            </a:r>
            <a:r>
              <a:rPr lang="en-US" sz="1814" dirty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/>
              <a:t>Hungry Horse, Mt 59919</a:t>
            </a:r>
            <a:r>
              <a:rPr lang="en-US" sz="1814" dirty="0">
                <a:solidFill>
                  <a:srgbClr val="0000FF"/>
                </a:solidFill>
              </a:rPr>
              <a:t>&lt;</a:t>
            </a:r>
            <a:r>
              <a:rPr lang="en-US" sz="1814" dirty="0" err="1">
                <a:solidFill>
                  <a:srgbClr val="0000FF"/>
                </a:solidFill>
              </a:rPr>
              <a:t>br</a:t>
            </a:r>
            <a:r>
              <a:rPr lang="en-US" sz="1814" dirty="0" smtClean="0">
                <a:solidFill>
                  <a:srgbClr val="0000FF"/>
                </a:solidFill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 smtClean="0">
                <a:solidFill>
                  <a:srgbClr val="FF0000"/>
                </a:solidFill>
              </a:rPr>
              <a:t>&lt;/</a:t>
            </a:r>
            <a:r>
              <a:rPr lang="en-US" sz="1814" dirty="0">
                <a:solidFill>
                  <a:srgbClr val="FF0000"/>
                </a:solidFill>
              </a:rPr>
              <a:t>font&gt;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1814" dirty="0">
                <a:solidFill>
                  <a:schemeClr val="accent1"/>
                </a:solidFill>
              </a:rPr>
              <a:t>&lt;/p&gt;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814" dirty="0"/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812" dirty="0"/>
          </a:p>
        </p:txBody>
      </p:sp>
      <p:sp>
        <p:nvSpPr>
          <p:cNvPr id="1843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496DF88-7E3A-4859-9AAB-D8983E3C9E83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00498"/>
              </p:ext>
            </p:extLst>
          </p:nvPr>
        </p:nvGraphicFramePr>
        <p:xfrm>
          <a:off x="1172880" y="4658264"/>
          <a:ext cx="6792481" cy="173088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7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8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8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Attribute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Value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/>
                        <a:t>Description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89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align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left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right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center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justify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Specifies the alignment of the text within a paragraph</a:t>
                      </a:r>
                    </a:p>
                  </a:txBody>
                  <a:tcPr marL="69115" marR="69115" marT="69140" marB="691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مستطيل 8"/>
          <p:cNvSpPr/>
          <p:nvPr/>
        </p:nvSpPr>
        <p:spPr>
          <a:xfrm>
            <a:off x="2653545" y="4270328"/>
            <a:ext cx="3481274" cy="427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>
              <a:defRPr/>
            </a:pPr>
            <a:r>
              <a:rPr lang="en-GB" sz="2177" b="1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P tag Optional Attributes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2438400"/>
            <a:ext cx="4114801" cy="98143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572000" y="30480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0352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– Fundamentals Example…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281" y="1371241"/>
            <a:ext cx="8457120" cy="50299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/>
              <a:t>&lt;body&gt;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&lt;p align='center'&gt;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&lt;font face="</a:t>
            </a:r>
            <a:r>
              <a:rPr lang="en-US" altLang="en-US" sz="2350" dirty="0" err="1">
                <a:cs typeface="Calibri"/>
              </a:rPr>
              <a:t>Arial,Lucida</a:t>
            </a:r>
            <a:r>
              <a:rPr lang="en-US" altLang="en-US" sz="2350" dirty="0">
                <a:cs typeface="Calibri"/>
              </a:rPr>
              <a:t> Sans"  color="red" size="3"&gt;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	&lt;b&gt;Mike Tyler&lt;/b&gt;&lt;</a:t>
            </a:r>
            <a:r>
              <a:rPr lang="en-US" altLang="en-US" sz="2350" dirty="0" err="1">
                <a:cs typeface="Calibri"/>
              </a:rPr>
              <a:t>br</a:t>
            </a:r>
            <a:r>
              <a:rPr lang="en-US" altLang="en-US" sz="2350" dirty="0">
                <a:cs typeface="Calibri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	PO Box 190387&lt;</a:t>
            </a:r>
            <a:r>
              <a:rPr lang="en-US" altLang="en-US" sz="2350" dirty="0" err="1">
                <a:cs typeface="Calibri"/>
              </a:rPr>
              <a:t>br</a:t>
            </a:r>
            <a:r>
              <a:rPr lang="en-US" altLang="en-US" sz="2350" dirty="0">
                <a:cs typeface="Calibri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	Hungry Horse, Mt 59919&lt;</a:t>
            </a:r>
            <a:r>
              <a:rPr lang="en-US" altLang="en-US" sz="2350" dirty="0" err="1">
                <a:cs typeface="Calibri"/>
              </a:rPr>
              <a:t>br</a:t>
            </a:r>
            <a:r>
              <a:rPr lang="en-US" altLang="en-US" sz="2350" dirty="0">
                <a:cs typeface="Calibri"/>
              </a:rPr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&lt;/font&gt;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&lt;/p&gt;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>
                <a:cs typeface="Calibri"/>
              </a:rPr>
              <a:t>	&lt;</a:t>
            </a:r>
            <a:r>
              <a:rPr lang="en-US" altLang="en-US" sz="2350" dirty="0" err="1">
                <a:cs typeface="Calibri"/>
              </a:rPr>
              <a:t>img</a:t>
            </a:r>
            <a:r>
              <a:rPr lang="en-US" altLang="en-US" sz="2350" dirty="0">
                <a:cs typeface="Calibri"/>
              </a:rPr>
              <a:t> </a:t>
            </a:r>
            <a:r>
              <a:rPr lang="en-US" altLang="en-US" sz="2350" dirty="0" err="1">
                <a:cs typeface="Calibri"/>
              </a:rPr>
              <a:t>src</a:t>
            </a:r>
            <a:r>
              <a:rPr lang="en-US" altLang="en-US" sz="2350" dirty="0">
                <a:cs typeface="Calibri"/>
              </a:rPr>
              <a:t>='</a:t>
            </a:r>
            <a:r>
              <a:rPr lang="en-US" altLang="en-US" sz="2350" dirty="0">
                <a:solidFill>
                  <a:srgbClr val="DA2916"/>
                </a:solidFill>
                <a:cs typeface="Calibri"/>
              </a:rPr>
              <a:t>http://www.myserver.com/images/mike.jpg</a:t>
            </a:r>
            <a:r>
              <a:rPr lang="en-US" altLang="en-US" sz="2350" dirty="0">
                <a:cs typeface="Calibri"/>
              </a:rPr>
              <a:t>'&gt;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&lt;/body&gt;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358" dirty="0"/>
          </a:p>
        </p:txBody>
      </p:sp>
      <p:sp>
        <p:nvSpPr>
          <p:cNvPr id="2048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A49EEC4-14A6-4513-901E-B5DA0BB959A4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34" y="1339670"/>
            <a:ext cx="18097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9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68320"/>
          </a:xfrm>
        </p:spPr>
        <p:txBody>
          <a:bodyPr/>
          <a:lstStyle/>
          <a:p>
            <a:pPr eaLnBrk="1" hangingPunct="1"/>
            <a:r>
              <a:rPr lang="en-US" altLang="en-US" b="1" dirty="0"/>
              <a:t>HTML – Fundamentals Example…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" y="1326430"/>
            <a:ext cx="6400800" cy="50299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0" dirty="0"/>
              <a:t>&lt;body&gt;</a:t>
            </a:r>
            <a:endParaRPr lang="en-US" altLang="en-US" sz="2350" i="1" dirty="0"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350" dirty="0"/>
              <a:t>&lt;p align=‘center’&gt;</a:t>
            </a:r>
            <a:endParaRPr lang="en-US" altLang="en-US" sz="2350" dirty="0">
              <a:cs typeface="Calibri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</a:t>
            </a:r>
            <a:r>
              <a:rPr lang="en-US" altLang="en-US" sz="1800" dirty="0">
                <a:solidFill>
                  <a:srgbClr val="0000FF"/>
                </a:solidFill>
              </a:rPr>
              <a:t>&lt;font face=‘</a:t>
            </a:r>
            <a:r>
              <a:rPr lang="en-US" altLang="en-US" sz="1800" dirty="0" err="1">
                <a:solidFill>
                  <a:srgbClr val="0000FF"/>
                </a:solidFill>
              </a:rPr>
              <a:t>Arial,Lucida</a:t>
            </a:r>
            <a:r>
              <a:rPr lang="en-US" altLang="en-US" sz="1800" dirty="0">
                <a:solidFill>
                  <a:srgbClr val="0000FF"/>
                </a:solidFill>
              </a:rPr>
              <a:t> Sans’  color=‘red’ size=3&gt;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&lt;b&gt;Mike Tyler&lt;/b&gt;&lt;</a:t>
            </a:r>
            <a:r>
              <a:rPr lang="en-US" altLang="en-US" sz="1800" dirty="0" err="1">
                <a:solidFill>
                  <a:srgbClr val="0000FF"/>
                </a:solidFill>
              </a:rPr>
              <a:t>br</a:t>
            </a:r>
            <a:r>
              <a:rPr lang="en-US" altLang="en-US" sz="18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PO Box 190387&lt;</a:t>
            </a:r>
            <a:r>
              <a:rPr lang="en-US" altLang="en-US" sz="1800" dirty="0" err="1">
                <a:solidFill>
                  <a:srgbClr val="0000FF"/>
                </a:solidFill>
              </a:rPr>
              <a:t>br</a:t>
            </a:r>
            <a:r>
              <a:rPr lang="en-US" altLang="en-US" sz="1800" dirty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00FF"/>
                </a:solidFill>
              </a:rPr>
              <a:t>Hungry Horse, Mt 59919&lt;</a:t>
            </a:r>
            <a:r>
              <a:rPr lang="en-US" altLang="en-US" sz="1800" dirty="0" err="1">
                <a:solidFill>
                  <a:srgbClr val="0000FF"/>
                </a:solidFill>
              </a:rPr>
              <a:t>br</a:t>
            </a:r>
            <a:r>
              <a:rPr lang="en-US" altLang="en-US" sz="1800" dirty="0" smtClean="0">
                <a:solidFill>
                  <a:srgbClr val="0000FF"/>
                </a:solidFill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>
                <a:solidFill>
                  <a:srgbClr val="0000FF"/>
                </a:solidFill>
              </a:rPr>
              <a:t>&lt;/</a:t>
            </a:r>
            <a:r>
              <a:rPr lang="en-US" altLang="en-US" sz="1800" dirty="0">
                <a:solidFill>
                  <a:srgbClr val="0000FF"/>
                </a:solidFill>
              </a:rPr>
              <a:t>font&gt;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68" dirty="0"/>
              <a:t>&lt;/p</a:t>
            </a:r>
            <a:r>
              <a:rPr lang="en-US" altLang="en-US" sz="2268" dirty="0" smtClean="0"/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68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dirty="0" err="1"/>
              <a:t>img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src</a:t>
            </a:r>
            <a:r>
              <a:rPr lang="en-US" altLang="en-US" sz="2000" dirty="0"/>
              <a:t>=‘http://www.domain.com/images/mike.jpg</a:t>
            </a:r>
            <a:r>
              <a:rPr lang="en-US" altLang="en-US" sz="2000" dirty="0" smtClean="0"/>
              <a:t>’&gt;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&lt;a </a:t>
            </a:r>
            <a:r>
              <a:rPr lang="en-US" altLang="en-US" sz="2000" dirty="0" err="1">
                <a:solidFill>
                  <a:srgbClr val="C00000"/>
                </a:solidFill>
              </a:rPr>
              <a:t>href</a:t>
            </a:r>
            <a:r>
              <a:rPr lang="en-US" altLang="en-US" sz="2000" dirty="0">
                <a:solidFill>
                  <a:srgbClr val="C00000"/>
                </a:solidFill>
              </a:rPr>
              <a:t>=‘biopage.html’&gt;Read my Bio&lt;/a&gt;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342900" lvl="1" indent="-342900" eaLnBrk="1" hangingPunct="1">
              <a:lnSpc>
                <a:spcPct val="90000"/>
              </a:lnSpc>
              <a:buNone/>
            </a:pPr>
            <a:r>
              <a:rPr lang="en-US" altLang="en-US" sz="2358" dirty="0" smtClean="0"/>
              <a:t>&lt;/</a:t>
            </a:r>
            <a:r>
              <a:rPr lang="en-US" altLang="en-US" sz="2358" dirty="0"/>
              <a:t>body</a:t>
            </a:r>
            <a:r>
              <a:rPr lang="en-US" altLang="en-US" sz="2358" dirty="0" smtClean="0"/>
              <a:t>&gt;</a:t>
            </a:r>
            <a:endParaRPr lang="en-US" altLang="en-US" sz="2358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2150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5A10A76-6B2E-4D95-BC7E-7F4277ECD3C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676400"/>
            <a:ext cx="18192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27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68320"/>
          </a:xfrm>
        </p:spPr>
        <p:txBody>
          <a:bodyPr/>
          <a:lstStyle/>
          <a:p>
            <a:pPr eaLnBrk="1" hangingPunct="1"/>
            <a:r>
              <a:rPr lang="en-US" altLang="en-US" sz="3356" b="1" dirty="0"/>
              <a:t>HTML – Fundamentals</a:t>
            </a:r>
            <a:br>
              <a:rPr lang="en-US" altLang="en-US" sz="3356" b="1" dirty="0"/>
            </a:br>
            <a:r>
              <a:rPr lang="en-US" altLang="en-US" sz="2540" b="1" dirty="0">
                <a:solidFill>
                  <a:srgbClr val="FF0000"/>
                </a:solidFill>
              </a:rPr>
              <a:t>Lists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33351" y="1247254"/>
            <a:ext cx="3295649" cy="271532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 dirty="0"/>
              <a:t>Unordered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&lt;</a:t>
            </a:r>
            <a:r>
              <a:rPr lang="en-US" altLang="en-US" sz="1800" dirty="0" err="1"/>
              <a:t>ul</a:t>
            </a:r>
            <a:r>
              <a:rPr lang="en-US" altLang="en-US" sz="1800" dirty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&lt;li&gt;apples&lt;/li&gt;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&lt;li&gt;bananas&lt;/li&gt;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&lt;li&gt;grapes&lt;/li&gt;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&lt;li&gt;strawberries&lt;/li&gt;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&lt;/</a:t>
            </a:r>
            <a:r>
              <a:rPr lang="en-US" altLang="en-US" sz="1800" dirty="0" err="1"/>
              <a:t>ul</a:t>
            </a:r>
            <a:r>
              <a:rPr lang="en-US" altLang="en-US" sz="1800" dirty="0" smtClean="0"/>
              <a:t>&gt;</a:t>
            </a:r>
            <a:endParaRPr lang="en-US" altLang="en-US" sz="1800" dirty="0"/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33900" y="1239013"/>
            <a:ext cx="3086100" cy="285948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 dirty="0"/>
              <a:t>Ordered list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&lt;</a:t>
            </a:r>
            <a:r>
              <a:rPr lang="en-US" altLang="en-US" sz="1800" dirty="0" err="1"/>
              <a:t>ol</a:t>
            </a:r>
            <a:r>
              <a:rPr lang="en-US" altLang="en-US" sz="1800" dirty="0"/>
              <a:t> type='I‘ start='2'&gt;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&lt;li&gt;apples&lt;/li&gt;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&lt;li&gt;bananas&lt;/li&gt;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&lt;li&gt;grapes&lt;/li&gt;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&lt;li&gt;strawberries&lt;/li&gt;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&lt;/</a:t>
            </a:r>
            <a:r>
              <a:rPr lang="en-US" altLang="en-US" sz="1800" dirty="0" err="1"/>
              <a:t>ol</a:t>
            </a:r>
            <a:r>
              <a:rPr lang="en-US" altLang="en-US" sz="1800" dirty="0"/>
              <a:t>&gt;</a:t>
            </a:r>
          </a:p>
        </p:txBody>
      </p:sp>
      <p:sp>
        <p:nvSpPr>
          <p:cNvPr id="30725" name="Line 6"/>
          <p:cNvSpPr>
            <a:spLocks noChangeShapeType="1"/>
          </p:cNvSpPr>
          <p:nvPr/>
        </p:nvSpPr>
        <p:spPr bwMode="auto">
          <a:xfrm flipH="1">
            <a:off x="4000500" y="1247254"/>
            <a:ext cx="38100" cy="53087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30726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14B5C93E-3A64-443B-8A7C-A1D32BF3BDA4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عنصر نائب للتذييل 9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7" y="4244328"/>
            <a:ext cx="1552575" cy="13144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66" y="2019282"/>
            <a:ext cx="1500188" cy="117127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1203071" y="3806441"/>
            <a:ext cx="238124" cy="380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45494"/>
              </p:ext>
            </p:extLst>
          </p:nvPr>
        </p:nvGraphicFramePr>
        <p:xfrm>
          <a:off x="-187426" y="5633357"/>
          <a:ext cx="4204255" cy="10112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1086">
                  <a:extLst>
                    <a:ext uri="{9D8B030D-6E8A-4147-A177-3AD203B41FA5}">
                      <a16:colId xmlns:a16="http://schemas.microsoft.com/office/drawing/2014/main" val="3275977170"/>
                    </a:ext>
                  </a:extLst>
                </a:gridCol>
                <a:gridCol w="749375">
                  <a:extLst>
                    <a:ext uri="{9D8B030D-6E8A-4147-A177-3AD203B41FA5}">
                      <a16:colId xmlns:a16="http://schemas.microsoft.com/office/drawing/2014/main" val="3590426819"/>
                    </a:ext>
                  </a:extLst>
                </a:gridCol>
                <a:gridCol w="2603794">
                  <a:extLst>
                    <a:ext uri="{9D8B030D-6E8A-4147-A177-3AD203B41FA5}">
                      <a16:colId xmlns:a16="http://schemas.microsoft.com/office/drawing/2014/main" val="4136444527"/>
                    </a:ext>
                  </a:extLst>
                </a:gridCol>
              </a:tblGrid>
              <a:tr h="35073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601327"/>
                  </a:ext>
                </a:extLst>
              </a:tr>
              <a:tr h="660553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disc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circle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Specifies the kind of marker to use in the list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82812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50030"/>
              </p:ext>
            </p:extLst>
          </p:nvPr>
        </p:nvGraphicFramePr>
        <p:xfrm>
          <a:off x="3810000" y="4244328"/>
          <a:ext cx="5399369" cy="1988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349">
                  <a:extLst>
                    <a:ext uri="{9D8B030D-6E8A-4147-A177-3AD203B41FA5}">
                      <a16:colId xmlns:a16="http://schemas.microsoft.com/office/drawing/2014/main" val="3857695934"/>
                    </a:ext>
                  </a:extLst>
                </a:gridCol>
                <a:gridCol w="789868">
                  <a:extLst>
                    <a:ext uri="{9D8B030D-6E8A-4147-A177-3AD203B41FA5}">
                      <a16:colId xmlns:a16="http://schemas.microsoft.com/office/drawing/2014/main" val="843778394"/>
                    </a:ext>
                  </a:extLst>
                </a:gridCol>
                <a:gridCol w="3701152">
                  <a:extLst>
                    <a:ext uri="{9D8B030D-6E8A-4147-A177-3AD203B41FA5}">
                      <a16:colId xmlns:a16="http://schemas.microsoft.com/office/drawing/2014/main" val="100296029"/>
                    </a:ext>
                  </a:extLst>
                </a:gridCol>
              </a:tblGrid>
              <a:tr h="212674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004895"/>
                  </a:ext>
                </a:extLst>
              </a:tr>
              <a:tr h="1109603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type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Specifies the kind of marker to use in the list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3024488"/>
                  </a:ext>
                </a:extLst>
              </a:tr>
              <a:tr h="443841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reversed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reversed 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Specifies that the list order should be descending (9,8,7...)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4901878"/>
                  </a:ext>
                </a:extLst>
              </a:tr>
              <a:tr h="221921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start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Specifies the start value of an ordered list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88421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6805086" y="2461043"/>
            <a:ext cx="762066" cy="28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10384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993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8259"/>
            <a:ext cx="8991600" cy="337338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 dirty="0">
                <a:solidFill>
                  <a:schemeClr val="accent2"/>
                </a:solidFill>
              </a:rPr>
              <a:t>Description list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&lt;h4&gt;Some random glossary thing&lt;/h4&gt;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&lt;dl&gt;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    &lt;</a:t>
            </a:r>
            <a:r>
              <a:rPr lang="en-US" sz="2000" dirty="0" err="1">
                <a:cs typeface="Calibri"/>
              </a:rPr>
              <a:t>dt</a:t>
            </a:r>
            <a:r>
              <a:rPr lang="en-US" sz="2000" dirty="0">
                <a:cs typeface="Calibri"/>
              </a:rPr>
              <a:t>&gt;HTML&lt;/</a:t>
            </a:r>
            <a:r>
              <a:rPr lang="en-US" sz="2000" dirty="0" err="1">
                <a:cs typeface="Calibri"/>
              </a:rPr>
              <a:t>dt</a:t>
            </a:r>
            <a:r>
              <a:rPr lang="en-US" sz="2000" dirty="0">
                <a:cs typeface="Calibri"/>
              </a:rPr>
              <a:t>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        &lt;dd&gt;Abbreviation for HyperText Markup Language - a language used to make web pages.&lt;/</a:t>
            </a:r>
            <a:r>
              <a:rPr lang="en-US" sz="2000" dirty="0" err="1">
                <a:cs typeface="Calibri"/>
              </a:rPr>
              <a:t>dd</a:t>
            </a:r>
            <a:r>
              <a:rPr lang="en-US" sz="2000" dirty="0">
                <a:cs typeface="Calibri"/>
              </a:rPr>
              <a:t>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    &lt;</a:t>
            </a:r>
            <a:r>
              <a:rPr lang="en-US" sz="2000" dirty="0" err="1">
                <a:cs typeface="Calibri"/>
              </a:rPr>
              <a:t>dt</a:t>
            </a:r>
            <a:r>
              <a:rPr lang="en-US" sz="2000" dirty="0">
                <a:cs typeface="Calibri"/>
              </a:rPr>
              <a:t>&gt;Milk&lt;/</a:t>
            </a:r>
            <a:r>
              <a:rPr lang="en-US" sz="2000" dirty="0" err="1">
                <a:cs typeface="Calibri"/>
              </a:rPr>
              <a:t>dt</a:t>
            </a:r>
            <a:r>
              <a:rPr lang="en-US" sz="2000" dirty="0">
                <a:cs typeface="Calibri"/>
              </a:rPr>
              <a:t>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       &lt;</a:t>
            </a:r>
            <a:r>
              <a:rPr lang="en-US" sz="2000" dirty="0" err="1">
                <a:cs typeface="Calibri"/>
              </a:rPr>
              <a:t>dd</a:t>
            </a:r>
            <a:r>
              <a:rPr lang="en-US" sz="2000" dirty="0">
                <a:cs typeface="Calibri"/>
              </a:rPr>
              <a:t>&gt;A white liquid produced by cows and used for human </a:t>
            </a:r>
            <a:r>
              <a:rPr lang="en-US" sz="2000" dirty="0" smtClean="0">
                <a:cs typeface="Calibri"/>
              </a:rPr>
              <a:t>consumption</a:t>
            </a:r>
            <a:r>
              <a:rPr lang="en-US" sz="2000" dirty="0">
                <a:cs typeface="Calibri"/>
              </a:rPr>
              <a:t>   &lt;/</a:t>
            </a:r>
            <a:r>
              <a:rPr lang="en-US" sz="2000" dirty="0" err="1">
                <a:cs typeface="Calibri"/>
              </a:rPr>
              <a:t>dd</a:t>
            </a:r>
            <a:r>
              <a:rPr lang="en-US" sz="2000" dirty="0">
                <a:cs typeface="Calibri"/>
              </a:rPr>
              <a:t>&gt;</a:t>
            </a:r>
          </a:p>
          <a:p>
            <a:pPr eaLnBrk="1" hangingPunct="1">
              <a:buNone/>
            </a:pPr>
            <a:r>
              <a:rPr lang="en-US" sz="2000" dirty="0">
                <a:cs typeface="Calibri"/>
              </a:rPr>
              <a:t>&lt;/dl&gt;</a:t>
            </a:r>
            <a:endParaRPr lang="en-US" sz="2100" dirty="0">
              <a:cs typeface="Calibri"/>
            </a:endParaRPr>
          </a:p>
        </p:txBody>
      </p:sp>
      <p:sp>
        <p:nvSpPr>
          <p:cNvPr id="31750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408D2A5-924B-4983-A61B-1C542B58BA16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39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1" name="عنصر نائب للتذييل 9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2" name="Right Arrow 1"/>
          <p:cNvSpPr/>
          <p:nvPr/>
        </p:nvSpPr>
        <p:spPr>
          <a:xfrm rot="5400000">
            <a:off x="4003502" y="4590231"/>
            <a:ext cx="442568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963915"/>
            <a:ext cx="6019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HTML Fundamentals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1680" y="1860840"/>
            <a:ext cx="8225280" cy="3265920"/>
          </a:xfrm>
        </p:spPr>
        <p:txBody>
          <a:bodyPr/>
          <a:lstStyle/>
          <a:p>
            <a:pPr eaLnBrk="1" hangingPunct="1"/>
            <a:r>
              <a:rPr lang="en-US" altLang="en-US"/>
              <a:t>Clear text, case insensitive</a:t>
            </a:r>
          </a:p>
          <a:p>
            <a:pPr eaLnBrk="1" hangingPunct="1"/>
            <a:r>
              <a:rPr lang="en-US" altLang="en-US"/>
              <a:t>Ignores white space</a:t>
            </a:r>
          </a:p>
          <a:p>
            <a:pPr eaLnBrk="1" hangingPunct="1"/>
            <a:r>
              <a:rPr lang="en-US" altLang="en-US"/>
              <a:t>Comprised of tags   &lt;tag /&gt;</a:t>
            </a:r>
          </a:p>
          <a:p>
            <a:pPr eaLnBrk="1" hangingPunct="1"/>
            <a:r>
              <a:rPr lang="en-US" altLang="en-US"/>
              <a:t>Open tags and closed tags</a:t>
            </a:r>
          </a:p>
        </p:txBody>
      </p:sp>
      <p:sp>
        <p:nvSpPr>
          <p:cNvPr id="717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780D2E1-63D9-4909-8047-0700AC8C5F83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3668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712" y="277972"/>
            <a:ext cx="8229600" cy="928675"/>
          </a:xfrm>
        </p:spPr>
        <p:txBody>
          <a:bodyPr/>
          <a:lstStyle/>
          <a:p>
            <a:pPr eaLnBrk="1" hangingPunct="1"/>
            <a:r>
              <a:rPr lang="en-US" altLang="en-US" sz="3356" b="1" dirty="0"/>
              <a:t>HTML – Fundamentals</a:t>
            </a:r>
            <a:br>
              <a:rPr lang="en-US" altLang="en-US" sz="3356" b="1" dirty="0"/>
            </a:br>
            <a:r>
              <a:rPr lang="en-US" altLang="en-US" sz="2540" b="1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289073" y="1222534"/>
            <a:ext cx="8382000" cy="1935163"/>
          </a:xfrm>
        </p:spPr>
        <p:txBody>
          <a:bodyPr/>
          <a:lstStyle/>
          <a:p>
            <a:r>
              <a:rPr lang="en-US" sz="2000" dirty="0"/>
              <a:t>An HTML table is defined with the </a:t>
            </a:r>
            <a:r>
              <a:rPr lang="en-US" sz="2000" b="1" dirty="0">
                <a:solidFill>
                  <a:srgbClr val="DA2916"/>
                </a:solidFill>
              </a:rPr>
              <a:t>&lt;</a:t>
            </a:r>
            <a:r>
              <a:rPr lang="en-US" sz="2000" b="1" dirty="0" smtClean="0">
                <a:solidFill>
                  <a:srgbClr val="DA2916"/>
                </a:solidFill>
              </a:rPr>
              <a:t>table  &gt; </a:t>
            </a:r>
            <a:r>
              <a:rPr lang="en-US" sz="2000" dirty="0"/>
              <a:t>tag.</a:t>
            </a:r>
          </a:p>
          <a:p>
            <a:r>
              <a:rPr lang="en-US" sz="2000" dirty="0"/>
              <a:t>Each </a:t>
            </a:r>
            <a:r>
              <a:rPr lang="en-US" sz="2000" b="1" u="sng" dirty="0"/>
              <a:t>table row </a:t>
            </a:r>
            <a:r>
              <a:rPr lang="en-US" sz="2000" dirty="0"/>
              <a:t>is defined with the </a:t>
            </a:r>
            <a:r>
              <a:rPr lang="en-US" sz="2000" b="1" dirty="0">
                <a:solidFill>
                  <a:srgbClr val="DA2916"/>
                </a:solidFill>
              </a:rPr>
              <a:t>&lt;</a:t>
            </a:r>
            <a:r>
              <a:rPr lang="en-US" sz="2000" b="1" dirty="0" err="1">
                <a:solidFill>
                  <a:srgbClr val="DA2916"/>
                </a:solidFill>
              </a:rPr>
              <a:t>tr</a:t>
            </a:r>
            <a:r>
              <a:rPr lang="en-US" sz="2000" b="1" dirty="0">
                <a:solidFill>
                  <a:srgbClr val="DA2916"/>
                </a:solidFill>
              </a:rPr>
              <a:t>&gt; </a:t>
            </a:r>
            <a:r>
              <a:rPr lang="en-US" sz="2000" dirty="0"/>
              <a:t>tag. </a:t>
            </a:r>
          </a:p>
          <a:p>
            <a:r>
              <a:rPr lang="en-US" sz="2000" dirty="0"/>
              <a:t>A </a:t>
            </a:r>
            <a:r>
              <a:rPr lang="en-US" sz="2000" b="1" u="sng" dirty="0"/>
              <a:t>table header </a:t>
            </a:r>
            <a:r>
              <a:rPr lang="en-US" sz="2000" dirty="0"/>
              <a:t>is defined with the </a:t>
            </a:r>
            <a:r>
              <a:rPr lang="en-US" sz="2000" b="1" dirty="0">
                <a:solidFill>
                  <a:srgbClr val="DA2916"/>
                </a:solidFill>
              </a:rPr>
              <a:t>&lt;</a:t>
            </a:r>
            <a:r>
              <a:rPr lang="en-US" sz="2000" b="1" dirty="0" err="1">
                <a:solidFill>
                  <a:srgbClr val="DA2916"/>
                </a:solidFill>
              </a:rPr>
              <a:t>th</a:t>
            </a:r>
            <a:r>
              <a:rPr lang="en-US" sz="2000" b="1" dirty="0">
                <a:solidFill>
                  <a:srgbClr val="DA2916"/>
                </a:solidFill>
              </a:rPr>
              <a:t>&gt; </a:t>
            </a:r>
            <a:r>
              <a:rPr lang="en-US" sz="2000" dirty="0"/>
              <a:t>tag. By default, table headings are </a:t>
            </a:r>
            <a:r>
              <a:rPr lang="en-US" sz="2000" b="1" dirty="0">
                <a:solidFill>
                  <a:srgbClr val="FF0000"/>
                </a:solidFill>
              </a:rPr>
              <a:t>bold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0000"/>
                </a:solidFill>
              </a:rPr>
              <a:t>centered. </a:t>
            </a:r>
          </a:p>
          <a:p>
            <a:r>
              <a:rPr lang="en-US" sz="2000" dirty="0"/>
              <a:t>A </a:t>
            </a:r>
            <a:r>
              <a:rPr lang="en-US" sz="2000" b="1" u="sng" dirty="0"/>
              <a:t>table data/cell </a:t>
            </a:r>
            <a:r>
              <a:rPr lang="en-US" sz="2000" dirty="0"/>
              <a:t>is defined with the </a:t>
            </a:r>
            <a:r>
              <a:rPr lang="en-US" sz="2000" b="1" dirty="0">
                <a:solidFill>
                  <a:srgbClr val="DA2916"/>
                </a:solidFill>
              </a:rPr>
              <a:t>&lt;td&gt; </a:t>
            </a:r>
            <a:r>
              <a:rPr lang="en-US" sz="2000" dirty="0"/>
              <a:t>tag.</a:t>
            </a:r>
          </a:p>
        </p:txBody>
      </p:sp>
      <p:sp>
        <p:nvSpPr>
          <p:cNvPr id="32773" name="عنصر نائب للتذييل 7"/>
          <p:cNvSpPr>
            <a:spLocks noGrp="1"/>
          </p:cNvSpPr>
          <p:nvPr>
            <p:ph type="ftr" sz="quarter" idx="11"/>
          </p:nvPr>
        </p:nvSpPr>
        <p:spPr>
          <a:xfrm>
            <a:off x="3124712" y="6359684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3277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>
            <a:off x="6553712" y="6359684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F3BE76B-8303-4D3E-BB92-67492154852A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40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13821"/>
              </p:ext>
            </p:extLst>
          </p:nvPr>
        </p:nvGraphicFramePr>
        <p:xfrm>
          <a:off x="298905" y="3157697"/>
          <a:ext cx="8686288" cy="341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6746">
                  <a:extLst>
                    <a:ext uri="{9D8B030D-6E8A-4147-A177-3AD203B41FA5}">
                      <a16:colId xmlns:a16="http://schemas.microsoft.com/office/drawing/2014/main" val="2156930999"/>
                    </a:ext>
                  </a:extLst>
                </a:gridCol>
                <a:gridCol w="2573715">
                  <a:extLst>
                    <a:ext uri="{9D8B030D-6E8A-4147-A177-3AD203B41FA5}">
                      <a16:colId xmlns:a16="http://schemas.microsoft.com/office/drawing/2014/main" val="256582668"/>
                    </a:ext>
                  </a:extLst>
                </a:gridCol>
                <a:gridCol w="4745827">
                  <a:extLst>
                    <a:ext uri="{9D8B030D-6E8A-4147-A177-3AD203B41FA5}">
                      <a16:colId xmlns:a16="http://schemas.microsoft.com/office/drawing/2014/main" val="2084101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Attribute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778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align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center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right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Specifies the alignment of a table according to surrounding text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83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bgcolor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rgb</a:t>
                      </a: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x,x,x</a:t>
                      </a: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)</a:t>
                      </a:r>
                      <a:b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#</a:t>
                      </a: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xxxxxx</a:t>
                      </a: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/>
                      </a:r>
                      <a:b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</a:b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colorname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Specifies the background color for a table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367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border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Specifies whether or not the table is being used for layout purposes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3783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DA2916"/>
                          </a:solidFill>
                          <a:effectLst/>
                        </a:rPr>
                        <a:t>cellpadding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rgbClr val="DA2916"/>
                          </a:solidFill>
                          <a:effectLst/>
                        </a:rPr>
                        <a:t>pixels</a:t>
                      </a:r>
                      <a:endParaRPr lang="en-US" sz="1600" b="1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Specifies the space between the cell wall and the cell content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5441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cellspacing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pixels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Specifies the space between cells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251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width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pixels</a:t>
                      </a:r>
                    </a:p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%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DA2916"/>
                          </a:solidFill>
                          <a:effectLst/>
                        </a:rPr>
                        <a:t>Specifies the width of a table</a:t>
                      </a:r>
                      <a:endParaRPr lang="en-US" sz="1600" b="1" dirty="0">
                        <a:solidFill>
                          <a:srgbClr val="DA291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3338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955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67248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Other uses of Images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12" b="1" dirty="0" smtClean="0"/>
              <a:t>Table </a:t>
            </a:r>
            <a:r>
              <a:rPr lang="en-US" altLang="en-US" sz="2812" b="1" dirty="0"/>
              <a:t>background</a:t>
            </a:r>
          </a:p>
          <a:p>
            <a:pPr lvl="1" eaLnBrk="1" hangingPunct="1"/>
            <a:r>
              <a:rPr lang="en-US" altLang="en-US" sz="2268" dirty="0"/>
              <a:t>&lt;table background-image=“</a:t>
            </a:r>
            <a:r>
              <a:rPr lang="en-US" altLang="en-US" sz="2268" dirty="0" err="1"/>
              <a:t>url</a:t>
            </a:r>
            <a:r>
              <a:rPr lang="en-US" altLang="en-US" sz="2268" dirty="0"/>
              <a:t>”&gt;</a:t>
            </a:r>
          </a:p>
          <a:p>
            <a:pPr lvl="1" eaLnBrk="1" hangingPunct="1"/>
            <a:r>
              <a:rPr lang="en-US" altLang="en-US" sz="2268" dirty="0"/>
              <a:t>&lt;table class=“background”&gt;</a:t>
            </a:r>
          </a:p>
          <a:p>
            <a:pPr lvl="3" eaLnBrk="1" hangingPunct="1"/>
            <a:r>
              <a:rPr lang="en-US" altLang="en-US" dirty="0" err="1"/>
              <a:t>table.background</a:t>
            </a:r>
            <a:r>
              <a:rPr lang="en-US" altLang="en-US" dirty="0"/>
              <a:t>  { </a:t>
            </a:r>
            <a:r>
              <a:rPr lang="en-US" altLang="en-US" dirty="0" err="1"/>
              <a:t>backlground-image:url</a:t>
            </a:r>
            <a:r>
              <a:rPr lang="en-US" altLang="en-US" dirty="0"/>
              <a:t>; }</a:t>
            </a:r>
          </a:p>
          <a:p>
            <a:pPr lvl="3" eaLnBrk="1" hangingPunct="1">
              <a:buFontTx/>
              <a:buNone/>
            </a:pPr>
            <a:endParaRPr lang="en-US" altLang="en-US" dirty="0"/>
          </a:p>
        </p:txBody>
      </p:sp>
      <p:sp>
        <p:nvSpPr>
          <p:cNvPr id="6042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C5B5E3AC-2018-4132-9EED-126303A8BAE4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04956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 dirty="0"/>
              <a:t>HTML – Fundamentals</a:t>
            </a:r>
            <a:br>
              <a:rPr lang="en-US" altLang="en-US" sz="3356" b="1" dirty="0"/>
            </a:br>
            <a:r>
              <a:rPr lang="en-US" altLang="en-US" sz="2540" b="1" dirty="0"/>
              <a:t>Tables </a:t>
            </a:r>
            <a:r>
              <a:rPr lang="en-US" altLang="en-US" sz="2540" b="1" dirty="0" smtClean="0"/>
              <a:t>Example</a:t>
            </a:r>
            <a:endParaRPr lang="en-US" altLang="en-US" sz="2540" b="1" dirty="0"/>
          </a:p>
        </p:txBody>
      </p:sp>
      <p:sp>
        <p:nvSpPr>
          <p:cNvPr id="3482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8CD09D2-4A0F-4828-A23A-3875684504C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39" y="2057400"/>
            <a:ext cx="4876800" cy="36576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&lt;TABLE&gt;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&lt;CAPTION ALIGN="bottom"&gt;Class Grades&lt;/CAPTION&gt;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		&lt;TH&gt;Student&lt;/TH&gt;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		&lt;TH&gt;Grade&lt;/TH&gt;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	</a:t>
            </a:r>
            <a:r>
              <a:rPr lang="en-US" altLang="en-US" sz="1500" b="1" dirty="0" smtClean="0">
                <a:solidFill>
                  <a:srgbClr val="FF0000"/>
                </a:solidFill>
              </a:rPr>
              <a:t>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FF0000"/>
                </a:solidFill>
              </a:rPr>
              <a:t>			&lt;TD&gt;Tom&lt;/TD&gt;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FF0000"/>
                </a:solidFill>
              </a:rPr>
              <a:t>			&lt;TD&gt;B+&lt;/TD&gt;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FF0000"/>
                </a:solidFill>
              </a:rPr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00B050"/>
                </a:solidFill>
              </a:rPr>
              <a:t>	&lt;TR&gt;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00B050"/>
                </a:solidFill>
              </a:rPr>
              <a:t>			&lt;TD&gt;Sue&lt;/TD&gt;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00B050"/>
                </a:solidFill>
              </a:rPr>
              <a:t>			&lt;TD&gt;A-&lt;/TD&gt;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b="1" dirty="0" smtClean="0">
                <a:solidFill>
                  <a:srgbClr val="00B050"/>
                </a:solidFill>
              </a:rPr>
              <a:t>	&lt;/TR&gt;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500" dirty="0" smtClean="0"/>
              <a:t>&lt;/TABLE&gt; </a:t>
            </a:r>
            <a:endParaRPr lang="en-US" altLang="en-US" sz="15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908446"/>
            <a:ext cx="2057760" cy="1955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420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60768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Tables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862" y="1266030"/>
            <a:ext cx="8932138" cy="5160856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&lt;TABLE BORDER=1 WIDTH=“60%" CELLPADDING=“6” CELLSPACING=“2” ALIGN="RIGHT"&gt;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&lt;CAPTION ALIGN="bottom"&gt;Class Grades&lt;/CAPTION&gt;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&lt;</a:t>
            </a:r>
            <a:r>
              <a:rPr lang="en-US" altLang="en-US" sz="2000" dirty="0"/>
              <a:t>TH&gt;Student&lt;/TH&gt;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&lt;</a:t>
            </a:r>
            <a:r>
              <a:rPr lang="en-US" altLang="en-US" sz="2000" dirty="0"/>
              <a:t>TH&gt;Grade&lt;/TH&gt;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&lt;/TR&gt;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&lt;TD&gt;Tom&lt;/TD&gt;</a:t>
            </a:r>
            <a:endParaRPr lang="en-US" altLang="en-US" sz="2000" dirty="0" smtClean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		&lt;TD&gt;B+&lt;/TD&gt;</a:t>
            </a:r>
            <a:endParaRPr lang="en-US" altLang="en-US" sz="2000" dirty="0" smtClean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&lt;/TR&gt;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&lt;</a:t>
            </a:r>
            <a:r>
              <a:rPr lang="en-US" altLang="en-US" sz="2000" dirty="0"/>
              <a:t>TD&gt;Sue&lt;/TD&gt;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&lt;</a:t>
            </a:r>
            <a:r>
              <a:rPr lang="en-US" altLang="en-US" sz="2000" dirty="0"/>
              <a:t>TD&gt;A-&lt;/TD&gt;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	&lt;/TR&gt;</a:t>
            </a:r>
            <a:endParaRPr lang="en-US" altLang="en-US" sz="2000" dirty="0"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000" dirty="0"/>
              <a:t>&lt;/TABLE&gt; </a:t>
            </a:r>
            <a:endParaRPr lang="en-US" altLang="en-US" sz="2000" dirty="0">
              <a:cs typeface="Calibri"/>
            </a:endParaRPr>
          </a:p>
        </p:txBody>
      </p:sp>
      <p:sp>
        <p:nvSpPr>
          <p:cNvPr id="3584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9783DB79-267F-4D1F-BE26-8DC93FA6706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429000"/>
            <a:ext cx="6115050" cy="11906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2071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102873"/>
            <a:ext cx="8231040" cy="11419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Tables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740" y="1276721"/>
            <a:ext cx="8396460" cy="1295399"/>
          </a:xfrm>
        </p:spPr>
        <p:txBody>
          <a:bodyPr/>
          <a:lstStyle/>
          <a:p>
            <a:pPr eaLnBrk="1" hangingPunct="1"/>
            <a:r>
              <a:rPr lang="en-US" altLang="en-US" sz="2812" b="1" dirty="0" err="1">
                <a:solidFill>
                  <a:schemeClr val="accent2"/>
                </a:solidFill>
              </a:rPr>
              <a:t>colspan</a:t>
            </a:r>
            <a:r>
              <a:rPr lang="en-US" altLang="en-US" sz="2812" b="1" dirty="0">
                <a:solidFill>
                  <a:schemeClr val="accent2"/>
                </a:solidFill>
              </a:rPr>
              <a:t> </a:t>
            </a:r>
            <a:r>
              <a:rPr lang="en-US" altLang="en-US" sz="2812" b="1" dirty="0"/>
              <a:t> To make a cell span more than one column.</a:t>
            </a:r>
          </a:p>
          <a:p>
            <a:pPr eaLnBrk="1" hangingPunct="1"/>
            <a:r>
              <a:rPr lang="en-US" altLang="en-US" sz="2812" b="1" dirty="0">
                <a:solidFill>
                  <a:schemeClr val="accent2"/>
                </a:solidFill>
              </a:rPr>
              <a:t>rowspan </a:t>
            </a:r>
            <a:r>
              <a:rPr lang="en-US" altLang="en-US" sz="2812" b="1" dirty="0"/>
              <a:t>To make a cell span more than one row.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b="1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12" dirty="0"/>
          </a:p>
        </p:txBody>
      </p:sp>
      <p:graphicFrame>
        <p:nvGraphicFramePr>
          <p:cNvPr id="47131" name="Group 2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78531033"/>
              </p:ext>
            </p:extLst>
          </p:nvPr>
        </p:nvGraphicFramePr>
        <p:xfrm>
          <a:off x="2491515" y="2629032"/>
          <a:ext cx="4039200" cy="3460321"/>
        </p:xfrm>
        <a:graphic>
          <a:graphicData uri="http://schemas.openxmlformats.org/drawingml/2006/table">
            <a:tbl>
              <a:tblPr/>
              <a:tblGrid>
                <a:gridCol w="13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3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55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3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53" marR="91453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08" name="عنصر نائب لرقم الشريحة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12AE9C5-6AB0-4827-8D3B-A96C2461ABF8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9" name="عنصر نائب للتذييل 8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140181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170" y="158512"/>
            <a:ext cx="8216663" cy="980006"/>
          </a:xfrm>
        </p:spPr>
        <p:txBody>
          <a:bodyPr/>
          <a:lstStyle/>
          <a:p>
            <a:pPr eaLnBrk="1" hangingPunct="1"/>
            <a:r>
              <a:rPr lang="en-US" altLang="en-US" b="1"/>
              <a:t>HTML – Fundamentals</a:t>
            </a:r>
            <a:r>
              <a:rPr lang="en-US" altLang="en-US" b="1" dirty="0">
                <a:cs typeface="Calibri"/>
              </a:rPr>
              <a:t/>
            </a:r>
            <a:br>
              <a:rPr lang="en-US" altLang="en-US" b="1" dirty="0">
                <a:cs typeface="Calibri"/>
              </a:rPr>
            </a:br>
            <a:r>
              <a:rPr lang="en-US" altLang="en-US" sz="3250" b="1"/>
              <a:t>Tables</a:t>
            </a:r>
            <a:endParaRPr lang="en-US" altLang="en-US" sz="2993" b="1">
              <a:cs typeface="Calibri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8741" y="1292885"/>
            <a:ext cx="8561719" cy="510791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&lt;TABLE BORDER=1 WIDTH="50%" CELLPADDING=5 ALIGN="center"&gt;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&lt;TR&gt;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	&lt;TD </a:t>
            </a:r>
            <a:r>
              <a:rPr lang="en-US" altLang="en-US" sz="1900" b="1" dirty="0" err="1">
                <a:solidFill>
                  <a:srgbClr val="00B050"/>
                </a:solidFill>
              </a:rPr>
              <a:t>colspan</a:t>
            </a:r>
            <a:r>
              <a:rPr lang="en-US" altLang="en-US" sz="1900" b="1" dirty="0">
                <a:solidFill>
                  <a:srgbClr val="00B050"/>
                </a:solidFill>
              </a:rPr>
              <a:t>=2</a:t>
            </a:r>
            <a:r>
              <a:rPr lang="en-US" altLang="en-US" sz="1900" dirty="0">
                <a:solidFill>
                  <a:srgbClr val="00B050"/>
                </a:solidFill>
              </a:rPr>
              <a:t> align='center'&gt;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		&lt;font color="red"&gt;&lt;b&gt;Student Grades&lt;/b&gt;&lt;/font&gt;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	&lt;/TD&gt;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&lt;/TR&gt;</a:t>
            </a:r>
            <a:r>
              <a:rPr lang="en-US" altLang="en-US" sz="1900" dirty="0"/>
              <a:t>	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&lt;TR&gt;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	</a:t>
            </a:r>
            <a:r>
              <a:rPr lang="en-US" altLang="en-US" sz="1900" dirty="0" smtClean="0"/>
              <a:t>&lt;</a:t>
            </a:r>
            <a:r>
              <a:rPr lang="en-US" altLang="en-US" sz="1900" dirty="0"/>
              <a:t>TD&gt;&lt;b&gt;Student&lt;/b&gt;&lt;/TD&gt;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	</a:t>
            </a:r>
            <a:r>
              <a:rPr lang="en-US" altLang="en-US" sz="1900" dirty="0" smtClean="0"/>
              <a:t>&lt;</a:t>
            </a:r>
            <a:r>
              <a:rPr lang="en-US" altLang="en-US" sz="1900" dirty="0"/>
              <a:t>TD&gt;&lt;b&gt;Grade&lt;/b&gt;&lt;/TD&gt;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&lt;/TR&gt;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</a:t>
            </a:r>
            <a:r>
              <a:rPr lang="en-US" altLang="en-US" sz="1900" dirty="0">
                <a:solidFill>
                  <a:srgbClr val="00B050"/>
                </a:solidFill>
              </a:rPr>
              <a:t>&lt;TR&gt;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	</a:t>
            </a:r>
            <a:r>
              <a:rPr lang="en-US" altLang="en-US" sz="1900" dirty="0" smtClean="0">
                <a:solidFill>
                  <a:srgbClr val="00B050"/>
                </a:solidFill>
              </a:rPr>
              <a:t>&lt;</a:t>
            </a:r>
            <a:r>
              <a:rPr lang="en-US" altLang="en-US" sz="1900" dirty="0">
                <a:solidFill>
                  <a:srgbClr val="00B050"/>
                </a:solidFill>
              </a:rPr>
              <a:t>TD&gt;Tom&lt;/TD&gt;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	</a:t>
            </a:r>
            <a:r>
              <a:rPr lang="en-US" altLang="en-US" sz="1900" dirty="0" smtClean="0">
                <a:solidFill>
                  <a:srgbClr val="00B050"/>
                </a:solidFill>
              </a:rPr>
              <a:t>&lt;</a:t>
            </a:r>
            <a:r>
              <a:rPr lang="en-US" altLang="en-US" sz="1900" dirty="0">
                <a:solidFill>
                  <a:srgbClr val="00B050"/>
                </a:solidFill>
              </a:rPr>
              <a:t>TD </a:t>
            </a:r>
            <a:r>
              <a:rPr lang="en-US" altLang="en-US" sz="1900" b="1" dirty="0">
                <a:solidFill>
                  <a:srgbClr val="00B050"/>
                </a:solidFill>
              </a:rPr>
              <a:t>rowspan=2</a:t>
            </a:r>
            <a:r>
              <a:rPr lang="en-US" altLang="en-US" sz="1900" dirty="0">
                <a:solidFill>
                  <a:srgbClr val="00B050"/>
                </a:solidFill>
              </a:rPr>
              <a:t>&gt;A&lt;/TD&gt;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>
                <a:solidFill>
                  <a:srgbClr val="00B050"/>
                </a:solidFill>
              </a:rPr>
              <a:t>	&lt;/TR&gt;</a:t>
            </a:r>
            <a:endParaRPr lang="en-US" altLang="en-US" sz="1900" dirty="0">
              <a:solidFill>
                <a:srgbClr val="00B050"/>
              </a:solidFill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&lt;TR&gt;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	</a:t>
            </a:r>
            <a:r>
              <a:rPr lang="en-US" altLang="en-US" sz="1900" dirty="0" smtClean="0"/>
              <a:t>&lt;</a:t>
            </a:r>
            <a:r>
              <a:rPr lang="en-US" altLang="en-US" sz="1900" dirty="0"/>
              <a:t>TD&gt;Sue&lt;/TD&gt;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	&lt;/TR&gt;</a:t>
            </a:r>
            <a:endParaRPr lang="en-US" altLang="en-US" sz="1900" dirty="0">
              <a:cs typeface="Calibri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1900" dirty="0"/>
              <a:t>&lt;/TABLE&gt; </a:t>
            </a:r>
            <a:endParaRPr lang="en-US" altLang="en-US" sz="1900" dirty="0">
              <a:cs typeface="Calibri"/>
            </a:endParaRPr>
          </a:p>
        </p:txBody>
      </p:sp>
      <p:sp>
        <p:nvSpPr>
          <p:cNvPr id="38916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98E7CC5-C3B4-4858-86C4-0BC16F3A50AD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3163330"/>
            <a:ext cx="3228975" cy="209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4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Screen Compatibility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296001" y="1523881"/>
            <a:ext cx="6397920" cy="47995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1828801" y="2058121"/>
            <a:ext cx="5484960" cy="41126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40965" name="Rectangle 6"/>
          <p:cNvSpPr>
            <a:spLocks noChangeArrowheads="1"/>
          </p:cNvSpPr>
          <p:nvPr/>
        </p:nvSpPr>
        <p:spPr bwMode="auto">
          <a:xfrm>
            <a:off x="2361601" y="2590921"/>
            <a:ext cx="4570560" cy="342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40966" name="Rectangle 7"/>
          <p:cNvSpPr>
            <a:spLocks noChangeArrowheads="1"/>
          </p:cNvSpPr>
          <p:nvPr/>
        </p:nvSpPr>
        <p:spPr bwMode="auto">
          <a:xfrm>
            <a:off x="2819521" y="3123721"/>
            <a:ext cx="3656160" cy="27417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40967" name="Text Box 8"/>
          <p:cNvSpPr txBox="1">
            <a:spLocks noChangeArrowheads="1"/>
          </p:cNvSpPr>
          <p:nvPr/>
        </p:nvSpPr>
        <p:spPr bwMode="auto">
          <a:xfrm>
            <a:off x="1599840" y="1523881"/>
            <a:ext cx="2286359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 dirty="0"/>
              <a:t>1280 x 1024</a:t>
            </a: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981441" y="2058121"/>
            <a:ext cx="251424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 dirty="0"/>
              <a:t>1024 x 768</a:t>
            </a:r>
          </a:p>
        </p:txBody>
      </p:sp>
      <p:sp>
        <p:nvSpPr>
          <p:cNvPr id="40969" name="Text Box 10"/>
          <p:cNvSpPr txBox="1">
            <a:spLocks noChangeArrowheads="1"/>
          </p:cNvSpPr>
          <p:nvPr/>
        </p:nvSpPr>
        <p:spPr bwMode="auto">
          <a:xfrm>
            <a:off x="2590561" y="2590921"/>
            <a:ext cx="144864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 dirty="0"/>
              <a:t>800 x 600</a:t>
            </a:r>
          </a:p>
        </p:txBody>
      </p:sp>
      <p:sp>
        <p:nvSpPr>
          <p:cNvPr id="40970" name="Text Box 11"/>
          <p:cNvSpPr txBox="1">
            <a:spLocks noChangeArrowheads="1"/>
          </p:cNvSpPr>
          <p:nvPr/>
        </p:nvSpPr>
        <p:spPr bwMode="auto">
          <a:xfrm>
            <a:off x="3048481" y="3200040"/>
            <a:ext cx="144720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 dirty="0"/>
              <a:t>640 x 480</a:t>
            </a:r>
          </a:p>
        </p:txBody>
      </p:sp>
      <p:sp>
        <p:nvSpPr>
          <p:cNvPr id="40971" name="عنصر نائب لرقم الشريحة 1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312C287-47A5-42EF-8D2F-328415D826B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عنصر نائب للتذييل 1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907356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102873"/>
            <a:ext cx="8231040" cy="11419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Tables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6481" y="1600201"/>
            <a:ext cx="8231040" cy="535680"/>
          </a:xfrm>
        </p:spPr>
        <p:txBody>
          <a:bodyPr/>
          <a:lstStyle/>
          <a:p>
            <a:pPr eaLnBrk="1" hangingPunct="1"/>
            <a:r>
              <a:rPr lang="en-US" altLang="en-US" sz="1996"/>
              <a:t>Tables are frequently used to layout the basic web page design</a:t>
            </a:r>
            <a:r>
              <a:rPr lang="en-US" altLang="en-US" sz="2812"/>
              <a:t>.</a:t>
            </a:r>
          </a:p>
          <a:p>
            <a:pPr eaLnBrk="1" hangingPunct="1"/>
            <a:endParaRPr lang="en-US" altLang="en-US" sz="2812"/>
          </a:p>
        </p:txBody>
      </p:sp>
      <p:graphicFrame>
        <p:nvGraphicFramePr>
          <p:cNvPr id="45236" name="Group 180"/>
          <p:cNvGraphicFramePr>
            <a:graphicFrameLocks noGrp="1"/>
          </p:cNvGraphicFramePr>
          <p:nvPr>
            <p:ph sz="half" idx="2"/>
          </p:nvPr>
        </p:nvGraphicFramePr>
        <p:xfrm>
          <a:off x="1905121" y="2819881"/>
          <a:ext cx="5181120" cy="2993760"/>
        </p:xfrm>
        <a:graphic>
          <a:graphicData uri="http://schemas.openxmlformats.org/drawingml/2006/table">
            <a:tbl>
              <a:tblPr/>
              <a:tblGrid>
                <a:gridCol w="121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1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196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4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09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3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2" marR="9143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012" name="Text Box 173"/>
          <p:cNvSpPr txBox="1">
            <a:spLocks noChangeArrowheads="1"/>
          </p:cNvSpPr>
          <p:nvPr/>
        </p:nvSpPr>
        <p:spPr bwMode="auto">
          <a:xfrm>
            <a:off x="4190400" y="6172200"/>
            <a:ext cx="610560" cy="76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/>
              <a:t>640</a:t>
            </a:r>
          </a:p>
        </p:txBody>
      </p:sp>
      <p:sp>
        <p:nvSpPr>
          <p:cNvPr id="42014" name="Text Box 176"/>
          <p:cNvSpPr txBox="1">
            <a:spLocks noChangeArrowheads="1"/>
          </p:cNvSpPr>
          <p:nvPr/>
        </p:nvSpPr>
        <p:spPr bwMode="auto">
          <a:xfrm>
            <a:off x="4039201" y="2058121"/>
            <a:ext cx="838080" cy="42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177"/>
              <a:t>1280</a:t>
            </a:r>
          </a:p>
        </p:txBody>
      </p:sp>
      <p:sp>
        <p:nvSpPr>
          <p:cNvPr id="42015" name="عنصر نائب لرقم الشريحة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7389B13-6767-41C8-8451-D617A950A7D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16" name="عنصر نائب للتذييل 1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2993064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 dirty="0"/>
              <a:t>HTML – Fundamentals</a:t>
            </a:r>
            <a:br>
              <a:rPr lang="en-US" altLang="en-US" sz="3356" b="1" dirty="0"/>
            </a:br>
            <a:r>
              <a:rPr lang="en-US" altLang="en-US" sz="2540" b="1" dirty="0">
                <a:solidFill>
                  <a:srgbClr val="FF0000"/>
                </a:solidFill>
              </a:rPr>
              <a:t>Frames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641" y="1604521"/>
            <a:ext cx="8687520" cy="4523040"/>
          </a:xfrm>
        </p:spPr>
        <p:txBody>
          <a:bodyPr/>
          <a:lstStyle/>
          <a:p>
            <a:pPr marL="563049" indent="-466567" eaLnBrk="1" hangingPunct="1">
              <a:buSzPct val="100000"/>
              <a:buNone/>
              <a:defRPr/>
            </a:pPr>
            <a:r>
              <a:rPr lang="en-US" dirty="0"/>
              <a:t>Frames let you divide a screen into windows with each window viewing a different web page.</a:t>
            </a:r>
          </a:p>
          <a:p>
            <a:pPr marL="563049" indent="-466567" eaLnBrk="1" hangingPunct="1">
              <a:buSzPct val="100000"/>
              <a:buNone/>
              <a:defRPr/>
            </a:pPr>
            <a:endParaRPr lang="en-US" dirty="0"/>
          </a:p>
          <a:p>
            <a:pPr marL="563049" indent="-466567" eaLnBrk="1" hangingPunct="1">
              <a:buSzPct val="100000"/>
              <a:buNone/>
              <a:defRPr/>
            </a:pPr>
            <a:r>
              <a:rPr lang="en-US" b="1" u="sng" dirty="0"/>
              <a:t>Frame types</a:t>
            </a:r>
            <a:endParaRPr lang="en-US" u="sng" dirty="0"/>
          </a:p>
          <a:p>
            <a:pPr marL="563049" indent="-466567" eaLnBrk="1" hangingPunct="1">
              <a:buSzPct val="100000"/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Basic Frames</a:t>
            </a:r>
          </a:p>
          <a:p>
            <a:pPr marL="563049" indent="-466567" eaLnBrk="1" hangingPunct="1">
              <a:buSzPct val="100000"/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Floating Frames (inline frames)</a:t>
            </a:r>
          </a:p>
          <a:p>
            <a:pPr marL="563049" indent="-466567" eaLnBrk="1" hangingPunct="1">
              <a:buSzPct val="100000"/>
              <a:buFont typeface="+mj-lt"/>
              <a:buAutoNum type="arabicPeriod"/>
              <a:defRPr/>
            </a:pPr>
            <a:r>
              <a:rPr lang="en-US" b="1" dirty="0">
                <a:solidFill>
                  <a:schemeClr val="accent2"/>
                </a:solidFill>
              </a:rPr>
              <a:t>Picture in picture</a:t>
            </a: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301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0344A3E-9BB6-409F-83A2-150D056BA177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60507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5401"/>
            <a:ext cx="8231040" cy="80208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1- </a:t>
            </a:r>
            <a:r>
              <a:rPr lang="en-US" altLang="en-US" sz="2540" b="1">
                <a:solidFill>
                  <a:schemeClr val="accent2"/>
                </a:solidFill>
              </a:rPr>
              <a:t>Basic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</a:p>
        </p:txBody>
      </p:sp>
      <p:graphicFrame>
        <p:nvGraphicFramePr>
          <p:cNvPr id="54349" name="Group 77"/>
          <p:cNvGraphicFramePr>
            <a:graphicFrameLocks noGrp="1"/>
          </p:cNvGraphicFramePr>
          <p:nvPr>
            <p:ph idx="1"/>
          </p:nvPr>
        </p:nvGraphicFramePr>
        <p:xfrm>
          <a:off x="2285281" y="2135881"/>
          <a:ext cx="4571999" cy="366047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5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Banner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</a:t>
                      </a:r>
                      <a:b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Footer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04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76A61D2-D9AC-438F-999A-4D6D1328400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49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8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07511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761DDA09-66E1-47CE-A172-5DB0BB7B8059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عنصر نائب للتذييل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3400"/>
            <a:ext cx="9144000" cy="567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61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7387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1- </a:t>
            </a:r>
            <a:r>
              <a:rPr lang="en-US" altLang="en-US" sz="2540" b="1">
                <a:solidFill>
                  <a:schemeClr val="accent2"/>
                </a:solidFill>
              </a:rPr>
              <a:t>Basic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469160"/>
            <a:ext cx="8225280" cy="488718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58" b="1" u="sng" dirty="0"/>
              <a:t>Basic tags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58" dirty="0"/>
              <a:t>&lt;frameset&gt; ..&lt;/frameset&gt;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58" dirty="0"/>
              <a:t>&lt;frame /&gt;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58" dirty="0"/>
              <a:t>&lt;</a:t>
            </a:r>
            <a:r>
              <a:rPr lang="en-US" altLang="en-US" sz="2358" dirty="0" err="1"/>
              <a:t>noframes</a:t>
            </a:r>
            <a:r>
              <a:rPr lang="en-US" altLang="en-US" sz="2358" dirty="0"/>
              <a:t>&gt; .. &lt;/</a:t>
            </a:r>
            <a:r>
              <a:rPr lang="en-US" altLang="en-US" sz="2358" dirty="0" err="1"/>
              <a:t>noframes</a:t>
            </a:r>
            <a:r>
              <a:rPr lang="en-US" altLang="en-US" sz="2358" dirty="0"/>
              <a:t>&gt;</a:t>
            </a:r>
          </a:p>
          <a:p>
            <a:pPr eaLnBrk="1" hangingPunct="1">
              <a:lnSpc>
                <a:spcPct val="80000"/>
              </a:lnSpc>
            </a:pPr>
            <a:endParaRPr lang="en-US" altLang="en-US" sz="816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358" b="1" u="sng" dirty="0"/>
              <a:t>Basic </a:t>
            </a:r>
            <a:r>
              <a:rPr lang="en-US" altLang="en-US" sz="2358" b="1" u="sng" dirty="0" smtClean="0"/>
              <a:t>attributes of </a:t>
            </a:r>
            <a:r>
              <a:rPr lang="en-US" altLang="en-US" sz="2358" b="1" u="sng" dirty="0">
                <a:solidFill>
                  <a:srgbClr val="FF0000"/>
                </a:solidFill>
              </a:rPr>
              <a:t>frameset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358" dirty="0"/>
              <a:t>cols = “values”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358" dirty="0"/>
              <a:t>rows = “values</a:t>
            </a:r>
            <a:r>
              <a:rPr lang="en-US" altLang="en-US" sz="2358" dirty="0" smtClean="0"/>
              <a:t>”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358" dirty="0" err="1" smtClean="0"/>
              <a:t>Frameborder</a:t>
            </a:r>
            <a:r>
              <a:rPr lang="en-US" altLang="en-US" sz="2358" dirty="0" smtClean="0"/>
              <a:t>="</a:t>
            </a:r>
            <a:r>
              <a:rPr lang="en-US" altLang="en-US" sz="2358" i="1" dirty="0"/>
              <a:t>yes</a:t>
            </a:r>
            <a:r>
              <a:rPr lang="en-US" altLang="en-US" sz="2358" dirty="0"/>
              <a:t>|</a:t>
            </a:r>
            <a:r>
              <a:rPr lang="en-US" altLang="en-US" sz="2358" i="1" dirty="0"/>
              <a:t>no</a:t>
            </a:r>
            <a:r>
              <a:rPr lang="en-US" altLang="en-US" sz="2358" dirty="0"/>
              <a:t>"|</a:t>
            </a:r>
            <a:r>
              <a:rPr lang="en-US" altLang="en-US" sz="2358" i="1" dirty="0" smtClean="0"/>
              <a:t>0</a:t>
            </a:r>
            <a:r>
              <a:rPr lang="en-US" altLang="en-US" sz="2358" dirty="0" smtClean="0"/>
              <a:t>| 1</a:t>
            </a:r>
            <a:endParaRPr lang="en-US" altLang="en-US" sz="2358" i="1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358" dirty="0" smtClean="0"/>
              <a:t>Border =pixels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358" dirty="0" smtClean="0"/>
              <a:t> </a:t>
            </a:r>
            <a:r>
              <a:rPr lang="en-US" altLang="en-US" sz="2358" dirty="0" err="1" smtClean="0"/>
              <a:t>framespacing</a:t>
            </a:r>
            <a:r>
              <a:rPr lang="en-US" altLang="en-US" sz="2358" dirty="0" smtClean="0"/>
              <a:t>=</a:t>
            </a:r>
            <a:r>
              <a:rPr lang="en-US" altLang="en-US" sz="2358" i="1" dirty="0" smtClean="0"/>
              <a:t>pixels</a:t>
            </a:r>
            <a:endParaRPr lang="en-US" altLang="en-US" sz="2358" dirty="0"/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358" dirty="0" err="1" smtClean="0"/>
              <a:t>Bordercolor</a:t>
            </a:r>
            <a:r>
              <a:rPr lang="en-US" altLang="en-US" sz="2358" dirty="0" smtClean="0"/>
              <a:t>="</a:t>
            </a:r>
            <a:r>
              <a:rPr lang="en-US" altLang="en-US" sz="2358" i="1" dirty="0" smtClean="0"/>
              <a:t>#</a:t>
            </a:r>
            <a:r>
              <a:rPr lang="en-US" altLang="en-US" sz="2358" i="1" dirty="0" err="1"/>
              <a:t>hexcolor</a:t>
            </a:r>
            <a:r>
              <a:rPr lang="en-US" altLang="en-US" sz="2358" dirty="0" err="1"/>
              <a:t>|</a:t>
            </a:r>
            <a:r>
              <a:rPr lang="en-US" altLang="en-US" sz="2358" i="1" dirty="0" err="1"/>
              <a:t>colorname</a:t>
            </a:r>
            <a:r>
              <a:rPr lang="en-US" altLang="en-US" sz="2358" dirty="0"/>
              <a:t>" 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en-US" sz="2358" dirty="0"/>
              <a:t>name = “</a:t>
            </a:r>
            <a:r>
              <a:rPr lang="en-US" altLang="en-US" sz="2358" dirty="0" err="1"/>
              <a:t>frame_name</a:t>
            </a:r>
            <a:r>
              <a:rPr lang="en-US" altLang="en-US" sz="2358" dirty="0" smtClean="0"/>
              <a:t>”</a:t>
            </a:r>
            <a:endParaRPr lang="en-US" altLang="en-US" sz="2358" dirty="0"/>
          </a:p>
        </p:txBody>
      </p:sp>
      <p:sp>
        <p:nvSpPr>
          <p:cNvPr id="4506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55DA682-BD46-4A00-A28C-C05CEF9BBE2F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50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386692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1- </a:t>
            </a:r>
            <a:r>
              <a:rPr lang="en-US" altLang="en-US" sz="2540" b="1">
                <a:solidFill>
                  <a:schemeClr val="accent2"/>
                </a:solidFill>
              </a:rPr>
              <a:t>Basic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  <a:endParaRPr lang="en-US" altLang="en-US" sz="254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600201"/>
            <a:ext cx="8231040" cy="487584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dirty="0"/>
              <a:t>Individual </a:t>
            </a:r>
            <a:r>
              <a:rPr lang="en-US" altLang="en-US" b="1" dirty="0">
                <a:solidFill>
                  <a:srgbClr val="FF0000"/>
                </a:solidFill>
              </a:rPr>
              <a:t>FRAME </a:t>
            </a:r>
            <a:r>
              <a:rPr lang="en-US" altLang="en-US" b="1" dirty="0"/>
              <a:t>attributes</a:t>
            </a:r>
          </a:p>
          <a:p>
            <a:pPr eaLnBrk="1" hangingPunct="1"/>
            <a:r>
              <a:rPr lang="en-US" dirty="0" err="1" smtClean="0"/>
              <a:t>src</a:t>
            </a:r>
            <a:r>
              <a:rPr lang="en-US" dirty="0" smtClean="0"/>
              <a:t>=</a:t>
            </a:r>
            <a:r>
              <a:rPr lang="en-US" dirty="0" err="1" smtClean="0"/>
              <a:t>url</a:t>
            </a:r>
            <a:r>
              <a:rPr lang="en-US" dirty="0" smtClean="0"/>
              <a:t>/file name   </a:t>
            </a:r>
          </a:p>
          <a:p>
            <a:pPr eaLnBrk="1" hangingPunct="1"/>
            <a:r>
              <a:rPr lang="en-US" altLang="en-US" sz="2358" dirty="0" smtClean="0"/>
              <a:t>scrolling="</a:t>
            </a:r>
            <a:r>
              <a:rPr lang="en-US" altLang="en-US" sz="2358" dirty="0" err="1"/>
              <a:t>yes|no|auto</a:t>
            </a:r>
            <a:r>
              <a:rPr lang="en-US" altLang="en-US" sz="2358" dirty="0"/>
              <a:t>" </a:t>
            </a:r>
          </a:p>
          <a:p>
            <a:pPr eaLnBrk="1" hangingPunct="1"/>
            <a:r>
              <a:rPr lang="en-US" altLang="en-US" sz="2358" dirty="0" err="1" smtClean="0"/>
              <a:t>Noresize</a:t>
            </a:r>
            <a:r>
              <a:rPr lang="en-US" altLang="en-US" sz="2358" dirty="0" smtClean="0"/>
              <a:t>=</a:t>
            </a:r>
            <a:r>
              <a:rPr lang="en-US" altLang="en-US" sz="2358" dirty="0" err="1" smtClean="0"/>
              <a:t>noresize</a:t>
            </a:r>
            <a:r>
              <a:rPr lang="en-US" altLang="en-US" sz="2358" dirty="0" smtClean="0"/>
              <a:t> </a:t>
            </a:r>
            <a:endParaRPr lang="en-US" altLang="en-US" sz="2358" dirty="0"/>
          </a:p>
          <a:p>
            <a:pPr eaLnBrk="1" hangingPunct="1"/>
            <a:r>
              <a:rPr lang="en-US" altLang="en-US" sz="2358" dirty="0" err="1" smtClean="0"/>
              <a:t>marginwidth</a:t>
            </a:r>
            <a:r>
              <a:rPr lang="en-US" altLang="en-US" sz="2358" dirty="0" smtClean="0"/>
              <a:t>=pixels </a:t>
            </a:r>
            <a:endParaRPr lang="en-US" altLang="en-US" sz="2358" dirty="0"/>
          </a:p>
          <a:p>
            <a:pPr eaLnBrk="1" hangingPunct="1"/>
            <a:r>
              <a:rPr lang="en-US" altLang="en-US" sz="2358" dirty="0" err="1" smtClean="0"/>
              <a:t>Marginheigth</a:t>
            </a:r>
            <a:r>
              <a:rPr lang="en-US" altLang="en-US" sz="2358" dirty="0" smtClean="0"/>
              <a:t>="</a:t>
            </a:r>
            <a:r>
              <a:rPr lang="en-US" altLang="en-US" sz="2358" dirty="0"/>
              <a:t>pixels" </a:t>
            </a:r>
          </a:p>
          <a:p>
            <a:pPr eaLnBrk="1" hangingPunct="1"/>
            <a:r>
              <a:rPr lang="en-US" altLang="en-US" sz="2358" dirty="0" smtClean="0"/>
              <a:t>name=“text(</a:t>
            </a:r>
            <a:r>
              <a:rPr lang="en-US" altLang="en-US" sz="2358" dirty="0" err="1" smtClean="0"/>
              <a:t>frame_name</a:t>
            </a:r>
            <a:r>
              <a:rPr lang="en-US" altLang="en-US" sz="2358" dirty="0" smtClean="0"/>
              <a:t>)”</a:t>
            </a:r>
            <a:endParaRPr lang="en-US" altLang="en-US" sz="2358" dirty="0"/>
          </a:p>
        </p:txBody>
      </p:sp>
      <p:sp>
        <p:nvSpPr>
          <p:cNvPr id="50180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A9A70180-4F77-4E93-89EA-23DFB88E2560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554489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34560"/>
          </a:xfrm>
        </p:spPr>
        <p:txBody>
          <a:bodyPr/>
          <a:lstStyle/>
          <a:p>
            <a:pPr eaLnBrk="1" hangingPunct="1">
              <a:tabLst>
                <a:tab pos="6593858" algn="l"/>
              </a:tabLst>
            </a:pPr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1- </a:t>
            </a:r>
            <a:r>
              <a:rPr lang="en-US" altLang="en-US" sz="2540" b="1">
                <a:solidFill>
                  <a:schemeClr val="accent2"/>
                </a:solidFill>
              </a:rPr>
              <a:t>Basic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83383"/>
            <a:ext cx="6096000" cy="364581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&lt;frameset rows="80,*,80"&gt;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	&lt;frame </a:t>
            </a:r>
            <a:r>
              <a:rPr lang="en-US" altLang="en-US" sz="2800" dirty="0" err="1">
                <a:solidFill>
                  <a:srgbClr val="002060"/>
                </a:solidFill>
              </a:rPr>
              <a:t>src</a:t>
            </a:r>
            <a:r>
              <a:rPr lang="en-US" altLang="en-US" sz="2800" dirty="0">
                <a:solidFill>
                  <a:srgbClr val="002060"/>
                </a:solidFill>
              </a:rPr>
              <a:t>="banner.html"/&gt;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&lt;frameset cols = "25%,75%" 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	&lt;frame </a:t>
            </a:r>
            <a:r>
              <a:rPr lang="en-US" altLang="en-US" sz="2800" dirty="0" err="1">
                <a:solidFill>
                  <a:srgbClr val="FF0000"/>
                </a:solidFill>
              </a:rPr>
              <a:t>src</a:t>
            </a:r>
            <a:r>
              <a:rPr lang="en-US" altLang="en-US" sz="2800" dirty="0">
                <a:solidFill>
                  <a:srgbClr val="FF0000"/>
                </a:solidFill>
              </a:rPr>
              <a:t>="menu.html"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	&lt;frame </a:t>
            </a:r>
            <a:r>
              <a:rPr lang="en-US" altLang="en-US" sz="2800" dirty="0" err="1">
                <a:solidFill>
                  <a:srgbClr val="FF0000"/>
                </a:solidFill>
              </a:rPr>
              <a:t>src</a:t>
            </a:r>
            <a:r>
              <a:rPr lang="en-US" altLang="en-US" sz="2800" dirty="0">
                <a:solidFill>
                  <a:srgbClr val="FF0000"/>
                </a:solidFill>
              </a:rPr>
              <a:t>="content.html"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	&lt;/frameset&gt;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	&lt;frame </a:t>
            </a:r>
            <a:r>
              <a:rPr lang="en-US" altLang="en-US" sz="2800" dirty="0" err="1">
                <a:solidFill>
                  <a:srgbClr val="002060"/>
                </a:solidFill>
              </a:rPr>
              <a:t>src</a:t>
            </a:r>
            <a:r>
              <a:rPr lang="en-US" altLang="en-US" sz="2800" dirty="0">
                <a:solidFill>
                  <a:srgbClr val="002060"/>
                </a:solidFill>
              </a:rPr>
              <a:t>="footer.html" /&gt;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olidFill>
                  <a:srgbClr val="002060"/>
                </a:solidFill>
              </a:rPr>
              <a:t>&lt;/</a:t>
            </a:r>
            <a:r>
              <a:rPr lang="en-US" altLang="en-US" sz="2800" dirty="0">
                <a:solidFill>
                  <a:srgbClr val="002060"/>
                </a:solidFill>
              </a:rPr>
              <a:t>frameset&gt;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sp>
        <p:nvSpPr>
          <p:cNvPr id="4710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742B906-C1A4-4270-8871-B2072B78064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52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963442"/>
              </p:ext>
            </p:extLst>
          </p:nvPr>
        </p:nvGraphicFramePr>
        <p:xfrm>
          <a:off x="5181600" y="4056241"/>
          <a:ext cx="3962400" cy="2676120"/>
        </p:xfrm>
        <a:graphic>
          <a:graphicData uri="http://schemas.openxmlformats.org/drawingml/2006/table">
            <a:tbl>
              <a:tblPr/>
              <a:tblGrid>
                <a:gridCol w="85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Banner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Footer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1- </a:t>
            </a:r>
            <a:r>
              <a:rPr lang="en-US" altLang="en-US" sz="2540" b="1">
                <a:solidFill>
                  <a:schemeClr val="accent2"/>
                </a:solidFill>
              </a:rPr>
              <a:t>Basic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  <a:endParaRPr lang="en-US" altLang="en-US" sz="254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1" y="1447561"/>
            <a:ext cx="8231040" cy="50284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&lt;frameset rows="80,*,80"&gt;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&lt;frame </a:t>
            </a:r>
            <a:r>
              <a:rPr lang="en-US" altLang="en-US" sz="1996" dirty="0" err="1">
                <a:solidFill>
                  <a:srgbClr val="002060"/>
                </a:solidFill>
              </a:rPr>
              <a:t>src</a:t>
            </a:r>
            <a:r>
              <a:rPr lang="en-US" altLang="en-US" sz="1996" dirty="0">
                <a:solidFill>
                  <a:srgbClr val="002060"/>
                </a:solidFill>
              </a:rPr>
              <a:t>="banner.html"/&gt;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&lt;frameset cols = "25%,75%" 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	&lt;frame </a:t>
            </a:r>
            <a:r>
              <a:rPr lang="en-US" altLang="en-US" sz="1996" dirty="0" err="1">
                <a:solidFill>
                  <a:srgbClr val="002060"/>
                </a:solidFill>
              </a:rPr>
              <a:t>src</a:t>
            </a:r>
            <a:r>
              <a:rPr lang="en-US" altLang="en-US" sz="1996" dirty="0">
                <a:solidFill>
                  <a:srgbClr val="002060"/>
                </a:solidFill>
              </a:rPr>
              <a:t>="menu.html"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	&lt;frame </a:t>
            </a:r>
            <a:r>
              <a:rPr lang="en-US" altLang="en-US" sz="1996" dirty="0" err="1">
                <a:solidFill>
                  <a:srgbClr val="002060"/>
                </a:solidFill>
              </a:rPr>
              <a:t>src</a:t>
            </a:r>
            <a:r>
              <a:rPr lang="en-US" altLang="en-US" sz="1996" dirty="0">
                <a:solidFill>
                  <a:srgbClr val="002060"/>
                </a:solidFill>
              </a:rPr>
              <a:t>="content.html" 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&lt;/frameset&gt;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	&lt;frame </a:t>
            </a:r>
            <a:r>
              <a:rPr lang="en-US" altLang="en-US" sz="1996" dirty="0" err="1">
                <a:solidFill>
                  <a:srgbClr val="002060"/>
                </a:solidFill>
              </a:rPr>
              <a:t>src</a:t>
            </a:r>
            <a:r>
              <a:rPr lang="en-US" altLang="en-US" sz="1996" dirty="0">
                <a:solidFill>
                  <a:srgbClr val="002060"/>
                </a:solidFill>
              </a:rPr>
              <a:t>="footer.html" </a:t>
            </a:r>
            <a:r>
              <a:rPr lang="en-US" altLang="en-US" sz="1996" dirty="0" smtClean="0">
                <a:solidFill>
                  <a:srgbClr val="002060"/>
                </a:solidFill>
              </a:rPr>
              <a:t>/&gt;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 smtClean="0"/>
              <a:t>&lt;</a:t>
            </a:r>
            <a:r>
              <a:rPr lang="en-US" altLang="en-US" sz="1996" b="1" dirty="0" err="1"/>
              <a:t>noframes</a:t>
            </a:r>
            <a:r>
              <a:rPr lang="en-US" altLang="en-US" sz="1996" b="1" dirty="0"/>
              <a:t>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	&lt;body&gt;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		Welcome to my page.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		&lt;A HREF="</a:t>
            </a:r>
            <a:r>
              <a:rPr lang="en-US" altLang="en-US" sz="1996" b="1" dirty="0" err="1"/>
              <a:t>noframes.htm</a:t>
            </a:r>
            <a:r>
              <a:rPr lang="en-US" altLang="en-US" sz="1996" b="1" dirty="0"/>
              <a:t>"&gt;Continue&lt;/A&gt;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		to the frame-free version.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	&lt;/body&gt;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b="1" dirty="0"/>
              <a:t>&lt;/</a:t>
            </a:r>
            <a:r>
              <a:rPr lang="en-US" altLang="en-US" sz="1996" b="1" dirty="0" err="1"/>
              <a:t>noframes</a:t>
            </a:r>
            <a:r>
              <a:rPr lang="en-US" altLang="en-US" sz="1996" b="1" dirty="0"/>
              <a:t>&gt;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996" dirty="0">
                <a:solidFill>
                  <a:srgbClr val="002060"/>
                </a:solidFill>
              </a:rPr>
              <a:t>&lt;/frameset&gt;</a:t>
            </a:r>
          </a:p>
        </p:txBody>
      </p:sp>
      <p:sp>
        <p:nvSpPr>
          <p:cNvPr id="4813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33E9068F-22F7-4E49-9090-B7E383BA7EA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53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500706"/>
              </p:ext>
            </p:extLst>
          </p:nvPr>
        </p:nvGraphicFramePr>
        <p:xfrm>
          <a:off x="5181600" y="1447561"/>
          <a:ext cx="3962400" cy="2676120"/>
        </p:xfrm>
        <a:graphic>
          <a:graphicData uri="http://schemas.openxmlformats.org/drawingml/2006/table">
            <a:tbl>
              <a:tblPr/>
              <a:tblGrid>
                <a:gridCol w="85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Banner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84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Menu</a:t>
                      </a:r>
                      <a:b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Content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08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Footer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70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2- </a:t>
            </a:r>
            <a:r>
              <a:rPr lang="en-US" altLang="en-US" sz="2540" b="1">
                <a:solidFill>
                  <a:schemeClr val="accent2"/>
                </a:solidFill>
              </a:rPr>
              <a:t>Floating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frames allow you to create a frame within the boundaries of a page</a:t>
            </a:r>
          </a:p>
        </p:txBody>
      </p:sp>
      <p:grpSp>
        <p:nvGrpSpPr>
          <p:cNvPr id="51204" name="Group 21"/>
          <p:cNvGrpSpPr>
            <a:grpSpLocks/>
          </p:cNvGrpSpPr>
          <p:nvPr/>
        </p:nvGrpSpPr>
        <p:grpSpPr bwMode="auto">
          <a:xfrm>
            <a:off x="685440" y="3047401"/>
            <a:ext cx="3277440" cy="2210400"/>
            <a:chOff x="432" y="1920"/>
            <a:chExt cx="2064" cy="1392"/>
          </a:xfrm>
        </p:grpSpPr>
        <p:sp>
          <p:nvSpPr>
            <p:cNvPr id="51214" name="Rectangle 4"/>
            <p:cNvSpPr>
              <a:spLocks noChangeArrowheads="1"/>
            </p:cNvSpPr>
            <p:nvPr/>
          </p:nvSpPr>
          <p:spPr bwMode="auto">
            <a:xfrm>
              <a:off x="432" y="1920"/>
              <a:ext cx="2064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/>
              <a:endParaRPr lang="en-US" altLang="en-US" sz="2177"/>
            </a:p>
          </p:txBody>
        </p:sp>
        <p:sp>
          <p:nvSpPr>
            <p:cNvPr id="51215" name="Rectangle 5"/>
            <p:cNvSpPr>
              <a:spLocks noChangeArrowheads="1"/>
            </p:cNvSpPr>
            <p:nvPr/>
          </p:nvSpPr>
          <p:spPr bwMode="auto">
            <a:xfrm>
              <a:off x="1152" y="2256"/>
              <a:ext cx="1152" cy="8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/>
              <a:endParaRPr lang="en-US" altLang="en-US" sz="2177"/>
            </a:p>
          </p:txBody>
        </p:sp>
        <p:sp>
          <p:nvSpPr>
            <p:cNvPr id="51216" name="Line 6"/>
            <p:cNvSpPr>
              <a:spLocks noChangeShapeType="1"/>
            </p:cNvSpPr>
            <p:nvPr/>
          </p:nvSpPr>
          <p:spPr bwMode="auto">
            <a:xfrm>
              <a:off x="432" y="225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  <p:sp>
          <p:nvSpPr>
            <p:cNvPr id="51217" name="Line 7"/>
            <p:cNvSpPr>
              <a:spLocks noChangeShapeType="1"/>
            </p:cNvSpPr>
            <p:nvPr/>
          </p:nvSpPr>
          <p:spPr bwMode="auto">
            <a:xfrm>
              <a:off x="432" y="30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177"/>
            </a:p>
          </p:txBody>
        </p:sp>
      </p:grpSp>
      <p:grpSp>
        <p:nvGrpSpPr>
          <p:cNvPr id="51205" name="Group 22"/>
          <p:cNvGrpSpPr>
            <a:grpSpLocks/>
          </p:cNvGrpSpPr>
          <p:nvPr/>
        </p:nvGrpSpPr>
        <p:grpSpPr bwMode="auto">
          <a:xfrm>
            <a:off x="4495681" y="3047401"/>
            <a:ext cx="3276000" cy="2210400"/>
            <a:chOff x="2832" y="1920"/>
            <a:chExt cx="2064" cy="1392"/>
          </a:xfrm>
        </p:grpSpPr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2832" y="1920"/>
              <a:ext cx="2064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/>
              <a:endParaRPr lang="en-US" altLang="en-US" sz="2177"/>
            </a:p>
          </p:txBody>
        </p:sp>
        <p:sp>
          <p:nvSpPr>
            <p:cNvPr id="51213" name="Rectangle 11"/>
            <p:cNvSpPr>
              <a:spLocks noChangeArrowheads="1"/>
            </p:cNvSpPr>
            <p:nvPr/>
          </p:nvSpPr>
          <p:spPr bwMode="auto">
            <a:xfrm>
              <a:off x="3552" y="2256"/>
              <a:ext cx="1199" cy="81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eaLnBrk="0"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/>
              <a:endParaRPr lang="en-US" altLang="en-US" sz="2177"/>
            </a:p>
          </p:txBody>
        </p:sp>
      </p:grpSp>
      <p:sp>
        <p:nvSpPr>
          <p:cNvPr id="51206" name="Line 14"/>
          <p:cNvSpPr>
            <a:spLocks noChangeShapeType="1"/>
          </p:cNvSpPr>
          <p:nvPr/>
        </p:nvSpPr>
        <p:spPr bwMode="auto">
          <a:xfrm>
            <a:off x="3657600" y="3581641"/>
            <a:ext cx="30528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1207" name="Line 16"/>
          <p:cNvSpPr>
            <a:spLocks noChangeShapeType="1"/>
          </p:cNvSpPr>
          <p:nvPr/>
        </p:nvSpPr>
        <p:spPr bwMode="auto">
          <a:xfrm>
            <a:off x="3733921" y="4876200"/>
            <a:ext cx="22896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endParaRPr lang="en-US" sz="2177"/>
          </a:p>
        </p:txBody>
      </p:sp>
      <p:sp>
        <p:nvSpPr>
          <p:cNvPr id="51208" name="Text Box 19"/>
          <p:cNvSpPr txBox="1">
            <a:spLocks noChangeArrowheads="1"/>
          </p:cNvSpPr>
          <p:nvPr/>
        </p:nvSpPr>
        <p:spPr bwMode="auto">
          <a:xfrm>
            <a:off x="685441" y="5334120"/>
            <a:ext cx="1905120" cy="76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/>
              <a:t>Basic Frames</a:t>
            </a:r>
          </a:p>
        </p:txBody>
      </p:sp>
      <p:sp>
        <p:nvSpPr>
          <p:cNvPr id="51209" name="Text Box 20"/>
          <p:cNvSpPr txBox="1">
            <a:spLocks noChangeArrowheads="1"/>
          </p:cNvSpPr>
          <p:nvPr/>
        </p:nvSpPr>
        <p:spPr bwMode="auto">
          <a:xfrm>
            <a:off x="4495681" y="5334121"/>
            <a:ext cx="2057760" cy="76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77" b="1"/>
              <a:t>Floating Frames</a:t>
            </a:r>
          </a:p>
        </p:txBody>
      </p:sp>
      <p:sp>
        <p:nvSpPr>
          <p:cNvPr id="51210" name="عنصر نائب لرقم الشريحة 1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BC3FFE9D-4ACD-4FFF-90D3-0E8EF9BCD84D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54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11" name="عنصر نائب للتذييل 19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280825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2- </a:t>
            </a:r>
            <a:r>
              <a:rPr lang="en-US" altLang="en-US" sz="2540" b="1">
                <a:solidFill>
                  <a:schemeClr val="accent2"/>
                </a:solidFill>
              </a:rPr>
              <a:t>Floating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  <a:endParaRPr lang="en-US" altLang="en-US" sz="254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&lt;IFRAME attributes </a:t>
            </a:r>
            <a:r>
              <a:rPr lang="en-US" altLang="en-US" dirty="0" smtClean="0"/>
              <a:t>&gt;    &lt;/</a:t>
            </a:r>
            <a:r>
              <a:rPr lang="en-US" altLang="en-US" dirty="0"/>
              <a:t>IFRAME&gt;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12" b="1" u="sng" dirty="0"/>
              <a:t>Attributes</a:t>
            </a:r>
          </a:p>
          <a:p>
            <a:pPr eaLnBrk="1" hangingPunct="1"/>
            <a:r>
              <a:rPr lang="en-US" altLang="en-US" sz="2358" dirty="0"/>
              <a:t>SRC=URL</a:t>
            </a:r>
          </a:p>
          <a:p>
            <a:pPr eaLnBrk="1" hangingPunct="1"/>
            <a:r>
              <a:rPr lang="en-US" altLang="en-US" sz="2358" dirty="0" smtClean="0"/>
              <a:t>Height=</a:t>
            </a:r>
            <a:r>
              <a:rPr lang="en-US" altLang="en-US" sz="2358" dirty="0" err="1" smtClean="0"/>
              <a:t>pixels|percent</a:t>
            </a:r>
            <a:r>
              <a:rPr lang="en-US" altLang="en-US" sz="2358" dirty="0"/>
              <a:t>,</a:t>
            </a:r>
          </a:p>
          <a:p>
            <a:pPr eaLnBrk="1" hangingPunct="1"/>
            <a:r>
              <a:rPr lang="en-US" altLang="en-US" sz="2358" dirty="0" smtClean="0"/>
              <a:t>Width=</a:t>
            </a:r>
            <a:r>
              <a:rPr lang="en-US" altLang="en-US" sz="2358" dirty="0" err="1" smtClean="0"/>
              <a:t>pixels|percent</a:t>
            </a:r>
            <a:endParaRPr lang="en-US" altLang="en-US" sz="2358" dirty="0"/>
          </a:p>
          <a:p>
            <a:pPr eaLnBrk="1" hangingPunct="1"/>
            <a:r>
              <a:rPr lang="en-US" altLang="en-US" sz="2358" dirty="0" err="1" smtClean="0"/>
              <a:t>Hspace</a:t>
            </a:r>
            <a:r>
              <a:rPr lang="en-US" altLang="en-US" sz="2358" dirty="0" smtClean="0"/>
              <a:t>=pixels</a:t>
            </a:r>
            <a:endParaRPr lang="en-US" altLang="en-US" sz="2358" dirty="0"/>
          </a:p>
          <a:p>
            <a:pPr eaLnBrk="1" hangingPunct="1"/>
            <a:r>
              <a:rPr lang="en-US" altLang="en-US" sz="2358" dirty="0" err="1" smtClean="0"/>
              <a:t>Vspace</a:t>
            </a:r>
            <a:r>
              <a:rPr lang="en-US" altLang="en-US" sz="2358" dirty="0" smtClean="0"/>
              <a:t>=pixels</a:t>
            </a:r>
            <a:endParaRPr lang="en-US" altLang="en-US" sz="2358" dirty="0"/>
          </a:p>
          <a:p>
            <a:pPr eaLnBrk="1" hangingPunct="1"/>
            <a:r>
              <a:rPr lang="en-US" altLang="en-US" sz="2358" dirty="0" smtClean="0"/>
              <a:t>Align =</a:t>
            </a:r>
            <a:r>
              <a:rPr lang="en-US" altLang="en-US" sz="2358" dirty="0" err="1" smtClean="0"/>
              <a:t>left|right</a:t>
            </a:r>
            <a:endParaRPr lang="en-US" altLang="en-US" sz="2358" dirty="0" smtClean="0"/>
          </a:p>
          <a:p>
            <a:pPr eaLnBrk="1" hangingPunct="1"/>
            <a:r>
              <a:rPr lang="en-US" altLang="en-US" sz="2358" dirty="0" smtClean="0"/>
              <a:t>Name = text</a:t>
            </a:r>
          </a:p>
          <a:p>
            <a:pPr eaLnBrk="1" hangingPunct="1"/>
            <a:r>
              <a:rPr lang="en-US" altLang="en-US" sz="2358" dirty="0" err="1" smtClean="0"/>
              <a:t>Frameborder</a:t>
            </a:r>
            <a:r>
              <a:rPr lang="en-US" altLang="en-US" sz="2358" dirty="0" smtClean="0"/>
              <a:t>=0|1</a:t>
            </a:r>
            <a:endParaRPr lang="en-US" altLang="en-US" sz="2358" dirty="0"/>
          </a:p>
          <a:p>
            <a:pPr eaLnBrk="1" hangingPunct="1"/>
            <a:endParaRPr lang="en-US" altLang="en-US" sz="2358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58" dirty="0"/>
          </a:p>
        </p:txBody>
      </p:sp>
      <p:sp>
        <p:nvSpPr>
          <p:cNvPr id="5222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4EFF7057-0425-46BC-98B5-155560D2F00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55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421052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3356" b="1">
                <a:solidFill>
                  <a:schemeClr val="accent2"/>
                </a:solidFill>
              </a:rPr>
              <a:t>2- </a:t>
            </a:r>
            <a:r>
              <a:rPr lang="en-US" altLang="en-US" sz="2540" b="1">
                <a:solidFill>
                  <a:schemeClr val="accent2"/>
                </a:solidFill>
              </a:rPr>
              <a:t>Floating</a:t>
            </a:r>
            <a:r>
              <a:rPr lang="en-US" altLang="en-US" sz="3356" b="1">
                <a:solidFill>
                  <a:schemeClr val="accent2"/>
                </a:solidFill>
              </a:rPr>
              <a:t> </a:t>
            </a:r>
            <a:r>
              <a:rPr lang="en-US" altLang="en-US" sz="2540" b="1">
                <a:solidFill>
                  <a:schemeClr val="accent2"/>
                </a:solidFill>
              </a:rPr>
              <a:t>Frames</a:t>
            </a:r>
            <a:endParaRPr lang="en-US" altLang="en-US" sz="254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12" b="1" u="sng" dirty="0" smtClean="0">
                <a:solidFill>
                  <a:srgbClr val="FF0000"/>
                </a:solidFill>
              </a:rPr>
              <a:t>Example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12" dirty="0" smtClean="0"/>
              <a:t>&lt;</a:t>
            </a:r>
            <a:r>
              <a:rPr lang="en-US" altLang="en-US" sz="2812" dirty="0"/>
              <a:t>IFRAME</a:t>
            </a:r>
            <a:r>
              <a:rPr lang="en-US" altLang="en-US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NAME=“</a:t>
            </a:r>
            <a:r>
              <a:rPr lang="en-US" altLang="en-US" sz="2358" dirty="0" err="1"/>
              <a:t>frame_name</a:t>
            </a:r>
            <a:r>
              <a:rPr lang="en-US" altLang="en-US" sz="2358" dirty="0"/>
              <a:t>”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ALIGN="right"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HSPACE=“40”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VSPACE=“40”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WIDTH="75%"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HEIGHT=“150”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FRAMEBORDER=</a:t>
            </a:r>
            <a:r>
              <a:rPr lang="en-US" altLang="en-US" sz="2358" i="1" dirty="0"/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dirty="0"/>
              <a:t>		</a:t>
            </a:r>
            <a:r>
              <a:rPr lang="en-US" altLang="en-US" sz="2358" dirty="0" smtClean="0"/>
              <a:t>SRC=</a:t>
            </a:r>
            <a:r>
              <a:rPr lang="en-US" altLang="en-US" sz="2358" dirty="0" smtClean="0">
                <a:hlinkClick r:id="rId2"/>
              </a:rPr>
              <a:t>“http</a:t>
            </a:r>
            <a:r>
              <a:rPr lang="en-US" altLang="en-US" sz="2358" dirty="0">
                <a:hlinkClick r:id="rId2"/>
              </a:rPr>
              <a:t>://www.mysite/mypage.htm</a:t>
            </a:r>
            <a:r>
              <a:rPr lang="en-US" altLang="en-US" sz="2358" dirty="0"/>
              <a:t> </a:t>
            </a:r>
            <a:r>
              <a:rPr lang="en-US" altLang="en-US" sz="2358" dirty="0" smtClean="0"/>
              <a:t>“ </a:t>
            </a:r>
            <a:r>
              <a:rPr lang="en-US" altLang="en-US" sz="2358" dirty="0"/>
              <a:t>&gt;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12" dirty="0"/>
              <a:t>&lt;/IFRAME&gt;</a:t>
            </a:r>
          </a:p>
        </p:txBody>
      </p:sp>
      <p:sp>
        <p:nvSpPr>
          <p:cNvPr id="53252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2A647F9-CB0A-4A0F-B3D8-26A8892774F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8487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93456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DIV and ILAYER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Allows you create a position-able block of content.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592933" y="1894595"/>
            <a:ext cx="5029200" cy="175259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4876799" y="2568455"/>
            <a:ext cx="4419001" cy="3847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5104800" y="2568455"/>
            <a:ext cx="4344000" cy="384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4" rIns="91429" bIns="45714" anchor="t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00" dirty="0" smtClean="0">
                <a:latin typeface="Arial"/>
                <a:cs typeface="Arial"/>
              </a:rPr>
              <a:t>Content positioned</a:t>
            </a:r>
            <a:r>
              <a:rPr lang="en-US" altLang="en-US" sz="1900" dirty="0">
                <a:latin typeface="Arial"/>
                <a:cs typeface="Arial"/>
              </a:rPr>
              <a:t> </a:t>
            </a:r>
            <a:r>
              <a:rPr lang="en-US" altLang="en-US" sz="1900" dirty="0" smtClean="0">
                <a:latin typeface="Arial"/>
                <a:cs typeface="Arial"/>
              </a:rPr>
              <a:t>within this block</a:t>
            </a:r>
            <a:endParaRPr lang="en-US" altLang="en-US" sz="1900" dirty="0">
              <a:latin typeface="Arial"/>
              <a:cs typeface="Arial"/>
            </a:endParaRPr>
          </a:p>
        </p:txBody>
      </p:sp>
      <p:sp>
        <p:nvSpPr>
          <p:cNvPr id="55303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5C12DE75-B198-457F-9C69-14A11223B5AD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4" name="عنصر نائب للتذييل 10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8600" y="3639238"/>
            <a:ext cx="9067200" cy="27648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JO" altLang="ar-JO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Definition and Usage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</a:t>
            </a:r>
            <a:r>
              <a:rPr lang="ar-JO" altLang="ar-JO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&lt;div&gt; tag </a:t>
            </a:r>
            <a:r>
              <a:rPr lang="en-US" altLang="ar-JO" sz="1800" dirty="0" smtClean="0">
                <a:latin typeface="Consolas" panose="020B0609020204030204" pitchFamily="49" charset="0"/>
              </a:rPr>
              <a:t>d</a:t>
            </a: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efines a division or a section in an HTML document.</a:t>
            </a:r>
            <a:endParaRPr kumimoji="0" lang="ar-JO" altLang="ar-J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ar-JO" altLang="ar-JO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&lt;div&gt; tag </a:t>
            </a: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 as a container for HTML  which is then styled with CSS or manipulated with JavaScript.</a:t>
            </a:r>
            <a:endParaRPr kumimoji="0" lang="ar-JO" altLang="ar-J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ar-JO" sz="1800" dirty="0" smtClean="0">
                <a:solidFill>
                  <a:srgbClr val="DC143C"/>
                </a:solidFill>
                <a:latin typeface="Consolas" panose="020B0609020204030204" pitchFamily="49" charset="0"/>
              </a:rPr>
              <a:t>&lt;div&gt; tag </a:t>
            </a: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is easily styled by using the class or id attribute.</a:t>
            </a:r>
            <a:endParaRPr kumimoji="0" lang="ar-JO" altLang="ar-J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Any sort of content can be put inside the </a:t>
            </a:r>
            <a:r>
              <a:rPr lang="ar-JO" altLang="ar-JO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&lt;div&gt; tag </a:t>
            </a:r>
            <a:endParaRPr lang="ar-JO" altLang="ar-JO" sz="1800" dirty="0" smtClean="0">
              <a:solidFill>
                <a:srgbClr val="DC143C"/>
              </a:solidFill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ar-JO" altLang="ar-JO" sz="1800" b="1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ar-JO" altLang="ar-JO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Note:</a:t>
            </a: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By default, browsers always place a line break before and after the </a:t>
            </a:r>
            <a:r>
              <a:rPr lang="ar-JO" altLang="ar-JO" sz="18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ar-JO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lang="en-US" altLang="ar-JO" sz="1800" dirty="0">
                <a:solidFill>
                  <a:srgbClr val="DC143C"/>
                </a:solidFill>
                <a:latin typeface="Consolas" panose="020B0609020204030204" pitchFamily="49" charset="0"/>
              </a:rPr>
              <a:t>&lt;div&gt; tag </a:t>
            </a:r>
            <a:r>
              <a:rPr kumimoji="0" lang="ar-JO" altLang="ar-JO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element.</a:t>
            </a:r>
            <a:endParaRPr kumimoji="0" lang="ar-JO" altLang="ar-JO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51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683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DIV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&lt;div attributes&gt; </a:t>
            </a:r>
            <a:r>
              <a:rPr lang="en-US" altLang="en-US" dirty="0" smtClean="0"/>
              <a:t>  </a:t>
            </a:r>
            <a:r>
              <a:rPr lang="en-US" altLang="en-US" dirty="0" smtClean="0">
                <a:solidFill>
                  <a:srgbClr val="FF0000"/>
                </a:solidFill>
              </a:rPr>
              <a:t> content     </a:t>
            </a:r>
            <a:r>
              <a:rPr lang="en-US" altLang="en-US" dirty="0"/>
              <a:t>&lt;/div&gt;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b="1" u="sng" dirty="0"/>
              <a:t>attributes</a:t>
            </a:r>
          </a:p>
          <a:p>
            <a:pPr eaLnBrk="1" hangingPunct="1"/>
            <a:r>
              <a:rPr lang="en-US" altLang="en-US" dirty="0"/>
              <a:t>ID=“name”</a:t>
            </a:r>
          </a:p>
          <a:p>
            <a:pPr eaLnBrk="1" hangingPunct="1"/>
            <a:r>
              <a:rPr lang="en-US" altLang="en-US" dirty="0"/>
              <a:t>STYLE = “style parameters </a:t>
            </a:r>
            <a:r>
              <a:rPr lang="en-US" altLang="en-US" dirty="0" smtClean="0"/>
              <a:t>: </a:t>
            </a:r>
            <a:r>
              <a:rPr lang="en-US" altLang="en-US" dirty="0"/>
              <a:t>CSS”</a:t>
            </a:r>
          </a:p>
        </p:txBody>
      </p:sp>
      <p:sp>
        <p:nvSpPr>
          <p:cNvPr id="56324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09F085B1-6955-496D-989F-6F02654E137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4048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81" y="273961"/>
            <a:ext cx="8225280" cy="803520"/>
          </a:xfrm>
        </p:spPr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DIV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641" y="1250009"/>
            <a:ext cx="8622720" cy="547823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/>
              <a:t>&lt; DIV ID=“</a:t>
            </a:r>
            <a:r>
              <a:rPr lang="en-US" altLang="en-US" sz="2358" dirty="0" err="1"/>
              <a:t>fred</a:t>
            </a:r>
            <a:r>
              <a:rPr lang="en-US" altLang="en-US" sz="2358" dirty="0"/>
              <a:t>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STYLE = </a:t>
            </a:r>
            <a:r>
              <a:rPr lang="en-US" altLang="en-US" sz="1996" dirty="0" smtClean="0"/>
              <a:t>“ </a:t>
            </a:r>
            <a:r>
              <a:rPr lang="en-US" altLang="en-US" sz="1996" b="1" dirty="0" smtClean="0">
                <a:solidFill>
                  <a:srgbClr val="FF0000"/>
                </a:solidFill>
              </a:rPr>
              <a:t>POSITION:   absolute|   relative|   fixed;</a:t>
            </a:r>
            <a:endParaRPr lang="en-US" altLang="en-US" sz="1996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VISIBILITY : visible : hidden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Z-INDEX :number </a:t>
            </a:r>
            <a:r>
              <a:rPr lang="en-US" altLang="en-US" sz="1996" b="1" dirty="0" smtClean="0"/>
              <a:t>;</a:t>
            </a:r>
            <a:endParaRPr lang="en-US" altLang="en-US" sz="1996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WIDTH : width </a:t>
            </a:r>
            <a:r>
              <a:rPr lang="en-US" altLang="en-US" sz="1996" dirty="0"/>
              <a:t>in pixels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HEIGHT : height </a:t>
            </a:r>
            <a:r>
              <a:rPr lang="en-US" altLang="en-US" sz="1996" dirty="0"/>
              <a:t>in pixels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TOP</a:t>
            </a:r>
            <a:r>
              <a:rPr lang="en-US" altLang="en-US" sz="1996" dirty="0" smtClean="0"/>
              <a:t>: pixels </a:t>
            </a:r>
            <a:r>
              <a:rPr lang="en-US" altLang="en-US" sz="1996" dirty="0"/>
              <a:t>from top of page or block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LEFT : pixels </a:t>
            </a:r>
            <a:r>
              <a:rPr lang="en-US" altLang="en-US" sz="1996" dirty="0"/>
              <a:t>from left edge of page or block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</a:t>
            </a:r>
            <a:r>
              <a:rPr lang="en-US" altLang="en-US" sz="1996" dirty="0" smtClean="0"/>
              <a:t>PADDING : margin  </a:t>
            </a:r>
            <a:r>
              <a:rPr lang="en-US" altLang="en-US" sz="1996" dirty="0"/>
              <a:t>in pixels</a:t>
            </a:r>
            <a:r>
              <a:rPr lang="en-US" altLang="en-US" sz="1996" b="1" dirty="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996" dirty="0"/>
              <a:t>			other style attributes</a:t>
            </a:r>
            <a:r>
              <a:rPr lang="en-US" altLang="en-US" sz="1996" b="1" dirty="0"/>
              <a:t>;</a:t>
            </a:r>
            <a:r>
              <a:rPr lang="en-US" altLang="en-US" sz="1996" dirty="0"/>
              <a:t> </a:t>
            </a:r>
            <a:r>
              <a:rPr lang="en-US" altLang="en-US" sz="1996" dirty="0" smtClean="0"/>
              <a:t>  “ </a:t>
            </a:r>
            <a:r>
              <a:rPr lang="en-US" altLang="en-US" sz="1996" b="1" dirty="0" smtClean="0"/>
              <a:t> </a:t>
            </a:r>
            <a:r>
              <a:rPr lang="en-US" altLang="en-US" sz="1996" b="1" dirty="0"/>
              <a:t>&gt;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12" dirty="0"/>
              <a:t>	content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58" dirty="0"/>
              <a:t>&lt;/DIV&gt;</a:t>
            </a:r>
            <a:endParaRPr lang="en-US" altLang="en-US" sz="2812" dirty="0"/>
          </a:p>
        </p:txBody>
      </p:sp>
      <p:sp>
        <p:nvSpPr>
          <p:cNvPr id="57348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20C72682-7B20-4935-950C-A955BA026C6C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59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عنصر نائب للتذييل 7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215052"/>
            <a:ext cx="2992425" cy="213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1905" b="1"/>
              <a:t>Document Structure</a:t>
            </a:r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838080" y="2134441"/>
            <a:ext cx="4953600" cy="8380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838080" y="3276361"/>
            <a:ext cx="4953600" cy="251424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9" tIns="45714" rIns="91429" bIns="45714" anchor="ctr"/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endParaRPr lang="en-US" altLang="en-US" sz="2177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838080" y="2209321"/>
            <a:ext cx="48441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96" b="1"/>
              <a:t>Header                       </a:t>
            </a:r>
            <a:r>
              <a:rPr lang="en-US" altLang="en-US" sz="1996" b="1">
                <a:solidFill>
                  <a:srgbClr val="FF0000"/>
                </a:solidFill>
              </a:rPr>
              <a:t> optional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38080" y="3352681"/>
            <a:ext cx="16761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96" b="1"/>
              <a:t>Body</a:t>
            </a:r>
          </a:p>
        </p:txBody>
      </p:sp>
      <p:sp>
        <p:nvSpPr>
          <p:cNvPr id="9223" name="Text Box 9"/>
          <p:cNvSpPr txBox="1">
            <a:spLocks noChangeArrowheads="1"/>
          </p:cNvSpPr>
          <p:nvPr/>
        </p:nvSpPr>
        <p:spPr bwMode="auto">
          <a:xfrm>
            <a:off x="914401" y="5845321"/>
            <a:ext cx="16329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96" b="1">
                <a:solidFill>
                  <a:schemeClr val="tx1"/>
                </a:solidFill>
              </a:rPr>
              <a:t>&lt;/HTML&gt;</a:t>
            </a:r>
            <a:endParaRPr lang="en-US" altLang="en-US" sz="1996" b="1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532801" y="1600201"/>
            <a:ext cx="2014560" cy="39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996" b="1"/>
              <a:t>&lt; </a:t>
            </a:r>
            <a:r>
              <a:rPr lang="en-US" altLang="en-US" sz="1996" b="1">
                <a:solidFill>
                  <a:schemeClr val="tx1"/>
                </a:solidFill>
              </a:rPr>
              <a:t>&lt;HTML&gt;</a:t>
            </a:r>
            <a:r>
              <a:rPr lang="en-US" altLang="en-US" sz="1996" b="1"/>
              <a:t> &gt;</a:t>
            </a:r>
          </a:p>
        </p:txBody>
      </p:sp>
      <p:sp>
        <p:nvSpPr>
          <p:cNvPr id="9225" name="عنصر نائب لرقم الشريحة 1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E268ECB-4748-4243-A738-784CE8AC2201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6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6" name="عنصر نائب للتذييل 1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292699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</a:t>
            </a:r>
            <a:r>
              <a:rPr lang="en-US" dirty="0" err="1" smtClean="0"/>
              <a:t>Div</a:t>
            </a:r>
            <a:endParaRPr lang="ar-J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&lt;div </a:t>
            </a:r>
            <a:r>
              <a:rPr lang="en-US" sz="2000" dirty="0"/>
              <a:t>style="</a:t>
            </a:r>
            <a:r>
              <a:rPr lang="en-US" sz="2000" dirty="0" err="1"/>
              <a:t>background-color</a:t>
            </a:r>
            <a:r>
              <a:rPr lang="en-US" sz="2000" dirty="0" err="1">
                <a:solidFill>
                  <a:srgbClr val="FF0000"/>
                </a:solidFill>
              </a:rPr>
              <a:t>:blue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; </a:t>
            </a:r>
            <a:r>
              <a:rPr lang="en-US" sz="2000" dirty="0" smtClean="0"/>
              <a:t>padding:3px </a:t>
            </a:r>
            <a:r>
              <a:rPr lang="en-US" sz="2000" dirty="0"/>
              <a:t>; </a:t>
            </a:r>
            <a:r>
              <a:rPr lang="en-US" sz="2000" dirty="0" smtClean="0"/>
              <a:t>margin-top:1px"&gt;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&lt;h2&gt;Box 1&lt;/h2</a:t>
            </a:r>
            <a:r>
              <a:rPr lang="en-US" sz="2000" dirty="0" smtClean="0"/>
              <a:t>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&lt;div </a:t>
            </a:r>
            <a:r>
              <a:rPr lang="en-US" sz="2000" dirty="0"/>
              <a:t>style="</a:t>
            </a:r>
            <a:r>
              <a:rPr lang="en-US" sz="2000" dirty="0" err="1"/>
              <a:t>background-color:</a:t>
            </a:r>
            <a:r>
              <a:rPr lang="en-US" sz="2000" dirty="0" err="1">
                <a:solidFill>
                  <a:srgbClr val="FF0000"/>
                </a:solidFill>
              </a:rPr>
              <a:t>pink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; </a:t>
            </a:r>
            <a:r>
              <a:rPr lang="en-US" sz="2000" dirty="0" smtClean="0"/>
              <a:t>padding:2px </a:t>
            </a:r>
            <a:r>
              <a:rPr lang="en-US" sz="2000" dirty="0"/>
              <a:t>; </a:t>
            </a:r>
            <a:r>
              <a:rPr lang="en-US" sz="2000" dirty="0" smtClean="0"/>
              <a:t>margin-top:1px"&gt;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&lt;h2&gt;Box 2&lt;/h2&gt;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&lt;div </a:t>
            </a:r>
            <a:r>
              <a:rPr lang="en-US" sz="2000" dirty="0"/>
              <a:t>style="</a:t>
            </a:r>
            <a:r>
              <a:rPr lang="en-US" sz="2000" dirty="0" err="1"/>
              <a:t>background-color:</a:t>
            </a:r>
            <a:r>
              <a:rPr lang="en-US" sz="2000" dirty="0" err="1">
                <a:solidFill>
                  <a:srgbClr val="FF0000"/>
                </a:solidFill>
              </a:rPr>
              <a:t>green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; </a:t>
            </a:r>
            <a:r>
              <a:rPr lang="en-US" sz="2000" dirty="0" smtClean="0"/>
              <a:t>padding:1px </a:t>
            </a:r>
            <a:r>
              <a:rPr lang="en-US" sz="2000" dirty="0"/>
              <a:t>; </a:t>
            </a:r>
            <a:r>
              <a:rPr lang="en-US" sz="2000" dirty="0" smtClean="0"/>
              <a:t>margin-top:1px"&gt;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&lt;h2&gt;Box 3&lt;/h2&gt;</a:t>
            </a:r>
          </a:p>
          <a:p>
            <a:pPr marL="0" indent="0">
              <a:buNone/>
            </a:pPr>
            <a:r>
              <a:rPr lang="en-US" sz="2000" dirty="0"/>
              <a:t> &lt;/div&gt;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  <a:p>
            <a:pPr marL="0" indent="0">
              <a:buNone/>
            </a:pPr>
            <a:r>
              <a:rPr lang="en-US" sz="2000" dirty="0"/>
              <a:t>&lt;/div&gt;</a:t>
            </a:r>
          </a:p>
          <a:p>
            <a:endParaRPr lang="en-US" sz="2000" dirty="0"/>
          </a:p>
          <a:p>
            <a:endParaRPr lang="ar-JO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60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443" y="4637088"/>
            <a:ext cx="3610871" cy="171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56" b="1"/>
              <a:t>HTML – Fundamentals</a:t>
            </a:r>
            <a:br>
              <a:rPr lang="en-US" altLang="en-US" sz="3356" b="1"/>
            </a:br>
            <a:r>
              <a:rPr lang="en-US" altLang="en-US" sz="2540" b="1"/>
              <a:t>Basic Structure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7761" y="1604521"/>
            <a:ext cx="6793920" cy="45230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358" b="1" dirty="0">
                <a:solidFill>
                  <a:srgbClr val="FF0000"/>
                </a:solidFill>
              </a:rPr>
              <a:t>&lt;html&gt;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68" b="1" dirty="0">
                <a:solidFill>
                  <a:srgbClr val="0000FF"/>
                </a:solidFill>
              </a:rPr>
              <a:t>&lt;head&gt;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86" b="1" dirty="0"/>
              <a:t>&lt;title&gt; </a:t>
            </a:r>
            <a:r>
              <a:rPr lang="en-US" altLang="en-US" sz="2086" dirty="0"/>
              <a:t>The title of your html page </a:t>
            </a:r>
            <a:r>
              <a:rPr lang="en-US" altLang="en-US" sz="2086" b="1" dirty="0"/>
              <a:t>&lt;/title&gt;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86" b="1" dirty="0"/>
              <a:t>&lt;</a:t>
            </a:r>
            <a:r>
              <a:rPr lang="en-US" altLang="en-US" sz="2086" b="1" dirty="0" err="1"/>
              <a:t>meta_tags</a:t>
            </a:r>
            <a:r>
              <a:rPr lang="en-US" altLang="en-US" sz="2086" b="1" dirty="0"/>
              <a:t>/&gt;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268" b="1" dirty="0">
                <a:solidFill>
                  <a:srgbClr val="0000FF"/>
                </a:solidFill>
              </a:rPr>
              <a:t>&lt;/head&gt;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268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68" b="1" dirty="0">
                <a:solidFill>
                  <a:srgbClr val="00B050"/>
                </a:solidFill>
              </a:rPr>
              <a:t>&lt;body&gt;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86" dirty="0"/>
              <a:t>&lt;! - - your web page content and markup  </a:t>
            </a:r>
            <a:r>
              <a:rPr lang="en-US" altLang="en-US" sz="2086" dirty="0">
                <a:sym typeface="Wingdings" panose="05000000000000000000" pitchFamily="2" charset="2"/>
              </a:rPr>
              <a:t>- -&gt;</a:t>
            </a:r>
            <a:endParaRPr lang="en-US" altLang="en-US" sz="2086" dirty="0"/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en-US" sz="2268" b="1" dirty="0">
                <a:solidFill>
                  <a:srgbClr val="00B050"/>
                </a:solidFill>
              </a:rPr>
              <a:t>&lt;/body&gt;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358" b="1" dirty="0">
                <a:solidFill>
                  <a:srgbClr val="FF0000"/>
                </a:solidFill>
              </a:rPr>
              <a:t>&lt;/html&gt;</a:t>
            </a:r>
          </a:p>
        </p:txBody>
      </p:sp>
      <p:sp>
        <p:nvSpPr>
          <p:cNvPr id="12" name="قوس كبير أيسر 11"/>
          <p:cNvSpPr/>
          <p:nvPr/>
        </p:nvSpPr>
        <p:spPr bwMode="auto">
          <a:xfrm>
            <a:off x="1764001" y="2056681"/>
            <a:ext cx="652320" cy="1568160"/>
          </a:xfrm>
          <a:prstGeom prst="lef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/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1"/>
          <a:lstStyle/>
          <a:p>
            <a:pPr>
              <a:defRPr/>
            </a:pPr>
            <a:endParaRPr lang="ar-JO" sz="2177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10245" name="مربع نص 12"/>
          <p:cNvSpPr txBox="1">
            <a:spLocks noChangeArrowheads="1"/>
          </p:cNvSpPr>
          <p:nvPr/>
        </p:nvSpPr>
        <p:spPr bwMode="auto">
          <a:xfrm>
            <a:off x="152400" y="2645641"/>
            <a:ext cx="154536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US" altLang="en-US" sz="2177" b="1" dirty="0">
                <a:solidFill>
                  <a:schemeClr val="tx1"/>
                </a:solidFill>
              </a:rPr>
              <a:t>Optional </a:t>
            </a:r>
            <a:endParaRPr lang="ar-JO" altLang="en-US" sz="2177" b="1" dirty="0">
              <a:solidFill>
                <a:schemeClr val="tx1"/>
              </a:solidFill>
            </a:endParaRPr>
          </a:p>
        </p:txBody>
      </p:sp>
      <p:sp>
        <p:nvSpPr>
          <p:cNvPr id="10246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EABAA924-239A-4AF4-95B0-7F09C49FCDFB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7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عنصر نائب للتذييل 9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1856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&lt;meta&gt; 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984750"/>
          </a:xfrm>
        </p:spPr>
        <p:txBody>
          <a:bodyPr/>
          <a:lstStyle/>
          <a:p>
            <a:pPr marL="311045" lvl="0" indent="-311045" eaLnBrk="1" hangingPunct="1">
              <a:spcBef>
                <a:spcPct val="0"/>
              </a:spcBef>
              <a:buSzPct val="100000"/>
              <a:buFont typeface="+mj-lt"/>
              <a:buAutoNum type="arabicPeriod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The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&lt;meta&gt; 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tag is used to provide such additional information and does not have a closing tag but it carries information within its attributes</a:t>
            </a:r>
          </a:p>
          <a:p>
            <a:pPr marL="311045" lvl="0" indent="-311045" eaLnBrk="1" hangingPunct="1">
              <a:spcBef>
                <a:spcPct val="0"/>
              </a:spcBef>
              <a:buSzPct val="100000"/>
              <a:buNone/>
              <a:defRPr/>
            </a:pPr>
            <a:endParaRPr lang="en-US" sz="2177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marL="311045" lvl="0" indent="-311045" eaLnBrk="1" hangingPunct="1">
              <a:spcBef>
                <a:spcPct val="0"/>
              </a:spcBef>
              <a:buSzPct val="100000"/>
              <a:buNone/>
              <a:defRPr/>
            </a:pPr>
            <a:r>
              <a:rPr lang="en-US" sz="2177" dirty="0">
                <a:solidFill>
                  <a:prstClr val="black"/>
                </a:solidFill>
                <a:latin typeface="Times New Roman" panose="02020603050405020304" pitchFamily="18" charset="0"/>
              </a:rPr>
              <a:t>2.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You can add metadata to your web pages by placing &lt;meta&gt; tags inside the header of the document which is represented by 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&lt;head&gt;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 and 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&lt;/head&gt;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</a:rPr>
              <a:t> tags.</a:t>
            </a:r>
            <a:r>
              <a:rPr lang="en-US" sz="2177" dirty="0">
                <a:solidFill>
                  <a:prstClr val="black"/>
                </a:solidFill>
                <a:latin typeface="Times New Roman" panose="02020603050405020304" pitchFamily="18" charset="0"/>
              </a:rPr>
              <a:t> 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&lt;html&gt;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&lt;head&gt;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&lt;title&gt; Meta Tags Example &lt;/title&gt; 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&lt;meta 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charset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="UTF-8"&gt;</a:t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&lt;meta </a:t>
            </a:r>
            <a:r>
              <a:rPr lang="en-US" sz="1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name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"description"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 content</a:t>
            </a:r>
            <a:r>
              <a:rPr lang="en-US" sz="1800" b="1" dirty="0" smtClean="0">
                <a:solidFill>
                  <a:prstClr val="black"/>
                </a:solidFill>
                <a:latin typeface="Times New Roman" panose="02020603050405020304" pitchFamily="18" charset="0"/>
              </a:rPr>
              <a:t>=" 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Learning about Meta Tags. "&gt;</a:t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&lt;meta name=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"keywords" 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content= "HTML, Meta Tags, Metadata "&gt;</a:t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&lt;meta name=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"author"</a:t>
            </a: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 content= " Ali Sami"&gt;</a:t>
            </a:r>
            <a:b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</a:b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&lt;/head&gt;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&lt;body&gt; 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	&lt;p&gt; Hello HTML5! &lt;/p&gt; 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&lt;/body&gt; </a:t>
            </a:r>
          </a:p>
          <a:p>
            <a:pPr marL="0" lvl="0" indent="0" eaLnBrk="1" hangingPunct="1">
              <a:spcBef>
                <a:spcPct val="0"/>
              </a:spcBef>
              <a:buNone/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&lt;/html&gt;</a:t>
            </a:r>
            <a:endParaRPr lang="ar-JO" sz="18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268" name="عنصر نائب للتذييل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r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t>Chapter 1</a:t>
            </a:r>
          </a:p>
        </p:txBody>
      </p:sp>
      <p:sp>
        <p:nvSpPr>
          <p:cNvPr id="11267" name="عنصر نائب لرقم الشريحة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673930" indent="-259204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036815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451541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1866268" indent="-207363" eaLnBrk="0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280994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695720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110446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525172" indent="-207363" defTabSz="407526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/>
            <a:fld id="{6F23E906-D9AB-41EC-B586-E82D95CFD47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/>
              <a:t>8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2" y="5279786"/>
            <a:ext cx="4548188" cy="108745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511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1771" y="1189037"/>
            <a:ext cx="9144000" cy="5668963"/>
          </a:xfr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r>
              <a:rPr lang="en-US" dirty="0"/>
              <a:t>Each tag has a “start tag”, “end tag”, some content in between, and optional attributes.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 err="1" smtClean="0">
                <a:solidFill>
                  <a:schemeClr val="accent1"/>
                </a:solidFill>
              </a:rPr>
              <a:t>tag_name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attribute1="value" attribute2="value"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content </a:t>
            </a:r>
          </a:p>
          <a:p>
            <a:pPr marL="0" indent="0">
              <a:buNone/>
            </a:pPr>
            <a:r>
              <a:rPr lang="en-US" dirty="0"/>
              <a:t> &lt;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tagname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92D050"/>
                </a:solidFill>
              </a:rPr>
              <a:t>Example:</a:t>
            </a:r>
            <a:endParaRPr lang="en-US" b="1" u="sng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a </a:t>
            </a:r>
            <a:r>
              <a:rPr lang="en-US" dirty="0" err="1">
                <a:solidFill>
                  <a:srgbClr val="FF0000"/>
                </a:solidFill>
              </a:rPr>
              <a:t>href</a:t>
            </a:r>
            <a:r>
              <a:rPr lang="en-US" dirty="0">
                <a:solidFill>
                  <a:srgbClr val="FF0000"/>
                </a:solidFill>
              </a:rPr>
              <a:t>="http://www.google.com" 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Google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chemeClr val="accent1"/>
                </a:solidFill>
              </a:rPr>
              <a:t>/a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85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9BA3073D-20E7-4420-BE98-B65073B5F462}"/>
</file>

<file path=customXml/itemProps2.xml><?xml version="1.0" encoding="utf-8"?>
<ds:datastoreItem xmlns:ds="http://schemas.openxmlformats.org/officeDocument/2006/customXml" ds:itemID="{8FCECDA0-F0C6-4819-A56B-C1C00349BD3F}"/>
</file>

<file path=customXml/itemProps3.xml><?xml version="1.0" encoding="utf-8"?>
<ds:datastoreItem xmlns:ds="http://schemas.openxmlformats.org/officeDocument/2006/customXml" ds:itemID="{19EEE1A2-04A5-41B5-AE48-B5B973C2F5C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5916</TotalTime>
  <Words>2275</Words>
  <Application>Microsoft Office PowerPoint</Application>
  <PresentationFormat>On-screen Show (4:3)</PresentationFormat>
  <Paragraphs>808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Arial Unicode MS</vt:lpstr>
      <vt:lpstr>Arial</vt:lpstr>
      <vt:lpstr>Calibri</vt:lpstr>
      <vt:lpstr>Consolas</vt:lpstr>
      <vt:lpstr>Menlo</vt:lpstr>
      <vt:lpstr>Monotype Sorts</vt:lpstr>
      <vt:lpstr>Segoe UI</vt:lpstr>
      <vt:lpstr>Tahoma</vt:lpstr>
      <vt:lpstr>Times New Roman</vt:lpstr>
      <vt:lpstr>Verdana</vt:lpstr>
      <vt:lpstr>Wingdings</vt:lpstr>
      <vt:lpstr>Office Theme</vt:lpstr>
      <vt:lpstr>Bitmap Image</vt:lpstr>
      <vt:lpstr>Introduction to Web Design</vt:lpstr>
      <vt:lpstr>Creating your Web Site Technologies &amp; Tools</vt:lpstr>
      <vt:lpstr>Markup Languages - HTML</vt:lpstr>
      <vt:lpstr>HTML Fundamentals</vt:lpstr>
      <vt:lpstr>PowerPoint Presentation</vt:lpstr>
      <vt:lpstr>HTML – Fundamentals Document Structure</vt:lpstr>
      <vt:lpstr>HTML – Fundamentals Basic Structure</vt:lpstr>
      <vt:lpstr>&lt;meta&gt; tag</vt:lpstr>
      <vt:lpstr>HTML Tag</vt:lpstr>
      <vt:lpstr>HTML - Fundamentals</vt:lpstr>
      <vt:lpstr>Valid Comment Example</vt:lpstr>
      <vt:lpstr>Color Codes</vt:lpstr>
      <vt:lpstr>RGB Colors Model</vt:lpstr>
      <vt:lpstr>HTML – Fundamentals Colors</vt:lpstr>
      <vt:lpstr>16 Basic Colors </vt:lpstr>
      <vt:lpstr>Color Codes</vt:lpstr>
      <vt:lpstr>HTML – Fundamentals Headings</vt:lpstr>
      <vt:lpstr>HTML – Fundamentals  &lt;p&gt; tag (paragraph)</vt:lpstr>
      <vt:lpstr>HTML – Fundamentals &lt;font&gt; tage</vt:lpstr>
      <vt:lpstr>HTML – Fundamentals &lt; A &gt; Link tag</vt:lpstr>
      <vt:lpstr>HTML – Fundamentals ANCHORS (Hypertext Link) </vt:lpstr>
      <vt:lpstr>HTML – Fundamentals Hypertext links</vt:lpstr>
      <vt:lpstr>E-Mail (Electronic Mail)</vt:lpstr>
      <vt:lpstr>HTML – Fundamentals &lt;body&gt; tag</vt:lpstr>
      <vt:lpstr>HTML – Fundamentals Hyperlink Colors</vt:lpstr>
      <vt:lpstr>HTML – Fundamentals Other uses of Images</vt:lpstr>
      <vt:lpstr>background-image</vt:lpstr>
      <vt:lpstr>background-image</vt:lpstr>
      <vt:lpstr>Img tag attributes</vt:lpstr>
      <vt:lpstr>HTML – Fundamentals Images-examples</vt:lpstr>
      <vt:lpstr>HTML – Fundamentals Using Images</vt:lpstr>
      <vt:lpstr>HTML – Fundamentals Hypertext links</vt:lpstr>
      <vt:lpstr>HTML – Fundamentals Example</vt:lpstr>
      <vt:lpstr>HTML – Fundamentals Example…</vt:lpstr>
      <vt:lpstr>HTML – Fundamentals Example…</vt:lpstr>
      <vt:lpstr>HTML – Fundamentals Example…</vt:lpstr>
      <vt:lpstr>HTML – Fundamentals Example…</vt:lpstr>
      <vt:lpstr>HTML – Fundamentals Lists</vt:lpstr>
      <vt:lpstr>HTML – Fundamentals Lists</vt:lpstr>
      <vt:lpstr>HTML – Fundamentals Tables</vt:lpstr>
      <vt:lpstr>HTML – Fundamentals Other uses of Images</vt:lpstr>
      <vt:lpstr>HTML – Fundamentals Tables Example</vt:lpstr>
      <vt:lpstr>HTML – Fundamentals Tables</vt:lpstr>
      <vt:lpstr>HTML – Fundamentals Tables</vt:lpstr>
      <vt:lpstr>HTML – Fundamentals Tables</vt:lpstr>
      <vt:lpstr>Screen Compatibility</vt:lpstr>
      <vt:lpstr>HTML – Fundamentals Tables</vt:lpstr>
      <vt:lpstr>HTML – Fundamentals Frames</vt:lpstr>
      <vt:lpstr>HTML – Fundamentals 1- Basic Frames</vt:lpstr>
      <vt:lpstr>HTML – Fundamentals 1- Basic Frames</vt:lpstr>
      <vt:lpstr>HTML – Fundamentals 1- Basic Frames</vt:lpstr>
      <vt:lpstr>HTML – Fundamentals 1- Basic Frames</vt:lpstr>
      <vt:lpstr>HTML – Fundamentals 1- Basic Frames</vt:lpstr>
      <vt:lpstr>HTML – Fundamentals 2- Floating Frames</vt:lpstr>
      <vt:lpstr>HTML – Fundamentals 2- Floating Frames</vt:lpstr>
      <vt:lpstr>HTML – Fundamentals 2- Floating Frames</vt:lpstr>
      <vt:lpstr>HTML – Fundamentals DIV and ILAYER</vt:lpstr>
      <vt:lpstr>HTML – Fundamentals DIV</vt:lpstr>
      <vt:lpstr>HTML – Fundamentals DIV</vt:lpstr>
      <vt:lpstr>Nested Div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305</cp:revision>
  <dcterms:created xsi:type="dcterms:W3CDTF">2002-08-15T13:14:21Z</dcterms:created>
  <dcterms:modified xsi:type="dcterms:W3CDTF">2022-07-17T06:40:33Z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