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1"/>
  </p:notesMasterIdLst>
  <p:sldIdLst>
    <p:sldId id="422" r:id="rId2"/>
    <p:sldId id="423" r:id="rId3"/>
    <p:sldId id="445" r:id="rId4"/>
    <p:sldId id="424" r:id="rId5"/>
    <p:sldId id="446" r:id="rId6"/>
    <p:sldId id="447" r:id="rId7"/>
    <p:sldId id="459" r:id="rId8"/>
    <p:sldId id="433" r:id="rId9"/>
    <p:sldId id="434" r:id="rId10"/>
    <p:sldId id="435" r:id="rId11"/>
    <p:sldId id="436" r:id="rId12"/>
    <p:sldId id="437" r:id="rId13"/>
    <p:sldId id="438" r:id="rId14"/>
    <p:sldId id="439" r:id="rId15"/>
    <p:sldId id="440" r:id="rId16"/>
    <p:sldId id="441" r:id="rId17"/>
    <p:sldId id="442" r:id="rId18"/>
    <p:sldId id="443" r:id="rId19"/>
    <p:sldId id="444"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2916"/>
    <a:srgbClr val="FF0000"/>
    <a:srgbClr val="E454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9BB5C-1378-FF11-A175-03E6E1A93CCA}" v="1" dt="2019-02-09T20:51:56.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90665" autoAdjust="0"/>
  </p:normalViewPr>
  <p:slideViewPr>
    <p:cSldViewPr>
      <p:cViewPr varScale="1">
        <p:scale>
          <a:sx n="57" d="100"/>
          <a:sy n="57" d="100"/>
        </p:scale>
        <p:origin x="102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4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76FE08-D186-4741-B366-417B14292817}" type="slidenum">
              <a:rPr lang="en-US" altLang="en-US"/>
              <a:pPr/>
              <a:t>‹#›</a:t>
            </a:fld>
            <a:endParaRPr lang="en-US" altLang="en-US"/>
          </a:p>
        </p:txBody>
      </p:sp>
    </p:spTree>
    <p:extLst>
      <p:ext uri="{BB962C8B-B14F-4D97-AF65-F5344CB8AC3E}">
        <p14:creationId xmlns:p14="http://schemas.microsoft.com/office/powerpoint/2010/main" val="2499801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8EB4587-00CE-4CAA-B002-8DA2638FCE80}" type="datetime1">
              <a:rPr lang="en-US"/>
              <a:pPr>
                <a:defRPr/>
              </a:pPr>
              <a:t>5/18/2021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36EA4B2-C361-4ED0-A46A-5B2D95CEF76D}" type="slidenum">
              <a:rPr lang="en-US" altLang="en-US"/>
              <a:pPr/>
              <a:t>‹#›</a:t>
            </a:fld>
            <a:endParaRPr lang="en-US" altLang="en-US"/>
          </a:p>
        </p:txBody>
      </p:sp>
    </p:spTree>
    <p:extLst>
      <p:ext uri="{BB962C8B-B14F-4D97-AF65-F5344CB8AC3E}">
        <p14:creationId xmlns:p14="http://schemas.microsoft.com/office/powerpoint/2010/main" val="406661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8DBA52-5DBB-404C-B8C0-A61E92DEA5C1}" type="datetime1">
              <a:rPr lang="en-US"/>
              <a:pPr>
                <a:defRPr/>
              </a:pPr>
              <a:t>5/18/2021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9FD9D54-45C2-4AC2-AF1F-5526532BF566}" type="slidenum">
              <a:rPr lang="en-US" altLang="en-US"/>
              <a:pPr/>
              <a:t>‹#›</a:t>
            </a:fld>
            <a:endParaRPr lang="en-US" altLang="en-US"/>
          </a:p>
        </p:txBody>
      </p:sp>
    </p:spTree>
    <p:extLst>
      <p:ext uri="{BB962C8B-B14F-4D97-AF65-F5344CB8AC3E}">
        <p14:creationId xmlns:p14="http://schemas.microsoft.com/office/powerpoint/2010/main" val="29343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5FC1BF-010D-4A62-89AF-80A9DCD4E866}" type="datetime1">
              <a:rPr lang="en-US"/>
              <a:pPr>
                <a:defRPr/>
              </a:pPr>
              <a:t>5/18/2021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F85977C-F926-46B2-B5DC-860499FB7D5E}" type="slidenum">
              <a:rPr lang="en-US" altLang="en-US"/>
              <a:pPr/>
              <a:t>‹#›</a:t>
            </a:fld>
            <a:endParaRPr lang="en-US" altLang="en-US"/>
          </a:p>
        </p:txBody>
      </p:sp>
    </p:spTree>
    <p:extLst>
      <p:ext uri="{BB962C8B-B14F-4D97-AF65-F5344CB8AC3E}">
        <p14:creationId xmlns:p14="http://schemas.microsoft.com/office/powerpoint/2010/main" val="323423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a:t>Click to edit Master title style</a:t>
            </a:r>
          </a:p>
        </p:txBody>
      </p:sp>
      <p:sp>
        <p:nvSpPr>
          <p:cNvPr id="3" name="Content Placeholder 2"/>
          <p:cNvSpPr>
            <a:spLocks noGrp="1"/>
          </p:cNvSpPr>
          <p:nvPr>
            <p:ph idx="1"/>
          </p:nvPr>
        </p:nvSpPr>
        <p:spPr>
          <a:xfrm>
            <a:off x="457200" y="1371600"/>
            <a:ext cx="8382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70A892-A4AF-4E59-8C40-9DCBD5527675}" type="datetime1">
              <a:rPr lang="en-US"/>
              <a:pPr>
                <a:defRPr/>
              </a:pPr>
              <a:t>5/18/2021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8191E8-D434-416E-8CB3-F034D7BEA5CF}" type="slidenum">
              <a:rPr lang="en-US" altLang="en-US"/>
              <a:pPr/>
              <a:t>‹#›</a:t>
            </a:fld>
            <a:endParaRPr lang="en-US" altLang="en-US"/>
          </a:p>
        </p:txBody>
      </p:sp>
    </p:spTree>
    <p:extLst>
      <p:ext uri="{BB962C8B-B14F-4D97-AF65-F5344CB8AC3E}">
        <p14:creationId xmlns:p14="http://schemas.microsoft.com/office/powerpoint/2010/main" val="268279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7F18355-F022-4402-97B2-1620EDDF90E7}" type="datetime1">
              <a:rPr lang="en-US"/>
              <a:pPr>
                <a:defRPr/>
              </a:pPr>
              <a:t>5/18/2021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67FC9A-0DD0-4DB2-AE0E-F10CB844E11A}" type="slidenum">
              <a:rPr lang="en-US" altLang="en-US"/>
              <a:pPr/>
              <a:t>‹#›</a:t>
            </a:fld>
            <a:endParaRPr lang="en-US" altLang="en-US"/>
          </a:p>
        </p:txBody>
      </p:sp>
    </p:spTree>
    <p:extLst>
      <p:ext uri="{BB962C8B-B14F-4D97-AF65-F5344CB8AC3E}">
        <p14:creationId xmlns:p14="http://schemas.microsoft.com/office/powerpoint/2010/main" val="289600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48D4428-0320-4001-8383-D30D5A603D84}" type="datetime1">
              <a:rPr lang="en-US"/>
              <a:pPr>
                <a:defRPr/>
              </a:pPr>
              <a:t>5/18/2021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896BBE28-1DAC-4D09-8D59-2A180AA73B30}" type="slidenum">
              <a:rPr lang="en-US" altLang="en-US"/>
              <a:pPr/>
              <a:t>‹#›</a:t>
            </a:fld>
            <a:endParaRPr lang="en-US" altLang="en-US"/>
          </a:p>
        </p:txBody>
      </p:sp>
    </p:spTree>
    <p:extLst>
      <p:ext uri="{BB962C8B-B14F-4D97-AF65-F5344CB8AC3E}">
        <p14:creationId xmlns:p14="http://schemas.microsoft.com/office/powerpoint/2010/main" val="288122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715E96C0-F60C-4742-896A-F893CB5FD845}" type="datetime1">
              <a:rPr lang="en-US"/>
              <a:pPr>
                <a:defRPr/>
              </a:pPr>
              <a:t>5/18/2021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7149EF7D-252E-4737-87F6-8D867E564885}" type="slidenum">
              <a:rPr lang="en-US" altLang="en-US"/>
              <a:pPr/>
              <a:t>‹#›</a:t>
            </a:fld>
            <a:endParaRPr lang="en-US" altLang="en-US"/>
          </a:p>
        </p:txBody>
      </p:sp>
    </p:spTree>
    <p:extLst>
      <p:ext uri="{BB962C8B-B14F-4D97-AF65-F5344CB8AC3E}">
        <p14:creationId xmlns:p14="http://schemas.microsoft.com/office/powerpoint/2010/main" val="362767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1C53F499-51CC-42EC-AB3F-BB7353A4EB20}" type="datetime1">
              <a:rPr lang="en-US"/>
              <a:pPr>
                <a:defRPr/>
              </a:pPr>
              <a:t>5/18/2021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97B5988-9EAA-4CCC-A1E1-750403074984}" type="slidenum">
              <a:rPr lang="en-US" altLang="en-US"/>
              <a:pPr/>
              <a:t>‹#›</a:t>
            </a:fld>
            <a:endParaRPr lang="en-US" altLang="en-US"/>
          </a:p>
        </p:txBody>
      </p:sp>
    </p:spTree>
    <p:extLst>
      <p:ext uri="{BB962C8B-B14F-4D97-AF65-F5344CB8AC3E}">
        <p14:creationId xmlns:p14="http://schemas.microsoft.com/office/powerpoint/2010/main" val="32364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3E519B5-6A4C-4346-8205-2D3AB682B495}" type="datetime1">
              <a:rPr lang="en-US"/>
              <a:pPr>
                <a:defRPr/>
              </a:pPr>
              <a:t>5/18/2021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DBBB9DE-8268-4BEB-97B2-F6843DCE2689}" type="slidenum">
              <a:rPr lang="en-US" altLang="en-US"/>
              <a:pPr/>
              <a:t>‹#›</a:t>
            </a:fld>
            <a:endParaRPr lang="en-US" altLang="en-US"/>
          </a:p>
        </p:txBody>
      </p:sp>
    </p:spTree>
    <p:extLst>
      <p:ext uri="{BB962C8B-B14F-4D97-AF65-F5344CB8AC3E}">
        <p14:creationId xmlns:p14="http://schemas.microsoft.com/office/powerpoint/2010/main" val="397134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B66C1FCE-0E45-4A80-97A4-B6990A3AB154}" type="datetime1">
              <a:rPr lang="en-US"/>
              <a:pPr>
                <a:defRPr/>
              </a:pPr>
              <a:t>5/18/2021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2C485E5A-A2F0-4E69-AAEE-A63BFD4F38B4}" type="slidenum">
              <a:rPr lang="en-US" altLang="en-US"/>
              <a:pPr/>
              <a:t>‹#›</a:t>
            </a:fld>
            <a:endParaRPr lang="en-US" altLang="en-US"/>
          </a:p>
        </p:txBody>
      </p:sp>
    </p:spTree>
    <p:extLst>
      <p:ext uri="{BB962C8B-B14F-4D97-AF65-F5344CB8AC3E}">
        <p14:creationId xmlns:p14="http://schemas.microsoft.com/office/powerpoint/2010/main" val="350349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27EC965-A568-47FD-A07C-070F4E411252}" type="datetime1">
              <a:rPr lang="en-US"/>
              <a:pPr>
                <a:defRPr/>
              </a:pPr>
              <a:t>5/18/2021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04CB461-37C6-4D29-9B5F-5DCC44FD25BF}" type="slidenum">
              <a:rPr lang="en-US" altLang="en-US"/>
              <a:pPr/>
              <a:t>‹#›</a:t>
            </a:fld>
            <a:endParaRPr lang="en-US" altLang="en-US"/>
          </a:p>
        </p:txBody>
      </p:sp>
    </p:spTree>
    <p:extLst>
      <p:ext uri="{BB962C8B-B14F-4D97-AF65-F5344CB8AC3E}">
        <p14:creationId xmlns:p14="http://schemas.microsoft.com/office/powerpoint/2010/main" val="14624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fld id="{CFCE3193-BACA-4D42-89AA-FDC25F28BC45}" type="datetime1">
              <a:rPr lang="en-US"/>
              <a:pPr>
                <a:defRPr/>
              </a:pPr>
              <a:t>5/18/2021</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33FDEC5-DB1B-4CC7-9225-FBFB6B32FD5E}" type="slidenum">
              <a:rPr lang="en-US" altLang="en-US"/>
              <a:pPr/>
              <a:t>‹#›</a:t>
            </a:fld>
            <a:endParaRPr lang="en-US" altLang="en-US">
              <a:solidFill>
                <a:srgbClr val="000000"/>
              </a:solidFill>
            </a:endParaRPr>
          </a:p>
        </p:txBody>
      </p:sp>
      <p:sp>
        <p:nvSpPr>
          <p:cNvPr id="8" name="Line 8"/>
          <p:cNvSpPr>
            <a:spLocks noChangeShapeType="1"/>
          </p:cNvSpPr>
          <p:nvPr userDrawn="1"/>
        </p:nvSpPr>
        <p:spPr bwMode="auto">
          <a:xfrm>
            <a:off x="0" y="1219200"/>
            <a:ext cx="9144000" cy="0"/>
          </a:xfrm>
          <a:prstGeom prst="line">
            <a:avLst/>
          </a:prstGeom>
          <a:noFill/>
          <a:ln w="101600">
            <a:solidFill>
              <a:srgbClr val="CE5D28"/>
            </a:solidFill>
            <a:round/>
            <a:headEnd/>
            <a:tailEnd/>
          </a:ln>
          <a:effectLst/>
        </p:spPr>
        <p:txBody>
          <a:bodyPr/>
          <a:lstStyle/>
          <a:p>
            <a:pPr>
              <a:defRPr/>
            </a:pPr>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en-US" b="1" dirty="0"/>
              <a:t>HTML </a:t>
            </a:r>
            <a:r>
              <a:rPr lang="en-US" altLang="en-US" b="1" dirty="0" smtClean="0"/>
              <a:t>forms</a:t>
            </a:r>
            <a:br>
              <a:rPr lang="en-US" altLang="en-US" b="1" dirty="0" smtClean="0"/>
            </a:br>
            <a:r>
              <a:rPr lang="en-US" altLang="en-US" b="1" dirty="0" smtClean="0"/>
              <a:t>Part 1</a:t>
            </a:r>
            <a:endParaRPr lang="en-US" altLang="en-US" b="1" dirty="0"/>
          </a:p>
        </p:txBody>
      </p:sp>
      <p:sp>
        <p:nvSpPr>
          <p:cNvPr id="3" name="عنصر نائب لرقم الشريحة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4CCC15-EB3A-4B8F-918D-BD4229F4666C}"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4582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86427" y="492124"/>
            <a:ext cx="8229600" cy="511175"/>
          </a:xfrm>
        </p:spPr>
        <p:txBody>
          <a:bodyPr/>
          <a:lstStyle/>
          <a:p>
            <a:pPr eaLnBrk="1" hangingPunct="1"/>
            <a:r>
              <a:rPr lang="en-US" altLang="en-US" sz="3200" b="1" dirty="0"/>
              <a:t>PHP Forms and User Input</a:t>
            </a:r>
            <a:endParaRPr lang="en-US" altLang="en-US" sz="3200" dirty="0"/>
          </a:p>
        </p:txBody>
      </p:sp>
      <p:sp>
        <p:nvSpPr>
          <p:cNvPr id="3" name="Content Placeholder 2"/>
          <p:cNvSpPr>
            <a:spLocks noGrp="1"/>
          </p:cNvSpPr>
          <p:nvPr>
            <p:ph idx="1"/>
          </p:nvPr>
        </p:nvSpPr>
        <p:spPr>
          <a:xfrm>
            <a:off x="457200" y="1185862"/>
            <a:ext cx="8229600" cy="5353050"/>
          </a:xfrm>
        </p:spPr>
        <p:txBody>
          <a:bodyPr/>
          <a:lstStyle/>
          <a:p>
            <a:pPr algn="just" eaLnBrk="1" hangingPunct="1">
              <a:buFont typeface="Arial" charset="0"/>
              <a:buChar char="•"/>
              <a:defRPr/>
            </a:pPr>
            <a:r>
              <a:rPr lang="en-US" sz="2200" dirty="0"/>
              <a:t>The PHP $_GET and $_POST variables are used to retrieve information from forms, like user input.</a:t>
            </a:r>
          </a:p>
          <a:p>
            <a:pPr algn="just" eaLnBrk="1" hangingPunct="1">
              <a:buFont typeface="Arial" charset="0"/>
              <a:buChar char="•"/>
              <a:defRPr/>
            </a:pPr>
            <a:r>
              <a:rPr lang="en-US" sz="2200" b="1" dirty="0"/>
              <a:t>PHP Form Handling</a:t>
            </a:r>
          </a:p>
          <a:p>
            <a:pPr algn="just" eaLnBrk="1" hangingPunct="1">
              <a:buFont typeface="Arial" charset="0"/>
              <a:buChar char="•"/>
              <a:defRPr/>
            </a:pPr>
            <a:r>
              <a:rPr lang="en-US" sz="2200" dirty="0"/>
              <a:t>The most important thing to notice when dealing with HTML forms and PHP is that any form element in an HTML page will </a:t>
            </a:r>
            <a:r>
              <a:rPr lang="en-US" sz="2200" b="1" dirty="0"/>
              <a:t>automatically</a:t>
            </a:r>
            <a:r>
              <a:rPr lang="en-US" sz="2200" dirty="0"/>
              <a:t> be available to your PHP scripts.</a:t>
            </a:r>
          </a:p>
          <a:p>
            <a:pPr algn="just" eaLnBrk="1" hangingPunct="1">
              <a:buFont typeface="Arial" charset="0"/>
              <a:buChar char="•"/>
              <a:defRPr/>
            </a:pPr>
            <a:r>
              <a:rPr lang="en-US" sz="2200" b="1" dirty="0"/>
              <a:t>Example</a:t>
            </a:r>
          </a:p>
          <a:p>
            <a:pPr marL="900113" indent="-269875" eaLnBrk="1" hangingPunct="1">
              <a:buFont typeface="Arial" charset="0"/>
              <a:buNone/>
              <a:defRPr/>
            </a:pPr>
            <a:r>
              <a:rPr lang="en-US" sz="2000" dirty="0"/>
              <a:t>&lt;html&gt; &lt; body&gt;</a:t>
            </a:r>
          </a:p>
          <a:p>
            <a:pPr marL="900113" indent="-269875" eaLnBrk="1" hangingPunct="1">
              <a:buFont typeface="Arial" charset="0"/>
              <a:buNone/>
              <a:defRPr/>
            </a:pPr>
            <a:r>
              <a:rPr lang="en-US" sz="2000" dirty="0"/>
              <a:t>&lt; form action="</a:t>
            </a:r>
            <a:r>
              <a:rPr lang="en-US" sz="2000" b="1" dirty="0"/>
              <a:t>welcome.php" </a:t>
            </a:r>
            <a:r>
              <a:rPr lang="en-US" sz="2000" dirty="0"/>
              <a:t>method="post“&gt;</a:t>
            </a:r>
          </a:p>
          <a:p>
            <a:pPr marL="900113" indent="-269875" eaLnBrk="1" hangingPunct="1">
              <a:buFont typeface="Arial" charset="0"/>
              <a:buNone/>
              <a:defRPr/>
            </a:pPr>
            <a:r>
              <a:rPr lang="en-US" sz="2000" dirty="0"/>
              <a:t>Student number: &lt;input type="text" name=“stno“&gt;</a:t>
            </a:r>
          </a:p>
          <a:p>
            <a:pPr marL="900113" indent="-269875" eaLnBrk="1" hangingPunct="1">
              <a:buFont typeface="Arial" charset="0"/>
              <a:buNone/>
              <a:defRPr/>
            </a:pPr>
            <a:r>
              <a:rPr lang="en-US" sz="2000" dirty="0"/>
              <a:t>Student Name:   &lt;input type="text" name=“stname“&gt;</a:t>
            </a:r>
          </a:p>
          <a:p>
            <a:pPr marL="900113" indent="-269875" eaLnBrk="1" hangingPunct="1">
              <a:buFont typeface="Arial" charset="0"/>
              <a:buNone/>
              <a:defRPr/>
            </a:pPr>
            <a:r>
              <a:rPr lang="en-US" sz="2000" dirty="0"/>
              <a:t>&lt; input type="submit” value=“save” name=&gt;</a:t>
            </a:r>
          </a:p>
          <a:p>
            <a:pPr marL="900113" indent="-269875" eaLnBrk="1" hangingPunct="1">
              <a:buFont typeface="Arial" charset="0"/>
              <a:buNone/>
              <a:defRPr/>
            </a:pPr>
            <a:r>
              <a:rPr lang="en-US" sz="2000" dirty="0"/>
              <a:t>&lt; /form&gt;</a:t>
            </a:r>
          </a:p>
          <a:p>
            <a:pPr marL="900113" indent="-269875" eaLnBrk="1" hangingPunct="1">
              <a:buFont typeface="Arial" charset="0"/>
              <a:buNone/>
              <a:defRPr/>
            </a:pPr>
            <a:r>
              <a:rPr lang="en-US" sz="2000" dirty="0"/>
              <a:t>&lt; /body&gt; &lt; /html&gt; </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90C005-1721-44F2-90F6-A9D7C626517B}"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65653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228600" y="1296987"/>
            <a:ext cx="8658225" cy="5424488"/>
          </a:xfrm>
        </p:spPr>
        <p:txBody>
          <a:bodyPr/>
          <a:lstStyle/>
          <a:p>
            <a:pPr algn="just" eaLnBrk="1" hangingPunct="1">
              <a:defRPr/>
            </a:pPr>
            <a:r>
              <a:rPr lang="en-US" sz="2200" dirty="0"/>
              <a:t>When a user fills out the form above and clicks on the submit button, the form data is sent to a PHP file, called "welcome.php":</a:t>
            </a:r>
          </a:p>
          <a:p>
            <a:pPr algn="just" eaLnBrk="1" hangingPunct="1">
              <a:defRPr/>
            </a:pPr>
            <a:r>
              <a:rPr lang="en-US" sz="2400" u="sng" dirty="0"/>
              <a:t>"welcome.php" looks like this:</a:t>
            </a:r>
          </a:p>
          <a:p>
            <a:pPr eaLnBrk="1" hangingPunct="1">
              <a:buFont typeface="Arial" panose="020B0604020202020204" pitchFamily="34" charset="0"/>
              <a:buNone/>
              <a:defRPr/>
            </a:pPr>
            <a:r>
              <a:rPr lang="en-US" sz="2400" dirty="0"/>
              <a:t>     </a:t>
            </a:r>
            <a:r>
              <a:rPr lang="en-US" sz="2000" b="1" dirty="0"/>
              <a:t>&lt;html&gt;</a:t>
            </a:r>
            <a:br>
              <a:rPr lang="en-US" sz="2000" b="1" dirty="0"/>
            </a:br>
            <a:r>
              <a:rPr lang="en-US" sz="2000" b="1" dirty="0"/>
              <a:t>&lt; body&gt;</a:t>
            </a:r>
            <a:br>
              <a:rPr lang="en-US" sz="2000" b="1" dirty="0"/>
            </a:br>
            <a:r>
              <a:rPr lang="en-US" sz="2000" b="1" dirty="0"/>
              <a:t>Welcome &lt;?</a:t>
            </a:r>
            <a:r>
              <a:rPr lang="en-US" sz="2000" b="1" dirty="0" err="1"/>
              <a:t>php</a:t>
            </a:r>
            <a:r>
              <a:rPr lang="en-US" sz="2000" b="1" dirty="0"/>
              <a:t> echo $_POST[“</a:t>
            </a:r>
            <a:r>
              <a:rPr lang="en-US" sz="2000" b="1" dirty="0" err="1"/>
              <a:t>stno</a:t>
            </a:r>
            <a:r>
              <a:rPr lang="en-US" sz="2000" b="1" dirty="0"/>
              <a:t>"]; ?&gt;!&lt;</a:t>
            </a:r>
            <a:r>
              <a:rPr lang="en-US" sz="2000" b="1" dirty="0" err="1"/>
              <a:t>br</a:t>
            </a:r>
            <a:r>
              <a:rPr lang="en-US" sz="2000" b="1" dirty="0"/>
              <a:t>&gt;</a:t>
            </a:r>
            <a:br>
              <a:rPr lang="en-US" sz="2000" b="1" dirty="0"/>
            </a:br>
            <a:r>
              <a:rPr lang="en-US" sz="2000" b="1" dirty="0"/>
              <a:t>You are &lt;?</a:t>
            </a:r>
            <a:r>
              <a:rPr lang="en-US" sz="2000" b="1" dirty="0" err="1"/>
              <a:t>php</a:t>
            </a:r>
            <a:r>
              <a:rPr lang="en-US" sz="2000" b="1" dirty="0"/>
              <a:t> echo $_POST[“</a:t>
            </a:r>
            <a:r>
              <a:rPr lang="en-US" sz="2000" b="1" dirty="0" err="1"/>
              <a:t>stname</a:t>
            </a:r>
            <a:r>
              <a:rPr lang="en-US" sz="2000" b="1" dirty="0"/>
              <a:t>"]; ?&gt; years old.</a:t>
            </a:r>
            <a:br>
              <a:rPr lang="en-US" sz="2000" b="1" dirty="0"/>
            </a:br>
            <a:r>
              <a:rPr lang="en-US" sz="2000" b="1" dirty="0"/>
              <a:t>&lt; /body&gt;</a:t>
            </a:r>
            <a:br>
              <a:rPr lang="en-US" sz="2000" b="1" dirty="0"/>
            </a:br>
            <a:r>
              <a:rPr lang="en-US" sz="2000" b="1" dirty="0"/>
              <a:t>&lt; /html&gt; </a:t>
            </a:r>
          </a:p>
          <a:p>
            <a:pPr eaLnBrk="1" hangingPunct="1">
              <a:buFont typeface="Arial" panose="020B0604020202020204" pitchFamily="34" charset="0"/>
              <a:buNone/>
              <a:defRPr/>
            </a:pPr>
            <a:r>
              <a:rPr lang="en-US" sz="2000" dirty="0"/>
              <a:t>Or </a:t>
            </a:r>
          </a:p>
          <a:p>
            <a:pPr indent="9525" eaLnBrk="1" hangingPunct="1">
              <a:buFont typeface="Arial" panose="020B0604020202020204" pitchFamily="34" charset="0"/>
              <a:buNone/>
              <a:defRPr/>
            </a:pPr>
            <a:r>
              <a:rPr lang="en-US" sz="2000" b="1" dirty="0"/>
              <a:t>&lt;?</a:t>
            </a:r>
            <a:r>
              <a:rPr lang="en-US" sz="2000" b="1" dirty="0" err="1"/>
              <a:t>php</a:t>
            </a:r>
            <a:r>
              <a:rPr lang="en-US" sz="2000" b="1" dirty="0"/>
              <a:t> </a:t>
            </a:r>
          </a:p>
          <a:p>
            <a:pPr indent="9525" eaLnBrk="1" hangingPunct="1">
              <a:buFont typeface="Arial" panose="020B0604020202020204" pitchFamily="34" charset="0"/>
              <a:buNone/>
              <a:defRPr/>
            </a:pPr>
            <a:r>
              <a:rPr lang="en-US" sz="2000" b="1" dirty="0"/>
              <a:t>echo “student number is: “. $_POST[“</a:t>
            </a:r>
            <a:r>
              <a:rPr lang="en-US" sz="2000" b="1" dirty="0" err="1"/>
              <a:t>stno</a:t>
            </a:r>
            <a:r>
              <a:rPr lang="en-US" sz="2000" b="1" dirty="0"/>
              <a:t>"]; </a:t>
            </a:r>
          </a:p>
          <a:p>
            <a:pPr indent="9525" eaLnBrk="1" hangingPunct="1">
              <a:buFont typeface="Arial" panose="020B0604020202020204" pitchFamily="34" charset="0"/>
              <a:buNone/>
              <a:defRPr/>
            </a:pPr>
            <a:r>
              <a:rPr lang="en-US" sz="2000" b="1" dirty="0"/>
              <a:t>echo  “&lt;</a:t>
            </a:r>
            <a:r>
              <a:rPr lang="en-US" sz="2000" b="1" dirty="0" err="1"/>
              <a:t>br</a:t>
            </a:r>
            <a:r>
              <a:rPr lang="en-US" sz="2000" b="1" dirty="0"/>
              <a:t>&gt;”;</a:t>
            </a:r>
          </a:p>
          <a:p>
            <a:pPr indent="9525" eaLnBrk="1" hangingPunct="1">
              <a:buFont typeface="Arial" panose="020B0604020202020204" pitchFamily="34" charset="0"/>
              <a:buNone/>
              <a:defRPr/>
            </a:pPr>
            <a:r>
              <a:rPr lang="en-US" sz="2000" b="1" dirty="0"/>
              <a:t>echo  “ student name is: “.$_POST[“</a:t>
            </a:r>
            <a:r>
              <a:rPr lang="en-US" sz="2000" b="1" dirty="0" err="1"/>
              <a:t>stname</a:t>
            </a:r>
            <a:r>
              <a:rPr lang="en-US" sz="2000" b="1" dirty="0"/>
              <a:t>"]; </a:t>
            </a:r>
          </a:p>
          <a:p>
            <a:pPr indent="9525" eaLnBrk="1" hangingPunct="1">
              <a:buFont typeface="Arial" panose="020B0604020202020204" pitchFamily="34" charset="0"/>
              <a:buNone/>
              <a:defRPr/>
            </a:pPr>
            <a:r>
              <a:rPr lang="en-US" sz="2000" b="1" dirty="0"/>
              <a:t>?&gt;</a:t>
            </a:r>
          </a:p>
          <a:p>
            <a:pPr eaLnBrk="1" hangingPunct="1">
              <a:buFont typeface="Arial" panose="020B0604020202020204" pitchFamily="34" charset="0"/>
              <a:buNone/>
              <a:defRPr/>
            </a:pPr>
            <a:endParaRPr lang="en-US" sz="2000" dirty="0"/>
          </a:p>
        </p:txBody>
      </p:sp>
      <p:sp>
        <p:nvSpPr>
          <p:cNvPr id="3" name="عنصر نائب لرقم الشريحة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F315EC-B521-40AD-A2E7-662CB1E83A14}" type="slidenum">
              <a:rPr lang="en-US" altLang="en-US">
                <a:solidFill>
                  <a:srgbClr val="898989"/>
                </a:solidFill>
                <a:latin typeface="Calibri" panose="020F0502020204030204" pitchFamily="34" charset="0"/>
              </a:rPr>
              <a:pPr eaLnBrk="1" hangingPunct="1"/>
              <a:t>11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06861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b="1"/>
              <a:t>The $_GET Variable</a:t>
            </a:r>
            <a:endParaRPr lang="en-US" altLang="en-US"/>
          </a:p>
        </p:txBody>
      </p:sp>
      <p:sp>
        <p:nvSpPr>
          <p:cNvPr id="17411" name="Content Placeholder 2"/>
          <p:cNvSpPr>
            <a:spLocks noGrp="1"/>
          </p:cNvSpPr>
          <p:nvPr>
            <p:ph idx="1"/>
          </p:nvPr>
        </p:nvSpPr>
        <p:spPr>
          <a:xfrm>
            <a:off x="457200" y="1600200"/>
            <a:ext cx="8229600" cy="5257800"/>
          </a:xfrm>
        </p:spPr>
        <p:txBody>
          <a:bodyPr/>
          <a:lstStyle/>
          <a:p>
            <a:pPr algn="just" eaLnBrk="1" hangingPunct="1"/>
            <a:r>
              <a:rPr lang="en-US" altLang="en-US" sz="2000"/>
              <a:t>The predefined $_GET variable is used to collect values in a form with method="get“</a:t>
            </a:r>
          </a:p>
          <a:p>
            <a:pPr algn="just" eaLnBrk="1" hangingPunct="1"/>
            <a:r>
              <a:rPr lang="en-US" altLang="en-US" sz="2000"/>
              <a:t>Information sent from a form with the GET method is visible to everyone (it will be displayed in the browser's address bar) and has limits on the amount of information to send.</a:t>
            </a:r>
          </a:p>
          <a:p>
            <a:pPr algn="just" eaLnBrk="1" hangingPunct="1"/>
            <a:endParaRPr lang="en-US" altLang="en-US" sz="2000"/>
          </a:p>
          <a:p>
            <a:pPr eaLnBrk="1" hangingPunct="1">
              <a:buFont typeface="Arial" panose="020B0604020202020204" pitchFamily="34" charset="0"/>
              <a:buNone/>
            </a:pPr>
            <a:r>
              <a:rPr lang="en-US" altLang="en-US" sz="1800" b="1"/>
              <a:t>&lt; form action=“insert1.php" </a:t>
            </a:r>
            <a:r>
              <a:rPr lang="en-US" altLang="en-US" sz="1800" b="1">
                <a:solidFill>
                  <a:schemeClr val="tx2"/>
                </a:solidFill>
              </a:rPr>
              <a:t>method=“GET“&gt;</a:t>
            </a:r>
          </a:p>
          <a:p>
            <a:pPr eaLnBrk="1" hangingPunct="1">
              <a:buFont typeface="Arial" panose="020B0604020202020204" pitchFamily="34" charset="0"/>
              <a:buNone/>
            </a:pPr>
            <a:r>
              <a:rPr lang="en-US" altLang="en-US" sz="1800" b="1"/>
              <a:t>Student number: &lt;input type="text" name=“stno“&gt;</a:t>
            </a:r>
          </a:p>
          <a:p>
            <a:pPr eaLnBrk="1" hangingPunct="1">
              <a:buFont typeface="Arial" panose="020B0604020202020204" pitchFamily="34" charset="0"/>
              <a:buNone/>
            </a:pPr>
            <a:r>
              <a:rPr lang="en-US" altLang="en-US" sz="1800" b="1"/>
              <a:t>Student Name:   &lt;input type="text" name=“stname“&gt;</a:t>
            </a:r>
          </a:p>
          <a:p>
            <a:pPr eaLnBrk="1" hangingPunct="1">
              <a:buFont typeface="Arial" panose="020B0604020202020204" pitchFamily="34" charset="0"/>
              <a:buNone/>
            </a:pPr>
            <a:r>
              <a:rPr lang="en-US" altLang="en-US" sz="1800" b="1"/>
              <a:t>&lt; input type="submit” value=“save” name=&gt;</a:t>
            </a:r>
          </a:p>
          <a:p>
            <a:pPr eaLnBrk="1" hangingPunct="1">
              <a:buFont typeface="Arial" panose="020B0604020202020204" pitchFamily="34" charset="0"/>
              <a:buNone/>
            </a:pPr>
            <a:r>
              <a:rPr lang="en-US" altLang="en-US" sz="1800" b="1"/>
              <a:t>&lt; /form&gt;</a:t>
            </a:r>
          </a:p>
          <a:p>
            <a:pPr eaLnBrk="1" hangingPunct="1">
              <a:buFont typeface="Arial" panose="020B0604020202020204" pitchFamily="34" charset="0"/>
              <a:buNone/>
            </a:pPr>
            <a:endParaRPr lang="en-US" altLang="en-US" sz="1800" b="1"/>
          </a:p>
          <a:p>
            <a:pPr eaLnBrk="1" hangingPunct="1"/>
            <a:r>
              <a:rPr lang="en-US" altLang="en-US" sz="1800"/>
              <a:t>When the user clicks the "Submit" button, the URL sent to the server could look something like this:</a:t>
            </a:r>
          </a:p>
          <a:p>
            <a:pPr algn="ctr" eaLnBrk="1" hangingPunct="1">
              <a:buFont typeface="Arial" panose="020B0604020202020204" pitchFamily="34" charset="0"/>
              <a:buNone/>
            </a:pPr>
            <a:r>
              <a:rPr lang="en-US" altLang="en-US" sz="1800"/>
              <a:t>http://127.0.0.1/welcome.php?stno=25&amp;stname=ali</a:t>
            </a:r>
          </a:p>
          <a:p>
            <a:pPr algn="just" eaLnBrk="1" hangingPunct="1">
              <a:buFont typeface="Arial" panose="020B0604020202020204" pitchFamily="34" charset="0"/>
              <a:buNone/>
            </a:pPr>
            <a:endParaRPr lang="en-US" altLang="en-US" sz="2000"/>
          </a:p>
          <a:p>
            <a:pPr algn="just" eaLnBrk="1" hangingPunct="1"/>
            <a:endParaRPr lang="en-US" altLang="en-US" sz="2000"/>
          </a:p>
          <a:p>
            <a:pPr algn="just" eaLnBrk="1" hangingPunct="1"/>
            <a:endParaRPr lang="en-US" altLang="en-US" sz="200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FC9310-1E38-43B7-8021-83C87EB5A9B3}"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13943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658910"/>
            <a:ext cx="8229600" cy="439737"/>
          </a:xfrm>
        </p:spPr>
        <p:txBody>
          <a:bodyPr/>
          <a:lstStyle/>
          <a:p>
            <a:pPr eaLnBrk="1" hangingPunct="1"/>
            <a:r>
              <a:rPr lang="en-US" altLang="en-US" sz="3000" b="1" dirty="0"/>
              <a:t>The $_GET Variable …..</a:t>
            </a:r>
            <a:endParaRPr lang="en-US" altLang="en-US" sz="3000" dirty="0"/>
          </a:p>
        </p:txBody>
      </p:sp>
      <p:sp>
        <p:nvSpPr>
          <p:cNvPr id="3" name="Content Placeholder 2"/>
          <p:cNvSpPr>
            <a:spLocks noGrp="1"/>
          </p:cNvSpPr>
          <p:nvPr>
            <p:ph idx="1"/>
          </p:nvPr>
        </p:nvSpPr>
        <p:spPr>
          <a:xfrm>
            <a:off x="381000" y="1218852"/>
            <a:ext cx="8229600" cy="5162550"/>
          </a:xfrm>
        </p:spPr>
        <p:txBody>
          <a:bodyPr/>
          <a:lstStyle/>
          <a:p>
            <a:pPr algn="just" eaLnBrk="1" hangingPunct="1">
              <a:buFont typeface="Arial" charset="0"/>
              <a:buChar char="•"/>
              <a:defRPr/>
            </a:pPr>
            <a:r>
              <a:rPr lang="en-US" sz="2000" dirty="0"/>
              <a:t>The "welcome.php" file can now use the $_GET variable to collect form data (the names of the form fields will automatically be the keys in the $_GET array):</a:t>
            </a:r>
          </a:p>
          <a:p>
            <a:pPr marL="717550" indent="1588" eaLnBrk="1" hangingPunct="1">
              <a:buFont typeface="Arial" charset="0"/>
              <a:buNone/>
              <a:tabLst>
                <a:tab pos="989013" algn="l"/>
              </a:tabLst>
              <a:defRPr/>
            </a:pPr>
            <a:r>
              <a:rPr lang="en-US" sz="2000" dirty="0"/>
              <a:t>&lt;?php </a:t>
            </a:r>
          </a:p>
          <a:p>
            <a:pPr marL="717550" indent="1588" eaLnBrk="1" hangingPunct="1">
              <a:buFont typeface="Arial" charset="0"/>
              <a:buNone/>
              <a:tabLst>
                <a:tab pos="989013" algn="l"/>
              </a:tabLst>
              <a:defRPr/>
            </a:pPr>
            <a:r>
              <a:rPr lang="en-US" sz="2000" dirty="0"/>
              <a:t>echo “student number is: “. $_</a:t>
            </a:r>
            <a:r>
              <a:rPr lang="en-US" sz="2000" dirty="0">
                <a:solidFill>
                  <a:schemeClr val="tx2"/>
                </a:solidFill>
              </a:rPr>
              <a:t>GET</a:t>
            </a:r>
            <a:r>
              <a:rPr lang="en-US" sz="2000" dirty="0"/>
              <a:t>[“stno"]; </a:t>
            </a:r>
          </a:p>
          <a:p>
            <a:pPr marL="717550" indent="1588" eaLnBrk="1" hangingPunct="1">
              <a:buFont typeface="Arial" charset="0"/>
              <a:buNone/>
              <a:tabLst>
                <a:tab pos="989013" algn="l"/>
              </a:tabLst>
              <a:defRPr/>
            </a:pPr>
            <a:r>
              <a:rPr lang="en-US" sz="2000" dirty="0"/>
              <a:t>echo  “&lt;br&gt;”;</a:t>
            </a:r>
          </a:p>
          <a:p>
            <a:pPr marL="717550" indent="1588" eaLnBrk="1" hangingPunct="1">
              <a:buFont typeface="Arial" charset="0"/>
              <a:buNone/>
              <a:tabLst>
                <a:tab pos="989013" algn="l"/>
              </a:tabLst>
              <a:defRPr/>
            </a:pPr>
            <a:r>
              <a:rPr lang="en-US" sz="2000" dirty="0"/>
              <a:t>echo  “ student name is: “.$_</a:t>
            </a:r>
            <a:r>
              <a:rPr lang="en-US" sz="2000" dirty="0">
                <a:solidFill>
                  <a:schemeClr val="tx2"/>
                </a:solidFill>
              </a:rPr>
              <a:t>GET</a:t>
            </a:r>
            <a:r>
              <a:rPr lang="en-US" sz="2000" dirty="0"/>
              <a:t>[“stname"]; </a:t>
            </a:r>
          </a:p>
          <a:p>
            <a:pPr marL="717550" indent="1588" eaLnBrk="1" hangingPunct="1">
              <a:buFont typeface="Arial" charset="0"/>
              <a:buNone/>
              <a:tabLst>
                <a:tab pos="989013" algn="l"/>
              </a:tabLst>
              <a:defRPr/>
            </a:pPr>
            <a:r>
              <a:rPr lang="en-US" sz="2000" dirty="0"/>
              <a:t>?&gt;</a:t>
            </a:r>
          </a:p>
          <a:p>
            <a:pPr marL="0" indent="90488" eaLnBrk="1" hangingPunct="1">
              <a:buFont typeface="Arial" charset="0"/>
              <a:buChar char="•"/>
              <a:tabLst>
                <a:tab pos="989013" algn="l"/>
              </a:tabLst>
              <a:defRPr/>
            </a:pPr>
            <a:r>
              <a:rPr lang="en-US" sz="2000" dirty="0"/>
              <a:t> </a:t>
            </a:r>
            <a:r>
              <a:rPr lang="en-US" sz="2000" b="1" dirty="0"/>
              <a:t>When to use method="get"?</a:t>
            </a:r>
          </a:p>
          <a:p>
            <a:pPr marL="457200" indent="-457200" algn="just" eaLnBrk="1" hangingPunct="1">
              <a:buFont typeface="+mj-lt"/>
              <a:buAutoNum type="arabicPeriod"/>
              <a:tabLst>
                <a:tab pos="989013" algn="l"/>
              </a:tabLst>
              <a:defRPr/>
            </a:pPr>
            <a:r>
              <a:rPr lang="en-US" sz="2000" dirty="0"/>
              <a:t>When using method="get" in HTML forms, all variable names and values are displayed in the URL.</a:t>
            </a:r>
          </a:p>
          <a:p>
            <a:pPr marL="457200" indent="-457200" algn="just" eaLnBrk="1" hangingPunct="1">
              <a:buFont typeface="+mj-lt"/>
              <a:buAutoNum type="arabicPeriod"/>
              <a:defRPr/>
            </a:pPr>
            <a:r>
              <a:rPr lang="en-US" sz="2000" dirty="0"/>
              <a:t>This method should not be used when sending passwords or other sensitive information!</a:t>
            </a:r>
          </a:p>
          <a:p>
            <a:pPr marL="457200" indent="-457200" algn="just" eaLnBrk="1" hangingPunct="1">
              <a:buFont typeface="+mj-lt"/>
              <a:buAutoNum type="arabicPeriod"/>
              <a:defRPr/>
            </a:pPr>
            <a:r>
              <a:rPr lang="en-US" sz="2000" dirty="0"/>
              <a:t>The get method is not suitable for very large variable values. It should not be used with values exceeding 2000 characters.</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08964E7-963B-4437-8242-A7A553B91479}"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63019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33400" y="457200"/>
            <a:ext cx="8229600" cy="654050"/>
          </a:xfrm>
        </p:spPr>
        <p:txBody>
          <a:bodyPr/>
          <a:lstStyle/>
          <a:p>
            <a:pPr eaLnBrk="1" hangingPunct="1"/>
            <a:r>
              <a:rPr lang="en-US" altLang="en-US" sz="3200" b="1" dirty="0"/>
              <a:t>The $_POST Variable……</a:t>
            </a:r>
            <a:endParaRPr lang="en-US" altLang="en-US" sz="3200" dirty="0"/>
          </a:p>
        </p:txBody>
      </p:sp>
      <p:sp>
        <p:nvSpPr>
          <p:cNvPr id="19459" name="Content Placeholder 2"/>
          <p:cNvSpPr>
            <a:spLocks noGrp="1"/>
          </p:cNvSpPr>
          <p:nvPr>
            <p:ph idx="1"/>
          </p:nvPr>
        </p:nvSpPr>
        <p:spPr>
          <a:xfrm>
            <a:off x="457200" y="1295400"/>
            <a:ext cx="8229600" cy="4525962"/>
          </a:xfrm>
        </p:spPr>
        <p:txBody>
          <a:bodyPr/>
          <a:lstStyle/>
          <a:p>
            <a:pPr algn="just" eaLnBrk="1" hangingPunct="1"/>
            <a:r>
              <a:rPr lang="en-US" altLang="en-US" sz="2800" b="1" dirty="0"/>
              <a:t>When to use method="post"?</a:t>
            </a:r>
          </a:p>
          <a:p>
            <a:pPr algn="just" eaLnBrk="1" hangingPunct="1"/>
            <a:r>
              <a:rPr lang="en-US" altLang="en-US" sz="2800" dirty="0"/>
              <a:t>Information sent from a form with the POST method is invisible to others and has no limits on the amount of information to send.</a:t>
            </a:r>
          </a:p>
          <a:p>
            <a:pPr algn="just" eaLnBrk="1" hangingPunct="1">
              <a:buFont typeface="Arial" panose="020B0604020202020204" pitchFamily="34" charset="0"/>
              <a:buNone/>
            </a:pPr>
            <a:endParaRPr lang="en-US" altLang="en-US" sz="2800" dirty="0"/>
          </a:p>
          <a:p>
            <a:pPr algn="just" eaLnBrk="1" hangingPunct="1"/>
            <a:r>
              <a:rPr lang="en-US" altLang="en-US" sz="2800" dirty="0"/>
              <a:t>However, because the variables are not displayed in the URL, it is not possible to bookmark the page.</a:t>
            </a:r>
          </a:p>
          <a:p>
            <a:pPr eaLnBrk="1" hangingPunct="1"/>
            <a:endParaRPr lang="en-US" altLang="en-US" sz="2200" dirty="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1BF685-9D42-411C-A73A-039DF2EAD327}"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743470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348663"/>
            <a:ext cx="8229600" cy="796925"/>
          </a:xfrm>
        </p:spPr>
        <p:txBody>
          <a:bodyPr/>
          <a:lstStyle/>
          <a:p>
            <a:pPr eaLnBrk="1" hangingPunct="1"/>
            <a:r>
              <a:rPr lang="en-US" altLang="en-US" sz="3200" b="1" dirty="0"/>
              <a:t>The $_POST Variable</a:t>
            </a:r>
            <a:endParaRPr lang="en-US" altLang="en-US" sz="3200" dirty="0"/>
          </a:p>
        </p:txBody>
      </p:sp>
      <p:sp>
        <p:nvSpPr>
          <p:cNvPr id="20483" name="Content Placeholder 2"/>
          <p:cNvSpPr>
            <a:spLocks noGrp="1"/>
          </p:cNvSpPr>
          <p:nvPr>
            <p:ph idx="1"/>
          </p:nvPr>
        </p:nvSpPr>
        <p:spPr/>
        <p:txBody>
          <a:bodyPr/>
          <a:lstStyle/>
          <a:p>
            <a:pPr algn="just" eaLnBrk="1" hangingPunct="1"/>
            <a:r>
              <a:rPr lang="en-US" altLang="en-US" sz="2200" dirty="0"/>
              <a:t>The predefined $_POST variable is used to collect values from a form sent with method="post".</a:t>
            </a:r>
          </a:p>
          <a:p>
            <a:pPr algn="just" eaLnBrk="1" hangingPunct="1"/>
            <a:r>
              <a:rPr lang="en-US" altLang="en-US" sz="2200" dirty="0"/>
              <a:t>Information sent from a form with the POST method is </a:t>
            </a:r>
            <a:r>
              <a:rPr lang="en-US" altLang="en-US" sz="2200" u="sng" dirty="0"/>
              <a:t>invisible</a:t>
            </a:r>
            <a:r>
              <a:rPr lang="en-US" altLang="en-US" sz="2200" dirty="0"/>
              <a:t> to others and has </a:t>
            </a:r>
            <a:r>
              <a:rPr lang="en-US" altLang="en-US" sz="2200" u="sng" dirty="0"/>
              <a:t>no limits </a:t>
            </a:r>
            <a:r>
              <a:rPr lang="en-US" altLang="en-US" sz="2200" dirty="0"/>
              <a:t>on the amount of information to send.</a:t>
            </a:r>
          </a:p>
          <a:p>
            <a:pPr algn="just" eaLnBrk="1" hangingPunct="1"/>
            <a:r>
              <a:rPr lang="en-US" altLang="en-US" sz="2200" dirty="0"/>
              <a:t>However, there is an 8 MB max size for the POST method, by default (can be changed by setting the </a:t>
            </a:r>
            <a:r>
              <a:rPr lang="en-US" altLang="en-US" sz="2200" dirty="0" err="1"/>
              <a:t>post_max_size</a:t>
            </a:r>
            <a:r>
              <a:rPr lang="en-US" altLang="en-US" sz="2200" dirty="0"/>
              <a:t> in the php.ini file).</a:t>
            </a:r>
          </a:p>
          <a:p>
            <a:pPr algn="just" eaLnBrk="1" hangingPunct="1"/>
            <a:r>
              <a:rPr lang="en-US" altLang="en-US" sz="2200" dirty="0"/>
              <a:t>Example</a:t>
            </a:r>
          </a:p>
          <a:p>
            <a:pPr marL="0" indent="0" algn="just" eaLnBrk="1" hangingPunct="1">
              <a:buNone/>
            </a:pPr>
            <a:r>
              <a:rPr lang="en-US" altLang="en-US" sz="2200" dirty="0"/>
              <a:t>When the user clicks the "Submit" button, the URL will look like this:</a:t>
            </a:r>
          </a:p>
          <a:p>
            <a:pPr algn="ctr" eaLnBrk="1" hangingPunct="1">
              <a:buFont typeface="Arial" panose="020B0604020202020204" pitchFamily="34" charset="0"/>
              <a:buNone/>
            </a:pPr>
            <a:r>
              <a:rPr lang="en-US" altLang="en-US" sz="2200" dirty="0"/>
              <a:t>http://127.0.0.1/welcome.php?stno=25&amp;stname=ali</a:t>
            </a:r>
          </a:p>
          <a:p>
            <a:pPr algn="just" eaLnBrk="1" hangingPunct="1">
              <a:buFont typeface="Arial" panose="020B0604020202020204" pitchFamily="34" charset="0"/>
              <a:buNone/>
            </a:pPr>
            <a:endParaRPr lang="en-US" altLang="en-US" sz="2000" dirty="0"/>
          </a:p>
          <a:p>
            <a:pPr algn="just" eaLnBrk="1" hangingPunct="1">
              <a:buFont typeface="Arial" panose="020B0604020202020204" pitchFamily="34" charset="0"/>
              <a:buNone/>
            </a:pPr>
            <a:endParaRPr lang="en-US" altLang="en-US" sz="2000" dirty="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0637FF-A823-4D5F-901B-AA4901900BAA}" type="slidenum">
              <a:rPr lang="en-US" altLang="en-US">
                <a:solidFill>
                  <a:srgbClr val="898989"/>
                </a:solidFill>
                <a:latin typeface="Calibri" panose="020F0502020204030204" pitchFamily="34" charset="0"/>
              </a:rPr>
              <a:pPr eaLnBrk="1" hangingPunct="1"/>
              <a:t>15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77321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501650"/>
            <a:ext cx="8229600" cy="654050"/>
          </a:xfrm>
        </p:spPr>
        <p:txBody>
          <a:bodyPr/>
          <a:lstStyle/>
          <a:p>
            <a:pPr eaLnBrk="1" hangingPunct="1"/>
            <a:r>
              <a:rPr lang="en-US" altLang="en-US" sz="3200" b="1" dirty="0"/>
              <a:t>The PHP $_REQUEST Variable</a:t>
            </a:r>
            <a:endParaRPr lang="en-US" altLang="en-US" sz="3200" dirty="0"/>
          </a:p>
        </p:txBody>
      </p:sp>
      <p:sp>
        <p:nvSpPr>
          <p:cNvPr id="3" name="Content Placeholder 2"/>
          <p:cNvSpPr>
            <a:spLocks noGrp="1"/>
          </p:cNvSpPr>
          <p:nvPr>
            <p:ph idx="1"/>
          </p:nvPr>
        </p:nvSpPr>
        <p:spPr>
          <a:xfrm>
            <a:off x="448491" y="1284288"/>
            <a:ext cx="8229600" cy="5072062"/>
          </a:xfrm>
        </p:spPr>
        <p:txBody>
          <a:bodyPr/>
          <a:lstStyle/>
          <a:p>
            <a:pPr algn="just" eaLnBrk="1" hangingPunct="1">
              <a:buFont typeface="Arial" charset="0"/>
              <a:buChar char="•"/>
              <a:defRPr/>
            </a:pPr>
            <a:r>
              <a:rPr lang="en-US" sz="2800" dirty="0"/>
              <a:t>The predefined $_REQUEST variable contains the contents of both $_GET, $_POST, and $_COOKIE.</a:t>
            </a:r>
          </a:p>
          <a:p>
            <a:pPr algn="just" eaLnBrk="1" hangingPunct="1">
              <a:buFont typeface="Arial" charset="0"/>
              <a:buChar char="•"/>
              <a:defRPr/>
            </a:pPr>
            <a:r>
              <a:rPr lang="en-US" sz="2800" dirty="0"/>
              <a:t>The $_REQUEST variable can be used to collect form data sent with both the </a:t>
            </a:r>
            <a:r>
              <a:rPr lang="en-US" sz="2800" b="1" dirty="0"/>
              <a:t>GET and POST </a:t>
            </a:r>
            <a:r>
              <a:rPr lang="en-US" sz="2800" dirty="0"/>
              <a:t>methods.</a:t>
            </a:r>
          </a:p>
          <a:p>
            <a:pPr algn="just" eaLnBrk="1" hangingPunct="1">
              <a:buFont typeface="Arial" charset="0"/>
              <a:buChar char="•"/>
              <a:defRPr/>
            </a:pPr>
            <a:r>
              <a:rPr lang="en-US" sz="2800" b="1" dirty="0"/>
              <a:t>Example</a:t>
            </a:r>
          </a:p>
          <a:p>
            <a:pPr marL="717550" indent="1588" eaLnBrk="1" hangingPunct="1">
              <a:buFont typeface="Arial" charset="0"/>
              <a:buNone/>
              <a:tabLst>
                <a:tab pos="989013" algn="l"/>
              </a:tabLst>
              <a:defRPr/>
            </a:pPr>
            <a:r>
              <a:rPr lang="en-US" sz="2800" dirty="0"/>
              <a:t>&lt;?php </a:t>
            </a:r>
          </a:p>
          <a:p>
            <a:pPr marL="717550" indent="1588" eaLnBrk="1" hangingPunct="1">
              <a:buFont typeface="Arial" charset="0"/>
              <a:buNone/>
              <a:tabLst>
                <a:tab pos="989013" algn="l"/>
              </a:tabLst>
              <a:defRPr/>
            </a:pPr>
            <a:r>
              <a:rPr lang="en-US" sz="2800" dirty="0"/>
              <a:t>echo “student number is: “. $_</a:t>
            </a:r>
            <a:r>
              <a:rPr lang="en-US" sz="2800" dirty="0">
                <a:solidFill>
                  <a:schemeClr val="tx2"/>
                </a:solidFill>
              </a:rPr>
              <a:t>REQUEST</a:t>
            </a:r>
            <a:r>
              <a:rPr lang="en-US" sz="2800" dirty="0"/>
              <a:t> [“stno"]; </a:t>
            </a:r>
          </a:p>
          <a:p>
            <a:pPr marL="717550" indent="1588" eaLnBrk="1" hangingPunct="1">
              <a:buFont typeface="Arial" charset="0"/>
              <a:buNone/>
              <a:tabLst>
                <a:tab pos="989013" algn="l"/>
              </a:tabLst>
              <a:defRPr/>
            </a:pPr>
            <a:r>
              <a:rPr lang="en-US" sz="2800" dirty="0"/>
              <a:t>echo  “&lt;br&gt;”;</a:t>
            </a:r>
          </a:p>
          <a:p>
            <a:pPr marL="717550" indent="1588" eaLnBrk="1" hangingPunct="1">
              <a:buFont typeface="Arial" charset="0"/>
              <a:buNone/>
              <a:tabLst>
                <a:tab pos="989013" algn="l"/>
              </a:tabLst>
              <a:defRPr/>
            </a:pPr>
            <a:r>
              <a:rPr lang="en-US" sz="2800" dirty="0"/>
              <a:t>echo  “ student name is: “.$_</a:t>
            </a:r>
            <a:r>
              <a:rPr lang="en-US" sz="2800" dirty="0">
                <a:solidFill>
                  <a:schemeClr val="tx2"/>
                </a:solidFill>
              </a:rPr>
              <a:t>REQUEST</a:t>
            </a:r>
            <a:r>
              <a:rPr lang="en-US" sz="2800" dirty="0"/>
              <a:t> [“stname"]; </a:t>
            </a:r>
          </a:p>
          <a:p>
            <a:pPr marL="717550" indent="1588" eaLnBrk="1" hangingPunct="1">
              <a:buFont typeface="Arial" charset="0"/>
              <a:buNone/>
              <a:tabLst>
                <a:tab pos="989013" algn="l"/>
              </a:tabLst>
              <a:defRPr/>
            </a:pPr>
            <a:r>
              <a:rPr lang="en-US" sz="2800" dirty="0"/>
              <a:t>?&gt;</a:t>
            </a:r>
          </a:p>
          <a:p>
            <a:pPr algn="just" eaLnBrk="1" hangingPunct="1">
              <a:buFont typeface="Arial" charset="0"/>
              <a:buNone/>
              <a:defRPr/>
            </a:pPr>
            <a:endParaRPr lang="en-US" sz="2800" dirty="0"/>
          </a:p>
          <a:p>
            <a:pPr eaLnBrk="1" hangingPunct="1">
              <a:buFont typeface="Arial" charset="0"/>
              <a:buChar char="•"/>
              <a:defRPr/>
            </a:pPr>
            <a:endParaRPr lang="en-US" dirty="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FD938F-5CD0-492F-A2F9-B29015E5A305}" type="slidenum">
              <a:rPr lang="en-US" altLang="en-US">
                <a:solidFill>
                  <a:srgbClr val="898989"/>
                </a:solidFill>
                <a:latin typeface="Calibri" panose="020F0502020204030204" pitchFamily="34" charset="0"/>
              </a:rPr>
              <a:pPr eaLnBrk="1" hangingPunct="1"/>
              <a:t>16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37713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b="1"/>
              <a:t>Insert to DB using FORM</a:t>
            </a:r>
          </a:p>
        </p:txBody>
      </p:sp>
      <p:sp>
        <p:nvSpPr>
          <p:cNvPr id="22531" name="Content Placeholder 2"/>
          <p:cNvSpPr>
            <a:spLocks noGrp="1"/>
          </p:cNvSpPr>
          <p:nvPr>
            <p:ph idx="1"/>
          </p:nvPr>
        </p:nvSpPr>
        <p:spPr>
          <a:xfrm>
            <a:off x="0" y="1600200"/>
            <a:ext cx="9144000" cy="5257800"/>
          </a:xfrm>
        </p:spPr>
        <p:txBody>
          <a:bodyPr/>
          <a:lstStyle/>
          <a:p>
            <a:pPr marL="0" indent="0" eaLnBrk="1" hangingPunct="1">
              <a:buFont typeface="Arial" panose="020B0604020202020204" pitchFamily="34" charset="0"/>
              <a:buNone/>
            </a:pPr>
            <a:r>
              <a:rPr lang="en-US" altLang="en-US" sz="2300"/>
              <a:t>&lt;html&gt;</a:t>
            </a:r>
          </a:p>
          <a:p>
            <a:pPr marL="0" indent="0" eaLnBrk="1" hangingPunct="1">
              <a:buFont typeface="Arial" panose="020B0604020202020204" pitchFamily="34" charset="0"/>
              <a:buNone/>
            </a:pPr>
            <a:r>
              <a:rPr lang="en-US" altLang="en-US" sz="2300"/>
              <a:t>&lt;body&gt;</a:t>
            </a:r>
          </a:p>
          <a:p>
            <a:pPr marL="0" indent="0" eaLnBrk="1" hangingPunct="1">
              <a:buFont typeface="Arial" panose="020B0604020202020204" pitchFamily="34" charset="0"/>
              <a:buNone/>
            </a:pPr>
            <a:r>
              <a:rPr lang="en-US" altLang="en-US" sz="2300"/>
              <a:t>&lt;form action="</a:t>
            </a:r>
            <a:r>
              <a:rPr lang="en-US" altLang="en-US" sz="2300" b="1"/>
              <a:t>insert_st_info_table_value.php</a:t>
            </a:r>
            <a:r>
              <a:rPr lang="en-US" altLang="en-US" sz="2300"/>
              <a:t>" method="post"&gt;</a:t>
            </a:r>
          </a:p>
          <a:p>
            <a:pPr marL="0" indent="0" eaLnBrk="1" hangingPunct="1">
              <a:buFont typeface="Arial" panose="020B0604020202020204" pitchFamily="34" charset="0"/>
              <a:buNone/>
            </a:pPr>
            <a:r>
              <a:rPr lang="en-US" altLang="en-US" sz="2300"/>
              <a:t>Student number: &lt;input type="text" name="no" size=12&gt; </a:t>
            </a:r>
          </a:p>
          <a:p>
            <a:pPr marL="0" indent="0" eaLnBrk="1" hangingPunct="1">
              <a:buFont typeface="Arial" panose="020B0604020202020204" pitchFamily="34" charset="0"/>
              <a:buNone/>
            </a:pPr>
            <a:r>
              <a:rPr lang="en-US" altLang="en-US" sz="2300"/>
              <a:t>Student Name:   &lt;input type="text" name="name" size=20&gt; &lt;br&gt;&lt;br&gt;</a:t>
            </a:r>
          </a:p>
          <a:p>
            <a:pPr marL="0" indent="0" eaLnBrk="1" hangingPunct="1">
              <a:buFont typeface="Arial" panose="020B0604020202020204" pitchFamily="34" charset="0"/>
              <a:buNone/>
            </a:pPr>
            <a:r>
              <a:rPr lang="en-US" altLang="en-US" sz="2300"/>
              <a:t>Student birth date (yy-mm-dd):   &lt;input type="text" name="bd" size=12&gt;</a:t>
            </a:r>
          </a:p>
          <a:p>
            <a:pPr marL="0" indent="0" eaLnBrk="1" hangingPunct="1">
              <a:buFont typeface="Arial" panose="020B0604020202020204" pitchFamily="34" charset="0"/>
              <a:buNone/>
            </a:pPr>
            <a:endParaRPr lang="en-US" altLang="en-US" sz="2300"/>
          </a:p>
          <a:p>
            <a:pPr marL="0" indent="0" eaLnBrk="1" hangingPunct="1">
              <a:buFont typeface="Arial" panose="020B0604020202020204" pitchFamily="34" charset="0"/>
              <a:buNone/>
            </a:pPr>
            <a:r>
              <a:rPr lang="en-US" altLang="en-US" sz="2300"/>
              <a:t>&lt;input type="submit" value="save"  &gt;</a:t>
            </a:r>
          </a:p>
          <a:p>
            <a:pPr marL="0" indent="0" eaLnBrk="1" hangingPunct="1">
              <a:buFont typeface="Arial" panose="020B0604020202020204" pitchFamily="34" charset="0"/>
              <a:buNone/>
            </a:pPr>
            <a:r>
              <a:rPr lang="en-US" altLang="en-US" sz="2300"/>
              <a:t>&lt;input type="reset" value= "reset"  &gt;</a:t>
            </a:r>
          </a:p>
          <a:p>
            <a:pPr marL="0" indent="0" eaLnBrk="1" hangingPunct="1">
              <a:buFont typeface="Arial" panose="020B0604020202020204" pitchFamily="34" charset="0"/>
              <a:buNone/>
            </a:pPr>
            <a:r>
              <a:rPr lang="en-US" altLang="en-US" sz="2300"/>
              <a:t>&lt;/form&gt;</a:t>
            </a:r>
          </a:p>
          <a:p>
            <a:pPr marL="0" indent="0" eaLnBrk="1" hangingPunct="1">
              <a:buFont typeface="Arial" panose="020B0604020202020204" pitchFamily="34" charset="0"/>
              <a:buNone/>
            </a:pPr>
            <a:r>
              <a:rPr lang="en-US" altLang="en-US" sz="2300"/>
              <a:t>&lt;/body&gt;</a:t>
            </a:r>
          </a:p>
          <a:p>
            <a:pPr marL="0" indent="0" eaLnBrk="1" hangingPunct="1">
              <a:buFont typeface="Arial" panose="020B0604020202020204" pitchFamily="34" charset="0"/>
              <a:buNone/>
            </a:pPr>
            <a:r>
              <a:rPr lang="en-US" altLang="en-US" sz="2300"/>
              <a:t>&lt;/html&gt;</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30D7D-26DA-4731-A091-45C49892BEA1}" type="slidenum">
              <a:rPr lang="en-US" altLang="en-US">
                <a:solidFill>
                  <a:srgbClr val="898989"/>
                </a:solidFill>
                <a:latin typeface="Calibri" panose="020F0502020204030204" pitchFamily="34" charset="0"/>
              </a:rPr>
              <a:pPr eaLnBrk="1" hangingPunct="1"/>
              <a:t>17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3381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381000"/>
            <a:ext cx="8229600" cy="762000"/>
          </a:xfrm>
        </p:spPr>
        <p:txBody>
          <a:bodyPr/>
          <a:lstStyle/>
          <a:p>
            <a:pPr eaLnBrk="1" hangingPunct="1"/>
            <a:r>
              <a:rPr lang="en-US" altLang="en-US" sz="4000" b="1" dirty="0" err="1"/>
              <a:t>insert_st_info_table_value.php</a:t>
            </a:r>
            <a:r>
              <a:rPr lang="en-US" altLang="en-US" sz="4000" b="1" dirty="0"/>
              <a:t> </a:t>
            </a:r>
          </a:p>
        </p:txBody>
      </p:sp>
      <p:sp>
        <p:nvSpPr>
          <p:cNvPr id="23555" name="Content Placeholder 2"/>
          <p:cNvSpPr>
            <a:spLocks noGrp="1"/>
          </p:cNvSpPr>
          <p:nvPr>
            <p:ph idx="1"/>
          </p:nvPr>
        </p:nvSpPr>
        <p:spPr>
          <a:xfrm>
            <a:off x="152400" y="1600200"/>
            <a:ext cx="8839200" cy="4495800"/>
          </a:xfrm>
        </p:spPr>
        <p:txBody>
          <a:bodyPr/>
          <a:lstStyle/>
          <a:p>
            <a:pPr eaLnBrk="1" hangingPunct="1">
              <a:buFont typeface="Arial" panose="020B0604020202020204" pitchFamily="34" charset="0"/>
              <a:buNone/>
            </a:pPr>
            <a:r>
              <a:rPr lang="en-US" altLang="en-US" sz="2000" dirty="0"/>
              <a:t>&lt;?</a:t>
            </a:r>
            <a:r>
              <a:rPr lang="en-US" altLang="en-US" sz="2000" dirty="0" err="1"/>
              <a:t>php</a:t>
            </a:r>
            <a:r>
              <a:rPr lang="en-US" altLang="en-US" sz="2000" dirty="0"/>
              <a:t> </a:t>
            </a:r>
          </a:p>
          <a:p>
            <a:pPr eaLnBrk="1" hangingPunct="1">
              <a:buFont typeface="Arial" panose="020B0604020202020204" pitchFamily="34" charset="0"/>
              <a:buNone/>
            </a:pPr>
            <a:r>
              <a:rPr lang="en-US" altLang="en-US" sz="2000" dirty="0"/>
              <a:t>include "</a:t>
            </a:r>
            <a:r>
              <a:rPr lang="en-US" altLang="en-US" sz="2000" dirty="0" err="1"/>
              <a:t>connection_file.php</a:t>
            </a:r>
            <a:r>
              <a:rPr lang="en-US" altLang="en-US" sz="2000" dirty="0"/>
              <a:t>"; </a:t>
            </a:r>
          </a:p>
          <a:p>
            <a:pPr eaLnBrk="1" hangingPunct="1">
              <a:buFont typeface="Arial" panose="020B0604020202020204" pitchFamily="34" charset="0"/>
              <a:buNone/>
            </a:pPr>
            <a:r>
              <a:rPr lang="en-US" altLang="en-US" sz="2000" dirty="0" err="1"/>
              <a:t>mysql_select_db</a:t>
            </a:r>
            <a:r>
              <a:rPr lang="en-US" altLang="en-US" sz="2000" dirty="0"/>
              <a:t>('</a:t>
            </a:r>
            <a:r>
              <a:rPr lang="en-US" altLang="en-US" sz="2000" dirty="0" err="1"/>
              <a:t>student_dbase</a:t>
            </a:r>
            <a:r>
              <a:rPr lang="en-US" altLang="en-US" sz="2000" dirty="0"/>
              <a:t>');</a:t>
            </a:r>
          </a:p>
          <a:p>
            <a:pPr eaLnBrk="1" hangingPunct="1">
              <a:buFont typeface="Arial" panose="020B0604020202020204" pitchFamily="34" charset="0"/>
              <a:buNone/>
            </a:pPr>
            <a:endParaRPr lang="en-US" altLang="en-US" sz="2000" dirty="0"/>
          </a:p>
          <a:p>
            <a:pPr eaLnBrk="1" hangingPunct="1">
              <a:buFont typeface="Arial" panose="020B0604020202020204" pitchFamily="34" charset="0"/>
              <a:buNone/>
            </a:pPr>
            <a:r>
              <a:rPr lang="en-US" altLang="en-US" sz="2000" b="1" dirty="0"/>
              <a:t>$</a:t>
            </a:r>
            <a:r>
              <a:rPr lang="en-US" altLang="en-US" sz="2000" b="1" dirty="0" err="1"/>
              <a:t>i</a:t>
            </a:r>
            <a:r>
              <a:rPr lang="en-US" altLang="en-US" sz="2000" b="1" dirty="0"/>
              <a:t> = "insert into </a:t>
            </a:r>
            <a:r>
              <a:rPr lang="en-US" altLang="en-US" sz="2000" b="1" dirty="0" err="1"/>
              <a:t>st_info</a:t>
            </a:r>
            <a:r>
              <a:rPr lang="en-US" altLang="en-US" sz="2000" b="1" dirty="0"/>
              <a:t> VALUES('$_POST[no]','$_POST[name]','$_POST[</a:t>
            </a:r>
            <a:r>
              <a:rPr lang="en-US" altLang="en-US" sz="2000" b="1" dirty="0" err="1"/>
              <a:t>bd</a:t>
            </a:r>
            <a:r>
              <a:rPr lang="en-US" altLang="en-US" sz="2000" b="1" dirty="0"/>
              <a:t>]')";</a:t>
            </a:r>
          </a:p>
          <a:p>
            <a:pPr eaLnBrk="1" hangingPunct="1">
              <a:buFont typeface="Arial" panose="020B0604020202020204" pitchFamily="34" charset="0"/>
              <a:buNone/>
            </a:pPr>
            <a:endParaRPr lang="en-US" altLang="en-US" sz="2000" dirty="0"/>
          </a:p>
          <a:p>
            <a:pPr eaLnBrk="1" hangingPunct="1">
              <a:buFont typeface="Arial" panose="020B0604020202020204" pitchFamily="34" charset="0"/>
              <a:buNone/>
            </a:pPr>
            <a:r>
              <a:rPr lang="en-US" altLang="en-US" sz="2000" dirty="0"/>
              <a:t>$</a:t>
            </a:r>
            <a:r>
              <a:rPr lang="en-US" altLang="en-US" sz="2000" dirty="0" err="1"/>
              <a:t>retval</a:t>
            </a:r>
            <a:r>
              <a:rPr lang="en-US" altLang="en-US" sz="2000" dirty="0"/>
              <a:t> = </a:t>
            </a:r>
            <a:r>
              <a:rPr lang="en-US" altLang="en-US" sz="2000" dirty="0" err="1"/>
              <a:t>mysql_query</a:t>
            </a:r>
            <a:r>
              <a:rPr lang="en-US" altLang="en-US" sz="2000" dirty="0"/>
              <a:t>( $</a:t>
            </a:r>
            <a:r>
              <a:rPr lang="en-US" altLang="en-US" sz="2000" dirty="0" err="1"/>
              <a:t>i</a:t>
            </a:r>
            <a:r>
              <a:rPr lang="en-US" altLang="en-US" sz="2000" dirty="0"/>
              <a:t>,$conn);</a:t>
            </a:r>
          </a:p>
          <a:p>
            <a:pPr eaLnBrk="1" hangingPunct="1">
              <a:buFont typeface="Arial" panose="020B0604020202020204" pitchFamily="34" charset="0"/>
              <a:buNone/>
            </a:pPr>
            <a:r>
              <a:rPr lang="en-US" altLang="en-US" sz="2000" dirty="0"/>
              <a:t>if($</a:t>
            </a:r>
            <a:r>
              <a:rPr lang="en-US" altLang="en-US" sz="2000" dirty="0" err="1"/>
              <a:t>retval</a:t>
            </a:r>
            <a:r>
              <a:rPr lang="en-US" altLang="en-US" sz="2000" dirty="0"/>
              <a:t> ) 	echo "inserted data successfully &lt;</a:t>
            </a:r>
            <a:r>
              <a:rPr lang="en-US" altLang="en-US" sz="2000" dirty="0" err="1"/>
              <a:t>br</a:t>
            </a:r>
            <a:r>
              <a:rPr lang="en-US" altLang="en-US" sz="2000" dirty="0"/>
              <a:t>&gt;";</a:t>
            </a:r>
          </a:p>
          <a:p>
            <a:pPr eaLnBrk="1" hangingPunct="1">
              <a:buFont typeface="Arial" panose="020B0604020202020204" pitchFamily="34" charset="0"/>
              <a:buNone/>
            </a:pPr>
            <a:r>
              <a:rPr lang="en-US" altLang="en-US" sz="2000" dirty="0"/>
              <a:t>else echo('Could not insert data to a table :' . </a:t>
            </a:r>
            <a:r>
              <a:rPr lang="en-US" altLang="en-US" sz="2000" dirty="0" err="1"/>
              <a:t>mysql_error</a:t>
            </a:r>
            <a:r>
              <a:rPr lang="en-US" altLang="en-US" sz="2000" dirty="0"/>
              <a:t>()).'&lt;</a:t>
            </a:r>
            <a:r>
              <a:rPr lang="en-US" altLang="en-US" sz="2000" dirty="0" err="1"/>
              <a:t>br</a:t>
            </a:r>
            <a:r>
              <a:rPr lang="en-US" altLang="en-US" sz="2000" dirty="0"/>
              <a:t>&gt;';</a:t>
            </a:r>
          </a:p>
          <a:p>
            <a:pPr eaLnBrk="1" hangingPunct="1">
              <a:buFont typeface="Arial" panose="020B0604020202020204" pitchFamily="34" charset="0"/>
              <a:buNone/>
            </a:pPr>
            <a:r>
              <a:rPr lang="en-US" altLang="en-US" sz="2000" dirty="0" err="1"/>
              <a:t>mysql_close</a:t>
            </a:r>
            <a:r>
              <a:rPr lang="en-US" altLang="en-US" sz="2000" dirty="0"/>
              <a:t>($conn);</a:t>
            </a:r>
          </a:p>
          <a:p>
            <a:pPr eaLnBrk="1" hangingPunct="1">
              <a:buFont typeface="Arial" panose="020B0604020202020204" pitchFamily="34" charset="0"/>
              <a:buNone/>
            </a:pPr>
            <a:r>
              <a:rPr lang="en-US" altLang="en-US" sz="2000" dirty="0"/>
              <a:t>?&gt;</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24C257-1C52-4ED7-B145-410B3CF7A93E}" type="slidenum">
              <a:rPr lang="en-US" altLang="en-US">
                <a:solidFill>
                  <a:srgbClr val="898989"/>
                </a:solidFill>
                <a:latin typeface="Calibri" panose="020F0502020204030204" pitchFamily="34" charset="0"/>
              </a:rPr>
              <a:pPr eaLnBrk="1" hangingPunct="1"/>
              <a:t>18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74667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34236" y="265907"/>
            <a:ext cx="8229600" cy="875506"/>
          </a:xfrm>
        </p:spPr>
        <p:txBody>
          <a:bodyPr/>
          <a:lstStyle/>
          <a:p>
            <a:pPr eaLnBrk="1" hangingPunct="1"/>
            <a:r>
              <a:rPr lang="en-US" altLang="en-US" b="1" dirty="0" err="1"/>
              <a:t>isset</a:t>
            </a:r>
            <a:r>
              <a:rPr lang="en-US" altLang="en-US" b="1" dirty="0"/>
              <a:t> () </a:t>
            </a:r>
            <a:r>
              <a:rPr lang="en-US" altLang="en-US" dirty="0"/>
              <a:t>function </a:t>
            </a:r>
          </a:p>
        </p:txBody>
      </p:sp>
      <p:sp>
        <p:nvSpPr>
          <p:cNvPr id="24579" name="Content Placeholder 2"/>
          <p:cNvSpPr>
            <a:spLocks noGrp="1"/>
          </p:cNvSpPr>
          <p:nvPr>
            <p:ph idx="1"/>
          </p:nvPr>
        </p:nvSpPr>
        <p:spPr/>
        <p:txBody>
          <a:bodyPr/>
          <a:lstStyle/>
          <a:p>
            <a:pPr eaLnBrk="1" hangingPunct="1"/>
            <a:r>
              <a:rPr lang="en-US" altLang="en-US" sz="2200" dirty="0"/>
              <a:t>The </a:t>
            </a:r>
            <a:r>
              <a:rPr lang="en-US" altLang="en-US" sz="2200" dirty="0" err="1"/>
              <a:t>isset</a:t>
            </a:r>
            <a:r>
              <a:rPr lang="en-US" altLang="en-US" sz="2200" dirty="0"/>
              <a:t> () function is used to check whether a variable is set or not. If a variable is already unset with unset() function, it will no longer be set. The </a:t>
            </a:r>
            <a:r>
              <a:rPr lang="en-US" altLang="en-US" sz="2200" dirty="0" err="1"/>
              <a:t>isset</a:t>
            </a:r>
            <a:r>
              <a:rPr lang="en-US" altLang="en-US" sz="2200" dirty="0"/>
              <a:t>() function return false if testing variable contains a NULL value.</a:t>
            </a:r>
          </a:p>
          <a:p>
            <a:pPr eaLnBrk="1" hangingPunct="1"/>
            <a:r>
              <a:rPr lang="en-US" altLang="en-US" sz="2400" dirty="0" err="1"/>
              <a:t>isset</a:t>
            </a:r>
            <a:r>
              <a:rPr lang="en-US" altLang="en-US" sz="2400" dirty="0"/>
              <a:t>(variable1, variable2......) </a:t>
            </a:r>
          </a:p>
          <a:p>
            <a:pPr eaLnBrk="1" hangingPunct="1">
              <a:buFont typeface="Arial" panose="020B0604020202020204" pitchFamily="34" charset="0"/>
              <a:buNone/>
            </a:pPr>
            <a:r>
              <a:rPr lang="en-US" altLang="en-US" sz="2000" dirty="0"/>
              <a:t>&lt;?</a:t>
            </a:r>
            <a:r>
              <a:rPr lang="en-US" altLang="en-US" sz="2000" dirty="0" err="1"/>
              <a:t>php</a:t>
            </a:r>
            <a:endParaRPr lang="en-US" altLang="en-US" sz="2000" dirty="0"/>
          </a:p>
          <a:p>
            <a:pPr eaLnBrk="1" hangingPunct="1">
              <a:buFont typeface="Arial" panose="020B0604020202020204" pitchFamily="34" charset="0"/>
              <a:buNone/>
            </a:pPr>
            <a:r>
              <a:rPr lang="en-US" altLang="en-US" sz="2000" dirty="0"/>
              <a:t>$</a:t>
            </a:r>
            <a:r>
              <a:rPr lang="en-US" altLang="en-US" sz="2000" dirty="0" err="1"/>
              <a:t>var</a:t>
            </a:r>
            <a:r>
              <a:rPr lang="en-US" altLang="en-US" sz="2000" dirty="0"/>
              <a:t> = ’ ‘;</a:t>
            </a:r>
          </a:p>
          <a:p>
            <a:pPr eaLnBrk="1" hangingPunct="1">
              <a:buFont typeface="Arial" panose="020B0604020202020204" pitchFamily="34" charset="0"/>
              <a:buNone/>
            </a:pPr>
            <a:r>
              <a:rPr lang="en-US" altLang="en-US" sz="2000" dirty="0"/>
              <a:t>// This will evaluate to TRUE so the text will be printed.</a:t>
            </a:r>
          </a:p>
          <a:p>
            <a:pPr eaLnBrk="1" hangingPunct="1">
              <a:buFont typeface="Arial" panose="020B0604020202020204" pitchFamily="34" charset="0"/>
              <a:buNone/>
            </a:pPr>
            <a:r>
              <a:rPr lang="en-US" altLang="en-US" sz="2000" dirty="0"/>
              <a:t>if (</a:t>
            </a:r>
            <a:r>
              <a:rPr lang="en-US" altLang="en-US" sz="2000" dirty="0" err="1"/>
              <a:t>isset</a:t>
            </a:r>
            <a:r>
              <a:rPr lang="en-US" altLang="en-US" sz="2000" dirty="0"/>
              <a:t>($</a:t>
            </a:r>
            <a:r>
              <a:rPr lang="en-US" altLang="en-US" sz="2000" dirty="0" err="1"/>
              <a:t>var</a:t>
            </a:r>
            <a:r>
              <a:rPr lang="en-US" altLang="en-US" sz="2000" dirty="0"/>
              <a:t>))</a:t>
            </a:r>
          </a:p>
          <a:p>
            <a:pPr eaLnBrk="1" hangingPunct="1">
              <a:buFont typeface="Arial" panose="020B0604020202020204" pitchFamily="34" charset="0"/>
              <a:buNone/>
            </a:pPr>
            <a:r>
              <a:rPr lang="en-US" altLang="en-US" sz="2000" dirty="0"/>
              <a:t>{      echo "This </a:t>
            </a:r>
            <a:r>
              <a:rPr lang="en-US" altLang="en-US" sz="2000" dirty="0" err="1"/>
              <a:t>var</a:t>
            </a:r>
            <a:r>
              <a:rPr lang="en-US" altLang="en-US" sz="2000" dirty="0"/>
              <a:t> is set so I will print.“;   }</a:t>
            </a:r>
          </a:p>
          <a:p>
            <a:pPr eaLnBrk="1" hangingPunct="1">
              <a:buFont typeface="Arial" panose="020B0604020202020204" pitchFamily="34" charset="0"/>
              <a:buNone/>
            </a:pPr>
            <a:r>
              <a:rPr lang="en-US" altLang="en-US" sz="2000" dirty="0"/>
              <a:t>?&gt;</a:t>
            </a:r>
            <a:r>
              <a:rPr lang="en-US" altLang="en-US" sz="2400" dirty="0"/>
              <a:t/>
            </a:r>
            <a:br>
              <a:rPr lang="en-US" altLang="en-US" sz="2400" dirty="0"/>
            </a:br>
            <a:endParaRPr lang="en-US" altLang="en-US" sz="2200" dirty="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ACAC91A-89CF-420B-A0D7-5001F394F2E2}" type="slidenum">
              <a:rPr lang="en-US" altLang="en-US">
                <a:solidFill>
                  <a:srgbClr val="898989"/>
                </a:solidFill>
                <a:latin typeface="Calibri" panose="020F0502020204030204" pitchFamily="34" charset="0"/>
              </a:rPr>
              <a:pPr eaLnBrk="1" hangingPunct="1"/>
              <a:t>19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61883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97" y="439737"/>
            <a:ext cx="8229600" cy="561975"/>
          </a:xfrm>
        </p:spPr>
        <p:txBody>
          <a:bodyPr rtlCol="0">
            <a:normAutofit fontScale="90000"/>
          </a:bodyPr>
          <a:lstStyle/>
          <a:p>
            <a:pPr eaLnBrk="1" fontAlgn="auto" hangingPunct="1">
              <a:spcAft>
                <a:spcPts val="0"/>
              </a:spcAft>
              <a:defRPr/>
            </a:pPr>
            <a:r>
              <a:rPr lang="en-US" b="1" dirty="0"/>
              <a:t>HTML Form Tags</a:t>
            </a:r>
            <a:endParaRPr lang="en-US" dirty="0"/>
          </a:p>
        </p:txBody>
      </p:sp>
      <p:sp>
        <p:nvSpPr>
          <p:cNvPr id="3075" name="Content Placeholder 2"/>
          <p:cNvSpPr>
            <a:spLocks noGrp="1"/>
          </p:cNvSpPr>
          <p:nvPr>
            <p:ph idx="1"/>
          </p:nvPr>
        </p:nvSpPr>
        <p:spPr>
          <a:xfrm>
            <a:off x="152400" y="1219200"/>
            <a:ext cx="8991600" cy="5137150"/>
          </a:xfrm>
        </p:spPr>
        <p:txBody>
          <a:bodyPr/>
          <a:lstStyle/>
          <a:p>
            <a:pPr eaLnBrk="1" hangingPunct="1"/>
            <a:r>
              <a:rPr lang="en-US" altLang="en-US" sz="2000" dirty="0"/>
              <a:t>HTML website forms should be enclosed inside the FORM tags. There are various parameter options available, the most common ones are:</a:t>
            </a:r>
            <a:br>
              <a:rPr lang="en-US" altLang="en-US" sz="2000" dirty="0"/>
            </a:br>
            <a:r>
              <a:rPr lang="en-US" altLang="en-US" sz="2000" b="1" dirty="0"/>
              <a:t>action</a:t>
            </a:r>
            <a:r>
              <a:rPr lang="en-US" altLang="en-US" sz="2000" dirty="0"/>
              <a:t> - this allows you to tell the form where to go once submitted (usually the filename of a script which will read and process the form data which has been submitted).</a:t>
            </a:r>
            <a:br>
              <a:rPr lang="en-US" altLang="en-US" sz="2000" dirty="0"/>
            </a:br>
            <a:r>
              <a:rPr lang="en-US" altLang="en-US" sz="2000" b="1" dirty="0"/>
              <a:t>name</a:t>
            </a:r>
            <a:r>
              <a:rPr lang="en-US" altLang="en-US" sz="2000" dirty="0"/>
              <a:t> - it's usually a good idea to give your forms a name, this is used to uniquely identify your form on a given page.</a:t>
            </a:r>
            <a:br>
              <a:rPr lang="en-US" altLang="en-US" sz="2000" dirty="0"/>
            </a:br>
            <a:r>
              <a:rPr lang="en-US" altLang="en-US" sz="2000" b="1" dirty="0"/>
              <a:t>method</a:t>
            </a:r>
            <a:r>
              <a:rPr lang="en-US" altLang="en-US" sz="2000" dirty="0"/>
              <a:t> - the value of this should be POST or GET. This tells the form how to send the data once submitted. Forms should usually always be set to use POST (as GET will attached the form data onto the page URL which is almost always a bad idea for security reasons). There are some other methods available, but we will not discuss these here.</a:t>
            </a:r>
          </a:p>
          <a:p>
            <a:pPr marL="0" indent="0" eaLnBrk="1" hangingPunct="1">
              <a:buNone/>
            </a:pPr>
            <a:endParaRPr lang="en-US" altLang="en-US" sz="1000" dirty="0"/>
          </a:p>
          <a:p>
            <a:pPr eaLnBrk="1" hangingPunct="1">
              <a:buFont typeface="Arial" panose="020B0604020202020204" pitchFamily="34" charset="0"/>
              <a:buNone/>
            </a:pPr>
            <a:r>
              <a:rPr lang="en-US" altLang="en-US" sz="2000" b="1" i="1" dirty="0" smtClean="0"/>
              <a:t>&lt;</a:t>
            </a:r>
            <a:r>
              <a:rPr lang="en-US" altLang="en-US" sz="2000" b="1" i="1" dirty="0" smtClean="0">
                <a:solidFill>
                  <a:srgbClr val="FF0000"/>
                </a:solidFill>
              </a:rPr>
              <a:t>form</a:t>
            </a:r>
            <a:r>
              <a:rPr lang="en-US" altLang="en-US" sz="2000" b="1" i="1" dirty="0" smtClean="0"/>
              <a:t> action="</a:t>
            </a:r>
            <a:r>
              <a:rPr lang="en-US" altLang="en-US" sz="2000" b="1" i="1" dirty="0" err="1" smtClean="0"/>
              <a:t>index.php</a:t>
            </a:r>
            <a:r>
              <a:rPr lang="en-US" altLang="en-US" sz="2000" b="1" i="1" dirty="0" smtClean="0"/>
              <a:t>" name="</a:t>
            </a:r>
            <a:r>
              <a:rPr lang="en-US" altLang="en-US" sz="2000" b="1" i="1" dirty="0" err="1" smtClean="0"/>
              <a:t>myform</a:t>
            </a:r>
            <a:r>
              <a:rPr lang="en-US" altLang="en-US" sz="2000" b="1" i="1" dirty="0" smtClean="0"/>
              <a:t>" method="POST"&gt;</a:t>
            </a:r>
          </a:p>
          <a:p>
            <a:pPr eaLnBrk="1" hangingPunct="1">
              <a:buFont typeface="Arial" panose="020B0604020202020204" pitchFamily="34" charset="0"/>
              <a:buNone/>
            </a:pPr>
            <a:r>
              <a:rPr lang="en-US" altLang="en-US" sz="2000" b="1" i="1" dirty="0" smtClean="0"/>
              <a:t> Example form field: &lt;input type="text" name="example"&gt;</a:t>
            </a:r>
          </a:p>
          <a:p>
            <a:pPr eaLnBrk="1" hangingPunct="1">
              <a:buFont typeface="Arial" panose="020B0604020202020204" pitchFamily="34" charset="0"/>
              <a:buNone/>
            </a:pPr>
            <a:r>
              <a:rPr lang="en-US" altLang="en-US" sz="2000" b="1" i="1" dirty="0" smtClean="0"/>
              <a:t>&lt;</a:t>
            </a:r>
            <a:r>
              <a:rPr lang="en-US" altLang="en-US" sz="2000" b="1" i="1" dirty="0" smtClean="0">
                <a:solidFill>
                  <a:srgbClr val="FF0000"/>
                </a:solidFill>
              </a:rPr>
              <a:t>/form</a:t>
            </a:r>
            <a:r>
              <a:rPr lang="en-US" altLang="en-US" sz="2000" b="1" i="1" dirty="0" smtClean="0"/>
              <a:t>&gt;</a:t>
            </a:r>
            <a:endParaRPr lang="en-US" altLang="en-US" sz="2000" b="1" i="1" dirty="0"/>
          </a:p>
        </p:txBody>
      </p:sp>
      <p:sp>
        <p:nvSpPr>
          <p:cNvPr id="7" name="عنصر نائب لرقم الشريحة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6F4B06-47D2-4DE4-AB34-BF0DEB9DDECE}"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
        <p:nvSpPr>
          <p:cNvPr id="8" name="مستطيل 3"/>
          <p:cNvSpPr>
            <a:spLocks noChangeArrowheads="1"/>
          </p:cNvSpPr>
          <p:nvPr/>
        </p:nvSpPr>
        <p:spPr bwMode="auto">
          <a:xfrm>
            <a:off x="2530454" y="5986463"/>
            <a:ext cx="2222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Example form field: </a:t>
            </a:r>
            <a:endParaRPr lang="ar-JO" altLang="en-US" dirty="0"/>
          </a:p>
        </p:txBody>
      </p:sp>
      <p:sp>
        <p:nvSpPr>
          <p:cNvPr id="9" name="مستطيل 5"/>
          <p:cNvSpPr/>
          <p:nvPr/>
        </p:nvSpPr>
        <p:spPr>
          <a:xfrm>
            <a:off x="5472906" y="5986463"/>
            <a:ext cx="2160588" cy="431800"/>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defRPr/>
            </a:pPr>
            <a:endParaRPr lang="ar-JO"/>
          </a:p>
        </p:txBody>
      </p:sp>
    </p:spTree>
    <p:extLst>
      <p:ext uri="{BB962C8B-B14F-4D97-AF65-F5344CB8AC3E}">
        <p14:creationId xmlns:p14="http://schemas.microsoft.com/office/powerpoint/2010/main" val="424917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4000" cy="1066800"/>
          </a:xfrm>
        </p:spPr>
        <p:txBody>
          <a:bodyPr/>
          <a:lstStyle/>
          <a:p>
            <a:r>
              <a:rPr lang="en-US" altLang="ar-JO" smtClean="0"/>
              <a:t>Form elements</a:t>
            </a:r>
          </a:p>
        </p:txBody>
      </p:sp>
      <p:sp>
        <p:nvSpPr>
          <p:cNvPr id="21507" name="Content Placeholder 2"/>
          <p:cNvSpPr>
            <a:spLocks noGrp="1"/>
          </p:cNvSpPr>
          <p:nvPr>
            <p:ph idx="1"/>
          </p:nvPr>
        </p:nvSpPr>
        <p:spPr>
          <a:xfrm>
            <a:off x="-30480" y="1082040"/>
            <a:ext cx="9059863" cy="5486400"/>
          </a:xfrm>
          <a:ln w="3175"/>
        </p:spPr>
        <p:txBody>
          <a:bodyPr/>
          <a:lstStyle/>
          <a:p>
            <a:pPr eaLnBrk="1" hangingPunct="1"/>
            <a:r>
              <a:rPr lang="en-US" altLang="ar-JO" dirty="0" smtClean="0">
                <a:solidFill>
                  <a:srgbClr val="00B0F0"/>
                </a:solidFill>
                <a:latin typeface="Times New Roman" panose="02020603050405020304" pitchFamily="18" charset="0"/>
                <a:cs typeface="Times New Roman" panose="02020603050405020304" pitchFamily="18" charset="0"/>
              </a:rPr>
              <a:t>&lt;INPUT&gt; Element’s Properties</a:t>
            </a:r>
          </a:p>
          <a:p>
            <a:pPr marL="800100" lvl="1" indent="-342900">
              <a:buFont typeface="+mj-lt"/>
              <a:buAutoNum type="arabicPeriod"/>
            </a:pPr>
            <a:r>
              <a:rPr lang="en-US" altLang="ar-JO" sz="1600" b="1" dirty="0" smtClean="0">
                <a:solidFill>
                  <a:srgbClr val="FF0000"/>
                </a:solidFill>
                <a:latin typeface="Times New Roman" panose="02020603050405020304" pitchFamily="18" charset="0"/>
                <a:cs typeface="Times New Roman" panose="02020603050405020304" pitchFamily="18" charset="0"/>
              </a:rPr>
              <a:t>TYPE</a:t>
            </a:r>
            <a:r>
              <a:rPr lang="en-US" altLang="ar-JO" sz="1600" dirty="0" smtClean="0">
                <a:solidFill>
                  <a:srgbClr val="FF0000"/>
                </a:solidFill>
                <a:latin typeface="Times New Roman" panose="02020603050405020304" pitchFamily="18" charset="0"/>
                <a:cs typeface="Times New Roman" panose="02020603050405020304" pitchFamily="18" charset="0"/>
              </a:rPr>
              <a:t>= </a:t>
            </a:r>
            <a:r>
              <a:rPr lang="en-US" altLang="ar-JO" sz="1600" dirty="0" smtClean="0">
                <a:latin typeface="Times New Roman" panose="02020603050405020304" pitchFamily="18" charset="0"/>
                <a:cs typeface="Times New Roman" panose="02020603050405020304" pitchFamily="18" charset="0"/>
              </a:rPr>
              <a:t>Type of INPUT entry field.</a:t>
            </a:r>
          </a:p>
          <a:p>
            <a:pPr marL="800100" lvl="1" indent="-342900">
              <a:buFont typeface="+mj-lt"/>
              <a:buAutoNum type="arabicPeriod"/>
            </a:pPr>
            <a:r>
              <a:rPr lang="en-US" altLang="ar-JO" sz="1600" b="1" dirty="0" smtClean="0">
                <a:latin typeface="Times New Roman" panose="02020603050405020304" pitchFamily="18" charset="0"/>
                <a:cs typeface="Times New Roman" panose="02020603050405020304" pitchFamily="18" charset="0"/>
              </a:rPr>
              <a:t>NAME </a:t>
            </a:r>
            <a:r>
              <a:rPr lang="en-US" altLang="ar-JO" sz="1600" dirty="0" smtClean="0">
                <a:latin typeface="Times New Roman" panose="02020603050405020304" pitchFamily="18" charset="0"/>
                <a:cs typeface="Times New Roman" panose="02020603050405020304" pitchFamily="18" charset="0"/>
              </a:rPr>
              <a:t>= Variable name passed to CGI application</a:t>
            </a:r>
          </a:p>
          <a:p>
            <a:pPr marL="800100" lvl="1" indent="-342900">
              <a:buFont typeface="+mj-lt"/>
              <a:buAutoNum type="arabicPeriod"/>
            </a:pPr>
            <a:r>
              <a:rPr lang="en-US" altLang="ar-JO" sz="1600" b="1" dirty="0" smtClean="0">
                <a:latin typeface="Times New Roman" panose="02020603050405020304" pitchFamily="18" charset="0"/>
                <a:cs typeface="Times New Roman" panose="02020603050405020304" pitchFamily="18" charset="0"/>
              </a:rPr>
              <a:t>VALUE</a:t>
            </a:r>
            <a:r>
              <a:rPr lang="en-US" altLang="ar-JO" sz="1600" dirty="0" smtClean="0">
                <a:latin typeface="Times New Roman" panose="02020603050405020304" pitchFamily="18" charset="0"/>
                <a:cs typeface="Times New Roman" panose="02020603050405020304" pitchFamily="18" charset="0"/>
              </a:rPr>
              <a:t>= The data associated with the variable  name to be passed to the CGI application</a:t>
            </a:r>
          </a:p>
          <a:p>
            <a:pPr marL="800100" lvl="1" indent="-342900">
              <a:buFont typeface="+mj-lt"/>
              <a:buAutoNum type="arabicPeriod"/>
            </a:pPr>
            <a:r>
              <a:rPr lang="en-US" altLang="ar-JO" sz="1600" b="1" dirty="0" smtClean="0">
                <a:latin typeface="Times New Roman" panose="02020603050405020304" pitchFamily="18" charset="0"/>
                <a:cs typeface="Times New Roman" panose="02020603050405020304" pitchFamily="18" charset="0"/>
              </a:rPr>
              <a:t>CHECKED= </a:t>
            </a:r>
            <a:r>
              <a:rPr lang="en-US" altLang="ar-JO" sz="1600" dirty="0" smtClean="0">
                <a:latin typeface="Times New Roman" panose="02020603050405020304" pitchFamily="18" charset="0"/>
                <a:cs typeface="Times New Roman" panose="02020603050405020304" pitchFamily="18" charset="0"/>
              </a:rPr>
              <a:t>Button/box checked </a:t>
            </a:r>
          </a:p>
          <a:p>
            <a:pPr marL="800100" lvl="1" indent="-342900">
              <a:buFont typeface="+mj-lt"/>
              <a:buAutoNum type="arabicPeriod"/>
            </a:pPr>
            <a:r>
              <a:rPr lang="en-US" altLang="ar-JO" sz="1600" b="1" dirty="0" smtClean="0">
                <a:latin typeface="Times New Roman" panose="02020603050405020304" pitchFamily="18" charset="0"/>
                <a:cs typeface="Times New Roman" panose="02020603050405020304" pitchFamily="18" charset="0"/>
              </a:rPr>
              <a:t>SIZE</a:t>
            </a:r>
            <a:r>
              <a:rPr lang="en-US" altLang="ar-JO" sz="1600" dirty="0" smtClean="0">
                <a:latin typeface="Times New Roman" panose="02020603050405020304" pitchFamily="18" charset="0"/>
                <a:cs typeface="Times New Roman" panose="02020603050405020304" pitchFamily="18" charset="0"/>
              </a:rPr>
              <a:t>= Number of visible characters in text field</a:t>
            </a:r>
          </a:p>
          <a:p>
            <a:pPr marL="800100" lvl="1" indent="-342900">
              <a:buFont typeface="+mj-lt"/>
              <a:buAutoNum type="arabicPeriod"/>
            </a:pPr>
            <a:r>
              <a:rPr lang="en-US" altLang="ar-JO" sz="1600" b="1" dirty="0" smtClean="0">
                <a:latin typeface="Times New Roman" panose="02020603050405020304" pitchFamily="18" charset="0"/>
                <a:cs typeface="Times New Roman" panose="02020603050405020304" pitchFamily="18" charset="0"/>
              </a:rPr>
              <a:t>MAXLENGHT</a:t>
            </a:r>
            <a:r>
              <a:rPr lang="en-US" altLang="ar-JO" sz="1600" dirty="0" smtClean="0">
                <a:latin typeface="Times New Roman" panose="02020603050405020304" pitchFamily="18" charset="0"/>
                <a:cs typeface="Times New Roman" panose="02020603050405020304" pitchFamily="18" charset="0"/>
              </a:rPr>
              <a:t>= Maximum number of characters accepted.</a:t>
            </a:r>
          </a:p>
          <a:p>
            <a:endParaRPr lang="en-US" altLang="ar-JO" dirty="0" smtClean="0"/>
          </a:p>
        </p:txBody>
      </p:sp>
      <p:sp>
        <p:nvSpPr>
          <p:cNvPr id="2" name="Rectangle 1"/>
          <p:cNvSpPr/>
          <p:nvPr/>
        </p:nvSpPr>
        <p:spPr>
          <a:xfrm>
            <a:off x="381000" y="3692263"/>
            <a:ext cx="3429000" cy="2862322"/>
          </a:xfrm>
          <a:prstGeom prst="rect">
            <a:avLst/>
          </a:prstGeom>
        </p:spPr>
        <p:txBody>
          <a:bodyPr wrap="square">
            <a:spAutoFit/>
          </a:bodyPr>
          <a:lstStyle/>
          <a:p>
            <a:pPr eaLnBrk="1" hangingPunct="1">
              <a:buClr>
                <a:schemeClr val="accent2"/>
              </a:buClr>
            </a:pPr>
            <a:r>
              <a:rPr lang="en-US" altLang="ar-JO" sz="1800" b="1" u="sng" dirty="0">
                <a:solidFill>
                  <a:srgbClr val="FF0000"/>
                </a:solidFill>
                <a:cs typeface="Times New Roman" panose="02020603050405020304" pitchFamily="18" charset="0"/>
              </a:rPr>
              <a:t>TYPE</a:t>
            </a:r>
            <a:r>
              <a:rPr lang="en-US" altLang="ar-JO" sz="1800" b="1" u="sng" dirty="0" smtClean="0">
                <a:cs typeface="Times New Roman" panose="02020603050405020304" pitchFamily="18" charset="0"/>
              </a:rPr>
              <a:t> </a:t>
            </a:r>
            <a:r>
              <a:rPr lang="en-US" altLang="ar-JO" sz="1800" b="1" u="sng" dirty="0">
                <a:cs typeface="Times New Roman" panose="02020603050405020304" pitchFamily="18" charset="0"/>
              </a:rPr>
              <a:t>elements </a:t>
            </a:r>
            <a:r>
              <a:rPr lang="en-US" altLang="ar-JO" sz="1800" b="1" u="sng" dirty="0" smtClean="0">
                <a:cs typeface="Times New Roman" panose="02020603050405020304" pitchFamily="18" charset="0"/>
              </a:rPr>
              <a:t>have values: </a:t>
            </a:r>
            <a:endParaRPr lang="en-US" altLang="ar-JO" sz="1800" b="1" u="sng" dirty="0">
              <a:cs typeface="Times New Roman" panose="02020603050405020304" pitchFamily="18" charset="0"/>
            </a:endParaRPr>
          </a:p>
          <a:p>
            <a:pPr marL="914400" lvl="1" indent="-457200">
              <a:buClr>
                <a:schemeClr val="accent2"/>
              </a:buClr>
              <a:buFont typeface="+mj-lt"/>
              <a:buAutoNum type="arabicPeriod"/>
            </a:pPr>
            <a:r>
              <a:rPr lang="en-US" altLang="ar-JO" sz="1800" dirty="0">
                <a:solidFill>
                  <a:srgbClr val="FF0000"/>
                </a:solidFill>
                <a:cs typeface="Times New Roman" panose="02020603050405020304" pitchFamily="18" charset="0"/>
              </a:rPr>
              <a:t>Text</a:t>
            </a:r>
            <a:r>
              <a:rPr lang="en-US" altLang="ar-JO" sz="1800" dirty="0">
                <a:cs typeface="Times New Roman" panose="02020603050405020304" pitchFamily="18" charset="0"/>
              </a:rPr>
              <a:t> boxes, </a:t>
            </a:r>
          </a:p>
          <a:p>
            <a:pPr marL="914400" lvl="1" indent="-457200">
              <a:buClr>
                <a:schemeClr val="accent2"/>
              </a:buClr>
              <a:buFont typeface="+mj-lt"/>
              <a:buAutoNum type="arabicPeriod"/>
              <a:tabLst>
                <a:tab pos="1028700" algn="l"/>
              </a:tabLst>
            </a:pPr>
            <a:r>
              <a:rPr lang="en-US" altLang="ar-JO" sz="1800" dirty="0">
                <a:solidFill>
                  <a:srgbClr val="FF0000"/>
                </a:solidFill>
                <a:cs typeface="Times New Roman" panose="02020603050405020304" pitchFamily="18" charset="0"/>
              </a:rPr>
              <a:t>Password</a:t>
            </a:r>
            <a:r>
              <a:rPr lang="en-US" altLang="ar-JO" sz="1800" dirty="0">
                <a:cs typeface="Times New Roman" panose="02020603050405020304" pitchFamily="18" charset="0"/>
              </a:rPr>
              <a:t> boxes, </a:t>
            </a:r>
            <a:endParaRPr lang="en-US" altLang="ar-JO" sz="1800" dirty="0" smtClean="0">
              <a:cs typeface="Times New Roman" panose="02020603050405020304" pitchFamily="18" charset="0"/>
            </a:endParaRPr>
          </a:p>
          <a:p>
            <a:pPr marL="914400" lvl="1" indent="-457200">
              <a:buClr>
                <a:schemeClr val="accent2"/>
              </a:buClr>
              <a:buFont typeface="+mj-lt"/>
              <a:buAutoNum type="arabicPeriod"/>
              <a:tabLst>
                <a:tab pos="1028700" algn="l"/>
              </a:tabLst>
            </a:pPr>
            <a:r>
              <a:rPr lang="en-US" altLang="ar-JO" sz="1800" dirty="0" smtClean="0">
                <a:solidFill>
                  <a:srgbClr val="FF0000"/>
                </a:solidFill>
                <a:cs typeface="Times New Roman" panose="02020603050405020304" pitchFamily="18" charset="0"/>
              </a:rPr>
              <a:t>Submit</a:t>
            </a:r>
            <a:endParaRPr lang="en-US" altLang="ar-JO" sz="1800" dirty="0">
              <a:cs typeface="Times New Roman" panose="02020603050405020304" pitchFamily="18" charset="0"/>
            </a:endParaRPr>
          </a:p>
          <a:p>
            <a:pPr marL="914400" lvl="1" indent="-457200">
              <a:buClr>
                <a:schemeClr val="accent2"/>
              </a:buClr>
              <a:buFont typeface="+mj-lt"/>
              <a:buAutoNum type="arabicPeriod"/>
              <a:tabLst>
                <a:tab pos="1028700" algn="l"/>
              </a:tabLst>
            </a:pPr>
            <a:r>
              <a:rPr lang="en-US" altLang="ar-JO" sz="1800" dirty="0">
                <a:solidFill>
                  <a:srgbClr val="FF0000"/>
                </a:solidFill>
                <a:cs typeface="Times New Roman" panose="02020603050405020304" pitchFamily="18" charset="0"/>
              </a:rPr>
              <a:t>Reset</a:t>
            </a:r>
            <a:endParaRPr lang="en-US" altLang="ar-JO" sz="1800" dirty="0">
              <a:cs typeface="Times New Roman" panose="02020603050405020304" pitchFamily="18" charset="0"/>
            </a:endParaRPr>
          </a:p>
          <a:p>
            <a:pPr marL="914400" lvl="1" indent="-457200">
              <a:buClr>
                <a:schemeClr val="accent2"/>
              </a:buClr>
              <a:buFont typeface="+mj-lt"/>
              <a:buAutoNum type="arabicPeriod"/>
              <a:tabLst>
                <a:tab pos="1028700" algn="l"/>
              </a:tabLst>
            </a:pPr>
            <a:r>
              <a:rPr lang="en-US" altLang="ar-JO" sz="1800" dirty="0">
                <a:solidFill>
                  <a:srgbClr val="FF0000"/>
                </a:solidFill>
                <a:cs typeface="Times New Roman" panose="02020603050405020304" pitchFamily="18" charset="0"/>
              </a:rPr>
              <a:t>Checkboxes</a:t>
            </a:r>
            <a:r>
              <a:rPr lang="en-US" altLang="ar-JO" sz="1800" dirty="0">
                <a:cs typeface="Times New Roman" panose="02020603050405020304" pitchFamily="18" charset="0"/>
              </a:rPr>
              <a:t>, </a:t>
            </a:r>
          </a:p>
          <a:p>
            <a:pPr marL="914400" lvl="1" indent="-457200">
              <a:buClr>
                <a:schemeClr val="accent2"/>
              </a:buClr>
              <a:buFont typeface="+mj-lt"/>
              <a:buAutoNum type="arabicPeriod"/>
              <a:tabLst>
                <a:tab pos="1028700" algn="l"/>
              </a:tabLst>
            </a:pPr>
            <a:r>
              <a:rPr lang="en-US" altLang="ar-JO" sz="1800" dirty="0" smtClean="0">
                <a:solidFill>
                  <a:srgbClr val="FF0000"/>
                </a:solidFill>
                <a:cs typeface="Times New Roman" panose="02020603050405020304" pitchFamily="18" charset="0"/>
              </a:rPr>
              <a:t>Radio</a:t>
            </a:r>
            <a:r>
              <a:rPr lang="en-US" altLang="ar-JO" sz="1800" dirty="0">
                <a:cs typeface="Times New Roman" panose="02020603050405020304" pitchFamily="18" charset="0"/>
              </a:rPr>
              <a:t> </a:t>
            </a:r>
            <a:r>
              <a:rPr lang="en-US" altLang="ar-JO" sz="1800" dirty="0" smtClean="0">
                <a:cs typeface="Times New Roman" panose="02020603050405020304" pitchFamily="18" charset="0"/>
              </a:rPr>
              <a:t>buttons</a:t>
            </a:r>
            <a:r>
              <a:rPr lang="en-US" altLang="ar-JO" sz="1800" dirty="0">
                <a:cs typeface="Times New Roman" panose="02020603050405020304" pitchFamily="18" charset="0"/>
              </a:rPr>
              <a:t>, </a:t>
            </a:r>
          </a:p>
          <a:p>
            <a:pPr marL="914400" lvl="1" indent="-457200">
              <a:buClr>
                <a:schemeClr val="accent2"/>
              </a:buClr>
              <a:buFont typeface="+mj-lt"/>
              <a:buAutoNum type="arabicPeriod"/>
              <a:tabLst>
                <a:tab pos="1028700" algn="l"/>
              </a:tabLst>
            </a:pPr>
            <a:r>
              <a:rPr lang="en-US" altLang="ar-JO" sz="1800" dirty="0">
                <a:solidFill>
                  <a:srgbClr val="FF0000"/>
                </a:solidFill>
                <a:cs typeface="Times New Roman" panose="02020603050405020304" pitchFamily="18" charset="0"/>
              </a:rPr>
              <a:t>File</a:t>
            </a:r>
            <a:r>
              <a:rPr lang="en-US" altLang="ar-JO" sz="1800" dirty="0">
                <a:cs typeface="Times New Roman" panose="02020603050405020304" pitchFamily="18" charset="0"/>
              </a:rPr>
              <a:t>, </a:t>
            </a:r>
          </a:p>
          <a:p>
            <a:pPr marL="914400" lvl="1" indent="-457200">
              <a:buClr>
                <a:schemeClr val="accent2"/>
              </a:buClr>
              <a:buFont typeface="+mj-lt"/>
              <a:buAutoNum type="arabicPeriod"/>
              <a:tabLst>
                <a:tab pos="1028700" algn="l"/>
              </a:tabLst>
            </a:pPr>
            <a:r>
              <a:rPr lang="en-US" altLang="ar-JO" sz="1800" dirty="0">
                <a:solidFill>
                  <a:srgbClr val="FF0000"/>
                </a:solidFill>
                <a:cs typeface="Times New Roman" panose="02020603050405020304" pitchFamily="18" charset="0"/>
              </a:rPr>
              <a:t>Hidden</a:t>
            </a:r>
          </a:p>
          <a:p>
            <a:pPr marL="914400" lvl="1" indent="-457200">
              <a:buClr>
                <a:schemeClr val="accent2"/>
              </a:buClr>
              <a:buFont typeface="+mj-lt"/>
              <a:buAutoNum type="arabicPeriod"/>
              <a:tabLst>
                <a:tab pos="1028700" algn="l"/>
              </a:tabLst>
            </a:pPr>
            <a:endParaRPr lang="en-US" altLang="ar-JO" sz="1800" dirty="0">
              <a:cs typeface="Times New Roman" panose="02020603050405020304" pitchFamily="18" charset="0"/>
            </a:endParaRPr>
          </a:p>
        </p:txBody>
      </p:sp>
      <p:grpSp>
        <p:nvGrpSpPr>
          <p:cNvPr id="5" name="Group 6"/>
          <p:cNvGrpSpPr>
            <a:grpSpLocks/>
          </p:cNvGrpSpPr>
          <p:nvPr/>
        </p:nvGrpSpPr>
        <p:grpSpPr bwMode="auto">
          <a:xfrm>
            <a:off x="6286183" y="3048000"/>
            <a:ext cx="2743200" cy="3171305"/>
            <a:chOff x="240" y="145"/>
            <a:chExt cx="5280" cy="4124"/>
          </a:xfrm>
        </p:grpSpPr>
        <p:grpSp>
          <p:nvGrpSpPr>
            <p:cNvPr id="6" name="Group 5"/>
            <p:cNvGrpSpPr>
              <a:grpSpLocks/>
            </p:cNvGrpSpPr>
            <p:nvPr/>
          </p:nvGrpSpPr>
          <p:grpSpPr bwMode="auto">
            <a:xfrm>
              <a:off x="240" y="145"/>
              <a:ext cx="5280" cy="4124"/>
              <a:chOff x="240" y="145"/>
              <a:chExt cx="5280" cy="4124"/>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45"/>
                <a:ext cx="5280" cy="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3"/>
              <p:cNvSpPr txBox="1">
                <a:spLocks noChangeArrowheads="1"/>
              </p:cNvSpPr>
              <p:nvPr/>
            </p:nvSpPr>
            <p:spPr bwMode="auto">
              <a:xfrm>
                <a:off x="1296" y="319"/>
                <a:ext cx="1584" cy="245"/>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Symbol" panose="05050102010706020507" pitchFamily="18" charset="2"/>
                  <a:buChar char="·"/>
                  <a:defRPr sz="2000">
                    <a:solidFill>
                      <a:schemeClr val="accent2"/>
                    </a:solidFill>
                    <a:latin typeface="Tahoma" panose="020B0604030504040204" pitchFamily="34" charset="0"/>
                  </a:defRPr>
                </a:lvl1pPr>
                <a:lvl2pPr marL="742950" indent="-285750">
                  <a:spcBef>
                    <a:spcPct val="20000"/>
                  </a:spcBef>
                  <a:buClr>
                    <a:schemeClr val="tx1"/>
                  </a:buClr>
                  <a:buSzPct val="100000"/>
                  <a:buChar char="–"/>
                  <a:defRPr>
                    <a:solidFill>
                      <a:schemeClr val="accent2"/>
                    </a:solidFill>
                    <a:latin typeface="Tahoma" panose="020B0604030504040204" pitchFamily="34" charset="0"/>
                  </a:defRPr>
                </a:lvl2pPr>
                <a:lvl3pPr marL="1143000" indent="-228600">
                  <a:spcBef>
                    <a:spcPct val="20000"/>
                  </a:spcBef>
                  <a:buClr>
                    <a:schemeClr val="tx1"/>
                  </a:buClr>
                  <a:buSzPct val="100000"/>
                  <a:buChar char="•"/>
                  <a:defRPr sz="1600">
                    <a:solidFill>
                      <a:schemeClr val="accent2"/>
                    </a:solidFill>
                    <a:latin typeface="Tahoma" panose="020B0604030504040204" pitchFamily="34" charset="0"/>
                  </a:defRPr>
                </a:lvl3pPr>
                <a:lvl4pPr marL="1600200" indent="-228600">
                  <a:spcBef>
                    <a:spcPct val="20000"/>
                  </a:spcBef>
                  <a:buClr>
                    <a:schemeClr val="tx1"/>
                  </a:buClr>
                  <a:buSzPct val="65000"/>
                  <a:buChar char="–"/>
                  <a:defRPr sz="1600">
                    <a:solidFill>
                      <a:schemeClr val="accent2"/>
                    </a:solidFill>
                    <a:latin typeface="Tahoma" panose="020B0604030504040204" pitchFamily="34" charset="0"/>
                  </a:defRPr>
                </a:lvl4pPr>
                <a:lvl5pPr marL="2057400" indent="-228600">
                  <a:spcBef>
                    <a:spcPct val="20000"/>
                  </a:spcBef>
                  <a:buClr>
                    <a:schemeClr val="tx1"/>
                  </a:buClr>
                  <a:buSzPct val="100000"/>
                  <a:buChar char="•"/>
                  <a:defRPr sz="1600">
                    <a:solidFill>
                      <a:schemeClr val="accent2"/>
                    </a:solidFill>
                    <a:latin typeface="Tahoma" panose="020B0604030504040204" pitchFamily="34" charset="0"/>
                  </a:defRPr>
                </a:lvl5pPr>
                <a:lvl6pPr marL="25146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6pPr>
                <a:lvl7pPr marL="29718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7pPr>
                <a:lvl8pPr marL="34290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8pPr>
                <a:lvl9pPr marL="38862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9pPr>
              </a:lstStyle>
              <a:p>
                <a:pPr>
                  <a:spcBef>
                    <a:spcPct val="50000"/>
                  </a:spcBef>
                  <a:buClrTx/>
                  <a:buSzTx/>
                  <a:buFontTx/>
                  <a:buNone/>
                  <a:defRPr/>
                </a:pPr>
                <a:r>
                  <a:rPr lang="en-US" sz="1350">
                    <a:solidFill>
                      <a:schemeClr val="tx1"/>
                    </a:solidFill>
                    <a:latin typeface="Arial" panose="020B0604020202020204" pitchFamily="34" charset="0"/>
                    <a:cs typeface="Arial" panose="020B0604020202020204" pitchFamily="34" charset="0"/>
                  </a:rPr>
                  <a:t>Sami Ali</a:t>
                </a:r>
              </a:p>
            </p:txBody>
          </p:sp>
        </p:grpSp>
        <p:sp>
          <p:nvSpPr>
            <p:cNvPr id="7" name="Text Box 5"/>
            <p:cNvSpPr txBox="1">
              <a:spLocks noChangeArrowheads="1"/>
            </p:cNvSpPr>
            <p:nvPr/>
          </p:nvSpPr>
          <p:spPr bwMode="auto">
            <a:xfrm>
              <a:off x="1296" y="1158"/>
              <a:ext cx="1824" cy="2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Symbol" panose="05050102010706020507" pitchFamily="18" charset="2"/>
                <a:buChar char="·"/>
                <a:defRPr sz="2000">
                  <a:solidFill>
                    <a:schemeClr val="accent2"/>
                  </a:solidFill>
                  <a:latin typeface="Tahoma" panose="020B0604030504040204" pitchFamily="34" charset="0"/>
                </a:defRPr>
              </a:lvl1pPr>
              <a:lvl2pPr marL="742950" indent="-285750">
                <a:spcBef>
                  <a:spcPct val="20000"/>
                </a:spcBef>
                <a:buClr>
                  <a:schemeClr val="tx1"/>
                </a:buClr>
                <a:buSzPct val="100000"/>
                <a:buChar char="–"/>
                <a:defRPr>
                  <a:solidFill>
                    <a:schemeClr val="accent2"/>
                  </a:solidFill>
                  <a:latin typeface="Tahoma" panose="020B0604030504040204" pitchFamily="34" charset="0"/>
                </a:defRPr>
              </a:lvl2pPr>
              <a:lvl3pPr marL="1143000" indent="-228600">
                <a:spcBef>
                  <a:spcPct val="20000"/>
                </a:spcBef>
                <a:buClr>
                  <a:schemeClr val="tx1"/>
                </a:buClr>
                <a:buSzPct val="100000"/>
                <a:buChar char="•"/>
                <a:defRPr sz="1600">
                  <a:solidFill>
                    <a:schemeClr val="accent2"/>
                  </a:solidFill>
                  <a:latin typeface="Tahoma" panose="020B0604030504040204" pitchFamily="34" charset="0"/>
                </a:defRPr>
              </a:lvl3pPr>
              <a:lvl4pPr marL="1600200" indent="-228600">
                <a:spcBef>
                  <a:spcPct val="20000"/>
                </a:spcBef>
                <a:buClr>
                  <a:schemeClr val="tx1"/>
                </a:buClr>
                <a:buSzPct val="65000"/>
                <a:buChar char="–"/>
                <a:defRPr sz="1600">
                  <a:solidFill>
                    <a:schemeClr val="accent2"/>
                  </a:solidFill>
                  <a:latin typeface="Tahoma" panose="020B0604030504040204" pitchFamily="34" charset="0"/>
                </a:defRPr>
              </a:lvl4pPr>
              <a:lvl5pPr marL="2057400" indent="-228600">
                <a:spcBef>
                  <a:spcPct val="20000"/>
                </a:spcBef>
                <a:buClr>
                  <a:schemeClr val="tx1"/>
                </a:buClr>
                <a:buSzPct val="100000"/>
                <a:buChar char="•"/>
                <a:defRPr sz="1600">
                  <a:solidFill>
                    <a:schemeClr val="accent2"/>
                  </a:solidFill>
                  <a:latin typeface="Tahoma" panose="020B0604030504040204" pitchFamily="34" charset="0"/>
                </a:defRPr>
              </a:lvl5pPr>
              <a:lvl6pPr marL="25146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6pPr>
              <a:lvl7pPr marL="29718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7pPr>
              <a:lvl8pPr marL="34290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8pPr>
              <a:lvl9pPr marL="3886200" indent="-228600" eaLnBrk="0" fontAlgn="base" hangingPunct="0">
                <a:spcBef>
                  <a:spcPct val="20000"/>
                </a:spcBef>
                <a:spcAft>
                  <a:spcPct val="0"/>
                </a:spcAft>
                <a:buClr>
                  <a:schemeClr val="tx1"/>
                </a:buClr>
                <a:buSzPct val="100000"/>
                <a:buChar char="•"/>
                <a:defRPr sz="1600">
                  <a:solidFill>
                    <a:schemeClr val="accent2"/>
                  </a:solidFill>
                  <a:latin typeface="Tahoma" panose="020B0604030504040204" pitchFamily="34" charset="0"/>
                </a:defRPr>
              </a:lvl9pPr>
            </a:lstStyle>
            <a:p>
              <a:pPr>
                <a:spcBef>
                  <a:spcPct val="50000"/>
                </a:spcBef>
                <a:buClrTx/>
                <a:buSzTx/>
                <a:buFontTx/>
                <a:buNone/>
                <a:defRPr/>
              </a:pPr>
              <a:r>
                <a:rPr lang="en-US" sz="1050" b="1">
                  <a:solidFill>
                    <a:schemeClr val="tx1"/>
                  </a:solidFill>
                  <a:latin typeface="Arial" panose="020B0604020202020204" pitchFamily="34" charset="0"/>
                  <a:cs typeface="Arial" panose="020B0604020202020204" pitchFamily="34" charset="0"/>
                </a:rPr>
                <a:t>Mutah University</a:t>
              </a:r>
            </a:p>
          </p:txBody>
        </p:sp>
      </p:grpSp>
    </p:spTree>
    <p:extLst>
      <p:ext uri="{BB962C8B-B14F-4D97-AF65-F5344CB8AC3E}">
        <p14:creationId xmlns:p14="http://schemas.microsoft.com/office/powerpoint/2010/main" val="1105196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b="1" dirty="0" smtClean="0"/>
              <a:t>1- HTML </a:t>
            </a:r>
            <a:r>
              <a:rPr lang="en-US" altLang="en-US" b="1" dirty="0">
                <a:solidFill>
                  <a:srgbClr val="C00000"/>
                </a:solidFill>
              </a:rPr>
              <a:t>Text</a:t>
            </a:r>
            <a:r>
              <a:rPr lang="en-US" altLang="en-US" b="1" dirty="0"/>
              <a:t> Field - Single Line</a:t>
            </a:r>
            <a:endParaRPr lang="en-US" altLang="en-US" dirty="0"/>
          </a:p>
        </p:txBody>
      </p:sp>
      <p:sp>
        <p:nvSpPr>
          <p:cNvPr id="4099" name="Content Placeholder 2"/>
          <p:cNvSpPr>
            <a:spLocks noGrp="1"/>
          </p:cNvSpPr>
          <p:nvPr>
            <p:ph idx="1"/>
          </p:nvPr>
        </p:nvSpPr>
        <p:spPr>
          <a:xfrm>
            <a:off x="274320" y="1357946"/>
            <a:ext cx="8382000" cy="4754563"/>
          </a:xfrm>
        </p:spPr>
        <p:txBody>
          <a:bodyPr/>
          <a:lstStyle/>
          <a:p>
            <a:pPr eaLnBrk="1" hangingPunct="1">
              <a:lnSpc>
                <a:spcPct val="90000"/>
              </a:lnSpc>
              <a:buClr>
                <a:schemeClr val="accent2"/>
              </a:buClr>
              <a:buFont typeface="Wingdings" panose="05000000000000000000" pitchFamily="2" charset="2"/>
              <a:buChar char="§"/>
            </a:pPr>
            <a:r>
              <a:rPr lang="en-US" altLang="ar-JO" sz="1800" dirty="0">
                <a:solidFill>
                  <a:srgbClr val="0000FF"/>
                </a:solidFill>
                <a:latin typeface="Times New Roman" panose="02020603050405020304" pitchFamily="18" charset="0"/>
                <a:cs typeface="Times New Roman" panose="02020603050405020304" pitchFamily="18" charset="0"/>
              </a:rPr>
              <a:t>Text boxes</a:t>
            </a:r>
            <a:r>
              <a:rPr lang="en-US" altLang="ar-JO" sz="1800" i="1" dirty="0">
                <a:latin typeface="Times New Roman" panose="02020603050405020304" pitchFamily="18" charset="0"/>
                <a:cs typeface="Times New Roman" panose="02020603050405020304" pitchFamily="18" charset="0"/>
              </a:rPr>
              <a:t>:</a:t>
            </a:r>
            <a:r>
              <a:rPr lang="en-US" altLang="ar-JO" sz="1800" dirty="0">
                <a:latin typeface="Times New Roman" panose="02020603050405020304" pitchFamily="18" charset="0"/>
                <a:cs typeface="Times New Roman" panose="02020603050405020304" pitchFamily="18" charset="0"/>
              </a:rPr>
              <a:t> Used to provide input fields for text, phone numbers, dates, etc.</a:t>
            </a:r>
          </a:p>
          <a:p>
            <a:pPr eaLnBrk="1" hangingPunct="1">
              <a:lnSpc>
                <a:spcPct val="90000"/>
              </a:lnSpc>
              <a:buClr>
                <a:schemeClr val="accent2"/>
              </a:buClr>
              <a:buFont typeface="Wingdings" panose="05000000000000000000" pitchFamily="2" charset="2"/>
              <a:buNone/>
            </a:pPr>
            <a:r>
              <a:rPr lang="en-US" altLang="ar-JO" sz="1800" dirty="0" smtClean="0">
                <a:solidFill>
                  <a:srgbClr val="FF0000"/>
                </a:solidFill>
                <a:latin typeface="Times New Roman" panose="02020603050405020304" pitchFamily="18" charset="0"/>
                <a:cs typeface="Times New Roman" panose="02020603050405020304" pitchFamily="18" charset="0"/>
              </a:rPr>
              <a:t>&lt;input type= "text </a:t>
            </a:r>
            <a:r>
              <a:rPr lang="en-US" altLang="ar-JO" sz="1800" dirty="0">
                <a:solidFill>
                  <a:srgbClr val="FF0000"/>
                </a:solidFill>
                <a:latin typeface="Times New Roman" panose="02020603050405020304" pitchFamily="18" charset="0"/>
                <a:cs typeface="Times New Roman" panose="02020603050405020304" pitchFamily="18" charset="0"/>
              </a:rPr>
              <a:t>" &gt; </a:t>
            </a:r>
            <a:r>
              <a:rPr lang="en-US" altLang="ar-JO" sz="1800" dirty="0">
                <a:latin typeface="Times New Roman" panose="02020603050405020304" pitchFamily="18" charset="0"/>
                <a:cs typeface="Times New Roman" panose="02020603050405020304" pitchFamily="18" charset="0"/>
              </a:rPr>
              <a:t>Browser will display </a:t>
            </a:r>
          </a:p>
          <a:p>
            <a:pPr eaLnBrk="1" hangingPunct="1">
              <a:lnSpc>
                <a:spcPct val="90000"/>
              </a:lnSpc>
              <a:buClr>
                <a:schemeClr val="accent2"/>
              </a:buClr>
              <a:buFont typeface="Wingdings" panose="05000000000000000000" pitchFamily="2" charset="2"/>
              <a:buNone/>
            </a:pPr>
            <a:r>
              <a:rPr lang="en-US" altLang="ar-JO" sz="1800" dirty="0">
                <a:latin typeface="Times New Roman" panose="02020603050405020304" pitchFamily="18" charset="0"/>
                <a:cs typeface="Times New Roman" panose="02020603050405020304" pitchFamily="18" charset="0"/>
              </a:rPr>
              <a:t>Textboxes use the following attributes:</a:t>
            </a:r>
          </a:p>
          <a:p>
            <a:pPr lvl="1">
              <a:buClr>
                <a:schemeClr val="accent2"/>
              </a:buClr>
              <a:buFont typeface="Wingdings" panose="05000000000000000000" pitchFamily="2" charset="2"/>
              <a:buChar char="§"/>
            </a:pPr>
            <a:r>
              <a:rPr lang="en-US" altLang="ar-JO" sz="1800" dirty="0" smtClean="0">
                <a:solidFill>
                  <a:srgbClr val="FF0000"/>
                </a:solidFill>
                <a:latin typeface="Times New Roman" panose="02020603050405020304" pitchFamily="18" charset="0"/>
                <a:cs typeface="Times New Roman" panose="02020603050405020304" pitchFamily="18" charset="0"/>
              </a:rPr>
              <a:t>type:</a:t>
            </a:r>
            <a:r>
              <a:rPr lang="en-US" altLang="ar-JO" sz="1800" dirty="0" smtClean="0">
                <a:latin typeface="Times New Roman" panose="02020603050405020304" pitchFamily="18" charset="0"/>
                <a:cs typeface="Times New Roman" panose="02020603050405020304" pitchFamily="18" charset="0"/>
              </a:rPr>
              <a:t> </a:t>
            </a:r>
            <a:r>
              <a:rPr lang="en-US" altLang="ar-JO" sz="1800" dirty="0">
                <a:latin typeface="Times New Roman" panose="02020603050405020304" pitchFamily="18" charset="0"/>
                <a:cs typeface="Times New Roman" panose="02020603050405020304" pitchFamily="18" charset="0"/>
              </a:rPr>
              <a:t>text.</a:t>
            </a:r>
          </a:p>
          <a:p>
            <a:pPr lvl="1">
              <a:buClr>
                <a:schemeClr val="accent2"/>
              </a:buClr>
              <a:buFont typeface="Wingdings" panose="05000000000000000000" pitchFamily="2" charset="2"/>
              <a:buChar char="§"/>
            </a:pPr>
            <a:r>
              <a:rPr lang="en-US" altLang="ar-JO" sz="1800" dirty="0" smtClean="0">
                <a:solidFill>
                  <a:srgbClr val="FF0000"/>
                </a:solidFill>
                <a:latin typeface="Times New Roman" panose="02020603050405020304" pitchFamily="18" charset="0"/>
                <a:cs typeface="Times New Roman" panose="02020603050405020304" pitchFamily="18" charset="0"/>
              </a:rPr>
              <a:t>size:</a:t>
            </a:r>
            <a:r>
              <a:rPr lang="en-US" altLang="ar-JO" sz="1800" dirty="0" smtClean="0">
                <a:latin typeface="Times New Roman" panose="02020603050405020304" pitchFamily="18" charset="0"/>
                <a:cs typeface="Times New Roman" panose="02020603050405020304" pitchFamily="18" charset="0"/>
              </a:rPr>
              <a:t> </a:t>
            </a:r>
            <a:r>
              <a:rPr lang="en-US" altLang="ar-JO" sz="1800" dirty="0">
                <a:latin typeface="Times New Roman" panose="02020603050405020304" pitchFamily="18" charset="0"/>
                <a:cs typeface="Times New Roman" panose="02020603050405020304" pitchFamily="18" charset="0"/>
              </a:rPr>
              <a:t>determines the size of the textbox in characters. </a:t>
            </a:r>
            <a:r>
              <a:rPr lang="en-US" altLang="ar-JO" sz="1800" dirty="0">
                <a:solidFill>
                  <a:srgbClr val="0000FF"/>
                </a:solidFill>
                <a:latin typeface="Times New Roman" panose="02020603050405020304" pitchFamily="18" charset="0"/>
                <a:cs typeface="Times New Roman" panose="02020603050405020304" pitchFamily="18" charset="0"/>
              </a:rPr>
              <a:t>Default=20</a:t>
            </a:r>
            <a:r>
              <a:rPr lang="en-US" altLang="ar-JO" sz="1800" dirty="0">
                <a:latin typeface="Times New Roman" panose="02020603050405020304" pitchFamily="18" charset="0"/>
                <a:cs typeface="Times New Roman" panose="02020603050405020304" pitchFamily="18" charset="0"/>
              </a:rPr>
              <a:t> characters.</a:t>
            </a:r>
          </a:p>
          <a:p>
            <a:pPr lvl="1">
              <a:buClr>
                <a:schemeClr val="accent2"/>
              </a:buClr>
              <a:buFont typeface="Wingdings" panose="05000000000000000000" pitchFamily="2" charset="2"/>
              <a:buChar char="§"/>
            </a:pPr>
            <a:r>
              <a:rPr lang="en-US" altLang="ar-JO" sz="1800" dirty="0" err="1" smtClean="0">
                <a:solidFill>
                  <a:srgbClr val="FF0000"/>
                </a:solidFill>
                <a:latin typeface="Times New Roman" panose="02020603050405020304" pitchFamily="18" charset="0"/>
                <a:cs typeface="Times New Roman" panose="02020603050405020304" pitchFamily="18" charset="0"/>
              </a:rPr>
              <a:t>maxlength</a:t>
            </a:r>
            <a:r>
              <a:rPr lang="en-US" altLang="ar-JO" sz="1800" dirty="0" smtClean="0">
                <a:solidFill>
                  <a:srgbClr val="FF0000"/>
                </a:solidFill>
                <a:latin typeface="Times New Roman" panose="02020603050405020304" pitchFamily="18" charset="0"/>
                <a:cs typeface="Times New Roman" panose="02020603050405020304" pitchFamily="18" charset="0"/>
              </a:rPr>
              <a:t> </a:t>
            </a:r>
            <a:r>
              <a:rPr lang="en-US" altLang="ar-JO" sz="1800" i="1" dirty="0">
                <a:latin typeface="Times New Roman" panose="02020603050405020304" pitchFamily="18" charset="0"/>
                <a:cs typeface="Times New Roman" panose="02020603050405020304" pitchFamily="18" charset="0"/>
              </a:rPr>
              <a:t>:</a:t>
            </a:r>
            <a:r>
              <a:rPr lang="en-US" altLang="ar-JO" sz="1800" dirty="0">
                <a:latin typeface="Times New Roman" panose="02020603050405020304" pitchFamily="18" charset="0"/>
                <a:cs typeface="Times New Roman" panose="02020603050405020304" pitchFamily="18" charset="0"/>
              </a:rPr>
              <a:t> determines the maximum number of characters that the field will accept.</a:t>
            </a:r>
          </a:p>
          <a:p>
            <a:pPr lvl="1">
              <a:buClr>
                <a:schemeClr val="accent2"/>
              </a:buClr>
              <a:buFont typeface="Wingdings" panose="05000000000000000000" pitchFamily="2" charset="2"/>
              <a:buChar char="§"/>
            </a:pPr>
            <a:r>
              <a:rPr lang="en-US" altLang="ar-JO" sz="1800" dirty="0" smtClean="0">
                <a:solidFill>
                  <a:srgbClr val="FF0000"/>
                </a:solidFill>
                <a:latin typeface="Times New Roman" panose="02020603050405020304" pitchFamily="18" charset="0"/>
                <a:cs typeface="Times New Roman" panose="02020603050405020304" pitchFamily="18" charset="0"/>
              </a:rPr>
              <a:t>name:</a:t>
            </a:r>
            <a:r>
              <a:rPr lang="en-US" altLang="ar-JO" sz="1800" dirty="0" smtClean="0">
                <a:latin typeface="Times New Roman" panose="02020603050405020304" pitchFamily="18" charset="0"/>
                <a:cs typeface="Times New Roman" panose="02020603050405020304" pitchFamily="18" charset="0"/>
              </a:rPr>
              <a:t> </a:t>
            </a:r>
            <a:r>
              <a:rPr lang="en-US" altLang="ar-JO" sz="1800" dirty="0">
                <a:latin typeface="Times New Roman" panose="02020603050405020304" pitchFamily="18" charset="0"/>
                <a:cs typeface="Times New Roman" panose="02020603050405020304" pitchFamily="18" charset="0"/>
              </a:rPr>
              <a:t>is the name of the variable to be sent to the CGI application.</a:t>
            </a:r>
          </a:p>
          <a:p>
            <a:pPr lvl="1">
              <a:buClr>
                <a:schemeClr val="accent2"/>
              </a:buClr>
              <a:buFont typeface="Wingdings" panose="05000000000000000000" pitchFamily="2" charset="2"/>
              <a:buChar char="§"/>
            </a:pPr>
            <a:r>
              <a:rPr lang="en-US" altLang="ar-JO" sz="1800" dirty="0" smtClean="0">
                <a:solidFill>
                  <a:srgbClr val="FF0000"/>
                </a:solidFill>
                <a:latin typeface="Times New Roman" panose="02020603050405020304" pitchFamily="18" charset="0"/>
                <a:cs typeface="Times New Roman" panose="02020603050405020304" pitchFamily="18" charset="0"/>
              </a:rPr>
              <a:t>value:</a:t>
            </a:r>
            <a:r>
              <a:rPr lang="en-US" altLang="ar-JO" sz="1800" dirty="0" smtClean="0">
                <a:latin typeface="Times New Roman" panose="02020603050405020304" pitchFamily="18" charset="0"/>
                <a:cs typeface="Times New Roman" panose="02020603050405020304" pitchFamily="18" charset="0"/>
              </a:rPr>
              <a:t> </a:t>
            </a:r>
            <a:r>
              <a:rPr lang="en-US" altLang="ar-JO" sz="1800" dirty="0">
                <a:latin typeface="Times New Roman" panose="02020603050405020304" pitchFamily="18" charset="0"/>
                <a:cs typeface="Times New Roman" panose="02020603050405020304" pitchFamily="18" charset="0"/>
              </a:rPr>
              <a:t>will display its contents as the default value</a:t>
            </a:r>
          </a:p>
          <a:p>
            <a:pPr eaLnBrk="1" hangingPunct="1"/>
            <a:endParaRPr lang="en-US" altLang="en-US" sz="1800" dirty="0"/>
          </a:p>
          <a:p>
            <a:pPr eaLnBrk="1" hangingPunct="1">
              <a:buFont typeface="Arial" panose="020B0604020202020204" pitchFamily="34" charset="0"/>
              <a:buNone/>
            </a:pPr>
            <a:r>
              <a:rPr lang="en-US" altLang="en-US" sz="1800" b="1" dirty="0"/>
              <a:t>&lt;form action="</a:t>
            </a:r>
            <a:r>
              <a:rPr lang="en-US" altLang="en-US" sz="1800" b="1" dirty="0" err="1"/>
              <a:t>index.php</a:t>
            </a:r>
            <a:r>
              <a:rPr lang="en-US" altLang="en-US" sz="1800" b="1" dirty="0"/>
              <a:t>"&gt;</a:t>
            </a:r>
          </a:p>
          <a:p>
            <a:pPr eaLnBrk="1" hangingPunct="1">
              <a:buFont typeface="Arial" panose="020B0604020202020204" pitchFamily="34" charset="0"/>
              <a:buNone/>
            </a:pPr>
            <a:r>
              <a:rPr lang="en-US" altLang="en-US" sz="1800" b="1" dirty="0"/>
              <a:t> Enter your name: &lt;input type="text" name="</a:t>
            </a:r>
            <a:r>
              <a:rPr lang="en-US" altLang="en-US" sz="1800" b="1" dirty="0" err="1" smtClean="0"/>
              <a:t>your_name</a:t>
            </a:r>
            <a:r>
              <a:rPr lang="en-US" altLang="en-US" sz="1800" b="1" dirty="0" smtClean="0"/>
              <a:t>“ &gt;</a:t>
            </a:r>
            <a:endParaRPr lang="en-US" altLang="en-US" sz="1800" b="1" dirty="0"/>
          </a:p>
          <a:p>
            <a:pPr eaLnBrk="1" hangingPunct="1">
              <a:buFont typeface="Arial" panose="020B0604020202020204" pitchFamily="34" charset="0"/>
              <a:buNone/>
            </a:pPr>
            <a:r>
              <a:rPr lang="en-US" altLang="en-US" sz="1800" b="1" dirty="0"/>
              <a:t>&lt;/form&gt;</a:t>
            </a:r>
          </a:p>
          <a:p>
            <a:pPr eaLnBrk="1" hangingPunct="1">
              <a:buFont typeface="Arial" panose="020B0604020202020204" pitchFamily="34" charset="0"/>
              <a:buNone/>
            </a:pPr>
            <a:endParaRPr lang="en-US" altLang="en-US" sz="1800" dirty="0"/>
          </a:p>
        </p:txBody>
      </p:sp>
      <p:pic>
        <p:nvPicPr>
          <p:cNvPr id="41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297804"/>
            <a:ext cx="30956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عنصر نائب لرقم الشريحة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649A62-4C29-4130-9730-2BAB2A3B086E}"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34803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ar-JO" b="1" dirty="0"/>
              <a:t>Example of Text Box</a:t>
            </a:r>
            <a:endParaRPr lang="ar-JO" b="1" dirty="0"/>
          </a:p>
        </p:txBody>
      </p:sp>
      <p:sp>
        <p:nvSpPr>
          <p:cNvPr id="3" name="Content Placeholder 2"/>
          <p:cNvSpPr>
            <a:spLocks noGrp="1"/>
          </p:cNvSpPr>
          <p:nvPr>
            <p:ph idx="1"/>
          </p:nvPr>
        </p:nvSpPr>
        <p:spPr>
          <a:xfrm>
            <a:off x="152400" y="1371601"/>
            <a:ext cx="8991600" cy="3124199"/>
          </a:xfrm>
        </p:spPr>
        <p:txBody>
          <a:bodyPr/>
          <a:lstStyle/>
          <a:p>
            <a:pPr marL="0" indent="0">
              <a:buNone/>
            </a:pPr>
            <a:r>
              <a:rPr lang="en-US" sz="1800" dirty="0"/>
              <a:t>&lt;TITLE&gt;</a:t>
            </a:r>
            <a:r>
              <a:rPr lang="en-US" sz="1800" dirty="0" err="1"/>
              <a:t>Form_Text_Type</a:t>
            </a:r>
            <a:r>
              <a:rPr lang="en-US" sz="1800" dirty="0"/>
              <a:t>&lt;/TITLE&gt;</a:t>
            </a:r>
          </a:p>
          <a:p>
            <a:pPr marL="0" indent="0">
              <a:buNone/>
            </a:pPr>
            <a:r>
              <a:rPr lang="en-US" sz="1800" dirty="0"/>
              <a:t>&lt;HEAD&gt; &lt;BODY&gt;</a:t>
            </a:r>
          </a:p>
          <a:p>
            <a:pPr marL="0" indent="0">
              <a:buNone/>
            </a:pPr>
            <a:r>
              <a:rPr lang="en-US" sz="1800" dirty="0"/>
              <a:t>&lt;h1&gt; &lt;font color=blue&gt;Please enter the following Data&lt;/font&gt;&lt;/h1&gt;</a:t>
            </a:r>
          </a:p>
          <a:p>
            <a:pPr marL="0" indent="0">
              <a:buNone/>
            </a:pPr>
            <a:r>
              <a:rPr lang="en-US" sz="1800" dirty="0"/>
              <a:t>&lt;form name="</a:t>
            </a:r>
            <a:r>
              <a:rPr lang="en-US" sz="1800" dirty="0" smtClean="0"/>
              <a:t>form1"  </a:t>
            </a:r>
            <a:r>
              <a:rPr lang="en-US" sz="1800" dirty="0"/>
              <a:t>Method= " get " Action= " URL " &gt;</a:t>
            </a:r>
          </a:p>
          <a:p>
            <a:pPr marL="0" indent="0">
              <a:buNone/>
            </a:pPr>
            <a:r>
              <a:rPr lang="en-US" sz="1800" dirty="0" smtClean="0"/>
              <a:t>     First </a:t>
            </a:r>
            <a:r>
              <a:rPr lang="en-US" sz="1800" dirty="0"/>
              <a:t>Name: &lt;input type="text" name="</a:t>
            </a:r>
            <a:r>
              <a:rPr lang="en-US" sz="1800" dirty="0" err="1"/>
              <a:t>FName</a:t>
            </a:r>
            <a:r>
              <a:rPr lang="en-US" sz="1800" dirty="0"/>
              <a:t>" size="15" </a:t>
            </a:r>
            <a:r>
              <a:rPr lang="en-US" sz="1800" dirty="0" err="1"/>
              <a:t>maxlength</a:t>
            </a:r>
            <a:r>
              <a:rPr lang="en-US" sz="1800" dirty="0"/>
              <a:t>="25"&gt;&lt;BR&gt;&lt;BR&gt;</a:t>
            </a:r>
          </a:p>
          <a:p>
            <a:pPr marL="0" indent="0">
              <a:buNone/>
            </a:pPr>
            <a:r>
              <a:rPr lang="en-US" sz="1800" dirty="0" smtClean="0"/>
              <a:t>     Last </a:t>
            </a:r>
            <a:r>
              <a:rPr lang="en-US" sz="1800" dirty="0"/>
              <a:t>Name: &lt;input type="text" name="</a:t>
            </a:r>
            <a:r>
              <a:rPr lang="en-US" sz="1800" dirty="0" err="1"/>
              <a:t>LName</a:t>
            </a:r>
            <a:r>
              <a:rPr lang="en-US" sz="1800" dirty="0"/>
              <a:t>" size="15" </a:t>
            </a:r>
            <a:r>
              <a:rPr lang="en-US" sz="1800" dirty="0" err="1"/>
              <a:t>maxlength</a:t>
            </a:r>
            <a:r>
              <a:rPr lang="en-US" sz="1800" dirty="0"/>
              <a:t>="25"&gt;&lt;BR&gt;&lt;BR&gt;</a:t>
            </a:r>
          </a:p>
          <a:p>
            <a:pPr marL="0" indent="0">
              <a:buNone/>
            </a:pPr>
            <a:r>
              <a:rPr lang="en-US" sz="1800" dirty="0" smtClean="0"/>
              <a:t>     Nationality</a:t>
            </a:r>
            <a:r>
              <a:rPr lang="en-US" sz="1800" dirty="0"/>
              <a:t>: &lt;input type="text" name=="</a:t>
            </a:r>
            <a:r>
              <a:rPr lang="en-US" sz="1800" dirty="0" err="1"/>
              <a:t>Country"size</a:t>
            </a:r>
            <a:r>
              <a:rPr lang="en-US" sz="1800" dirty="0"/>
              <a:t>="15" </a:t>
            </a:r>
            <a:r>
              <a:rPr lang="en-US" sz="1800" dirty="0" err="1"/>
              <a:t>maxlength</a:t>
            </a:r>
            <a:r>
              <a:rPr lang="en-US" sz="1800" dirty="0"/>
              <a:t>="25"&gt;&lt;BR&gt;&lt;BR&gt;</a:t>
            </a:r>
          </a:p>
          <a:p>
            <a:pPr marL="0" indent="0">
              <a:buNone/>
            </a:pPr>
            <a:r>
              <a:rPr lang="en-US" sz="1700" dirty="0" smtClean="0"/>
              <a:t>     The </a:t>
            </a:r>
            <a:r>
              <a:rPr lang="en-US" sz="1700" dirty="0"/>
              <a:t>Phone Number: &lt;input type="text" name=NAME="</a:t>
            </a:r>
            <a:r>
              <a:rPr lang="en-US" sz="1700" dirty="0" err="1"/>
              <a:t>Phone"size</a:t>
            </a:r>
            <a:r>
              <a:rPr lang="en-US" sz="1700" dirty="0"/>
              <a:t>="15" </a:t>
            </a:r>
            <a:r>
              <a:rPr lang="en-US" sz="1700" dirty="0" err="1" smtClean="0"/>
              <a:t>maxlength</a:t>
            </a:r>
            <a:r>
              <a:rPr lang="en-US" sz="1700" dirty="0"/>
              <a:t>="15"&gt;&lt;BR&gt;</a:t>
            </a:r>
          </a:p>
          <a:p>
            <a:pPr marL="0" indent="0">
              <a:buNone/>
            </a:pPr>
            <a:r>
              <a:rPr lang="en-US" sz="1800" dirty="0"/>
              <a:t>&lt;/FORM&gt; &lt;/BODY&gt; &lt;/HTML&gt;</a:t>
            </a:r>
          </a:p>
          <a:p>
            <a:endParaRPr lang="ar-JO" sz="1800" dirty="0"/>
          </a:p>
        </p:txBody>
      </p:sp>
      <p:sp>
        <p:nvSpPr>
          <p:cNvPr id="4" name="Slide Number Placeholder 3"/>
          <p:cNvSpPr>
            <a:spLocks noGrp="1"/>
          </p:cNvSpPr>
          <p:nvPr>
            <p:ph type="sldNum" sz="quarter" idx="12"/>
          </p:nvPr>
        </p:nvSpPr>
        <p:spPr/>
        <p:txBody>
          <a:bodyPr/>
          <a:lstStyle/>
          <a:p>
            <a:fld id="{7B8191E8-D434-416E-8CB3-F034D7BEA5CF}" type="slidenum">
              <a:rPr lang="en-US" altLang="en-US" smtClean="0"/>
              <a:pPr/>
              <a:t>5</a:t>
            </a:fld>
            <a:endParaRPr lang="en-US" altLang="en-US"/>
          </a:p>
        </p:txBody>
      </p:sp>
      <p:pic>
        <p:nvPicPr>
          <p:cNvPr id="5" name="Picture 4"/>
          <p:cNvPicPr>
            <a:picLocks noChangeAspect="1"/>
          </p:cNvPicPr>
          <p:nvPr/>
        </p:nvPicPr>
        <p:blipFill>
          <a:blip r:embed="rId2"/>
          <a:stretch>
            <a:fillRect/>
          </a:stretch>
        </p:blipFill>
        <p:spPr>
          <a:xfrm>
            <a:off x="3810000" y="4800601"/>
            <a:ext cx="3581400" cy="1692579"/>
          </a:xfrm>
          <a:prstGeom prst="rect">
            <a:avLst/>
          </a:prstGeom>
        </p:spPr>
      </p:pic>
    </p:spTree>
    <p:extLst>
      <p:ext uri="{BB962C8B-B14F-4D97-AF65-F5344CB8AC3E}">
        <p14:creationId xmlns:p14="http://schemas.microsoft.com/office/powerpoint/2010/main" val="234166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b="1" dirty="0" smtClean="0"/>
              <a:t>2- HTML </a:t>
            </a:r>
            <a:r>
              <a:rPr lang="en-US" altLang="en-US" b="1" dirty="0">
                <a:solidFill>
                  <a:srgbClr val="C00000"/>
                </a:solidFill>
              </a:rPr>
              <a:t>Password</a:t>
            </a:r>
            <a:r>
              <a:rPr lang="en-US" altLang="en-US" b="1" dirty="0"/>
              <a:t> Field</a:t>
            </a:r>
            <a:endParaRPr lang="en-US" altLang="en-US" dirty="0"/>
          </a:p>
        </p:txBody>
      </p:sp>
      <p:sp>
        <p:nvSpPr>
          <p:cNvPr id="9219" name="Content Placeholder 2"/>
          <p:cNvSpPr>
            <a:spLocks noGrp="1"/>
          </p:cNvSpPr>
          <p:nvPr>
            <p:ph idx="1"/>
          </p:nvPr>
        </p:nvSpPr>
        <p:spPr>
          <a:xfrm>
            <a:off x="97631" y="1295400"/>
            <a:ext cx="9046370" cy="3200400"/>
          </a:xfrm>
        </p:spPr>
        <p:txBody>
          <a:bodyPr/>
          <a:lstStyle/>
          <a:p>
            <a:pPr eaLnBrk="1" hangingPunct="1"/>
            <a:r>
              <a:rPr lang="en-US" altLang="en-US" sz="2000" dirty="0"/>
              <a:t>If you ever need to ask your users to enter a password into a form, then you should use the special text field type </a:t>
            </a:r>
            <a:r>
              <a:rPr lang="en-US" altLang="en-US" sz="2000" b="1" dirty="0"/>
              <a:t>password</a:t>
            </a:r>
            <a:r>
              <a:rPr lang="en-US" altLang="en-US" sz="2000" dirty="0"/>
              <a:t>. Using this option will mask each character as the user types, allowing them to type in secret.</a:t>
            </a:r>
          </a:p>
          <a:p>
            <a:pPr eaLnBrk="1" hangingPunct="1">
              <a:buClr>
                <a:schemeClr val="accent2"/>
              </a:buClr>
              <a:buFont typeface="Wingdings" panose="05000000000000000000" pitchFamily="2" charset="2"/>
              <a:buNone/>
            </a:pPr>
            <a:r>
              <a:rPr lang="en-US" sz="2000" b="1" u="sng" dirty="0">
                <a:latin typeface="Times New Roman" panose="02020603050405020304" pitchFamily="18" charset="0"/>
                <a:cs typeface="Times New Roman" panose="02020603050405020304" pitchFamily="18" charset="0"/>
              </a:rPr>
              <a:t>Password boxes use the following attributes:</a:t>
            </a:r>
          </a:p>
          <a:p>
            <a:pPr lvl="1">
              <a:buClr>
                <a:schemeClr val="accent2"/>
              </a:buClr>
              <a:buFont typeface="Wingdings" panose="05000000000000000000" pitchFamily="2" charset="2"/>
              <a:buChar char="§"/>
            </a:pPr>
            <a:r>
              <a:rPr lang="en-US" sz="2000" dirty="0" smtClean="0">
                <a:solidFill>
                  <a:srgbClr val="FF0000"/>
                </a:solidFill>
                <a:latin typeface="Times New Roman" panose="02020603050405020304" pitchFamily="18" charset="0"/>
                <a:cs typeface="Times New Roman" panose="02020603050405020304" pitchFamily="18" charset="0"/>
              </a:rPr>
              <a:t>Type: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password.</a:t>
            </a:r>
          </a:p>
          <a:p>
            <a:pPr lvl="1">
              <a:buClr>
                <a:schemeClr val="accent2"/>
              </a:buClr>
              <a:buFont typeface="Wingdings" panose="05000000000000000000" pitchFamily="2" charset="2"/>
              <a:buChar char="§"/>
            </a:pPr>
            <a:r>
              <a:rPr lang="en-US" sz="2000" dirty="0" smtClean="0">
                <a:solidFill>
                  <a:srgbClr val="FF0000"/>
                </a:solidFill>
                <a:latin typeface="Times New Roman" panose="02020603050405020304" pitchFamily="18" charset="0"/>
                <a:cs typeface="Times New Roman" panose="02020603050405020304" pitchFamily="18" charset="0"/>
              </a:rPr>
              <a:t>Size: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determines the size of the textbox in characters. </a:t>
            </a:r>
          </a:p>
          <a:p>
            <a:pPr lvl="1">
              <a:buClr>
                <a:schemeClr val="accent2"/>
              </a:buClr>
              <a:buFont typeface="Wingdings" panose="05000000000000000000" pitchFamily="2" charset="2"/>
              <a:buChar char="§"/>
            </a:pPr>
            <a:r>
              <a:rPr lang="en-US" sz="2000" dirty="0" err="1" smtClean="0">
                <a:solidFill>
                  <a:srgbClr val="FF0000"/>
                </a:solidFill>
                <a:latin typeface="Times New Roman" panose="02020603050405020304" pitchFamily="18" charset="0"/>
                <a:cs typeface="Times New Roman" panose="02020603050405020304" pitchFamily="18" charset="0"/>
              </a:rPr>
              <a:t>Maxlength</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etermines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maximum size of the password in characters.</a:t>
            </a:r>
          </a:p>
          <a:p>
            <a:pPr lvl="1">
              <a:buClr>
                <a:schemeClr val="accent2"/>
              </a:buClr>
              <a:buFont typeface="Wingdings" panose="05000000000000000000" pitchFamily="2" charset="2"/>
              <a:buChar char="§"/>
            </a:pPr>
            <a:r>
              <a:rPr lang="en-US" sz="2000" dirty="0" smtClean="0">
                <a:solidFill>
                  <a:srgbClr val="FF0000"/>
                </a:solidFill>
                <a:latin typeface="Times New Roman" panose="02020603050405020304" pitchFamily="18" charset="0"/>
                <a:cs typeface="Times New Roman" panose="02020603050405020304" pitchFamily="18" charset="0"/>
              </a:rPr>
              <a:t>Name: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name of the variable to be sent to the CGI application.</a:t>
            </a:r>
          </a:p>
          <a:p>
            <a:pPr lvl="1">
              <a:buClr>
                <a:schemeClr val="accent2"/>
              </a:buClr>
              <a:buFont typeface="Wingdings" panose="05000000000000000000" pitchFamily="2" charset="2"/>
              <a:buChar char="§"/>
            </a:pPr>
            <a:r>
              <a:rPr lang="en-US" sz="2000" dirty="0" smtClean="0">
                <a:solidFill>
                  <a:srgbClr val="FF0000"/>
                </a:solidFill>
                <a:latin typeface="Times New Roman" panose="02020603050405020304" pitchFamily="18" charset="0"/>
                <a:cs typeface="Times New Roman" panose="02020603050405020304" pitchFamily="18" charset="0"/>
              </a:rPr>
              <a:t>Value: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usually blank.</a:t>
            </a:r>
          </a:p>
          <a:p>
            <a:pPr eaLnBrk="1" hangingPunct="1"/>
            <a:endParaRPr lang="en-US" altLang="en-US" sz="2000" dirty="0"/>
          </a:p>
          <a:p>
            <a:pPr eaLnBrk="1" hangingPunct="1">
              <a:buFont typeface="Arial" panose="020B0604020202020204" pitchFamily="34" charset="0"/>
              <a:buNone/>
            </a:pPr>
            <a:r>
              <a:rPr lang="en-US" altLang="en-US" sz="2000" b="1" dirty="0"/>
              <a:t>&lt;form action="</a:t>
            </a:r>
            <a:r>
              <a:rPr lang="en-US" altLang="en-US" sz="2000" b="1" dirty="0" err="1"/>
              <a:t>index.php</a:t>
            </a:r>
            <a:r>
              <a:rPr lang="en-US" altLang="en-US" sz="2000" b="1" dirty="0"/>
              <a:t>"&gt;</a:t>
            </a:r>
          </a:p>
          <a:p>
            <a:pPr eaLnBrk="1" hangingPunct="1">
              <a:buFont typeface="Arial" panose="020B0604020202020204" pitchFamily="34" charset="0"/>
              <a:buNone/>
            </a:pPr>
            <a:r>
              <a:rPr lang="en-US" altLang="en-US" sz="2000" b="1" dirty="0"/>
              <a:t> Enter your password: &lt;input type="password" name="password"&gt;</a:t>
            </a:r>
          </a:p>
          <a:p>
            <a:pPr eaLnBrk="1" hangingPunct="1">
              <a:buFont typeface="Arial" panose="020B0604020202020204" pitchFamily="34" charset="0"/>
              <a:buNone/>
            </a:pPr>
            <a:r>
              <a:rPr lang="en-US" altLang="en-US" sz="2000" b="1" dirty="0"/>
              <a:t>&lt;/form&gt;</a:t>
            </a:r>
          </a:p>
          <a:p>
            <a:pPr eaLnBrk="1" hangingPunct="1">
              <a:buFont typeface="Arial" panose="020B0604020202020204" pitchFamily="34" charset="0"/>
              <a:buNone/>
            </a:pPr>
            <a:endParaRPr lang="en-US" altLang="en-US" sz="2000" dirty="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5701E6-46F4-48B8-8EB2-745E08382F1C}"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pic>
        <p:nvPicPr>
          <p:cNvPr id="92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81" y="6080125"/>
            <a:ext cx="66246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02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514600"/>
            <a:ext cx="7772400" cy="2819400"/>
          </a:xfrm>
        </p:spPr>
        <p:txBody>
          <a:bodyPr/>
          <a:lstStyle/>
          <a:p>
            <a:pPr eaLnBrk="1" hangingPunct="1"/>
            <a:r>
              <a:rPr lang="en-US" b="1" dirty="0"/>
              <a:t>Handle the PHP forms in the HTML</a:t>
            </a:r>
            <a:r>
              <a:rPr lang="en-US" altLang="en-US" b="1" dirty="0" smtClean="0"/>
              <a:t/>
            </a:r>
            <a:br>
              <a:rPr lang="en-US" altLang="en-US" b="1" dirty="0" smtClean="0"/>
            </a:br>
            <a:r>
              <a:rPr lang="en-US" altLang="en-US" b="1" dirty="0" smtClean="0"/>
              <a:t/>
            </a:r>
            <a:br>
              <a:rPr lang="en-US" altLang="en-US" b="1" dirty="0" smtClean="0"/>
            </a:br>
            <a:r>
              <a:rPr lang="en-US" altLang="en-US" b="1" dirty="0" smtClean="0"/>
              <a:t>Part 2</a:t>
            </a:r>
            <a:endParaRPr lang="en-US" altLang="en-US" b="1" dirty="0"/>
          </a:p>
        </p:txBody>
      </p:sp>
      <p:sp>
        <p:nvSpPr>
          <p:cNvPr id="3" name="عنصر نائب لرقم الشريحة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4CCC15-EB3A-4B8F-918D-BD4229F4666C}" type="slidenum">
              <a:rPr lang="en-US" altLang="en-US">
                <a:solidFill>
                  <a:srgbClr val="898989"/>
                </a:solidFill>
                <a:latin typeface="Calibri" panose="020F0502020204030204" pitchFamily="34" charset="0"/>
              </a:rPr>
              <a:pPr eaLnBrk="1" hangingPunct="1"/>
              <a:t>7</a:t>
            </a:fld>
            <a:endParaRPr lang="en-US" altLang="en-US" dirty="0">
              <a:solidFill>
                <a:srgbClr val="898989"/>
              </a:solidFill>
              <a:latin typeface="Calibri" panose="020F0502020204030204" pitchFamily="34" charset="0"/>
            </a:endParaRPr>
          </a:p>
        </p:txBody>
      </p:sp>
    </p:spTree>
    <p:extLst>
      <p:ext uri="{BB962C8B-B14F-4D97-AF65-F5344CB8AC3E}">
        <p14:creationId xmlns:p14="http://schemas.microsoft.com/office/powerpoint/2010/main" val="1464104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381000"/>
            <a:ext cx="8229600" cy="725487"/>
          </a:xfrm>
        </p:spPr>
        <p:txBody>
          <a:bodyPr/>
          <a:lstStyle/>
          <a:p>
            <a:pPr eaLnBrk="1" hangingPunct="1"/>
            <a:r>
              <a:rPr lang="en-US" altLang="en-US" b="1" dirty="0"/>
              <a:t>PHP Include Files</a:t>
            </a:r>
            <a:endParaRPr lang="en-US" altLang="en-US" dirty="0"/>
          </a:p>
        </p:txBody>
      </p:sp>
      <p:sp>
        <p:nvSpPr>
          <p:cNvPr id="3" name="Content Placeholder 2"/>
          <p:cNvSpPr>
            <a:spLocks noGrp="1"/>
          </p:cNvSpPr>
          <p:nvPr>
            <p:ph idx="1"/>
          </p:nvPr>
        </p:nvSpPr>
        <p:spPr>
          <a:xfrm>
            <a:off x="0" y="1214438"/>
            <a:ext cx="8729663" cy="5214937"/>
          </a:xfrm>
        </p:spPr>
        <p:txBody>
          <a:bodyPr/>
          <a:lstStyle/>
          <a:p>
            <a:pPr eaLnBrk="1" hangingPunct="1">
              <a:buFont typeface="Arial" charset="0"/>
              <a:buChar char="•"/>
              <a:defRPr/>
            </a:pPr>
            <a:r>
              <a:rPr lang="en-US" sz="2000" b="1" dirty="0"/>
              <a:t>PHP include and require Statements</a:t>
            </a:r>
          </a:p>
          <a:p>
            <a:pPr eaLnBrk="1" hangingPunct="1">
              <a:buFont typeface="Arial" charset="0"/>
              <a:buChar char="•"/>
              <a:defRPr/>
            </a:pPr>
            <a:r>
              <a:rPr lang="en-US" sz="2000" dirty="0"/>
              <a:t>In PHP, you can insert the content of one PHP file into another PHP file before the server executes it.</a:t>
            </a:r>
          </a:p>
          <a:p>
            <a:pPr eaLnBrk="1" hangingPunct="1">
              <a:buFont typeface="Arial" charset="0"/>
              <a:buChar char="•"/>
              <a:defRPr/>
            </a:pPr>
            <a:r>
              <a:rPr lang="en-US" sz="2000" dirty="0"/>
              <a:t>The include and require statements are used to insert useful codes written in other files, in the flow of execution.</a:t>
            </a:r>
          </a:p>
          <a:p>
            <a:pPr eaLnBrk="1" hangingPunct="1">
              <a:buFont typeface="Arial" charset="0"/>
              <a:buChar char="•"/>
              <a:defRPr/>
            </a:pPr>
            <a:r>
              <a:rPr lang="en-US" sz="2000" b="1" dirty="0"/>
              <a:t>Include and require are identical, except upon failure:</a:t>
            </a:r>
            <a:endParaRPr lang="en-US" sz="2000" dirty="0"/>
          </a:p>
          <a:p>
            <a:pPr marL="630238" indent="-90488" eaLnBrk="1" hangingPunct="1">
              <a:buFont typeface="Arial" charset="0"/>
              <a:buChar char="•"/>
              <a:defRPr/>
            </a:pPr>
            <a:r>
              <a:rPr lang="en-US" sz="2000" b="1" u="sng" dirty="0"/>
              <a:t>require</a:t>
            </a:r>
            <a:r>
              <a:rPr lang="en-US" sz="2000" dirty="0"/>
              <a:t> will produce a fatal error (E_COMPILE_ERROR) and stop the script</a:t>
            </a:r>
          </a:p>
          <a:p>
            <a:pPr marL="630238" indent="-90488" eaLnBrk="1" hangingPunct="1">
              <a:buFont typeface="Arial" charset="0"/>
              <a:buChar char="•"/>
              <a:defRPr/>
            </a:pPr>
            <a:r>
              <a:rPr lang="en-US" sz="2000" b="1" u="sng" dirty="0"/>
              <a:t>include</a:t>
            </a:r>
            <a:r>
              <a:rPr lang="en-US" sz="2000" dirty="0"/>
              <a:t> will only produce a warning (E_WARNING) and the script will continue</a:t>
            </a:r>
          </a:p>
          <a:p>
            <a:pPr marL="90488" indent="449263" eaLnBrk="1" hangingPunct="1">
              <a:buFont typeface="Arial" charset="0"/>
              <a:buChar char="•"/>
              <a:defRPr/>
            </a:pPr>
            <a:r>
              <a:rPr lang="en-US" sz="2000" b="1" dirty="0"/>
              <a:t>Syntax</a:t>
            </a:r>
          </a:p>
          <a:p>
            <a:pPr marL="90488" indent="449263" eaLnBrk="1" hangingPunct="1">
              <a:spcBef>
                <a:spcPts val="0"/>
              </a:spcBef>
              <a:buFont typeface="Arial" charset="0"/>
              <a:buNone/>
              <a:defRPr/>
            </a:pPr>
            <a:r>
              <a:rPr lang="en-US" sz="2000" b="1" dirty="0"/>
              <a:t> </a:t>
            </a:r>
            <a:r>
              <a:rPr lang="en-US" sz="2000" dirty="0"/>
              <a:t>include '</a:t>
            </a:r>
            <a:r>
              <a:rPr lang="en-US" sz="2000" i="1" dirty="0"/>
              <a:t>filename</a:t>
            </a:r>
            <a:r>
              <a:rPr lang="en-US" sz="2000" dirty="0"/>
              <a:t>';</a:t>
            </a:r>
            <a:br>
              <a:rPr lang="en-US" sz="2000" dirty="0"/>
            </a:br>
            <a:r>
              <a:rPr lang="en-US" sz="2000" dirty="0"/>
              <a:t>         or</a:t>
            </a:r>
          </a:p>
          <a:p>
            <a:pPr marL="90488" indent="449263" eaLnBrk="1" hangingPunct="1">
              <a:spcBef>
                <a:spcPts val="0"/>
              </a:spcBef>
              <a:buFont typeface="Arial" charset="0"/>
              <a:buNone/>
              <a:defRPr/>
            </a:pPr>
            <a:r>
              <a:rPr lang="en-US" sz="2000" dirty="0"/>
              <a:t>require '</a:t>
            </a:r>
            <a:r>
              <a:rPr lang="en-US" sz="2000" i="1" dirty="0"/>
              <a:t>filename</a:t>
            </a:r>
            <a:r>
              <a:rPr lang="en-US" sz="2000" dirty="0"/>
              <a:t>';</a:t>
            </a:r>
            <a:endParaRPr lang="en-US" sz="2000" b="1" dirty="0"/>
          </a:p>
          <a:p>
            <a:pPr marL="630238" indent="-90488" eaLnBrk="1" hangingPunct="1">
              <a:buFont typeface="Arial" charset="0"/>
              <a:buChar char="•"/>
              <a:defRPr/>
            </a:pPr>
            <a:endParaRPr lang="en-US" sz="2000" dirty="0"/>
          </a:p>
          <a:p>
            <a:pPr eaLnBrk="1" hangingPunct="1">
              <a:buFont typeface="Arial" charset="0"/>
              <a:buChar char="•"/>
              <a:defRPr/>
            </a:pPr>
            <a:endParaRPr lang="en-US" sz="2000" dirty="0"/>
          </a:p>
          <a:p>
            <a:pPr eaLnBrk="1" hangingPunct="1">
              <a:buFont typeface="Arial" charset="0"/>
              <a:buChar char="•"/>
              <a:defRPr/>
            </a:pPr>
            <a:endParaRPr lang="en-US" sz="2000" dirty="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68A729-289F-4853-AB03-AB639B376724}"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97600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64507" y="560388"/>
            <a:ext cx="8229600" cy="582612"/>
          </a:xfrm>
        </p:spPr>
        <p:txBody>
          <a:bodyPr/>
          <a:lstStyle/>
          <a:p>
            <a:pPr eaLnBrk="1" hangingPunct="1"/>
            <a:r>
              <a:rPr lang="en-US" altLang="en-US" sz="3200" b="1" dirty="0"/>
              <a:t>PHP Include Files-example</a:t>
            </a:r>
            <a:endParaRPr lang="en-US" altLang="en-US" sz="3200" dirty="0"/>
          </a:p>
        </p:txBody>
      </p:sp>
      <p:sp>
        <p:nvSpPr>
          <p:cNvPr id="14339" name="Content Placeholder 2"/>
          <p:cNvSpPr>
            <a:spLocks noGrp="1"/>
          </p:cNvSpPr>
          <p:nvPr>
            <p:ph idx="1"/>
          </p:nvPr>
        </p:nvSpPr>
        <p:spPr>
          <a:xfrm>
            <a:off x="304800" y="3170237"/>
            <a:ext cx="8686800" cy="3687763"/>
          </a:xfrm>
          <a:ln>
            <a:solidFill>
              <a:schemeClr val="tx1"/>
            </a:solidFill>
          </a:ln>
        </p:spPr>
        <p:txBody>
          <a:bodyPr/>
          <a:lstStyle/>
          <a:p>
            <a:pPr eaLnBrk="1" hangingPunct="1">
              <a:buFont typeface="Arial" panose="020B0604020202020204" pitchFamily="34" charset="0"/>
              <a:buNone/>
            </a:pPr>
            <a:r>
              <a:rPr lang="en-US" altLang="en-US" sz="2400" b="1" dirty="0"/>
              <a:t>&lt;?</a:t>
            </a:r>
            <a:r>
              <a:rPr lang="en-US" altLang="en-US" sz="2400" b="1" dirty="0" err="1"/>
              <a:t>php</a:t>
            </a:r>
            <a:endParaRPr lang="en-US" altLang="en-US" sz="2400" b="1" dirty="0"/>
          </a:p>
          <a:p>
            <a:pPr eaLnBrk="1" hangingPunct="1">
              <a:buFont typeface="Arial" panose="020B0604020202020204" pitchFamily="34" charset="0"/>
              <a:buNone/>
            </a:pPr>
            <a:r>
              <a:rPr lang="en-US" altLang="en-US" sz="2400" b="1" dirty="0"/>
              <a:t>include </a:t>
            </a:r>
            <a:r>
              <a:rPr lang="en-US" altLang="en-US" sz="2400" b="1" dirty="0" smtClean="0">
                <a:solidFill>
                  <a:srgbClr val="FF0000"/>
                </a:solidFill>
                <a:latin typeface="Times New Roman" panose="02020603050405020304" pitchFamily="18" charset="0"/>
              </a:rPr>
              <a:t>"</a:t>
            </a:r>
            <a:r>
              <a:rPr lang="en-US" altLang="en-US" sz="2400" b="1" dirty="0" err="1" smtClean="0">
                <a:solidFill>
                  <a:srgbClr val="FF0000"/>
                </a:solidFill>
                <a:latin typeface="Times New Roman" panose="02020603050405020304" pitchFamily="18" charset="0"/>
              </a:rPr>
              <a:t>conn.php</a:t>
            </a:r>
            <a:r>
              <a:rPr lang="en-US" altLang="en-US" sz="2400" b="1" dirty="0" smtClean="0">
                <a:solidFill>
                  <a:srgbClr val="FF0000"/>
                </a:solidFill>
                <a:latin typeface="Times New Roman" panose="02020603050405020304" pitchFamily="18" charset="0"/>
              </a:rPr>
              <a:t>"; </a:t>
            </a:r>
            <a:r>
              <a:rPr lang="en-US" altLang="en-US" sz="2400" dirty="0" smtClean="0"/>
              <a:t>\\</a:t>
            </a:r>
            <a:r>
              <a:rPr lang="en-US" altLang="en-US" sz="2400" dirty="0"/>
              <a:t>this_file exist in the same folder</a:t>
            </a:r>
          </a:p>
          <a:p>
            <a:pPr eaLnBrk="1" hangingPunct="1">
              <a:buFont typeface="Arial" panose="020B0604020202020204" pitchFamily="34" charset="0"/>
              <a:buNone/>
            </a:pPr>
            <a:r>
              <a:rPr lang="en-US" altLang="en-US" sz="2400" dirty="0"/>
              <a:t>echo "&lt;</a:t>
            </a:r>
            <a:r>
              <a:rPr lang="en-US" altLang="en-US" sz="2400" dirty="0" err="1"/>
              <a:t>br</a:t>
            </a:r>
            <a:r>
              <a:rPr lang="en-US" altLang="en-US" sz="2400" dirty="0" smtClean="0"/>
              <a:t>&gt;";</a:t>
            </a:r>
            <a:endParaRPr lang="en-US" altLang="en-US" sz="2400" dirty="0"/>
          </a:p>
          <a:p>
            <a:pPr eaLnBrk="1" hangingPunct="1">
              <a:buFont typeface="Arial" panose="020B0604020202020204" pitchFamily="34" charset="0"/>
              <a:buNone/>
            </a:pPr>
            <a:r>
              <a:rPr lang="en-US" altLang="en-US" sz="2400" dirty="0"/>
              <a:t>$</a:t>
            </a:r>
            <a:r>
              <a:rPr lang="en-US" altLang="en-US" sz="2400" dirty="0" err="1"/>
              <a:t>sql</a:t>
            </a:r>
            <a:r>
              <a:rPr lang="en-US" altLang="en-US" sz="2400" dirty="0"/>
              <a:t>="SELECT * FROM students";</a:t>
            </a:r>
          </a:p>
          <a:p>
            <a:pPr eaLnBrk="1" hangingPunct="1">
              <a:buFont typeface="Arial" panose="020B0604020202020204" pitchFamily="34" charset="0"/>
              <a:buNone/>
            </a:pPr>
            <a:r>
              <a:rPr lang="en-US" altLang="en-US" sz="2400" dirty="0"/>
              <a:t>$res=</a:t>
            </a:r>
            <a:r>
              <a:rPr lang="en-US" altLang="en-US" sz="2400" dirty="0" err="1"/>
              <a:t>mysql_query</a:t>
            </a:r>
            <a:r>
              <a:rPr lang="en-US" altLang="en-US" sz="2400" dirty="0"/>
              <a:t>($</a:t>
            </a:r>
            <a:r>
              <a:rPr lang="en-US" altLang="en-US" sz="2400" dirty="0" err="1"/>
              <a:t>sql</a:t>
            </a:r>
            <a:r>
              <a:rPr lang="en-US" altLang="en-US" sz="2400" dirty="0"/>
              <a:t>);</a:t>
            </a:r>
          </a:p>
          <a:p>
            <a:pPr eaLnBrk="1" hangingPunct="1">
              <a:buFont typeface="Arial" panose="020B0604020202020204" pitchFamily="34" charset="0"/>
              <a:buNone/>
            </a:pPr>
            <a:r>
              <a:rPr lang="en-US" altLang="en-US" sz="2400" dirty="0"/>
              <a:t>while($a=</a:t>
            </a:r>
            <a:r>
              <a:rPr lang="en-US" altLang="en-US" sz="2400" dirty="0" err="1"/>
              <a:t>mysql_fetch_array</a:t>
            </a:r>
            <a:r>
              <a:rPr lang="en-US" altLang="en-US" sz="2400" dirty="0"/>
              <a:t>($res</a:t>
            </a:r>
            <a:r>
              <a:rPr lang="en-US" altLang="en-US" sz="2400" dirty="0" smtClean="0"/>
              <a:t>))</a:t>
            </a:r>
            <a:endParaRPr lang="en-US" altLang="en-US" sz="2400" dirty="0"/>
          </a:p>
          <a:p>
            <a:pPr eaLnBrk="1" hangingPunct="1">
              <a:buFont typeface="Arial" panose="020B0604020202020204" pitchFamily="34" charset="0"/>
              <a:buNone/>
            </a:pPr>
            <a:r>
              <a:rPr lang="en-US" altLang="en-US" sz="2400" dirty="0"/>
              <a:t>	echo $a[0]." ".$a[1]."&lt;</a:t>
            </a:r>
            <a:r>
              <a:rPr lang="en-US" altLang="en-US" sz="2400" dirty="0" err="1"/>
              <a:t>br</a:t>
            </a:r>
            <a:r>
              <a:rPr lang="en-US" altLang="en-US" sz="2400" dirty="0" smtClean="0"/>
              <a:t>&gt;";</a:t>
            </a:r>
            <a:endParaRPr lang="en-US" altLang="en-US" sz="2400" dirty="0"/>
          </a:p>
          <a:p>
            <a:pPr eaLnBrk="1" hangingPunct="1">
              <a:buFont typeface="Arial" panose="020B0604020202020204" pitchFamily="34" charset="0"/>
              <a:buNone/>
            </a:pPr>
            <a:r>
              <a:rPr lang="en-US" altLang="en-US" sz="2400" b="1" dirty="0"/>
              <a:t>?&gt;</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F713AC-611F-41A1-A7CE-A25FA969E6C5}"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2" name="Rectangle 1"/>
          <p:cNvSpPr/>
          <p:nvPr/>
        </p:nvSpPr>
        <p:spPr>
          <a:xfrm>
            <a:off x="287867" y="1371600"/>
            <a:ext cx="8703733" cy="1569660"/>
          </a:xfrm>
          <a:prstGeom prst="rect">
            <a:avLst/>
          </a:prstGeom>
          <a:ln>
            <a:solidFill>
              <a:schemeClr val="tx1"/>
            </a:solidFill>
          </a:ln>
        </p:spPr>
        <p:txBody>
          <a:bodyPr wrap="square">
            <a:spAutoFit/>
          </a:bodyPr>
          <a:lstStyle/>
          <a:p>
            <a:r>
              <a:rPr lang="en-US" altLang="en-US" b="1" dirty="0">
                <a:solidFill>
                  <a:srgbClr val="FF0000"/>
                </a:solidFill>
              </a:rPr>
              <a:t>"</a:t>
            </a:r>
            <a:r>
              <a:rPr lang="en-US" altLang="en-US" b="1" dirty="0" err="1" smtClean="0">
                <a:solidFill>
                  <a:srgbClr val="FF0000"/>
                </a:solidFill>
              </a:rPr>
              <a:t>conn.php</a:t>
            </a:r>
            <a:r>
              <a:rPr lang="en-US" altLang="en-US" b="1" smtClean="0">
                <a:solidFill>
                  <a:srgbClr val="FF0000"/>
                </a:solidFill>
              </a:rPr>
              <a:t>“ file</a:t>
            </a:r>
            <a:endParaRPr lang="en-US" b="1" dirty="0">
              <a:solidFill>
                <a:srgbClr val="FF0000"/>
              </a:solidFill>
            </a:endParaRPr>
          </a:p>
          <a:p>
            <a:pPr marL="0" indent="0">
              <a:buNone/>
            </a:pPr>
            <a:r>
              <a:rPr lang="en-US" dirty="0"/>
              <a:t>$c = </a:t>
            </a:r>
            <a:r>
              <a:rPr lang="en-US" dirty="0" err="1"/>
              <a:t>mysqli_connect</a:t>
            </a:r>
            <a:r>
              <a:rPr lang="en-US" dirty="0"/>
              <a:t>('localhost', 'root', ‘ ');</a:t>
            </a:r>
          </a:p>
          <a:p>
            <a:pPr marL="0" indent="0">
              <a:buNone/>
            </a:pPr>
            <a:r>
              <a:rPr lang="en-US" dirty="0"/>
              <a:t>	if($c )   </a:t>
            </a:r>
            <a:r>
              <a:rPr lang="en-US" dirty="0" err="1"/>
              <a:t>echo'Connect</a:t>
            </a:r>
            <a:r>
              <a:rPr lang="en-US" dirty="0"/>
              <a:t> successfully &lt;</a:t>
            </a:r>
            <a:r>
              <a:rPr lang="en-US" dirty="0" err="1"/>
              <a:t>br</a:t>
            </a:r>
            <a:r>
              <a:rPr lang="en-US" dirty="0"/>
              <a:t>&gt; ';</a:t>
            </a:r>
          </a:p>
          <a:p>
            <a:pPr marL="0" indent="0">
              <a:buNone/>
            </a:pPr>
            <a:r>
              <a:rPr lang="en-US" dirty="0"/>
              <a:t>	else	echo 'Could not connect: ' .</a:t>
            </a:r>
            <a:r>
              <a:rPr lang="en-US" dirty="0" err="1"/>
              <a:t>mysqli_error</a:t>
            </a:r>
            <a:r>
              <a:rPr lang="en-US" dirty="0" smtClean="0"/>
              <a:t>();</a:t>
            </a:r>
            <a:endParaRPr lang="en-US" dirty="0"/>
          </a:p>
        </p:txBody>
      </p:sp>
    </p:spTree>
    <p:extLst>
      <p:ext uri="{BB962C8B-B14F-4D97-AF65-F5344CB8AC3E}">
        <p14:creationId xmlns:p14="http://schemas.microsoft.com/office/powerpoint/2010/main" val="563077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AB1EAC43B815424C96D32F5905C6C054" ma:contentTypeVersion="10" ma:contentTypeDescription="إنشاء مستند جديد." ma:contentTypeScope="" ma:versionID="f2f6b6a321f0b5b0888709fbaa226e96">
  <xsd:schema xmlns:xsd="http://www.w3.org/2001/XMLSchema" xmlns:xs="http://www.w3.org/2001/XMLSchema" xmlns:p="http://schemas.microsoft.com/office/2006/metadata/properties" xmlns:ns2="54839328-afe8-48d1-a406-5c2c895e77a3" xmlns:ns3="f59f8d1f-2e91-40a8-9fa6-5633a360ccee" targetNamespace="http://schemas.microsoft.com/office/2006/metadata/properties" ma:root="true" ma:fieldsID="a53616bb29d626360d55a0b0863889fb" ns2:_="" ns3:_="">
    <xsd:import namespace="54839328-afe8-48d1-a406-5c2c895e77a3"/>
    <xsd:import namespace="f59f8d1f-2e91-40a8-9fa6-5633a360ccee"/>
    <xsd:element name="properties">
      <xsd:complexType>
        <xsd:sequence>
          <xsd:element name="documentManagement">
            <xsd:complexType>
              <xsd:all>
                <xsd:element ref="ns2:MediaServiceMetadata" minOccurs="0"/>
                <xsd:element ref="ns2:MediaServiceFastMetadata"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39328-afe8-48d1-a406-5c2c895e7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lcf76f155ced4ddcb4097134ff3c332f" ma:index="12" nillable="true" ma:taxonomy="true" ma:internalName="lcf76f155ced4ddcb4097134ff3c332f" ma:taxonomyFieldName="MediaServiceImageTags" ma:displayName="علامات الصور" ma:readOnly="false" ma:fieldId="{5cf76f15-5ced-4ddc-b409-7134ff3c332f}" ma:taxonomyMulti="true" ma:sspId="9ff52f34-b351-492d-bd72-b80be8882ab9"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59f8d1f-2e91-40a8-9fa6-5633a360cce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9bd7a56-8bc9-410c-943b-83c87892c5d3}" ma:internalName="TaxCatchAll" ma:showField="CatchAllData" ma:web="f59f8d1f-2e91-40a8-9fa6-5633a360cc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4839328-afe8-48d1-a406-5c2c895e77a3">
      <Terms xmlns="http://schemas.microsoft.com/office/infopath/2007/PartnerControls"/>
    </lcf76f155ced4ddcb4097134ff3c332f>
    <TaxCatchAll xmlns="f59f8d1f-2e91-40a8-9fa6-5633a360ccee" xsi:nil="true"/>
  </documentManagement>
</p:properties>
</file>

<file path=customXml/itemProps1.xml><?xml version="1.0" encoding="utf-8"?>
<ds:datastoreItem xmlns:ds="http://schemas.openxmlformats.org/officeDocument/2006/customXml" ds:itemID="{53D21876-9894-42CE-A10B-B32C66A5FB8D}"/>
</file>

<file path=customXml/itemProps2.xml><?xml version="1.0" encoding="utf-8"?>
<ds:datastoreItem xmlns:ds="http://schemas.openxmlformats.org/officeDocument/2006/customXml" ds:itemID="{E081A4B0-05BC-4588-86C8-56478A3B68EB}"/>
</file>

<file path=customXml/itemProps3.xml><?xml version="1.0" encoding="utf-8"?>
<ds:datastoreItem xmlns:ds="http://schemas.openxmlformats.org/officeDocument/2006/customXml" ds:itemID="{CEC7D257-52D4-4B86-875E-8B227DBF1920}"/>
</file>

<file path=docProps/app.xml><?xml version="1.0" encoding="utf-8"?>
<Properties xmlns="http://schemas.openxmlformats.org/officeDocument/2006/extended-properties" xmlns:vt="http://schemas.openxmlformats.org/officeDocument/2006/docPropsVTypes">
  <Template/>
  <TotalTime>3782</TotalTime>
  <Words>1535</Words>
  <Application>Microsoft Office PowerPoint</Application>
  <PresentationFormat>On-screen Show (4:3)</PresentationFormat>
  <Paragraphs>205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Office Theme</vt:lpstr>
      <vt:lpstr>HTML forms Part 1</vt:lpstr>
      <vt:lpstr>HTML Form Tags</vt:lpstr>
      <vt:lpstr>Form elements</vt:lpstr>
      <vt:lpstr>1- HTML Text Field - Single Line</vt:lpstr>
      <vt:lpstr>Example of Text Box</vt:lpstr>
      <vt:lpstr>2- HTML Password Field</vt:lpstr>
      <vt:lpstr>Handle the PHP forms in the HTML  Part 2</vt:lpstr>
      <vt:lpstr>PHP Include Files</vt:lpstr>
      <vt:lpstr>PHP Include Files-example</vt:lpstr>
      <vt:lpstr>PHP Forms and User Input</vt:lpstr>
      <vt:lpstr>PowerPoint Presentation</vt:lpstr>
      <vt:lpstr>The $_GET Variable</vt:lpstr>
      <vt:lpstr>The $_GET Variable …..</vt:lpstr>
      <vt:lpstr>The $_POST Variable……</vt:lpstr>
      <vt:lpstr>The $_POST Variable</vt:lpstr>
      <vt:lpstr>The PHP $_REQUEST Variable</vt:lpstr>
      <vt:lpstr>Insert to DB using FORM</vt:lpstr>
      <vt:lpstr>insert_st_info_table_value.php </vt:lpstr>
      <vt:lpstr>isset () function </vt:lpstr>
    </vt:vector>
  </TitlesOfParts>
  <Company>Univeristy of Nebraska -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College of Business Administration</dc:creator>
  <cp:lastModifiedBy>aa</cp:lastModifiedBy>
  <cp:revision>250</cp:revision>
  <dcterms:created xsi:type="dcterms:W3CDTF">2002-08-15T13:14:21Z</dcterms:created>
  <dcterms:modified xsi:type="dcterms:W3CDTF">2021-05-18T02:10:09Z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0x010100AB1EAC43B815424C96D32F5905C6C054</vt:lpwstr>
  </property>
</Properties>
</file>