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3"/>
  </p:notesMasterIdLst>
  <p:sldIdLst>
    <p:sldId id="422" r:id="rId2"/>
    <p:sldId id="423" r:id="rId3"/>
    <p:sldId id="445" r:id="rId4"/>
    <p:sldId id="424" r:id="rId5"/>
    <p:sldId id="446" r:id="rId6"/>
    <p:sldId id="449" r:id="rId7"/>
    <p:sldId id="451" r:id="rId8"/>
    <p:sldId id="447" r:id="rId9"/>
    <p:sldId id="448" r:id="rId10"/>
    <p:sldId id="450" r:id="rId11"/>
    <p:sldId id="452" r:id="rId12"/>
    <p:sldId id="426" r:id="rId13"/>
    <p:sldId id="453" r:id="rId14"/>
    <p:sldId id="427" r:id="rId15"/>
    <p:sldId id="454" r:id="rId16"/>
    <p:sldId id="428" r:id="rId17"/>
    <p:sldId id="456" r:id="rId18"/>
    <p:sldId id="455" r:id="rId19"/>
    <p:sldId id="430" r:id="rId20"/>
    <p:sldId id="457" r:id="rId21"/>
    <p:sldId id="458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2916"/>
    <a:srgbClr val="FF0000"/>
    <a:srgbClr val="E45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9BB5C-1378-FF11-A175-03E6E1A93CCA}" v="1" dt="2019-02-09T20:51:56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665" autoAdjust="0"/>
  </p:normalViewPr>
  <p:slideViewPr>
    <p:cSldViewPr>
      <p:cViewPr varScale="1">
        <p:scale>
          <a:sx n="63" d="100"/>
          <a:sy n="63" d="100"/>
        </p:scale>
        <p:origin x="5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43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6FE08-D186-4741-B366-417B14292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6FE08-D186-4741-B366-417B1429281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4587-00CE-4CAA-B002-8DA2638FCE80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EA4B2-C361-4ED0-A46A-5B2D95CE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DBA52-5DBB-404C-B8C0-A61E92DEA5C1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D9D54-45C2-4AC2-AF1F-5526532BF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C1BF-010D-4A62-89AF-80A9DCD4E866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977C-F926-46B2-B5DC-860499FB7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A892-A4AF-4E59-8C40-9DCBD5527675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191E8-D434-416E-8CB3-F034D7BEA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7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8355-F022-4402-97B2-1620EDDF90E7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FC9A-0DD0-4DB2-AE0E-F10CB844E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D4428-0320-4001-8383-D30D5A603D84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BE28-1DAC-4D09-8D59-2A180AA73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96C0-F60C-4742-896A-F893CB5FD845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9EF7D-252E-4737-87F6-8D867E564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F499-51CC-42EC-AB3F-BB7353A4EB20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B5988-9EAA-4CCC-A1E1-750403074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19B5-6A4C-4346-8205-2D3AB682B495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BB9DE-8268-4BEB-97B2-F6843DCE26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C1FCE-0E45-4A80-97A4-B6990A3AB154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85E5A-A2F0-4E69-AAEE-A63BFD4F3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C965-A568-47FD-A07C-070F4E411252}" type="datetime1">
              <a:rPr lang="en-US"/>
              <a:pPr>
                <a:defRPr/>
              </a:pPr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CB461-37C6-4D29-9B5F-5DCC44FD2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FCE3193-BACA-4D42-89AA-FDC25F28BC45}" type="datetime1">
              <a:rPr lang="en-US"/>
              <a:pPr>
                <a:defRPr/>
              </a:pPr>
              <a:t>4/1/2021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3FDEC5-DB1B-4CC7-9225-FBFB6B32FD5E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01600">
            <a:solidFill>
              <a:srgbClr val="CE5D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select_form.asp" TargetMode="External"/><Relationship Id="rId7" Type="http://schemas.openxmlformats.org/officeDocument/2006/relationships/hyperlink" Target="https://www.w3schools.com/tags/att_select_size.as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att_select_required.asp" TargetMode="External"/><Relationship Id="rId5" Type="http://schemas.openxmlformats.org/officeDocument/2006/relationships/hyperlink" Target="https://www.w3schools.com/tags/att_select_name.asp" TargetMode="External"/><Relationship Id="rId4" Type="http://schemas.openxmlformats.org/officeDocument/2006/relationships/hyperlink" Target="https://www.w3schools.com/tags/att_select_multipl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HTML </a:t>
            </a:r>
            <a:r>
              <a:rPr lang="en-US" altLang="en-US" b="1" dirty="0" smtClean="0"/>
              <a:t>forms</a:t>
            </a:r>
            <a:br>
              <a:rPr lang="en-US" altLang="en-US" b="1" dirty="0" smtClean="0"/>
            </a:br>
            <a:r>
              <a:rPr lang="en-US" altLang="en-US" b="1" dirty="0" smtClean="0"/>
              <a:t>Part 1</a:t>
            </a:r>
            <a:endParaRPr lang="en-US" altLang="en-US" b="1" dirty="0"/>
          </a:p>
        </p:txBody>
      </p:sp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4CCC15-EB3A-4B8F-918D-BD4229F4666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60332" y="381000"/>
            <a:ext cx="8229600" cy="77787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4- HTML </a:t>
            </a:r>
            <a:r>
              <a:rPr lang="en-US" altLang="en-US" b="1" dirty="0">
                <a:solidFill>
                  <a:srgbClr val="C00000"/>
                </a:solidFill>
              </a:rPr>
              <a:t>Reset</a:t>
            </a:r>
            <a:r>
              <a:rPr lang="en-US" altLang="en-US" b="1" dirty="0"/>
              <a:t> button</a:t>
            </a:r>
            <a:endParaRPr lang="en-US" altLang="en-US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285875"/>
            <a:ext cx="9144000" cy="4713288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Occasionally </a:t>
            </a:r>
            <a:r>
              <a:rPr lang="en-US" altLang="en-US" sz="2000" dirty="0"/>
              <a:t>you may want to allow your visitors to reset a form back to its default state. </a:t>
            </a:r>
            <a:r>
              <a:rPr lang="en-US" altLang="en-US" sz="2000" dirty="0" smtClean="0"/>
              <a:t>As </a:t>
            </a:r>
            <a:r>
              <a:rPr lang="en-US" altLang="en-US" sz="2000" dirty="0"/>
              <a:t>with the Submit button, you specify the button text using the </a:t>
            </a:r>
            <a:r>
              <a:rPr lang="en-US" altLang="en-US" sz="2000" b="1" dirty="0"/>
              <a:t>value</a:t>
            </a:r>
            <a:r>
              <a:rPr lang="en-US" altLang="en-US" sz="2000" dirty="0"/>
              <a:t> parameter. </a:t>
            </a:r>
            <a:endParaRPr lang="en-US" altLang="en-US" sz="2000" dirty="0" smtClean="0"/>
          </a:p>
          <a:p>
            <a:pPr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clear all the input in the form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hangingPunct="1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TYPE=“RESET”&gt;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 have the following attributes: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reset.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text label on the button, usually Reset.</a:t>
            </a:r>
          </a:p>
          <a:p>
            <a:pPr eaLnBrk="1" hangingPunct="1"/>
            <a:endParaRPr lang="en-US" altLang="en-US" sz="20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&lt;form action="</a:t>
            </a:r>
            <a:r>
              <a:rPr lang="en-US" altLang="en-US" sz="2000" dirty="0" err="1"/>
              <a:t>index.php</a:t>
            </a:r>
            <a:r>
              <a:rPr lang="en-US" altLang="en-US" sz="2000" dirty="0"/>
              <a:t>" name="</a:t>
            </a:r>
            <a:r>
              <a:rPr lang="en-US" altLang="en-US" sz="2000" dirty="0" err="1"/>
              <a:t>resettest</a:t>
            </a:r>
            <a:r>
              <a:rPr lang="en-US" altLang="en-US" sz="2000" dirty="0"/>
              <a:t>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 Enter your name: &lt;input type="text" name="</a:t>
            </a:r>
            <a:r>
              <a:rPr lang="en-US" altLang="en-US" sz="2000" dirty="0" err="1"/>
              <a:t>your_name</a:t>
            </a:r>
            <a:r>
              <a:rPr lang="en-US" altLang="en-US" sz="2000" dirty="0"/>
              <a:t>"&gt;&lt;</a:t>
            </a:r>
            <a:r>
              <a:rPr lang="en-US" altLang="en-US" sz="2000" dirty="0" err="1"/>
              <a:t>br</a:t>
            </a:r>
            <a:r>
              <a:rPr lang="en-US" altLang="en-US" sz="2000" dirty="0"/>
              <a:t> /&gt;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 &lt;input type="reset" value="Reset Form" name="submit"&gt;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&lt;/form&gt;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218" y="5999163"/>
            <a:ext cx="5033963" cy="7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91CF67-E55A-4269-A4DA-5C30C950152F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2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Reset</a:t>
            </a:r>
            <a:r>
              <a:rPr lang="en-US" b="1" dirty="0"/>
              <a:t> Button Example</a:t>
            </a:r>
            <a:endParaRPr lang="ar-J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1334293"/>
            <a:ext cx="8915400" cy="430450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 Action="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method="get"&gt;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First Name: &lt;input type="text"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size="15"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="25"&gt;&lt;BR&gt;&lt;BR&gt;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Last Name: &lt;input type="text"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size="15"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="25"&gt;&lt;BR&gt;&lt;BR&gt;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Nationality: &lt;input type="text"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Country"size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="15"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="25"&gt;&lt;BR&gt;&lt;BR&gt;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Phone Number: &lt;input type="text" name=NAME="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Phone"size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="15"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="15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BR&gt;&lt;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&lt;font Color=red&gt; Press Here to submit the data:&lt;BR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&gt;&lt;/font&gt;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 value="Submit Data "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type="reset"  value="Reset"&gt;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ar-JO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45086"/>
            <a:ext cx="2804160" cy="176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1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5- </a:t>
            </a:r>
            <a:r>
              <a:rPr lang="en-US" altLang="en-US" b="1" dirty="0"/>
              <a:t>HTML </a:t>
            </a:r>
            <a:r>
              <a:rPr lang="en-US" altLang="en-US" b="1" dirty="0">
                <a:solidFill>
                  <a:srgbClr val="C00000"/>
                </a:solidFill>
              </a:rPr>
              <a:t>checkbox</a:t>
            </a:r>
            <a:r>
              <a:rPr lang="en-US" altLang="en-US" b="1" dirty="0" smtClean="0"/>
              <a:t> button</a:t>
            </a:r>
            <a:endParaRPr lang="en-US" altLang="en-US" b="1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Box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boxes allow the users to select more than one option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TYPE=</a:t>
            </a:r>
            <a:r>
              <a:rPr lang="en-US" altLang="en-US" sz="2000" dirty="0"/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n-US" altLang="en-US" sz="2000" dirty="0"/>
              <a:t>"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will display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Checkboxes have the following attributes: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checkbox.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blank or CHECKED as the initial  status.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variable to be sent to the CGI application.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set to a value.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 smtClean="0"/>
          </a:p>
          <a:p>
            <a:pPr eaLnBrk="1" hangingPunct="1"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form action="</a:t>
            </a:r>
            <a:r>
              <a:rPr lang="en-US" altLang="en-US" sz="2000" dirty="0" err="1"/>
              <a:t>url</a:t>
            </a:r>
            <a:r>
              <a:rPr lang="en-US" altLang="en-US" sz="2000" dirty="0" smtClean="0"/>
              <a:t>"&gt;</a:t>
            </a:r>
            <a:endParaRPr lang="en-US" altLang="en-US" sz="20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 smtClean="0"/>
              <a:t>&lt;b&gt;&lt;u&gt; </a:t>
            </a:r>
            <a:r>
              <a:rPr lang="en-US" altLang="en-US" sz="2000" b="1" dirty="0" smtClean="0"/>
              <a:t>Select you favorite fruit :- &lt;/u&gt; &lt;/b&gt;</a:t>
            </a:r>
            <a:endParaRPr lang="en-US" altLang="en-US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&lt;input type="checkbox" name</a:t>
            </a:r>
            <a:r>
              <a:rPr lang="en-US" altLang="en-US" sz="2000" b="1" dirty="0" smtClean="0"/>
              <a:t>="fruit" </a:t>
            </a:r>
            <a:r>
              <a:rPr lang="en-US" altLang="en-US" sz="2000" b="1" dirty="0"/>
              <a:t>value="apples" &gt; Apples&lt;</a:t>
            </a:r>
            <a:r>
              <a:rPr lang="en-US" altLang="en-US" sz="2000" b="1" dirty="0" err="1"/>
              <a:t>br</a:t>
            </a:r>
            <a:r>
              <a:rPr lang="en-US" altLang="en-US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&lt;input type="checkbox" name</a:t>
            </a:r>
            <a:r>
              <a:rPr lang="en-US" altLang="en-US" sz="2000" b="1" dirty="0" smtClean="0"/>
              <a:t>="fruit" </a:t>
            </a:r>
            <a:r>
              <a:rPr lang="en-US" altLang="en-US" sz="2000" b="1" dirty="0"/>
              <a:t>value="oranges"&gt; Oranges&lt;</a:t>
            </a:r>
            <a:r>
              <a:rPr lang="en-US" altLang="en-US" sz="2000" b="1" dirty="0" err="1"/>
              <a:t>br</a:t>
            </a:r>
            <a:r>
              <a:rPr lang="en-US" altLang="en-US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&lt;input type="checkbox" name</a:t>
            </a:r>
            <a:r>
              <a:rPr lang="en-US" altLang="en-US" sz="2000" b="1" dirty="0" smtClean="0"/>
              <a:t>="fruit" </a:t>
            </a:r>
            <a:r>
              <a:rPr lang="en-US" altLang="en-US" sz="2000" b="1" dirty="0"/>
              <a:t>value="pears"&gt; Pears&lt;</a:t>
            </a:r>
            <a:r>
              <a:rPr lang="en-US" altLang="en-US" sz="2000" b="1" dirty="0" err="1"/>
              <a:t>br</a:t>
            </a:r>
            <a:r>
              <a:rPr lang="en-US" altLang="en-US" sz="2000" b="1" dirty="0"/>
              <a:t>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 smtClean="0"/>
              <a:t>&lt;/</a:t>
            </a:r>
            <a:r>
              <a:rPr lang="en-US" altLang="en-US" sz="2000" dirty="0"/>
              <a:t>form&gt;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F57328-4DAA-4F4B-8A98-E0448DCB31B2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325" y="4419600"/>
            <a:ext cx="1209675" cy="866775"/>
          </a:xfrm>
          <a:prstGeom prst="rect">
            <a:avLst/>
          </a:prstGeom>
        </p:spPr>
      </p:pic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28095"/>
              </p:ext>
            </p:extLst>
          </p:nvPr>
        </p:nvGraphicFramePr>
        <p:xfrm>
          <a:off x="6336406" y="1700011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Bitmap Image" r:id="rId4" imgW="257007" imgH="257007" progId="Paint.Picture">
                  <p:embed/>
                </p:oleObj>
              </mc:Choice>
              <mc:Fallback>
                <p:oleObj name="Bitmap Image" r:id="rId4" imgW="257007" imgH="257007" progId="Paint.Picture">
                  <p:embed/>
                  <p:pic>
                    <p:nvPicPr>
                      <p:cNvPr id="1085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406" y="1700011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38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CheckBox</a:t>
            </a:r>
            <a:r>
              <a:rPr lang="en-US" b="1" dirty="0">
                <a:solidFill>
                  <a:srgbClr val="C00000"/>
                </a:solidFill>
              </a:rPr>
              <a:t> Example</a:t>
            </a:r>
            <a:endParaRPr lang="ar-JO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&lt;HTML&gt; &lt;HEAD&gt;&lt;TITLE&gt;</a:t>
            </a:r>
            <a:r>
              <a:rPr lang="en-US" sz="1600" dirty="0" err="1"/>
              <a:t>CheckBoxType</a:t>
            </a:r>
            <a:r>
              <a:rPr lang="en-US" sz="1600" dirty="0"/>
              <a:t>&lt;/TITLE&gt; 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&lt;h1&gt; &lt;font color=green&gt;Please check one of the  following&lt;/font&gt;&lt;/h1&gt;</a:t>
            </a:r>
          </a:p>
          <a:p>
            <a:pPr marL="0" indent="0">
              <a:buNone/>
            </a:pPr>
            <a:r>
              <a:rPr lang="en-US" sz="1600" dirty="0"/>
              <a:t>&lt;FORM name="form3"  </a:t>
            </a:r>
            <a:r>
              <a:rPr lang="en-US" sz="1600" dirty="0" smtClean="0"/>
              <a:t>Action=</a:t>
            </a:r>
            <a:r>
              <a:rPr lang="en-US" sz="1600" dirty="0"/>
              <a:t> </a:t>
            </a:r>
            <a:r>
              <a:rPr lang="en-US" sz="1600" dirty="0" smtClean="0"/>
              <a:t>"</a:t>
            </a:r>
            <a:r>
              <a:rPr lang="en-US" sz="1600" dirty="0" err="1" smtClean="0"/>
              <a:t>a.php</a:t>
            </a:r>
            <a:r>
              <a:rPr lang="en-US" sz="1600" dirty="0" smtClean="0"/>
              <a:t>"  </a:t>
            </a:r>
            <a:r>
              <a:rPr lang="en-US" sz="1600" dirty="0"/>
              <a:t>method="get"&gt;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 </a:t>
            </a:r>
            <a:r>
              <a:rPr lang="en-US" sz="1600" dirty="0"/>
              <a:t>&lt;font color=red&gt; Select Country: &lt;/font&gt;&lt;BR&gt;</a:t>
            </a:r>
          </a:p>
          <a:p>
            <a:pPr marL="0" indent="0">
              <a:buNone/>
            </a:pPr>
            <a:r>
              <a:rPr lang="en-US" sz="1600" dirty="0"/>
              <a:t>     Jordan:&lt;INPUT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country</a:t>
            </a:r>
            <a:r>
              <a:rPr lang="en-US" sz="1600" dirty="0"/>
              <a:t>" </a:t>
            </a:r>
            <a:r>
              <a:rPr lang="en-US" sz="1600" b="1" dirty="0">
                <a:solidFill>
                  <a:srgbClr val="C00000"/>
                </a:solidFill>
              </a:rPr>
              <a:t>CHECKED</a:t>
            </a:r>
            <a:r>
              <a:rPr lang="en-US" sz="1600" dirty="0"/>
              <a:t>&gt;&lt;BR&gt;</a:t>
            </a:r>
          </a:p>
          <a:p>
            <a:pPr marL="0" indent="0">
              <a:buNone/>
            </a:pPr>
            <a:r>
              <a:rPr lang="en-US" sz="1600" dirty="0"/>
              <a:t>     Yemen: 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country</a:t>
            </a:r>
            <a:r>
              <a:rPr lang="en-US" sz="1600" dirty="0"/>
              <a:t>"&gt;&lt;BR&gt;</a:t>
            </a:r>
          </a:p>
          <a:p>
            <a:pPr marL="0" indent="0">
              <a:buNone/>
            </a:pPr>
            <a:r>
              <a:rPr lang="en-US" sz="1600" dirty="0"/>
              <a:t>     Qatar: 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country</a:t>
            </a:r>
            <a:r>
              <a:rPr lang="en-US" sz="1600" dirty="0"/>
              <a:t>"&gt;&lt;BR&gt; &lt;BR&gt;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&lt;font color=blue&gt;Select Language:&lt;/font&gt;&lt;BR&gt;</a:t>
            </a:r>
          </a:p>
          <a:p>
            <a:pPr marL="0" indent="0">
              <a:buNone/>
            </a:pPr>
            <a:r>
              <a:rPr lang="en-US" sz="1600" dirty="0"/>
              <a:t>     Arabic:&lt;INPUT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language</a:t>
            </a:r>
            <a:r>
              <a:rPr lang="en-US" sz="1600" dirty="0"/>
              <a:t>" </a:t>
            </a:r>
            <a:r>
              <a:rPr lang="en-US" sz="1600" dirty="0" smtClean="0"/>
              <a:t>&gt;&lt;</a:t>
            </a:r>
            <a:r>
              <a:rPr lang="en-US" sz="1600" dirty="0"/>
              <a:t>BR&gt; </a:t>
            </a:r>
          </a:p>
          <a:p>
            <a:pPr marL="0" indent="0">
              <a:buNone/>
            </a:pPr>
            <a:r>
              <a:rPr lang="en-US" sz="1600" dirty="0"/>
              <a:t>     English:&lt;INPUT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language</a:t>
            </a:r>
            <a:r>
              <a:rPr lang="en-US" sz="1600" dirty="0"/>
              <a:t>"&gt;&lt;BR&gt;</a:t>
            </a:r>
          </a:p>
          <a:p>
            <a:pPr marL="0" indent="0">
              <a:buNone/>
            </a:pPr>
            <a:r>
              <a:rPr lang="en-US" sz="1600" dirty="0"/>
              <a:t>      French:&lt;INPUT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language"&gt;</a:t>
            </a:r>
            <a:r>
              <a:rPr lang="en-US" sz="1600" dirty="0"/>
              <a:t> &lt;BR</a:t>
            </a:r>
            <a:r>
              <a:rPr lang="en-US" sz="1600" dirty="0" smtClean="0"/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&lt;BR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Color=red&gt; Press Here to submit the data:&lt;BR&gt;&lt;/font&gt;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&lt;input type="submit" value="Submit Data " 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&lt;input type="reset"  value="Reset"&gt;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&lt;/FORM&gt; &lt;/BODY&gt;&lt;/HTML&gt;</a:t>
            </a:r>
            <a:endParaRPr lang="ar-JO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849438"/>
            <a:ext cx="5255871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6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6- HTML </a:t>
            </a:r>
            <a:r>
              <a:rPr lang="en-US" altLang="en-US" b="1" dirty="0">
                <a:solidFill>
                  <a:srgbClr val="C00000"/>
                </a:solidFill>
              </a:rPr>
              <a:t>Radio</a:t>
            </a:r>
            <a:r>
              <a:rPr lang="en-US" altLang="en-US" b="1" dirty="0"/>
              <a:t> Buttons</a:t>
            </a:r>
            <a:endParaRPr lang="en-US" alt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239837"/>
            <a:ext cx="9144000" cy="54816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 Button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Radio buttons allow the users to select  only one option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TYPE=“RADIO”&gt;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will display 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buttons have the following attributes: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blank or CHECKED as the initial status. Only one radio button can be checked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variable to be sent to the CGI application.</a:t>
            </a:r>
          </a:p>
          <a:p>
            <a:pPr eaLnBrk="1" hangingPunct="1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has a set value.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 smtClean="0"/>
              <a:t>&lt;</a:t>
            </a:r>
            <a:r>
              <a:rPr lang="en-US" altLang="en-US" sz="2000" dirty="0"/>
              <a:t>form action="</a:t>
            </a:r>
            <a:r>
              <a:rPr lang="en-US" altLang="en-US" sz="2000" dirty="0" err="1"/>
              <a:t>index.php</a:t>
            </a:r>
            <a:r>
              <a:rPr lang="en-US" altLang="en-US" sz="2000" dirty="0"/>
              <a:t>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&lt;input type="radio" name="color" value="red" &gt; Red&lt;</a:t>
            </a:r>
            <a:r>
              <a:rPr lang="en-US" altLang="en-US" sz="2000" b="1" dirty="0" err="1"/>
              <a:t>br</a:t>
            </a:r>
            <a:r>
              <a:rPr lang="en-US" altLang="en-US" sz="2000" b="1" dirty="0"/>
              <a:t> 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&lt;input type="radio" name="color" value="white" &gt; White&lt;</a:t>
            </a:r>
            <a:r>
              <a:rPr lang="en-US" altLang="en-US" sz="2000" b="1" dirty="0" err="1"/>
              <a:t>br</a:t>
            </a:r>
            <a:r>
              <a:rPr lang="en-US" altLang="en-US" sz="2000" b="1" dirty="0"/>
              <a:t> 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&lt;input type="radio" name="color" value="blue" &gt; Blue&lt;</a:t>
            </a:r>
            <a:r>
              <a:rPr lang="en-US" altLang="en-US" sz="2000" b="1" dirty="0" err="1"/>
              <a:t>br</a:t>
            </a:r>
            <a:r>
              <a:rPr lang="en-US" altLang="en-US" sz="2000" b="1" dirty="0"/>
              <a:t> 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&lt;input type="radio" name="color" value="green" &gt; Green&lt;</a:t>
            </a:r>
            <a:r>
              <a:rPr lang="en-US" altLang="en-US" sz="2000" b="1" dirty="0" err="1"/>
              <a:t>br</a:t>
            </a:r>
            <a:r>
              <a:rPr lang="en-US" altLang="en-US" sz="2000" b="1" dirty="0"/>
              <a:t> 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&lt;/form&gt;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B4AC6A7-B269-4279-893D-D9D68A1B630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4822032"/>
            <a:ext cx="1419225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905000"/>
            <a:ext cx="400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09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Radio </a:t>
            </a:r>
            <a:r>
              <a:rPr lang="en-US" b="1" dirty="0">
                <a:solidFill>
                  <a:srgbClr val="C00000"/>
                </a:solidFill>
              </a:rPr>
              <a:t>Example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&lt;HTML&gt; &lt;HEAD&gt;&lt;TITLE&gt;</a:t>
            </a:r>
            <a:r>
              <a:rPr lang="en-US" sz="1600" dirty="0" err="1"/>
              <a:t>CheckBoxType</a:t>
            </a:r>
            <a:r>
              <a:rPr lang="en-US" sz="1600" dirty="0"/>
              <a:t>&lt;/TITLE&gt; 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&lt;h1&gt; &lt;font color=green&gt;Please check one of the  following&lt;/font&gt;&lt;/h1&gt;</a:t>
            </a:r>
          </a:p>
          <a:p>
            <a:pPr marL="0" indent="0">
              <a:buNone/>
            </a:pPr>
            <a:r>
              <a:rPr lang="en-US" sz="1600" dirty="0"/>
              <a:t>&lt;FORM name="form3"  </a:t>
            </a:r>
            <a:r>
              <a:rPr lang="en-US" sz="1600" dirty="0" smtClean="0"/>
              <a:t>Action=</a:t>
            </a:r>
            <a:r>
              <a:rPr lang="en-US" sz="1600" dirty="0"/>
              <a:t> </a:t>
            </a:r>
            <a:r>
              <a:rPr lang="en-US" sz="1600" dirty="0" smtClean="0"/>
              <a:t>"</a:t>
            </a:r>
            <a:r>
              <a:rPr lang="en-US" sz="1600" dirty="0" err="1" smtClean="0"/>
              <a:t>a.php</a:t>
            </a:r>
            <a:r>
              <a:rPr lang="en-US" sz="1600" dirty="0" smtClean="0"/>
              <a:t>"  </a:t>
            </a:r>
            <a:r>
              <a:rPr lang="en-US" sz="1600" dirty="0"/>
              <a:t>method="get"&gt;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 </a:t>
            </a:r>
            <a:r>
              <a:rPr lang="en-US" sz="1600" dirty="0"/>
              <a:t>&lt;font color=red&gt; Select Country: &lt;/font&gt;&lt;BR&gt;</a:t>
            </a:r>
          </a:p>
          <a:p>
            <a:pPr marL="0" indent="0">
              <a:buNone/>
            </a:pPr>
            <a:r>
              <a:rPr lang="en-US" sz="1600" dirty="0"/>
              <a:t>     Jordan:&lt;INPUT TYPE</a:t>
            </a:r>
            <a:r>
              <a:rPr lang="en-US" sz="1600" dirty="0" smtClean="0"/>
              <a:t>=“radio" </a:t>
            </a:r>
            <a:r>
              <a:rPr lang="en-US" sz="1600" dirty="0"/>
              <a:t>Name="</a:t>
            </a:r>
            <a:r>
              <a:rPr lang="en-US" sz="1600" b="1" dirty="0">
                <a:solidFill>
                  <a:srgbClr val="0000FF"/>
                </a:solidFill>
              </a:rPr>
              <a:t>country</a:t>
            </a:r>
            <a:r>
              <a:rPr lang="en-US" sz="1600" dirty="0"/>
              <a:t>" </a:t>
            </a:r>
            <a:r>
              <a:rPr lang="en-US" sz="1600" b="1" dirty="0">
                <a:solidFill>
                  <a:srgbClr val="C00000"/>
                </a:solidFill>
              </a:rPr>
              <a:t>CHECKED</a:t>
            </a:r>
            <a:r>
              <a:rPr lang="en-US" sz="1600" dirty="0"/>
              <a:t>&gt;&lt;BR&gt;</a:t>
            </a:r>
          </a:p>
          <a:p>
            <a:pPr marL="0" indent="0">
              <a:buNone/>
            </a:pPr>
            <a:r>
              <a:rPr lang="en-US" sz="1600" dirty="0"/>
              <a:t>     Yemen: 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country</a:t>
            </a:r>
            <a:r>
              <a:rPr lang="en-US" sz="1600" dirty="0"/>
              <a:t>"&gt;&lt;BR&gt;</a:t>
            </a:r>
          </a:p>
          <a:p>
            <a:pPr marL="0" indent="0">
              <a:buNone/>
            </a:pPr>
            <a:r>
              <a:rPr lang="en-US" sz="1600" dirty="0"/>
              <a:t>     Qatar: 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country</a:t>
            </a:r>
            <a:r>
              <a:rPr lang="en-US" sz="1600" dirty="0"/>
              <a:t>"&gt;&lt;BR&gt; &lt;BR&gt;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&lt;font color=blue&gt;Select Language:&lt;/font&gt;&lt;BR&gt;</a:t>
            </a:r>
          </a:p>
          <a:p>
            <a:pPr marL="0" indent="0">
              <a:buNone/>
            </a:pPr>
            <a:r>
              <a:rPr lang="en-US" sz="1600" dirty="0"/>
              <a:t>     Arabic:&lt;INPUT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language</a:t>
            </a:r>
            <a:r>
              <a:rPr lang="en-US" sz="1600" dirty="0"/>
              <a:t>" </a:t>
            </a:r>
            <a:r>
              <a:rPr lang="en-US" sz="1600" dirty="0" smtClean="0"/>
              <a:t>&gt;&lt;</a:t>
            </a:r>
            <a:r>
              <a:rPr lang="en-US" sz="1600" dirty="0"/>
              <a:t>BR&gt; </a:t>
            </a:r>
          </a:p>
          <a:p>
            <a:pPr marL="0" indent="0">
              <a:buNone/>
            </a:pPr>
            <a:r>
              <a:rPr lang="en-US" sz="1600" dirty="0"/>
              <a:t>     English:&lt;INPUT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language</a:t>
            </a:r>
            <a:r>
              <a:rPr lang="en-US" sz="1600" dirty="0"/>
              <a:t>"&gt;&lt;BR&gt;</a:t>
            </a:r>
          </a:p>
          <a:p>
            <a:pPr marL="0" indent="0">
              <a:buNone/>
            </a:pPr>
            <a:r>
              <a:rPr lang="en-US" sz="1600" dirty="0"/>
              <a:t>      French:&lt;INPUT TYPE="</a:t>
            </a:r>
            <a:r>
              <a:rPr lang="en-US" sz="1600" dirty="0" err="1"/>
              <a:t>CheckBox</a:t>
            </a:r>
            <a:r>
              <a:rPr lang="en-US" sz="1600" dirty="0"/>
              <a:t>" Name="</a:t>
            </a:r>
            <a:r>
              <a:rPr lang="en-US" sz="1600" b="1" dirty="0">
                <a:solidFill>
                  <a:srgbClr val="0000FF"/>
                </a:solidFill>
              </a:rPr>
              <a:t>language"&gt;</a:t>
            </a:r>
            <a:r>
              <a:rPr lang="en-US" sz="1600" dirty="0"/>
              <a:t> &lt;BR</a:t>
            </a:r>
            <a:r>
              <a:rPr lang="en-US" sz="1600" dirty="0" smtClean="0"/>
              <a:t>&gt;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&lt;BR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Color=red&gt; Press Here to submit the data:&lt;BR&gt;&lt;/font&gt;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&lt;input type="submit" value="Submit Data " 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&lt;input type="reset"  value="Reset"&gt;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&lt;/FORM&gt; &lt;/BODY&gt;&lt;/HTML&gt;</a:t>
            </a:r>
            <a:endParaRPr lang="ar-JO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995613"/>
            <a:ext cx="3543300" cy="224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7- HTML </a:t>
            </a:r>
            <a:r>
              <a:rPr lang="en-US" b="1" dirty="0">
                <a:solidFill>
                  <a:srgbClr val="C00000"/>
                </a:solidFill>
              </a:rPr>
              <a:t>File</a:t>
            </a:r>
            <a:r>
              <a:rPr lang="en-US" b="1" dirty="0"/>
              <a:t> Upload Field (field selector)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Sometimes it may be good to offer your website users the option to upload a file. For this you could use the HTML field type </a:t>
            </a:r>
            <a:r>
              <a:rPr lang="en-US" altLang="en-US" sz="2000" b="1" dirty="0"/>
              <a:t>file</a:t>
            </a:r>
            <a:r>
              <a:rPr lang="en-US" altLang="en-US" sz="2000" dirty="0"/>
              <a:t>. If you are using this option you also need to include an additional option to the FORM tag </a:t>
            </a:r>
            <a:r>
              <a:rPr lang="en-US" altLang="en-US" sz="2000" b="1" dirty="0" err="1"/>
              <a:t>enctype</a:t>
            </a:r>
            <a:r>
              <a:rPr lang="en-US" altLang="en-US" sz="2000" b="1" dirty="0"/>
              <a:t>="multipart/form-data“</a:t>
            </a:r>
          </a:p>
          <a:p>
            <a:pPr eaLnBrk="1" hangingPunct="1"/>
            <a:endParaRPr lang="en-US" altLang="en-US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dirty="0"/>
              <a:t>&lt;</a:t>
            </a:r>
            <a:r>
              <a:rPr lang="en-US" altLang="en-US" sz="2000" b="1" dirty="0"/>
              <a:t>form action="</a:t>
            </a:r>
            <a:r>
              <a:rPr lang="en-US" altLang="en-US" sz="2000" b="1" dirty="0" err="1"/>
              <a:t>index.php</a:t>
            </a:r>
            <a:r>
              <a:rPr lang="en-US" altLang="en-US" sz="2000" b="1" dirty="0"/>
              <a:t>" </a:t>
            </a:r>
            <a:r>
              <a:rPr lang="en-US" altLang="en-US" sz="2000" b="1" dirty="0" err="1"/>
              <a:t>enctype</a:t>
            </a:r>
            <a:r>
              <a:rPr lang="en-US" altLang="en-US" sz="2000" b="1" dirty="0"/>
              <a:t>=</a:t>
            </a:r>
            <a:r>
              <a:rPr lang="en-US" altLang="en-US" sz="2000" b="1" dirty="0">
                <a:solidFill>
                  <a:srgbClr val="FF0000"/>
                </a:solidFill>
              </a:rPr>
              <a:t>"multipart/form-data</a:t>
            </a:r>
            <a:r>
              <a:rPr lang="en-US" altLang="en-US" sz="2000" b="1" dirty="0"/>
              <a:t>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 Select a file to upload: &lt;input type="file" name="</a:t>
            </a:r>
            <a:r>
              <a:rPr lang="en-US" altLang="en-US" sz="2000" b="1" dirty="0" err="1"/>
              <a:t>selectedfile</a:t>
            </a:r>
            <a:r>
              <a:rPr lang="en-US" altLang="en-US" sz="2000" b="1" dirty="0"/>
              <a:t>" /&gt;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&lt;/form&gt;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508500"/>
            <a:ext cx="7275512" cy="144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C4BB8A-57F4-4122-82B8-B3C63300F41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0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>
          <a:xfrm>
            <a:off x="-15240" y="249234"/>
            <a:ext cx="9144000" cy="893765"/>
          </a:xfrm>
        </p:spPr>
        <p:txBody>
          <a:bodyPr>
            <a:normAutofit/>
          </a:bodyPr>
          <a:lstStyle/>
          <a:p>
            <a:r>
              <a:rPr lang="en-US" b="1" dirty="0" smtClean="0"/>
              <a:t>8- </a:t>
            </a:r>
            <a:r>
              <a:rPr lang="en-US" b="1" dirty="0"/>
              <a:t>HTML </a:t>
            </a:r>
            <a:r>
              <a:rPr lang="en-US" b="1" dirty="0">
                <a:solidFill>
                  <a:srgbClr val="C00000"/>
                </a:solidFill>
              </a:rPr>
              <a:t>Hidden</a:t>
            </a:r>
            <a:r>
              <a:rPr lang="en-US" b="1" dirty="0" smtClean="0"/>
              <a:t> Field</a:t>
            </a:r>
            <a:endParaRPr lang="en-US" dirty="0" smtClean="0"/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28760" cy="4419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to send data to the CGI application that you don’t want the web surfer to see, change data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TYPE=“HIDDEN”&gt;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 is displayed in the browser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inputs have the following attributes: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hidden.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name of the variable to be sent to the CGI application.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set a value expected by the CGI application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>
              <a:buFont typeface="StarSymbol" charset="0"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&lt;</a:t>
            </a:r>
            <a:r>
              <a:rPr lang="en-GB" altLang="en-US" sz="2000" b="1" dirty="0">
                <a:latin typeface="Courier New" panose="02070309020205020404" pitchFamily="49" charset="0"/>
              </a:rPr>
              <a:t>input</a:t>
            </a:r>
            <a:r>
              <a:rPr lang="en-GB" altLang="en-US" sz="2000" dirty="0">
                <a:latin typeface="Courier New" panose="02070309020205020404" pitchFamily="49" charset="0"/>
              </a:rPr>
              <a:t> </a:t>
            </a:r>
            <a:r>
              <a:rPr lang="en-GB" altLang="en-US" sz="2000" b="1" dirty="0">
                <a:latin typeface="Courier New" panose="02070309020205020404" pitchFamily="49" charset="0"/>
              </a:rPr>
              <a:t>type="hidden"</a:t>
            </a:r>
          </a:p>
          <a:p>
            <a:pPr eaLnBrk="1">
              <a:buFont typeface="StarSymbol" charset="0"/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       name="hidden1"</a:t>
            </a:r>
          </a:p>
          <a:p>
            <a:pPr eaLnBrk="1">
              <a:buNone/>
            </a:pPr>
            <a:r>
              <a:rPr lang="en-GB" altLang="en-US" sz="2000" dirty="0">
                <a:latin typeface="Courier New" panose="02070309020205020404" pitchFamily="49" charset="0"/>
              </a:rPr>
              <a:t>       value="Form example for </a:t>
            </a:r>
            <a:r>
              <a:rPr lang="en-GB" altLang="en-US" sz="2000" dirty="0" smtClean="0">
                <a:latin typeface="Courier New" panose="02070309020205020404" pitchFamily="49" charset="0"/>
              </a:rPr>
              <a:t>demo" /&gt;</a:t>
            </a:r>
            <a:endParaRPr lang="en-GB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017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HTML </a:t>
            </a:r>
            <a:r>
              <a:rPr lang="en-US" b="1" dirty="0" err="1">
                <a:solidFill>
                  <a:srgbClr val="0000FF"/>
                </a:solidFill>
              </a:rPr>
              <a:t>Textarea</a:t>
            </a:r>
            <a:r>
              <a:rPr lang="en-US" b="1" dirty="0"/>
              <a:t> (multiple lines text field )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The multi-line text field (commonly known as a </a:t>
            </a:r>
            <a:r>
              <a:rPr lang="en-US" altLang="en-US" sz="2000" dirty="0" err="1"/>
              <a:t>textarea</a:t>
            </a:r>
            <a:r>
              <a:rPr lang="en-US" altLang="en-US" sz="2000" dirty="0"/>
              <a:t> field) is more suitable to take larger block of text from your visitors. This is idea for comments.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&lt;form action="</a:t>
            </a:r>
            <a:r>
              <a:rPr lang="en-US" altLang="en-US" sz="2000" b="1" dirty="0" err="1"/>
              <a:t>index.php</a:t>
            </a:r>
            <a:r>
              <a:rPr lang="en-US" altLang="en-US" sz="2000" b="1" dirty="0"/>
              <a:t>"&gt;</a:t>
            </a:r>
          </a:p>
          <a:p>
            <a:pPr eaLnBrk="1" hangingPunct="1">
              <a:buNone/>
            </a:pPr>
            <a:r>
              <a:rPr lang="en-US" altLang="en-US" sz="2000" b="1" dirty="0"/>
              <a:t> Comments: &lt;BR&gt; &lt;</a:t>
            </a:r>
            <a:r>
              <a:rPr lang="en-US" altLang="en-US" sz="2000" b="1" dirty="0" err="1">
                <a:solidFill>
                  <a:srgbClr val="C00000"/>
                </a:solidFill>
              </a:rPr>
              <a:t>textarea</a:t>
            </a:r>
            <a:r>
              <a:rPr lang="en-US" altLang="en-US" sz="2000" b="1" dirty="0"/>
              <a:t> rows="5" cols="30"&gt;  </a:t>
            </a:r>
            <a:r>
              <a:rPr lang="en-US" altLang="en-US" sz="2000" b="1" dirty="0" smtClean="0"/>
              <a:t>&lt;</a:t>
            </a:r>
            <a:r>
              <a:rPr lang="en-US" altLang="en-US" sz="2000" b="1" dirty="0"/>
              <a:t>/</a:t>
            </a:r>
            <a:r>
              <a:rPr lang="en-US" altLang="en-US" sz="2000" b="1" dirty="0" err="1" smtClean="0"/>
              <a:t>textarea</a:t>
            </a:r>
            <a:r>
              <a:rPr lang="en-US" altLang="en-US" sz="2000" b="1" dirty="0" smtClean="0"/>
              <a:t>&gt;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font Color=red&gt; Press Here to submit the data:&lt;BR&gt;&lt;/font&gt;</a:t>
            </a:r>
          </a:p>
          <a:p>
            <a:pPr marL="0" indent="0">
              <a:buNone/>
            </a:pPr>
            <a:r>
              <a:rPr lang="en-US" sz="2000" dirty="0"/>
              <a:t>     &lt;input type="submit" value="Submit Data " &gt;</a:t>
            </a:r>
          </a:p>
          <a:p>
            <a:pPr marL="0" indent="0">
              <a:buNone/>
            </a:pPr>
            <a:r>
              <a:rPr lang="en-US" sz="2000" dirty="0"/>
              <a:t>     &lt;input type="reset"  value="Reset"&gt;</a:t>
            </a:r>
          </a:p>
          <a:p>
            <a:pPr eaLnBrk="1" hangingPunct="1">
              <a:buNone/>
            </a:pPr>
            <a:endParaRPr lang="en-US" altLang="en-US" sz="20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&lt;/form&gt;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6B47BD-4E53-4BE2-921C-4A84BE0C624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4978717"/>
            <a:ext cx="2600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6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HTML </a:t>
            </a:r>
            <a:r>
              <a:rPr lang="en-US" b="1" dirty="0">
                <a:solidFill>
                  <a:srgbClr val="0000FF"/>
                </a:solidFill>
              </a:rPr>
              <a:t>drop-downs</a:t>
            </a:r>
            <a:r>
              <a:rPr lang="en-US" b="1" dirty="0"/>
              <a:t> (aka </a:t>
            </a:r>
            <a:r>
              <a:rPr lang="en-US" b="1" dirty="0">
                <a:solidFill>
                  <a:srgbClr val="0000FF"/>
                </a:solidFill>
              </a:rPr>
              <a:t>selects</a:t>
            </a:r>
            <a:r>
              <a:rPr lang="en-US" b="1" dirty="0"/>
              <a:t> or </a:t>
            </a:r>
            <a:r>
              <a:rPr lang="en-US" b="1" dirty="0">
                <a:solidFill>
                  <a:srgbClr val="0000FF"/>
                </a:solidFill>
              </a:rPr>
              <a:t>combo-boxes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4864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When you want your visitors to pick something from a list, you could use a drop-down list. These are sometimes know as </a:t>
            </a:r>
            <a:r>
              <a:rPr lang="en-US" sz="2000" b="1" dirty="0"/>
              <a:t>option selects</a:t>
            </a:r>
            <a:r>
              <a:rPr lang="en-US" sz="2000" dirty="0"/>
              <a:t>, </a:t>
            </a:r>
            <a:r>
              <a:rPr lang="en-US" sz="2000" b="1" dirty="0"/>
              <a:t>select fields</a:t>
            </a:r>
            <a:r>
              <a:rPr lang="en-US" sz="2000" dirty="0"/>
              <a:t> or </a:t>
            </a:r>
            <a:r>
              <a:rPr lang="en-US" sz="2000" b="1" dirty="0"/>
              <a:t>combo-boxes</a:t>
            </a:r>
            <a:r>
              <a:rPr lang="en-US" sz="2000" dirty="0"/>
              <a:t>. By default only one option can be selected, however you can allow multiple selections by including the word </a:t>
            </a:r>
            <a:r>
              <a:rPr lang="en-US" sz="2000" b="1" dirty="0"/>
              <a:t>multiple</a:t>
            </a:r>
            <a:r>
              <a:rPr lang="en-US" sz="2000" dirty="0"/>
              <a:t> to your select tag (this will also alter the appearance of the field).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/>
              <a:t>&lt;form action="index.php"&gt;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/>
              <a:t> Select Something: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</a:rPr>
              <a:t> &lt;select name="something"&gt;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/>
              <a:t> 	 &lt;option value="Google"&gt; Google &lt;/option&gt;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 	 &lt;option value="Bing"&gt; Bing &lt;/option&gt;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/>
              <a:t> 	 &lt;option value="Yahoo"&gt; Yahoo &lt;/</a:t>
            </a:r>
            <a:r>
              <a:rPr lang="en-US" sz="2000" b="1" dirty="0" err="1"/>
              <a:t>opton</a:t>
            </a:r>
            <a:r>
              <a:rPr lang="en-US" sz="2000" b="1" dirty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0000FF"/>
                </a:solidFill>
              </a:rPr>
              <a:t> &lt;/select&gt;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/>
              <a:t>&lt;/form</a:t>
            </a:r>
            <a:r>
              <a:rPr lang="en-US" sz="2000" b="1" dirty="0" smtClean="0"/>
              <a:t>&gt;</a:t>
            </a:r>
            <a:endParaRPr lang="en-US" sz="2000" b="1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930083-D3D1-4053-8D72-250F634E917D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193" y="5810457"/>
            <a:ext cx="3088607" cy="545893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44539"/>
              </p:ext>
            </p:extLst>
          </p:nvPr>
        </p:nvGraphicFramePr>
        <p:xfrm>
          <a:off x="472440" y="2220098"/>
          <a:ext cx="8214360" cy="2496479"/>
        </p:xfrm>
        <a:graphic>
          <a:graphicData uri="http://schemas.openxmlformats.org/drawingml/2006/table">
            <a:tbl>
              <a:tblPr/>
              <a:tblGrid>
                <a:gridCol w="1127759">
                  <a:extLst>
                    <a:ext uri="{9D8B030D-6E8A-4147-A177-3AD203B41FA5}">
                      <a16:colId xmlns:a16="http://schemas.microsoft.com/office/drawing/2014/main" val="167642248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32401461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4261620979"/>
                    </a:ext>
                  </a:extLst>
                </a:gridCol>
              </a:tblGrid>
              <a:tr h="18948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Attribute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11831"/>
                  </a:ext>
                </a:extLst>
              </a:tr>
              <a:tr h="370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3"/>
                        </a:rPr>
                        <a:t>form</a:t>
                      </a:r>
                      <a:endParaRPr lang="en-US" sz="1400" dirty="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 err="1">
                          <a:effectLst/>
                        </a:rPr>
                        <a:t>form_id</a:t>
                      </a:r>
                      <a:endParaRPr lang="en-US" sz="1400" dirty="0">
                        <a:effectLst/>
                      </a:endParaRP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which form the drop-down list belongs to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473654"/>
                  </a:ext>
                </a:extLst>
              </a:tr>
              <a:tr h="3950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4"/>
                        </a:rPr>
                        <a:t>multiple</a:t>
                      </a:r>
                      <a:endParaRPr lang="en-US" sz="1400" dirty="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multiple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that multiple options can be selected at once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944240"/>
                  </a:ext>
                </a:extLst>
              </a:tr>
              <a:tr h="370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hlinkClick r:id="rId5"/>
                        </a:rPr>
                        <a:t>name</a:t>
                      </a:r>
                      <a:endParaRPr lang="en-US" sz="140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</a:endParaRP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Defines a name for the drop-down list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1489"/>
                  </a:ext>
                </a:extLst>
              </a:tr>
              <a:tr h="36698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6"/>
                        </a:rPr>
                        <a:t>required</a:t>
                      </a:r>
                      <a:endParaRPr lang="en-US" sz="1400" dirty="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required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Specifies that the user is required to select a value before submitting the form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440876"/>
                  </a:ext>
                </a:extLst>
              </a:tr>
              <a:tr h="568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hlinkClick r:id="rId7"/>
                        </a:rPr>
                        <a:t>size</a:t>
                      </a:r>
                      <a:endParaRPr lang="en-US" sz="1400" dirty="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i="1" dirty="0">
                          <a:effectLst/>
                        </a:rPr>
                        <a:t>number</a:t>
                      </a:r>
                      <a:endParaRPr lang="en-US" sz="1400" dirty="0">
                        <a:effectLst/>
                      </a:endParaRP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Defines the number of visible options in a drop-down list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4379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 flipV="1">
            <a:off x="1578187" y="1542299"/>
            <a:ext cx="753533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altLang="ar-JO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ar-JO" altLang="ar-JO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ar-JO" altLang="ar-JO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2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97" y="439737"/>
            <a:ext cx="8229600" cy="5619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HTML Form Tags</a:t>
            </a:r>
            <a:endParaRPr 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52400" y="1219199"/>
            <a:ext cx="8991600" cy="550227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HTML website forms should be enclosed inside the FORM tags. There are various parameter options available, the most common ones are: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0070C0"/>
                </a:solidFill>
              </a:rPr>
              <a:t>action</a:t>
            </a:r>
            <a:r>
              <a:rPr lang="en-US" altLang="en-US" sz="2000" dirty="0"/>
              <a:t> - this allows you to tell the form where to go once submitted (usually the filename of a script which will read and process the form data which has been submitted).</a:t>
            </a:r>
            <a:br>
              <a:rPr lang="en-US" altLang="en-US" sz="2000" dirty="0"/>
            </a:br>
            <a:r>
              <a:rPr lang="en-US" altLang="en-US" sz="2000" b="1" dirty="0"/>
              <a:t>name</a:t>
            </a:r>
            <a:r>
              <a:rPr lang="en-US" altLang="en-US" sz="2000" dirty="0"/>
              <a:t> - it's usually a good idea to give your forms a name, this is used to uniquely identify your form on a given page.</a:t>
            </a:r>
            <a:br>
              <a:rPr lang="en-US" altLang="en-US" sz="2000" dirty="0"/>
            </a:br>
            <a:r>
              <a:rPr lang="en-US" altLang="en-US" sz="2000" b="1" dirty="0"/>
              <a:t>method</a:t>
            </a:r>
            <a:r>
              <a:rPr lang="en-US" altLang="en-US" sz="2000" dirty="0"/>
              <a:t> - the value of this should be </a:t>
            </a:r>
            <a:r>
              <a:rPr lang="en-US" altLang="en-US" sz="2000" b="1" dirty="0">
                <a:solidFill>
                  <a:srgbClr val="C00000"/>
                </a:solidFill>
              </a:rPr>
              <a:t>POST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C00000"/>
                </a:solidFill>
              </a:rPr>
              <a:t>GET</a:t>
            </a:r>
            <a:r>
              <a:rPr lang="en-US" altLang="en-US" sz="2000" dirty="0"/>
              <a:t>. This tells the form how to send the data once submitted. Forms should usually always be set to use </a:t>
            </a:r>
            <a:r>
              <a:rPr lang="en-US" altLang="en-US" sz="2000" b="1" dirty="0"/>
              <a:t>POST </a:t>
            </a:r>
            <a:r>
              <a:rPr lang="en-US" altLang="en-US" sz="2000" dirty="0"/>
              <a:t>(as</a:t>
            </a:r>
            <a:r>
              <a:rPr lang="en-US" altLang="en-US" sz="2000" b="1" dirty="0"/>
              <a:t> GET </a:t>
            </a:r>
            <a:r>
              <a:rPr lang="en-US" altLang="en-US" sz="2000" dirty="0"/>
              <a:t>will attached the form data onto the page URL which is almost always a bad idea for security reasons). There are some other methods available, but we will not discuss these here.</a:t>
            </a:r>
          </a:p>
          <a:p>
            <a:pPr marL="0" indent="0" eaLnBrk="1" hangingPunct="1">
              <a:buNone/>
            </a:pPr>
            <a:endParaRPr lang="en-US" altLang="en-US" sz="10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i="1" dirty="0" smtClean="0"/>
              <a:t>&lt;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form</a:t>
            </a:r>
            <a:r>
              <a:rPr lang="en-US" altLang="en-US" sz="2000" b="1" i="1" dirty="0" smtClean="0"/>
              <a:t> </a:t>
            </a:r>
            <a:r>
              <a:rPr lang="en-US" altLang="en-US" sz="2000" b="1" i="1" dirty="0" smtClean="0">
                <a:solidFill>
                  <a:srgbClr val="0070C0"/>
                </a:solidFill>
              </a:rPr>
              <a:t>action="</a:t>
            </a:r>
            <a:r>
              <a:rPr lang="en-US" altLang="en-US" sz="2000" b="1" i="1" dirty="0" err="1" smtClean="0"/>
              <a:t>index.php</a:t>
            </a:r>
            <a:r>
              <a:rPr lang="en-US" altLang="en-US" sz="2000" b="1" i="1" dirty="0" smtClean="0"/>
              <a:t>" </a:t>
            </a:r>
            <a:r>
              <a:rPr lang="en-US" altLang="en-US" sz="2000" b="1" i="1" dirty="0" smtClean="0">
                <a:solidFill>
                  <a:srgbClr val="0070C0"/>
                </a:solidFill>
              </a:rPr>
              <a:t>name="</a:t>
            </a:r>
            <a:r>
              <a:rPr lang="en-US" altLang="en-US" sz="2000" b="1" i="1" dirty="0" err="1" smtClean="0"/>
              <a:t>myform</a:t>
            </a:r>
            <a:r>
              <a:rPr lang="en-US" altLang="en-US" sz="2000" b="1" i="1" dirty="0" smtClean="0"/>
              <a:t>" </a:t>
            </a:r>
            <a:r>
              <a:rPr lang="en-US" altLang="en-US" sz="2000" b="1" i="1" dirty="0" smtClean="0">
                <a:solidFill>
                  <a:srgbClr val="0070C0"/>
                </a:solidFill>
              </a:rPr>
              <a:t>method</a:t>
            </a:r>
            <a:r>
              <a:rPr lang="en-US" altLang="en-US" sz="2000" b="1" i="1" dirty="0" smtClean="0"/>
              <a:t>="POST"&gt;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i="1" dirty="0" smtClean="0"/>
              <a:t> Example form field: &lt;input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type</a:t>
            </a:r>
            <a:r>
              <a:rPr lang="en-US" altLang="en-US" sz="2000" b="1" i="1" dirty="0" smtClean="0"/>
              <a:t>="text" name="example"&gt;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i="1" dirty="0" smtClean="0"/>
              <a:t>&lt;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/form</a:t>
            </a:r>
            <a:r>
              <a:rPr lang="en-US" altLang="en-US" sz="2000" b="1" i="1" dirty="0" smtClean="0"/>
              <a:t>&gt;</a:t>
            </a:r>
            <a:endParaRPr lang="en-US" altLang="en-US" sz="2000" b="1" i="1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6F4B06-47D2-4DE4-AB34-BF0DEB9DDEC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" name="مستطيل 3"/>
          <p:cNvSpPr>
            <a:spLocks noChangeArrowheads="1"/>
          </p:cNvSpPr>
          <p:nvPr/>
        </p:nvSpPr>
        <p:spPr bwMode="auto">
          <a:xfrm>
            <a:off x="2530454" y="5986463"/>
            <a:ext cx="2222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Example form field: </a:t>
            </a:r>
            <a:endParaRPr lang="ar-JO" altLang="en-US" dirty="0"/>
          </a:p>
        </p:txBody>
      </p:sp>
      <p:sp>
        <p:nvSpPr>
          <p:cNvPr id="9" name="مستطيل 5"/>
          <p:cNvSpPr/>
          <p:nvPr/>
        </p:nvSpPr>
        <p:spPr>
          <a:xfrm>
            <a:off x="5472906" y="5986463"/>
            <a:ext cx="2160588" cy="4318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4917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combo-boxes Example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64773"/>
            <a:ext cx="6705600" cy="435022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&lt;font color=blue&gt;Select Language:&lt;/font&gt;&lt;BR&gt;</a:t>
            </a:r>
          </a:p>
          <a:p>
            <a:pPr marL="0" indent="0">
              <a:buNone/>
            </a:pPr>
            <a:r>
              <a:rPr lang="en-US" sz="2400" dirty="0"/>
              <a:t>&lt;form&gt;</a:t>
            </a:r>
          </a:p>
          <a:p>
            <a:pPr marL="0" indent="0">
              <a:buNone/>
            </a:pPr>
            <a:r>
              <a:rPr lang="en-US" sz="2400" dirty="0" smtClean="0"/>
              <a:t>  &lt;</a:t>
            </a:r>
            <a:r>
              <a:rPr lang="en-US" sz="2400" b="1" dirty="0">
                <a:solidFill>
                  <a:srgbClr val="C00000"/>
                </a:solidFill>
              </a:rPr>
              <a:t>select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name="language" 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	&lt;</a:t>
            </a:r>
            <a:r>
              <a:rPr lang="en-US" sz="2400" dirty="0"/>
              <a:t>option value="Arabic"&gt;Arabic&lt;/option&gt;</a:t>
            </a:r>
          </a:p>
          <a:p>
            <a:pPr marL="0" indent="0">
              <a:buNone/>
            </a:pPr>
            <a:r>
              <a:rPr lang="en-US" sz="2400" dirty="0" smtClean="0"/>
              <a:t>	&lt;</a:t>
            </a:r>
            <a:r>
              <a:rPr lang="en-US" sz="2400" dirty="0"/>
              <a:t>option value="English"&gt;English&lt;/option&gt;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	&lt;</a:t>
            </a:r>
            <a:r>
              <a:rPr lang="en-US" sz="2400" dirty="0"/>
              <a:t>option value="Spanish"&gt;Spanish&lt;/option&gt;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smtClean="0"/>
              <a:t>	&lt;</a:t>
            </a:r>
            <a:r>
              <a:rPr lang="en-US" sz="2400" dirty="0"/>
              <a:t>option value</a:t>
            </a:r>
            <a:r>
              <a:rPr lang="en-US" sz="2400" dirty="0" smtClean="0"/>
              <a:t>="French"&gt;French&lt;/</a:t>
            </a:r>
            <a:r>
              <a:rPr lang="en-US" sz="2400" dirty="0"/>
              <a:t>option&gt;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&lt;/</a:t>
            </a:r>
            <a:r>
              <a:rPr lang="en-US" sz="2400" b="1" dirty="0">
                <a:solidFill>
                  <a:srgbClr val="C00000"/>
                </a:solidFill>
              </a:rPr>
              <a:t>select&gt;</a:t>
            </a:r>
          </a:p>
          <a:p>
            <a:pPr marL="0" indent="0">
              <a:buNone/>
            </a:pPr>
            <a:r>
              <a:rPr lang="en-US" sz="2400" dirty="0"/>
              <a:t>&lt;/form&gt;</a:t>
            </a:r>
            <a:endParaRPr lang="ar-JO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20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239315"/>
            <a:ext cx="2207895" cy="9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23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combo-boxes Example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349533"/>
            <a:ext cx="8382000" cy="444166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&lt;font color=blue&gt;Select Language:&lt;/font&gt;&lt;BR&gt;</a:t>
            </a:r>
          </a:p>
          <a:p>
            <a:pPr marL="0" indent="0">
              <a:buNone/>
            </a:pPr>
            <a:r>
              <a:rPr lang="en-US" sz="1800" dirty="0"/>
              <a:t>&lt;form&gt;</a:t>
            </a:r>
          </a:p>
          <a:p>
            <a:pPr marL="0" indent="0">
              <a:buNone/>
            </a:pPr>
            <a:r>
              <a:rPr lang="en-US" sz="1800" dirty="0"/>
              <a:t>  &lt;select name="language</a:t>
            </a:r>
            <a:r>
              <a:rPr lang="en-US" sz="1800" b="1" dirty="0">
                <a:solidFill>
                  <a:srgbClr val="0000FF"/>
                </a:solidFill>
              </a:rPr>
              <a:t>" size="3" </a:t>
            </a:r>
            <a:r>
              <a:rPr lang="en-US" sz="1800" b="1" dirty="0">
                <a:solidFill>
                  <a:srgbClr val="C00000"/>
                </a:solidFill>
              </a:rPr>
              <a:t>required="required"  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	&lt;option value="Arabic"&gt;Arabic&lt;/option&gt;</a:t>
            </a:r>
          </a:p>
          <a:p>
            <a:pPr marL="0" indent="0">
              <a:buNone/>
            </a:pPr>
            <a:r>
              <a:rPr lang="en-US" sz="1800" dirty="0"/>
              <a:t>	&lt;option value="English"&gt;English&lt;/option&gt;</a:t>
            </a:r>
          </a:p>
          <a:p>
            <a:pPr marL="0" indent="0">
              <a:buNone/>
            </a:pPr>
            <a:r>
              <a:rPr lang="en-US" sz="1800" dirty="0"/>
              <a:t>  	&lt;option value="Spanish"&gt;Spanish&lt;/option&gt;</a:t>
            </a:r>
          </a:p>
          <a:p>
            <a:pPr marL="0" indent="0">
              <a:buNone/>
            </a:pPr>
            <a:r>
              <a:rPr lang="en-US" sz="1800" dirty="0"/>
              <a:t>  	&lt;option value="</a:t>
            </a:r>
            <a:r>
              <a:rPr lang="en-US" sz="1800" dirty="0" err="1"/>
              <a:t>Frinsh</a:t>
            </a:r>
            <a:r>
              <a:rPr lang="en-US" sz="1800" dirty="0"/>
              <a:t>"&gt;</a:t>
            </a:r>
            <a:r>
              <a:rPr lang="en-US" sz="1800" dirty="0" err="1"/>
              <a:t>Frinsh</a:t>
            </a:r>
            <a:r>
              <a:rPr lang="en-US" sz="1800" dirty="0"/>
              <a:t>&lt;/option&gt;</a:t>
            </a:r>
          </a:p>
          <a:p>
            <a:pPr marL="0" indent="0">
              <a:buNone/>
            </a:pPr>
            <a:r>
              <a:rPr lang="en-US" sz="1800" dirty="0"/>
              <a:t>  &lt;/select&gt;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br</a:t>
            </a:r>
            <a:r>
              <a:rPr lang="en-US" sz="1800" dirty="0"/>
              <a:t>&gt;&lt;</a:t>
            </a:r>
            <a:r>
              <a:rPr lang="en-US" sz="1800" dirty="0" err="1"/>
              <a:t>br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&lt;font Color=red&gt; Press Here to submit the data:&lt;BR&gt;&lt;/font&gt;</a:t>
            </a:r>
          </a:p>
          <a:p>
            <a:pPr marL="0" indent="0">
              <a:buNone/>
            </a:pPr>
            <a:r>
              <a:rPr lang="en-US" sz="1800" dirty="0"/>
              <a:t>     &lt;input type="submit" value="Submit Data " &gt;</a:t>
            </a:r>
          </a:p>
          <a:p>
            <a:pPr marL="0" indent="0">
              <a:buNone/>
            </a:pPr>
            <a:r>
              <a:rPr lang="en-US" sz="1800" dirty="0"/>
              <a:t>     &lt;input type="reset"  value="Reset"&gt;</a:t>
            </a:r>
          </a:p>
          <a:p>
            <a:pPr marL="0" indent="0">
              <a:buNone/>
            </a:pPr>
            <a:r>
              <a:rPr lang="en-US" sz="1800" dirty="0"/>
              <a:t>&lt;/form&gt;</a:t>
            </a:r>
            <a:endParaRPr lang="ar-JO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235" y="4648200"/>
            <a:ext cx="2291886" cy="14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altLang="ar-JO" smtClean="0"/>
              <a:t>Form elements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-30480" y="1122614"/>
            <a:ext cx="9059863" cy="5486400"/>
          </a:xfrm>
          <a:ln w="3175"/>
        </p:spPr>
        <p:txBody>
          <a:bodyPr/>
          <a:lstStyle/>
          <a:p>
            <a:pPr eaLnBrk="1" hangingPunct="1"/>
            <a:r>
              <a:rPr lang="en-US" altLang="ar-JO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 Element’s Properties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ar-JO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ar-JO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ar-J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INPUT entry field.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ar-J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altLang="ar-J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Variable name passed to CGI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ar-J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altLang="ar-J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The data associated with the variable  name to be passed to the CGI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ar-J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altLang="ar-J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Number of visible characters in text field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ar-JO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MAXLENGHT</a:t>
            </a:r>
            <a:r>
              <a:rPr lang="en-US" altLang="ar-J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Maximum number of characters accepted.</a:t>
            </a:r>
          </a:p>
          <a:p>
            <a:endParaRPr lang="en-US" altLang="ar-JO" dirty="0" smtClean="0"/>
          </a:p>
        </p:txBody>
      </p:sp>
      <p:sp>
        <p:nvSpPr>
          <p:cNvPr id="2" name="Rectangle 1"/>
          <p:cNvSpPr/>
          <p:nvPr/>
        </p:nvSpPr>
        <p:spPr>
          <a:xfrm>
            <a:off x="381000" y="3692263"/>
            <a:ext cx="3429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chemeClr val="accent2"/>
              </a:buClr>
            </a:pPr>
            <a:r>
              <a:rPr lang="en-US" altLang="ar-JO" sz="18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TYPE</a:t>
            </a:r>
            <a:r>
              <a:rPr lang="en-US" altLang="ar-JO" sz="1800" b="1" u="sng" dirty="0" smtClean="0">
                <a:cs typeface="Times New Roman" panose="02020603050405020304" pitchFamily="18" charset="0"/>
              </a:rPr>
              <a:t> </a:t>
            </a:r>
            <a:r>
              <a:rPr lang="en-US" altLang="ar-JO" sz="1800" b="1" u="sng" dirty="0">
                <a:cs typeface="Times New Roman" panose="02020603050405020304" pitchFamily="18" charset="0"/>
              </a:rPr>
              <a:t>elements </a:t>
            </a:r>
            <a:r>
              <a:rPr lang="en-US" altLang="ar-JO" sz="1800" b="1" u="sng" dirty="0" smtClean="0">
                <a:cs typeface="Times New Roman" panose="02020603050405020304" pitchFamily="18" charset="0"/>
              </a:rPr>
              <a:t>have values: </a:t>
            </a:r>
            <a:endParaRPr lang="en-US" altLang="ar-JO" sz="1800" b="1" u="sng" dirty="0">
              <a:cs typeface="Times New Roman" panose="02020603050405020304" pitchFamily="18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</a:pPr>
            <a:r>
              <a:rPr lang="en-US" altLang="ar-JO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Text</a:t>
            </a:r>
            <a:r>
              <a:rPr lang="en-US" altLang="ar-JO" sz="1800" dirty="0">
                <a:cs typeface="Times New Roman" panose="02020603050405020304" pitchFamily="18" charset="0"/>
              </a:rPr>
              <a:t> boxes, 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  <a:tabLst>
                <a:tab pos="1028700" algn="l"/>
              </a:tabLst>
            </a:pPr>
            <a:r>
              <a:rPr lang="en-US" altLang="ar-JO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Submit</a:t>
            </a:r>
            <a:endParaRPr lang="en-US" altLang="ar-JO" sz="1800" dirty="0">
              <a:cs typeface="Times New Roman" panose="02020603050405020304" pitchFamily="18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  <a:tabLst>
                <a:tab pos="1028700" algn="l"/>
              </a:tabLst>
            </a:pPr>
            <a:r>
              <a:rPr lang="en-US" altLang="ar-JO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Reset</a:t>
            </a:r>
            <a:endParaRPr lang="en-US" altLang="ar-JO" sz="1800" dirty="0">
              <a:cs typeface="Times New Roman" panose="02020603050405020304" pitchFamily="18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  <a:tabLst>
                <a:tab pos="1028700" algn="l"/>
              </a:tabLst>
            </a:pPr>
            <a:r>
              <a:rPr lang="en-US" altLang="ar-JO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Password</a:t>
            </a:r>
            <a:r>
              <a:rPr lang="en-US" altLang="ar-JO" sz="1800" dirty="0" smtClean="0">
                <a:cs typeface="Times New Roman" panose="02020603050405020304" pitchFamily="18" charset="0"/>
              </a:rPr>
              <a:t> </a:t>
            </a:r>
            <a:r>
              <a:rPr lang="en-US" altLang="ar-JO" sz="1800" dirty="0">
                <a:cs typeface="Times New Roman" panose="02020603050405020304" pitchFamily="18" charset="0"/>
              </a:rPr>
              <a:t>boxes, </a:t>
            </a:r>
            <a:endParaRPr lang="en-US" altLang="ar-JO" sz="1800" dirty="0" smtClean="0">
              <a:cs typeface="Times New Roman" panose="02020603050405020304" pitchFamily="18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  <a:tabLst>
                <a:tab pos="1028700" algn="l"/>
              </a:tabLst>
            </a:pPr>
            <a:r>
              <a:rPr lang="en-US" altLang="ar-JO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Checkboxes</a:t>
            </a:r>
            <a:r>
              <a:rPr lang="en-US" altLang="ar-JO" sz="1800" dirty="0"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  <a:tabLst>
                <a:tab pos="1028700" algn="l"/>
              </a:tabLst>
            </a:pPr>
            <a:r>
              <a:rPr lang="en-US" altLang="ar-JO" sz="1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Radio</a:t>
            </a:r>
            <a:r>
              <a:rPr lang="en-US" altLang="ar-JO" sz="1800" dirty="0">
                <a:cs typeface="Times New Roman" panose="02020603050405020304" pitchFamily="18" charset="0"/>
              </a:rPr>
              <a:t> </a:t>
            </a:r>
            <a:r>
              <a:rPr lang="en-US" altLang="ar-JO" sz="1800" dirty="0" smtClean="0">
                <a:cs typeface="Times New Roman" panose="02020603050405020304" pitchFamily="18" charset="0"/>
              </a:rPr>
              <a:t>buttons</a:t>
            </a:r>
            <a:r>
              <a:rPr lang="en-US" altLang="ar-JO" sz="1800" dirty="0"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  <a:tabLst>
                <a:tab pos="1028700" algn="l"/>
              </a:tabLst>
            </a:pPr>
            <a:r>
              <a:rPr lang="en-US" altLang="ar-JO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File</a:t>
            </a:r>
            <a:r>
              <a:rPr lang="en-US" altLang="ar-JO" sz="1800" dirty="0">
                <a:cs typeface="Times New Roman" panose="02020603050405020304" pitchFamily="18" charset="0"/>
              </a:rPr>
              <a:t>, 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  <a:tabLst>
                <a:tab pos="1028700" algn="l"/>
              </a:tabLst>
            </a:pPr>
            <a:r>
              <a:rPr lang="en-US" altLang="ar-JO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Hidden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rabicPeriod"/>
              <a:tabLst>
                <a:tab pos="1028700" algn="l"/>
              </a:tabLst>
            </a:pPr>
            <a:endParaRPr lang="en-US" altLang="ar-JO" sz="1800" dirty="0">
              <a:cs typeface="Times New Roman" panose="02020603050405020304" pitchFamily="18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6286183" y="2667000"/>
            <a:ext cx="2743200" cy="3704705"/>
            <a:chOff x="240" y="145"/>
            <a:chExt cx="5280" cy="412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40" y="145"/>
              <a:ext cx="5280" cy="4124"/>
              <a:chOff x="240" y="145"/>
              <a:chExt cx="5280" cy="4124"/>
            </a:xfrm>
          </p:grpSpPr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145"/>
                <a:ext cx="5280" cy="4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1296" y="319"/>
                <a:ext cx="1584" cy="24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Symbol" panose="05050102010706020507" pitchFamily="18" charset="2"/>
                  <a:buChar char="·"/>
                  <a:defRPr sz="20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sz="16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5000"/>
                  <a:buChar char="–"/>
                  <a:defRPr sz="16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•"/>
                  <a:defRPr sz="16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16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16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16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•"/>
                  <a:defRPr sz="1600">
                    <a:solidFill>
                      <a:schemeClr val="accent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lang="en-US" sz="135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Sami Ali</a:t>
                </a:r>
              </a:p>
            </p:txBody>
          </p:sp>
        </p:grp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96" y="1158"/>
              <a:ext cx="1824" cy="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5000"/>
                <a:buFont typeface="Symbol" panose="05050102010706020507" pitchFamily="18" charset="2"/>
                <a:buChar char="·"/>
                <a:defRPr sz="2000">
                  <a:solidFill>
                    <a:schemeClr val="accent2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>
                  <a:solidFill>
                    <a:schemeClr val="accent2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1600">
                  <a:solidFill>
                    <a:schemeClr val="accent2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Char char="–"/>
                <a:defRPr sz="1600">
                  <a:solidFill>
                    <a:schemeClr val="accent2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•"/>
                <a:defRPr sz="1600">
                  <a:solidFill>
                    <a:schemeClr val="accent2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>
                  <a:solidFill>
                    <a:schemeClr val="accent2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>
                  <a:solidFill>
                    <a:schemeClr val="accent2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>
                  <a:solidFill>
                    <a:schemeClr val="accent2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•"/>
                <a:defRPr sz="1600">
                  <a:solidFill>
                    <a:schemeClr val="accent2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lang="en-US" sz="105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Mutah</a:t>
              </a: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51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1- HTML </a:t>
            </a:r>
            <a:r>
              <a:rPr lang="en-US" altLang="en-US" b="1" dirty="0">
                <a:solidFill>
                  <a:srgbClr val="92D050"/>
                </a:solidFill>
              </a:rPr>
              <a:t>Text</a:t>
            </a:r>
            <a:r>
              <a:rPr lang="en-US" altLang="en-US" b="1" dirty="0"/>
              <a:t> Field - Single Line</a:t>
            </a:r>
            <a:endParaRPr lang="en-US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274320" y="1357946"/>
            <a:ext cx="83820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ar-JO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boxes</a:t>
            </a:r>
            <a:r>
              <a:rPr lang="en-US" altLang="ar-JO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ar-J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provide input fields for text, phone numbers, dates, etc.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ar-JO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 "text </a:t>
            </a:r>
            <a:r>
              <a:rPr lang="en-US" altLang="ar-JO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 </a:t>
            </a:r>
            <a:r>
              <a:rPr lang="en-US" altLang="ar-J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will display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ar-JO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Textboxes use the following attributes: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ar-JO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altLang="ar-J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J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ar-JO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lang="en-US" altLang="ar-J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J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size of the textbox in characters. </a:t>
            </a:r>
            <a:r>
              <a:rPr lang="en-US" altLang="ar-JO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Default=20</a:t>
            </a:r>
            <a:r>
              <a:rPr lang="en-US" altLang="ar-J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ar-JO" sz="1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altLang="ar-JO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JO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ar-J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maximum number of characters that the field will accept.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ar-JO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altLang="ar-J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J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variable to be sent to the CGI application.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ar-JO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en-US" altLang="ar-J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J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display its contents as the default value</a:t>
            </a:r>
          </a:p>
          <a:p>
            <a:pPr eaLnBrk="1" hangingPunct="1"/>
            <a:endParaRPr lang="en-US" altLang="en-US" sz="1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/>
              <a:t>&lt;form action="</a:t>
            </a:r>
            <a:r>
              <a:rPr lang="en-US" altLang="en-US" sz="1800" b="1" dirty="0" err="1"/>
              <a:t>index.php</a:t>
            </a:r>
            <a:r>
              <a:rPr lang="en-US" altLang="en-US" sz="1800" b="1" dirty="0"/>
              <a:t>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/>
              <a:t> Enter your name: &lt;input type="text" name="</a:t>
            </a:r>
            <a:r>
              <a:rPr lang="en-US" altLang="en-US" sz="1800" b="1" dirty="0" err="1" smtClean="0"/>
              <a:t>your_name</a:t>
            </a:r>
            <a:r>
              <a:rPr lang="en-US" altLang="en-US" sz="1800" b="1" dirty="0" smtClean="0"/>
              <a:t>“ &gt;</a:t>
            </a:r>
            <a:endParaRPr lang="en-US" altLang="en-US" sz="1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 dirty="0"/>
              <a:t>&lt;/form&gt;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dirty="0"/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297804"/>
            <a:ext cx="30956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6649A62-4C29-4130-9730-2BAB2A3B086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JO" b="1" dirty="0"/>
              <a:t>Example of Text Box</a:t>
            </a:r>
            <a:endParaRPr lang="ar-J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1"/>
            <a:ext cx="8991600" cy="31241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&lt;TITLE&gt;</a:t>
            </a:r>
            <a:r>
              <a:rPr lang="en-US" sz="1800" dirty="0" err="1"/>
              <a:t>Form_Text_Type</a:t>
            </a:r>
            <a:r>
              <a:rPr lang="en-US" sz="1800" dirty="0"/>
              <a:t>&lt;/TITLE&gt;</a:t>
            </a:r>
          </a:p>
          <a:p>
            <a:pPr marL="0" indent="0">
              <a:buNone/>
            </a:pPr>
            <a:r>
              <a:rPr lang="en-US" sz="1800" dirty="0"/>
              <a:t>&lt;HEAD&gt; &lt;BODY&gt;</a:t>
            </a:r>
          </a:p>
          <a:p>
            <a:pPr marL="0" indent="0">
              <a:buNone/>
            </a:pPr>
            <a:r>
              <a:rPr lang="en-US" sz="1800" dirty="0"/>
              <a:t>&lt;h1&gt; &lt;font color=blue&gt;Please enter the following Data&lt;/font&gt;&lt;/h1&gt;</a:t>
            </a:r>
          </a:p>
          <a:p>
            <a:pPr marL="0" indent="0">
              <a:buNone/>
            </a:pPr>
            <a:r>
              <a:rPr lang="en-US" sz="1800" dirty="0"/>
              <a:t>&lt;form name="</a:t>
            </a:r>
            <a:r>
              <a:rPr lang="en-US" sz="1800" dirty="0" smtClean="0"/>
              <a:t>form1"  </a:t>
            </a:r>
            <a:r>
              <a:rPr lang="en-US" sz="1800" dirty="0"/>
              <a:t>Method= " get " Action= " URL " &gt;</a:t>
            </a:r>
          </a:p>
          <a:p>
            <a:pPr marL="0" indent="0">
              <a:buNone/>
            </a:pPr>
            <a:r>
              <a:rPr lang="en-US" sz="1800" dirty="0" smtClean="0"/>
              <a:t>     First </a:t>
            </a:r>
            <a:r>
              <a:rPr lang="en-US" sz="1800" dirty="0"/>
              <a:t>Name: &lt;input type="text" name="</a:t>
            </a:r>
            <a:r>
              <a:rPr lang="en-US" sz="1800" dirty="0" err="1"/>
              <a:t>FName</a:t>
            </a:r>
            <a:r>
              <a:rPr lang="en-US" sz="1800" dirty="0"/>
              <a:t>" size="15" </a:t>
            </a:r>
            <a:r>
              <a:rPr lang="en-US" sz="1800" dirty="0" err="1"/>
              <a:t>maxlength</a:t>
            </a:r>
            <a:r>
              <a:rPr lang="en-US" sz="1800" dirty="0"/>
              <a:t>="25"&gt;&lt;BR&gt;&lt;BR&gt;</a:t>
            </a:r>
          </a:p>
          <a:p>
            <a:pPr marL="0" indent="0">
              <a:buNone/>
            </a:pPr>
            <a:r>
              <a:rPr lang="en-US" sz="1800" dirty="0" smtClean="0"/>
              <a:t>     Last </a:t>
            </a:r>
            <a:r>
              <a:rPr lang="en-US" sz="1800" dirty="0"/>
              <a:t>Name: &lt;input type="text" name="</a:t>
            </a:r>
            <a:r>
              <a:rPr lang="en-US" sz="1800" dirty="0" err="1"/>
              <a:t>LName</a:t>
            </a:r>
            <a:r>
              <a:rPr lang="en-US" sz="1800" dirty="0"/>
              <a:t>" size="15" </a:t>
            </a:r>
            <a:r>
              <a:rPr lang="en-US" sz="1800" dirty="0" err="1"/>
              <a:t>maxlength</a:t>
            </a:r>
            <a:r>
              <a:rPr lang="en-US" sz="1800" dirty="0"/>
              <a:t>="25"&gt;&lt;BR&gt;&lt;BR&gt;</a:t>
            </a:r>
          </a:p>
          <a:p>
            <a:pPr marL="0" indent="0">
              <a:buNone/>
            </a:pPr>
            <a:r>
              <a:rPr lang="en-US" sz="1800" dirty="0" smtClean="0"/>
              <a:t>     Nationality</a:t>
            </a:r>
            <a:r>
              <a:rPr lang="en-US" sz="1800" dirty="0"/>
              <a:t>: &lt;input type="text" name=="</a:t>
            </a:r>
            <a:r>
              <a:rPr lang="en-US" sz="1800" dirty="0" err="1"/>
              <a:t>Country"size</a:t>
            </a:r>
            <a:r>
              <a:rPr lang="en-US" sz="1800" dirty="0"/>
              <a:t>="15" </a:t>
            </a:r>
            <a:r>
              <a:rPr lang="en-US" sz="1800" dirty="0" err="1"/>
              <a:t>maxlength</a:t>
            </a:r>
            <a:r>
              <a:rPr lang="en-US" sz="1800" dirty="0"/>
              <a:t>="25"&gt;&lt;BR&gt;&lt;BR&gt;</a:t>
            </a:r>
          </a:p>
          <a:p>
            <a:pPr marL="0" indent="0">
              <a:buNone/>
            </a:pPr>
            <a:r>
              <a:rPr lang="en-US" sz="1700" dirty="0" smtClean="0"/>
              <a:t>     The </a:t>
            </a:r>
            <a:r>
              <a:rPr lang="en-US" sz="1700" dirty="0"/>
              <a:t>Phone Number: &lt;input type="text" name=NAME="</a:t>
            </a:r>
            <a:r>
              <a:rPr lang="en-US" sz="1700" dirty="0" err="1"/>
              <a:t>Phone"size</a:t>
            </a:r>
            <a:r>
              <a:rPr lang="en-US" sz="1700" dirty="0"/>
              <a:t>="15" </a:t>
            </a:r>
            <a:r>
              <a:rPr lang="en-US" sz="1700" dirty="0" err="1" smtClean="0"/>
              <a:t>maxlength</a:t>
            </a:r>
            <a:r>
              <a:rPr lang="en-US" sz="1700" dirty="0"/>
              <a:t>="15"&gt;&lt;BR&gt;</a:t>
            </a:r>
          </a:p>
          <a:p>
            <a:pPr marL="0" indent="0">
              <a:buNone/>
            </a:pPr>
            <a:r>
              <a:rPr lang="en-US" sz="1800" dirty="0"/>
              <a:t>&lt;/FORM&gt; &lt;/BODY&gt; &lt;/HTML&gt;</a:t>
            </a:r>
          </a:p>
          <a:p>
            <a:endParaRPr lang="ar-JO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800601"/>
            <a:ext cx="3581400" cy="16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6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2- HTML </a:t>
            </a:r>
            <a:r>
              <a:rPr lang="en-US" altLang="en-US" b="1" dirty="0">
                <a:solidFill>
                  <a:srgbClr val="C00000"/>
                </a:solidFill>
              </a:rPr>
              <a:t>Submit</a:t>
            </a:r>
            <a:r>
              <a:rPr lang="en-US" altLang="en-US" b="1" dirty="0"/>
              <a:t> button</a:t>
            </a:r>
            <a:endParaRPr lang="en-US" altLang="en-US" dirty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3771107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Every form </a:t>
            </a:r>
            <a:r>
              <a:rPr lang="en-US" altLang="en-US" sz="2000" dirty="0"/>
              <a:t>should probably allow the user to option of submitting the form. </a:t>
            </a:r>
            <a:r>
              <a:rPr lang="en-US" altLang="en-US" sz="2000" dirty="0" smtClean="0"/>
              <a:t>Again </a:t>
            </a:r>
            <a:r>
              <a:rPr lang="en-US" altLang="en-US" sz="2000" dirty="0"/>
              <a:t>the button field is an input type field (as text and password fields are</a:t>
            </a:r>
            <a:r>
              <a:rPr lang="en-US" altLang="en-US" sz="2000" dirty="0" smtClean="0"/>
              <a:t>),.</a:t>
            </a:r>
          </a:p>
          <a:p>
            <a:pPr eaLnBrk="1" hangingPunct="1"/>
            <a:r>
              <a:rPr lang="en-US" altLang="en-US" sz="2000" dirty="0" smtClean="0"/>
              <a:t>To </a:t>
            </a:r>
            <a:r>
              <a:rPr lang="en-US" altLang="en-US" sz="2000" dirty="0"/>
              <a:t>specify the text which appears on the button, we use the </a:t>
            </a:r>
            <a:r>
              <a:rPr lang="en-US" altLang="en-US" sz="2000" b="1" dirty="0"/>
              <a:t>value</a:t>
            </a:r>
            <a:r>
              <a:rPr lang="en-US" altLang="en-US" sz="2000" dirty="0"/>
              <a:t> parameter to state out </a:t>
            </a:r>
            <a:r>
              <a:rPr lang="en-US" altLang="en-US" sz="2000" b="1" dirty="0"/>
              <a:t>value</a:t>
            </a:r>
            <a:r>
              <a:rPr lang="en-US" altLang="en-US" sz="2000" dirty="0"/>
              <a:t> (in the example below we state 'Submit Form</a:t>
            </a:r>
            <a:r>
              <a:rPr lang="en-US" altLang="en-US" sz="2000" dirty="0" smtClean="0"/>
              <a:t>').</a:t>
            </a:r>
          </a:p>
          <a:p>
            <a:pPr eaLnBrk="1" hangingPunct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element causes the browser to send the names and values of the other elements to the CGI Application specified by the ACTION attribute of the FORM element.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 has the following attributes: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submit.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value used by the CGI script for processing.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text label on the button, usually Submit Query.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&lt;form action="</a:t>
            </a:r>
            <a:r>
              <a:rPr lang="en-US" altLang="en-US" sz="2000" b="1" dirty="0" err="1"/>
              <a:t>index.php</a:t>
            </a:r>
            <a:r>
              <a:rPr lang="en-US" altLang="en-US" sz="2000" b="1" dirty="0"/>
              <a:t>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&lt;input type="submit" value="Submit Form" name="submit"&gt;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&lt;/form&gt;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A05FBEB-D9F7-4E3B-8C76-29D7456E4EE4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6196012"/>
            <a:ext cx="1600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8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Submit Button </a:t>
            </a:r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ar-J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 Action="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       method="get"&gt;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First Name: &lt;input type="text"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size="15"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="25"&gt;&lt;BR&gt;&lt;BR&gt;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Last Name: &lt;input type="text" 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size="15"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="25"&gt;&lt;BR&gt;&lt;BR&gt;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Nationality: &lt;input type="text"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name="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Country"size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="15"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="25"&gt;&lt;BR&gt;&lt;BR&gt;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Phone Number: &lt;input type="text" name=NAME="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Phone"size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="15"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="15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BR&gt;&lt;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&lt;font Color=red&gt; Press Here to submit the data:&lt;BR&gt;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 value="Submit Data " 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  <a:endParaRPr lang="ar-J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789805"/>
            <a:ext cx="28575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3- HTML </a:t>
            </a:r>
            <a:r>
              <a:rPr lang="en-US" altLang="en-US" b="1" dirty="0">
                <a:solidFill>
                  <a:srgbClr val="C00000"/>
                </a:solidFill>
              </a:rPr>
              <a:t>Password</a:t>
            </a:r>
            <a:r>
              <a:rPr lang="en-US" altLang="en-US" b="1" dirty="0"/>
              <a:t> Field</a:t>
            </a: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97631" y="1295400"/>
            <a:ext cx="9046370" cy="32004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If you ever need to ask your users to enter a password into a form, then you should use the special text field type </a:t>
            </a:r>
            <a:r>
              <a:rPr lang="en-US" altLang="en-US" sz="2000" b="1" dirty="0"/>
              <a:t>password</a:t>
            </a:r>
            <a:r>
              <a:rPr lang="en-US" altLang="en-US" sz="2000" dirty="0"/>
              <a:t>. Using this option will mask each character as the user types, allowing them to type in secret.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boxes use the following attributes: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size of the textbox in characters. 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etermines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size of the password in characters.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the variable to be sent to the CGI application.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usually blank.</a:t>
            </a:r>
          </a:p>
          <a:p>
            <a:pPr eaLnBrk="1" hangingPunct="1"/>
            <a:endParaRPr lang="en-US" altLang="en-US" sz="20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&lt;form action="</a:t>
            </a:r>
            <a:r>
              <a:rPr lang="en-US" altLang="en-US" sz="2000" b="1" dirty="0" err="1"/>
              <a:t>index.php</a:t>
            </a:r>
            <a:r>
              <a:rPr lang="en-US" altLang="en-US" sz="2000" b="1" dirty="0"/>
              <a:t>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 Enter your password: &lt;input type="password" name="password"&gt;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/>
              <a:t>&lt;/form&gt;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95701E6-46F4-48B8-8EB2-745E08382F1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81" y="6080125"/>
            <a:ext cx="66246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on Password Box</a:t>
            </a:r>
            <a:endParaRPr lang="ar-J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392350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&lt;html&gt;</a:t>
            </a:r>
          </a:p>
          <a:p>
            <a:pPr marL="0" indent="0">
              <a:buNone/>
            </a:pPr>
            <a:r>
              <a:rPr lang="en-US" sz="1800" b="1" dirty="0"/>
              <a:t>&lt;head&gt;&lt;title&gt;</a:t>
            </a:r>
            <a:r>
              <a:rPr lang="en-US" sz="1800" b="1" dirty="0" err="1"/>
              <a:t>Form_Password_Type</a:t>
            </a:r>
            <a:r>
              <a:rPr lang="en-US" sz="1800" b="1" dirty="0"/>
              <a:t>&lt;/title&gt;&lt;head&gt;</a:t>
            </a:r>
          </a:p>
          <a:p>
            <a:pPr marL="0" indent="0">
              <a:buNone/>
            </a:pPr>
            <a:r>
              <a:rPr lang="en-US" sz="1800" b="1" dirty="0"/>
              <a:t>&lt;body&gt;</a:t>
            </a:r>
          </a:p>
          <a:p>
            <a:pPr marL="0" indent="0">
              <a:buNone/>
            </a:pPr>
            <a:r>
              <a:rPr lang="en-US" sz="1800" b="1" dirty="0"/>
              <a:t>&lt;h1&gt; &lt;font color=red&gt;To Access, Please enter:&lt;/font&gt;&lt;/h1&gt;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&lt;form name="frame2"  Action="</a:t>
            </a:r>
            <a:r>
              <a:rPr lang="en-US" sz="1800" b="1" dirty="0" err="1"/>
              <a:t>url</a:t>
            </a:r>
            <a:r>
              <a:rPr lang="en-US" sz="1800" b="1" dirty="0"/>
              <a:t>"  method="get"&gt;</a:t>
            </a:r>
          </a:p>
          <a:p>
            <a:pPr marL="0" indent="0">
              <a:buNone/>
            </a:pPr>
            <a:r>
              <a:rPr lang="en-US" sz="1800" b="1" dirty="0" smtClean="0"/>
              <a:t>      User </a:t>
            </a:r>
            <a:r>
              <a:rPr lang="en-US" sz="1800" b="1" dirty="0"/>
              <a:t>Name:&lt;input type="text"     </a:t>
            </a:r>
            <a:r>
              <a:rPr lang="en-US" sz="1800" b="1" dirty="0" smtClean="0"/>
              <a:t>    name</a:t>
            </a:r>
            <a:r>
              <a:rPr lang="en-US" sz="1800" b="1" dirty="0"/>
              <a:t>="</a:t>
            </a:r>
            <a:r>
              <a:rPr lang="en-US" sz="1800" b="1" dirty="0" err="1"/>
              <a:t>FName</a:t>
            </a:r>
            <a:r>
              <a:rPr lang="en-US" sz="1800" b="1" dirty="0"/>
              <a:t>"  size="15" </a:t>
            </a:r>
            <a:r>
              <a:rPr lang="en-US" sz="1800" b="1" dirty="0" err="1"/>
              <a:t>maxlength</a:t>
            </a:r>
            <a:r>
              <a:rPr lang="en-US" sz="1800" b="1" dirty="0"/>
              <a:t>="25"&gt; &lt;BR&gt;&lt;</a:t>
            </a:r>
            <a:r>
              <a:rPr lang="en-US" sz="1800" b="1" dirty="0" err="1"/>
              <a:t>br</a:t>
            </a:r>
            <a:r>
              <a:rPr lang="en-US" sz="1800" b="1" dirty="0"/>
              <a:t>&gt;</a:t>
            </a:r>
          </a:p>
          <a:p>
            <a:pPr marL="0" indent="0">
              <a:buNone/>
            </a:pPr>
            <a:r>
              <a:rPr lang="en-US" sz="1800" b="1" dirty="0" smtClean="0"/>
              <a:t>      Password</a:t>
            </a:r>
            <a:r>
              <a:rPr lang="en-US" sz="1800" b="1" dirty="0"/>
              <a:t>: &lt;input type="password" name="</a:t>
            </a:r>
            <a:r>
              <a:rPr lang="en-US" sz="1800" b="1" dirty="0" err="1"/>
              <a:t>PWord</a:t>
            </a:r>
            <a:r>
              <a:rPr lang="en-US" sz="1800" b="1" dirty="0"/>
              <a:t>"  size="15" value="" </a:t>
            </a:r>
            <a:r>
              <a:rPr lang="en-US" sz="1800" b="1" dirty="0" err="1"/>
              <a:t>maxlength</a:t>
            </a:r>
            <a:r>
              <a:rPr lang="en-US" sz="1800" b="1" dirty="0"/>
              <a:t>="25"&gt; &lt;BR&gt;</a:t>
            </a:r>
          </a:p>
          <a:p>
            <a:pPr marL="0" indent="0">
              <a:buNone/>
            </a:pPr>
            <a:r>
              <a:rPr lang="en-US" sz="1800" b="1" dirty="0"/>
              <a:t>&lt;/form&gt;</a:t>
            </a:r>
          </a:p>
          <a:p>
            <a:pPr marL="0" indent="0">
              <a:buNone/>
            </a:pPr>
            <a:r>
              <a:rPr lang="en-US" sz="1800" b="1" dirty="0"/>
              <a:t>&lt;/body&gt; &lt;/html&gt;</a:t>
            </a:r>
            <a:endParaRPr lang="ar-JO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5099844"/>
            <a:ext cx="3190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9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B1EAC43B815424C96D32F5905C6C054" ma:contentTypeVersion="10" ma:contentTypeDescription="إنشاء مستند جديد." ma:contentTypeScope="" ma:versionID="f2f6b6a321f0b5b0888709fbaa226e96">
  <xsd:schema xmlns:xsd="http://www.w3.org/2001/XMLSchema" xmlns:xs="http://www.w3.org/2001/XMLSchema" xmlns:p="http://schemas.microsoft.com/office/2006/metadata/properties" xmlns:ns2="54839328-afe8-48d1-a406-5c2c895e77a3" xmlns:ns3="f59f8d1f-2e91-40a8-9fa6-5633a360ccee" targetNamespace="http://schemas.microsoft.com/office/2006/metadata/properties" ma:root="true" ma:fieldsID="a53616bb29d626360d55a0b0863889fb" ns2:_="" ns3:_="">
    <xsd:import namespace="54839328-afe8-48d1-a406-5c2c895e77a3"/>
    <xsd:import namespace="f59f8d1f-2e91-40a8-9fa6-5633a360c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39328-afe8-48d1-a406-5c2c895e7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علامات الصور" ma:readOnly="false" ma:fieldId="{5cf76f15-5ced-4ddc-b409-7134ff3c332f}" ma:taxonomyMulti="true" ma:sspId="9ff52f34-b351-492d-bd72-b80be8882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f8d1f-2e91-40a8-9fa6-5633a360cce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9bd7a56-8bc9-410c-943b-83c87892c5d3}" ma:internalName="TaxCatchAll" ma:showField="CatchAllData" ma:web="f59f8d1f-2e91-40a8-9fa6-5633a360cc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839328-afe8-48d1-a406-5c2c895e77a3">
      <Terms xmlns="http://schemas.microsoft.com/office/infopath/2007/PartnerControls"/>
    </lcf76f155ced4ddcb4097134ff3c332f>
    <TaxCatchAll xmlns="f59f8d1f-2e91-40a8-9fa6-5633a360ccee" xsi:nil="true"/>
  </documentManagement>
</p:properties>
</file>

<file path=customXml/itemProps1.xml><?xml version="1.0" encoding="utf-8"?>
<ds:datastoreItem xmlns:ds="http://schemas.openxmlformats.org/officeDocument/2006/customXml" ds:itemID="{E196C42C-F4A7-48E1-A419-6615D98ACC9D}"/>
</file>

<file path=customXml/itemProps2.xml><?xml version="1.0" encoding="utf-8"?>
<ds:datastoreItem xmlns:ds="http://schemas.openxmlformats.org/officeDocument/2006/customXml" ds:itemID="{6DF685B7-4C54-40ED-84E2-50C0FCD062D9}"/>
</file>

<file path=customXml/itemProps3.xml><?xml version="1.0" encoding="utf-8"?>
<ds:datastoreItem xmlns:ds="http://schemas.openxmlformats.org/officeDocument/2006/customXml" ds:itemID="{28D031DA-0398-4896-B938-DC0440BD21D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2188</Words>
  <Application>Microsoft Office PowerPoint</Application>
  <PresentationFormat>On-screen Show (4:3)</PresentationFormat>
  <Paragraphs>305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StarSymbol</vt:lpstr>
      <vt:lpstr>Times New Roman</vt:lpstr>
      <vt:lpstr>Wingdings</vt:lpstr>
      <vt:lpstr>Office Theme</vt:lpstr>
      <vt:lpstr>Bitmap Image</vt:lpstr>
      <vt:lpstr>HTML forms Part 1</vt:lpstr>
      <vt:lpstr>HTML Form Tags</vt:lpstr>
      <vt:lpstr>Form elements</vt:lpstr>
      <vt:lpstr>1- HTML Text Field - Single Line</vt:lpstr>
      <vt:lpstr>Example of Text Box</vt:lpstr>
      <vt:lpstr>2- HTML Submit button</vt:lpstr>
      <vt:lpstr>Submit Button Example</vt:lpstr>
      <vt:lpstr>3- HTML Password Field</vt:lpstr>
      <vt:lpstr>Example on Password Box</vt:lpstr>
      <vt:lpstr>4- HTML Reset button</vt:lpstr>
      <vt:lpstr>Reset Button Example</vt:lpstr>
      <vt:lpstr>5- HTML checkbox button</vt:lpstr>
      <vt:lpstr>CheckBox Example</vt:lpstr>
      <vt:lpstr>6- HTML Radio Buttons</vt:lpstr>
      <vt:lpstr>Radio Example</vt:lpstr>
      <vt:lpstr>7- HTML File Upload Field (field selector)</vt:lpstr>
      <vt:lpstr>8- HTML Hidden Field</vt:lpstr>
      <vt:lpstr>HTML Textarea (multiple lines text field )</vt:lpstr>
      <vt:lpstr>HTML drop-downs (aka selects or combo-boxes)</vt:lpstr>
      <vt:lpstr>combo-boxes Example</vt:lpstr>
      <vt:lpstr>combo-boxes Example</vt:lpstr>
    </vt:vector>
  </TitlesOfParts>
  <Company>Univeristy of Nebraska -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College of Business Administration</dc:creator>
  <cp:lastModifiedBy>aa</cp:lastModifiedBy>
  <cp:revision>261</cp:revision>
  <dcterms:created xsi:type="dcterms:W3CDTF">2002-08-15T13:14:21Z</dcterms:created>
  <dcterms:modified xsi:type="dcterms:W3CDTF">2021-04-01T09:01:34Z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0x010100AB1EAC43B815424C96D32F5905C6C054</vt:lpwstr>
  </property>
</Properties>
</file>