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51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3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53"/>
  </p:notesMasterIdLst>
  <p:sldIdLst>
    <p:sldId id="496" r:id="rId2"/>
    <p:sldId id="446" r:id="rId3"/>
    <p:sldId id="447" r:id="rId4"/>
    <p:sldId id="448" r:id="rId5"/>
    <p:sldId id="449" r:id="rId6"/>
    <p:sldId id="450" r:id="rId7"/>
    <p:sldId id="451" r:id="rId8"/>
    <p:sldId id="452" r:id="rId9"/>
    <p:sldId id="48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62" r:id="rId20"/>
    <p:sldId id="463" r:id="rId21"/>
    <p:sldId id="464" r:id="rId22"/>
    <p:sldId id="483" r:id="rId23"/>
    <p:sldId id="465" r:id="rId24"/>
    <p:sldId id="466" r:id="rId25"/>
    <p:sldId id="467" r:id="rId26"/>
    <p:sldId id="468" r:id="rId27"/>
    <p:sldId id="486" r:id="rId28"/>
    <p:sldId id="469" r:id="rId29"/>
    <p:sldId id="487" r:id="rId30"/>
    <p:sldId id="470" r:id="rId31"/>
    <p:sldId id="488" r:id="rId32"/>
    <p:sldId id="471" r:id="rId33"/>
    <p:sldId id="498" r:id="rId34"/>
    <p:sldId id="499" r:id="rId35"/>
    <p:sldId id="497" r:id="rId36"/>
    <p:sldId id="489" r:id="rId37"/>
    <p:sldId id="472" r:id="rId38"/>
    <p:sldId id="473" r:id="rId39"/>
    <p:sldId id="474" r:id="rId40"/>
    <p:sldId id="491" r:id="rId41"/>
    <p:sldId id="492" r:id="rId42"/>
    <p:sldId id="493" r:id="rId43"/>
    <p:sldId id="494" r:id="rId44"/>
    <p:sldId id="495" r:id="rId45"/>
    <p:sldId id="475" r:id="rId46"/>
    <p:sldId id="476" r:id="rId47"/>
    <p:sldId id="477" r:id="rId48"/>
    <p:sldId id="478" r:id="rId49"/>
    <p:sldId id="479" r:id="rId50"/>
    <p:sldId id="480" r:id="rId51"/>
    <p:sldId id="481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E4540C"/>
    <a:srgbClr val="DA2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9BB5C-1378-FF11-A175-03E6E1A93CCA}" v="1" dt="2019-02-09T20:51:56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1" autoAdjust="0"/>
    <p:restoredTop sz="90676" autoAdjust="0"/>
  </p:normalViewPr>
  <p:slideViewPr>
    <p:cSldViewPr>
      <p:cViewPr varScale="1">
        <p:scale>
          <a:sx n="57" d="100"/>
          <a:sy n="57" d="100"/>
        </p:scale>
        <p:origin x="75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66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67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5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9.xml"/><Relationship Id="rId1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76FE08-D186-4741-B366-417B142928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801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D4F33CC-DAD5-464D-B0C6-6CB0349A655D}" type="slidenum">
              <a:rPr lang="en-US" altLang="en-US" sz="1200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06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JO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AA705A5-82B3-4EFC-9174-9723490BF2BC}" type="slidenum">
              <a:rPr lang="en-US" altLang="en-US" sz="12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521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62A5272-5438-427F-A008-9A6E83C3E86E}" type="slidenum">
              <a:rPr lang="en-US" altLang="en-US" sz="12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102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CC1D85A-7350-4A35-B638-B39A0E9FBAC6}" type="slidenum">
              <a:rPr lang="en-US" altLang="en-US" sz="12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744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1904ADC-9CEF-4989-8E17-06ED6D748E84}" type="slidenum">
              <a:rPr lang="en-US" altLang="en-US" sz="12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60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059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A916501-25B1-4251-AB49-ED971FC0989D}" type="slidenum">
              <a:rPr lang="en-US" altLang="en-US" sz="12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573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A4B8F60-DAA1-4CFE-98E0-17A6A43C6AF7}" type="slidenum">
              <a:rPr lang="en-US" altLang="en-US" sz="1200">
                <a:latin typeface="Arial" panose="020B0604020202020204" pitchFamily="34" charset="0"/>
              </a:rPr>
              <a:pPr eaLnBrk="1" hangingPunct="1"/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21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F0DEF16-6DE5-42C2-9A4A-C2E972AA8407}" type="slidenum">
              <a:rPr lang="en-US" altLang="en-US" sz="1200">
                <a:latin typeface="Arial" panose="020B0604020202020204" pitchFamily="34" charset="0"/>
              </a:rPr>
              <a:pPr eaLnBrk="1" hangingPunct="1"/>
              <a:t>37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80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8109D90-3F57-4918-AF7C-263C8355EC39}" type="slidenum">
              <a:rPr lang="en-US" altLang="en-US" sz="12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1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1584968-DFC5-466E-BC4F-6E5B180C431A}" type="slidenum">
              <a:rPr lang="en-US" altLang="en-US" sz="12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44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DC338CE-5934-40A6-861E-DBDD0F83FFB8}" type="slidenum">
              <a:rPr lang="en-US" altLang="en-US" sz="1200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93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DBA4E38-0693-46D5-A2E1-ECB1ACA61EA7}" type="slidenum">
              <a:rPr lang="en-US" altLang="en-US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725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B38C61C-8F27-4C05-9D57-F2E946D51100}" type="slidenum">
              <a:rPr lang="en-US" altLang="en-US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29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79A969A-8F80-4A43-90DA-81C55A374613}" type="slidenum">
              <a:rPr lang="en-US" altLang="en-US" sz="120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336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6DC2888-54C9-4A5A-A812-D88247394D93}" type="slidenum">
              <a:rPr lang="en-US" altLang="en-US" sz="12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91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6FE08-D186-4741-B366-417B1429281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09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B4587-00CE-4CAA-B002-8DA2638FCE80}" type="datetime1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EA4B2-C361-4ED0-A46A-5B2D95CEF7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61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DBA52-5DBB-404C-B8C0-A61E92DEA5C1}" type="datetime1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D9D54-45C2-4AC2-AF1F-5526532BF5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31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FC1BF-010D-4A62-89AF-80A9DCD4E866}" type="datetime1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5977C-F926-46B2-B5DC-860499FB7D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2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0A892-A4AF-4E59-8C40-9DCBD5527675}" type="datetime1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191E8-D434-416E-8CB3-F034D7BEA5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79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18355-F022-4402-97B2-1620EDDF90E7}" type="datetime1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7FC9A-0DD0-4DB2-AE0E-F10CB844E1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0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D4428-0320-4001-8383-D30D5A603D84}" type="datetime1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BBE28-1DAC-4D09-8D59-2A180AA73B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22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E96C0-F60C-4742-896A-F893CB5FD845}" type="datetime1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9EF7D-252E-4737-87F6-8D867E5648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67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3F499-51CC-42EC-AB3F-BB7353A4EB20}" type="datetime1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B5988-9EAA-4CCC-A1E1-750403074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45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519B5-6A4C-4346-8205-2D3AB682B495}" type="datetime1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BB9DE-8268-4BEB-97B2-F6843DCE26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34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C1FCE-0E45-4A80-97A4-B6990A3AB154}" type="datetime1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85E5A-A2F0-4E69-AAEE-A63BFD4F3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49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EC965-A568-47FD-A07C-070F4E411252}" type="datetime1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CB461-37C6-4D29-9B5F-5DCC44FD25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49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FCE3193-BACA-4D42-89AA-FDC25F28BC45}" type="datetime1">
              <a:rPr lang="en-US"/>
              <a:pPr>
                <a:defRPr/>
              </a:pPr>
              <a:t>4/18/2021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33FDEC5-DB1B-4CC7-9225-FBFB6B32FD5E}" type="slidenum">
              <a:rPr lang="en-US" altLang="en-US"/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01600">
            <a:solidFill>
              <a:srgbClr val="CE5D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7526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JavaScript</a:t>
            </a:r>
            <a:br>
              <a:rPr lang="en-US" altLang="en-US" b="1" dirty="0" smtClean="0"/>
            </a:b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 smtClean="0">
                <a:solidFill>
                  <a:srgbClr val="FF0000"/>
                </a:solidFill>
              </a:rPr>
              <a:t>MID EXAM</a:t>
            </a:r>
            <a:br>
              <a:rPr lang="en-US" altLang="en-US" b="1" dirty="0" smtClean="0">
                <a:solidFill>
                  <a:srgbClr val="FF0000"/>
                </a:solidFill>
              </a:rPr>
            </a:br>
            <a:r>
              <a:rPr lang="en-US" altLang="en-US" b="1" dirty="0" smtClean="0">
                <a:solidFill>
                  <a:srgbClr val="FF0000"/>
                </a:solidFill>
              </a:rPr>
              <a:t>22/4</a:t>
            </a:r>
            <a:br>
              <a:rPr lang="en-US" altLang="en-US" b="1" dirty="0" smtClean="0">
                <a:solidFill>
                  <a:srgbClr val="FF0000"/>
                </a:solidFill>
              </a:rPr>
            </a:br>
            <a:r>
              <a:rPr lang="en-US" altLang="en-US" b="1" dirty="0" smtClean="0">
                <a:solidFill>
                  <a:srgbClr val="FF0000"/>
                </a:solidFill>
              </a:rPr>
              <a:t>TIME 3:30-4:45 PM</a:t>
            </a:r>
            <a:endParaRPr lang="en-US" altLang="en-US" b="1" dirty="0" smtClean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531D176-2F9C-4029-99BE-BAEBBAFD1B6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3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0545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Operators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52947"/>
            <a:ext cx="8686800" cy="48307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dirty="0" smtClean="0"/>
              <a:t>String operator:</a:t>
            </a:r>
            <a:br>
              <a:rPr lang="en-US" b="1" dirty="0" smtClean="0"/>
            </a:br>
            <a:r>
              <a:rPr lang="en-US" b="1" dirty="0" smtClean="0"/>
              <a:t>     </a:t>
            </a:r>
            <a:r>
              <a:rPr lang="en-US" b="1" dirty="0" smtClean="0">
                <a:solidFill>
                  <a:schemeClr val="accent2"/>
                </a:solidFill>
                <a:latin typeface="Trebuchet MS" pitchFamily="34" charset="0"/>
              </a:rPr>
              <a:t>+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dirty="0" smtClean="0"/>
              <a:t>The conditional operator:</a:t>
            </a:r>
            <a:br>
              <a:rPr lang="en-US" b="1" dirty="0" smtClean="0"/>
            </a:br>
            <a:r>
              <a:rPr lang="en-US" b="1" dirty="0" smtClean="0"/>
              <a:t>   </a:t>
            </a:r>
            <a:r>
              <a:rPr lang="en-US" b="1" dirty="0" smtClean="0">
                <a:solidFill>
                  <a:schemeClr val="accent2"/>
                </a:solidFill>
              </a:rPr>
              <a:t>  </a:t>
            </a:r>
            <a:r>
              <a:rPr lang="en-US" b="1" i="1" dirty="0" smtClean="0">
                <a:solidFill>
                  <a:schemeClr val="hlink"/>
                </a:solidFill>
              </a:rPr>
              <a:t>condition</a:t>
            </a:r>
            <a:r>
              <a:rPr lang="en-US" b="1" dirty="0" smtClean="0">
                <a:solidFill>
                  <a:schemeClr val="accent2"/>
                </a:solidFill>
                <a:latin typeface="Trebuchet MS" pitchFamily="34" charset="0"/>
              </a:rPr>
              <a:t> ? </a:t>
            </a:r>
            <a:r>
              <a:rPr lang="en-US" b="1" i="1" dirty="0" err="1" smtClean="0">
                <a:solidFill>
                  <a:schemeClr val="hlink"/>
                </a:solidFill>
              </a:rPr>
              <a:t>value_if_true</a:t>
            </a:r>
            <a:r>
              <a:rPr lang="en-US" b="1" dirty="0" smtClean="0">
                <a:solidFill>
                  <a:schemeClr val="accent2"/>
                </a:solidFill>
                <a:latin typeface="Trebuchet MS" pitchFamily="34" charset="0"/>
              </a:rPr>
              <a:t> : </a:t>
            </a:r>
            <a:r>
              <a:rPr lang="en-US" b="1" i="1" dirty="0" err="1" smtClean="0">
                <a:solidFill>
                  <a:schemeClr val="hlink"/>
                </a:solidFill>
              </a:rPr>
              <a:t>value_if_false</a:t>
            </a:r>
            <a:endParaRPr lang="en-US" b="1" i="1" dirty="0" smtClean="0">
              <a:solidFill>
                <a:schemeClr val="hlink"/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b="1" i="1" dirty="0" smtClean="0">
              <a:solidFill>
                <a:schemeClr val="hlink"/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dirty="0" smtClean="0"/>
              <a:t>Special equality tests: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==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!=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dirty="0" smtClean="0"/>
              <a:t>try to convert their operands to the same type before performing the test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===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!==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dirty="0" smtClean="0"/>
              <a:t>consider their operands </a:t>
            </a:r>
            <a:r>
              <a:rPr lang="en-US" i="1" dirty="0" smtClean="0"/>
              <a:t>unequal</a:t>
            </a:r>
            <a:r>
              <a:rPr lang="en-US" dirty="0" smtClean="0"/>
              <a:t> if they are of different types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dirty="0" smtClean="0"/>
              <a:t>Additional operators (to be discussed):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accent2"/>
                </a:solidFill>
                <a:latin typeface="Trebuchet MS" pitchFamily="34" charset="0"/>
              </a:rPr>
              <a:t>new     </a:t>
            </a:r>
            <a:r>
              <a:rPr lang="en-US" b="1" dirty="0" err="1" smtClean="0">
                <a:solidFill>
                  <a:schemeClr val="accent2"/>
                </a:solidFill>
                <a:latin typeface="Trebuchet MS" pitchFamily="34" charset="0"/>
              </a:rPr>
              <a:t>typeof</a:t>
            </a:r>
            <a:r>
              <a:rPr lang="en-US" b="1" dirty="0" smtClean="0">
                <a:solidFill>
                  <a:schemeClr val="accent2"/>
                </a:solidFill>
                <a:latin typeface="Trebuchet MS" pitchFamily="34" charset="0"/>
              </a:rPr>
              <a:t>     void     delete</a:t>
            </a:r>
            <a:endParaRPr lang="en-US" b="1" dirty="0" smtClean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52BA5FE-B8D1-41EB-B516-837B84B1F1F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عنوان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9925"/>
          </a:xfrm>
        </p:spPr>
        <p:txBody>
          <a:bodyPr/>
          <a:lstStyle/>
          <a:p>
            <a:r>
              <a:rPr lang="en-US" altLang="en-US" b="1" dirty="0" smtClean="0"/>
              <a:t>Additional operators</a:t>
            </a:r>
            <a:endParaRPr lang="ar-JO" altLang="en-US" dirty="0" smtClean="0"/>
          </a:p>
        </p:txBody>
      </p:sp>
      <p:sp>
        <p:nvSpPr>
          <p:cNvPr id="12291" name="عنصر نائب للمحتوى 2"/>
          <p:cNvSpPr>
            <a:spLocks noGrp="1"/>
          </p:cNvSpPr>
          <p:nvPr>
            <p:ph idx="1"/>
          </p:nvPr>
        </p:nvSpPr>
        <p:spPr>
          <a:xfrm>
            <a:off x="1044" y="1210131"/>
            <a:ext cx="8533356" cy="5334000"/>
          </a:xfrm>
        </p:spPr>
        <p:txBody>
          <a:bodyPr/>
          <a:lstStyle/>
          <a:p>
            <a:r>
              <a:rPr lang="en-US" altLang="en-US" b="1" u="sng" dirty="0" smtClean="0">
                <a:solidFill>
                  <a:srgbClr val="0000FF"/>
                </a:solidFill>
              </a:rPr>
              <a:t>New:</a:t>
            </a:r>
            <a:r>
              <a:rPr lang="en-US" altLang="en-US" dirty="0" smtClean="0"/>
              <a:t> </a:t>
            </a:r>
            <a:r>
              <a:rPr lang="en-US" altLang="en-US" sz="2400" dirty="0" smtClean="0"/>
              <a:t>The new operator is used to create an instance of a user defined object type and to create a dynamic array.</a:t>
            </a:r>
          </a:p>
          <a:p>
            <a:r>
              <a:rPr lang="en-US" altLang="en-US" b="1" u="sng" dirty="0" err="1" smtClean="0">
                <a:solidFill>
                  <a:srgbClr val="0000FF"/>
                </a:solidFill>
              </a:rPr>
              <a:t>typeof</a:t>
            </a:r>
            <a:r>
              <a:rPr lang="en-US" altLang="en-US" b="1" u="sng" dirty="0" smtClean="0">
                <a:solidFill>
                  <a:srgbClr val="0000FF"/>
                </a:solidFill>
              </a:rPr>
              <a:t> : </a:t>
            </a:r>
            <a:r>
              <a:rPr lang="en-US" altLang="en-US" sz="2400" dirty="0" smtClean="0"/>
              <a:t>find the type of a JavaScript variable a variable without a value, has the value undefined.</a:t>
            </a:r>
          </a:p>
          <a:p>
            <a:r>
              <a:rPr lang="en-US" altLang="en-US" b="1" u="sng" dirty="0" smtClean="0">
                <a:solidFill>
                  <a:srgbClr val="0000FF"/>
                </a:solidFill>
              </a:rPr>
              <a:t>Void : </a:t>
            </a:r>
            <a:r>
              <a:rPr lang="en-US" altLang="en-US" sz="2400" dirty="0" smtClean="0"/>
              <a:t>The void operator is used to evaluate a JavaScript expression without returning a value</a:t>
            </a:r>
            <a:r>
              <a:rPr lang="en-US" altLang="en-US" dirty="0" smtClean="0"/>
              <a:t>.</a:t>
            </a:r>
          </a:p>
          <a:p>
            <a:r>
              <a:rPr lang="en-US" altLang="en-US" b="1" u="sng" dirty="0" smtClean="0">
                <a:solidFill>
                  <a:srgbClr val="0000FF"/>
                </a:solidFill>
              </a:rPr>
              <a:t>Delete: </a:t>
            </a:r>
            <a:r>
              <a:rPr lang="en-US" altLang="en-US" sz="2400" dirty="0" smtClean="0"/>
              <a:t>The delete operator deletes an object, an object's property, or an element from an array. </a:t>
            </a:r>
          </a:p>
          <a:p>
            <a:pPr marL="0" indent="0">
              <a:buNone/>
            </a:pPr>
            <a:r>
              <a:rPr lang="en-US" altLang="en-US" sz="2400" dirty="0" smtClean="0"/>
              <a:t>The operator can also delete variables which are not declared with the </a:t>
            </a:r>
            <a:r>
              <a:rPr lang="en-US" altLang="en-US" sz="2400" dirty="0" err="1" smtClean="0"/>
              <a:t>var</a:t>
            </a:r>
            <a:r>
              <a:rPr lang="en-US" altLang="en-US" sz="2400" dirty="0" smtClean="0"/>
              <a:t> statement</a:t>
            </a:r>
          </a:p>
          <a:p>
            <a:endParaRPr lang="ar-JO" altLang="en-US" dirty="0" smtClean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5A90479-AD7C-479D-A508-D4620A1D346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0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9A93D20-3C77-4F19-9461-9ACEBC6556D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Comments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229600" cy="3505200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ts val="600"/>
              </a:spcAft>
            </a:pPr>
            <a:r>
              <a:rPr lang="en-US" altLang="en-US" sz="2800" b="1" smtClean="0"/>
              <a:t>The syntax for a single-line comment is:</a:t>
            </a:r>
            <a:r>
              <a:rPr lang="en-US" altLang="en-US" sz="2800" smtClean="0"/>
              <a:t/>
            </a:r>
            <a:br>
              <a:rPr lang="en-US" altLang="en-US" sz="2800" smtClean="0"/>
            </a:br>
            <a:r>
              <a:rPr lang="en-US" altLang="en-US" sz="2800" b="1" smtClean="0"/>
              <a:t>// </a:t>
            </a:r>
            <a:r>
              <a:rPr lang="en-US" altLang="en-US" sz="2800" i="1" smtClean="0"/>
              <a:t>comment text</a:t>
            </a:r>
            <a:endParaRPr lang="en-US" altLang="en-US" sz="2800" smtClean="0"/>
          </a:p>
          <a:p>
            <a:pPr eaLnBrk="1" hangingPunct="1">
              <a:spcBef>
                <a:spcPct val="25000"/>
              </a:spcBef>
              <a:spcAft>
                <a:spcPts val="600"/>
              </a:spcAft>
            </a:pPr>
            <a:endParaRPr lang="en-US" altLang="en-US" sz="2800" b="1" smtClean="0"/>
          </a:p>
          <a:p>
            <a:pPr eaLnBrk="1" hangingPunct="1">
              <a:spcBef>
                <a:spcPct val="25000"/>
              </a:spcBef>
              <a:spcAft>
                <a:spcPts val="600"/>
              </a:spcAft>
            </a:pPr>
            <a:r>
              <a:rPr lang="en-US" altLang="en-US" sz="2800" b="1" smtClean="0"/>
              <a:t>The syntax of a multi-line comment is:</a:t>
            </a:r>
            <a:r>
              <a:rPr lang="en-US" altLang="en-US" sz="2800" smtClean="0"/>
              <a:t/>
            </a:r>
            <a:br>
              <a:rPr lang="en-US" altLang="en-US" sz="2800" smtClean="0"/>
            </a:br>
            <a:r>
              <a:rPr lang="en-US" altLang="en-US" sz="2800" b="1" smtClean="0"/>
              <a:t>/* </a:t>
            </a:r>
            <a:br>
              <a:rPr lang="en-US" altLang="en-US" sz="2800" b="1" smtClean="0"/>
            </a:br>
            <a:r>
              <a:rPr lang="en-US" altLang="en-US" sz="2800" b="1" smtClean="0"/>
              <a:t>	</a:t>
            </a:r>
            <a:r>
              <a:rPr lang="en-US" altLang="en-US" sz="2800" i="1" smtClean="0"/>
              <a:t>comment text covering several lines</a:t>
            </a:r>
            <a:br>
              <a:rPr lang="en-US" altLang="en-US" sz="2800" i="1" smtClean="0"/>
            </a:br>
            <a:r>
              <a:rPr lang="en-US" altLang="en-US" sz="2800" b="1" smtClean="0"/>
              <a:t>*/</a:t>
            </a:r>
            <a:endParaRPr lang="en-US" altLang="en-US" sz="2800" i="1" smtClean="0"/>
          </a:p>
        </p:txBody>
      </p:sp>
    </p:spTree>
    <p:extLst>
      <p:ext uri="{BB962C8B-B14F-4D97-AF65-F5344CB8AC3E}">
        <p14:creationId xmlns:p14="http://schemas.microsoft.com/office/powerpoint/2010/main" val="2043592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fld id="{B5133553-49C8-4662-9CBE-FF772489C4E3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altLang="en-US" b="1" dirty="0" smtClean="0"/>
              <a:t>Statements, I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r>
              <a:rPr lang="en-US" altLang="en-US" sz="2800" dirty="0" smtClean="0"/>
              <a:t>Most JavaScript statements are also borrowed from C</a:t>
            </a:r>
          </a:p>
          <a:p>
            <a:pPr lvl="1"/>
            <a:r>
              <a:rPr lang="en-US" altLang="en-US" sz="2400" b="1" dirty="0" smtClean="0"/>
              <a:t>Assignment: </a:t>
            </a:r>
            <a:r>
              <a:rPr lang="en-US" altLang="en-US" sz="24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greeting = "Hello, " + name;</a:t>
            </a:r>
          </a:p>
          <a:p>
            <a:pPr lvl="1"/>
            <a:r>
              <a:rPr lang="en-US" altLang="en-US" sz="2400" b="1" dirty="0" smtClean="0"/>
              <a:t>Compound statement:</a:t>
            </a:r>
            <a:br>
              <a:rPr lang="en-US" altLang="en-US" sz="2400" b="1" dirty="0" smtClean="0"/>
            </a:br>
            <a:r>
              <a:rPr lang="en-US" altLang="en-US" sz="24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     { statement; ...; statement }</a:t>
            </a:r>
          </a:p>
          <a:p>
            <a:pPr lvl="1"/>
            <a:r>
              <a:rPr lang="en-US" altLang="en-US" sz="2400" b="1" dirty="0" smtClean="0"/>
              <a:t>If statements:</a:t>
            </a:r>
            <a:br>
              <a:rPr lang="en-US" altLang="en-US" sz="2400" b="1" dirty="0" smtClean="0"/>
            </a:br>
            <a:r>
              <a:rPr lang="en-US" altLang="en-US" sz="24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    if (condition) statement;</a:t>
            </a:r>
            <a:br>
              <a:rPr lang="en-US" altLang="en-US" sz="24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</a:br>
            <a:r>
              <a:rPr lang="en-US" altLang="en-US" sz="24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    if (condition) statement; else statement;</a:t>
            </a:r>
          </a:p>
          <a:p>
            <a:pPr lvl="1"/>
            <a:r>
              <a:rPr lang="en-US" altLang="en-US" sz="2400" b="1" dirty="0" smtClean="0"/>
              <a:t>Familiar loop statements:</a:t>
            </a:r>
            <a:br>
              <a:rPr lang="en-US" altLang="en-US" sz="2400" b="1" dirty="0" smtClean="0"/>
            </a:br>
            <a:r>
              <a:rPr lang="en-US" altLang="en-US" sz="24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     while (condition) statement;</a:t>
            </a:r>
            <a:br>
              <a:rPr lang="en-US" altLang="en-US" sz="24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</a:br>
            <a:r>
              <a:rPr lang="en-US" altLang="en-US" sz="24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    do statement while (condition);</a:t>
            </a:r>
            <a:br>
              <a:rPr lang="en-US" altLang="en-US" sz="24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</a:br>
            <a:r>
              <a:rPr lang="en-US" altLang="en-US" sz="24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    for (initialization; condition; increment) statement;</a:t>
            </a:r>
          </a:p>
        </p:txBody>
      </p:sp>
    </p:spTree>
    <p:extLst>
      <p:ext uri="{BB962C8B-B14F-4D97-AF65-F5344CB8AC3E}">
        <p14:creationId xmlns:p14="http://schemas.microsoft.com/office/powerpoint/2010/main" val="1868010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fld id="{DD317579-DAAF-4B5F-983C-01A667CE1039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33192" y="457200"/>
            <a:ext cx="8229600" cy="715962"/>
          </a:xfrm>
        </p:spPr>
        <p:txBody>
          <a:bodyPr/>
          <a:lstStyle/>
          <a:p>
            <a:r>
              <a:rPr lang="en-US" altLang="en-US" b="1" dirty="0" smtClean="0"/>
              <a:t>Statements, II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229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 smtClean="0"/>
              <a:t>The switch statement:</a:t>
            </a:r>
            <a:br>
              <a:rPr lang="en-US" altLang="en-US" sz="2400" b="1" dirty="0" smtClean="0"/>
            </a:br>
            <a: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    switch (</a:t>
            </a:r>
            <a:r>
              <a:rPr lang="en-US" altLang="en-US" sz="2000" b="1" i="1" dirty="0" smtClean="0">
                <a:solidFill>
                  <a:srgbClr val="0000FF"/>
                </a:solidFill>
              </a:rPr>
              <a:t>expression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) </a:t>
            </a:r>
            <a: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{</a:t>
            </a:r>
            <a:b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</a:br>
            <a: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       case </a:t>
            </a:r>
            <a:r>
              <a:rPr lang="en-US" altLang="en-US" sz="2000" b="1" i="1" dirty="0" smtClean="0">
                <a:solidFill>
                  <a:srgbClr val="0000FF"/>
                </a:solidFill>
              </a:rPr>
              <a:t>label</a:t>
            </a:r>
            <a: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 :</a:t>
            </a:r>
            <a:b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</a:br>
            <a: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          </a:t>
            </a:r>
            <a:r>
              <a:rPr lang="en-US" altLang="en-US" sz="2000" b="1" i="1" dirty="0" smtClean="0">
                <a:solidFill>
                  <a:srgbClr val="0000FF"/>
                </a:solidFill>
              </a:rPr>
              <a:t>statement</a:t>
            </a:r>
            <a: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;</a:t>
            </a:r>
            <a:b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</a:br>
            <a: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          break;</a:t>
            </a:r>
            <a:b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</a:br>
            <a: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       case </a:t>
            </a:r>
            <a:r>
              <a:rPr lang="en-US" altLang="en-US" sz="2000" b="1" i="1" dirty="0" smtClean="0">
                <a:solidFill>
                  <a:srgbClr val="0000FF"/>
                </a:solidFill>
              </a:rPr>
              <a:t>label</a:t>
            </a:r>
            <a: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 :</a:t>
            </a:r>
            <a:b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</a:br>
            <a: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          </a:t>
            </a:r>
            <a:r>
              <a:rPr lang="en-US" altLang="en-US" sz="2000" b="1" i="1" dirty="0" smtClean="0">
                <a:solidFill>
                  <a:srgbClr val="0000FF"/>
                </a:solidFill>
              </a:rPr>
              <a:t>statement</a:t>
            </a:r>
            <a: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;</a:t>
            </a:r>
            <a:b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</a:br>
            <a: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          break;</a:t>
            </a:r>
            <a:b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</a:br>
            <a: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       ...</a:t>
            </a:r>
            <a:b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</a:br>
            <a: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       default : </a:t>
            </a:r>
            <a:r>
              <a:rPr lang="en-US" altLang="en-US" sz="2000" b="1" i="1" dirty="0" smtClean="0">
                <a:solidFill>
                  <a:srgbClr val="0000FF"/>
                </a:solidFill>
              </a:rPr>
              <a:t>statement</a:t>
            </a:r>
            <a: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;</a:t>
            </a:r>
            <a:b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</a:br>
            <a: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    }</a:t>
            </a:r>
            <a:endParaRPr lang="en-US" altLang="en-US" sz="1800" b="1" dirty="0" smtClean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Other familiar statements:</a:t>
            </a:r>
            <a:endParaRPr lang="en-US" altLang="en-US" sz="1800" b="1" dirty="0" smtClean="0">
              <a:solidFill>
                <a:srgbClr val="FFFF7F"/>
              </a:solidFill>
              <a:latin typeface="Trebuchet MS" panose="020B0603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break;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continue;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/>
              <a:t>The empty statement, as in</a:t>
            </a:r>
            <a:r>
              <a:rPr lang="en-US" altLang="en-US" sz="2000" b="1" dirty="0" smtClean="0">
                <a:solidFill>
                  <a:srgbClr val="FFFF7F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;;</a:t>
            </a:r>
            <a:r>
              <a:rPr lang="en-US" altLang="en-US" sz="2000" b="1" dirty="0" smtClean="0">
                <a:solidFill>
                  <a:srgbClr val="FFFF7F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000" b="1" dirty="0" smtClean="0"/>
              <a:t>or</a:t>
            </a:r>
            <a:r>
              <a:rPr lang="en-US" altLang="en-US" sz="2000" b="1" dirty="0" smtClean="0">
                <a:solidFill>
                  <a:srgbClr val="FFFF7F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0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{ } </a:t>
            </a:r>
          </a:p>
        </p:txBody>
      </p:sp>
    </p:spTree>
    <p:extLst>
      <p:ext uri="{BB962C8B-B14F-4D97-AF65-F5344CB8AC3E}">
        <p14:creationId xmlns:p14="http://schemas.microsoft.com/office/powerpoint/2010/main" val="259760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A Simple Script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274" y="1353561"/>
            <a:ext cx="7315200" cy="3142239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dirty="0" smtClean="0">
                <a:latin typeface="Courier New" panose="02070309020205020404" pitchFamily="49" charset="0"/>
              </a:rPr>
              <a:t>&lt;html&gt;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dirty="0" smtClean="0">
                <a:latin typeface="Courier New" panose="02070309020205020404" pitchFamily="49" charset="0"/>
              </a:rPr>
              <a:t>&lt;head&gt;&lt;title&gt;First JavaScript Page&lt;/title&gt;&lt;/head&gt;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dirty="0" smtClean="0">
                <a:latin typeface="Courier New" panose="02070309020205020404" pitchFamily="49" charset="0"/>
              </a:rPr>
              <a:t>&lt;body&gt;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dirty="0" smtClean="0">
                <a:latin typeface="Courier New" panose="02070309020205020404" pitchFamily="49" charset="0"/>
              </a:rPr>
              <a:t>&lt;h1&gt;First JavaScript Page&lt;/h1&gt;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&lt;script type="text/</a:t>
            </a:r>
            <a:r>
              <a:rPr lang="en-US" altLang="en-US" sz="1700" b="1" dirty="0" err="1" smtClean="0">
                <a:solidFill>
                  <a:schemeClr val="hlink"/>
                </a:solidFill>
                <a:latin typeface="Courier New" panose="02070309020205020404" pitchFamily="49" charset="0"/>
              </a:rPr>
              <a:t>javascript</a:t>
            </a:r>
            <a:r>
              <a:rPr lang="en-US" altLang="en-US" sz="1700" b="1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"&gt;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dirty="0" smtClean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700" b="1" dirty="0" err="1" smtClean="0">
                <a:solidFill>
                  <a:schemeClr val="folHlink"/>
                </a:solidFill>
                <a:latin typeface="Courier New" panose="02070309020205020404" pitchFamily="49" charset="0"/>
              </a:rPr>
              <a:t>document.write</a:t>
            </a:r>
            <a:r>
              <a:rPr lang="en-US" altLang="en-US" sz="1700" b="1" dirty="0" smtClean="0">
                <a:solidFill>
                  <a:schemeClr val="folHlink"/>
                </a:solidFill>
                <a:latin typeface="Courier New" panose="02070309020205020404" pitchFamily="49" charset="0"/>
              </a:rPr>
              <a:t>("&lt;</a:t>
            </a:r>
            <a:r>
              <a:rPr lang="en-US" altLang="en-US" sz="1700" b="1" dirty="0" err="1" smtClean="0">
                <a:solidFill>
                  <a:schemeClr val="folHlink"/>
                </a:solidFill>
                <a:latin typeface="Courier New" panose="02070309020205020404" pitchFamily="49" charset="0"/>
              </a:rPr>
              <a:t>hr</a:t>
            </a:r>
            <a:r>
              <a:rPr lang="en-US" altLang="en-US" sz="1700" b="1" dirty="0" smtClean="0">
                <a:solidFill>
                  <a:schemeClr val="folHlink"/>
                </a:solidFill>
                <a:latin typeface="Courier New" panose="02070309020205020404" pitchFamily="49" charset="0"/>
              </a:rPr>
              <a:t>&gt;");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dirty="0" smtClean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700" b="1" dirty="0" err="1" smtClean="0">
                <a:solidFill>
                  <a:schemeClr val="folHlink"/>
                </a:solidFill>
                <a:latin typeface="Courier New" panose="02070309020205020404" pitchFamily="49" charset="0"/>
              </a:rPr>
              <a:t>document.write</a:t>
            </a:r>
            <a:r>
              <a:rPr lang="en-US" altLang="en-US" sz="1700" b="1" dirty="0" smtClean="0">
                <a:solidFill>
                  <a:schemeClr val="folHlink"/>
                </a:solidFill>
                <a:latin typeface="Courier New" panose="02070309020205020404" pitchFamily="49" charset="0"/>
              </a:rPr>
              <a:t>("Hello World Wide Web");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dirty="0" smtClean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700" b="1" dirty="0" err="1" smtClean="0">
                <a:solidFill>
                  <a:schemeClr val="folHlink"/>
                </a:solidFill>
                <a:latin typeface="Courier New" panose="02070309020205020404" pitchFamily="49" charset="0"/>
              </a:rPr>
              <a:t>document.write</a:t>
            </a:r>
            <a:r>
              <a:rPr lang="en-US" altLang="en-US" sz="1700" b="1" dirty="0" smtClean="0">
                <a:solidFill>
                  <a:schemeClr val="folHlink"/>
                </a:solidFill>
                <a:latin typeface="Courier New" panose="02070309020205020404" pitchFamily="49" charset="0"/>
              </a:rPr>
              <a:t>("&lt;</a:t>
            </a:r>
            <a:r>
              <a:rPr lang="en-US" altLang="en-US" sz="1700" b="1" dirty="0" err="1" smtClean="0">
                <a:solidFill>
                  <a:schemeClr val="folHlink"/>
                </a:solidFill>
                <a:latin typeface="Courier New" panose="02070309020205020404" pitchFamily="49" charset="0"/>
              </a:rPr>
              <a:t>hr</a:t>
            </a:r>
            <a:r>
              <a:rPr lang="en-US" altLang="en-US" sz="1700" b="1" dirty="0" smtClean="0">
                <a:solidFill>
                  <a:schemeClr val="folHlink"/>
                </a:solidFill>
                <a:latin typeface="Courier New" panose="02070309020205020404" pitchFamily="49" charset="0"/>
              </a:rPr>
              <a:t>&gt;");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&lt;/script&gt;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dirty="0" smtClean="0">
                <a:latin typeface="Courier New" panose="02070309020205020404" pitchFamily="49" charset="0"/>
              </a:rPr>
              <a:t>&lt;/body&gt;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 dirty="0" smtClean="0">
                <a:latin typeface="Courier New" panose="02070309020205020404" pitchFamily="49" charset="0"/>
              </a:rPr>
              <a:t>&lt;/html&gt;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874" y="4038600"/>
            <a:ext cx="472440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0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Embedding JavaScript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871" y="4876800"/>
            <a:ext cx="8458200" cy="1524000"/>
          </a:xfrm>
        </p:spPr>
        <p:txBody>
          <a:bodyPr/>
          <a:lstStyle/>
          <a:p>
            <a:pPr eaLnBrk="1" hangingPunct="1"/>
            <a:r>
              <a:rPr lang="en-US" altLang="en-US" smtClean="0"/>
              <a:t>Use the </a:t>
            </a:r>
            <a:r>
              <a:rPr lang="en-US" altLang="en-US" b="1" smtClean="0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en-US" smtClean="0"/>
              <a:t> attribute to include JavaScript codes from an external file.</a:t>
            </a:r>
          </a:p>
          <a:p>
            <a:pPr eaLnBrk="1" hangingPunct="1"/>
            <a:r>
              <a:rPr lang="en-US" altLang="en-US" smtClean="0"/>
              <a:t>The included code is inserted in place.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8458200" cy="25971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latin typeface="Courier New" panose="02070309020205020404" pitchFamily="49" charset="0"/>
              </a:rPr>
              <a:t>&lt;html&gt;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latin typeface="Courier New" panose="02070309020205020404" pitchFamily="49" charset="0"/>
              </a:rPr>
              <a:t>&lt;head&gt;&lt;title&gt;First JavaScript Program&lt;/title&gt;&lt;/head&gt;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latin typeface="Courier New" panose="02070309020205020404" pitchFamily="49" charset="0"/>
              </a:rPr>
              <a:t>&lt;body&gt;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latin typeface="Courier New" panose="02070309020205020404" pitchFamily="49" charset="0"/>
              </a:rPr>
              <a:t>&lt;script</a:t>
            </a:r>
            <a:r>
              <a:rPr kumimoji="1" lang="en-US" altLang="en-US" sz="2000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en-US" sz="2000" dirty="0">
                <a:latin typeface="Courier New" panose="02070309020205020404" pitchFamily="49" charset="0"/>
              </a:rPr>
              <a:t>type="text/</a:t>
            </a:r>
            <a:r>
              <a:rPr kumimoji="1" lang="en-US" altLang="en-US" sz="2000" dirty="0" err="1">
                <a:latin typeface="Courier New" panose="02070309020205020404" pitchFamily="49" charset="0"/>
              </a:rPr>
              <a:t>javascript</a:t>
            </a:r>
            <a:r>
              <a:rPr kumimoji="1" lang="en-US" altLang="en-US" sz="2000" dirty="0">
                <a:latin typeface="Courier New" panose="02070309020205020404" pitchFamily="49" charset="0"/>
              </a:rPr>
              <a:t>"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latin typeface="Courier New" panose="02070309020205020404" pitchFamily="49" charset="0"/>
              </a:rPr>
              <a:t>        </a:t>
            </a:r>
            <a:r>
              <a:rPr kumimoji="1" lang="en-US" altLang="en-US" sz="2000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kumimoji="1" lang="en-US" altLang="en-US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="your_source_file.js"</a:t>
            </a:r>
            <a:r>
              <a:rPr kumimoji="1" lang="en-US" altLang="en-US" sz="2000" dirty="0">
                <a:latin typeface="Courier New" panose="02070309020205020404" pitchFamily="49" charset="0"/>
              </a:rPr>
              <a:t>&gt;&lt;/script&gt;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latin typeface="Courier New" panose="02070309020205020404" pitchFamily="49" charset="0"/>
              </a:rPr>
              <a:t>&lt;/body&gt;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17413" name="AutoShape 6"/>
          <p:cNvSpPr>
            <a:spLocks noChangeArrowheads="1"/>
          </p:cNvSpPr>
          <p:nvPr/>
        </p:nvSpPr>
        <p:spPr bwMode="auto">
          <a:xfrm>
            <a:off x="2362200" y="3352800"/>
            <a:ext cx="6553200" cy="1371600"/>
          </a:xfrm>
          <a:prstGeom prst="wedgeRectCallout">
            <a:avLst>
              <a:gd name="adj1" fmla="val -35028"/>
              <a:gd name="adj2" fmla="val -60764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en-US" sz="1900" u="sng">
                <a:solidFill>
                  <a:srgbClr val="0000FF"/>
                </a:solidFill>
                <a:latin typeface="Courier New" panose="02070309020205020404" pitchFamily="49" charset="0"/>
              </a:rPr>
              <a:t>Inside your_source_file.js</a:t>
            </a:r>
            <a:endParaRPr kumimoji="1" lang="en-US" altLang="en-US" sz="19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en-US" sz="1900">
                <a:latin typeface="Courier New" panose="02070309020205020404" pitchFamily="49" charset="0"/>
              </a:rPr>
              <a:t>document.write("&lt;hr&gt;");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en-US" sz="1900">
                <a:latin typeface="Courier New" panose="02070309020205020404" pitchFamily="49" charset="0"/>
              </a:rPr>
              <a:t>document.write("Hello World Wide Web");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en-US" sz="1900">
                <a:latin typeface="Courier New" panose="02070309020205020404" pitchFamily="49" charset="0"/>
              </a:rPr>
              <a:t>document.write("&lt;hr&gt;");</a:t>
            </a:r>
            <a:endParaRPr kumimoji="1" lang="en-US" altLang="zh-TW"/>
          </a:p>
        </p:txBody>
      </p:sp>
    </p:spTree>
    <p:extLst>
      <p:ext uri="{BB962C8B-B14F-4D97-AF65-F5344CB8AC3E}">
        <p14:creationId xmlns:p14="http://schemas.microsoft.com/office/powerpoint/2010/main" val="330579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DD84ED9-F150-4AD6-B0C1-69B985FE9EC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57200"/>
            <a:ext cx="7793038" cy="762000"/>
          </a:xfrm>
        </p:spPr>
        <p:txBody>
          <a:bodyPr/>
          <a:lstStyle/>
          <a:p>
            <a:pPr eaLnBrk="1" hangingPunct="1"/>
            <a:r>
              <a:rPr lang="en-US" altLang="en-US" b="1" dirty="0" err="1" smtClean="0"/>
              <a:t>document.writeln</a:t>
            </a:r>
            <a:endParaRPr lang="en-US" altLang="en-US" b="1" dirty="0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86868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/>
              <a:t>&lt;HTML&gt;</a:t>
            </a:r>
          </a:p>
          <a:p>
            <a:pPr eaLnBrk="1" hangingPunct="1"/>
            <a:r>
              <a:rPr lang="en-US" altLang="en-US" sz="2000" dirty="0"/>
              <a:t>&lt;!– Welcome to JavaScript</a:t>
            </a:r>
          </a:p>
          <a:p>
            <a:pPr eaLnBrk="1" hangingPunct="1"/>
            <a:r>
              <a:rPr lang="en-US" altLang="en-US" sz="2000" dirty="0"/>
              <a:t>&lt;HEAD&gt;</a:t>
            </a:r>
          </a:p>
          <a:p>
            <a:pPr eaLnBrk="1" hangingPunct="1"/>
            <a:r>
              <a:rPr lang="en-US" altLang="en-US" sz="2000" dirty="0"/>
              <a:t>&lt;TITLE&gt; Welcome to JavaScript &lt;/TITLE&gt; </a:t>
            </a:r>
          </a:p>
          <a:p>
            <a:pPr eaLnBrk="1" hangingPunct="1"/>
            <a:r>
              <a:rPr lang="en-US" altLang="en-US" sz="2000" dirty="0"/>
              <a:t> </a:t>
            </a:r>
          </a:p>
          <a:p>
            <a:pPr eaLnBrk="1" hangingPunct="1"/>
            <a:r>
              <a:rPr lang="en-US" altLang="en-US" sz="2000" dirty="0"/>
              <a:t>&lt;SCRIPT TYPE="text/</a:t>
            </a:r>
            <a:r>
              <a:rPr lang="en-US" altLang="en-US" sz="2000" dirty="0" err="1"/>
              <a:t>javascript</a:t>
            </a:r>
            <a:r>
              <a:rPr lang="en-US" altLang="en-US" sz="2000" dirty="0"/>
              <a:t>"&gt;</a:t>
            </a:r>
          </a:p>
          <a:p>
            <a:pPr eaLnBrk="1" hangingPunct="1"/>
            <a:r>
              <a:rPr lang="en-US" altLang="en-US" sz="2000" dirty="0"/>
              <a:t>	</a:t>
            </a:r>
            <a:r>
              <a:rPr lang="en-US" altLang="en-US" sz="2000" dirty="0" err="1"/>
              <a:t>document.writeln</a:t>
            </a:r>
            <a:r>
              <a:rPr lang="en-US" altLang="en-US" sz="2000" dirty="0"/>
              <a:t>("&lt;FONT COLOR='magenta' size='+3'&gt;Welcome to JavaScript Programming!&lt;/font&gt;" );</a:t>
            </a:r>
          </a:p>
          <a:p>
            <a:pPr eaLnBrk="1" hangingPunct="1"/>
            <a:r>
              <a:rPr lang="en-US" altLang="en-US" sz="2000" dirty="0"/>
              <a:t>&lt;/SCRIPT&gt;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&lt;/HEAD&gt;</a:t>
            </a:r>
          </a:p>
          <a:p>
            <a:pPr eaLnBrk="1" hangingPunct="1"/>
            <a:r>
              <a:rPr lang="en-US" altLang="en-US" sz="2000" dirty="0"/>
              <a:t>&lt;/HTML&gt; </a:t>
            </a:r>
          </a:p>
          <a:p>
            <a:pPr eaLnBrk="1" hangingPunct="1"/>
            <a:r>
              <a:rPr lang="en-US" altLang="en-US" sz="2000" dirty="0"/>
              <a:t>good morning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5715000"/>
            <a:ext cx="58102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6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b="1" dirty="0" err="1" smtClean="0"/>
              <a:t>document.write</a:t>
            </a:r>
            <a:endParaRPr lang="en-US" altLang="en-US" b="1" dirty="0" smtClean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EFC3832-2447-489C-9560-BF2ED38EC7D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304800" y="1240077"/>
            <a:ext cx="83820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/>
              <a:t>&lt;HTML&gt;</a:t>
            </a:r>
          </a:p>
          <a:p>
            <a:pPr eaLnBrk="1" hangingPunct="1"/>
            <a:r>
              <a:rPr lang="en-US" altLang="en-US" sz="2000" dirty="0"/>
              <a:t>&lt;HEAD&gt;  </a:t>
            </a:r>
          </a:p>
          <a:p>
            <a:pPr eaLnBrk="1" hangingPunct="1"/>
            <a:r>
              <a:rPr lang="en-US" altLang="en-US" sz="2000" dirty="0"/>
              <a:t>&lt;TITLE&gt; Using </a:t>
            </a:r>
            <a:r>
              <a:rPr lang="en-US" altLang="en-US" sz="2000" dirty="0" err="1"/>
              <a:t>document.write</a:t>
            </a:r>
            <a:r>
              <a:rPr lang="en-US" altLang="en-US" sz="2000" dirty="0"/>
              <a:t> &lt;/TITLE&gt;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&lt;SCRIPT TYPE="text/</a:t>
            </a:r>
            <a:r>
              <a:rPr lang="en-US" altLang="en-US" sz="2000" dirty="0" err="1"/>
              <a:t>javascript</a:t>
            </a:r>
            <a:r>
              <a:rPr lang="en-US" altLang="en-US" sz="2000" dirty="0"/>
              <a:t>"&gt;   </a:t>
            </a:r>
          </a:p>
          <a:p>
            <a:pPr eaLnBrk="1" hangingPunct="1"/>
            <a:r>
              <a:rPr lang="en-US" altLang="en-US" sz="2000" dirty="0"/>
              <a:t>	</a:t>
            </a:r>
            <a:r>
              <a:rPr lang="en-US" altLang="en-US" sz="2000" dirty="0" err="1" smtClean="0"/>
              <a:t>document.writeln</a:t>
            </a:r>
            <a:r>
              <a:rPr lang="en-US" altLang="en-US" sz="2000" dirty="0" smtClean="0"/>
              <a:t>(   </a:t>
            </a:r>
            <a:r>
              <a:rPr lang="en-US" altLang="en-US" sz="2000" dirty="0"/>
              <a:t>"&lt;H1&gt;Welcome to ");</a:t>
            </a:r>
          </a:p>
          <a:p>
            <a:pPr eaLnBrk="1" hangingPunct="1"/>
            <a:r>
              <a:rPr lang="en-US" altLang="en-US" sz="2000" dirty="0"/>
              <a:t>	</a:t>
            </a:r>
            <a:r>
              <a:rPr lang="en-US" altLang="en-US" sz="2000" dirty="0" err="1" smtClean="0"/>
              <a:t>document.write</a:t>
            </a:r>
            <a:r>
              <a:rPr lang="en-US" altLang="en-US" sz="2000" dirty="0" smtClean="0"/>
              <a:t>(   </a:t>
            </a:r>
            <a:r>
              <a:rPr lang="en-US" altLang="en-US" sz="2000" dirty="0"/>
              <a:t>"JavaScript Programming!&lt;/H1&gt;" );</a:t>
            </a:r>
          </a:p>
          <a:p>
            <a:pPr eaLnBrk="1" hangingPunct="1"/>
            <a:r>
              <a:rPr lang="en-US" altLang="en-US" sz="2000" dirty="0"/>
              <a:t>&lt;/SCRIPT&gt;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&lt;/HEAD&gt;</a:t>
            </a:r>
          </a:p>
          <a:p>
            <a:pPr eaLnBrk="1" hangingPunct="1"/>
            <a:r>
              <a:rPr lang="en-US" altLang="en-US" sz="2000" dirty="0"/>
              <a:t>&lt;/HTML&gt;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5737225"/>
            <a:ext cx="53816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68313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3400" b="1" dirty="0" smtClean="0">
                <a:latin typeface="Courier New" panose="02070309020205020404" pitchFamily="49" charset="0"/>
              </a:rPr>
              <a:t>alert()</a:t>
            </a:r>
            <a:r>
              <a:rPr lang="en-US" altLang="en-US" sz="3400" dirty="0" smtClean="0"/>
              <a:t>, </a:t>
            </a:r>
            <a:r>
              <a:rPr lang="en-US" altLang="en-US" sz="3400" b="1" dirty="0" smtClean="0">
                <a:latin typeface="Courier New" panose="02070309020205020404" pitchFamily="49" charset="0"/>
              </a:rPr>
              <a:t>confirm()</a:t>
            </a:r>
            <a:r>
              <a:rPr lang="en-US" altLang="en-US" sz="3400" dirty="0" smtClean="0"/>
              <a:t>, and </a:t>
            </a:r>
            <a:r>
              <a:rPr lang="en-US" altLang="en-US" sz="3400" b="1" dirty="0" smtClean="0">
                <a:latin typeface="Courier New" panose="02070309020205020404" pitchFamily="49" charset="0"/>
              </a:rPr>
              <a:t>prompt()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05000"/>
            <a:ext cx="2640013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953000"/>
            <a:ext cx="268287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733800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181600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63777" y="1268413"/>
            <a:ext cx="5334000" cy="2232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latin typeface="Courier New" panose="02070309020205020404" pitchFamily="49" charset="0"/>
              </a:rPr>
              <a:t>&lt;script </a:t>
            </a:r>
            <a:r>
              <a:rPr lang="en-US" altLang="en-US" sz="2000" dirty="0">
                <a:latin typeface="Courier New" panose="02070309020205020404" pitchFamily="49" charset="0"/>
              </a:rPr>
              <a:t>type="text/</a:t>
            </a:r>
            <a:r>
              <a:rPr lang="en-US" altLang="en-US" sz="2000" dirty="0" err="1">
                <a:latin typeface="Courier New" panose="02070309020205020404" pitchFamily="49" charset="0"/>
              </a:rPr>
              <a:t>javascript</a:t>
            </a:r>
            <a:r>
              <a:rPr lang="en-US" altLang="en-US" sz="2000" dirty="0">
                <a:latin typeface="Courier New" panose="02070309020205020404" pitchFamily="49" charset="0"/>
              </a:rPr>
              <a:t>"</a:t>
            </a:r>
            <a:r>
              <a:rPr kumimoji="1" lang="en-US" altLang="en-US" sz="20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alert("This is an Alert method");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confirm("Are you OK?");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solidFill>
                  <a:srgbClr val="FF3300"/>
                </a:solidFill>
                <a:latin typeface="Courier New" panose="02070309020205020404" pitchFamily="49" charset="0"/>
              </a:rPr>
              <a:t>prompt("What is your name?");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solidFill>
                  <a:srgbClr val="FF3300"/>
                </a:solidFill>
                <a:latin typeface="Courier New" panose="02070309020205020404" pitchFamily="49" charset="0"/>
              </a:rPr>
              <a:t>prompt("How old are you?","20");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latin typeface="Courier New" panose="02070309020205020404" pitchFamily="49" charset="0"/>
              </a:rPr>
              <a:t>&lt;/script&gt;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 flipV="1">
            <a:off x="5486400" y="1828800"/>
            <a:ext cx="7620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V="1">
            <a:off x="685800" y="2286000"/>
            <a:ext cx="30480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 flipV="1">
            <a:off x="4495800" y="2590800"/>
            <a:ext cx="9906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H="1" flipV="1">
            <a:off x="2743200" y="2971800"/>
            <a:ext cx="137160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8493" y="381000"/>
            <a:ext cx="8229600" cy="746125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Using JavaScript in a browser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-304800" y="1303337"/>
            <a:ext cx="9601199" cy="48768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JavaScript code is included within </a:t>
            </a:r>
            <a:r>
              <a:rPr lang="en-US" altLang="en-US" sz="24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&lt;script&gt;</a:t>
            </a:r>
            <a:r>
              <a:rPr lang="en-US" altLang="en-US" sz="2400" b="1" dirty="0" smtClean="0"/>
              <a:t> tags:</a:t>
            </a:r>
          </a:p>
          <a:p>
            <a:pPr lvl="1" eaLnBrk="1" hangingPunct="1"/>
            <a:r>
              <a:rPr lang="en-US" altLang="en-US" sz="2000" b="1" dirty="0" smtClean="0">
                <a:solidFill>
                  <a:schemeClr val="folHlink"/>
                </a:solidFill>
                <a:latin typeface="Trebuchet MS" panose="020B0603020202020204" pitchFamily="34" charset="0"/>
              </a:rPr>
              <a:t>&lt;script type="text/</a:t>
            </a:r>
            <a:r>
              <a:rPr lang="en-US" altLang="en-US" sz="2000" b="1" dirty="0" err="1" smtClean="0">
                <a:solidFill>
                  <a:schemeClr val="folHlink"/>
                </a:solidFill>
                <a:latin typeface="Trebuchet MS" panose="020B0603020202020204" pitchFamily="34" charset="0"/>
              </a:rPr>
              <a:t>javascript</a:t>
            </a:r>
            <a:r>
              <a:rPr lang="en-US" altLang="en-US" sz="2000" b="1" dirty="0" smtClean="0">
                <a:solidFill>
                  <a:schemeClr val="folHlink"/>
                </a:solidFill>
                <a:latin typeface="Trebuchet MS" panose="020B0603020202020204" pitchFamily="34" charset="0"/>
              </a:rPr>
              <a:t>"&gt;</a:t>
            </a:r>
            <a:endParaRPr lang="en-US" altLang="en-US" sz="2000" b="1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marL="457200" lvl="1" indent="0" eaLnBrk="1" hangingPunct="1">
              <a:buNone/>
            </a:pPr>
            <a:r>
              <a:rPr lang="en-US" altLang="en-US" sz="2000" b="1" dirty="0" err="1" smtClean="0">
                <a:solidFill>
                  <a:schemeClr val="accent2"/>
                </a:solidFill>
                <a:latin typeface="Trebuchet MS" panose="020B0603020202020204" pitchFamily="34" charset="0"/>
              </a:rPr>
              <a:t>document.writeln</a:t>
            </a:r>
            <a:r>
              <a:rPr lang="en-US" altLang="en-US" sz="20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("&lt;h1&gt;Hello World!&lt;/h1&gt;") </a:t>
            </a:r>
          </a:p>
          <a:p>
            <a:pPr marL="457200" lvl="1" indent="0" eaLnBrk="1" hangingPunct="1">
              <a:buNone/>
            </a:pPr>
            <a:r>
              <a:rPr lang="en-US" altLang="en-US" sz="2000" b="1" dirty="0" err="1" smtClean="0">
                <a:solidFill>
                  <a:schemeClr val="accent2"/>
                </a:solidFill>
                <a:latin typeface="Trebuchet MS" panose="020B0603020202020204" pitchFamily="34" charset="0"/>
              </a:rPr>
              <a:t>document.writeln</a:t>
            </a:r>
            <a:r>
              <a:rPr lang="en-US" altLang="en-US" sz="20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(“all") </a:t>
            </a:r>
            <a:br>
              <a:rPr lang="en-US" altLang="en-US" sz="20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 b="1" dirty="0" smtClean="0">
                <a:solidFill>
                  <a:schemeClr val="folHlink"/>
                </a:solidFill>
                <a:latin typeface="Trebuchet MS" panose="020B0603020202020204" pitchFamily="34" charset="0"/>
              </a:rPr>
              <a:t>&lt;/script&gt;</a:t>
            </a:r>
          </a:p>
          <a:p>
            <a:pPr eaLnBrk="1" hangingPunct="1"/>
            <a:endParaRPr lang="en-US" altLang="en-US" sz="800" b="1" u="sng" dirty="0" smtClean="0"/>
          </a:p>
          <a:p>
            <a:pPr eaLnBrk="1" hangingPunct="1"/>
            <a:r>
              <a:rPr lang="en-US" altLang="en-US" sz="2400" b="1" u="sng" dirty="0" smtClean="0"/>
              <a:t>Notes:</a:t>
            </a:r>
            <a:endParaRPr lang="en-US" altLang="en-US" sz="2400" b="1" u="sng" dirty="0" smtClean="0">
              <a:solidFill>
                <a:srgbClr val="FFFF7F"/>
              </a:solidFill>
              <a:latin typeface="Trebuchet MS" panose="020B0603020202020204" pitchFamily="34" charset="0"/>
            </a:endParaRPr>
          </a:p>
          <a:p>
            <a:pPr lvl="1" eaLnBrk="1" hangingPunct="1"/>
            <a:r>
              <a:rPr lang="en-US" altLang="en-US" sz="2000" dirty="0" smtClean="0"/>
              <a:t>The 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type</a:t>
            </a:r>
            <a:r>
              <a:rPr lang="en-US" altLang="en-US" sz="2000" dirty="0" smtClean="0"/>
              <a:t> attribute is to allow you to use other scripting languages (but JavaScript is the default)</a:t>
            </a:r>
          </a:p>
          <a:p>
            <a:pPr lvl="1" eaLnBrk="1" hangingPunct="1"/>
            <a:r>
              <a:rPr lang="en-US" altLang="en-US" sz="2000" dirty="0" smtClean="0"/>
              <a:t>The </a:t>
            </a:r>
            <a:r>
              <a:rPr lang="en-US" altLang="en-US" sz="2000" b="1" dirty="0" smtClean="0"/>
              <a:t>semicolon</a:t>
            </a:r>
            <a:r>
              <a:rPr lang="en-US" altLang="en-US" sz="2000" dirty="0" smtClean="0"/>
              <a:t> at the end of the JavaScript statement is </a:t>
            </a:r>
            <a:r>
              <a:rPr lang="en-US" altLang="en-US" sz="2000" b="1" dirty="0" smtClean="0"/>
              <a:t>optional</a:t>
            </a:r>
          </a:p>
          <a:p>
            <a:pPr lvl="2" eaLnBrk="1" hangingPunct="1"/>
            <a:r>
              <a:rPr lang="en-US" altLang="en-US" sz="1800" dirty="0" smtClean="0"/>
              <a:t>You need semicolons if you put two or more statements on the same line</a:t>
            </a:r>
          </a:p>
          <a:p>
            <a:pPr lvl="2" eaLnBrk="1" hangingPunct="1"/>
            <a:r>
              <a:rPr lang="en-US" altLang="en-US" sz="1800" dirty="0" smtClean="0"/>
              <a:t>It’s probably a good idea to keep using semicolons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C8C60FA-5EBF-4A08-A21B-1EC7CBC5FB5E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54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401877" y="527051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b="1" dirty="0" err="1" smtClean="0"/>
              <a:t>window.alert</a:t>
            </a:r>
            <a:endParaRPr lang="en-US" altLang="en-US" b="1" dirty="0" smtClean="0"/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5420A77-FEDB-4AF8-83A6-0F179D3CD0F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325677" y="2133600"/>
            <a:ext cx="8132523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 smtClean="0"/>
              <a:t>&lt;</a:t>
            </a:r>
            <a:r>
              <a:rPr lang="en-US" altLang="en-US" sz="2000" dirty="0"/>
              <a:t>HTML&gt;</a:t>
            </a:r>
          </a:p>
          <a:p>
            <a:pPr eaLnBrk="1" hangingPunct="1"/>
            <a:r>
              <a:rPr lang="en-US" altLang="en-US" sz="2000" dirty="0"/>
              <a:t>&lt;HEAD&gt;</a:t>
            </a:r>
          </a:p>
          <a:p>
            <a:pPr eaLnBrk="1" hangingPunct="1"/>
            <a:r>
              <a:rPr lang="en-US" altLang="en-US" sz="2000" dirty="0"/>
              <a:t>&lt;TITLE&gt; Using </a:t>
            </a:r>
            <a:r>
              <a:rPr lang="en-US" altLang="en-US" sz="2000" dirty="0" err="1"/>
              <a:t>window.alert</a:t>
            </a:r>
            <a:r>
              <a:rPr lang="en-US" altLang="en-US" sz="2000" dirty="0"/>
              <a:t> &lt;/TITLE&gt;</a:t>
            </a:r>
          </a:p>
          <a:p>
            <a:pPr eaLnBrk="1" hangingPunct="1"/>
            <a:r>
              <a:rPr lang="en-US" altLang="en-US" sz="2000" dirty="0"/>
              <a:t>&lt;SCRIPT TYPE="text/</a:t>
            </a:r>
            <a:r>
              <a:rPr lang="en-US" altLang="en-US" sz="2000" dirty="0" err="1"/>
              <a:t>javascript</a:t>
            </a:r>
            <a:r>
              <a:rPr lang="en-US" altLang="en-US" sz="2000" dirty="0"/>
              <a:t>"&gt;</a:t>
            </a:r>
          </a:p>
          <a:p>
            <a:pPr eaLnBrk="1" hangingPunct="1"/>
            <a:r>
              <a:rPr lang="en-US" altLang="en-US" sz="2000" dirty="0"/>
              <a:t>	</a:t>
            </a:r>
            <a:r>
              <a:rPr lang="en-US" altLang="en-US" sz="2000" dirty="0" err="1"/>
              <a:t>window.alert</a:t>
            </a:r>
            <a:r>
              <a:rPr lang="en-US" altLang="en-US" sz="2000" dirty="0"/>
              <a:t>( "Welcome to </a:t>
            </a:r>
            <a:r>
              <a:rPr lang="en-US" altLang="en-US" sz="2000" b="1" dirty="0">
                <a:solidFill>
                  <a:srgbClr val="0000FF"/>
                </a:solidFill>
              </a:rPr>
              <a:t>\n </a:t>
            </a:r>
            <a:r>
              <a:rPr lang="en-US" altLang="en-US" sz="2000" dirty="0"/>
              <a:t>JavaScript </a:t>
            </a:r>
            <a:r>
              <a:rPr lang="en-US" altLang="en-US" sz="2000" b="1" dirty="0">
                <a:solidFill>
                  <a:srgbClr val="0000FF"/>
                </a:solidFill>
              </a:rPr>
              <a:t>\n </a:t>
            </a:r>
            <a:r>
              <a:rPr lang="en-US" altLang="en-US" sz="2000" dirty="0"/>
              <a:t>Programming!" );</a:t>
            </a:r>
          </a:p>
          <a:p>
            <a:pPr eaLnBrk="1" hangingPunct="1"/>
            <a:r>
              <a:rPr lang="en-US" altLang="en-US" sz="2000" dirty="0"/>
              <a:t>&lt;/SCRIPT&gt;</a:t>
            </a:r>
          </a:p>
          <a:p>
            <a:pPr eaLnBrk="1" hangingPunct="1"/>
            <a:r>
              <a:rPr lang="en-US" altLang="en-US" sz="2000" dirty="0"/>
              <a:t>&lt;/HEAD&gt;</a:t>
            </a:r>
          </a:p>
          <a:p>
            <a:pPr eaLnBrk="1" hangingPunct="1"/>
            <a:r>
              <a:rPr lang="en-US" altLang="en-US" sz="2000" dirty="0" smtClean="0"/>
              <a:t>&lt;</a:t>
            </a:r>
            <a:r>
              <a:rPr lang="en-US" altLang="en-US" sz="2000" dirty="0"/>
              <a:t>BODY&gt;</a:t>
            </a:r>
          </a:p>
          <a:p>
            <a:pPr eaLnBrk="1" hangingPunct="1"/>
            <a:r>
              <a:rPr lang="en-US" altLang="en-US" sz="2000" dirty="0"/>
              <a:t>&lt;P&gt;Click Refresh (or Reload) to run this script again.&lt;/P&gt;</a:t>
            </a:r>
          </a:p>
          <a:p>
            <a:pPr eaLnBrk="1" hangingPunct="1"/>
            <a:r>
              <a:rPr lang="en-US" altLang="en-US" sz="2000" dirty="0"/>
              <a:t>&lt;/BODY&gt;</a:t>
            </a:r>
          </a:p>
          <a:p>
            <a:pPr eaLnBrk="1" hangingPunct="1"/>
            <a:r>
              <a:rPr lang="en-US" altLang="en-US" sz="2000" dirty="0"/>
              <a:t>&lt;/HTML&gt;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325677" y="1246470"/>
            <a:ext cx="8305800" cy="9048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alert("Text to be displayed");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dirty="0"/>
              <a:t>Display a message in a dialog box</a:t>
            </a:r>
            <a:endParaRPr kumimoji="1" lang="en-US" altLang="en-US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883" y="5105400"/>
            <a:ext cx="4114800" cy="198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2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50729" y="573120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confirm</a:t>
            </a:r>
          </a:p>
        </p:txBody>
      </p:sp>
      <p:sp>
        <p:nvSpPr>
          <p:cNvPr id="22531" name="Content Placeholder 3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55626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A confirm box is often used if you want the user to verify or accept something.</a:t>
            </a:r>
          </a:p>
          <a:p>
            <a:pPr eaLnBrk="1" hangingPunct="1"/>
            <a:endParaRPr lang="en-US" altLang="en-US" b="1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 u="sng" dirty="0" smtClean="0"/>
              <a:t>Example: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 err="1" smtClean="0"/>
              <a:t>var</a:t>
            </a:r>
            <a:r>
              <a:rPr lang="en-US" altLang="en-US" sz="2400" dirty="0" smtClean="0"/>
              <a:t> r = confirm("Press a button");</a:t>
            </a:r>
            <a:br>
              <a:rPr lang="en-US" altLang="en-US" sz="2400" dirty="0" smtClean="0"/>
            </a:br>
            <a:r>
              <a:rPr lang="en-US" altLang="en-US" sz="2400" dirty="0" smtClean="0"/>
              <a:t>if (r == true) {</a:t>
            </a:r>
            <a:br>
              <a:rPr lang="en-US" altLang="en-US" sz="2400" dirty="0" smtClean="0"/>
            </a:br>
            <a:r>
              <a:rPr lang="en-US" altLang="en-US" sz="2400" dirty="0" smtClean="0"/>
              <a:t>    x = "You pressed OK!";</a:t>
            </a:r>
            <a:br>
              <a:rPr lang="en-US" altLang="en-US" sz="2400" dirty="0" smtClean="0"/>
            </a:br>
            <a:r>
              <a:rPr lang="en-US" altLang="en-US" sz="2400" dirty="0" smtClean="0"/>
              <a:t>} else {</a:t>
            </a:r>
            <a:br>
              <a:rPr lang="en-US" altLang="en-US" sz="2400" dirty="0" smtClean="0"/>
            </a:br>
            <a:r>
              <a:rPr lang="en-US" altLang="en-US" sz="2400" dirty="0" smtClean="0"/>
              <a:t>    x = "You pressed Cancel!";</a:t>
            </a:r>
            <a:br>
              <a:rPr lang="en-US" altLang="en-US" sz="2400" dirty="0" smtClean="0"/>
            </a:br>
            <a:r>
              <a:rPr lang="en-US" altLang="en-US" sz="2400" dirty="0" smtClean="0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6056ED5-7F99-459A-9A56-EF74F578A58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2146300"/>
            <a:ext cx="8991600" cy="120032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kumimoji="1" lang="en-US" b="1" dirty="0" err="1">
                <a:solidFill>
                  <a:srgbClr val="0000FF"/>
                </a:solidFill>
                <a:latin typeface="Courier New" pitchFamily="49" charset="0"/>
              </a:rPr>
              <a:t>var</a:t>
            </a:r>
            <a:r>
              <a:rPr kumimoji="1" lang="en-US" b="1" dirty="0">
                <a:solidFill>
                  <a:srgbClr val="0000FF"/>
                </a:solidFill>
                <a:latin typeface="Courier New" pitchFamily="49" charset="0"/>
              </a:rPr>
              <a:t> answer = confirm(“ statement </a:t>
            </a:r>
            <a:r>
              <a:rPr kumimoji="1" lang="en-US" b="1" dirty="0" smtClean="0">
                <a:solidFill>
                  <a:srgbClr val="0000FF"/>
                </a:solidFill>
                <a:latin typeface="Courier New" pitchFamily="49" charset="0"/>
              </a:rPr>
              <a:t>?“, default);</a:t>
            </a:r>
            <a:endParaRPr kumimoji="1" lang="en-US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2000" dirty="0"/>
              <a:t>Display a message in a dialog box with two buttons: "OK" or "Cancel".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2000" dirty="0">
                <a:latin typeface="Courier New" pitchFamily="49" charset="0"/>
              </a:rPr>
              <a:t>confirm()</a:t>
            </a:r>
            <a:r>
              <a:rPr lang="en-US" sz="2000" dirty="0"/>
              <a:t> returns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</a:rPr>
              <a:t>true</a:t>
            </a:r>
            <a:r>
              <a:rPr lang="en-US" sz="2000" dirty="0"/>
              <a:t> if the user click "OK". Otherwise it returns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</a:rPr>
              <a:t>false</a:t>
            </a:r>
            <a:endParaRPr kumimoji="1" 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Confirm Example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0" y="1334293"/>
            <a:ext cx="83820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&lt;head&gt;</a:t>
            </a:r>
          </a:p>
          <a:p>
            <a:pPr marL="0" indent="0">
              <a:buNone/>
            </a:pPr>
            <a:r>
              <a:rPr lang="en-US" sz="1800" dirty="0"/>
              <a:t>&lt;SCRIPT TYPE="text/</a:t>
            </a:r>
            <a:r>
              <a:rPr lang="en-US" sz="1800" dirty="0" err="1"/>
              <a:t>javascript</a:t>
            </a:r>
            <a:r>
              <a:rPr lang="en-US" sz="1800" dirty="0"/>
              <a:t>"&gt;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 r=confirm("Press a button");</a:t>
            </a:r>
          </a:p>
          <a:p>
            <a:pPr marL="0" indent="0">
              <a:buNone/>
            </a:pPr>
            <a:r>
              <a:rPr lang="en-US" sz="1800" dirty="0"/>
              <a:t>if (r == true) {x = "You pressed OK!";}</a:t>
            </a:r>
          </a:p>
          <a:p>
            <a:pPr marL="0" indent="0">
              <a:buNone/>
            </a:pPr>
            <a:r>
              <a:rPr lang="en-US" sz="1800" dirty="0"/>
              <a:t>else </a:t>
            </a:r>
          </a:p>
          <a:p>
            <a:pPr marL="0" indent="0">
              <a:buNone/>
            </a:pPr>
            <a:r>
              <a:rPr lang="en-US" sz="1800" dirty="0"/>
              <a:t>{ x = "You pressed Cancel!";}</a:t>
            </a:r>
          </a:p>
          <a:p>
            <a:pPr marL="0" indent="0">
              <a:buNone/>
            </a:pPr>
            <a:r>
              <a:rPr lang="en-US" sz="1800" dirty="0" err="1"/>
              <a:t>window.alert</a:t>
            </a:r>
            <a:r>
              <a:rPr lang="en-US" sz="1800" dirty="0"/>
              <a:t>(x);</a:t>
            </a:r>
          </a:p>
          <a:p>
            <a:pPr marL="0" indent="0">
              <a:buNone/>
            </a:pPr>
            <a:r>
              <a:rPr lang="en-US" sz="1800" dirty="0"/>
              <a:t>&lt;/script&gt;</a:t>
            </a:r>
          </a:p>
          <a:p>
            <a:pPr marL="0" indent="0">
              <a:buNone/>
            </a:pPr>
            <a:r>
              <a:rPr lang="en-US" sz="1800" dirty="0"/>
              <a:t>&lt;/head&gt;</a:t>
            </a:r>
          </a:p>
          <a:p>
            <a:pPr marL="0" indent="0">
              <a:buNone/>
            </a:pPr>
            <a:r>
              <a:rPr lang="en-US" sz="1800" dirty="0"/>
              <a:t>&lt;body&gt;</a:t>
            </a:r>
          </a:p>
          <a:p>
            <a:pPr marL="0" indent="0">
              <a:buNone/>
            </a:pPr>
            <a:r>
              <a:rPr lang="en-US" sz="1800" dirty="0"/>
              <a:t>&lt;font color='red' size=+2&gt;Now, </a:t>
            </a:r>
            <a:r>
              <a:rPr lang="en-US" sz="1800" dirty="0" err="1"/>
              <a:t>i</a:t>
            </a:r>
            <a:r>
              <a:rPr lang="en-US" sz="1800" dirty="0"/>
              <a:t> am using confirm command&lt;/font&gt;</a:t>
            </a:r>
          </a:p>
          <a:p>
            <a:pPr marL="0" indent="0">
              <a:buNone/>
            </a:pPr>
            <a:r>
              <a:rPr lang="en-US" sz="1800" dirty="0"/>
              <a:t>&lt;p&gt;good luck &lt;/p&gt;</a:t>
            </a:r>
          </a:p>
          <a:p>
            <a:pPr marL="0" indent="0">
              <a:buNone/>
            </a:pPr>
            <a:r>
              <a:rPr lang="en-US" sz="1800" dirty="0"/>
              <a:t>&lt;/body&gt;</a:t>
            </a:r>
            <a:endParaRPr lang="ar-JO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315900"/>
            <a:ext cx="4143375" cy="260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46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251"/>
            <a:ext cx="8229600" cy="7921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Prompt Box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40401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prompt box is often used if you want the user to input a value before entering a page.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 err="1" smtClean="0">
                <a:solidFill>
                  <a:srgbClr val="0000FF"/>
                </a:solidFill>
              </a:rPr>
              <a:t>window.prompt</a:t>
            </a:r>
            <a:r>
              <a:rPr lang="en-US" altLang="en-US" sz="2800" b="1" dirty="0" smtClean="0">
                <a:solidFill>
                  <a:srgbClr val="0000FF"/>
                </a:solidFill>
              </a:rPr>
              <a:t>("</a:t>
            </a:r>
            <a:r>
              <a:rPr lang="en-US" altLang="en-US" sz="2800" b="1" i="1" dirty="0" err="1" smtClean="0">
                <a:solidFill>
                  <a:srgbClr val="0000FF"/>
                </a:solidFill>
              </a:rPr>
              <a:t>sometext</a:t>
            </a:r>
            <a:r>
              <a:rPr lang="en-US" altLang="en-US" sz="2800" b="1" dirty="0" smtClean="0">
                <a:solidFill>
                  <a:srgbClr val="0000FF"/>
                </a:solidFill>
              </a:rPr>
              <a:t>","</a:t>
            </a:r>
            <a:r>
              <a:rPr lang="en-US" altLang="en-US" sz="2800" b="1" i="1" dirty="0" err="1" smtClean="0">
                <a:solidFill>
                  <a:srgbClr val="0000FF"/>
                </a:solidFill>
              </a:rPr>
              <a:t>defaultText</a:t>
            </a:r>
            <a:r>
              <a:rPr lang="en-US" altLang="en-US" sz="2800" b="1" dirty="0" smtClean="0">
                <a:solidFill>
                  <a:srgbClr val="0000FF"/>
                </a:solidFill>
              </a:rPr>
              <a:t>");</a:t>
            </a:r>
          </a:p>
          <a:p>
            <a:pPr eaLnBrk="1" hangingPunct="1">
              <a:buNone/>
            </a:pPr>
            <a:r>
              <a:rPr lang="en-US" altLang="en-US" sz="2400" b="1" dirty="0"/>
              <a:t>&lt;SCRIPT&gt;</a:t>
            </a:r>
          </a:p>
          <a:p>
            <a:pPr eaLnBrk="1" hangingPunct="1">
              <a:buNone/>
            </a:pPr>
            <a:r>
              <a:rPr lang="en-US" altLang="en-US" sz="2400" b="1" dirty="0" err="1"/>
              <a:t>var</a:t>
            </a:r>
            <a:r>
              <a:rPr lang="en-US" altLang="en-US" sz="2400" b="1" dirty="0"/>
              <a:t> person = prompt("Please enter your name", "Harry Potter");</a:t>
            </a:r>
          </a:p>
          <a:p>
            <a:pPr eaLnBrk="1" hangingPunct="1">
              <a:buNone/>
            </a:pPr>
            <a:r>
              <a:rPr lang="en-US" altLang="en-US" sz="2400" b="1" dirty="0"/>
              <a:t>if (person != null) </a:t>
            </a:r>
          </a:p>
          <a:p>
            <a:pPr eaLnBrk="1" hangingPunct="1">
              <a:buNone/>
            </a:pPr>
            <a:r>
              <a:rPr lang="en-US" altLang="en-US" sz="2400" b="1" dirty="0"/>
              <a:t>{  alert(    "Hello " + person + "! How are you today?");</a:t>
            </a:r>
          </a:p>
          <a:p>
            <a:pPr eaLnBrk="1" hangingPunct="1">
              <a:buNone/>
            </a:pPr>
            <a:r>
              <a:rPr lang="en-US" altLang="en-US" sz="2400" b="1" dirty="0"/>
              <a:t>}</a:t>
            </a:r>
          </a:p>
          <a:p>
            <a:pPr eaLnBrk="1" hangingPunct="1">
              <a:buNone/>
            </a:pPr>
            <a:r>
              <a:rPr lang="en-US" altLang="en-US" sz="2400" b="1" dirty="0"/>
              <a:t>&lt;/SCRIPT&gt; </a:t>
            </a:r>
            <a:endParaRPr lang="en-US" alt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8DEA54E-DE4B-40E7-A5BE-6BE84A2C8D7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876800"/>
            <a:ext cx="4171950" cy="240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User input/output</a:t>
            </a:r>
          </a:p>
        </p:txBody>
      </p:sp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80EED3C-F189-46A0-841F-D5717676D05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152400" y="1320800"/>
            <a:ext cx="861060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&lt;SCRIPT TYPE="text/</a:t>
            </a:r>
            <a:r>
              <a:rPr lang="en-US" altLang="en-US" sz="1800" dirty="0" err="1"/>
              <a:t>javascript</a:t>
            </a:r>
            <a:r>
              <a:rPr lang="en-US" altLang="en-US" sz="1800" dirty="0"/>
              <a:t>"&gt;</a:t>
            </a:r>
          </a:p>
          <a:p>
            <a:pPr eaLnBrk="1" hangingPunct="1"/>
            <a:r>
              <a:rPr lang="en-US" altLang="en-US" sz="1800" dirty="0" err="1" smtClean="0"/>
              <a:t>var</a:t>
            </a:r>
            <a:r>
              <a:rPr lang="en-US" altLang="en-US" sz="1800" dirty="0" smtClean="0"/>
              <a:t> </a:t>
            </a:r>
            <a:r>
              <a:rPr lang="en-US" altLang="en-US" sz="1800" dirty="0" err="1"/>
              <a:t>firstNumber</a:t>
            </a:r>
            <a:r>
              <a:rPr lang="en-US" altLang="en-US" sz="1800" dirty="0"/>
              <a:t>,   // first string entered by user</a:t>
            </a:r>
          </a:p>
          <a:p>
            <a:pPr eaLnBrk="1" hangingPunct="1"/>
            <a:r>
              <a:rPr lang="en-US" altLang="en-US" sz="1800" dirty="0" err="1" smtClean="0"/>
              <a:t>secondNumber</a:t>
            </a:r>
            <a:r>
              <a:rPr lang="en-US" altLang="en-US" sz="1800" dirty="0"/>
              <a:t>,   // second string entered by user</a:t>
            </a:r>
          </a:p>
          <a:p>
            <a:pPr eaLnBrk="1" hangingPunct="1"/>
            <a:r>
              <a:rPr lang="en-US" altLang="en-US" sz="1800" dirty="0" smtClean="0"/>
              <a:t>number1</a:t>
            </a:r>
            <a:r>
              <a:rPr lang="en-US" altLang="en-US" sz="1800" dirty="0"/>
              <a:t>,           // first number to add</a:t>
            </a:r>
          </a:p>
          <a:p>
            <a:pPr eaLnBrk="1" hangingPunct="1"/>
            <a:r>
              <a:rPr lang="en-US" altLang="en-US" sz="1800" dirty="0" smtClean="0"/>
              <a:t>number2</a:t>
            </a:r>
            <a:r>
              <a:rPr lang="en-US" altLang="en-US" sz="1800" dirty="0"/>
              <a:t>,           // second number to add</a:t>
            </a:r>
          </a:p>
          <a:p>
            <a:pPr eaLnBrk="1" hangingPunct="1"/>
            <a:r>
              <a:rPr lang="en-US" altLang="en-US" sz="1800" dirty="0" smtClean="0"/>
              <a:t>sum</a:t>
            </a:r>
            <a:r>
              <a:rPr lang="en-US" altLang="en-US" sz="1800" dirty="0"/>
              <a:t>;                 // sum of number1 and number2</a:t>
            </a:r>
          </a:p>
          <a:p>
            <a:pPr eaLnBrk="1" hangingPunct="1"/>
            <a:r>
              <a:rPr lang="en-US" altLang="en-US" sz="1800" dirty="0"/>
              <a:t>	// read in first number from user as a string</a:t>
            </a:r>
          </a:p>
          <a:p>
            <a:pPr eaLnBrk="1" hangingPunct="1"/>
            <a:r>
              <a:rPr lang="en-US" altLang="en-US" sz="1800" dirty="0" err="1" smtClean="0"/>
              <a:t>firstNumber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= </a:t>
            </a:r>
            <a:r>
              <a:rPr lang="en-US" altLang="en-US" sz="1800" dirty="0" err="1"/>
              <a:t>window.prompt</a:t>
            </a:r>
            <a:r>
              <a:rPr lang="en-US" altLang="en-US" sz="1800" dirty="0"/>
              <a:t>("Enter first integer", "0" );   </a:t>
            </a:r>
          </a:p>
          <a:p>
            <a:pPr eaLnBrk="1" hangingPunct="1"/>
            <a:r>
              <a:rPr lang="en-US" altLang="en-US" sz="1800" dirty="0"/>
              <a:t>	// read in second number from user as a string</a:t>
            </a:r>
          </a:p>
          <a:p>
            <a:pPr eaLnBrk="1" hangingPunct="1"/>
            <a:r>
              <a:rPr lang="en-US" altLang="en-US" sz="1800" dirty="0" err="1" smtClean="0"/>
              <a:t>secondNumber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= </a:t>
            </a:r>
            <a:r>
              <a:rPr lang="en-US" altLang="en-US" sz="1800" dirty="0" err="1"/>
              <a:t>window.prompt</a:t>
            </a:r>
            <a:r>
              <a:rPr lang="en-US" altLang="en-US" sz="1800" dirty="0"/>
              <a:t>( "Enter second integer", "0" );</a:t>
            </a:r>
          </a:p>
          <a:p>
            <a:pPr eaLnBrk="1" hangingPunct="1"/>
            <a:r>
              <a:rPr lang="en-US" altLang="en-US" sz="1800" dirty="0"/>
              <a:t>	// convert numbers from strings to integers</a:t>
            </a:r>
          </a:p>
          <a:p>
            <a:pPr eaLnBrk="1" hangingPunct="1"/>
            <a:r>
              <a:rPr lang="en-US" altLang="en-US" sz="1800" b="1" dirty="0" err="1" smtClean="0"/>
              <a:t>firstNumber</a:t>
            </a:r>
            <a:r>
              <a:rPr lang="en-US" altLang="en-US" sz="1800" b="1" dirty="0" smtClean="0"/>
              <a:t> </a:t>
            </a:r>
            <a:r>
              <a:rPr lang="en-US" altLang="en-US" sz="1800" b="1" dirty="0"/>
              <a:t>= </a:t>
            </a:r>
            <a:r>
              <a:rPr lang="en-US" altLang="en-US" sz="1800" b="1" dirty="0" err="1"/>
              <a:t>parseInt</a:t>
            </a:r>
            <a:r>
              <a:rPr lang="en-US" altLang="en-US" sz="1800" b="1" dirty="0"/>
              <a:t>(</a:t>
            </a:r>
            <a:r>
              <a:rPr lang="en-US" altLang="en-US" sz="1800" b="1" dirty="0" err="1"/>
              <a:t>firstNumber</a:t>
            </a:r>
            <a:r>
              <a:rPr lang="en-US" altLang="en-US" sz="1800" b="1" dirty="0"/>
              <a:t>);</a:t>
            </a:r>
          </a:p>
          <a:p>
            <a:pPr eaLnBrk="1" hangingPunct="1"/>
            <a:r>
              <a:rPr lang="en-US" altLang="en-US" sz="1800" b="1" dirty="0" smtClean="0"/>
              <a:t>number2 </a:t>
            </a:r>
            <a:r>
              <a:rPr lang="en-US" altLang="en-US" sz="1800" b="1" dirty="0"/>
              <a:t>= </a:t>
            </a:r>
            <a:r>
              <a:rPr lang="en-US" altLang="en-US" sz="1800" b="1" dirty="0" err="1"/>
              <a:t>parseInt</a:t>
            </a:r>
            <a:r>
              <a:rPr lang="en-US" altLang="en-US" sz="1800" b="1" dirty="0"/>
              <a:t>( </a:t>
            </a:r>
            <a:r>
              <a:rPr lang="en-US" altLang="en-US" sz="1800" b="1" dirty="0" err="1"/>
              <a:t>secondNumber</a:t>
            </a:r>
            <a:r>
              <a:rPr lang="en-US" altLang="en-US" sz="1800" b="1" dirty="0"/>
              <a:t> );</a:t>
            </a:r>
          </a:p>
          <a:p>
            <a:pPr eaLnBrk="1" hangingPunct="1"/>
            <a:r>
              <a:rPr lang="en-US" altLang="en-US" sz="1800" dirty="0"/>
              <a:t>	// add the numbers</a:t>
            </a:r>
          </a:p>
          <a:p>
            <a:pPr eaLnBrk="1" hangingPunct="1"/>
            <a:r>
              <a:rPr lang="en-US" altLang="en-US" sz="1800" dirty="0" smtClean="0"/>
              <a:t>sum </a:t>
            </a:r>
            <a:r>
              <a:rPr lang="en-US" altLang="en-US" sz="1800" dirty="0"/>
              <a:t>= </a:t>
            </a:r>
            <a:r>
              <a:rPr lang="en-US" altLang="en-US" sz="1800" dirty="0" err="1"/>
              <a:t>firstNumber</a:t>
            </a:r>
            <a:r>
              <a:rPr lang="en-US" altLang="en-US" sz="1800" dirty="0"/>
              <a:t> + number2;</a:t>
            </a:r>
          </a:p>
          <a:p>
            <a:pPr eaLnBrk="1" hangingPunct="1"/>
            <a:r>
              <a:rPr lang="en-US" altLang="en-US" sz="1800" dirty="0"/>
              <a:t>	// display the results</a:t>
            </a:r>
          </a:p>
          <a:p>
            <a:pPr eaLnBrk="1" hangingPunct="1"/>
            <a:r>
              <a:rPr lang="en-US" altLang="en-US" sz="1800" dirty="0" err="1" smtClean="0"/>
              <a:t>document.writeln</a:t>
            </a:r>
            <a:r>
              <a:rPr lang="en-US" altLang="en-US" sz="1800" dirty="0"/>
              <a:t>( "&lt;H1&gt;The sum is " + sum + "&lt;/H1&gt;" );</a:t>
            </a:r>
          </a:p>
          <a:p>
            <a:pPr eaLnBrk="1" hangingPunct="1"/>
            <a:r>
              <a:rPr lang="en-US" altLang="en-US" sz="18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814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51" y="455613"/>
            <a:ext cx="82296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Window Location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/>
              <a:t>window.location</a:t>
            </a:r>
            <a:r>
              <a:rPr lang="en-US" altLang="en-US" dirty="0" smtClean="0"/>
              <a:t> object can be used to get the current page address (URL) and to redirect the browser to a new page.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0049C1C-0B74-4C66-A774-E59A0A4E0B7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عنوان 1"/>
          <p:cNvSpPr>
            <a:spLocks noGrp="1"/>
          </p:cNvSpPr>
          <p:nvPr>
            <p:ph type="title"/>
          </p:nvPr>
        </p:nvSpPr>
        <p:spPr>
          <a:xfrm>
            <a:off x="457200" y="449263"/>
            <a:ext cx="8229600" cy="639762"/>
          </a:xfrm>
        </p:spPr>
        <p:txBody>
          <a:bodyPr/>
          <a:lstStyle/>
          <a:p>
            <a:r>
              <a:rPr lang="en-US" altLang="en-US" b="1" dirty="0" smtClean="0"/>
              <a:t>Window Location</a:t>
            </a:r>
            <a:endParaRPr lang="ar-JO" altLang="en-US" b="1" dirty="0" smtClean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The </a:t>
            </a:r>
            <a:r>
              <a:rPr lang="en-US" b="1" dirty="0" err="1" smtClean="0"/>
              <a:t>window.location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0000FF"/>
                </a:solidFill>
              </a:rPr>
              <a:t>object can be written without the window prefix.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b="1" u="sng" dirty="0" smtClean="0"/>
              <a:t>Other location options: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1" dirty="0" err="1" smtClean="0"/>
              <a:t>window.location.href</a:t>
            </a:r>
            <a:r>
              <a:rPr lang="en-US" sz="2400" dirty="0" smtClean="0"/>
              <a:t> returns the </a:t>
            </a:r>
            <a:r>
              <a:rPr lang="en-US" sz="2400" dirty="0" err="1" smtClean="0"/>
              <a:t>href</a:t>
            </a:r>
            <a:r>
              <a:rPr lang="en-US" sz="2400" dirty="0" smtClean="0"/>
              <a:t> (URL) of the current page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1" dirty="0" err="1" smtClean="0"/>
              <a:t>window.location.hostname</a:t>
            </a:r>
            <a:r>
              <a:rPr lang="en-US" sz="2400" b="1" dirty="0" smtClean="0"/>
              <a:t> </a:t>
            </a:r>
            <a:r>
              <a:rPr lang="en-US" sz="2400" dirty="0" smtClean="0"/>
              <a:t>returns the domain name of the web host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1" dirty="0" err="1" smtClean="0"/>
              <a:t>window.location.pathname</a:t>
            </a:r>
            <a:r>
              <a:rPr lang="en-US" sz="2400" b="1" dirty="0" smtClean="0"/>
              <a:t> </a:t>
            </a:r>
            <a:r>
              <a:rPr lang="en-US" sz="2400" dirty="0" smtClean="0"/>
              <a:t>returns the path and filename of the current page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1" dirty="0" err="1" smtClean="0"/>
              <a:t>window.location.protocol</a:t>
            </a:r>
            <a:r>
              <a:rPr lang="en-US" sz="2400" dirty="0" smtClean="0"/>
              <a:t> returns the web protocol used (http:// or https://)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1" dirty="0" err="1" smtClean="0"/>
              <a:t>window.location.assign</a:t>
            </a:r>
            <a:r>
              <a:rPr lang="en-US" sz="2400" dirty="0" smtClean="0"/>
              <a:t> loads a new document</a:t>
            </a:r>
          </a:p>
          <a:p>
            <a:pPr>
              <a:defRPr/>
            </a:pPr>
            <a:endParaRPr lang="ar-JO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C8E7D27-E8DF-4001-96C9-E34549A02FD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95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762000"/>
          </a:xfrm>
        </p:spPr>
        <p:txBody>
          <a:bodyPr/>
          <a:lstStyle/>
          <a:p>
            <a:r>
              <a:rPr lang="en-US" b="1" dirty="0"/>
              <a:t>Window Location Example</a:t>
            </a:r>
            <a:endParaRPr lang="ar-J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71600"/>
            <a:ext cx="9144000" cy="4343400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&lt;h1 align ="center" &gt;Enjoy with the </a:t>
            </a:r>
            <a:r>
              <a:rPr lang="en-US" sz="1800" dirty="0" err="1">
                <a:solidFill>
                  <a:schemeClr val="tx1"/>
                </a:solidFill>
              </a:rPr>
              <a:t>window.location</a:t>
            </a:r>
            <a:r>
              <a:rPr lang="en-US" sz="1800" dirty="0">
                <a:solidFill>
                  <a:schemeClr val="tx1"/>
                </a:solidFill>
              </a:rPr>
              <a:t> command &lt;/h1&gt;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&lt;script&gt;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</a:rPr>
              <a:t>document.write</a:t>
            </a:r>
            <a:r>
              <a:rPr lang="en-US" sz="1800" dirty="0">
                <a:solidFill>
                  <a:schemeClr val="tx1"/>
                </a:solidFill>
              </a:rPr>
              <a:t>("the Page 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 is  ","&lt;</a:t>
            </a:r>
            <a:r>
              <a:rPr lang="en-US" sz="1800" dirty="0" err="1">
                <a:solidFill>
                  <a:schemeClr val="tx1"/>
                </a:solidFill>
              </a:rPr>
              <a:t>br</a:t>
            </a:r>
            <a:r>
              <a:rPr lang="en-US" sz="1800" dirty="0">
                <a:solidFill>
                  <a:schemeClr val="tx1"/>
                </a:solidFill>
              </a:rPr>
              <a:t>&gt;");alert(</a:t>
            </a:r>
            <a:r>
              <a:rPr lang="en-US" sz="1800" dirty="0" err="1">
                <a:solidFill>
                  <a:schemeClr val="tx1"/>
                </a:solidFill>
              </a:rPr>
              <a:t>window.location.href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</a:rPr>
              <a:t>document.write</a:t>
            </a:r>
            <a:r>
              <a:rPr lang="en-US" sz="1800" dirty="0">
                <a:solidFill>
                  <a:schemeClr val="tx1"/>
                </a:solidFill>
              </a:rPr>
              <a:t>("the Page domain name is  ","&lt;</a:t>
            </a:r>
            <a:r>
              <a:rPr lang="en-US" sz="1800" dirty="0" err="1">
                <a:solidFill>
                  <a:schemeClr val="tx1"/>
                </a:solidFill>
              </a:rPr>
              <a:t>br</a:t>
            </a:r>
            <a:r>
              <a:rPr lang="en-US" sz="1800" dirty="0">
                <a:solidFill>
                  <a:schemeClr val="tx1"/>
                </a:solidFill>
              </a:rPr>
              <a:t>&gt;");alert(</a:t>
            </a:r>
            <a:r>
              <a:rPr lang="en-US" sz="1800" dirty="0" err="1">
                <a:solidFill>
                  <a:schemeClr val="tx1"/>
                </a:solidFill>
              </a:rPr>
              <a:t>window.location.hostname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</a:t>
            </a:r>
            <a:r>
              <a:rPr lang="en-US" sz="1800" dirty="0" err="1" smtClean="0">
                <a:solidFill>
                  <a:schemeClr val="tx1"/>
                </a:solidFill>
              </a:rPr>
              <a:t>document.write</a:t>
            </a:r>
            <a:r>
              <a:rPr lang="en-US" sz="1800" dirty="0">
                <a:solidFill>
                  <a:schemeClr val="tx1"/>
                </a:solidFill>
              </a:rPr>
              <a:t>("the Page path and file name is  ","&lt;</a:t>
            </a:r>
            <a:r>
              <a:rPr lang="en-US" sz="1800" dirty="0" err="1">
                <a:solidFill>
                  <a:schemeClr val="tx1"/>
                </a:solidFill>
              </a:rPr>
              <a:t>br</a:t>
            </a:r>
            <a:r>
              <a:rPr lang="en-US" sz="1800" dirty="0">
                <a:solidFill>
                  <a:schemeClr val="tx1"/>
                </a:solidFill>
              </a:rPr>
              <a:t>&gt;");alert(</a:t>
            </a:r>
            <a:r>
              <a:rPr lang="en-US" sz="1800" dirty="0" err="1">
                <a:solidFill>
                  <a:schemeClr val="tx1"/>
                </a:solidFill>
              </a:rPr>
              <a:t>window.location.pathname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chemeClr val="tx1"/>
                </a:solidFill>
              </a:rPr>
              <a:t>document.write</a:t>
            </a:r>
            <a:r>
              <a:rPr lang="en-US" sz="1800" dirty="0">
                <a:solidFill>
                  <a:schemeClr val="tx1"/>
                </a:solidFill>
              </a:rPr>
              <a:t>("the Page protocol is  ","&lt;</a:t>
            </a:r>
            <a:r>
              <a:rPr lang="en-US" sz="1800" dirty="0" err="1">
                <a:solidFill>
                  <a:schemeClr val="tx1"/>
                </a:solidFill>
              </a:rPr>
              <a:t>br</a:t>
            </a:r>
            <a:r>
              <a:rPr lang="en-US" sz="1800" dirty="0">
                <a:solidFill>
                  <a:schemeClr val="tx1"/>
                </a:solidFill>
              </a:rPr>
              <a:t>&gt;");alert(</a:t>
            </a:r>
            <a:r>
              <a:rPr lang="en-US" sz="1800" dirty="0" err="1">
                <a:solidFill>
                  <a:schemeClr val="tx1"/>
                </a:solidFill>
              </a:rPr>
              <a:t>window.location.protocol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chemeClr val="tx1"/>
                </a:solidFill>
              </a:rPr>
              <a:t>document.write</a:t>
            </a:r>
            <a:r>
              <a:rPr lang="en-US" sz="1800" dirty="0">
                <a:solidFill>
                  <a:schemeClr val="tx1"/>
                </a:solidFill>
              </a:rPr>
              <a:t>("the Page loads a new document is  ","&lt;</a:t>
            </a:r>
            <a:r>
              <a:rPr lang="en-US" sz="1800" dirty="0" err="1">
                <a:solidFill>
                  <a:schemeClr val="tx1"/>
                </a:solidFill>
              </a:rPr>
              <a:t>br</a:t>
            </a:r>
            <a:r>
              <a:rPr lang="en-US" sz="1800" dirty="0">
                <a:solidFill>
                  <a:schemeClr val="tx1"/>
                </a:solidFill>
              </a:rPr>
              <a:t>&gt;");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alert(</a:t>
            </a:r>
            <a:r>
              <a:rPr lang="en-US" sz="1800" dirty="0" err="1" smtClean="0">
                <a:solidFill>
                  <a:schemeClr val="tx1"/>
                </a:solidFill>
              </a:rPr>
              <a:t>window.location.assign</a:t>
            </a:r>
            <a:r>
              <a:rPr lang="en-US" sz="1800" dirty="0" smtClean="0">
                <a:solidFill>
                  <a:schemeClr val="tx1"/>
                </a:solidFill>
              </a:rPr>
              <a:t>("C:/</a:t>
            </a:r>
            <a:r>
              <a:rPr lang="en-US" sz="1800" dirty="0">
                <a:solidFill>
                  <a:schemeClr val="tx1"/>
                </a:solidFill>
              </a:rPr>
              <a:t>Users/aa/Desktop/backg.jpeg"));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/*     </a:t>
            </a:r>
            <a:r>
              <a:rPr lang="en-US" sz="1800" dirty="0" err="1" smtClean="0">
                <a:solidFill>
                  <a:schemeClr val="tx1"/>
                </a:solidFill>
              </a:rPr>
              <a:t>document.write</a:t>
            </a:r>
            <a:r>
              <a:rPr lang="en-US" sz="1800" dirty="0" smtClean="0">
                <a:solidFill>
                  <a:schemeClr val="tx1"/>
                </a:solidFill>
              </a:rPr>
              <a:t>("the Page loads a google site:  ","&lt;</a:t>
            </a:r>
            <a:r>
              <a:rPr lang="en-US" sz="1800" dirty="0" err="1" smtClean="0">
                <a:solidFill>
                  <a:schemeClr val="tx1"/>
                </a:solidFill>
              </a:rPr>
              <a:t>br</a:t>
            </a:r>
            <a:r>
              <a:rPr lang="en-US" sz="1800" dirty="0" smtClean="0">
                <a:solidFill>
                  <a:schemeClr val="tx1"/>
                </a:solidFill>
              </a:rPr>
              <a:t>&gt;");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confirm(</a:t>
            </a:r>
            <a:r>
              <a:rPr lang="en-US" sz="1800" dirty="0" err="1">
                <a:solidFill>
                  <a:schemeClr val="tx1"/>
                </a:solidFill>
              </a:rPr>
              <a:t>window.location.assign</a:t>
            </a:r>
            <a:r>
              <a:rPr lang="en-US" sz="1800" dirty="0">
                <a:solidFill>
                  <a:schemeClr val="tx1"/>
                </a:solidFill>
              </a:rPr>
              <a:t>("http://www.google.jo/"));*/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&lt;/script&gt;</a:t>
            </a:r>
          </a:p>
          <a:p>
            <a:pPr algn="l"/>
            <a:endParaRPr lang="ar-JO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A4B2-C361-4ED0-A46A-5B2D95CEF76D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90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عنوان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altLang="en-US" b="1" dirty="0" smtClean="0"/>
              <a:t>Function </a:t>
            </a:r>
            <a:endParaRPr lang="ar-JO" altLang="en-US" b="1" dirty="0" smtClean="0"/>
          </a:p>
        </p:txBody>
      </p:sp>
      <p:sp>
        <p:nvSpPr>
          <p:cNvPr id="5" name="عنصر نائب للمحتوى 4"/>
          <p:cNvSpPr>
            <a:spLocks noGrp="1"/>
          </p:cNvSpPr>
          <p:nvPr>
            <p:ph idx="1"/>
          </p:nvPr>
        </p:nvSpPr>
        <p:spPr>
          <a:xfrm>
            <a:off x="304800" y="1204912"/>
            <a:ext cx="8610600" cy="533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A JavaScript function is a block of code designed to perform a particular task.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A JavaScript function is defined with the </a:t>
            </a:r>
            <a:r>
              <a:rPr lang="en-US" sz="2400" b="1" dirty="0" smtClean="0"/>
              <a:t>function</a:t>
            </a:r>
            <a:r>
              <a:rPr lang="en-US" sz="2400" dirty="0" smtClean="0"/>
              <a:t> keyword, followed by a </a:t>
            </a:r>
            <a:r>
              <a:rPr lang="en-US" sz="2400" b="1" dirty="0" smtClean="0"/>
              <a:t>name</a:t>
            </a:r>
            <a:r>
              <a:rPr lang="en-US" sz="2400" dirty="0" smtClean="0"/>
              <a:t>, followed by parentheses </a:t>
            </a:r>
            <a:r>
              <a:rPr lang="en-US" sz="2400" b="1" dirty="0" smtClean="0"/>
              <a:t>()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The parentheses may include parameter names separated by commas:</a:t>
            </a:r>
            <a:br>
              <a:rPr lang="en-US" sz="2400" dirty="0" smtClean="0"/>
            </a:br>
            <a:r>
              <a:rPr lang="en-US" sz="2400" b="1" dirty="0" smtClean="0"/>
              <a:t>(</a:t>
            </a:r>
            <a:r>
              <a:rPr lang="en-US" sz="2400" b="1" i="1" dirty="0" smtClean="0"/>
              <a:t>parameter1, parameter2, ...</a:t>
            </a:r>
            <a:r>
              <a:rPr lang="en-US" sz="2400" b="1" dirty="0" smtClean="0"/>
              <a:t>)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The code to be executed, by the function, is placed inside curly brackets: </a:t>
            </a:r>
            <a:r>
              <a:rPr lang="en-US" sz="2400" b="1" dirty="0" smtClean="0"/>
              <a:t>{}</a:t>
            </a:r>
            <a:endParaRPr lang="en-US" sz="2400" dirty="0" smtClean="0"/>
          </a:p>
          <a:p>
            <a:pPr>
              <a:buFont typeface="+mj-lt"/>
              <a:buAutoNum type="arabicPeriod"/>
              <a:defRPr/>
            </a:pPr>
            <a:endParaRPr lang="en-US" sz="800" dirty="0" smtClean="0"/>
          </a:p>
          <a:p>
            <a:pPr marL="457200" indent="-457200">
              <a:buFont typeface="Arial" panose="020B0604020202020204" pitchFamily="34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function </a:t>
            </a:r>
            <a:r>
              <a:rPr lang="en-US" sz="2400" b="1" i="1" dirty="0" smtClean="0">
                <a:solidFill>
                  <a:srgbClr val="FF0000"/>
                </a:solidFill>
              </a:rPr>
              <a:t>name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</a:rPr>
              <a:t>parameter1, parameter2, parameter3</a:t>
            </a:r>
            <a:r>
              <a:rPr lang="en-US" sz="2400" b="1" dirty="0" smtClean="0">
                <a:solidFill>
                  <a:srgbClr val="FF0000"/>
                </a:solidFill>
              </a:rPr>
              <a:t>)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{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    </a:t>
            </a:r>
            <a:r>
              <a:rPr lang="en-US" sz="2400" b="1" i="1" dirty="0" smtClean="0">
                <a:solidFill>
                  <a:srgbClr val="FF0000"/>
                </a:solidFill>
              </a:rPr>
              <a:t>code to be executed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}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ar-JO" sz="2400" dirty="0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4FED09D-6016-4437-B9CA-63E17BB5F260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168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_1</a:t>
            </a:r>
            <a:endParaRPr lang="ar-J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1628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dirty="0" err="1">
                <a:solidFill>
                  <a:srgbClr val="FF0000"/>
                </a:solidFill>
              </a:rPr>
              <a:t>myFunction</a:t>
            </a:r>
            <a:r>
              <a:rPr lang="en-US" sz="2000" dirty="0">
                <a:solidFill>
                  <a:srgbClr val="FF0000"/>
                </a:solidFill>
              </a:rPr>
              <a:t>(message)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alert(message);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b="1" dirty="0" err="1"/>
              <a:t>myFunction</a:t>
            </a:r>
            <a:r>
              <a:rPr lang="en-US" sz="2000" b="1" dirty="0"/>
              <a:t>("Welcome to JavaScript!");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document.write</a:t>
            </a:r>
            <a:r>
              <a:rPr lang="en-US" sz="2000" dirty="0"/>
              <a:t>("After the first call");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msg</a:t>
            </a:r>
            <a:r>
              <a:rPr lang="en-US" sz="2000" dirty="0"/>
              <a:t> = "Second call to </a:t>
            </a:r>
            <a:r>
              <a:rPr lang="en-US" sz="2000" dirty="0" err="1"/>
              <a:t>myFunction</a:t>
            </a:r>
            <a:r>
              <a:rPr lang="en-US" sz="2000" dirty="0"/>
              <a:t>!";</a:t>
            </a:r>
          </a:p>
          <a:p>
            <a:pPr marL="0" indent="0">
              <a:buNone/>
            </a:pPr>
            <a:r>
              <a:rPr lang="en-US" sz="2000" b="1" dirty="0" err="1"/>
              <a:t>myFunction</a:t>
            </a:r>
            <a:r>
              <a:rPr lang="en-US" sz="2000" b="1" dirty="0"/>
              <a:t>(</a:t>
            </a:r>
            <a:r>
              <a:rPr lang="en-US" sz="2000" b="1" dirty="0" err="1"/>
              <a:t>msg</a:t>
            </a:r>
            <a:r>
              <a:rPr lang="en-US" sz="2000" b="1" dirty="0"/>
              <a:t>);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endParaRPr lang="ar-JO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73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JavaScript isn’t always available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5112" y="1219200"/>
            <a:ext cx="8574088" cy="5243512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Some old browsers do not recognize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script</a:t>
            </a:r>
            <a:r>
              <a:rPr lang="en-US" altLang="en-US" sz="2400" dirty="0" smtClean="0"/>
              <a:t> tags</a:t>
            </a:r>
          </a:p>
          <a:p>
            <a:pPr lvl="1" eaLnBrk="1" hangingPunct="1"/>
            <a:r>
              <a:rPr lang="en-US" altLang="en-US" sz="2000" dirty="0" smtClean="0"/>
              <a:t>These browsers will ignore the </a:t>
            </a:r>
            <a:r>
              <a:rPr lang="en-US" altLang="en-US" sz="20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script</a:t>
            </a:r>
            <a:r>
              <a:rPr lang="en-US" altLang="en-US" sz="2000" dirty="0" smtClean="0"/>
              <a:t> tags but will </a:t>
            </a:r>
            <a:r>
              <a:rPr lang="en-US" altLang="en-US" sz="2000" i="1" dirty="0" smtClean="0"/>
              <a:t>display</a:t>
            </a:r>
            <a:r>
              <a:rPr lang="en-US" altLang="en-US" sz="2000" dirty="0" smtClean="0"/>
              <a:t> the included JavaScript</a:t>
            </a:r>
          </a:p>
          <a:p>
            <a:pPr lvl="1" eaLnBrk="1" hangingPunct="1"/>
            <a:r>
              <a:rPr lang="en-US" altLang="en-US" sz="2000" dirty="0" smtClean="0"/>
              <a:t>To get old browsers to ignore the whole thing, use:</a:t>
            </a:r>
            <a:br>
              <a:rPr lang="en-US" altLang="en-US" sz="2000" dirty="0" smtClean="0"/>
            </a:br>
            <a:r>
              <a:rPr lang="en-US" altLang="en-US" sz="2000" dirty="0" smtClean="0"/>
              <a:t>   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&lt;script type="text/</a:t>
            </a:r>
            <a:r>
              <a:rPr lang="en-US" altLang="en-US" sz="2000" b="1" dirty="0" err="1" smtClean="0">
                <a:solidFill>
                  <a:schemeClr val="accent2"/>
                </a:solidFill>
                <a:latin typeface="Trebuchet MS" panose="020B0603020202020204" pitchFamily="34" charset="0"/>
              </a:rPr>
              <a:t>javascript</a:t>
            </a:r>
            <a:r>
              <a:rPr lang="en-US" altLang="en-US" sz="20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"&gt;</a:t>
            </a:r>
            <a:r>
              <a:rPr lang="en-US" altLang="en-US" sz="2000" b="1" dirty="0" smtClean="0">
                <a:solidFill>
                  <a:srgbClr val="FFFF7F"/>
                </a:solidFill>
                <a:latin typeface="Trebuchet MS" panose="020B0603020202020204" pitchFamily="34" charset="0"/>
              </a:rPr>
              <a:t/>
            </a:r>
            <a:br>
              <a:rPr lang="en-US" altLang="en-US" sz="2000" b="1" dirty="0" smtClean="0">
                <a:solidFill>
                  <a:srgbClr val="FFFF7F"/>
                </a:solidFill>
                <a:latin typeface="Trebuchet MS" panose="020B0603020202020204" pitchFamily="34" charset="0"/>
              </a:rPr>
            </a:br>
            <a:r>
              <a:rPr lang="en-US" altLang="en-US" sz="2000" b="1" dirty="0" smtClean="0">
                <a:solidFill>
                  <a:srgbClr val="FFFF7F"/>
                </a:solidFill>
                <a:latin typeface="Trebuchet MS" panose="020B0603020202020204" pitchFamily="34" charset="0"/>
              </a:rPr>
              <a:t>   </a:t>
            </a:r>
            <a:r>
              <a:rPr lang="en-US" altLang="en-US" sz="2000" b="1" dirty="0" smtClean="0">
                <a:solidFill>
                  <a:schemeClr val="folHlink"/>
                </a:solidFill>
                <a:latin typeface="Trebuchet MS" panose="020B0603020202020204" pitchFamily="34" charset="0"/>
              </a:rPr>
              <a:t> &lt;!  This my first </a:t>
            </a:r>
            <a:r>
              <a:rPr lang="en-US" altLang="en-US" sz="2000" b="1" dirty="0" err="1" smtClean="0">
                <a:solidFill>
                  <a:schemeClr val="folHlink"/>
                </a:solidFill>
                <a:latin typeface="Trebuchet MS" panose="020B0603020202020204" pitchFamily="34" charset="0"/>
              </a:rPr>
              <a:t>prog</a:t>
            </a:r>
            <a:r>
              <a:rPr lang="en-US" altLang="en-US" sz="2000" b="1" dirty="0" smtClean="0">
                <a:solidFill>
                  <a:schemeClr val="folHlink"/>
                </a:solidFill>
                <a:latin typeface="Trebuchet MS" panose="020B0603020202020204" pitchFamily="34" charset="0"/>
              </a:rPr>
              <a:t>.</a:t>
            </a:r>
            <a:r>
              <a:rPr lang="en-US" altLang="en-US" sz="2000" b="1" dirty="0" smtClean="0">
                <a:solidFill>
                  <a:srgbClr val="FFFF7F"/>
                </a:solidFill>
                <a:latin typeface="Trebuchet MS" panose="020B0603020202020204" pitchFamily="34" charset="0"/>
              </a:rPr>
              <a:t/>
            </a:r>
            <a:br>
              <a:rPr lang="en-US" altLang="en-US" sz="2000" b="1" dirty="0" smtClean="0">
                <a:solidFill>
                  <a:srgbClr val="FFFF7F"/>
                </a:solidFill>
                <a:latin typeface="Trebuchet MS" panose="020B0603020202020204" pitchFamily="34" charset="0"/>
              </a:rPr>
            </a:br>
            <a:r>
              <a:rPr lang="en-US" altLang="en-US" sz="2000" b="1" dirty="0" smtClean="0">
                <a:solidFill>
                  <a:srgbClr val="FFFF7F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en-US" sz="2000" b="1" dirty="0" err="1" smtClean="0">
                <a:solidFill>
                  <a:schemeClr val="accent2"/>
                </a:solidFill>
                <a:latin typeface="Trebuchet MS" panose="020B0603020202020204" pitchFamily="34" charset="0"/>
              </a:rPr>
              <a:t>document.write</a:t>
            </a:r>
            <a:r>
              <a:rPr lang="en-US" altLang="en-US" sz="20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("Hello World!")</a:t>
            </a:r>
            <a:r>
              <a:rPr lang="en-US" altLang="en-US" sz="2000" dirty="0" smtClean="0">
                <a:solidFill>
                  <a:srgbClr val="FFFF7F"/>
                </a:solidFill>
                <a:latin typeface="Trebuchet MS" panose="020B0603020202020204" pitchFamily="34" charset="0"/>
              </a:rPr>
              <a:t/>
            </a:r>
            <a:br>
              <a:rPr lang="en-US" altLang="en-US" sz="2000" dirty="0" smtClean="0">
                <a:solidFill>
                  <a:srgbClr val="FFFF7F"/>
                </a:solidFill>
                <a:latin typeface="Trebuchet MS" panose="020B0603020202020204" pitchFamily="34" charset="0"/>
              </a:rPr>
            </a:br>
            <a:r>
              <a:rPr lang="en-US" altLang="en-US" sz="2000" dirty="0" smtClean="0">
                <a:solidFill>
                  <a:srgbClr val="FFFF7F"/>
                </a:solidFill>
                <a:latin typeface="Trebuchet MS" panose="020B0603020202020204" pitchFamily="34" charset="0"/>
              </a:rPr>
              <a:t>   </a:t>
            </a:r>
            <a:r>
              <a:rPr lang="en-US" altLang="en-US" sz="2000" b="1" dirty="0" smtClean="0">
                <a:solidFill>
                  <a:schemeClr val="folHlink"/>
                </a:solidFill>
                <a:latin typeface="Trebuchet MS" panose="020B0603020202020204" pitchFamily="34" charset="0"/>
              </a:rPr>
              <a:t> // </a:t>
            </a:r>
            <a:r>
              <a:rPr lang="en-US" altLang="en-US" sz="2000" i="1" dirty="0" smtClean="0"/>
              <a:t>Stop hiding from older browsers</a:t>
            </a:r>
            <a:r>
              <a:rPr lang="en-US" altLang="en-US" sz="2000" dirty="0" smtClean="0">
                <a:solidFill>
                  <a:schemeClr val="folHlink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000" b="1" dirty="0" smtClean="0">
                <a:solidFill>
                  <a:schemeClr val="folHlink"/>
                </a:solidFill>
                <a:latin typeface="Trebuchet MS" panose="020B0603020202020204" pitchFamily="34" charset="0"/>
              </a:rPr>
              <a:t>--&gt;</a:t>
            </a:r>
            <a:r>
              <a:rPr lang="en-US" altLang="en-US" sz="2000" dirty="0" smtClean="0">
                <a:solidFill>
                  <a:schemeClr val="folHlink"/>
                </a:solidFill>
                <a:latin typeface="Trebuchet MS" panose="020B0603020202020204" pitchFamily="34" charset="0"/>
              </a:rPr>
              <a:t/>
            </a:r>
            <a:br>
              <a:rPr lang="en-US" altLang="en-US" sz="2000" dirty="0" smtClean="0">
                <a:solidFill>
                  <a:schemeClr val="folHlink"/>
                </a:solidFill>
                <a:latin typeface="Trebuchet MS" panose="020B0603020202020204" pitchFamily="34" charset="0"/>
              </a:rPr>
            </a:br>
            <a:r>
              <a:rPr lang="en-US" altLang="en-US" sz="2000" b="1" dirty="0" smtClean="0">
                <a:solidFill>
                  <a:srgbClr val="FFFF7F"/>
                </a:solidFill>
                <a:latin typeface="Trebuchet MS" panose="020B0603020202020204" pitchFamily="34" charset="0"/>
              </a:rPr>
              <a:t>    </a:t>
            </a:r>
            <a:r>
              <a:rPr lang="en-US" altLang="en-US" sz="20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&lt;/script&gt;</a:t>
            </a:r>
          </a:p>
          <a:p>
            <a:pPr marL="457200" lvl="1" indent="0" eaLnBrk="1" hangingPunct="1">
              <a:buNone/>
            </a:pPr>
            <a:r>
              <a:rPr lang="en-US" altLang="en-US" sz="2000" b="1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0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2000" b="1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noscript</a:t>
            </a:r>
            <a:r>
              <a:rPr lang="en-US" altLang="en-US" sz="2000" b="1" dirty="0">
                <a:solidFill>
                  <a:schemeClr val="accent2"/>
                </a:solidFill>
                <a:latin typeface="Trebuchet MS" panose="020B0603020202020204" pitchFamily="34" charset="0"/>
              </a:rPr>
              <a:t>&gt;</a:t>
            </a:r>
            <a:r>
              <a:rPr lang="en-US" altLang="en-US" sz="2000" b="1" i="1" dirty="0">
                <a:solidFill>
                  <a:schemeClr val="hlink"/>
                </a:solidFill>
              </a:rPr>
              <a:t> this browser not support script tag </a:t>
            </a:r>
            <a:r>
              <a:rPr lang="en-US" altLang="en-US" sz="2000" b="1" dirty="0">
                <a:solidFill>
                  <a:schemeClr val="accent2"/>
                </a:solidFill>
                <a:latin typeface="Trebuchet MS" panose="020B0603020202020204" pitchFamily="34" charset="0"/>
              </a:rPr>
              <a:t>&lt;/</a:t>
            </a:r>
            <a:r>
              <a:rPr lang="en-US" altLang="en-US" sz="2000" b="1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noscript</a:t>
            </a:r>
            <a:r>
              <a:rPr lang="en-US" altLang="en-US" sz="2000" b="1" dirty="0">
                <a:solidFill>
                  <a:schemeClr val="accent2"/>
                </a:solidFill>
                <a:latin typeface="Trebuchet MS" panose="020B0603020202020204" pitchFamily="34" charset="0"/>
              </a:rPr>
              <a:t>&gt;</a:t>
            </a:r>
            <a:endParaRPr lang="en-US" altLang="en-US" sz="2000" b="1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lvl="1" eaLnBrk="1" hangingPunct="1"/>
            <a:r>
              <a:rPr lang="en-US" altLang="en-US" sz="2000" dirty="0" smtClean="0"/>
              <a:t>The </a:t>
            </a:r>
            <a:r>
              <a:rPr lang="en-US" altLang="en-US" sz="2000" dirty="0" smtClean="0">
                <a:solidFill>
                  <a:schemeClr val="folHlink"/>
                </a:solidFill>
                <a:latin typeface="Trebuchet MS" panose="020B0603020202020204" pitchFamily="34" charset="0"/>
              </a:rPr>
              <a:t>&lt;!--</a:t>
            </a:r>
            <a:r>
              <a:rPr lang="en-US" altLang="en-US" sz="2000" dirty="0" smtClean="0"/>
              <a:t> introduces an HTML comment</a:t>
            </a:r>
          </a:p>
          <a:p>
            <a:pPr lvl="1" eaLnBrk="1" hangingPunct="1"/>
            <a:r>
              <a:rPr lang="en-US" altLang="en-US" sz="2000" dirty="0" smtClean="0"/>
              <a:t>To get JavaScript to ignore the HTML close comment, </a:t>
            </a:r>
            <a:r>
              <a:rPr lang="en-US" altLang="en-US" sz="2000" dirty="0" smtClean="0">
                <a:solidFill>
                  <a:schemeClr val="folHlink"/>
                </a:solidFill>
                <a:latin typeface="Trebuchet MS" panose="020B0603020202020204" pitchFamily="34" charset="0"/>
              </a:rPr>
              <a:t>--&gt;</a:t>
            </a:r>
            <a:r>
              <a:rPr lang="en-US" altLang="en-US" sz="2000" dirty="0" smtClean="0"/>
              <a:t>, the</a:t>
            </a:r>
            <a:r>
              <a:rPr lang="en-US" altLang="en-US" sz="2000" dirty="0" smtClean="0">
                <a:solidFill>
                  <a:srgbClr val="FFFF7F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folHlink"/>
                </a:solidFill>
                <a:latin typeface="Trebuchet MS" panose="020B0603020202020204" pitchFamily="34" charset="0"/>
              </a:rPr>
              <a:t>//</a:t>
            </a:r>
            <a:r>
              <a:rPr lang="en-US" altLang="en-US" sz="2000" dirty="0" smtClean="0">
                <a:solidFill>
                  <a:srgbClr val="FFFF7F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000" dirty="0" smtClean="0"/>
              <a:t>starts a JavaScript comment, which extends to the end of the line</a:t>
            </a:r>
          </a:p>
          <a:p>
            <a:pPr eaLnBrk="1" hangingPunct="1"/>
            <a:r>
              <a:rPr lang="en-US" altLang="en-US" sz="2400" b="1" dirty="0" smtClean="0"/>
              <a:t>Some users turn off JavaScript</a:t>
            </a:r>
          </a:p>
          <a:p>
            <a:pPr lvl="1" eaLnBrk="1" hangingPunct="1"/>
            <a:r>
              <a:rPr lang="en-US" altLang="en-US" sz="2000" dirty="0" smtClean="0"/>
              <a:t>Use the </a:t>
            </a:r>
            <a:r>
              <a:rPr lang="en-US" altLang="en-US" sz="20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2000" b="1" dirty="0" err="1" smtClean="0">
                <a:solidFill>
                  <a:schemeClr val="accent2"/>
                </a:solidFill>
                <a:latin typeface="Trebuchet MS" panose="020B0603020202020204" pitchFamily="34" charset="0"/>
              </a:rPr>
              <a:t>noscript</a:t>
            </a:r>
            <a:r>
              <a:rPr lang="en-US" altLang="en-US" sz="20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&gt;</a:t>
            </a:r>
            <a:r>
              <a:rPr lang="en-US" altLang="en-US" sz="2000" b="1" i="1" dirty="0" smtClean="0">
                <a:solidFill>
                  <a:schemeClr val="hlink"/>
                </a:solidFill>
              </a:rPr>
              <a:t> this browser not support script tag </a:t>
            </a:r>
            <a:r>
              <a:rPr lang="en-US" altLang="en-US" sz="20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&lt;/</a:t>
            </a:r>
            <a:r>
              <a:rPr lang="en-US" altLang="en-US" sz="2000" b="1" dirty="0" err="1" smtClean="0">
                <a:solidFill>
                  <a:schemeClr val="accent2"/>
                </a:solidFill>
                <a:latin typeface="Trebuchet MS" panose="020B0603020202020204" pitchFamily="34" charset="0"/>
              </a:rPr>
              <a:t>noscript</a:t>
            </a:r>
            <a:r>
              <a:rPr lang="en-US" altLang="en-US" sz="20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&gt;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to display a message in place of whatever the JavaScript would put there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CB23124-2413-49E5-ADB8-43A0A91EB730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92162"/>
          </a:xfrm>
        </p:spPr>
        <p:txBody>
          <a:bodyPr/>
          <a:lstStyle/>
          <a:p>
            <a:pPr eaLnBrk="1" hangingPunct="1"/>
            <a:r>
              <a:rPr lang="en-US" b="1" dirty="0"/>
              <a:t>Example </a:t>
            </a:r>
            <a:r>
              <a:rPr lang="en-US" b="1" dirty="0" smtClean="0"/>
              <a:t>_2</a:t>
            </a:r>
            <a:endParaRPr lang="en-US" altLang="en-US" b="1" dirty="0" smtClean="0"/>
          </a:p>
        </p:txBody>
      </p:sp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DFA2C95-5E64-4F4E-B75E-4287B3B69A8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0" y="1295400"/>
            <a:ext cx="91440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&lt;SCRIPT TYPE = "text/</a:t>
            </a:r>
            <a:r>
              <a:rPr lang="en-US" altLang="en-US" sz="1800" dirty="0" err="1"/>
              <a:t>javascript</a:t>
            </a:r>
            <a:r>
              <a:rPr lang="en-US" altLang="en-US" sz="1800" dirty="0"/>
              <a:t>"&gt;</a:t>
            </a:r>
          </a:p>
          <a:p>
            <a:pPr eaLnBrk="1" hangingPunct="1"/>
            <a:r>
              <a:rPr lang="en-US" altLang="en-US" sz="1800" dirty="0"/>
              <a:t>	</a:t>
            </a:r>
            <a:r>
              <a:rPr lang="en-US" altLang="en-US" sz="1800" dirty="0" err="1"/>
              <a:t>var</a:t>
            </a:r>
            <a:r>
              <a:rPr lang="en-US" altLang="en-US" sz="1800" dirty="0"/>
              <a:t> input1 = </a:t>
            </a:r>
            <a:r>
              <a:rPr lang="en-US" altLang="en-US" sz="1800" dirty="0" err="1"/>
              <a:t>window.prompt</a:t>
            </a:r>
            <a:r>
              <a:rPr lang="en-US" altLang="en-US" sz="1800" dirty="0"/>
              <a:t>( "Enter first number", "0" );</a:t>
            </a:r>
          </a:p>
          <a:p>
            <a:pPr eaLnBrk="1" hangingPunct="1"/>
            <a:r>
              <a:rPr lang="en-US" altLang="en-US" sz="1800" dirty="0"/>
              <a:t>	</a:t>
            </a:r>
            <a:r>
              <a:rPr lang="en-US" altLang="en-US" sz="1800" dirty="0" err="1"/>
              <a:t>var</a:t>
            </a:r>
            <a:r>
              <a:rPr lang="en-US" altLang="en-US" sz="1800" dirty="0"/>
              <a:t> input2 = </a:t>
            </a:r>
            <a:r>
              <a:rPr lang="en-US" altLang="en-US" sz="1800" dirty="0" err="1"/>
              <a:t>window.prompt</a:t>
            </a:r>
            <a:r>
              <a:rPr lang="en-US" altLang="en-US" sz="1800" dirty="0"/>
              <a:t>( "Enter second number", "0" );</a:t>
            </a:r>
          </a:p>
          <a:p>
            <a:pPr eaLnBrk="1" hangingPunct="1"/>
            <a:r>
              <a:rPr lang="en-US" altLang="en-US" sz="1800" dirty="0"/>
              <a:t>	</a:t>
            </a:r>
            <a:r>
              <a:rPr lang="en-US" altLang="en-US" sz="1800" dirty="0" err="1"/>
              <a:t>var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value3 </a:t>
            </a:r>
            <a:r>
              <a:rPr lang="en-US" altLang="en-US" sz="1800" dirty="0"/>
              <a:t>= </a:t>
            </a:r>
            <a:r>
              <a:rPr lang="en-US" altLang="en-US" sz="1800" dirty="0" err="1"/>
              <a:t>parseFloat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window.prompt</a:t>
            </a:r>
            <a:r>
              <a:rPr lang="en-US" altLang="en-US" sz="1800" dirty="0"/>
              <a:t>( "Enter third number", "0" </a:t>
            </a:r>
            <a:r>
              <a:rPr lang="en-US" altLang="en-US" sz="1800" dirty="0" smtClean="0"/>
              <a:t>));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	</a:t>
            </a:r>
            <a:r>
              <a:rPr lang="en-US" altLang="en-US" sz="1800" dirty="0" err="1"/>
              <a:t>var</a:t>
            </a:r>
            <a:r>
              <a:rPr lang="en-US" altLang="en-US" sz="1800" dirty="0"/>
              <a:t> value1 = </a:t>
            </a:r>
            <a:r>
              <a:rPr lang="en-US" altLang="en-US" sz="1800" dirty="0" err="1"/>
              <a:t>parseFloat</a:t>
            </a:r>
            <a:r>
              <a:rPr lang="en-US" altLang="en-US" sz="1800" dirty="0"/>
              <a:t>( input1 );</a:t>
            </a:r>
          </a:p>
          <a:p>
            <a:pPr eaLnBrk="1" hangingPunct="1"/>
            <a:r>
              <a:rPr lang="en-US" altLang="en-US" sz="1800" dirty="0"/>
              <a:t>	</a:t>
            </a:r>
            <a:r>
              <a:rPr lang="en-US" altLang="en-US" sz="1800" dirty="0" err="1"/>
              <a:t>var</a:t>
            </a:r>
            <a:r>
              <a:rPr lang="en-US" altLang="en-US" sz="1800" dirty="0"/>
              <a:t> value2 = </a:t>
            </a:r>
            <a:r>
              <a:rPr lang="en-US" altLang="en-US" sz="1800" dirty="0" err="1"/>
              <a:t>parseFloat</a:t>
            </a:r>
            <a:r>
              <a:rPr lang="en-US" altLang="en-US" sz="1800" dirty="0"/>
              <a:t>( input2 );</a:t>
            </a:r>
          </a:p>
          <a:p>
            <a:pPr eaLnBrk="1" hangingPunct="1"/>
            <a:r>
              <a:rPr lang="en-US" altLang="en-US" sz="1800" dirty="0"/>
              <a:t>	</a:t>
            </a:r>
            <a:endParaRPr lang="en-US" altLang="en-US" sz="1800" b="1" dirty="0"/>
          </a:p>
          <a:p>
            <a:pPr eaLnBrk="1" hangingPunct="1"/>
            <a:r>
              <a:rPr lang="en-US" altLang="en-US" sz="1800" b="1" dirty="0" smtClean="0"/>
              <a:t> </a:t>
            </a:r>
            <a:r>
              <a:rPr lang="en-US" altLang="en-US" sz="1800" b="1" dirty="0" err="1" smtClean="0"/>
              <a:t>var</a:t>
            </a:r>
            <a:r>
              <a:rPr lang="en-US" altLang="en-US" sz="1800" b="1" dirty="0" smtClean="0"/>
              <a:t> </a:t>
            </a:r>
            <a:r>
              <a:rPr lang="en-US" altLang="en-US" sz="1800" b="1" dirty="0" err="1" smtClean="0"/>
              <a:t>maxValue</a:t>
            </a:r>
            <a:r>
              <a:rPr lang="en-US" altLang="en-US" sz="1800" b="1" dirty="0" smtClean="0"/>
              <a:t> = maximum( value1, value2, value3 );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	</a:t>
            </a:r>
            <a:r>
              <a:rPr lang="en-US" altLang="en-US" sz="1800" dirty="0" err="1" smtClean="0"/>
              <a:t>document.writeln</a:t>
            </a:r>
            <a:r>
              <a:rPr lang="en-US" altLang="en-US" sz="1800" dirty="0"/>
              <a:t>( "First number: " + value1 +                     	</a:t>
            </a:r>
          </a:p>
          <a:p>
            <a:pPr eaLnBrk="1" hangingPunct="1"/>
            <a:r>
              <a:rPr lang="en-US" altLang="en-US" sz="1800" dirty="0"/>
              <a:t>           "&lt;BR&gt;Second number: " + value2 + </a:t>
            </a:r>
          </a:p>
          <a:p>
            <a:pPr eaLnBrk="1" hangingPunct="1"/>
            <a:r>
              <a:rPr lang="en-US" altLang="en-US" sz="1800" dirty="0"/>
              <a:t>	   "&lt;BR&gt;Third number: " + value3 +</a:t>
            </a:r>
          </a:p>
          <a:p>
            <a:pPr eaLnBrk="1" hangingPunct="1"/>
            <a:r>
              <a:rPr lang="en-US" altLang="en-US" sz="1800" dirty="0"/>
              <a:t>           "&lt;BR&gt;Maximum is: " + </a:t>
            </a:r>
            <a:r>
              <a:rPr lang="en-US" altLang="en-US" sz="1800" dirty="0" err="1"/>
              <a:t>maxValue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);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	// maximum method definition (called from above)</a:t>
            </a:r>
          </a:p>
          <a:p>
            <a:pPr eaLnBrk="1" hangingPunct="1"/>
            <a:r>
              <a:rPr lang="en-US" altLang="en-US" sz="1800" dirty="0"/>
              <a:t>	</a:t>
            </a:r>
            <a:r>
              <a:rPr lang="en-US" altLang="en-US" sz="1800" dirty="0" smtClean="0"/>
              <a:t>        </a:t>
            </a:r>
            <a:r>
              <a:rPr lang="en-US" altLang="en-US" sz="1800" b="1" dirty="0"/>
              <a:t>function maximum( x, y, z ) </a:t>
            </a:r>
            <a:endParaRPr lang="en-US" altLang="en-US" sz="1800" b="1" dirty="0" smtClean="0"/>
          </a:p>
          <a:p>
            <a:pPr eaLnBrk="1" hangingPunct="1"/>
            <a:r>
              <a:rPr lang="en-US" altLang="en-US" sz="1800" b="1" dirty="0"/>
              <a:t>	 </a:t>
            </a:r>
            <a:r>
              <a:rPr lang="en-US" altLang="en-US" sz="1800" b="1" dirty="0" smtClean="0"/>
              <a:t>      {</a:t>
            </a:r>
            <a:endParaRPr lang="en-US" altLang="en-US" sz="1800" b="1" dirty="0"/>
          </a:p>
          <a:p>
            <a:pPr eaLnBrk="1" hangingPunct="1"/>
            <a:r>
              <a:rPr lang="en-US" altLang="en-US" sz="1800" b="1" dirty="0"/>
              <a:t>		return </a:t>
            </a:r>
            <a:r>
              <a:rPr lang="en-US" altLang="en-US" sz="1800" b="1" dirty="0" err="1"/>
              <a:t>Math.max</a:t>
            </a:r>
            <a:r>
              <a:rPr lang="en-US" altLang="en-US" sz="1800" b="1" dirty="0"/>
              <a:t>( </a:t>
            </a:r>
            <a:r>
              <a:rPr lang="en-US" altLang="en-US" sz="1800" b="1" dirty="0" err="1" smtClean="0"/>
              <a:t>x,y,z</a:t>
            </a:r>
            <a:r>
              <a:rPr lang="en-US" altLang="en-US" sz="1800" b="1" dirty="0" smtClean="0"/>
              <a:t>);</a:t>
            </a:r>
            <a:endParaRPr lang="en-US" altLang="en-US" sz="1800" b="1" dirty="0"/>
          </a:p>
          <a:p>
            <a:pPr eaLnBrk="1" hangingPunct="1"/>
            <a:r>
              <a:rPr lang="en-US" altLang="en-US" sz="1800" dirty="0" smtClean="0"/>
              <a:t>	      </a:t>
            </a:r>
            <a:r>
              <a:rPr lang="en-US" altLang="en-US" sz="1800" b="1" dirty="0" smtClean="0"/>
              <a:t> }</a:t>
            </a:r>
            <a:endParaRPr lang="en-US" altLang="en-US" sz="1800" b="1" dirty="0"/>
          </a:p>
          <a:p>
            <a:pPr eaLnBrk="1" hangingPunct="1"/>
            <a:r>
              <a:rPr lang="en-US" altLang="en-US" sz="18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011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_2</a:t>
            </a:r>
            <a:endParaRPr lang="ar-J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5988-9EAA-4CCC-A1E1-750403074984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7620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&lt;script&gt;</a:t>
            </a:r>
            <a:endParaRPr lang="en-US" dirty="0"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function square(number)  </a:t>
            </a:r>
            <a:endParaRPr lang="en-US" dirty="0"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{ </a:t>
            </a:r>
            <a:endParaRPr lang="en-US" dirty="0"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return number * number; </a:t>
            </a:r>
            <a:endParaRPr lang="en-US" dirty="0"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}</a:t>
            </a:r>
            <a:endParaRPr lang="en-US" dirty="0"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var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Sqr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=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square(2);</a:t>
            </a:r>
            <a:endParaRPr lang="en-US" b="1" dirty="0"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US" dirty="0"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document.write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("Square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(2)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= " +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Sqr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+ "&lt;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&gt;");</a:t>
            </a:r>
            <a:endParaRPr lang="en-US" dirty="0"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document.write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("Square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(4)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= "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+square(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Sqr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dirty="0"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&lt;/script&gt;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038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عنوان 3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066800"/>
          </a:xfrm>
        </p:spPr>
        <p:txBody>
          <a:bodyPr/>
          <a:lstStyle/>
          <a:p>
            <a:r>
              <a:rPr lang="en-US" altLang="en-US" b="1" dirty="0" smtClean="0"/>
              <a:t>Random Numbers</a:t>
            </a:r>
            <a:br>
              <a:rPr lang="en-US" altLang="en-US" b="1" dirty="0" smtClean="0"/>
            </a:br>
            <a:r>
              <a:rPr lang="en-US" altLang="en-US" sz="3600" dirty="0" err="1" smtClean="0"/>
              <a:t>Math.random</a:t>
            </a:r>
            <a:r>
              <a:rPr lang="en-US" altLang="en-US" sz="3600" dirty="0" smtClean="0"/>
              <a:t>()</a:t>
            </a:r>
            <a:endParaRPr lang="ar-JO" altLang="en-US" dirty="0" smtClean="0"/>
          </a:p>
        </p:txBody>
      </p:sp>
      <p:sp>
        <p:nvSpPr>
          <p:cNvPr id="30723" name="عنصر نائب للمحتوى 4"/>
          <p:cNvSpPr>
            <a:spLocks noGrp="1"/>
          </p:cNvSpPr>
          <p:nvPr>
            <p:ph idx="1"/>
          </p:nvPr>
        </p:nvSpPr>
        <p:spPr>
          <a:xfrm>
            <a:off x="205636" y="1295400"/>
            <a:ext cx="8481164" cy="4724400"/>
          </a:xfrm>
        </p:spPr>
        <p:txBody>
          <a:bodyPr/>
          <a:lstStyle/>
          <a:p>
            <a:pPr>
              <a:defRPr/>
            </a:pPr>
            <a:r>
              <a:rPr lang="en-US" sz="2400" b="1" dirty="0" err="1" smtClean="0">
                <a:solidFill>
                  <a:srgbClr val="00B050"/>
                </a:solidFill>
              </a:rPr>
              <a:t>Math.random</a:t>
            </a:r>
            <a:r>
              <a:rPr lang="en-US" sz="2400" b="1" dirty="0" smtClean="0">
                <a:solidFill>
                  <a:srgbClr val="00B050"/>
                </a:solidFill>
              </a:rPr>
              <a:t>() </a:t>
            </a:r>
            <a:r>
              <a:rPr lang="en-US" sz="2400" dirty="0" smtClean="0">
                <a:solidFill>
                  <a:srgbClr val="00B050"/>
                </a:solidFill>
              </a:rPr>
              <a:t>returns a random number between </a:t>
            </a:r>
            <a:r>
              <a:rPr lang="en-US" sz="2400" b="1" dirty="0" smtClean="0">
                <a:solidFill>
                  <a:srgbClr val="00B050"/>
                </a:solidFill>
              </a:rPr>
              <a:t>0</a:t>
            </a:r>
            <a:r>
              <a:rPr lang="en-US" sz="2400" dirty="0" smtClean="0">
                <a:solidFill>
                  <a:srgbClr val="00B050"/>
                </a:solidFill>
              </a:rPr>
              <a:t> (inclusive),  and 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 (exclusive).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		</a:t>
            </a:r>
            <a:r>
              <a:rPr lang="en-US" sz="2400" b="1" u="sng" dirty="0" smtClean="0">
                <a:solidFill>
                  <a:srgbClr val="FF0000"/>
                </a:solidFill>
              </a:rPr>
              <a:t>ex:- </a:t>
            </a:r>
            <a:r>
              <a:rPr lang="en-US" sz="2400" b="1" dirty="0" err="1" smtClean="0">
                <a:solidFill>
                  <a:srgbClr val="663300"/>
                </a:solidFill>
              </a:rPr>
              <a:t>document.write</a:t>
            </a:r>
            <a:r>
              <a:rPr lang="en-US" sz="2400" b="1" dirty="0" smtClean="0">
                <a:solidFill>
                  <a:srgbClr val="663300"/>
                </a:solidFill>
              </a:rPr>
              <a:t>( </a:t>
            </a:r>
            <a:r>
              <a:rPr lang="en-US" sz="2400" b="1" dirty="0" err="1" smtClean="0">
                <a:solidFill>
                  <a:srgbClr val="663300"/>
                </a:solidFill>
              </a:rPr>
              <a:t>Math.random</a:t>
            </a:r>
            <a:r>
              <a:rPr lang="en-US" sz="2400" b="1" dirty="0" smtClean="0">
                <a:solidFill>
                  <a:srgbClr val="663300"/>
                </a:solidFill>
              </a:rPr>
              <a:t>());</a:t>
            </a:r>
          </a:p>
          <a:p>
            <a:pPr>
              <a:defRPr/>
            </a:pPr>
            <a:r>
              <a:rPr lang="en-US" sz="2400" b="1" dirty="0" smtClean="0"/>
              <a:t>JavaScript Random Integers </a:t>
            </a:r>
            <a:r>
              <a:rPr lang="en-US" sz="2400" dirty="0" err="1" smtClean="0"/>
              <a:t>Math.floor</a:t>
            </a:r>
            <a:r>
              <a:rPr lang="en-US" sz="2400" dirty="0" smtClean="0"/>
              <a:t>() </a:t>
            </a:r>
            <a:endParaRPr lang="en-US" sz="2400" b="1" dirty="0" smtClean="0"/>
          </a:p>
          <a:p>
            <a:pPr>
              <a:defRPr/>
            </a:pPr>
            <a:r>
              <a:rPr lang="en-US" sz="2400" b="1" dirty="0" err="1" smtClean="0">
                <a:solidFill>
                  <a:srgbClr val="663300"/>
                </a:solidFill>
              </a:rPr>
              <a:t>Math.random() </a:t>
            </a:r>
            <a:r>
              <a:rPr lang="en-US" sz="2400" dirty="0" smtClean="0"/>
              <a:t>used with </a:t>
            </a:r>
            <a:r>
              <a:rPr lang="en-US" sz="2400" b="1" dirty="0" err="1" smtClean="0">
                <a:solidFill>
                  <a:srgbClr val="663300"/>
                </a:solidFill>
              </a:rPr>
              <a:t>Math.floor() </a:t>
            </a:r>
            <a:r>
              <a:rPr lang="en-US" sz="2400" dirty="0" smtClean="0"/>
              <a:t>can be used to return random integers :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400" b="1" u="sng" dirty="0" smtClean="0"/>
              <a:t>Ex:-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return a random integer value between 0 and 10:-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</a:t>
            </a:r>
            <a:r>
              <a:rPr lang="en-US" sz="2400" b="1" dirty="0" err="1" smtClean="0">
                <a:solidFill>
                  <a:srgbClr val="00B050"/>
                </a:solidFill>
              </a:rPr>
              <a:t>Math.floor</a:t>
            </a:r>
            <a:r>
              <a:rPr lang="en-US" sz="2400" dirty="0" smtClean="0"/>
              <a:t>(</a:t>
            </a:r>
            <a:r>
              <a:rPr lang="en-US" sz="2400" b="1" dirty="0" err="1" smtClean="0">
                <a:solidFill>
                  <a:srgbClr val="FF0000"/>
                </a:solidFill>
              </a:rPr>
              <a:t>Math.random</a:t>
            </a:r>
            <a:r>
              <a:rPr lang="en-US" sz="2400" b="1" dirty="0" smtClean="0">
                <a:solidFill>
                  <a:srgbClr val="FF0000"/>
                </a:solidFill>
              </a:rPr>
              <a:t>() * 10</a:t>
            </a:r>
            <a:r>
              <a:rPr lang="en-US" sz="2400" dirty="0" smtClean="0"/>
              <a:t>));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 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return a random integer value between 1 and 11:-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</a:t>
            </a:r>
            <a:r>
              <a:rPr lang="en-US" sz="2400" dirty="0" err="1" smtClean="0"/>
              <a:t>Math.floor</a:t>
            </a:r>
            <a:r>
              <a:rPr lang="en-US" sz="2400" dirty="0" smtClean="0"/>
              <a:t>(</a:t>
            </a:r>
            <a:r>
              <a:rPr lang="en-US" sz="2400" dirty="0" err="1" smtClean="0"/>
              <a:t>Math.random</a:t>
            </a:r>
            <a:r>
              <a:rPr lang="en-US" sz="2400" dirty="0" smtClean="0"/>
              <a:t>() * 11)+1);</a:t>
            </a:r>
          </a:p>
          <a:p>
            <a:pPr>
              <a:defRPr/>
            </a:pPr>
            <a:endParaRPr lang="ar-JO" dirty="0" smtClean="0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13BC591-1DAB-4B98-8EB4-DC2B9C055D9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9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B9DE-8268-4BEB-97B2-F6843DCE2689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463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229600" cy="5105400"/>
          </a:xfrm>
        </p:spPr>
        <p:txBody>
          <a:bodyPr/>
          <a:lstStyle/>
          <a:p>
            <a:pPr algn="l"/>
            <a:r>
              <a:rPr lang="en-US" dirty="0" err="1" smtClean="0"/>
              <a:t>Math.random</a:t>
            </a:r>
            <a:r>
              <a:rPr lang="en-US" dirty="0" smtClean="0"/>
              <a:t>()*</a:t>
            </a:r>
            <a:r>
              <a:rPr lang="en-US" dirty="0" smtClean="0">
                <a:solidFill>
                  <a:srgbClr val="FF0000"/>
                </a:solidFill>
              </a:rPr>
              <a:t>30-10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-10…20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0..30    -10 -10…20</a:t>
            </a:r>
            <a:endParaRPr lang="ar-J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5988-9EAA-4CCC-A1E1-750403074984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385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X=</a:t>
            </a:r>
            <a:r>
              <a:rPr lang="en-US" dirty="0" err="1" smtClean="0"/>
              <a:t>Math.random</a:t>
            </a:r>
            <a:r>
              <a:rPr lang="en-US" dirty="0" smtClean="0"/>
              <a:t>()*15+20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0..1    *15    ==(  0…15 )-===(20…35)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20…35  </a:t>
            </a:r>
          </a:p>
          <a:p>
            <a:pPr marL="0" indent="0">
              <a:buNone/>
            </a:pPr>
            <a:r>
              <a:rPr lang="en-US" dirty="0" smtClean="0"/>
              <a:t>X=</a:t>
            </a:r>
            <a:r>
              <a:rPr lang="en-US" dirty="0" err="1" smtClean="0"/>
              <a:t>Math.floor</a:t>
            </a:r>
            <a:r>
              <a:rPr lang="en-US" dirty="0" smtClean="0"/>
              <a:t>(</a:t>
            </a:r>
            <a:r>
              <a:rPr lang="en-US" dirty="0" err="1" smtClean="0"/>
              <a:t>Math.random</a:t>
            </a:r>
            <a:r>
              <a:rPr lang="en-US" dirty="0"/>
              <a:t>()*</a:t>
            </a:r>
            <a:r>
              <a:rPr lang="en-US" dirty="0" smtClean="0"/>
              <a:t>10-2)</a:t>
            </a:r>
            <a:endParaRPr lang="en-US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-28   …..(0…10) -2   -( -2 .. 8)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277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Random Example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&lt;SCRIPT TYPE="text/</a:t>
            </a:r>
            <a:r>
              <a:rPr lang="en-US" sz="1600" dirty="0" err="1"/>
              <a:t>javascript</a:t>
            </a:r>
            <a:r>
              <a:rPr lang="en-US" sz="1600" dirty="0"/>
              <a:t>"&gt;</a:t>
            </a:r>
          </a:p>
          <a:p>
            <a:pPr marL="0" indent="0"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value;</a:t>
            </a:r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document.write</a:t>
            </a:r>
            <a:r>
              <a:rPr lang="en-US" sz="1600" dirty="0"/>
              <a:t>("&lt;H1&gt;Simple Random Numbers Program &lt;/H1&gt;");</a:t>
            </a:r>
          </a:p>
          <a:p>
            <a:pPr marL="0" indent="0"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document.write</a:t>
            </a:r>
            <a:r>
              <a:rPr lang="en-US" sz="1600" dirty="0"/>
              <a:t>("&lt;</a:t>
            </a:r>
            <a:r>
              <a:rPr lang="en-US" sz="1600" dirty="0" err="1"/>
              <a:t>br</a:t>
            </a:r>
            <a:r>
              <a:rPr lang="en-US" sz="1600" dirty="0"/>
              <a:t>&gt;" );</a:t>
            </a:r>
          </a:p>
          <a:p>
            <a:pPr marL="0" indent="0"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document.write</a:t>
            </a:r>
            <a:r>
              <a:rPr lang="en-US" sz="1600" dirty="0"/>
              <a:t>("generate a random number between 0..1 as".</a:t>
            </a:r>
            <a:r>
              <a:rPr lang="en-US" sz="1600" dirty="0" err="1"/>
              <a:t>fontcolor</a:t>
            </a:r>
            <a:r>
              <a:rPr lang="en-US" sz="1600" dirty="0"/>
              <a:t>("red"),"&lt;</a:t>
            </a:r>
            <a:r>
              <a:rPr lang="en-US" sz="1600" dirty="0" err="1"/>
              <a:t>br</a:t>
            </a:r>
            <a:r>
              <a:rPr lang="en-US" sz="1600" dirty="0"/>
              <a:t>&gt;");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</a:t>
            </a:r>
            <a:r>
              <a:rPr lang="en-US" sz="2400" dirty="0" err="1" smtClean="0"/>
              <a:t>Math.random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document.write</a:t>
            </a:r>
            <a:r>
              <a:rPr lang="en-US" sz="1600" dirty="0"/>
              <a:t>("&lt;</a:t>
            </a:r>
            <a:r>
              <a:rPr lang="en-US" sz="1600" dirty="0" err="1"/>
              <a:t>br</a:t>
            </a:r>
            <a:r>
              <a:rPr lang="en-US" sz="1600" dirty="0"/>
              <a:t>&gt;","&lt;</a:t>
            </a:r>
            <a:r>
              <a:rPr lang="en-US" sz="1600" dirty="0" err="1"/>
              <a:t>br</a:t>
            </a:r>
            <a:r>
              <a:rPr lang="en-US" sz="1600" dirty="0"/>
              <a:t>&gt;" );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document.write</a:t>
            </a:r>
            <a:r>
              <a:rPr lang="en-US" sz="1400" dirty="0"/>
              <a:t>("generate a random number between 0..7 use </a:t>
            </a:r>
            <a:r>
              <a:rPr lang="en-US" sz="1400" dirty="0" err="1"/>
              <a:t>Maths.random</a:t>
            </a:r>
            <a:r>
              <a:rPr lang="en-US" sz="1400" dirty="0"/>
              <a:t>()*7 </a:t>
            </a:r>
            <a:r>
              <a:rPr lang="en-US" sz="1400" dirty="0" err="1"/>
              <a:t>as".bold</a:t>
            </a:r>
            <a:r>
              <a:rPr lang="en-US" sz="1400" dirty="0"/>
              <a:t>().</a:t>
            </a:r>
            <a:r>
              <a:rPr lang="en-US" sz="1400" dirty="0" err="1"/>
              <a:t>fontcolor</a:t>
            </a:r>
            <a:r>
              <a:rPr lang="en-US" sz="1400" dirty="0"/>
              <a:t>("green"),"&lt;</a:t>
            </a:r>
            <a:r>
              <a:rPr lang="en-US" sz="1400" dirty="0" err="1"/>
              <a:t>br</a:t>
            </a:r>
            <a:r>
              <a:rPr lang="en-US" sz="1400" dirty="0"/>
              <a:t>&gt;")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</a:t>
            </a:r>
            <a:r>
              <a:rPr lang="en-US" sz="2400" dirty="0" err="1" smtClean="0"/>
              <a:t>Math.random</a:t>
            </a:r>
            <a:r>
              <a:rPr lang="en-US" sz="2400" dirty="0"/>
              <a:t>()*7);</a:t>
            </a:r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document.write</a:t>
            </a:r>
            <a:r>
              <a:rPr lang="en-US" sz="1600" dirty="0"/>
              <a:t>("&lt;</a:t>
            </a:r>
            <a:r>
              <a:rPr lang="en-US" sz="1600" dirty="0" err="1"/>
              <a:t>br</a:t>
            </a:r>
            <a:r>
              <a:rPr lang="en-US" sz="1600" dirty="0"/>
              <a:t>&gt;","&lt;</a:t>
            </a:r>
            <a:r>
              <a:rPr lang="en-US" sz="1600" dirty="0" err="1"/>
              <a:t>br</a:t>
            </a:r>
            <a:r>
              <a:rPr lang="en-US" sz="1600" dirty="0"/>
              <a:t>&gt;" );</a:t>
            </a:r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400" dirty="0" err="1"/>
              <a:t>document.write</a:t>
            </a:r>
            <a:r>
              <a:rPr lang="en-US" sz="1400" dirty="0"/>
              <a:t>("generate a random number between 1..15 use </a:t>
            </a:r>
            <a:r>
              <a:rPr lang="en-US" sz="1400" dirty="0" err="1"/>
              <a:t>Maths.random</a:t>
            </a:r>
            <a:r>
              <a:rPr lang="en-US" sz="1400" dirty="0"/>
              <a:t>()*15+1 </a:t>
            </a:r>
            <a:r>
              <a:rPr lang="en-US" sz="1400" dirty="0" err="1"/>
              <a:t>as".link</a:t>
            </a:r>
            <a:r>
              <a:rPr lang="en-US" sz="1400" dirty="0"/>
              <a:t>().</a:t>
            </a:r>
            <a:r>
              <a:rPr lang="en-US" sz="1400" dirty="0" err="1"/>
              <a:t>fontcolor</a:t>
            </a:r>
            <a:r>
              <a:rPr lang="en-US" sz="1400" dirty="0"/>
              <a:t>("blue"),"&lt;</a:t>
            </a:r>
            <a:r>
              <a:rPr lang="en-US" sz="1400" dirty="0" err="1"/>
              <a:t>br</a:t>
            </a:r>
            <a:r>
              <a:rPr lang="en-US" sz="1400" dirty="0"/>
              <a:t>&gt;")</a:t>
            </a:r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document.write</a:t>
            </a:r>
            <a:r>
              <a:rPr lang="en-US" sz="1600" dirty="0" smtClean="0"/>
              <a:t>(</a:t>
            </a:r>
            <a:r>
              <a:rPr lang="en-US" sz="1600" dirty="0" err="1" smtClean="0"/>
              <a:t>Math.random</a:t>
            </a:r>
            <a:r>
              <a:rPr lang="en-US" sz="1600" dirty="0"/>
              <a:t>()*15+1);</a:t>
            </a:r>
          </a:p>
          <a:p>
            <a:pPr marL="0" indent="0">
              <a:buNone/>
            </a:pPr>
            <a:r>
              <a:rPr lang="en-US" sz="1600" dirty="0"/>
              <a:t>&lt;/SCRIPT&gt;</a:t>
            </a:r>
            <a:endParaRPr lang="ar-JO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073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Random Numbers</a:t>
            </a: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4FB5CFA-8DC2-4F26-96FE-F57CF15432A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304800" y="1235075"/>
            <a:ext cx="86106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/>
              <a:t>&lt;SCRIPT TYPE="text/</a:t>
            </a:r>
            <a:r>
              <a:rPr lang="en-US" altLang="en-US" sz="2000" dirty="0" err="1"/>
              <a:t>javascript</a:t>
            </a:r>
            <a:r>
              <a:rPr lang="en-US" altLang="en-US" sz="2000" dirty="0"/>
              <a:t>"&gt;</a:t>
            </a:r>
          </a:p>
          <a:p>
            <a:pPr eaLnBrk="1" hangingPunct="1"/>
            <a:r>
              <a:rPr lang="en-US" altLang="en-US" sz="2000" dirty="0"/>
              <a:t>	</a:t>
            </a:r>
            <a:r>
              <a:rPr lang="en-US" altLang="en-US" sz="2000" dirty="0" err="1"/>
              <a:t>var</a:t>
            </a:r>
            <a:r>
              <a:rPr lang="en-US" altLang="en-US" sz="2000" dirty="0"/>
              <a:t> value;</a:t>
            </a:r>
          </a:p>
          <a:p>
            <a:pPr eaLnBrk="1" hangingPunct="1"/>
            <a:r>
              <a:rPr lang="en-US" altLang="en-US" sz="2000" dirty="0"/>
              <a:t>	</a:t>
            </a:r>
            <a:r>
              <a:rPr lang="en-US" altLang="en-US" sz="2000" dirty="0" err="1"/>
              <a:t>document.writeln</a:t>
            </a:r>
            <a:r>
              <a:rPr lang="en-US" altLang="en-US" sz="2000" dirty="0"/>
              <a:t>( "&lt;H1&gt;Random Numbers&lt;/H1&gt;" +</a:t>
            </a:r>
          </a:p>
          <a:p>
            <a:pPr eaLnBrk="1" hangingPunct="1"/>
            <a:r>
              <a:rPr lang="en-US" altLang="en-US" sz="2000" dirty="0"/>
              <a:t>	   "&lt;TABLE BORDER = '1' WIDTH = '50%'&gt;&lt;TR&gt;" );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	for ( </a:t>
            </a:r>
            <a:r>
              <a:rPr lang="en-US" altLang="en-US" sz="2000" dirty="0" err="1"/>
              <a:t>var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1;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&lt;= 20;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 ) </a:t>
            </a:r>
          </a:p>
          <a:p>
            <a:pPr eaLnBrk="1" hangingPunct="1"/>
            <a:r>
              <a:rPr lang="en-US" altLang="en-US" sz="2000" dirty="0"/>
              <a:t>	{</a:t>
            </a:r>
          </a:p>
          <a:p>
            <a:pPr eaLnBrk="1" hangingPunct="1"/>
            <a:r>
              <a:rPr lang="en-US" altLang="en-US" sz="2000" dirty="0"/>
              <a:t>	   value = </a:t>
            </a:r>
            <a:r>
              <a:rPr lang="en-US" altLang="en-US" sz="2000" dirty="0" err="1"/>
              <a:t>Math.floor</a:t>
            </a:r>
            <a:r>
              <a:rPr lang="en-US" altLang="en-US" sz="2000" dirty="0"/>
              <a:t>( 1 + </a:t>
            </a:r>
            <a:r>
              <a:rPr lang="en-US" altLang="en-US" sz="2000" dirty="0" err="1"/>
              <a:t>Math.random</a:t>
            </a:r>
            <a:r>
              <a:rPr lang="en-US" altLang="en-US" sz="2000" dirty="0"/>
              <a:t>() * 6 );</a:t>
            </a:r>
          </a:p>
          <a:p>
            <a:pPr eaLnBrk="1" hangingPunct="1"/>
            <a:r>
              <a:rPr lang="en-US" altLang="en-US" sz="2000" dirty="0"/>
              <a:t> 	   </a:t>
            </a:r>
            <a:r>
              <a:rPr lang="en-US" altLang="en-US" sz="2000" dirty="0" err="1"/>
              <a:t>document.writeln</a:t>
            </a:r>
            <a:r>
              <a:rPr lang="en-US" altLang="en-US" sz="2000" dirty="0"/>
              <a:t>( "&lt;TD&gt;" + value + "&lt;/TD&gt;" );</a:t>
            </a:r>
          </a:p>
          <a:p>
            <a:pPr eaLnBrk="1" hangingPunct="1"/>
            <a:r>
              <a:rPr lang="en-US" altLang="en-US" sz="2000" dirty="0"/>
              <a:t>	  </a:t>
            </a:r>
          </a:p>
          <a:p>
            <a:pPr eaLnBrk="1" hangingPunct="1"/>
            <a:r>
              <a:rPr lang="en-US" altLang="en-US" sz="2000" dirty="0"/>
              <a:t>	   if (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% 5 == 0 )</a:t>
            </a:r>
          </a:p>
          <a:p>
            <a:pPr eaLnBrk="1" hangingPunct="1"/>
            <a:r>
              <a:rPr lang="en-US" altLang="en-US" sz="2000" dirty="0"/>
              <a:t>	      </a:t>
            </a:r>
            <a:r>
              <a:rPr lang="en-US" altLang="en-US" sz="2000" dirty="0" err="1"/>
              <a:t>document.writeln</a:t>
            </a:r>
            <a:r>
              <a:rPr lang="en-US" altLang="en-US" sz="2000" dirty="0"/>
              <a:t>( "&lt;/TR&gt;&lt;TR&gt;" );</a:t>
            </a:r>
          </a:p>
          <a:p>
            <a:pPr eaLnBrk="1" hangingPunct="1"/>
            <a:r>
              <a:rPr lang="en-US" altLang="en-US" sz="2000" dirty="0"/>
              <a:t>	}</a:t>
            </a:r>
          </a:p>
          <a:p>
            <a:pPr eaLnBrk="1" hangingPunct="1"/>
            <a:r>
              <a:rPr lang="en-US" altLang="en-US" sz="2000" dirty="0"/>
              <a:t>	</a:t>
            </a:r>
            <a:r>
              <a:rPr lang="en-US" altLang="en-US" sz="2000" dirty="0" err="1"/>
              <a:t>document.writeln</a:t>
            </a:r>
            <a:r>
              <a:rPr lang="en-US" altLang="en-US" sz="2000" dirty="0"/>
              <a:t>( "&lt;/TR&gt;&lt;/TABLE&gt;" );</a:t>
            </a:r>
          </a:p>
          <a:p>
            <a:pPr eaLnBrk="1" hangingPunct="1"/>
            <a:r>
              <a:rPr lang="en-US" altLang="en-US" sz="2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130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49" y="456407"/>
            <a:ext cx="82296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JavaScript Arrays</a:t>
            </a:r>
          </a:p>
        </p:txBody>
      </p:sp>
      <p:sp>
        <p:nvSpPr>
          <p:cNvPr id="31747" name="Content Placeholder 3"/>
          <p:cNvSpPr>
            <a:spLocks noGrp="1"/>
          </p:cNvSpPr>
          <p:nvPr>
            <p:ph idx="1"/>
          </p:nvPr>
        </p:nvSpPr>
        <p:spPr>
          <a:xfrm>
            <a:off x="296448" y="1530656"/>
            <a:ext cx="8695151" cy="532734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JavaScript arrays are used to store multiple values in a single variable.</a:t>
            </a:r>
          </a:p>
          <a:p>
            <a:pPr eaLnBrk="1" hangingPunct="1"/>
            <a:endParaRPr lang="en-US" altLang="en-US" sz="800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 dirty="0" err="1" smtClean="0">
                <a:solidFill>
                  <a:srgbClr val="0000FF"/>
                </a:solidFill>
              </a:rPr>
              <a:t>var</a:t>
            </a:r>
            <a:r>
              <a:rPr lang="en-US" altLang="en-US" sz="2400" b="1" dirty="0" smtClean="0">
                <a:solidFill>
                  <a:srgbClr val="0000FF"/>
                </a:solidFill>
              </a:rPr>
              <a:t> cars = ["Saab", "Volvo", "BMW"];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 dirty="0" err="1" smtClean="0">
                <a:solidFill>
                  <a:srgbClr val="0000FF"/>
                </a:solidFill>
              </a:rPr>
              <a:t>var</a:t>
            </a:r>
            <a:r>
              <a:rPr lang="en-US" altLang="en-US" sz="2400" b="1" dirty="0" smtClean="0">
                <a:solidFill>
                  <a:srgbClr val="0000FF"/>
                </a:solidFill>
              </a:rPr>
              <a:t> cars = new Array("Saab", "Volvo", "BMW");</a:t>
            </a:r>
          </a:p>
          <a:p>
            <a:pPr eaLnBrk="1" hangingPunct="1">
              <a:buNone/>
            </a:pPr>
            <a:r>
              <a:rPr kumimoji="1" lang="en-US" alt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kumimoji="1"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cars </a:t>
            </a:r>
            <a:r>
              <a:rPr kumimoji="1"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= new Array(3);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dirty="0" smtClean="0"/>
              <a:t>This statement modifies the first element in cars array:</a:t>
            </a:r>
          </a:p>
          <a:p>
            <a:pPr eaLnBrk="1" hangingPunct="1"/>
            <a:endParaRPr lang="en-US" altLang="en-US" sz="800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 dirty="0" smtClean="0"/>
              <a:t>cars[0] = "Opel";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 dirty="0" err="1" smtClean="0"/>
              <a:t>var</a:t>
            </a:r>
            <a:r>
              <a:rPr lang="en-US" altLang="en-US" sz="2400" b="1" dirty="0" smtClean="0"/>
              <a:t> x = </a:t>
            </a:r>
            <a:r>
              <a:rPr lang="en-US" altLang="en-US" sz="2400" b="1" dirty="0" err="1" smtClean="0"/>
              <a:t>cars.length</a:t>
            </a:r>
            <a:r>
              <a:rPr lang="en-US" altLang="en-US" sz="2400" b="1" dirty="0" smtClean="0"/>
              <a:t>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AC76205-7CA5-4490-B6F3-B03EDDC63B1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Array Examples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76200" y="1524000"/>
            <a:ext cx="9067800" cy="49530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kumimoji="1"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Car = new Array(3);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latin typeface="Courier New" panose="02070309020205020404" pitchFamily="49" charset="0"/>
              </a:rPr>
              <a:t>Car[0] = "Ford";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latin typeface="Courier New" panose="02070309020205020404" pitchFamily="49" charset="0"/>
              </a:rPr>
              <a:t>Car[1] = "Toyota";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latin typeface="Courier New" panose="02070309020205020404" pitchFamily="49" charset="0"/>
              </a:rPr>
              <a:t>Car[2] = "Honda";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kumimoji="1"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// Create an array of three elements with initial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// values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kumimoji="1"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kumimoji="1"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Car2 = new Array("Ford", "Toyota", "Honda");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kumimoji="1"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// Create an array of three elements with initial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sz="2000" dirty="0">
                <a:solidFill>
                  <a:srgbClr val="009900"/>
                </a:solidFill>
                <a:latin typeface="Courier New" panose="02070309020205020404" pitchFamily="49" charset="0"/>
              </a:rPr>
              <a:t>// values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kumimoji="1"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Car3 = ["Ford", "Toyota", "Honda"];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kumimoji="1"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Where to put JavaScript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8975" y="1357312"/>
            <a:ext cx="8382000" cy="51816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 smtClean="0"/>
              <a:t>JavaScript can be put in the</a:t>
            </a:r>
            <a:r>
              <a:rPr lang="en-US" sz="2400" b="1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Trebuchet MS" pitchFamily="34" charset="0"/>
              </a:rPr>
              <a:t>&lt;head&gt;</a:t>
            </a:r>
            <a:r>
              <a:rPr lang="en-US" sz="2400" b="1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sz="2400" b="1" dirty="0" smtClean="0"/>
              <a:t>or in the </a:t>
            </a:r>
            <a:r>
              <a:rPr lang="en-US" sz="2400" b="1" dirty="0" smtClean="0">
                <a:solidFill>
                  <a:schemeClr val="accent2"/>
                </a:solidFill>
                <a:latin typeface="Trebuchet MS" pitchFamily="34" charset="0"/>
              </a:rPr>
              <a:t>&lt;body&gt;</a:t>
            </a:r>
            <a:r>
              <a:rPr lang="en-US" sz="2400" b="1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sz="2400" b="1" dirty="0" smtClean="0"/>
              <a:t>of an HTML document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b="1" dirty="0" smtClean="0"/>
              <a:t>JavaScript </a:t>
            </a:r>
            <a:r>
              <a:rPr lang="en-US" sz="2000" b="1" i="1" dirty="0" smtClean="0"/>
              <a:t>functions</a:t>
            </a:r>
            <a:r>
              <a:rPr lang="en-US" sz="2000" b="1" dirty="0" smtClean="0"/>
              <a:t> should be defined in the</a:t>
            </a:r>
            <a:r>
              <a:rPr lang="en-US" sz="2000" b="1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Trebuchet MS" pitchFamily="34" charset="0"/>
              </a:rPr>
              <a:t>&lt;head&gt;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This ensures that the function is loaded </a:t>
            </a:r>
            <a:r>
              <a:rPr lang="en-US" u="sng" dirty="0" smtClean="0"/>
              <a:t>before</a:t>
            </a:r>
            <a:r>
              <a:rPr lang="en-US" dirty="0" smtClean="0"/>
              <a:t> it is needed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JavaScript in the</a:t>
            </a: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Trebuchet MS" pitchFamily="34" charset="0"/>
              </a:rPr>
              <a:t>&lt;body&gt;</a:t>
            </a:r>
            <a:r>
              <a:rPr lang="en-US" sz="2000" b="1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sz="2000" dirty="0" smtClean="0"/>
              <a:t>will be executed </a:t>
            </a:r>
            <a:r>
              <a:rPr lang="en-US" sz="2000" u="sng" dirty="0" smtClean="0"/>
              <a:t>as the page loads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 smtClean="0"/>
              <a:t>JavaScript functions can be put in a separate</a:t>
            </a:r>
            <a:r>
              <a:rPr lang="en-US" sz="2400" b="1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Trebuchet MS" pitchFamily="34" charset="0"/>
              </a:rPr>
              <a:t>.</a:t>
            </a:r>
            <a:r>
              <a:rPr lang="en-US" sz="2400" b="1" dirty="0" err="1" smtClean="0">
                <a:solidFill>
                  <a:schemeClr val="accent2"/>
                </a:solidFill>
                <a:latin typeface="Trebuchet MS" pitchFamily="34" charset="0"/>
              </a:rPr>
              <a:t>js</a:t>
            </a:r>
            <a:r>
              <a:rPr lang="en-US" sz="2400" b="1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sz="2400" b="1" dirty="0" smtClean="0"/>
              <a:t>file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Trebuchet MS" pitchFamily="34" charset="0"/>
              </a:rPr>
              <a:t>&lt;script </a:t>
            </a:r>
            <a:r>
              <a:rPr lang="en-US" sz="2000" b="1" dirty="0" err="1" smtClean="0">
                <a:solidFill>
                  <a:schemeClr val="accent2"/>
                </a:solidFill>
                <a:latin typeface="Trebuchet MS" pitchFamily="34" charset="0"/>
              </a:rPr>
              <a:t>src</a:t>
            </a:r>
            <a:r>
              <a:rPr lang="en-US" sz="2000" b="1" dirty="0" smtClean="0">
                <a:solidFill>
                  <a:schemeClr val="accent2"/>
                </a:solidFill>
                <a:latin typeface="Trebuchet MS" pitchFamily="34" charset="0"/>
              </a:rPr>
              <a:t>="myJavaScriptFile.js"&gt;&lt;/script&gt;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Put this in the</a:t>
            </a: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Trebuchet MS" pitchFamily="34" charset="0"/>
              </a:rPr>
              <a:t>&lt;head&gt;</a:t>
            </a:r>
            <a:endParaRPr lang="en-US" sz="2000" b="1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An external</a:t>
            </a: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Trebuchet MS" pitchFamily="34" charset="0"/>
              </a:rPr>
              <a:t>.</a:t>
            </a:r>
            <a:r>
              <a:rPr lang="en-US" sz="2000" b="1" dirty="0" err="1" smtClean="0">
                <a:solidFill>
                  <a:schemeClr val="accent2"/>
                </a:solidFill>
                <a:latin typeface="Trebuchet MS" pitchFamily="34" charset="0"/>
              </a:rPr>
              <a:t>js</a:t>
            </a:r>
            <a:r>
              <a:rPr lang="en-US" sz="2000" b="1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sz="2000" dirty="0" smtClean="0"/>
              <a:t>file lets you use the same JavaScript on multiple HTML pages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The external</a:t>
            </a: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Trebuchet MS" pitchFamily="34" charset="0"/>
              </a:rPr>
              <a:t>.</a:t>
            </a:r>
            <a:r>
              <a:rPr lang="en-US" sz="2000" b="1" dirty="0" err="1" smtClean="0">
                <a:solidFill>
                  <a:schemeClr val="accent2"/>
                </a:solidFill>
                <a:latin typeface="Trebuchet MS" pitchFamily="34" charset="0"/>
              </a:rPr>
              <a:t>js</a:t>
            </a:r>
            <a:r>
              <a:rPr lang="en-US" sz="2000" b="1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file cannot itself contain a</a:t>
            </a:r>
            <a:r>
              <a:rPr lang="en-US" sz="2000" b="1" dirty="0" smtClean="0">
                <a:solidFill>
                  <a:srgbClr val="0000FF"/>
                </a:solidFill>
                <a:latin typeface="Trebuchet MS" pitchFamily="34" charset="0"/>
              </a:rPr>
              <a:t> &lt;script&gt; </a:t>
            </a:r>
            <a:r>
              <a:rPr lang="en-US" sz="2000" b="1" dirty="0" smtClean="0">
                <a:solidFill>
                  <a:srgbClr val="0000FF"/>
                </a:solidFill>
              </a:rPr>
              <a:t>tag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 smtClean="0"/>
              <a:t>JavaScript can be put in an HTML </a:t>
            </a:r>
            <a:r>
              <a:rPr lang="en-US" sz="2400" b="1" i="1" dirty="0" smtClean="0"/>
              <a:t>form object,</a:t>
            </a:r>
            <a:r>
              <a:rPr lang="en-US" sz="2400" b="1" dirty="0" smtClean="0"/>
              <a:t> such as a button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This JavaScript will be executed when the form object is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578FEEB-30A0-44F7-9A8F-AD053CC05E0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990600"/>
          </a:xfrm>
        </p:spPr>
        <p:txBody>
          <a:bodyPr/>
          <a:lstStyle/>
          <a:p>
            <a:r>
              <a:rPr lang="en-US" b="1" dirty="0" err="1"/>
              <a:t>Example_</a:t>
            </a:r>
            <a:r>
              <a:rPr lang="en-US" b="1" dirty="0" err="1" smtClean="0"/>
              <a:t>Read</a:t>
            </a:r>
            <a:r>
              <a:rPr lang="en-US" b="1" dirty="0" smtClean="0"/>
              <a:t>-Print </a:t>
            </a:r>
            <a:r>
              <a:rPr lang="en-US" b="1" dirty="0"/>
              <a:t>array elements</a:t>
            </a:r>
            <a:endParaRPr lang="ar-J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5344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kumimoji="1" 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a=new Array(5);</a:t>
            </a:r>
          </a:p>
          <a:p>
            <a:pPr marL="0" indent="0">
              <a:buNone/>
            </a:pPr>
            <a:r>
              <a:rPr lang="en-US" sz="2000" dirty="0"/>
              <a:t>for(</a:t>
            </a:r>
            <a:r>
              <a:rPr lang="en-US" sz="2000" dirty="0" err="1"/>
              <a:t>i</a:t>
            </a:r>
            <a:r>
              <a:rPr lang="en-US" sz="2000" dirty="0"/>
              <a:t>=0;i&lt;5;i++)</a:t>
            </a:r>
          </a:p>
          <a:p>
            <a:pPr marL="0" indent="0">
              <a:buNone/>
            </a:pPr>
            <a:r>
              <a:rPr lang="en-US" sz="2000" dirty="0"/>
              <a:t>{a[</a:t>
            </a:r>
            <a:r>
              <a:rPr lang="en-US" sz="2000" dirty="0" err="1"/>
              <a:t>i</a:t>
            </a:r>
            <a:r>
              <a:rPr lang="en-US" sz="2000" dirty="0"/>
              <a:t>]=</a:t>
            </a:r>
            <a:r>
              <a:rPr lang="en-US" sz="2000" dirty="0" err="1"/>
              <a:t>parseInt</a:t>
            </a:r>
            <a:r>
              <a:rPr lang="en-US" sz="2000" dirty="0"/>
              <a:t>(prompt("enter the array element a["+</a:t>
            </a:r>
            <a:r>
              <a:rPr lang="en-US" sz="2000" dirty="0" err="1"/>
              <a:t>i</a:t>
            </a:r>
            <a:r>
              <a:rPr lang="en-US" sz="2000" dirty="0"/>
              <a:t>+"] &lt;</a:t>
            </a:r>
            <a:r>
              <a:rPr lang="en-US" sz="2000" dirty="0" err="1"/>
              <a:t>br</a:t>
            </a:r>
            <a:r>
              <a:rPr lang="en-US" sz="2000" dirty="0"/>
              <a:t>&gt;"));}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for(</a:t>
            </a:r>
            <a:r>
              <a:rPr lang="en-US" sz="2000" dirty="0" err="1"/>
              <a:t>i</a:t>
            </a:r>
            <a:r>
              <a:rPr lang="en-US" sz="2000" dirty="0"/>
              <a:t>=0;i&lt;5;i++)</a:t>
            </a:r>
          </a:p>
          <a:p>
            <a:pPr marL="0" indent="0">
              <a:buNone/>
            </a:pPr>
            <a:r>
              <a:rPr lang="en-US" sz="2000" dirty="0"/>
              <a:t>{</a:t>
            </a:r>
            <a:r>
              <a:rPr lang="en-US" sz="2000" dirty="0" err="1"/>
              <a:t>document.write</a:t>
            </a:r>
            <a:r>
              <a:rPr lang="en-US" sz="2000" dirty="0"/>
              <a:t>(a[</a:t>
            </a:r>
            <a:r>
              <a:rPr lang="en-US" sz="2000" dirty="0" err="1"/>
              <a:t>i</a:t>
            </a:r>
            <a:r>
              <a:rPr lang="en-US" sz="2000" dirty="0"/>
              <a:t>],"&lt;</a:t>
            </a:r>
            <a:r>
              <a:rPr lang="en-US" sz="2000" dirty="0" err="1"/>
              <a:t>br</a:t>
            </a:r>
            <a:r>
              <a:rPr lang="en-US" sz="2000" dirty="0"/>
              <a:t>&gt;");}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document.write</a:t>
            </a:r>
            <a:r>
              <a:rPr lang="en-US" sz="2000" dirty="0"/>
              <a:t>("elements of array a are :  ",a,"&lt;</a:t>
            </a:r>
            <a:r>
              <a:rPr lang="en-US" sz="2000" dirty="0" err="1"/>
              <a:t>br</a:t>
            </a:r>
            <a:r>
              <a:rPr lang="en-US" sz="2000" dirty="0"/>
              <a:t>&gt;");</a:t>
            </a:r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/>
              <a:t>script&gt;</a:t>
            </a:r>
            <a:endParaRPr lang="ar-JO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40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5302567"/>
            <a:ext cx="2200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75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Example_Sum</a:t>
            </a:r>
            <a:r>
              <a:rPr lang="en-US" b="1" dirty="0" smtClean="0"/>
              <a:t> of </a:t>
            </a:r>
            <a:r>
              <a:rPr lang="en-US" b="1" dirty="0"/>
              <a:t>array elements</a:t>
            </a:r>
            <a:endParaRPr lang="ar-J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7717"/>
            <a:ext cx="7924800" cy="556028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&lt;head</a:t>
            </a:r>
            <a:r>
              <a:rPr lang="en-US" sz="1800" b="1" dirty="0" smtClean="0"/>
              <a:t>&gt;&lt;</a:t>
            </a:r>
            <a:r>
              <a:rPr lang="en-US" sz="1800" b="1" dirty="0"/>
              <a:t>script&gt;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function sum(ab)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{sum=0;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for(</a:t>
            </a:r>
            <a:r>
              <a:rPr lang="en-US" sz="1800" b="1" dirty="0" err="1">
                <a:solidFill>
                  <a:srgbClr val="FF0000"/>
                </a:solidFill>
              </a:rPr>
              <a:t>i</a:t>
            </a:r>
            <a:r>
              <a:rPr lang="en-US" sz="1800" b="1" dirty="0">
                <a:solidFill>
                  <a:srgbClr val="FF0000"/>
                </a:solidFill>
              </a:rPr>
              <a:t>=0;i&lt;5;i++)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sum=</a:t>
            </a:r>
            <a:r>
              <a:rPr lang="en-US" sz="1800" b="1" dirty="0" err="1">
                <a:solidFill>
                  <a:srgbClr val="FF0000"/>
                </a:solidFill>
              </a:rPr>
              <a:t>sum+ab</a:t>
            </a:r>
            <a:r>
              <a:rPr lang="en-US" sz="1800" b="1" dirty="0">
                <a:solidFill>
                  <a:srgbClr val="FF0000"/>
                </a:solidFill>
              </a:rPr>
              <a:t>[</a:t>
            </a:r>
            <a:r>
              <a:rPr lang="en-US" sz="1800" b="1" dirty="0" err="1">
                <a:solidFill>
                  <a:srgbClr val="FF0000"/>
                </a:solidFill>
              </a:rPr>
              <a:t>i</a:t>
            </a:r>
            <a:r>
              <a:rPr lang="en-US" sz="1800" b="1" dirty="0">
                <a:solidFill>
                  <a:srgbClr val="FF0000"/>
                </a:solidFill>
              </a:rPr>
              <a:t>];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return sum;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b="1" dirty="0"/>
              <a:t>&lt;/script&gt;&lt;/head&gt;</a:t>
            </a:r>
          </a:p>
          <a:p>
            <a:pPr marL="0" indent="0">
              <a:buNone/>
            </a:pPr>
            <a:r>
              <a:rPr lang="en-US" sz="1800" b="1" dirty="0" smtClean="0"/>
              <a:t>&lt;</a:t>
            </a:r>
            <a:r>
              <a:rPr lang="en-US" sz="1800" b="1" dirty="0"/>
              <a:t>body</a:t>
            </a:r>
            <a:r>
              <a:rPr lang="en-US" sz="1800" b="1" dirty="0" smtClean="0"/>
              <a:t>&gt;&lt;</a:t>
            </a:r>
            <a:r>
              <a:rPr lang="en-US" sz="1800" b="1" dirty="0"/>
              <a:t>script&gt;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</a:rPr>
              <a:t>a=new Array(5);</a:t>
            </a:r>
          </a:p>
          <a:p>
            <a:pPr marL="0" indent="0">
              <a:buNone/>
            </a:pPr>
            <a:r>
              <a:rPr lang="en-US" sz="1800" dirty="0"/>
              <a:t>a[1]=5;</a:t>
            </a:r>
          </a:p>
          <a:p>
            <a:pPr marL="0" indent="0">
              <a:buNone/>
            </a:pPr>
            <a:r>
              <a:rPr lang="en-US" sz="1800" dirty="0"/>
              <a:t>for(</a:t>
            </a:r>
            <a:r>
              <a:rPr lang="en-US" sz="1800" dirty="0" err="1"/>
              <a:t>i</a:t>
            </a:r>
            <a:r>
              <a:rPr lang="en-US" sz="1800" dirty="0"/>
              <a:t>=0;i&lt;5;i++)</a:t>
            </a:r>
          </a:p>
          <a:p>
            <a:pPr marL="0" indent="0">
              <a:buNone/>
            </a:pPr>
            <a:r>
              <a:rPr lang="en-US" sz="1800" dirty="0"/>
              <a:t>a[</a:t>
            </a:r>
            <a:r>
              <a:rPr lang="en-US" sz="1800" dirty="0" err="1"/>
              <a:t>i</a:t>
            </a:r>
            <a:r>
              <a:rPr lang="en-US" sz="1800" dirty="0"/>
              <a:t>]=</a:t>
            </a:r>
            <a:r>
              <a:rPr lang="en-US" sz="1800" dirty="0" err="1"/>
              <a:t>parseInt</a:t>
            </a:r>
            <a:r>
              <a:rPr lang="en-US" sz="1800" dirty="0"/>
              <a:t>(prompt("enter the array element a["+</a:t>
            </a:r>
            <a:r>
              <a:rPr lang="en-US" sz="1800" dirty="0" err="1"/>
              <a:t>i</a:t>
            </a:r>
            <a:r>
              <a:rPr lang="en-US" sz="1800" dirty="0"/>
              <a:t>+"] &lt;</a:t>
            </a:r>
            <a:r>
              <a:rPr lang="en-US" sz="1800" dirty="0" err="1"/>
              <a:t>br</a:t>
            </a:r>
            <a:r>
              <a:rPr lang="en-US" sz="1800" dirty="0"/>
              <a:t>&gt;"));</a:t>
            </a:r>
          </a:p>
          <a:p>
            <a:pPr marL="0" indent="0">
              <a:buNone/>
            </a:pPr>
            <a:r>
              <a:rPr lang="en-US" sz="1800" dirty="0" smtClean="0"/>
              <a:t>for(</a:t>
            </a:r>
            <a:r>
              <a:rPr lang="en-US" sz="1800" dirty="0" err="1" smtClean="0"/>
              <a:t>i</a:t>
            </a:r>
            <a:r>
              <a:rPr lang="en-US" sz="1800" dirty="0" smtClean="0"/>
              <a:t>=0;i&lt;5;i</a:t>
            </a:r>
            <a:r>
              <a:rPr lang="en-US" sz="1800" dirty="0"/>
              <a:t>++)</a:t>
            </a:r>
          </a:p>
          <a:p>
            <a:pPr marL="0" indent="0">
              <a:buNone/>
            </a:pPr>
            <a:r>
              <a:rPr lang="en-US" sz="1800" dirty="0" err="1"/>
              <a:t>document.write</a:t>
            </a:r>
            <a:r>
              <a:rPr lang="en-US" sz="1800" dirty="0"/>
              <a:t>(a[</a:t>
            </a:r>
            <a:r>
              <a:rPr lang="en-US" sz="1800" dirty="0" err="1"/>
              <a:t>i</a:t>
            </a:r>
            <a:r>
              <a:rPr lang="en-US" sz="1800" dirty="0"/>
              <a:t>],"&lt;</a:t>
            </a:r>
            <a:r>
              <a:rPr lang="en-US" sz="1800" dirty="0" err="1"/>
              <a:t>br</a:t>
            </a:r>
            <a:r>
              <a:rPr lang="en-US" sz="1800" dirty="0"/>
              <a:t>&gt;");</a:t>
            </a:r>
          </a:p>
          <a:p>
            <a:pPr marL="0" indent="0">
              <a:buNone/>
            </a:pPr>
            <a:r>
              <a:rPr lang="en-US" sz="1800" dirty="0" err="1" smtClean="0"/>
              <a:t>document.write</a:t>
            </a:r>
            <a:r>
              <a:rPr lang="en-US" sz="1800" dirty="0"/>
              <a:t>("&lt;</a:t>
            </a:r>
            <a:r>
              <a:rPr lang="en-US" sz="1800" dirty="0" err="1"/>
              <a:t>br</a:t>
            </a:r>
            <a:r>
              <a:rPr lang="en-US" sz="1800" dirty="0"/>
              <a:t>&gt;&lt;</a:t>
            </a:r>
            <a:r>
              <a:rPr lang="en-US" sz="1800" dirty="0" err="1"/>
              <a:t>br</a:t>
            </a:r>
            <a:r>
              <a:rPr lang="en-US" sz="1800" dirty="0"/>
              <a:t>&gt; sum= ",</a:t>
            </a:r>
            <a:r>
              <a:rPr lang="en-US" sz="1800" b="1" dirty="0">
                <a:solidFill>
                  <a:srgbClr val="00B050"/>
                </a:solidFill>
              </a:rPr>
              <a:t>sum(a),"&lt;</a:t>
            </a:r>
            <a:r>
              <a:rPr lang="en-US" sz="1800" dirty="0" err="1"/>
              <a:t>br</a:t>
            </a:r>
            <a:r>
              <a:rPr lang="en-US" sz="1800" dirty="0"/>
              <a:t>&gt;");</a:t>
            </a:r>
          </a:p>
          <a:p>
            <a:pPr marL="0" indent="0">
              <a:buNone/>
            </a:pPr>
            <a:r>
              <a:rPr lang="en-US" sz="1800" b="1" dirty="0"/>
              <a:t>&lt;/script&gt;&lt;/body&gt;</a:t>
            </a:r>
            <a:endParaRPr lang="ar-JO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41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506" y="2266073"/>
            <a:ext cx="1450848" cy="28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96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Example_Max</a:t>
            </a:r>
            <a:r>
              <a:rPr lang="en-US" b="1" dirty="0" smtClean="0"/>
              <a:t> </a:t>
            </a:r>
            <a:r>
              <a:rPr lang="en-US" b="1" dirty="0"/>
              <a:t>of array elements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7391400" cy="582850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&lt;head&gt;&lt;script&gt;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function max(ab)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{max=ab[0];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for(</a:t>
            </a:r>
            <a:r>
              <a:rPr lang="en-US" sz="1800" b="1" dirty="0" err="1">
                <a:solidFill>
                  <a:srgbClr val="FF0000"/>
                </a:solidFill>
              </a:rPr>
              <a:t>i</a:t>
            </a:r>
            <a:r>
              <a:rPr lang="en-US" sz="1800" b="1" dirty="0">
                <a:solidFill>
                  <a:srgbClr val="FF0000"/>
                </a:solidFill>
              </a:rPr>
              <a:t>=1;i&lt;5;i++)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if(ab[</a:t>
            </a:r>
            <a:r>
              <a:rPr lang="en-US" sz="1800" b="1" dirty="0" err="1">
                <a:solidFill>
                  <a:srgbClr val="FF0000"/>
                </a:solidFill>
              </a:rPr>
              <a:t>i</a:t>
            </a:r>
            <a:r>
              <a:rPr lang="en-US" sz="1800" b="1" dirty="0">
                <a:solidFill>
                  <a:srgbClr val="FF0000"/>
                </a:solidFill>
              </a:rPr>
              <a:t>]&gt;max) {max=ab[</a:t>
            </a:r>
            <a:r>
              <a:rPr lang="en-US" sz="1800" b="1" dirty="0" err="1">
                <a:solidFill>
                  <a:srgbClr val="FF0000"/>
                </a:solidFill>
              </a:rPr>
              <a:t>i</a:t>
            </a:r>
            <a:r>
              <a:rPr lang="en-US" sz="1800" b="1" dirty="0">
                <a:solidFill>
                  <a:srgbClr val="FF0000"/>
                </a:solidFill>
              </a:rPr>
              <a:t>];}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return max;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b="1" dirty="0"/>
              <a:t>&lt;/script&gt;&lt;/head&gt;</a:t>
            </a:r>
          </a:p>
          <a:p>
            <a:pPr marL="0" indent="0">
              <a:buNone/>
            </a:pPr>
            <a:r>
              <a:rPr lang="en-US" sz="1800" b="1" dirty="0" smtClean="0"/>
              <a:t>&lt;</a:t>
            </a:r>
            <a:r>
              <a:rPr lang="en-US" sz="1800" b="1" dirty="0"/>
              <a:t>body&gt;&lt;script&gt;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</a:rPr>
              <a:t>a=new Array(5);</a:t>
            </a:r>
          </a:p>
          <a:p>
            <a:pPr marL="0" indent="0">
              <a:buNone/>
            </a:pPr>
            <a:r>
              <a:rPr lang="en-US" sz="1800" dirty="0"/>
              <a:t>a[1]=5;</a:t>
            </a:r>
          </a:p>
          <a:p>
            <a:pPr marL="0" indent="0">
              <a:buNone/>
            </a:pPr>
            <a:r>
              <a:rPr lang="en-US" sz="1800" dirty="0"/>
              <a:t>for(</a:t>
            </a:r>
            <a:r>
              <a:rPr lang="en-US" sz="1800" dirty="0" err="1"/>
              <a:t>i</a:t>
            </a:r>
            <a:r>
              <a:rPr lang="en-US" sz="1800" dirty="0"/>
              <a:t>=0;i&lt;5;i++)</a:t>
            </a:r>
          </a:p>
          <a:p>
            <a:pPr marL="0" indent="0">
              <a:buNone/>
            </a:pPr>
            <a:r>
              <a:rPr lang="en-US" sz="1800" dirty="0"/>
              <a:t>a[</a:t>
            </a:r>
            <a:r>
              <a:rPr lang="en-US" sz="1800" dirty="0" err="1"/>
              <a:t>i</a:t>
            </a:r>
            <a:r>
              <a:rPr lang="en-US" sz="1800" dirty="0"/>
              <a:t>]=</a:t>
            </a:r>
            <a:r>
              <a:rPr lang="en-US" sz="1800" dirty="0" err="1"/>
              <a:t>parseInt</a:t>
            </a:r>
            <a:r>
              <a:rPr lang="en-US" sz="1800" dirty="0"/>
              <a:t>(prompt("enter the array element a["+</a:t>
            </a:r>
            <a:r>
              <a:rPr lang="en-US" sz="1800" dirty="0" err="1"/>
              <a:t>i</a:t>
            </a:r>
            <a:r>
              <a:rPr lang="en-US" sz="1800" dirty="0"/>
              <a:t>+"] &lt;</a:t>
            </a:r>
            <a:r>
              <a:rPr lang="en-US" sz="1800" dirty="0" err="1"/>
              <a:t>br</a:t>
            </a:r>
            <a:r>
              <a:rPr lang="en-US" sz="1800" dirty="0"/>
              <a:t>&gt;"));</a:t>
            </a:r>
          </a:p>
          <a:p>
            <a:pPr marL="0" indent="0">
              <a:buNone/>
            </a:pPr>
            <a:r>
              <a:rPr lang="en-US" sz="1800" dirty="0" smtClean="0"/>
              <a:t>for(</a:t>
            </a:r>
            <a:r>
              <a:rPr lang="en-US" sz="1800" dirty="0" err="1" smtClean="0"/>
              <a:t>i</a:t>
            </a:r>
            <a:r>
              <a:rPr lang="en-US" sz="1800" dirty="0" smtClean="0"/>
              <a:t>=0;i&lt;5;i</a:t>
            </a:r>
            <a:r>
              <a:rPr lang="en-US" sz="1800" dirty="0"/>
              <a:t>++)</a:t>
            </a:r>
          </a:p>
          <a:p>
            <a:pPr marL="0" indent="0">
              <a:buNone/>
            </a:pPr>
            <a:r>
              <a:rPr lang="en-US" sz="1800" dirty="0" err="1"/>
              <a:t>document.write</a:t>
            </a:r>
            <a:r>
              <a:rPr lang="en-US" sz="1800" dirty="0"/>
              <a:t>(a[</a:t>
            </a:r>
            <a:r>
              <a:rPr lang="en-US" sz="1800" dirty="0" err="1"/>
              <a:t>i</a:t>
            </a:r>
            <a:r>
              <a:rPr lang="en-US" sz="1800" dirty="0"/>
              <a:t>],"&lt;</a:t>
            </a:r>
            <a:r>
              <a:rPr lang="en-US" sz="1800" dirty="0" err="1"/>
              <a:t>br</a:t>
            </a:r>
            <a:r>
              <a:rPr lang="en-US" sz="1800" dirty="0"/>
              <a:t>&gt;");</a:t>
            </a:r>
          </a:p>
          <a:p>
            <a:pPr marL="0" indent="0">
              <a:buNone/>
            </a:pPr>
            <a:r>
              <a:rPr lang="en-US" sz="1800" dirty="0" err="1"/>
              <a:t>document.write</a:t>
            </a:r>
            <a:r>
              <a:rPr lang="en-US" sz="1800" dirty="0"/>
              <a:t>("&lt;</a:t>
            </a:r>
            <a:r>
              <a:rPr lang="en-US" sz="1800" dirty="0" err="1"/>
              <a:t>br</a:t>
            </a:r>
            <a:r>
              <a:rPr lang="en-US" sz="1800" dirty="0"/>
              <a:t>&gt;&lt;</a:t>
            </a:r>
            <a:r>
              <a:rPr lang="en-US" sz="1800" dirty="0" err="1"/>
              <a:t>br</a:t>
            </a:r>
            <a:r>
              <a:rPr lang="en-US" sz="1800" dirty="0"/>
              <a:t>&gt; max= ",</a:t>
            </a:r>
            <a:r>
              <a:rPr lang="en-US" sz="1800" b="1" dirty="0">
                <a:solidFill>
                  <a:srgbClr val="00B050"/>
                </a:solidFill>
              </a:rPr>
              <a:t>max(a),"&lt;</a:t>
            </a:r>
            <a:r>
              <a:rPr lang="en-US" sz="1800" dirty="0" err="1"/>
              <a:t>br</a:t>
            </a:r>
            <a:r>
              <a:rPr lang="en-US" sz="1800" dirty="0"/>
              <a:t>&gt;");</a:t>
            </a:r>
          </a:p>
          <a:p>
            <a:pPr marL="0" indent="0">
              <a:buNone/>
            </a:pPr>
            <a:r>
              <a:rPr lang="en-US" sz="1800" b="1" dirty="0"/>
              <a:t>&lt;/</a:t>
            </a:r>
            <a:r>
              <a:rPr lang="en-US" sz="1800" b="1" dirty="0" smtClean="0"/>
              <a:t>script&gt;&lt;/</a:t>
            </a:r>
            <a:r>
              <a:rPr lang="en-US" sz="1800" b="1" dirty="0"/>
              <a:t>body&gt;</a:t>
            </a:r>
            <a:endParaRPr lang="ar-JO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42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228764"/>
            <a:ext cx="1219200" cy="29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61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990600"/>
          </a:xfrm>
        </p:spPr>
        <p:txBody>
          <a:bodyPr/>
          <a:lstStyle/>
          <a:p>
            <a:r>
              <a:rPr lang="en-US" b="1" dirty="0" err="1" smtClean="0"/>
              <a:t>Example_Switch</a:t>
            </a:r>
            <a:r>
              <a:rPr lang="en-US" b="1" dirty="0" smtClean="0"/>
              <a:t> on </a:t>
            </a:r>
            <a:r>
              <a:rPr lang="en-US" b="1" dirty="0"/>
              <a:t>array elements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92" y="1235074"/>
            <a:ext cx="7315200" cy="5622925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&lt;body</a:t>
            </a:r>
            <a:r>
              <a:rPr lang="en-US" sz="1800" b="1" dirty="0" smtClean="0"/>
              <a:t>&gt; &lt;</a:t>
            </a:r>
            <a:r>
              <a:rPr lang="en-US" sz="1800" b="1" dirty="0"/>
              <a:t>script&gt;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</a:rPr>
              <a:t>a=new Array(5);</a:t>
            </a:r>
          </a:p>
          <a:p>
            <a:pPr marL="0" indent="0">
              <a:buNone/>
            </a:pPr>
            <a:r>
              <a:rPr lang="en-US" sz="1800" dirty="0"/>
              <a:t>ac=</a:t>
            </a:r>
            <a:r>
              <a:rPr lang="en-US" sz="1800" dirty="0" err="1"/>
              <a:t>bc</a:t>
            </a:r>
            <a:r>
              <a:rPr lang="en-US" sz="1800" dirty="0"/>
              <a:t>=0;</a:t>
            </a:r>
          </a:p>
          <a:p>
            <a:pPr marL="0" indent="0">
              <a:buNone/>
            </a:pPr>
            <a:r>
              <a:rPr lang="en-US" sz="1800" dirty="0"/>
              <a:t>for(</a:t>
            </a:r>
            <a:r>
              <a:rPr lang="en-US" sz="1800" dirty="0" err="1"/>
              <a:t>i</a:t>
            </a:r>
            <a:r>
              <a:rPr lang="en-US" sz="1800" dirty="0"/>
              <a:t>=0;i&lt;5;i++)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a[</a:t>
            </a:r>
            <a:r>
              <a:rPr lang="en-US" sz="1800" dirty="0" err="1"/>
              <a:t>i</a:t>
            </a:r>
            <a:r>
              <a:rPr lang="en-US" sz="1800" dirty="0"/>
              <a:t>]=prompt("enter the array element a["+</a:t>
            </a:r>
            <a:r>
              <a:rPr lang="en-US" sz="1800" dirty="0" err="1"/>
              <a:t>i</a:t>
            </a:r>
            <a:r>
              <a:rPr lang="en-US" sz="1800" dirty="0"/>
              <a:t>+"] (awes or </a:t>
            </a:r>
            <a:r>
              <a:rPr lang="en-US" sz="1800" dirty="0" err="1"/>
              <a:t>belal</a:t>
            </a:r>
            <a:r>
              <a:rPr lang="en-US" sz="1800" dirty="0"/>
              <a:t>)  &lt;</a:t>
            </a:r>
            <a:r>
              <a:rPr lang="en-US" sz="1800" dirty="0" err="1"/>
              <a:t>br</a:t>
            </a:r>
            <a:r>
              <a:rPr lang="en-US" sz="1800" dirty="0"/>
              <a:t>&gt;");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document.write</a:t>
            </a:r>
            <a:r>
              <a:rPr lang="en-US" sz="1800" dirty="0"/>
              <a:t>(a[</a:t>
            </a:r>
            <a:r>
              <a:rPr lang="en-US" sz="1800" dirty="0" err="1"/>
              <a:t>i</a:t>
            </a:r>
            <a:r>
              <a:rPr lang="en-US" sz="1800" dirty="0"/>
              <a:t>],"&lt;</a:t>
            </a:r>
            <a:r>
              <a:rPr lang="en-US" sz="1800" dirty="0" err="1"/>
              <a:t>br</a:t>
            </a:r>
            <a:r>
              <a:rPr lang="en-US" sz="1800" dirty="0"/>
              <a:t>&gt;");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2000" b="1" dirty="0">
                <a:solidFill>
                  <a:srgbClr val="FF0000"/>
                </a:solidFill>
              </a:rPr>
              <a:t>switch (a[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]) </a:t>
            </a:r>
          </a:p>
          <a:p>
            <a:pPr marL="0" indent="0">
              <a:buNone/>
            </a:pPr>
            <a:r>
              <a:rPr lang="en-US" sz="2000" b="1" dirty="0"/>
              <a:t>   {</a:t>
            </a:r>
          </a:p>
          <a:p>
            <a:pPr marL="0" indent="0">
              <a:buNone/>
            </a:pPr>
            <a:r>
              <a:rPr lang="en-US" sz="2000" b="1" dirty="0"/>
              <a:t>        </a:t>
            </a:r>
            <a:r>
              <a:rPr lang="en-US" sz="2000" b="1" dirty="0" smtClean="0"/>
              <a:t>	case </a:t>
            </a:r>
            <a:r>
              <a:rPr lang="en-US" sz="2000" b="1" dirty="0"/>
              <a:t>"</a:t>
            </a:r>
            <a:r>
              <a:rPr lang="en-US" sz="2000" b="1" dirty="0" smtClean="0"/>
              <a:t>awes“ :</a:t>
            </a:r>
            <a:r>
              <a:rPr lang="en-US" sz="2000" b="1" dirty="0"/>
              <a:t>ac</a:t>
            </a:r>
            <a:r>
              <a:rPr lang="en-US" sz="2000" b="1" dirty="0" smtClean="0"/>
              <a:t>++; break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r>
              <a:rPr lang="en-US" sz="2000" b="1" dirty="0"/>
              <a:t>	case "</a:t>
            </a:r>
            <a:r>
              <a:rPr lang="en-US" sz="2000" b="1" dirty="0" err="1"/>
              <a:t>belal</a:t>
            </a:r>
            <a:r>
              <a:rPr lang="en-US" sz="2000" b="1" dirty="0" smtClean="0"/>
              <a:t>": </a:t>
            </a:r>
            <a:r>
              <a:rPr lang="en-US" sz="2000" b="1" dirty="0" err="1" smtClean="0"/>
              <a:t>bc</a:t>
            </a:r>
            <a:r>
              <a:rPr lang="en-US" sz="2000" b="1" dirty="0" smtClean="0"/>
              <a:t>++; break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r>
              <a:rPr lang="en-US" sz="2000" b="1" dirty="0"/>
              <a:t>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 err="1"/>
              <a:t>document.write</a:t>
            </a:r>
            <a:r>
              <a:rPr lang="en-US" sz="1800" dirty="0"/>
              <a:t>("&lt;</a:t>
            </a:r>
            <a:r>
              <a:rPr lang="en-US" sz="1800" dirty="0" err="1"/>
              <a:t>br</a:t>
            </a:r>
            <a:r>
              <a:rPr lang="en-US" sz="1800" dirty="0"/>
              <a:t>&gt;&lt;</a:t>
            </a:r>
            <a:r>
              <a:rPr lang="en-US" sz="1800" dirty="0" err="1"/>
              <a:t>br</a:t>
            </a:r>
            <a:r>
              <a:rPr lang="en-US" sz="1800" dirty="0"/>
              <a:t>&gt; awes=  ",ac,"&lt;</a:t>
            </a:r>
            <a:r>
              <a:rPr lang="en-US" sz="1800" dirty="0" err="1"/>
              <a:t>br</a:t>
            </a:r>
            <a:r>
              <a:rPr lang="en-US" sz="1800" dirty="0"/>
              <a:t>&gt;");</a:t>
            </a:r>
          </a:p>
          <a:p>
            <a:pPr marL="0" indent="0">
              <a:buNone/>
            </a:pPr>
            <a:r>
              <a:rPr lang="en-US" sz="1800" dirty="0" err="1"/>
              <a:t>document.write</a:t>
            </a:r>
            <a:r>
              <a:rPr lang="en-US" sz="1800" dirty="0"/>
              <a:t>("&lt;</a:t>
            </a:r>
            <a:r>
              <a:rPr lang="en-US" sz="1800" dirty="0" err="1"/>
              <a:t>br</a:t>
            </a:r>
            <a:r>
              <a:rPr lang="en-US" sz="1800" dirty="0"/>
              <a:t>&gt;&lt;</a:t>
            </a:r>
            <a:r>
              <a:rPr lang="en-US" sz="1800" dirty="0" err="1"/>
              <a:t>br</a:t>
            </a:r>
            <a:r>
              <a:rPr lang="en-US" sz="1800" dirty="0"/>
              <a:t>&gt; </a:t>
            </a:r>
            <a:r>
              <a:rPr lang="en-US" sz="1800" dirty="0" err="1"/>
              <a:t>belal</a:t>
            </a:r>
            <a:r>
              <a:rPr lang="en-US" sz="1800" dirty="0"/>
              <a:t>= ",</a:t>
            </a:r>
            <a:r>
              <a:rPr lang="en-US" sz="1800" dirty="0" err="1"/>
              <a:t>bc</a:t>
            </a:r>
            <a:r>
              <a:rPr lang="en-US" sz="1800" dirty="0"/>
              <a:t>,"&lt;</a:t>
            </a:r>
            <a:r>
              <a:rPr lang="en-US" sz="1800" dirty="0" err="1"/>
              <a:t>br</a:t>
            </a:r>
            <a:r>
              <a:rPr lang="en-US" sz="1800" dirty="0"/>
              <a:t>&gt;");</a:t>
            </a:r>
          </a:p>
          <a:p>
            <a:pPr marL="0" indent="0">
              <a:buNone/>
            </a:pPr>
            <a:r>
              <a:rPr lang="en-US" sz="1800" b="1" dirty="0"/>
              <a:t>&lt;/script&gt;&lt;/body&gt;</a:t>
            </a:r>
            <a:endParaRPr lang="ar-JO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43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2133600"/>
            <a:ext cx="1143000" cy="309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711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array commands: </a:t>
            </a:r>
            <a:r>
              <a:rPr lang="en-US" dirty="0" err="1" smtClean="0"/>
              <a:t>pop,push,shift,unshift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6324600" cy="53498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&lt;script type="text/</a:t>
            </a:r>
            <a:r>
              <a:rPr lang="en-US" sz="1400" dirty="0" err="1"/>
              <a:t>javascript</a:t>
            </a:r>
            <a:r>
              <a:rPr lang="en-US" sz="1400" dirty="0"/>
              <a:t>"&gt;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FF"/>
                </a:solidFill>
              </a:rPr>
              <a:t>var</a:t>
            </a:r>
            <a:r>
              <a:rPr lang="en-US" sz="1400" b="1" dirty="0">
                <a:solidFill>
                  <a:srgbClr val="0000FF"/>
                </a:solidFill>
              </a:rPr>
              <a:t> aa=new Array(4);</a:t>
            </a:r>
          </a:p>
          <a:p>
            <a:pPr marL="0" indent="0">
              <a:buNone/>
            </a:pPr>
            <a:r>
              <a:rPr lang="en-US" sz="1400" dirty="0"/>
              <a:t>aa[0]="</a:t>
            </a:r>
            <a:r>
              <a:rPr lang="en-US" sz="1400" dirty="0" err="1"/>
              <a:t>wafa</a:t>
            </a:r>
            <a:r>
              <a:rPr lang="en-US" sz="1400" dirty="0"/>
              <a:t>";</a:t>
            </a:r>
          </a:p>
          <a:p>
            <a:pPr marL="0" indent="0">
              <a:buNone/>
            </a:pPr>
            <a:r>
              <a:rPr lang="en-US" sz="1400" dirty="0"/>
              <a:t>aa[1]="</a:t>
            </a:r>
            <a:r>
              <a:rPr lang="en-US" sz="1400" dirty="0" err="1"/>
              <a:t>ali</a:t>
            </a:r>
            <a:r>
              <a:rPr lang="en-US" sz="1400" dirty="0"/>
              <a:t>";</a:t>
            </a:r>
          </a:p>
          <a:p>
            <a:pPr marL="0" indent="0">
              <a:buNone/>
            </a:pPr>
            <a:r>
              <a:rPr lang="en-US" sz="1400" dirty="0"/>
              <a:t>aa[2]="</a:t>
            </a:r>
            <a:r>
              <a:rPr lang="en-US" sz="1400" dirty="0" err="1"/>
              <a:t>sami</a:t>
            </a:r>
            <a:r>
              <a:rPr lang="en-US" sz="1400" dirty="0"/>
              <a:t>";</a:t>
            </a:r>
          </a:p>
          <a:p>
            <a:pPr marL="0" indent="0">
              <a:buNone/>
            </a:pPr>
            <a:r>
              <a:rPr lang="en-US" sz="1400" dirty="0"/>
              <a:t>aa[3]="</a:t>
            </a:r>
            <a:r>
              <a:rPr lang="en-US" sz="1400" dirty="0" err="1"/>
              <a:t>lara</a:t>
            </a:r>
            <a:r>
              <a:rPr lang="en-US" sz="1400" dirty="0"/>
              <a:t>";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400" dirty="0" err="1"/>
              <a:t>document.write</a:t>
            </a:r>
            <a:r>
              <a:rPr lang="en-US" sz="1400" dirty="0"/>
              <a:t>(aa,"&lt;</a:t>
            </a:r>
            <a:r>
              <a:rPr lang="en-US" sz="1400" dirty="0" err="1"/>
              <a:t>br</a:t>
            </a:r>
            <a:r>
              <a:rPr lang="en-US" sz="1400" dirty="0"/>
              <a:t>&gt;","&lt;</a:t>
            </a:r>
            <a:r>
              <a:rPr lang="en-US" sz="1400" dirty="0" err="1"/>
              <a:t>br</a:t>
            </a:r>
            <a:r>
              <a:rPr lang="en-US" sz="1400" dirty="0"/>
              <a:t>&gt;");</a:t>
            </a:r>
          </a:p>
          <a:p>
            <a:pPr marL="0" indent="0">
              <a:buNone/>
            </a:pPr>
            <a:r>
              <a:rPr lang="en-US" sz="1400" dirty="0" err="1"/>
              <a:t>document.write</a:t>
            </a:r>
            <a:r>
              <a:rPr lang="en-US" sz="1400" dirty="0"/>
              <a:t>("I remove .. "+</a:t>
            </a:r>
            <a:r>
              <a:rPr lang="en-US" sz="1400" b="1" dirty="0" err="1">
                <a:solidFill>
                  <a:srgbClr val="0000FF"/>
                </a:solidFill>
              </a:rPr>
              <a:t>aa.pop</a:t>
            </a:r>
            <a:r>
              <a:rPr lang="en-US" sz="1400" b="1" dirty="0">
                <a:solidFill>
                  <a:srgbClr val="0000FF"/>
                </a:solidFill>
              </a:rPr>
              <a:t>(),"  </a:t>
            </a:r>
            <a:r>
              <a:rPr lang="en-US" sz="1400" dirty="0"/>
              <a:t>.. from the end ");</a:t>
            </a:r>
          </a:p>
          <a:p>
            <a:pPr marL="0" indent="0">
              <a:buNone/>
            </a:pPr>
            <a:r>
              <a:rPr lang="en-US" sz="1400" dirty="0" err="1"/>
              <a:t>document.write</a:t>
            </a:r>
            <a:r>
              <a:rPr lang="en-US" sz="1400" dirty="0"/>
              <a:t>("&lt;</a:t>
            </a:r>
            <a:r>
              <a:rPr lang="en-US" sz="1400" dirty="0" err="1"/>
              <a:t>br</a:t>
            </a:r>
            <a:r>
              <a:rPr lang="en-US" sz="1400" dirty="0"/>
              <a:t>&gt;&lt;</a:t>
            </a:r>
            <a:r>
              <a:rPr lang="en-US" sz="1400" dirty="0" err="1"/>
              <a:t>br</a:t>
            </a:r>
            <a:r>
              <a:rPr lang="en-US" sz="1400" dirty="0"/>
              <a:t>&gt;",aa);</a:t>
            </a:r>
          </a:p>
          <a:p>
            <a:pPr marL="0" indent="0">
              <a:buNone/>
            </a:pPr>
            <a:r>
              <a:rPr lang="en-US" sz="1400" dirty="0" err="1"/>
              <a:t>document.write</a:t>
            </a:r>
            <a:r>
              <a:rPr lang="en-US" sz="1400" dirty="0"/>
              <a:t>("&lt;</a:t>
            </a:r>
            <a:r>
              <a:rPr lang="en-US" sz="1400" dirty="0" err="1"/>
              <a:t>br</a:t>
            </a:r>
            <a:r>
              <a:rPr lang="en-US" sz="1400" dirty="0"/>
              <a:t>&gt;&lt;</a:t>
            </a:r>
            <a:r>
              <a:rPr lang="en-US" sz="1400" dirty="0" err="1"/>
              <a:t>br</a:t>
            </a:r>
            <a:r>
              <a:rPr lang="en-US" sz="1400" dirty="0"/>
              <a:t>&gt;","I push ","  .. to the end ");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FF"/>
                </a:solidFill>
              </a:rPr>
              <a:t>aa.push</a:t>
            </a:r>
            <a:r>
              <a:rPr lang="en-US" sz="1400" b="1" dirty="0">
                <a:solidFill>
                  <a:srgbClr val="0000FF"/>
                </a:solidFill>
              </a:rPr>
              <a:t>("</a:t>
            </a:r>
            <a:r>
              <a:rPr lang="en-US" sz="1400" b="1" dirty="0" err="1">
                <a:solidFill>
                  <a:srgbClr val="0000FF"/>
                </a:solidFill>
              </a:rPr>
              <a:t>belal</a:t>
            </a:r>
            <a:r>
              <a:rPr lang="en-US" sz="1400" b="1" dirty="0">
                <a:solidFill>
                  <a:srgbClr val="0000FF"/>
                </a:solidFill>
              </a:rPr>
              <a:t>","</a:t>
            </a:r>
            <a:r>
              <a:rPr lang="en-US" sz="1400" b="1" dirty="0" err="1">
                <a:solidFill>
                  <a:srgbClr val="0000FF"/>
                </a:solidFill>
              </a:rPr>
              <a:t>jalal</a:t>
            </a:r>
            <a:r>
              <a:rPr lang="en-US" sz="1400" b="1" dirty="0">
                <a:solidFill>
                  <a:srgbClr val="0000FF"/>
                </a:solidFill>
              </a:rPr>
              <a:t>")</a:t>
            </a:r>
          </a:p>
          <a:p>
            <a:pPr marL="0" indent="0">
              <a:buNone/>
            </a:pPr>
            <a:r>
              <a:rPr lang="en-US" sz="1400" dirty="0" err="1"/>
              <a:t>document.write</a:t>
            </a:r>
            <a:r>
              <a:rPr lang="en-US" sz="1400" dirty="0"/>
              <a:t>("&lt;</a:t>
            </a:r>
            <a:r>
              <a:rPr lang="en-US" sz="1400" dirty="0" err="1"/>
              <a:t>br</a:t>
            </a:r>
            <a:r>
              <a:rPr lang="en-US" sz="1400" dirty="0"/>
              <a:t>&gt;&lt;</a:t>
            </a:r>
            <a:r>
              <a:rPr lang="en-US" sz="1400" dirty="0" err="1"/>
              <a:t>br</a:t>
            </a:r>
            <a:r>
              <a:rPr lang="en-US" sz="1400" dirty="0"/>
              <a:t>&gt;",aa);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400" dirty="0" err="1"/>
              <a:t>document.write</a:t>
            </a:r>
            <a:r>
              <a:rPr lang="en-US" sz="1400" dirty="0"/>
              <a:t>("&lt;</a:t>
            </a:r>
            <a:r>
              <a:rPr lang="en-US" sz="1400" dirty="0" err="1"/>
              <a:t>br</a:t>
            </a:r>
            <a:r>
              <a:rPr lang="en-US" sz="1400" dirty="0"/>
              <a:t>&gt;&lt;</a:t>
            </a:r>
            <a:r>
              <a:rPr lang="en-US" sz="1400" dirty="0" err="1"/>
              <a:t>br</a:t>
            </a:r>
            <a:r>
              <a:rPr lang="en-US" sz="1400" dirty="0"/>
              <a:t>&gt;","the length of the array is: ",</a:t>
            </a:r>
            <a:r>
              <a:rPr lang="en-US" sz="1400" b="1" dirty="0" err="1">
                <a:solidFill>
                  <a:srgbClr val="0000FF"/>
                </a:solidFill>
              </a:rPr>
              <a:t>aa.length</a:t>
            </a:r>
            <a:r>
              <a:rPr lang="en-US" sz="1400" b="1" dirty="0">
                <a:solidFill>
                  <a:srgbClr val="0000FF"/>
                </a:solidFill>
              </a:rPr>
              <a:t>,"&lt;</a:t>
            </a:r>
            <a:r>
              <a:rPr lang="en-US" sz="1400" dirty="0" err="1"/>
              <a:t>br</a:t>
            </a:r>
            <a:r>
              <a:rPr lang="en-US" sz="1400" dirty="0"/>
              <a:t>&gt;");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400" dirty="0" err="1"/>
              <a:t>document.write</a:t>
            </a:r>
            <a:r>
              <a:rPr lang="en-US" sz="1400" dirty="0"/>
              <a:t>("I remove .. "+</a:t>
            </a:r>
            <a:r>
              <a:rPr lang="en-US" sz="1400" b="1" dirty="0" err="1">
                <a:solidFill>
                  <a:srgbClr val="0000FF"/>
                </a:solidFill>
              </a:rPr>
              <a:t>aa.shift</a:t>
            </a:r>
            <a:r>
              <a:rPr lang="en-US" sz="1400" b="1" dirty="0">
                <a:solidFill>
                  <a:srgbClr val="0000FF"/>
                </a:solidFill>
              </a:rPr>
              <a:t>(),"  </a:t>
            </a:r>
            <a:r>
              <a:rPr lang="en-US" sz="1400" dirty="0"/>
              <a:t>.. from the </a:t>
            </a:r>
            <a:r>
              <a:rPr lang="en-US" sz="1400" dirty="0" err="1"/>
              <a:t>begining</a:t>
            </a:r>
            <a:r>
              <a:rPr lang="en-US" sz="1400" dirty="0"/>
              <a:t> ");</a:t>
            </a:r>
          </a:p>
          <a:p>
            <a:pPr marL="0" indent="0">
              <a:buNone/>
            </a:pPr>
            <a:r>
              <a:rPr lang="en-US" sz="1400" dirty="0" err="1"/>
              <a:t>document.write</a:t>
            </a:r>
            <a:r>
              <a:rPr lang="en-US" sz="1400" dirty="0"/>
              <a:t>("&lt;</a:t>
            </a:r>
            <a:r>
              <a:rPr lang="en-US" sz="1400" dirty="0" err="1"/>
              <a:t>br</a:t>
            </a:r>
            <a:r>
              <a:rPr lang="en-US" sz="1400" dirty="0"/>
              <a:t>&gt;&lt;</a:t>
            </a:r>
            <a:r>
              <a:rPr lang="en-US" sz="1400" dirty="0" err="1"/>
              <a:t>br</a:t>
            </a:r>
            <a:r>
              <a:rPr lang="en-US" sz="1400" dirty="0"/>
              <a:t>&gt;",aa);</a:t>
            </a:r>
          </a:p>
          <a:p>
            <a:pPr marL="0" indent="0">
              <a:buNone/>
            </a:pPr>
            <a:r>
              <a:rPr lang="en-US" sz="1400" dirty="0" err="1"/>
              <a:t>document.write</a:t>
            </a:r>
            <a:r>
              <a:rPr lang="en-US" sz="1400" dirty="0"/>
              <a:t>("&lt;</a:t>
            </a:r>
            <a:r>
              <a:rPr lang="en-US" sz="1400" dirty="0" err="1"/>
              <a:t>br</a:t>
            </a:r>
            <a:r>
              <a:rPr lang="en-US" sz="1400" dirty="0"/>
              <a:t>&gt;&lt;</a:t>
            </a:r>
            <a:r>
              <a:rPr lang="en-US" sz="1400" dirty="0" err="1"/>
              <a:t>br</a:t>
            </a:r>
            <a:r>
              <a:rPr lang="en-US" sz="1400" dirty="0"/>
              <a:t>&gt;","I push ","  .. to the </a:t>
            </a:r>
            <a:r>
              <a:rPr lang="en-US" sz="1400" dirty="0" err="1"/>
              <a:t>begining</a:t>
            </a:r>
            <a:r>
              <a:rPr lang="en-US" sz="1400" dirty="0"/>
              <a:t> ");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FF"/>
                </a:solidFill>
              </a:rPr>
              <a:t>aa.unshift</a:t>
            </a:r>
            <a:r>
              <a:rPr lang="en-US" sz="1400" b="1" dirty="0">
                <a:solidFill>
                  <a:srgbClr val="0000FF"/>
                </a:solidFill>
              </a:rPr>
              <a:t>("</a:t>
            </a:r>
            <a:r>
              <a:rPr lang="en-US" sz="1400" b="1" dirty="0" err="1">
                <a:solidFill>
                  <a:srgbClr val="0000FF"/>
                </a:solidFill>
              </a:rPr>
              <a:t>abrar</a:t>
            </a:r>
            <a:r>
              <a:rPr lang="en-US" sz="1400" b="1" dirty="0">
                <a:solidFill>
                  <a:srgbClr val="0000FF"/>
                </a:solidFill>
              </a:rPr>
              <a:t>","</a:t>
            </a:r>
            <a:r>
              <a:rPr lang="en-US" sz="1400" b="1" dirty="0" err="1">
                <a:solidFill>
                  <a:srgbClr val="0000FF"/>
                </a:solidFill>
              </a:rPr>
              <a:t>jood</a:t>
            </a:r>
            <a:r>
              <a:rPr lang="en-US" sz="1400" b="1" dirty="0">
                <a:solidFill>
                  <a:srgbClr val="0000FF"/>
                </a:solidFill>
              </a:rPr>
              <a:t>")</a:t>
            </a:r>
          </a:p>
          <a:p>
            <a:pPr marL="0" indent="0">
              <a:buNone/>
            </a:pPr>
            <a:r>
              <a:rPr lang="en-US" sz="1400" dirty="0" err="1"/>
              <a:t>document.write</a:t>
            </a:r>
            <a:r>
              <a:rPr lang="en-US" sz="1400" dirty="0"/>
              <a:t>("&lt;</a:t>
            </a:r>
            <a:r>
              <a:rPr lang="en-US" sz="1400" dirty="0" err="1"/>
              <a:t>br</a:t>
            </a:r>
            <a:r>
              <a:rPr lang="en-US" sz="1400" dirty="0"/>
              <a:t>&gt;&lt;</a:t>
            </a:r>
            <a:r>
              <a:rPr lang="en-US" sz="1400" dirty="0" err="1"/>
              <a:t>br</a:t>
            </a:r>
            <a:r>
              <a:rPr lang="en-US" sz="1400" dirty="0"/>
              <a:t>&gt;",aa);</a:t>
            </a:r>
          </a:p>
          <a:p>
            <a:pPr marL="0" indent="0">
              <a:buNone/>
            </a:pPr>
            <a:r>
              <a:rPr lang="en-US" sz="1400" dirty="0"/>
              <a:t>&lt;/script&gt;</a:t>
            </a:r>
            <a:endParaRPr lang="ar-JO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44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29" y="1676400"/>
            <a:ext cx="2428571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74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86" y="165796"/>
            <a:ext cx="8229600" cy="990600"/>
          </a:xfrm>
        </p:spPr>
        <p:txBody>
          <a:bodyPr/>
          <a:lstStyle/>
          <a:p>
            <a:r>
              <a:rPr lang="en-US" dirty="0" smtClean="0"/>
              <a:t>Event-driven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45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81250"/>
            <a:ext cx="5257800" cy="2419350"/>
          </a:xfrm>
          <a:prstGeom prst="rect">
            <a:avLst/>
          </a:prstGeom>
        </p:spPr>
      </p:pic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371600"/>
            <a:ext cx="7924800" cy="10435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JS programs have no </a:t>
            </a:r>
            <a:r>
              <a:rPr lang="en-US" altLang="en-US" sz="2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they respond to user actions called 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events</a:t>
            </a: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event-driven programming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writing programs driven by user events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5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Buttons: &lt;button&gt;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382000" cy="3733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make a responsive button or other UI control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the control (e.g. button) and event (e.g. mouse click) of </a:t>
            </a:r>
            <a:r>
              <a:rPr lang="en-US" dirty="0" smtClean="0"/>
              <a:t>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JavaScript function to run when the event </a:t>
            </a:r>
            <a:r>
              <a:rPr lang="en-US" dirty="0" smtClean="0"/>
              <a:t>occurs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Attach </a:t>
            </a:r>
            <a:r>
              <a:rPr lang="en-US" dirty="0"/>
              <a:t>the function to the event on </a:t>
            </a:r>
            <a:r>
              <a:rPr lang="en-US" dirty="0" smtClean="0"/>
              <a:t>the control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46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066779"/>
            <a:ext cx="7010400" cy="95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3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1"/>
            <a:ext cx="8382000" cy="2286000"/>
          </a:xfrm>
        </p:spPr>
        <p:txBody>
          <a:bodyPr/>
          <a:lstStyle/>
          <a:p>
            <a:r>
              <a:rPr lang="en-US" sz="2800" dirty="0"/>
              <a:t>JavaScript functions can be set as event handlers</a:t>
            </a:r>
          </a:p>
          <a:p>
            <a:pPr marL="1314450" lvl="2" indent="-514350">
              <a:buFont typeface="Wingdings" panose="05000000000000000000" pitchFamily="2" charset="2"/>
              <a:buChar char="q"/>
            </a:pPr>
            <a:r>
              <a:rPr lang="en-US" dirty="0"/>
              <a:t>when you interact with the element, the function will </a:t>
            </a:r>
            <a:r>
              <a:rPr lang="en-US" dirty="0" smtClean="0"/>
              <a:t>execute</a:t>
            </a:r>
          </a:p>
          <a:p>
            <a:r>
              <a:rPr lang="en-US" sz="2800" u="sng" dirty="0" err="1" smtClean="0">
                <a:solidFill>
                  <a:srgbClr val="FF0000"/>
                </a:solidFill>
              </a:rPr>
              <a:t>onclick</a:t>
            </a:r>
            <a:r>
              <a:rPr lang="en-US" sz="2800" dirty="0"/>
              <a:t> is just one of many event HTML attributes we'll 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47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26" y="4114800"/>
            <a:ext cx="80295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4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8802"/>
            <a:ext cx="5334000" cy="4754563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of JavaScript objects that represent each element on the </a:t>
            </a:r>
            <a:r>
              <a:rPr lang="en-US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en-US" altLang="en-US" sz="2400" dirty="0" smtClean="0"/>
              <a:t>.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en-US" sz="2400" dirty="0" smtClean="0"/>
          </a:p>
          <a:p>
            <a:pPr>
              <a:spcBef>
                <a:spcPct val="0"/>
              </a:spcBef>
            </a:pPr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manipulates elements on an HTML </a:t>
            </a:r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</a:p>
          <a:p>
            <a:pPr>
              <a:spcBef>
                <a:spcPct val="0"/>
              </a:spcBef>
            </a:pPr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examine elements' state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 see whether a box is checked</a:t>
            </a:r>
          </a:p>
          <a:p>
            <a:pPr>
              <a:spcBef>
                <a:spcPct val="0"/>
              </a:spcBef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change state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 insert some new text into a </a:t>
            </a:r>
            <a:r>
              <a:rPr lang="en-US" altLang="en-US" sz="2200" dirty="0">
                <a:solidFill>
                  <a:srgbClr val="22444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div</a:t>
            </a:r>
            <a:endParaRPr lang="en-US" altLang="en-US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change styles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48</a:t>
            </a:fld>
            <a:endParaRPr lang="en-US" altLang="en-US"/>
          </a:p>
        </p:txBody>
      </p:sp>
      <p:pic>
        <p:nvPicPr>
          <p:cNvPr id="50178" name="Picture 2" descr="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334292"/>
            <a:ext cx="2971800" cy="369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4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Element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1295400"/>
          </a:xfrm>
        </p:spPr>
        <p:txBody>
          <a:bodyPr/>
          <a:lstStyle/>
          <a:p>
            <a:r>
              <a:rPr lang="en-US" sz="2400" dirty="0"/>
              <a:t>every element on the page has a corresponding DOM object</a:t>
            </a:r>
          </a:p>
          <a:p>
            <a:r>
              <a:rPr lang="en-US" sz="2400" dirty="0"/>
              <a:t>access/modify the attributes of the DOM object with </a:t>
            </a:r>
            <a:r>
              <a:rPr lang="en-US" dirty="0">
                <a:solidFill>
                  <a:srgbClr val="FF0000"/>
                </a:solidFill>
              </a:rPr>
              <a:t>objectName.attributeName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49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579210"/>
            <a:ext cx="4781550" cy="378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0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609600"/>
            <a:ext cx="8229600" cy="48736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Data Types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768" y="1295400"/>
            <a:ext cx="8526463" cy="53340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0000FF"/>
                </a:solidFill>
              </a:rPr>
              <a:t>Primitive data types</a:t>
            </a:r>
          </a:p>
          <a:p>
            <a:pPr lvl="1" eaLnBrk="1" hangingPunct="1"/>
            <a:r>
              <a:rPr lang="en-US" altLang="en-US" sz="2000" b="1" dirty="0" smtClean="0">
                <a:solidFill>
                  <a:schemeClr val="hlink"/>
                </a:solidFill>
              </a:rPr>
              <a:t>Numbe</a:t>
            </a:r>
            <a:r>
              <a:rPr lang="en-US" altLang="en-US" sz="2000" dirty="0" smtClean="0">
                <a:solidFill>
                  <a:schemeClr val="hlink"/>
                </a:solidFill>
              </a:rPr>
              <a:t>r</a:t>
            </a:r>
            <a:r>
              <a:rPr lang="en-US" altLang="en-US" sz="2000" dirty="0" smtClean="0"/>
              <a:t>: integer &amp; floating-point numbers</a:t>
            </a:r>
          </a:p>
          <a:p>
            <a:pPr lvl="1" eaLnBrk="1" hangingPunct="1"/>
            <a:r>
              <a:rPr lang="en-US" altLang="en-US" sz="2000" dirty="0" smtClean="0">
                <a:solidFill>
                  <a:schemeClr val="hlink"/>
                </a:solidFill>
              </a:rPr>
              <a:t>B</a:t>
            </a:r>
            <a:r>
              <a:rPr lang="en-US" altLang="en-US" sz="2000" b="1" dirty="0" smtClean="0">
                <a:solidFill>
                  <a:schemeClr val="hlink"/>
                </a:solidFill>
              </a:rPr>
              <a:t>oolean</a:t>
            </a:r>
            <a:r>
              <a:rPr lang="en-US" altLang="en-US" sz="2000" dirty="0" smtClean="0"/>
              <a:t>: true or false</a:t>
            </a:r>
          </a:p>
          <a:p>
            <a:pPr lvl="1" eaLnBrk="1" hangingPunct="1"/>
            <a:r>
              <a:rPr lang="en-US" altLang="en-US" sz="2000" b="1" dirty="0" smtClean="0">
                <a:solidFill>
                  <a:schemeClr val="hlink"/>
                </a:solidFill>
              </a:rPr>
              <a:t>String</a:t>
            </a:r>
            <a:r>
              <a:rPr lang="en-US" altLang="en-US" sz="2000" dirty="0" smtClean="0"/>
              <a:t>: a sequence of alphanumeric characters</a:t>
            </a:r>
          </a:p>
          <a:p>
            <a:pPr lvl="1" eaLnBrk="1" hangingPunct="1"/>
            <a:endParaRPr lang="en-US" altLang="en-US" sz="2000" dirty="0" smtClean="0"/>
          </a:p>
          <a:p>
            <a:pPr eaLnBrk="1" hangingPunct="1"/>
            <a:r>
              <a:rPr lang="en-US" altLang="en-US" sz="2400" b="1" dirty="0" smtClean="0">
                <a:solidFill>
                  <a:srgbClr val="0000FF"/>
                </a:solidFill>
              </a:rPr>
              <a:t>Composite data types (or Complex data types)</a:t>
            </a:r>
          </a:p>
          <a:p>
            <a:pPr lvl="1" eaLnBrk="1" hangingPunct="1"/>
            <a:r>
              <a:rPr lang="en-US" altLang="en-US" sz="2000" b="1" dirty="0" smtClean="0">
                <a:solidFill>
                  <a:schemeClr val="hlink"/>
                </a:solidFill>
              </a:rPr>
              <a:t>Object</a:t>
            </a:r>
            <a:r>
              <a:rPr lang="en-US" altLang="en-US" sz="2000" b="1" dirty="0" smtClean="0"/>
              <a:t>: </a:t>
            </a:r>
            <a:r>
              <a:rPr lang="en-US" altLang="en-US" sz="2000" dirty="0" smtClean="0"/>
              <a:t>a named collection of data</a:t>
            </a:r>
          </a:p>
          <a:p>
            <a:pPr lvl="1" eaLnBrk="1" hangingPunct="1"/>
            <a:r>
              <a:rPr lang="en-US" altLang="en-US" sz="2000" b="1" dirty="0" smtClean="0">
                <a:solidFill>
                  <a:schemeClr val="hlink"/>
                </a:solidFill>
              </a:rPr>
              <a:t>Array</a:t>
            </a:r>
            <a:r>
              <a:rPr lang="en-US" altLang="en-US" sz="2000" b="1" dirty="0" smtClean="0"/>
              <a:t>: </a:t>
            </a:r>
            <a:r>
              <a:rPr lang="en-US" altLang="en-US" sz="2000" dirty="0" smtClean="0"/>
              <a:t>a sequence of values (an array is actually a predefined object)</a:t>
            </a:r>
          </a:p>
          <a:p>
            <a:pPr lvl="1" eaLnBrk="1" hangingPunct="1"/>
            <a:endParaRPr lang="en-US" altLang="en-US" sz="2000" dirty="0" smtClean="0"/>
          </a:p>
          <a:p>
            <a:pPr eaLnBrk="1" hangingPunct="1"/>
            <a:r>
              <a:rPr lang="en-US" altLang="en-US" sz="2400" b="1" dirty="0" smtClean="0">
                <a:solidFill>
                  <a:srgbClr val="0000FF"/>
                </a:solidFill>
              </a:rPr>
              <a:t>Special data types</a:t>
            </a:r>
          </a:p>
          <a:p>
            <a:pPr lvl="1" eaLnBrk="1" hangingPunct="1"/>
            <a:r>
              <a:rPr lang="en-US" altLang="en-US" sz="2000" b="1" dirty="0" smtClean="0">
                <a:solidFill>
                  <a:schemeClr val="hlink"/>
                </a:solidFill>
              </a:rPr>
              <a:t>Null</a:t>
            </a:r>
            <a:r>
              <a:rPr lang="en-US" altLang="en-US" sz="2000" b="1" dirty="0" smtClean="0"/>
              <a:t>: </a:t>
            </a:r>
            <a:r>
              <a:rPr lang="en-US" altLang="en-US" sz="2000" dirty="0" smtClean="0"/>
              <a:t>the only value is "null" – to represent nothing.</a:t>
            </a:r>
          </a:p>
          <a:p>
            <a:pPr lvl="1" eaLnBrk="1" hangingPunct="1"/>
            <a:r>
              <a:rPr lang="en-US" altLang="en-US" sz="2000" b="1" dirty="0" smtClean="0">
                <a:solidFill>
                  <a:schemeClr val="hlink"/>
                </a:solidFill>
              </a:rPr>
              <a:t>Undefined</a:t>
            </a:r>
            <a:r>
              <a:rPr lang="en-US" altLang="en-US" sz="2000" dirty="0" smtClean="0"/>
              <a:t>: the only value is "undefined" – to represent the value of an uninitialized variable</a:t>
            </a:r>
          </a:p>
        </p:txBody>
      </p:sp>
    </p:spTree>
    <p:extLst>
      <p:ext uri="{BB962C8B-B14F-4D97-AF65-F5344CB8AC3E}">
        <p14:creationId xmlns:p14="http://schemas.microsoft.com/office/powerpoint/2010/main" val="7918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990600"/>
          </a:xfrm>
        </p:spPr>
        <p:txBody>
          <a:bodyPr/>
          <a:lstStyle/>
          <a:p>
            <a:r>
              <a:rPr lang="en-US" sz="3400" dirty="0"/>
              <a:t>Accessing </a:t>
            </a:r>
            <a:r>
              <a:rPr lang="en-US" sz="3400" dirty="0" smtClean="0"/>
              <a:t>element: </a:t>
            </a:r>
            <a:r>
              <a:rPr lang="en-US" sz="3400" dirty="0" smtClean="0">
                <a:solidFill>
                  <a:srgbClr val="FF0000"/>
                </a:solidFill>
              </a:rPr>
              <a:t>document.getElementById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1904999"/>
          </a:xfrm>
        </p:spPr>
        <p:txBody>
          <a:bodyPr/>
          <a:lstStyle/>
          <a:p>
            <a:r>
              <a:rPr lang="en-US" sz="2800" dirty="0"/>
              <a:t>document.getElementById returns the DOM object for an element with a given id</a:t>
            </a:r>
          </a:p>
          <a:p>
            <a:r>
              <a:rPr lang="en-US" sz="2800" dirty="0"/>
              <a:t>can change the text in most form controls by setting the value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50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07" y="3352800"/>
            <a:ext cx="80295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56" y="1371600"/>
            <a:ext cx="8382000" cy="5349875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can change the text inside most elements by setting the </a:t>
            </a:r>
            <a:r>
              <a:rPr lang="en-US" sz="2600" dirty="0" err="1">
                <a:solidFill>
                  <a:srgbClr val="FF0000"/>
                </a:solidFill>
              </a:rPr>
              <a:t>innerHTML</a:t>
            </a:r>
            <a:r>
              <a:rPr lang="en-US" sz="2600" dirty="0"/>
              <a:t> </a:t>
            </a:r>
            <a:r>
              <a:rPr lang="en-US" sz="2600" dirty="0" smtClean="0"/>
              <a:t>property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button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400" dirty="0" err="1"/>
              <a:t>swapText</a:t>
            </a:r>
            <a:r>
              <a:rPr lang="en-US" sz="2400" dirty="0"/>
              <a:t>();"&gt;Click me!&lt;/button&gt;</a:t>
            </a:r>
          </a:p>
          <a:p>
            <a:pPr marL="0" indent="0">
              <a:buNone/>
            </a:pPr>
            <a:r>
              <a:rPr lang="en-US" sz="2400" dirty="0" smtClean="0"/>
              <a:t>&lt;p </a:t>
            </a:r>
            <a:r>
              <a:rPr lang="en-US" sz="2400" dirty="0"/>
              <a:t>id="output2"&gt;Hello</a:t>
            </a:r>
            <a:r>
              <a:rPr lang="en-US" sz="2400" dirty="0" smtClean="0"/>
              <a:t>&lt;/p&gt;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&lt;input id="textbox2" type="text" value="Goodbye</a:t>
            </a:r>
            <a:r>
              <a:rPr lang="en-US" sz="2400" dirty="0" smtClean="0"/>
              <a:t>"&gt;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swapText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span = document.getElementById("output2");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textBox</a:t>
            </a:r>
            <a:r>
              <a:rPr lang="en-US" sz="2400" dirty="0"/>
              <a:t> = document.getElementById("textbox2");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temp = </a:t>
            </a:r>
            <a:r>
              <a:rPr lang="en-US" sz="2400" dirty="0" err="1"/>
              <a:t>span.innerHTML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 err="1" smtClean="0"/>
              <a:t>span.innerHTML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textBox.value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 err="1" smtClean="0"/>
              <a:t>textBox.value</a:t>
            </a:r>
            <a:r>
              <a:rPr lang="en-US" sz="2400" dirty="0" smtClean="0"/>
              <a:t> </a:t>
            </a:r>
            <a:r>
              <a:rPr lang="en-US" sz="2400" dirty="0"/>
              <a:t>= temp;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1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Primitive data types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62323"/>
            <a:ext cx="8574088" cy="52578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JavaScript has three “primitive” types: </a:t>
            </a:r>
            <a:r>
              <a:rPr lang="en-US" altLang="en-US" sz="24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number</a:t>
            </a:r>
            <a:r>
              <a:rPr lang="en-US" altLang="en-US" sz="2400" b="1" dirty="0" smtClean="0"/>
              <a:t>, </a:t>
            </a:r>
            <a:r>
              <a:rPr lang="en-US" altLang="en-US" sz="24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string</a:t>
            </a:r>
            <a:r>
              <a:rPr lang="en-US" altLang="en-US" sz="2400" b="1" dirty="0" smtClean="0"/>
              <a:t>, and 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Trebuchet MS" panose="020B0603020202020204" pitchFamily="34" charset="0"/>
              </a:rPr>
              <a:t>boolean</a:t>
            </a:r>
            <a:endParaRPr lang="en-US" altLang="en-US" sz="2400" b="1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lvl="1" eaLnBrk="1" hangingPunct="1"/>
            <a:r>
              <a:rPr lang="en-US" altLang="en-US" sz="2000" dirty="0" smtClean="0"/>
              <a:t>Everything else is an object</a:t>
            </a:r>
          </a:p>
          <a:p>
            <a:pPr eaLnBrk="1" hangingPunct="1"/>
            <a:r>
              <a:rPr lang="en-US" altLang="en-US" sz="2400" b="1" dirty="0" smtClean="0"/>
              <a:t>Numbers are always stored as floating-point values</a:t>
            </a:r>
          </a:p>
          <a:p>
            <a:pPr lvl="1" eaLnBrk="1" hangingPunct="1"/>
            <a:r>
              <a:rPr lang="en-US" altLang="en-US" sz="2000" dirty="0" smtClean="0"/>
              <a:t>Hexadecimal numbers begin with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0x</a:t>
            </a:r>
          </a:p>
          <a:p>
            <a:pPr lvl="1" eaLnBrk="1" hangingPunct="1"/>
            <a:r>
              <a:rPr lang="en-US" altLang="en-US" sz="2000" dirty="0" smtClean="0"/>
              <a:t>Some platforms treat 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0123</a:t>
            </a:r>
            <a:r>
              <a:rPr lang="en-US" altLang="en-US" sz="2000" dirty="0" smtClean="0"/>
              <a:t> as octal, others treat it as decimal</a:t>
            </a:r>
          </a:p>
          <a:p>
            <a:pPr lvl="2" eaLnBrk="1" hangingPunct="1"/>
            <a:r>
              <a:rPr lang="en-US" altLang="en-US" sz="1800" dirty="0" smtClean="0"/>
              <a:t>Since you can’t be sure, avoid octal altogether!</a:t>
            </a:r>
          </a:p>
          <a:p>
            <a:pPr eaLnBrk="1" hangingPunct="1"/>
            <a:r>
              <a:rPr lang="en-US" altLang="en-US" sz="2400" b="1" dirty="0" smtClean="0"/>
              <a:t>Strings may be enclosed in single quotes or double quotes</a:t>
            </a:r>
          </a:p>
          <a:p>
            <a:pPr lvl="1" eaLnBrk="1" hangingPunct="1"/>
            <a:r>
              <a:rPr lang="en-US" altLang="en-US" sz="2000" dirty="0" smtClean="0"/>
              <a:t>Strings can contains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\n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(newline), 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\"</a:t>
            </a:r>
            <a:r>
              <a:rPr lang="en-US" altLang="en-US" sz="2000" dirty="0" smtClean="0"/>
              <a:t> (double quote), etc.</a:t>
            </a:r>
          </a:p>
          <a:p>
            <a:pPr eaLnBrk="1" hangingPunct="1"/>
            <a:r>
              <a:rPr lang="en-US" altLang="en-US" sz="2400" b="1" dirty="0" smtClean="0"/>
              <a:t>Booleans are either </a:t>
            </a:r>
            <a:r>
              <a:rPr lang="en-US" altLang="en-US" sz="24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true</a:t>
            </a:r>
            <a:r>
              <a:rPr lang="en-US" altLang="en-US" sz="2400" b="1" dirty="0" smtClean="0"/>
              <a:t> or </a:t>
            </a:r>
            <a:r>
              <a:rPr lang="en-US" altLang="en-US" sz="24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false</a:t>
            </a:r>
          </a:p>
          <a:p>
            <a:pPr lvl="1" eaLnBrk="1" hangingPunct="1"/>
            <a:r>
              <a:rPr lang="en-US" altLang="en-US" sz="20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0</a:t>
            </a:r>
            <a:r>
              <a:rPr lang="en-US" altLang="en-US" b="1" dirty="0" smtClean="0"/>
              <a:t>,</a:t>
            </a:r>
            <a:r>
              <a:rPr lang="en-US" altLang="en-US" sz="2000" b="1" dirty="0" smtClean="0">
                <a:solidFill>
                  <a:srgbClr val="FFFF7F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0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"0"</a:t>
            </a:r>
            <a:r>
              <a:rPr lang="en-US" altLang="en-US" b="1" dirty="0" smtClean="0"/>
              <a:t>, </a:t>
            </a:r>
            <a:r>
              <a:rPr lang="en-US" altLang="en-US" dirty="0" smtClean="0"/>
              <a:t>empty strings,</a:t>
            </a:r>
            <a:r>
              <a:rPr lang="en-US" altLang="en-US" sz="2000" dirty="0" smtClean="0">
                <a:solidFill>
                  <a:srgbClr val="FFFF7F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0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undefined </a:t>
            </a:r>
            <a:r>
              <a:rPr lang="en-US" altLang="en-US" dirty="0" smtClean="0"/>
              <a:t>and</a:t>
            </a:r>
            <a:r>
              <a:rPr lang="en-US" altLang="en-US" sz="2000" dirty="0" smtClean="0">
                <a:solidFill>
                  <a:srgbClr val="FFFF7F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0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null</a:t>
            </a:r>
            <a:r>
              <a:rPr lang="en-US" altLang="en-US" sz="2000" b="1" dirty="0" smtClean="0">
                <a:solidFill>
                  <a:srgbClr val="FFFF7F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/>
              <a:t>are</a:t>
            </a:r>
            <a:r>
              <a:rPr lang="en-US" altLang="en-US" sz="2000" dirty="0" smtClean="0">
                <a:solidFill>
                  <a:srgbClr val="FFFF7F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0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false</a:t>
            </a:r>
            <a:r>
              <a:rPr lang="en-US" altLang="en-US" sz="2000" dirty="0" smtClean="0">
                <a:solidFill>
                  <a:srgbClr val="FFFF7F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/>
              <a:t>, other values are </a:t>
            </a:r>
            <a:r>
              <a:rPr lang="en-US" altLang="en-US" sz="20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5F1B10C-4DD2-45A7-A501-7FBB37B90C4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0937" y="381000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Variables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60437" y="1326356"/>
            <a:ext cx="8610600" cy="4876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Variables are declared with a </a:t>
            </a:r>
            <a:r>
              <a:rPr lang="en-US" b="1" dirty="0" err="1" smtClean="0">
                <a:solidFill>
                  <a:schemeClr val="accent2"/>
                </a:solidFill>
                <a:latin typeface="Trebuchet MS" pitchFamily="34" charset="0"/>
              </a:rPr>
              <a:t>var</a:t>
            </a:r>
            <a:r>
              <a:rPr lang="en-US" b="1" dirty="0" smtClean="0"/>
              <a:t> statement: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accent2"/>
                </a:solidFill>
                <a:latin typeface="Trebuchet MS" pitchFamily="34" charset="0"/>
              </a:rPr>
              <a:t>var</a:t>
            </a:r>
            <a:r>
              <a:rPr lang="en-US" b="1" dirty="0" smtClean="0">
                <a:solidFill>
                  <a:schemeClr val="accent2"/>
                </a:solidFill>
                <a:latin typeface="Trebuchet MS" pitchFamily="34" charset="0"/>
              </a:rPr>
              <a:t> pi = 3.1416, x, y, name = "Dr. Dave" 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Variables names must begin with a letter or underscore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 Variable names are case-sensitive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Variables are </a:t>
            </a:r>
            <a:r>
              <a:rPr lang="en-US" i="1" dirty="0" err="1" smtClean="0"/>
              <a:t>untyped</a:t>
            </a:r>
            <a:r>
              <a:rPr lang="en-US" dirty="0" smtClean="0"/>
              <a:t> (they can hold values of any type)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word </a:t>
            </a:r>
            <a:r>
              <a:rPr lang="en-US" b="1" dirty="0" err="1" smtClean="0">
                <a:solidFill>
                  <a:schemeClr val="accent2"/>
                </a:solidFill>
                <a:latin typeface="Trebuchet MS" pitchFamily="34" charset="0"/>
              </a:rPr>
              <a:t>var</a:t>
            </a:r>
            <a:r>
              <a:rPr lang="en-US" b="1" dirty="0" smtClean="0"/>
              <a:t> </a:t>
            </a:r>
            <a:r>
              <a:rPr lang="en-US" dirty="0" smtClean="0"/>
              <a:t>is optional (but it’s good style to use it)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9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Variables declared within a function are </a:t>
            </a:r>
            <a:r>
              <a:rPr lang="en-US" dirty="0" smtClean="0">
                <a:solidFill>
                  <a:schemeClr val="tx2"/>
                </a:solidFill>
              </a:rPr>
              <a:t>local</a:t>
            </a:r>
            <a:r>
              <a:rPr lang="en-US" dirty="0" smtClean="0"/>
              <a:t> to that function (accessible only within that function)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Variables declared outside a function are </a:t>
            </a:r>
            <a:r>
              <a:rPr lang="en-US" dirty="0" smtClean="0">
                <a:solidFill>
                  <a:schemeClr val="tx2"/>
                </a:solidFill>
              </a:rPr>
              <a:t>global</a:t>
            </a:r>
            <a:r>
              <a:rPr lang="en-US" dirty="0" smtClean="0"/>
              <a:t> (accessible from anywhere on the page)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D3E574E-B5C8-4715-A4F2-1E7B0A2C6B9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533400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Operators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88256"/>
            <a:ext cx="8610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Because most JavaScript syntax is borrowed from C (and is therefore just like Java), we won’t spend much time on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Arithmetic operators (all numbers are floating-point):</a:t>
            </a:r>
            <a:br>
              <a:rPr lang="en-US" altLang="en-US" sz="2400" b="1" dirty="0" smtClean="0"/>
            </a:br>
            <a:r>
              <a:rPr lang="en-US" altLang="en-US" sz="2400" b="1" dirty="0" smtClean="0"/>
              <a:t>  </a:t>
            </a:r>
            <a:r>
              <a:rPr lang="en-US" altLang="en-US" sz="2400" b="1" dirty="0" smtClean="0">
                <a:solidFill>
                  <a:schemeClr val="accent2"/>
                </a:solidFill>
              </a:rPr>
              <a:t>   </a:t>
            </a:r>
            <a:r>
              <a:rPr lang="en-US" altLang="en-US" sz="24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+     -     *     /     %     ++     --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Comparison operators:</a:t>
            </a:r>
            <a:br>
              <a:rPr lang="en-US" altLang="en-US" sz="2400" b="1" dirty="0" smtClean="0"/>
            </a:br>
            <a:r>
              <a:rPr lang="en-US" altLang="en-US" sz="2400" b="1" dirty="0" smtClean="0"/>
              <a:t>    </a:t>
            </a:r>
            <a:r>
              <a:rPr lang="en-US" altLang="en-US" sz="24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 &lt;     &lt;=     ==     !=     &gt;=     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Logical operators:</a:t>
            </a:r>
            <a:br>
              <a:rPr lang="en-US" altLang="en-US" sz="2400" b="1" dirty="0" smtClean="0"/>
            </a:br>
            <a:r>
              <a:rPr lang="en-US" altLang="en-US" sz="2400" b="1" dirty="0" smtClean="0"/>
              <a:t>    </a:t>
            </a:r>
            <a:r>
              <a:rPr lang="en-US" altLang="en-US" sz="24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 &amp;&amp;     ||     !</a:t>
            </a:r>
            <a:r>
              <a:rPr lang="en-US" altLang="en-US" sz="2400" b="1" dirty="0" smtClean="0">
                <a:solidFill>
                  <a:srgbClr val="FFFF7F"/>
                </a:solidFill>
                <a:latin typeface="Trebuchet MS" panose="020B0603020202020204" pitchFamily="34" charset="0"/>
              </a:rPr>
              <a:t>    </a:t>
            </a:r>
            <a:r>
              <a:rPr lang="en-US" altLang="en-US" sz="2400" b="1" dirty="0" smtClean="0">
                <a:latin typeface="Trebuchet MS" panose="020B0603020202020204" pitchFamily="34" charset="0"/>
              </a:rPr>
              <a:t> (</a:t>
            </a:r>
            <a:r>
              <a:rPr lang="en-US" altLang="en-US" sz="24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&amp;&amp;</a:t>
            </a:r>
            <a:r>
              <a:rPr lang="en-US" altLang="en-US" sz="2400" b="1" dirty="0" smtClean="0">
                <a:solidFill>
                  <a:srgbClr val="FFFF7F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b="1" dirty="0" smtClean="0"/>
              <a:t>and </a:t>
            </a:r>
            <a:r>
              <a:rPr lang="en-US" altLang="en-US" sz="24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||</a:t>
            </a:r>
            <a:r>
              <a:rPr lang="en-US" altLang="en-US" sz="2400" b="1" dirty="0" smtClean="0">
                <a:solidFill>
                  <a:srgbClr val="FFFF7F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b="1" dirty="0" smtClean="0"/>
              <a:t>are </a:t>
            </a:r>
            <a:r>
              <a:rPr lang="en-US" altLang="en-US" sz="2400" b="1" i="1" dirty="0" smtClean="0"/>
              <a:t>short-circuit</a:t>
            </a:r>
            <a:r>
              <a:rPr lang="en-US" altLang="en-US" sz="2400" b="1" dirty="0" smtClean="0"/>
              <a:t> operators)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Bitwise operators:</a:t>
            </a:r>
            <a:br>
              <a:rPr lang="en-US" altLang="en-US" sz="2400" b="1" dirty="0" smtClean="0"/>
            </a:br>
            <a:r>
              <a:rPr lang="en-US" altLang="en-US" sz="2400" b="1" dirty="0" smtClean="0"/>
              <a:t>    </a:t>
            </a:r>
            <a:r>
              <a:rPr lang="en-US" altLang="en-US" sz="24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 &amp;     |     ^     ~     &lt;&lt;     &gt;&gt;     &gt;&gt;&gt;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Assignment operators:</a:t>
            </a:r>
            <a:br>
              <a:rPr lang="en-US" altLang="en-US" sz="2400" b="1" dirty="0" smtClean="0"/>
            </a:br>
            <a:r>
              <a:rPr lang="en-US" altLang="en-US" sz="2400" b="1" dirty="0" smtClean="0"/>
              <a:t>     </a:t>
            </a:r>
            <a:r>
              <a:rPr lang="en-US" altLang="en-US" sz="2400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+=   -=   *=   /=   %=   &lt;&lt;=   &gt;&gt;=   &gt;&gt;&gt;=   &amp;=   ^=   |=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C0DA41B-D6C4-41AF-A9B8-A03D27DEFEC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4471"/>
            <a:ext cx="9144000" cy="743754"/>
          </a:xfrm>
        </p:spPr>
        <p:txBody>
          <a:bodyPr/>
          <a:lstStyle/>
          <a:p>
            <a:pPr algn="ctr"/>
            <a:r>
              <a:rPr lang="en-US" altLang="en-US" b="1" dirty="0" smtClean="0"/>
              <a:t>Increment and Decrement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" y="2226469"/>
            <a:ext cx="3882980" cy="3263504"/>
          </a:xfrm>
        </p:spPr>
        <p:txBody>
          <a:bodyPr/>
          <a:lstStyle/>
          <a:p>
            <a:r>
              <a:rPr lang="en-US" altLang="en-US" dirty="0"/>
              <a:t>Both the increment (++) and decrement    (- -) operator come in two forms: prefix and postfix</a:t>
            </a:r>
          </a:p>
          <a:p>
            <a:r>
              <a:rPr lang="en-US" altLang="en-US" dirty="0"/>
              <a:t>These two forms yield different results 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08549" y="2226469"/>
            <a:ext cx="3361386" cy="2436488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/>
              <a:t>x = 10;	x = 10;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y = ++ x;	z  = x ++;</a:t>
            </a:r>
          </a:p>
          <a:p>
            <a:pPr>
              <a:buFont typeface="Monotype Sorts" charset="2"/>
              <a:buNone/>
            </a:pPr>
            <a:endParaRPr lang="en-US" altLang="en-US" b="1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b="1" dirty="0"/>
              <a:t> y = 11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b="1" dirty="0"/>
              <a:t> z = 10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b="1" dirty="0"/>
              <a:t> x = 11 in both cases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71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AB1EAC43B815424C96D32F5905C6C054" ma:contentTypeVersion="10" ma:contentTypeDescription="إنشاء مستند جديد." ma:contentTypeScope="" ma:versionID="f2f6b6a321f0b5b0888709fbaa226e96">
  <xsd:schema xmlns:xsd="http://www.w3.org/2001/XMLSchema" xmlns:xs="http://www.w3.org/2001/XMLSchema" xmlns:p="http://schemas.microsoft.com/office/2006/metadata/properties" xmlns:ns2="54839328-afe8-48d1-a406-5c2c895e77a3" xmlns:ns3="f59f8d1f-2e91-40a8-9fa6-5633a360ccee" targetNamespace="http://schemas.microsoft.com/office/2006/metadata/properties" ma:root="true" ma:fieldsID="a53616bb29d626360d55a0b0863889fb" ns2:_="" ns3:_="">
    <xsd:import namespace="54839328-afe8-48d1-a406-5c2c895e77a3"/>
    <xsd:import namespace="f59f8d1f-2e91-40a8-9fa6-5633a360cc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839328-afe8-48d1-a406-5c2c895e7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علامات الصور" ma:readOnly="false" ma:fieldId="{5cf76f15-5ced-4ddc-b409-7134ff3c332f}" ma:taxonomyMulti="true" ma:sspId="9ff52f34-b351-492d-bd72-b80be8882a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9f8d1f-2e91-40a8-9fa6-5633a360ccee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59bd7a56-8bc9-410c-943b-83c87892c5d3}" ma:internalName="TaxCatchAll" ma:showField="CatchAllData" ma:web="f59f8d1f-2e91-40a8-9fa6-5633a360cc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4839328-afe8-48d1-a406-5c2c895e77a3">
      <Terms xmlns="http://schemas.microsoft.com/office/infopath/2007/PartnerControls"/>
    </lcf76f155ced4ddcb4097134ff3c332f>
    <TaxCatchAll xmlns="f59f8d1f-2e91-40a8-9fa6-5633a360ccee" xsi:nil="true"/>
  </documentManagement>
</p:properties>
</file>

<file path=customXml/itemProps1.xml><?xml version="1.0" encoding="utf-8"?>
<ds:datastoreItem xmlns:ds="http://schemas.openxmlformats.org/officeDocument/2006/customXml" ds:itemID="{F76AF656-CD52-41F1-AB64-9268841F4162}"/>
</file>

<file path=customXml/itemProps2.xml><?xml version="1.0" encoding="utf-8"?>
<ds:datastoreItem xmlns:ds="http://schemas.openxmlformats.org/officeDocument/2006/customXml" ds:itemID="{EFEB9E51-2BE3-49E4-BB32-E18CF836C1DB}"/>
</file>

<file path=customXml/itemProps3.xml><?xml version="1.0" encoding="utf-8"?>
<ds:datastoreItem xmlns:ds="http://schemas.openxmlformats.org/officeDocument/2006/customXml" ds:itemID="{7F6B019F-3364-4143-A479-27187BAA246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5068</TotalTime>
  <Words>2194</Words>
  <Application>Microsoft Office PowerPoint</Application>
  <PresentationFormat>On-screen Show (4:3)</PresentationFormat>
  <Paragraphs>580</Paragraphs>
  <Slides>51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Arial</vt:lpstr>
      <vt:lpstr>Calibri</vt:lpstr>
      <vt:lpstr>Cambria</vt:lpstr>
      <vt:lpstr>Consolas</vt:lpstr>
      <vt:lpstr>Courier New</vt:lpstr>
      <vt:lpstr>Monotype Sorts</vt:lpstr>
      <vt:lpstr>MS PGothic</vt:lpstr>
      <vt:lpstr>Symbol</vt:lpstr>
      <vt:lpstr>Tahoma</vt:lpstr>
      <vt:lpstr>Times New Roman</vt:lpstr>
      <vt:lpstr>Trebuchet MS</vt:lpstr>
      <vt:lpstr>Wingdings</vt:lpstr>
      <vt:lpstr>Office Theme</vt:lpstr>
      <vt:lpstr>JavaScript  MID EXAM 22/4 TIME 3:30-4:45 PM</vt:lpstr>
      <vt:lpstr>Using JavaScript in a browser</vt:lpstr>
      <vt:lpstr>JavaScript isn’t always available</vt:lpstr>
      <vt:lpstr>Where to put JavaScript</vt:lpstr>
      <vt:lpstr>Data Types</vt:lpstr>
      <vt:lpstr>Primitive data types</vt:lpstr>
      <vt:lpstr>Variables</vt:lpstr>
      <vt:lpstr>Operators</vt:lpstr>
      <vt:lpstr>Increment and Decrement</vt:lpstr>
      <vt:lpstr>Operators</vt:lpstr>
      <vt:lpstr>Additional operators</vt:lpstr>
      <vt:lpstr>Comments</vt:lpstr>
      <vt:lpstr>Statements, I</vt:lpstr>
      <vt:lpstr>Statements, II</vt:lpstr>
      <vt:lpstr>A Simple Script</vt:lpstr>
      <vt:lpstr>Embedding JavaScript</vt:lpstr>
      <vt:lpstr>document.writeln</vt:lpstr>
      <vt:lpstr>document.write</vt:lpstr>
      <vt:lpstr>alert(), confirm(), and prompt()</vt:lpstr>
      <vt:lpstr>window.alert</vt:lpstr>
      <vt:lpstr>confirm</vt:lpstr>
      <vt:lpstr>Confirm Example</vt:lpstr>
      <vt:lpstr>Prompt Box</vt:lpstr>
      <vt:lpstr>User input/output</vt:lpstr>
      <vt:lpstr>Window Location</vt:lpstr>
      <vt:lpstr>Window Location</vt:lpstr>
      <vt:lpstr>Window Location Example</vt:lpstr>
      <vt:lpstr>Function </vt:lpstr>
      <vt:lpstr>Example _1</vt:lpstr>
      <vt:lpstr>Example _2</vt:lpstr>
      <vt:lpstr>Example _2</vt:lpstr>
      <vt:lpstr>Random Numbers Math.random()</vt:lpstr>
      <vt:lpstr>PowerPoint Presentation</vt:lpstr>
      <vt:lpstr>Math.random()*30-10  -10…20  0..30    -10 -10…20</vt:lpstr>
      <vt:lpstr>PowerPoint Presentation</vt:lpstr>
      <vt:lpstr>Random Example</vt:lpstr>
      <vt:lpstr>Random Numbers</vt:lpstr>
      <vt:lpstr>JavaScript Arrays</vt:lpstr>
      <vt:lpstr>Array Examples</vt:lpstr>
      <vt:lpstr>Example_Read-Print array elements</vt:lpstr>
      <vt:lpstr>Example_Sum of array elements</vt:lpstr>
      <vt:lpstr>Example_Max of array elements</vt:lpstr>
      <vt:lpstr>Example_Switch on array elements</vt:lpstr>
      <vt:lpstr>Example using array commands: pop,push,shift,unshift</vt:lpstr>
      <vt:lpstr>Event-driven Programming</vt:lpstr>
      <vt:lpstr>Buttons: &lt;button&gt;</vt:lpstr>
      <vt:lpstr>Event Handlers</vt:lpstr>
      <vt:lpstr>Document Object Model (DOM)</vt:lpstr>
      <vt:lpstr>DOM Element Objects</vt:lpstr>
      <vt:lpstr>Accessing element: document.getElementById</vt:lpstr>
      <vt:lpstr>Example</vt:lpstr>
    </vt:vector>
  </TitlesOfParts>
  <Company>Univeristy of Nebraska - 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College of Business Administration</dc:creator>
  <cp:lastModifiedBy>aa</cp:lastModifiedBy>
  <cp:revision>263</cp:revision>
  <dcterms:created xsi:type="dcterms:W3CDTF">2002-08-15T13:14:21Z</dcterms:created>
  <dcterms:modified xsi:type="dcterms:W3CDTF">2021-04-18T08:27:16Z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0x010100AB1EAC43B815424C96D32F5905C6C054</vt:lpwstr>
  </property>
</Properties>
</file>