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5.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14.xml" ContentType="application/vnd.openxmlformats-officedocument.presentationml.slide+xml"/>
  <Override PartName="/ppt/slides/slide9.xml" ContentType="application/vnd.openxmlformats-officedocument.presentationml.slide+xml"/>
  <Override PartName="/ppt/slides/slide7.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8.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6.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1.xml" ContentType="application/vnd.openxmlformats-officedocument.presentationml.slideLayout+xml"/>
  <Override PartName="/ppt/notesSlides/notesSlide4.xml" ContentType="application/vnd.openxmlformats-officedocument.presentationml.notesSlide+xml"/>
  <Override PartName="/ppt/notesSlides/notesSlide3.xml" ContentType="application/vnd.openxmlformats-officedocument.presentationml.notes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handoutMasters/handoutMaster1.xml" ContentType="application/vnd.openxmlformats-officedocument.presentationml.handoutMaster+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theme/theme3.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ppt/revisionInfo.xml" ContentType="application/vnd.ms-powerpoint.revisioninfo+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0" r:id="rId1"/>
  </p:sldMasterIdLst>
  <p:notesMasterIdLst>
    <p:notesMasterId r:id="rId34"/>
  </p:notesMasterIdLst>
  <p:handoutMasterIdLst>
    <p:handoutMasterId r:id="rId35"/>
  </p:handoutMasterIdLst>
  <p:sldIdLst>
    <p:sldId id="484" r:id="rId2"/>
    <p:sldId id="485" r:id="rId3"/>
    <p:sldId id="486" r:id="rId4"/>
    <p:sldId id="487" r:id="rId5"/>
    <p:sldId id="488" r:id="rId6"/>
    <p:sldId id="490" r:id="rId7"/>
    <p:sldId id="491" r:id="rId8"/>
    <p:sldId id="492" r:id="rId9"/>
    <p:sldId id="489" r:id="rId10"/>
    <p:sldId id="493" r:id="rId11"/>
    <p:sldId id="494" r:id="rId12"/>
    <p:sldId id="495" r:id="rId13"/>
    <p:sldId id="496" r:id="rId14"/>
    <p:sldId id="497" r:id="rId15"/>
    <p:sldId id="498" r:id="rId16"/>
    <p:sldId id="499" r:id="rId17"/>
    <p:sldId id="500" r:id="rId18"/>
    <p:sldId id="501" r:id="rId19"/>
    <p:sldId id="514" r:id="rId20"/>
    <p:sldId id="502" r:id="rId21"/>
    <p:sldId id="503" r:id="rId22"/>
    <p:sldId id="515" r:id="rId23"/>
    <p:sldId id="504" r:id="rId24"/>
    <p:sldId id="505" r:id="rId25"/>
    <p:sldId id="506" r:id="rId26"/>
    <p:sldId id="507" r:id="rId27"/>
    <p:sldId id="508" r:id="rId28"/>
    <p:sldId id="509" r:id="rId29"/>
    <p:sldId id="510" r:id="rId30"/>
    <p:sldId id="511" r:id="rId31"/>
    <p:sldId id="512" r:id="rId32"/>
    <p:sldId id="513" r:id="rId33"/>
  </p:sldIdLst>
  <p:sldSz cx="9144000" cy="6858000" type="screen4x3"/>
  <p:notesSz cx="9926638" cy="6797675"/>
  <p:defaultTextStyle>
    <a:defPPr>
      <a:defRPr lang="en-US"/>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A2916"/>
    <a:srgbClr val="0000FF"/>
    <a:srgbClr val="FF0000"/>
    <a:srgbClr val="E4540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559BB5C-1378-FF11-A175-03E6E1A93CCA}" v="1" dt="2019-02-09T20:51:56.069"/>
  </p1510:revLst>
</p1510:revInfo>
</file>

<file path=ppt/tableStyles.xml><?xml version="1.0" encoding="utf-8"?>
<a:tblStyleLst xmlns:a="http://schemas.openxmlformats.org/drawingml/2006/main" def="{5C22544A-7EE6-4342-B048-85BDC9FD1C3A}">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p:restoredLeft sz="7731" autoAdjust="0"/>
    <p:restoredTop sz="90676" autoAdjust="0"/>
  </p:normalViewPr>
  <p:slideViewPr>
    <p:cSldViewPr>
      <p:cViewPr>
        <p:scale>
          <a:sx n="77" d="100"/>
          <a:sy n="77" d="100"/>
        </p:scale>
        <p:origin x="894" y="-6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66" Type="http://schemas.openxmlformats.org/officeDocument/2006/relationships/customXml" Target="../customXml/item2.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65" Type="http://schemas.openxmlformats.org/officeDocument/2006/relationships/customXml" Target="../customXml/item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 Id="rId64" Type="http://schemas.microsoft.com/office/2015/10/relationships/revisionInfo" Target="revisionInfo.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67"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4301543" cy="341064"/>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5622798" y="1"/>
            <a:ext cx="4301543" cy="341064"/>
          </a:xfrm>
          <a:prstGeom prst="rect">
            <a:avLst/>
          </a:prstGeom>
        </p:spPr>
        <p:txBody>
          <a:bodyPr vert="horz" lIns="91440" tIns="45720" rIns="91440" bIns="45720" rtlCol="0"/>
          <a:lstStyle>
            <a:lvl1pPr algn="r">
              <a:defRPr sz="1200"/>
            </a:lvl1pPr>
          </a:lstStyle>
          <a:p>
            <a:fld id="{63F47B32-984F-4ABB-84FD-4F662DEC08D9}" type="datetimeFigureOut">
              <a:rPr lang="en-US" smtClean="0"/>
              <a:t>12/3/2020</a:t>
            </a:fld>
            <a:endParaRPr lang="en-US"/>
          </a:p>
        </p:txBody>
      </p:sp>
      <p:sp>
        <p:nvSpPr>
          <p:cNvPr id="4" name="Footer Placeholder 3"/>
          <p:cNvSpPr>
            <a:spLocks noGrp="1"/>
          </p:cNvSpPr>
          <p:nvPr>
            <p:ph type="ftr" sz="quarter" idx="2"/>
          </p:nvPr>
        </p:nvSpPr>
        <p:spPr>
          <a:xfrm>
            <a:off x="0" y="6456612"/>
            <a:ext cx="4301543" cy="341063"/>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5622798" y="6456612"/>
            <a:ext cx="4301543" cy="341063"/>
          </a:xfrm>
          <a:prstGeom prst="rect">
            <a:avLst/>
          </a:prstGeom>
        </p:spPr>
        <p:txBody>
          <a:bodyPr vert="horz" lIns="91440" tIns="45720" rIns="91440" bIns="45720" rtlCol="0" anchor="b"/>
          <a:lstStyle>
            <a:lvl1pPr algn="r">
              <a:defRPr sz="1200"/>
            </a:lvl1pPr>
          </a:lstStyle>
          <a:p>
            <a:fld id="{08DD2E2A-CACD-4FEE-B4D2-736CD61B4AFA}" type="slidenum">
              <a:rPr lang="en-US" smtClean="0"/>
              <a:t>‹#›</a:t>
            </a:fld>
            <a:endParaRPr lang="en-US"/>
          </a:p>
        </p:txBody>
      </p:sp>
    </p:spTree>
    <p:extLst>
      <p:ext uri="{BB962C8B-B14F-4D97-AF65-F5344CB8AC3E}">
        <p14:creationId xmlns:p14="http://schemas.microsoft.com/office/powerpoint/2010/main" val="27398821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4301543" cy="33988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imes New Roman" charset="0"/>
              </a:defRPr>
            </a:lvl1pPr>
          </a:lstStyle>
          <a:p>
            <a:pPr>
              <a:defRPr/>
            </a:pPr>
            <a:endParaRPr lang="en-US"/>
          </a:p>
        </p:txBody>
      </p:sp>
      <p:sp>
        <p:nvSpPr>
          <p:cNvPr id="5123" name="Rectangle 3"/>
          <p:cNvSpPr>
            <a:spLocks noGrp="1" noChangeArrowheads="1"/>
          </p:cNvSpPr>
          <p:nvPr>
            <p:ph type="dt" idx="1"/>
          </p:nvPr>
        </p:nvSpPr>
        <p:spPr bwMode="auto">
          <a:xfrm>
            <a:off x="5625095" y="0"/>
            <a:ext cx="4301543" cy="33988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imes New Roman" charset="0"/>
              </a:defRPr>
            </a:lvl1pPr>
          </a:lstStyle>
          <a:p>
            <a:pPr>
              <a:defRPr/>
            </a:pPr>
            <a:endParaRPr lang="en-US"/>
          </a:p>
        </p:txBody>
      </p:sp>
      <p:sp>
        <p:nvSpPr>
          <p:cNvPr id="52228" name="Rectangle 4"/>
          <p:cNvSpPr>
            <a:spLocks noGrp="1" noRot="1" noChangeAspect="1" noChangeArrowheads="1" noTextEdit="1"/>
          </p:cNvSpPr>
          <p:nvPr>
            <p:ph type="sldImg" idx="2"/>
          </p:nvPr>
        </p:nvSpPr>
        <p:spPr bwMode="auto">
          <a:xfrm>
            <a:off x="3263900" y="509588"/>
            <a:ext cx="3398838" cy="25495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5" name="Rectangle 5"/>
          <p:cNvSpPr>
            <a:spLocks noGrp="1" noChangeArrowheads="1"/>
          </p:cNvSpPr>
          <p:nvPr>
            <p:ph type="body" sz="quarter" idx="3"/>
          </p:nvPr>
        </p:nvSpPr>
        <p:spPr bwMode="auto">
          <a:xfrm>
            <a:off x="1323552" y="3228896"/>
            <a:ext cx="7279535" cy="305895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126" name="Rectangle 6"/>
          <p:cNvSpPr>
            <a:spLocks noGrp="1" noChangeArrowheads="1"/>
          </p:cNvSpPr>
          <p:nvPr>
            <p:ph type="ftr" sz="quarter" idx="4"/>
          </p:nvPr>
        </p:nvSpPr>
        <p:spPr bwMode="auto">
          <a:xfrm>
            <a:off x="0" y="6457791"/>
            <a:ext cx="4301543" cy="339884"/>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imes New Roman" charset="0"/>
              </a:defRPr>
            </a:lvl1pPr>
          </a:lstStyle>
          <a:p>
            <a:pPr>
              <a:defRPr/>
            </a:pPr>
            <a:endParaRPr lang="en-US"/>
          </a:p>
        </p:txBody>
      </p:sp>
      <p:sp>
        <p:nvSpPr>
          <p:cNvPr id="5127" name="Rectangle 7"/>
          <p:cNvSpPr>
            <a:spLocks noGrp="1" noChangeArrowheads="1"/>
          </p:cNvSpPr>
          <p:nvPr>
            <p:ph type="sldNum" sz="quarter" idx="5"/>
          </p:nvPr>
        </p:nvSpPr>
        <p:spPr bwMode="auto">
          <a:xfrm>
            <a:off x="5625095" y="6457791"/>
            <a:ext cx="4301543" cy="339884"/>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9376FE08-D186-4741-B366-417B14292817}" type="slidenum">
              <a:rPr lang="en-US" altLang="en-US"/>
              <a:pPr/>
              <a:t>‹#›</a:t>
            </a:fld>
            <a:endParaRPr lang="en-US" altLang="en-US"/>
          </a:p>
        </p:txBody>
      </p:sp>
    </p:spTree>
    <p:extLst>
      <p:ext uri="{BB962C8B-B14F-4D97-AF65-F5344CB8AC3E}">
        <p14:creationId xmlns:p14="http://schemas.microsoft.com/office/powerpoint/2010/main" val="249980181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146" name="Rectangle 8"/>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80B1C7FA-BB4D-4670-9B96-D838C9499CDD}" type="slidenum">
              <a:rPr lang="en-GB" altLang="en-US"/>
              <a:pPr>
                <a:spcBef>
                  <a:spcPct val="0"/>
                </a:spcBef>
              </a:pPr>
              <a:t>2</a:t>
            </a:fld>
            <a:endParaRPr lang="en-GB" altLang="en-US"/>
          </a:p>
        </p:txBody>
      </p:sp>
      <p:sp>
        <p:nvSpPr>
          <p:cNvPr id="6147" name="Text Box 1"/>
          <p:cNvSpPr txBox="1">
            <a:spLocks noChangeArrowheads="1"/>
          </p:cNvSpPr>
          <p:nvPr/>
        </p:nvSpPr>
        <p:spPr bwMode="auto">
          <a:xfrm>
            <a:off x="1168400" y="744538"/>
            <a:ext cx="4460875" cy="3721100"/>
          </a:xfrm>
          <a:prstGeom prst="rect">
            <a:avLst/>
          </a:prstGeom>
          <a:solidFill>
            <a:srgbClr val="FFFFFF"/>
          </a:solidFill>
          <a:ln w="9360">
            <a:solidFill>
              <a:srgbClr val="000000"/>
            </a:solidFill>
            <a:miter lim="800000"/>
            <a:headEnd/>
            <a:tailEnd/>
          </a:ln>
        </p:spPr>
        <p:txBody>
          <a:bodyPr wrap="none" lIns="80165" tIns="40083" rIns="80165" bIns="40083" anchor="ct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eaLnBrk="1" hangingPunct="1">
              <a:spcBef>
                <a:spcPct val="0"/>
              </a:spcBef>
            </a:pPr>
            <a:endParaRPr lang="ar-JO" altLang="en-US" sz="1800"/>
          </a:p>
        </p:txBody>
      </p:sp>
      <p:sp>
        <p:nvSpPr>
          <p:cNvPr id="6148" name="Text Box 2"/>
          <p:cNvSpPr>
            <a:spLocks noGrp="1" noChangeArrowheads="1"/>
          </p:cNvSpPr>
          <p:nvPr>
            <p:ph type="body"/>
          </p:nvPr>
        </p:nvSpPr>
        <p:spPr bwMode="auto">
          <a:xfrm>
            <a:off x="906463" y="4040188"/>
            <a:ext cx="4986337" cy="58848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6793" tIns="43554" rIns="86793" bIns="43554" numCol="1" anchor="t" anchorCtr="0" compatLnSpc="1">
            <a:prstTxWarp prst="textNoShape">
              <a:avLst/>
            </a:prstTxWarp>
          </a:bodyPr>
          <a:lstStyle/>
          <a:p>
            <a:pPr eaLnBrk="1" hangingPunct="1">
              <a:spcBef>
                <a:spcPts val="400"/>
              </a:spcBef>
              <a:buFont typeface="Times New Roman" panose="02020603050405020304" pitchFamily="18" charset="0"/>
              <a:buChar char="•"/>
              <a:tabLst>
                <a:tab pos="0" algn="l"/>
                <a:tab pos="392113" algn="l"/>
                <a:tab pos="785813" algn="l"/>
                <a:tab pos="1179513" algn="l"/>
                <a:tab pos="1573213" algn="l"/>
                <a:tab pos="1966913" algn="l"/>
                <a:tab pos="2360613" algn="l"/>
                <a:tab pos="2754313" algn="l"/>
                <a:tab pos="3148013" algn="l"/>
                <a:tab pos="3543300" algn="l"/>
                <a:tab pos="3937000" algn="l"/>
                <a:tab pos="4330700" algn="l"/>
                <a:tab pos="4724400" algn="l"/>
                <a:tab pos="5118100" algn="l"/>
                <a:tab pos="5511800" algn="l"/>
                <a:tab pos="5905500" algn="l"/>
                <a:tab pos="6299200" algn="l"/>
                <a:tab pos="6692900" algn="l"/>
                <a:tab pos="7088188" algn="l"/>
                <a:tab pos="7481888" algn="l"/>
                <a:tab pos="7875588" algn="l"/>
              </a:tabLst>
            </a:pPr>
            <a:r>
              <a:rPr lang="en-GB" altLang="en-US" sz="1100" smtClean="0">
                <a:latin typeface="Arial" panose="020B0604020202020204" pitchFamily="34" charset="0"/>
                <a:cs typeface="Times New Roman" panose="02020603050405020304" pitchFamily="18" charset="0"/>
              </a:rPr>
              <a:t>php (who knows what it stands for – Personal Home Page tools) – it’s been around since 1994 – Rasmus Lerdorf – made Open Source and the rest, as they say, is history.</a:t>
            </a:r>
          </a:p>
          <a:p>
            <a:pPr eaLnBrk="1" hangingPunct="1">
              <a:spcBef>
                <a:spcPts val="400"/>
              </a:spcBef>
              <a:buFont typeface="Times New Roman" panose="02020603050405020304" pitchFamily="18" charset="0"/>
              <a:buChar char="•"/>
              <a:tabLst>
                <a:tab pos="0" algn="l"/>
                <a:tab pos="392113" algn="l"/>
                <a:tab pos="785813" algn="l"/>
                <a:tab pos="1179513" algn="l"/>
                <a:tab pos="1573213" algn="l"/>
                <a:tab pos="1966913" algn="l"/>
                <a:tab pos="2360613" algn="l"/>
                <a:tab pos="2754313" algn="l"/>
                <a:tab pos="3148013" algn="l"/>
                <a:tab pos="3543300" algn="l"/>
                <a:tab pos="3937000" algn="l"/>
                <a:tab pos="4330700" algn="l"/>
                <a:tab pos="4724400" algn="l"/>
                <a:tab pos="5118100" algn="l"/>
                <a:tab pos="5511800" algn="l"/>
                <a:tab pos="5905500" algn="l"/>
                <a:tab pos="6299200" algn="l"/>
                <a:tab pos="6692900" algn="l"/>
                <a:tab pos="7088188" algn="l"/>
                <a:tab pos="7481888" algn="l"/>
                <a:tab pos="7875588" algn="l"/>
              </a:tabLst>
            </a:pPr>
            <a:r>
              <a:rPr lang="en-GB" altLang="en-US" sz="1100" smtClean="0">
                <a:latin typeface="Arial" panose="020B0604020202020204" pitchFamily="34" charset="0"/>
                <a:cs typeface="Times New Roman" panose="02020603050405020304" pitchFamily="18" charset="0"/>
              </a:rPr>
              <a:t>Scripting language (technically) – but we’ll treat it like a programming language. In order to get php to do things we have to construct a series of php statements (i.e., lines of text made up of very finely defined syntax). The good thing about php is that it is very easy to write simple programs and simple programs are enough to get you going with more advanced Web applications.</a:t>
            </a:r>
          </a:p>
          <a:p>
            <a:pPr eaLnBrk="1" hangingPunct="1">
              <a:spcBef>
                <a:spcPts val="400"/>
              </a:spcBef>
              <a:buFont typeface="Times New Roman" panose="02020603050405020304" pitchFamily="18" charset="0"/>
              <a:buChar char="•"/>
              <a:tabLst>
                <a:tab pos="0" algn="l"/>
                <a:tab pos="392113" algn="l"/>
                <a:tab pos="785813" algn="l"/>
                <a:tab pos="1179513" algn="l"/>
                <a:tab pos="1573213" algn="l"/>
                <a:tab pos="1966913" algn="l"/>
                <a:tab pos="2360613" algn="l"/>
                <a:tab pos="2754313" algn="l"/>
                <a:tab pos="3148013" algn="l"/>
                <a:tab pos="3543300" algn="l"/>
                <a:tab pos="3937000" algn="l"/>
                <a:tab pos="4330700" algn="l"/>
                <a:tab pos="4724400" algn="l"/>
                <a:tab pos="5118100" algn="l"/>
                <a:tab pos="5511800" algn="l"/>
                <a:tab pos="5905500" algn="l"/>
                <a:tab pos="6299200" algn="l"/>
                <a:tab pos="6692900" algn="l"/>
                <a:tab pos="7088188" algn="l"/>
                <a:tab pos="7481888" algn="l"/>
                <a:tab pos="7875588" algn="l"/>
              </a:tabLst>
            </a:pPr>
            <a:r>
              <a:rPr lang="en-GB" altLang="en-US" sz="1100" smtClean="0">
                <a:latin typeface="Arial" panose="020B0604020202020204" pitchFamily="34" charset="0"/>
                <a:cs typeface="Times New Roman" panose="02020603050405020304" pitchFamily="18" charset="0"/>
              </a:rPr>
              <a:t>We will be learning only a subset of the php language – it is now quite a substantial language with new versions (and therefore new features) appearing regularly. But you can (and will) start small.</a:t>
            </a:r>
          </a:p>
          <a:p>
            <a:pPr eaLnBrk="1" hangingPunct="1">
              <a:spcBef>
                <a:spcPts val="400"/>
              </a:spcBef>
              <a:buFont typeface="Times New Roman" panose="02020603050405020304" pitchFamily="18" charset="0"/>
              <a:buChar char="•"/>
              <a:tabLst>
                <a:tab pos="0" algn="l"/>
                <a:tab pos="392113" algn="l"/>
                <a:tab pos="785813" algn="l"/>
                <a:tab pos="1179513" algn="l"/>
                <a:tab pos="1573213" algn="l"/>
                <a:tab pos="1966913" algn="l"/>
                <a:tab pos="2360613" algn="l"/>
                <a:tab pos="2754313" algn="l"/>
                <a:tab pos="3148013" algn="l"/>
                <a:tab pos="3543300" algn="l"/>
                <a:tab pos="3937000" algn="l"/>
                <a:tab pos="4330700" algn="l"/>
                <a:tab pos="4724400" algn="l"/>
                <a:tab pos="5118100" algn="l"/>
                <a:tab pos="5511800" algn="l"/>
                <a:tab pos="5905500" algn="l"/>
                <a:tab pos="6299200" algn="l"/>
                <a:tab pos="6692900" algn="l"/>
                <a:tab pos="7088188" algn="l"/>
                <a:tab pos="7481888" algn="l"/>
                <a:tab pos="7875588" algn="l"/>
              </a:tabLst>
            </a:pPr>
            <a:r>
              <a:rPr lang="en-GB" altLang="en-US" sz="1100" smtClean="0">
                <a:latin typeface="Arial" panose="020B0604020202020204" pitchFamily="34" charset="0"/>
                <a:cs typeface="Times New Roman" panose="02020603050405020304" pitchFamily="18" charset="0"/>
              </a:rPr>
              <a:t>It is a server side language; that is the program you write runs on the server. In fact, for the most part, the client (browser) is completely unaware that a php program has had anything to do with the HTML file it has received from the server. The only hint would be that the requested file has a file name ending in .php.</a:t>
            </a:r>
          </a:p>
          <a:p>
            <a:pPr eaLnBrk="1" hangingPunct="1">
              <a:spcBef>
                <a:spcPts val="400"/>
              </a:spcBef>
              <a:buFont typeface="Times New Roman" panose="02020603050405020304" pitchFamily="18" charset="0"/>
              <a:buChar char="•"/>
              <a:tabLst>
                <a:tab pos="0" algn="l"/>
                <a:tab pos="392113" algn="l"/>
                <a:tab pos="785813" algn="l"/>
                <a:tab pos="1179513" algn="l"/>
                <a:tab pos="1573213" algn="l"/>
                <a:tab pos="1966913" algn="l"/>
                <a:tab pos="2360613" algn="l"/>
                <a:tab pos="2754313" algn="l"/>
                <a:tab pos="3148013" algn="l"/>
                <a:tab pos="3543300" algn="l"/>
                <a:tab pos="3937000" algn="l"/>
                <a:tab pos="4330700" algn="l"/>
                <a:tab pos="4724400" algn="l"/>
                <a:tab pos="5118100" algn="l"/>
                <a:tab pos="5511800" algn="l"/>
                <a:tab pos="5905500" algn="l"/>
                <a:tab pos="6299200" algn="l"/>
                <a:tab pos="6692900" algn="l"/>
                <a:tab pos="7088188" algn="l"/>
                <a:tab pos="7481888" algn="l"/>
                <a:tab pos="7875588" algn="l"/>
              </a:tabLst>
            </a:pPr>
            <a:r>
              <a:rPr lang="en-GB" altLang="en-US" sz="1100" smtClean="0">
                <a:latin typeface="Arial" panose="020B0604020202020204" pitchFamily="34" charset="0"/>
                <a:cs typeface="Times New Roman" panose="02020603050405020304" pitchFamily="18" charset="0"/>
              </a:rPr>
              <a:t>It is cross platform: php is available on a multitude of different computers running a wide variety of operating systems (Unix, Linux, Mac, Windows, etc). This means that you have portability of your scripts – you can write programs that will run unchanged on many different systems – quite rare!</a:t>
            </a:r>
          </a:p>
          <a:p>
            <a:pPr eaLnBrk="1" hangingPunct="1">
              <a:spcBef>
                <a:spcPts val="400"/>
              </a:spcBef>
              <a:buFont typeface="Times New Roman" panose="02020603050405020304" pitchFamily="18" charset="0"/>
              <a:buChar char="•"/>
              <a:tabLst>
                <a:tab pos="0" algn="l"/>
                <a:tab pos="392113" algn="l"/>
                <a:tab pos="785813" algn="l"/>
                <a:tab pos="1179513" algn="l"/>
                <a:tab pos="1573213" algn="l"/>
                <a:tab pos="1966913" algn="l"/>
                <a:tab pos="2360613" algn="l"/>
                <a:tab pos="2754313" algn="l"/>
                <a:tab pos="3148013" algn="l"/>
                <a:tab pos="3543300" algn="l"/>
                <a:tab pos="3937000" algn="l"/>
                <a:tab pos="4330700" algn="l"/>
                <a:tab pos="4724400" algn="l"/>
                <a:tab pos="5118100" algn="l"/>
                <a:tab pos="5511800" algn="l"/>
                <a:tab pos="5905500" algn="l"/>
                <a:tab pos="6299200" algn="l"/>
                <a:tab pos="6692900" algn="l"/>
                <a:tab pos="7088188" algn="l"/>
                <a:tab pos="7481888" algn="l"/>
                <a:tab pos="7875588" algn="l"/>
              </a:tabLst>
            </a:pPr>
            <a:r>
              <a:rPr lang="en-GB" altLang="en-US" sz="1100" smtClean="0">
                <a:latin typeface="Arial" panose="020B0604020202020204" pitchFamily="34" charset="0"/>
                <a:cs typeface="Times New Roman" panose="02020603050405020304" pitchFamily="18" charset="0"/>
              </a:rPr>
              <a:t>It is embedded – generally we place the php program inside HTML code. The program only gets executed when a client causes some interaction e.g., requests a URL, submits a form, etc.</a:t>
            </a:r>
          </a:p>
          <a:p>
            <a:pPr eaLnBrk="1" hangingPunct="1">
              <a:spcBef>
                <a:spcPts val="400"/>
              </a:spcBef>
              <a:buFont typeface="Times New Roman" panose="02020603050405020304" pitchFamily="18" charset="0"/>
              <a:buChar char="•"/>
              <a:tabLst>
                <a:tab pos="0" algn="l"/>
                <a:tab pos="392113" algn="l"/>
                <a:tab pos="785813" algn="l"/>
                <a:tab pos="1179513" algn="l"/>
                <a:tab pos="1573213" algn="l"/>
                <a:tab pos="1966913" algn="l"/>
                <a:tab pos="2360613" algn="l"/>
                <a:tab pos="2754313" algn="l"/>
                <a:tab pos="3148013" algn="l"/>
                <a:tab pos="3543300" algn="l"/>
                <a:tab pos="3937000" algn="l"/>
                <a:tab pos="4330700" algn="l"/>
                <a:tab pos="4724400" algn="l"/>
                <a:tab pos="5118100" algn="l"/>
                <a:tab pos="5511800" algn="l"/>
                <a:tab pos="5905500" algn="l"/>
                <a:tab pos="6299200" algn="l"/>
                <a:tab pos="6692900" algn="l"/>
                <a:tab pos="7088188" algn="l"/>
                <a:tab pos="7481888" algn="l"/>
                <a:tab pos="7875588" algn="l"/>
              </a:tabLst>
            </a:pPr>
            <a:r>
              <a:rPr lang="en-GB" altLang="en-US" sz="1100" smtClean="0">
                <a:latin typeface="Arial" panose="020B0604020202020204" pitchFamily="34" charset="0"/>
                <a:cs typeface="Times New Roman" panose="02020603050405020304" pitchFamily="18" charset="0"/>
              </a:rPr>
              <a:t>It is an interpreted language – this is a technical term but it means that it is easier to make php work on different machines but the price you pay is that it does not execute very quickly – often unimportant in Web applications.</a:t>
            </a:r>
          </a:p>
        </p:txBody>
      </p:sp>
    </p:spTree>
    <p:extLst>
      <p:ext uri="{BB962C8B-B14F-4D97-AF65-F5344CB8AC3E}">
        <p14:creationId xmlns:p14="http://schemas.microsoft.com/office/powerpoint/2010/main" val="25356976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8"/>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B45F64CD-F474-426C-AF12-342E7FABA290}" type="slidenum">
              <a:rPr lang="en-GB" altLang="en-US"/>
              <a:pPr>
                <a:spcBef>
                  <a:spcPct val="0"/>
                </a:spcBef>
              </a:pPr>
              <a:t>3</a:t>
            </a:fld>
            <a:endParaRPr lang="en-GB" altLang="en-US"/>
          </a:p>
        </p:txBody>
      </p:sp>
      <p:sp>
        <p:nvSpPr>
          <p:cNvPr id="8195" name="Text Box 1"/>
          <p:cNvSpPr txBox="1">
            <a:spLocks noChangeArrowheads="1"/>
          </p:cNvSpPr>
          <p:nvPr/>
        </p:nvSpPr>
        <p:spPr bwMode="auto">
          <a:xfrm>
            <a:off x="1168400" y="744538"/>
            <a:ext cx="4460875" cy="3721100"/>
          </a:xfrm>
          <a:prstGeom prst="rect">
            <a:avLst/>
          </a:prstGeom>
          <a:solidFill>
            <a:srgbClr val="FFFFFF"/>
          </a:solidFill>
          <a:ln w="9360">
            <a:solidFill>
              <a:srgbClr val="000000"/>
            </a:solidFill>
            <a:miter lim="800000"/>
            <a:headEnd/>
            <a:tailEnd/>
          </a:ln>
        </p:spPr>
        <p:txBody>
          <a:bodyPr wrap="none" lIns="80165" tIns="40083" rIns="80165" bIns="40083" anchor="ct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eaLnBrk="1" hangingPunct="1">
              <a:spcBef>
                <a:spcPct val="0"/>
              </a:spcBef>
            </a:pPr>
            <a:endParaRPr lang="ar-JO" altLang="en-US" sz="1800"/>
          </a:p>
        </p:txBody>
      </p:sp>
      <p:sp>
        <p:nvSpPr>
          <p:cNvPr id="8196" name="Text Box 2"/>
          <p:cNvSpPr>
            <a:spLocks noGrp="1" noChangeArrowheads="1"/>
          </p:cNvSpPr>
          <p:nvPr>
            <p:ph type="body"/>
          </p:nvPr>
        </p:nvSpPr>
        <p:spPr bwMode="auto">
          <a:xfrm>
            <a:off x="906463" y="4713288"/>
            <a:ext cx="4986337" cy="44672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6793" tIns="43554" rIns="86793" bIns="43554" numCol="1" anchor="t" anchorCtr="0" compatLnSpc="1">
            <a:prstTxWarp prst="textNoShape">
              <a:avLst/>
            </a:prstTxWarp>
          </a:bodyPr>
          <a:lstStyle/>
          <a:p>
            <a:pPr eaLnBrk="1" hangingPunct="1">
              <a:spcBef>
                <a:spcPts val="400"/>
              </a:spcBef>
              <a:buFont typeface="Times New Roman" panose="02020603050405020304" pitchFamily="18" charset="0"/>
              <a:buChar char="•"/>
              <a:tabLst>
                <a:tab pos="0" algn="l"/>
                <a:tab pos="392113" algn="l"/>
                <a:tab pos="785813" algn="l"/>
                <a:tab pos="1179513" algn="l"/>
                <a:tab pos="1573213" algn="l"/>
                <a:tab pos="1966913" algn="l"/>
                <a:tab pos="2360613" algn="l"/>
                <a:tab pos="2754313" algn="l"/>
                <a:tab pos="3148013" algn="l"/>
                <a:tab pos="3543300" algn="l"/>
                <a:tab pos="3937000" algn="l"/>
                <a:tab pos="4330700" algn="l"/>
                <a:tab pos="4724400" algn="l"/>
                <a:tab pos="5118100" algn="l"/>
                <a:tab pos="5511800" algn="l"/>
                <a:tab pos="5905500" algn="l"/>
                <a:tab pos="6299200" algn="l"/>
                <a:tab pos="6692900" algn="l"/>
                <a:tab pos="7088188" algn="l"/>
                <a:tab pos="7481888" algn="l"/>
                <a:tab pos="7875588" algn="l"/>
              </a:tabLst>
            </a:pPr>
            <a:r>
              <a:rPr lang="en-GB" altLang="en-US" sz="1100" smtClean="0">
                <a:latin typeface="Arial" panose="020B0604020202020204" pitchFamily="34" charset="0"/>
                <a:cs typeface="Times New Roman" panose="02020603050405020304" pitchFamily="18" charset="0"/>
              </a:rPr>
              <a:t>php allows us to create dynamic web pages</a:t>
            </a:r>
          </a:p>
          <a:p>
            <a:pPr eaLnBrk="1" hangingPunct="1">
              <a:spcBef>
                <a:spcPts val="400"/>
              </a:spcBef>
              <a:buFont typeface="Times New Roman" panose="02020603050405020304" pitchFamily="18" charset="0"/>
              <a:buChar char="•"/>
              <a:tabLst>
                <a:tab pos="0" algn="l"/>
                <a:tab pos="392113" algn="l"/>
                <a:tab pos="785813" algn="l"/>
                <a:tab pos="1179513" algn="l"/>
                <a:tab pos="1573213" algn="l"/>
                <a:tab pos="1966913" algn="l"/>
                <a:tab pos="2360613" algn="l"/>
                <a:tab pos="2754313" algn="l"/>
                <a:tab pos="3148013" algn="l"/>
                <a:tab pos="3543300" algn="l"/>
                <a:tab pos="3937000" algn="l"/>
                <a:tab pos="4330700" algn="l"/>
                <a:tab pos="4724400" algn="l"/>
                <a:tab pos="5118100" algn="l"/>
                <a:tab pos="5511800" algn="l"/>
                <a:tab pos="5905500" algn="l"/>
                <a:tab pos="6299200" algn="l"/>
                <a:tab pos="6692900" algn="l"/>
                <a:tab pos="7088188" algn="l"/>
                <a:tab pos="7481888" algn="l"/>
                <a:tab pos="7875588" algn="l"/>
              </a:tabLst>
            </a:pPr>
            <a:r>
              <a:rPr lang="en-GB" altLang="en-US" sz="1100" smtClean="0">
                <a:latin typeface="Arial" panose="020B0604020202020204" pitchFamily="34" charset="0"/>
                <a:cs typeface="Times New Roman" panose="02020603050405020304" pitchFamily="18" charset="0"/>
              </a:rPr>
              <a:t>In the beginning we just generated static documents; we wrote the documents once and everyone that requested a document got the same information and saw the same thing</a:t>
            </a:r>
          </a:p>
          <a:p>
            <a:pPr eaLnBrk="1" hangingPunct="1">
              <a:spcBef>
                <a:spcPts val="400"/>
              </a:spcBef>
              <a:buFont typeface="Times New Roman" panose="02020603050405020304" pitchFamily="18" charset="0"/>
              <a:buChar char="•"/>
              <a:tabLst>
                <a:tab pos="0" algn="l"/>
                <a:tab pos="392113" algn="l"/>
                <a:tab pos="785813" algn="l"/>
                <a:tab pos="1179513" algn="l"/>
                <a:tab pos="1573213" algn="l"/>
                <a:tab pos="1966913" algn="l"/>
                <a:tab pos="2360613" algn="l"/>
                <a:tab pos="2754313" algn="l"/>
                <a:tab pos="3148013" algn="l"/>
                <a:tab pos="3543300" algn="l"/>
                <a:tab pos="3937000" algn="l"/>
                <a:tab pos="4330700" algn="l"/>
                <a:tab pos="4724400" algn="l"/>
                <a:tab pos="5118100" algn="l"/>
                <a:tab pos="5511800" algn="l"/>
                <a:tab pos="5905500" algn="l"/>
                <a:tab pos="6299200" algn="l"/>
                <a:tab pos="6692900" algn="l"/>
                <a:tab pos="7088188" algn="l"/>
                <a:tab pos="7481888" algn="l"/>
                <a:tab pos="7875588" algn="l"/>
              </a:tabLst>
            </a:pPr>
            <a:r>
              <a:rPr lang="en-GB" altLang="en-US" sz="1100" smtClean="0">
                <a:latin typeface="Arial" panose="020B0604020202020204" pitchFamily="34" charset="0"/>
                <a:cs typeface="Times New Roman" panose="02020603050405020304" pitchFamily="18" charset="0"/>
              </a:rPr>
              <a:t>With php we can generate web page content on the fly; this allows us to do mundane things like print the current date and time on a page that has been requested, through responding to information filled in by a user, to he execution of database queries and the return of results from database searches.</a:t>
            </a:r>
          </a:p>
          <a:p>
            <a:pPr eaLnBrk="1" hangingPunct="1">
              <a:spcBef>
                <a:spcPts val="400"/>
              </a:spcBef>
              <a:buFont typeface="Times New Roman" panose="02020603050405020304" pitchFamily="18" charset="0"/>
              <a:buChar char="•"/>
              <a:tabLst>
                <a:tab pos="0" algn="l"/>
                <a:tab pos="392113" algn="l"/>
                <a:tab pos="785813" algn="l"/>
                <a:tab pos="1179513" algn="l"/>
                <a:tab pos="1573213" algn="l"/>
                <a:tab pos="1966913" algn="l"/>
                <a:tab pos="2360613" algn="l"/>
                <a:tab pos="2754313" algn="l"/>
                <a:tab pos="3148013" algn="l"/>
                <a:tab pos="3543300" algn="l"/>
                <a:tab pos="3937000" algn="l"/>
                <a:tab pos="4330700" algn="l"/>
                <a:tab pos="4724400" algn="l"/>
                <a:tab pos="5118100" algn="l"/>
                <a:tab pos="5511800" algn="l"/>
                <a:tab pos="5905500" algn="l"/>
                <a:tab pos="6299200" algn="l"/>
                <a:tab pos="6692900" algn="l"/>
                <a:tab pos="7088188" algn="l"/>
                <a:tab pos="7481888" algn="l"/>
                <a:tab pos="7875588" algn="l"/>
              </a:tabLst>
            </a:pPr>
            <a:r>
              <a:rPr lang="en-GB" altLang="en-US" sz="1100" smtClean="0">
                <a:latin typeface="Arial" panose="020B0604020202020204" pitchFamily="34" charset="0"/>
                <a:cs typeface="Times New Roman" panose="02020603050405020304" pitchFamily="18" charset="0"/>
              </a:rPr>
              <a:t>We tend to take dynamic page generation for granted these days – results from Google searches, purchasing stuff on line etc but in the old days all pages were static.</a:t>
            </a:r>
          </a:p>
          <a:p>
            <a:pPr eaLnBrk="1" hangingPunct="1">
              <a:spcBef>
                <a:spcPts val="400"/>
              </a:spcBef>
              <a:buFont typeface="Times New Roman" panose="02020603050405020304" pitchFamily="18" charset="0"/>
              <a:buChar char="•"/>
              <a:tabLst>
                <a:tab pos="0" algn="l"/>
                <a:tab pos="392113" algn="l"/>
                <a:tab pos="785813" algn="l"/>
                <a:tab pos="1179513" algn="l"/>
                <a:tab pos="1573213" algn="l"/>
                <a:tab pos="1966913" algn="l"/>
                <a:tab pos="2360613" algn="l"/>
                <a:tab pos="2754313" algn="l"/>
                <a:tab pos="3148013" algn="l"/>
                <a:tab pos="3543300" algn="l"/>
                <a:tab pos="3937000" algn="l"/>
                <a:tab pos="4330700" algn="l"/>
                <a:tab pos="4724400" algn="l"/>
                <a:tab pos="5118100" algn="l"/>
                <a:tab pos="5511800" algn="l"/>
                <a:tab pos="5905500" algn="l"/>
                <a:tab pos="6299200" algn="l"/>
                <a:tab pos="6692900" algn="l"/>
                <a:tab pos="7088188" algn="l"/>
                <a:tab pos="7481888" algn="l"/>
                <a:tab pos="7875588" algn="l"/>
              </a:tabLst>
            </a:pPr>
            <a:r>
              <a:rPr lang="en-GB" altLang="en-US" sz="1100" smtClean="0">
                <a:latin typeface="Arial" panose="020B0604020202020204" pitchFamily="34" charset="0"/>
                <a:cs typeface="Times New Roman" panose="02020603050405020304" pitchFamily="18" charset="0"/>
              </a:rPr>
              <a:t>Hopefully during the next few weeks we will be generating some dynamic web pages and you will start to understand how the web can be programmed to react to user supplied requests and data.</a:t>
            </a:r>
          </a:p>
        </p:txBody>
      </p:sp>
    </p:spTree>
    <p:extLst>
      <p:ext uri="{BB962C8B-B14F-4D97-AF65-F5344CB8AC3E}">
        <p14:creationId xmlns:p14="http://schemas.microsoft.com/office/powerpoint/2010/main" val="18400586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42" name="Rectangle 8"/>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423344A5-A9A1-4F24-B13D-FAA937F3A8E7}" type="slidenum">
              <a:rPr lang="en-GB" altLang="en-US"/>
              <a:pPr>
                <a:spcBef>
                  <a:spcPct val="0"/>
                </a:spcBef>
              </a:pPr>
              <a:t>4</a:t>
            </a:fld>
            <a:endParaRPr lang="en-GB" altLang="en-US"/>
          </a:p>
        </p:txBody>
      </p:sp>
      <p:sp>
        <p:nvSpPr>
          <p:cNvPr id="10243" name="Text Box 1"/>
          <p:cNvSpPr txBox="1">
            <a:spLocks noChangeArrowheads="1"/>
          </p:cNvSpPr>
          <p:nvPr/>
        </p:nvSpPr>
        <p:spPr bwMode="auto">
          <a:xfrm>
            <a:off x="1168400" y="744538"/>
            <a:ext cx="4459288" cy="3721100"/>
          </a:xfrm>
          <a:prstGeom prst="rect">
            <a:avLst/>
          </a:prstGeom>
          <a:solidFill>
            <a:srgbClr val="FFFFFF"/>
          </a:solidFill>
          <a:ln w="9360">
            <a:solidFill>
              <a:srgbClr val="000000"/>
            </a:solidFill>
            <a:miter lim="800000"/>
            <a:headEnd/>
            <a:tailEnd/>
          </a:ln>
        </p:spPr>
        <p:txBody>
          <a:bodyPr wrap="none" lIns="80165" tIns="40083" rIns="80165" bIns="40083" anchor="ct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eaLnBrk="1" hangingPunct="1">
              <a:spcBef>
                <a:spcPct val="0"/>
              </a:spcBef>
            </a:pPr>
            <a:endParaRPr lang="ar-JO" altLang="en-US" sz="1800"/>
          </a:p>
        </p:txBody>
      </p:sp>
      <p:sp>
        <p:nvSpPr>
          <p:cNvPr id="10244" name="Text Box 2"/>
          <p:cNvSpPr>
            <a:spLocks noGrp="1" noChangeArrowheads="1"/>
          </p:cNvSpPr>
          <p:nvPr>
            <p:ph type="body"/>
          </p:nvPr>
        </p:nvSpPr>
        <p:spPr bwMode="auto">
          <a:xfrm>
            <a:off x="906463" y="4713288"/>
            <a:ext cx="4986337" cy="44672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6793" tIns="43554" rIns="86793" bIns="43554" numCol="1" anchor="t" anchorCtr="0" compatLnSpc="1">
            <a:prstTxWarp prst="textNoShape">
              <a:avLst/>
            </a:prstTxWarp>
          </a:bodyPr>
          <a:lstStyle/>
          <a:p>
            <a:pPr eaLnBrk="1" hangingPunct="1">
              <a:spcBef>
                <a:spcPts val="400"/>
              </a:spcBef>
              <a:buFont typeface="Times New Roman" panose="02020603050405020304" pitchFamily="18" charset="0"/>
              <a:buChar char="•"/>
              <a:tabLst>
                <a:tab pos="0" algn="l"/>
                <a:tab pos="392113" algn="l"/>
                <a:tab pos="785813" algn="l"/>
                <a:tab pos="1179513" algn="l"/>
                <a:tab pos="1573213" algn="l"/>
                <a:tab pos="1966913" algn="l"/>
                <a:tab pos="2360613" algn="l"/>
                <a:tab pos="2754313" algn="l"/>
                <a:tab pos="3148013" algn="l"/>
                <a:tab pos="3543300" algn="l"/>
                <a:tab pos="3937000" algn="l"/>
                <a:tab pos="4330700" algn="l"/>
                <a:tab pos="4724400" algn="l"/>
                <a:tab pos="5118100" algn="l"/>
                <a:tab pos="5511800" algn="l"/>
                <a:tab pos="5905500" algn="l"/>
                <a:tab pos="6299200" algn="l"/>
                <a:tab pos="6692900" algn="l"/>
                <a:tab pos="7088188" algn="l"/>
                <a:tab pos="7481888" algn="l"/>
                <a:tab pos="7875588" algn="l"/>
              </a:tabLst>
            </a:pPr>
            <a:r>
              <a:rPr lang="en-GB" altLang="en-US" sz="1100" smtClean="0">
                <a:latin typeface="Arial" panose="020B0604020202020204" pitchFamily="34" charset="0"/>
                <a:cs typeface="Times New Roman" panose="02020603050405020304" pitchFamily="18" charset="0"/>
              </a:rPr>
              <a:t>Typical use – users requests form from server</a:t>
            </a:r>
          </a:p>
          <a:p>
            <a:pPr eaLnBrk="1" hangingPunct="1">
              <a:spcBef>
                <a:spcPts val="400"/>
              </a:spcBef>
              <a:buFont typeface="Times New Roman" panose="02020603050405020304" pitchFamily="18" charset="0"/>
              <a:buChar char="•"/>
              <a:tabLst>
                <a:tab pos="0" algn="l"/>
                <a:tab pos="392113" algn="l"/>
                <a:tab pos="785813" algn="l"/>
                <a:tab pos="1179513" algn="l"/>
                <a:tab pos="1573213" algn="l"/>
                <a:tab pos="1966913" algn="l"/>
                <a:tab pos="2360613" algn="l"/>
                <a:tab pos="2754313" algn="l"/>
                <a:tab pos="3148013" algn="l"/>
                <a:tab pos="3543300" algn="l"/>
                <a:tab pos="3937000" algn="l"/>
                <a:tab pos="4330700" algn="l"/>
                <a:tab pos="4724400" algn="l"/>
                <a:tab pos="5118100" algn="l"/>
                <a:tab pos="5511800" algn="l"/>
                <a:tab pos="5905500" algn="l"/>
                <a:tab pos="6299200" algn="l"/>
                <a:tab pos="6692900" algn="l"/>
                <a:tab pos="7088188" algn="l"/>
                <a:tab pos="7481888" algn="l"/>
                <a:tab pos="7875588" algn="l"/>
              </a:tabLst>
            </a:pPr>
            <a:r>
              <a:rPr lang="en-GB" altLang="en-US" sz="1100" smtClean="0">
                <a:latin typeface="Arial" panose="020B0604020202020204" pitchFamily="34" charset="0"/>
                <a:cs typeface="Times New Roman" panose="02020603050405020304" pitchFamily="18" charset="0"/>
              </a:rPr>
              <a:t>User fills in form with values</a:t>
            </a:r>
          </a:p>
          <a:p>
            <a:pPr eaLnBrk="1" hangingPunct="1">
              <a:spcBef>
                <a:spcPts val="400"/>
              </a:spcBef>
              <a:buFont typeface="Times New Roman" panose="02020603050405020304" pitchFamily="18" charset="0"/>
              <a:buChar char="•"/>
              <a:tabLst>
                <a:tab pos="0" algn="l"/>
                <a:tab pos="392113" algn="l"/>
                <a:tab pos="785813" algn="l"/>
                <a:tab pos="1179513" algn="l"/>
                <a:tab pos="1573213" algn="l"/>
                <a:tab pos="1966913" algn="l"/>
                <a:tab pos="2360613" algn="l"/>
                <a:tab pos="2754313" algn="l"/>
                <a:tab pos="3148013" algn="l"/>
                <a:tab pos="3543300" algn="l"/>
                <a:tab pos="3937000" algn="l"/>
                <a:tab pos="4330700" algn="l"/>
                <a:tab pos="4724400" algn="l"/>
                <a:tab pos="5118100" algn="l"/>
                <a:tab pos="5511800" algn="l"/>
                <a:tab pos="5905500" algn="l"/>
                <a:tab pos="6299200" algn="l"/>
                <a:tab pos="6692900" algn="l"/>
                <a:tab pos="7088188" algn="l"/>
                <a:tab pos="7481888" algn="l"/>
                <a:tab pos="7875588" algn="l"/>
              </a:tabLst>
            </a:pPr>
            <a:r>
              <a:rPr lang="en-GB" altLang="en-US" sz="1100" smtClean="0">
                <a:latin typeface="Arial" panose="020B0604020202020204" pitchFamily="34" charset="0"/>
                <a:cs typeface="Times New Roman" panose="02020603050405020304" pitchFamily="18" charset="0"/>
              </a:rPr>
              <a:t>Form data sent to a php script on server</a:t>
            </a:r>
          </a:p>
          <a:p>
            <a:pPr eaLnBrk="1" hangingPunct="1">
              <a:spcBef>
                <a:spcPts val="400"/>
              </a:spcBef>
              <a:buFont typeface="Times New Roman" panose="02020603050405020304" pitchFamily="18" charset="0"/>
              <a:buChar char="•"/>
              <a:tabLst>
                <a:tab pos="0" algn="l"/>
                <a:tab pos="392113" algn="l"/>
                <a:tab pos="785813" algn="l"/>
                <a:tab pos="1179513" algn="l"/>
                <a:tab pos="1573213" algn="l"/>
                <a:tab pos="1966913" algn="l"/>
                <a:tab pos="2360613" algn="l"/>
                <a:tab pos="2754313" algn="l"/>
                <a:tab pos="3148013" algn="l"/>
                <a:tab pos="3543300" algn="l"/>
                <a:tab pos="3937000" algn="l"/>
                <a:tab pos="4330700" algn="l"/>
                <a:tab pos="4724400" algn="l"/>
                <a:tab pos="5118100" algn="l"/>
                <a:tab pos="5511800" algn="l"/>
                <a:tab pos="5905500" algn="l"/>
                <a:tab pos="6299200" algn="l"/>
                <a:tab pos="6692900" algn="l"/>
                <a:tab pos="7088188" algn="l"/>
                <a:tab pos="7481888" algn="l"/>
                <a:tab pos="7875588" algn="l"/>
              </a:tabLst>
            </a:pPr>
            <a:r>
              <a:rPr lang="en-GB" altLang="en-US" sz="1100" smtClean="0">
                <a:latin typeface="Arial" panose="020B0604020202020204" pitchFamily="34" charset="0"/>
                <a:cs typeface="Times New Roman" panose="02020603050405020304" pitchFamily="18" charset="0"/>
              </a:rPr>
              <a:t>Server processes data, generates the html for a page (dependent on the data supplied) which is sent back to the client</a:t>
            </a:r>
          </a:p>
          <a:p>
            <a:pPr eaLnBrk="1" hangingPunct="1">
              <a:spcBef>
                <a:spcPts val="400"/>
              </a:spcBef>
              <a:buFont typeface="Times New Roman" panose="02020603050405020304" pitchFamily="18" charset="0"/>
              <a:buChar char="•"/>
              <a:tabLst>
                <a:tab pos="0" algn="l"/>
                <a:tab pos="392113" algn="l"/>
                <a:tab pos="785813" algn="l"/>
                <a:tab pos="1179513" algn="l"/>
                <a:tab pos="1573213" algn="l"/>
                <a:tab pos="1966913" algn="l"/>
                <a:tab pos="2360613" algn="l"/>
                <a:tab pos="2754313" algn="l"/>
                <a:tab pos="3148013" algn="l"/>
                <a:tab pos="3543300" algn="l"/>
                <a:tab pos="3937000" algn="l"/>
                <a:tab pos="4330700" algn="l"/>
                <a:tab pos="4724400" algn="l"/>
                <a:tab pos="5118100" algn="l"/>
                <a:tab pos="5511800" algn="l"/>
                <a:tab pos="5905500" algn="l"/>
                <a:tab pos="6299200" algn="l"/>
                <a:tab pos="6692900" algn="l"/>
                <a:tab pos="7088188" algn="l"/>
                <a:tab pos="7481888" algn="l"/>
                <a:tab pos="7875588" algn="l"/>
              </a:tabLst>
            </a:pPr>
            <a:r>
              <a:rPr lang="en-GB" altLang="en-US" sz="1100" smtClean="0">
                <a:latin typeface="Arial" panose="020B0604020202020204" pitchFamily="34" charset="0"/>
                <a:cs typeface="Times New Roman" panose="02020603050405020304" pitchFamily="18" charset="0"/>
              </a:rPr>
              <a:t>Client displays page as normal.</a:t>
            </a:r>
          </a:p>
        </p:txBody>
      </p:sp>
    </p:spTree>
    <p:extLst>
      <p:ext uri="{BB962C8B-B14F-4D97-AF65-F5344CB8AC3E}">
        <p14:creationId xmlns:p14="http://schemas.microsoft.com/office/powerpoint/2010/main" val="18125213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290" name="Rectangle 8"/>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EAE6DBC8-0EFC-4F3C-A9C7-FC8C5C55AC4A}" type="slidenum">
              <a:rPr lang="en-GB" altLang="en-US"/>
              <a:pPr>
                <a:spcBef>
                  <a:spcPct val="0"/>
                </a:spcBef>
              </a:pPr>
              <a:t>5</a:t>
            </a:fld>
            <a:endParaRPr lang="en-GB" altLang="en-US"/>
          </a:p>
        </p:txBody>
      </p:sp>
      <p:sp>
        <p:nvSpPr>
          <p:cNvPr id="12291" name="Text Box 1"/>
          <p:cNvSpPr txBox="1">
            <a:spLocks noChangeArrowheads="1"/>
          </p:cNvSpPr>
          <p:nvPr/>
        </p:nvSpPr>
        <p:spPr bwMode="auto">
          <a:xfrm>
            <a:off x="993775" y="754063"/>
            <a:ext cx="4808538" cy="3721100"/>
          </a:xfrm>
          <a:prstGeom prst="rect">
            <a:avLst/>
          </a:prstGeom>
          <a:solidFill>
            <a:srgbClr val="FFFFFF"/>
          </a:solidFill>
          <a:ln w="9360">
            <a:solidFill>
              <a:srgbClr val="000000"/>
            </a:solidFill>
            <a:miter lim="800000"/>
            <a:headEnd/>
            <a:tailEnd/>
          </a:ln>
        </p:spPr>
        <p:txBody>
          <a:bodyPr wrap="none" lIns="80165" tIns="40083" rIns="80165" bIns="40083" anchor="ct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eaLnBrk="1" hangingPunct="1">
              <a:spcBef>
                <a:spcPct val="0"/>
              </a:spcBef>
            </a:pPr>
            <a:endParaRPr lang="ar-JO" altLang="en-US" sz="1800"/>
          </a:p>
        </p:txBody>
      </p:sp>
      <p:sp>
        <p:nvSpPr>
          <p:cNvPr id="12292" name="Rectangle 2"/>
          <p:cNvSpPr>
            <a:spLocks noGrp="1" noChangeArrowheads="1"/>
          </p:cNvSpPr>
          <p:nvPr>
            <p:ph type="body"/>
          </p:nvPr>
        </p:nvSpPr>
        <p:spPr bwMode="auto">
          <a:xfrm>
            <a:off x="679450" y="4714875"/>
            <a:ext cx="5435600" cy="44640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numCol="1" anchor="ctr" anchorCtr="0" compatLnSpc="1">
            <a:prstTxWarp prst="textNoShape">
              <a:avLst/>
            </a:prstTxWarp>
          </a:bodyPr>
          <a:lstStyle/>
          <a:p>
            <a:pPr eaLnBrk="1" hangingPunct="1">
              <a:spcBef>
                <a:spcPct val="0"/>
              </a:spcBef>
            </a:pPr>
            <a:endParaRPr lang="ar-JO" altLang="en-US" smtClean="0"/>
          </a:p>
        </p:txBody>
      </p:sp>
    </p:spTree>
    <p:extLst>
      <p:ext uri="{BB962C8B-B14F-4D97-AF65-F5344CB8AC3E}">
        <p14:creationId xmlns:p14="http://schemas.microsoft.com/office/powerpoint/2010/main" val="27072949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88EB4587-00CE-4CAA-B002-8DA2638FCE80}" type="datetime1">
              <a:rPr lang="en-US"/>
              <a:pPr>
                <a:defRPr/>
              </a:pPr>
              <a:t>12/3/2020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736EA4B2-C361-4ED0-A46A-5B2D95CEF76D}" type="slidenum">
              <a:rPr lang="en-US" altLang="en-US"/>
              <a:pPr/>
              <a:t>‹#›</a:t>
            </a:fld>
            <a:endParaRPr lang="en-US" altLang="en-US"/>
          </a:p>
        </p:txBody>
      </p:sp>
    </p:spTree>
    <p:extLst>
      <p:ext uri="{BB962C8B-B14F-4D97-AF65-F5344CB8AC3E}">
        <p14:creationId xmlns:p14="http://schemas.microsoft.com/office/powerpoint/2010/main" val="40666160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7F8DBA52-5DBB-404C-B8C0-A61E92DEA5C1}" type="datetime1">
              <a:rPr lang="en-US"/>
              <a:pPr>
                <a:defRPr/>
              </a:pPr>
              <a:t>12/3/2020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29FD9D54-45C2-4AC2-AF1F-5526532BF566}" type="slidenum">
              <a:rPr lang="en-US" altLang="en-US"/>
              <a:pPr/>
              <a:t>‹#›</a:t>
            </a:fld>
            <a:endParaRPr lang="en-US" altLang="en-US"/>
          </a:p>
        </p:txBody>
      </p:sp>
    </p:spTree>
    <p:extLst>
      <p:ext uri="{BB962C8B-B14F-4D97-AF65-F5344CB8AC3E}">
        <p14:creationId xmlns:p14="http://schemas.microsoft.com/office/powerpoint/2010/main" val="29343111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6D5FC1BF-010D-4A62-89AF-80A9DCD4E866}" type="datetime1">
              <a:rPr lang="en-US"/>
              <a:pPr>
                <a:defRPr/>
              </a:pPr>
              <a:t>12/3/2020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EF85977C-F926-46B2-B5DC-860499FB7D5E}" type="slidenum">
              <a:rPr lang="en-US" altLang="en-US"/>
              <a:pPr/>
              <a:t>‹#›</a:t>
            </a:fld>
            <a:endParaRPr lang="en-US" altLang="en-US"/>
          </a:p>
        </p:txBody>
      </p:sp>
    </p:spTree>
    <p:extLst>
      <p:ext uri="{BB962C8B-B14F-4D97-AF65-F5344CB8AC3E}">
        <p14:creationId xmlns:p14="http://schemas.microsoft.com/office/powerpoint/2010/main" val="32342313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990600"/>
          </a:xfrm>
        </p:spPr>
        <p:txBody>
          <a:bodyPr/>
          <a:lstStyle/>
          <a:p>
            <a:r>
              <a:rPr lang="en-US"/>
              <a:t>Click to edit Master title style</a:t>
            </a:r>
          </a:p>
        </p:txBody>
      </p:sp>
      <p:sp>
        <p:nvSpPr>
          <p:cNvPr id="3" name="Content Placeholder 2"/>
          <p:cNvSpPr>
            <a:spLocks noGrp="1"/>
          </p:cNvSpPr>
          <p:nvPr>
            <p:ph idx="1"/>
          </p:nvPr>
        </p:nvSpPr>
        <p:spPr>
          <a:xfrm>
            <a:off x="457200" y="1371600"/>
            <a:ext cx="8382000" cy="4754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0570A892-A4AF-4E59-8C40-9DCBD5527675}" type="datetime1">
              <a:rPr lang="en-US"/>
              <a:pPr>
                <a:defRPr/>
              </a:pPr>
              <a:t>12/3/2020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7B8191E8-D434-416E-8CB3-F034D7BEA5CF}" type="slidenum">
              <a:rPr lang="en-US" altLang="en-US"/>
              <a:pPr/>
              <a:t>‹#›</a:t>
            </a:fld>
            <a:endParaRPr lang="en-US" altLang="en-US"/>
          </a:p>
        </p:txBody>
      </p:sp>
    </p:spTree>
    <p:extLst>
      <p:ext uri="{BB962C8B-B14F-4D97-AF65-F5344CB8AC3E}">
        <p14:creationId xmlns:p14="http://schemas.microsoft.com/office/powerpoint/2010/main" val="26827966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27F18355-F022-4402-97B2-1620EDDF90E7}" type="datetime1">
              <a:rPr lang="en-US"/>
              <a:pPr>
                <a:defRPr/>
              </a:pPr>
              <a:t>12/3/2020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8767FC9A-0DD0-4DB2-AE0E-F10CB844E11A}" type="slidenum">
              <a:rPr lang="en-US" altLang="en-US"/>
              <a:pPr/>
              <a:t>‹#›</a:t>
            </a:fld>
            <a:endParaRPr lang="en-US" altLang="en-US"/>
          </a:p>
        </p:txBody>
      </p:sp>
    </p:spTree>
    <p:extLst>
      <p:ext uri="{BB962C8B-B14F-4D97-AF65-F5344CB8AC3E}">
        <p14:creationId xmlns:p14="http://schemas.microsoft.com/office/powerpoint/2010/main" val="28960068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pPr>
              <a:defRPr/>
            </a:pPr>
            <a:fld id="{C48D4428-0320-4001-8383-D30D5A603D84}" type="datetime1">
              <a:rPr lang="en-US"/>
              <a:pPr>
                <a:defRPr/>
              </a:pPr>
              <a:t>12/3/2020</a:t>
            </a:fld>
            <a:endParaRPr lang="en-US"/>
          </a:p>
        </p:txBody>
      </p:sp>
      <p:sp>
        <p:nvSpPr>
          <p:cNvPr id="6" name="Footer Placeholder 5"/>
          <p:cNvSpPr>
            <a:spLocks noGrp="1"/>
          </p:cNvSpPr>
          <p:nvPr>
            <p:ph type="ftr" sz="quarter" idx="11"/>
          </p:nvPr>
        </p:nvSpPr>
        <p:spPr/>
        <p:txBody>
          <a:bodyPr/>
          <a:lstStyle>
            <a:lvl1pPr>
              <a:defRPr/>
            </a:lvl1pPr>
          </a:lstStyle>
          <a:p>
            <a:pPr>
              <a:defRPr/>
            </a:pPr>
            <a:endParaRPr lang="en-US"/>
          </a:p>
        </p:txBody>
      </p:sp>
      <p:sp>
        <p:nvSpPr>
          <p:cNvPr id="7" name="Slide Number Placeholder 6"/>
          <p:cNvSpPr>
            <a:spLocks noGrp="1"/>
          </p:cNvSpPr>
          <p:nvPr>
            <p:ph type="sldNum" sz="quarter" idx="12"/>
          </p:nvPr>
        </p:nvSpPr>
        <p:spPr/>
        <p:txBody>
          <a:bodyPr/>
          <a:lstStyle>
            <a:lvl1pPr>
              <a:defRPr/>
            </a:lvl1pPr>
          </a:lstStyle>
          <a:p>
            <a:fld id="{896BBE28-1DAC-4D09-8D59-2A180AA73B30}" type="slidenum">
              <a:rPr lang="en-US" altLang="en-US"/>
              <a:pPr/>
              <a:t>‹#›</a:t>
            </a:fld>
            <a:endParaRPr lang="en-US" altLang="en-US"/>
          </a:p>
        </p:txBody>
      </p:sp>
    </p:spTree>
    <p:extLst>
      <p:ext uri="{BB962C8B-B14F-4D97-AF65-F5344CB8AC3E}">
        <p14:creationId xmlns:p14="http://schemas.microsoft.com/office/powerpoint/2010/main" val="28812237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pPr>
              <a:defRPr/>
            </a:pPr>
            <a:fld id="{715E96C0-F60C-4742-896A-F893CB5FD845}" type="datetime1">
              <a:rPr lang="en-US"/>
              <a:pPr>
                <a:defRPr/>
              </a:pPr>
              <a:t>12/3/2020</a:t>
            </a:fld>
            <a:endParaRPr lang="en-US"/>
          </a:p>
        </p:txBody>
      </p:sp>
      <p:sp>
        <p:nvSpPr>
          <p:cNvPr id="8" name="Footer Placeholder 7"/>
          <p:cNvSpPr>
            <a:spLocks noGrp="1"/>
          </p:cNvSpPr>
          <p:nvPr>
            <p:ph type="ftr" sz="quarter" idx="11"/>
          </p:nvPr>
        </p:nvSpPr>
        <p:spPr/>
        <p:txBody>
          <a:bodyPr/>
          <a:lstStyle>
            <a:lvl1pPr>
              <a:defRPr/>
            </a:lvl1pPr>
          </a:lstStyle>
          <a:p>
            <a:pPr>
              <a:defRPr/>
            </a:pPr>
            <a:endParaRPr lang="en-US"/>
          </a:p>
        </p:txBody>
      </p:sp>
      <p:sp>
        <p:nvSpPr>
          <p:cNvPr id="9" name="Slide Number Placeholder 8"/>
          <p:cNvSpPr>
            <a:spLocks noGrp="1"/>
          </p:cNvSpPr>
          <p:nvPr>
            <p:ph type="sldNum" sz="quarter" idx="12"/>
          </p:nvPr>
        </p:nvSpPr>
        <p:spPr/>
        <p:txBody>
          <a:bodyPr/>
          <a:lstStyle>
            <a:lvl1pPr>
              <a:defRPr/>
            </a:lvl1pPr>
          </a:lstStyle>
          <a:p>
            <a:fld id="{7149EF7D-252E-4737-87F6-8D867E564885}" type="slidenum">
              <a:rPr lang="en-US" altLang="en-US"/>
              <a:pPr/>
              <a:t>‹#›</a:t>
            </a:fld>
            <a:endParaRPr lang="en-US" altLang="en-US"/>
          </a:p>
        </p:txBody>
      </p:sp>
    </p:spTree>
    <p:extLst>
      <p:ext uri="{BB962C8B-B14F-4D97-AF65-F5344CB8AC3E}">
        <p14:creationId xmlns:p14="http://schemas.microsoft.com/office/powerpoint/2010/main" val="36276780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pPr>
              <a:defRPr/>
            </a:pPr>
            <a:fld id="{1C53F499-51CC-42EC-AB3F-BB7353A4EB20}" type="datetime1">
              <a:rPr lang="en-US"/>
              <a:pPr>
                <a:defRPr/>
              </a:pPr>
              <a:t>12/3/2020</a:t>
            </a:fld>
            <a:endParaRPr lang="en-US"/>
          </a:p>
        </p:txBody>
      </p:sp>
      <p:sp>
        <p:nvSpPr>
          <p:cNvPr id="4" name="Footer Placeholder 3"/>
          <p:cNvSpPr>
            <a:spLocks noGrp="1"/>
          </p:cNvSpPr>
          <p:nvPr>
            <p:ph type="ftr" sz="quarter" idx="11"/>
          </p:nvPr>
        </p:nvSpPr>
        <p:spPr/>
        <p:txBody>
          <a:bodyPr/>
          <a:lstStyle>
            <a:lvl1pPr>
              <a:defRPr/>
            </a:lvl1pPr>
          </a:lstStyle>
          <a:p>
            <a:pPr>
              <a:defRPr/>
            </a:pPr>
            <a:endParaRPr lang="en-US"/>
          </a:p>
        </p:txBody>
      </p:sp>
      <p:sp>
        <p:nvSpPr>
          <p:cNvPr id="5" name="Slide Number Placeholder 4"/>
          <p:cNvSpPr>
            <a:spLocks noGrp="1"/>
          </p:cNvSpPr>
          <p:nvPr>
            <p:ph type="sldNum" sz="quarter" idx="12"/>
          </p:nvPr>
        </p:nvSpPr>
        <p:spPr/>
        <p:txBody>
          <a:bodyPr/>
          <a:lstStyle>
            <a:lvl1pPr>
              <a:defRPr/>
            </a:lvl1pPr>
          </a:lstStyle>
          <a:p>
            <a:fld id="{197B5988-9EAA-4CCC-A1E1-750403074984}" type="slidenum">
              <a:rPr lang="en-US" altLang="en-US"/>
              <a:pPr/>
              <a:t>‹#›</a:t>
            </a:fld>
            <a:endParaRPr lang="en-US" altLang="en-US"/>
          </a:p>
        </p:txBody>
      </p:sp>
    </p:spTree>
    <p:extLst>
      <p:ext uri="{BB962C8B-B14F-4D97-AF65-F5344CB8AC3E}">
        <p14:creationId xmlns:p14="http://schemas.microsoft.com/office/powerpoint/2010/main" val="32364587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a:defRPr/>
            </a:pPr>
            <a:fld id="{13E519B5-6A4C-4346-8205-2D3AB682B495}" type="datetime1">
              <a:rPr lang="en-US"/>
              <a:pPr>
                <a:defRPr/>
              </a:pPr>
              <a:t>12/3/2020</a:t>
            </a:fld>
            <a:endParaRPr lang="en-US"/>
          </a:p>
        </p:txBody>
      </p:sp>
      <p:sp>
        <p:nvSpPr>
          <p:cNvPr id="3" name="Footer Placeholder 2"/>
          <p:cNvSpPr>
            <a:spLocks noGrp="1"/>
          </p:cNvSpPr>
          <p:nvPr>
            <p:ph type="ftr" sz="quarter" idx="11"/>
          </p:nvPr>
        </p:nvSpPr>
        <p:spPr/>
        <p:txBody>
          <a:bodyPr/>
          <a:lstStyle>
            <a:lvl1pPr>
              <a:defRPr/>
            </a:lvl1pPr>
          </a:lstStyle>
          <a:p>
            <a:pPr>
              <a:defRPr/>
            </a:pPr>
            <a:endParaRPr lang="en-US"/>
          </a:p>
        </p:txBody>
      </p:sp>
      <p:sp>
        <p:nvSpPr>
          <p:cNvPr id="4" name="Slide Number Placeholder 3"/>
          <p:cNvSpPr>
            <a:spLocks noGrp="1"/>
          </p:cNvSpPr>
          <p:nvPr>
            <p:ph type="sldNum" sz="quarter" idx="12"/>
          </p:nvPr>
        </p:nvSpPr>
        <p:spPr/>
        <p:txBody>
          <a:bodyPr/>
          <a:lstStyle>
            <a:lvl1pPr>
              <a:defRPr/>
            </a:lvl1pPr>
          </a:lstStyle>
          <a:p>
            <a:fld id="{8DBBB9DE-8268-4BEB-97B2-F6843DCE2689}" type="slidenum">
              <a:rPr lang="en-US" altLang="en-US"/>
              <a:pPr/>
              <a:t>‹#›</a:t>
            </a:fld>
            <a:endParaRPr lang="en-US" altLang="en-US"/>
          </a:p>
        </p:txBody>
      </p:sp>
    </p:spTree>
    <p:extLst>
      <p:ext uri="{BB962C8B-B14F-4D97-AF65-F5344CB8AC3E}">
        <p14:creationId xmlns:p14="http://schemas.microsoft.com/office/powerpoint/2010/main" val="39713489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pPr>
              <a:defRPr/>
            </a:pPr>
            <a:fld id="{B66C1FCE-0E45-4A80-97A4-B6990A3AB154}" type="datetime1">
              <a:rPr lang="en-US"/>
              <a:pPr>
                <a:defRPr/>
              </a:pPr>
              <a:t>12/3/2020</a:t>
            </a:fld>
            <a:endParaRPr lang="en-US"/>
          </a:p>
        </p:txBody>
      </p:sp>
      <p:sp>
        <p:nvSpPr>
          <p:cNvPr id="6" name="Footer Placeholder 5"/>
          <p:cNvSpPr>
            <a:spLocks noGrp="1"/>
          </p:cNvSpPr>
          <p:nvPr>
            <p:ph type="ftr" sz="quarter" idx="11"/>
          </p:nvPr>
        </p:nvSpPr>
        <p:spPr/>
        <p:txBody>
          <a:bodyPr/>
          <a:lstStyle>
            <a:lvl1pPr>
              <a:defRPr/>
            </a:lvl1pPr>
          </a:lstStyle>
          <a:p>
            <a:pPr>
              <a:defRPr/>
            </a:pPr>
            <a:endParaRPr lang="en-US"/>
          </a:p>
        </p:txBody>
      </p:sp>
      <p:sp>
        <p:nvSpPr>
          <p:cNvPr id="7" name="Slide Number Placeholder 6"/>
          <p:cNvSpPr>
            <a:spLocks noGrp="1"/>
          </p:cNvSpPr>
          <p:nvPr>
            <p:ph type="sldNum" sz="quarter" idx="12"/>
          </p:nvPr>
        </p:nvSpPr>
        <p:spPr/>
        <p:txBody>
          <a:bodyPr/>
          <a:lstStyle>
            <a:lvl1pPr>
              <a:defRPr/>
            </a:lvl1pPr>
          </a:lstStyle>
          <a:p>
            <a:fld id="{2C485E5A-A2F0-4E69-AAEE-A63BFD4F38B4}" type="slidenum">
              <a:rPr lang="en-US" altLang="en-US"/>
              <a:pPr/>
              <a:t>‹#›</a:t>
            </a:fld>
            <a:endParaRPr lang="en-US" altLang="en-US"/>
          </a:p>
        </p:txBody>
      </p:sp>
    </p:spTree>
    <p:extLst>
      <p:ext uri="{BB962C8B-B14F-4D97-AF65-F5344CB8AC3E}">
        <p14:creationId xmlns:p14="http://schemas.microsoft.com/office/powerpoint/2010/main" val="35034918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pPr>
              <a:defRPr/>
            </a:pPr>
            <a:fld id="{327EC965-A568-47FD-A07C-070F4E411252}" type="datetime1">
              <a:rPr lang="en-US"/>
              <a:pPr>
                <a:defRPr/>
              </a:pPr>
              <a:t>12/3/2020</a:t>
            </a:fld>
            <a:endParaRPr lang="en-US"/>
          </a:p>
        </p:txBody>
      </p:sp>
      <p:sp>
        <p:nvSpPr>
          <p:cNvPr id="6" name="Footer Placeholder 5"/>
          <p:cNvSpPr>
            <a:spLocks noGrp="1"/>
          </p:cNvSpPr>
          <p:nvPr>
            <p:ph type="ftr" sz="quarter" idx="11"/>
          </p:nvPr>
        </p:nvSpPr>
        <p:spPr/>
        <p:txBody>
          <a:bodyPr/>
          <a:lstStyle>
            <a:lvl1pPr>
              <a:defRPr/>
            </a:lvl1pPr>
          </a:lstStyle>
          <a:p>
            <a:pPr>
              <a:defRPr/>
            </a:pPr>
            <a:endParaRPr lang="en-US"/>
          </a:p>
        </p:txBody>
      </p:sp>
      <p:sp>
        <p:nvSpPr>
          <p:cNvPr id="7" name="Slide Number Placeholder 6"/>
          <p:cNvSpPr>
            <a:spLocks noGrp="1"/>
          </p:cNvSpPr>
          <p:nvPr>
            <p:ph type="sldNum" sz="quarter" idx="12"/>
          </p:nvPr>
        </p:nvSpPr>
        <p:spPr/>
        <p:txBody>
          <a:bodyPr/>
          <a:lstStyle>
            <a:lvl1pPr>
              <a:defRPr/>
            </a:lvl1pPr>
          </a:lstStyle>
          <a:p>
            <a:fld id="{404CB461-37C6-4D29-9B5F-5DCC44FD25BF}" type="slidenum">
              <a:rPr lang="en-US" altLang="en-US"/>
              <a:pPr/>
              <a:t>‹#›</a:t>
            </a:fld>
            <a:endParaRPr lang="en-US" altLang="en-US"/>
          </a:p>
        </p:txBody>
      </p:sp>
    </p:spTree>
    <p:extLst>
      <p:ext uri="{BB962C8B-B14F-4D97-AF65-F5344CB8AC3E}">
        <p14:creationId xmlns:p14="http://schemas.microsoft.com/office/powerpoint/2010/main" val="14624965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7171"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latin typeface="Times New Roman" charset="0"/>
              </a:defRPr>
            </a:lvl1pPr>
          </a:lstStyle>
          <a:p>
            <a:pPr>
              <a:defRPr/>
            </a:pPr>
            <a:fld id="{CFCE3193-BACA-4D42-89AA-FDC25F28BC45}" type="datetime1">
              <a:rPr lang="en-US"/>
              <a:pPr>
                <a:defRPr/>
              </a:pPr>
              <a:t>12/3/2020</a:t>
            </a:fld>
            <a:endParaRPr lang="en-US">
              <a:solidFill>
                <a:schemeClr val="tx1">
                  <a:shade val="50000"/>
                </a:scheme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Times New Roman" charset="0"/>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fld id="{133FDEC5-DB1B-4CC7-9225-FBFB6B32FD5E}" type="slidenum">
              <a:rPr lang="en-US" altLang="en-US"/>
              <a:pPr/>
              <a:t>‹#›</a:t>
            </a:fld>
            <a:endParaRPr lang="en-US" altLang="en-US">
              <a:solidFill>
                <a:srgbClr val="000000"/>
              </a:solidFill>
            </a:endParaRPr>
          </a:p>
        </p:txBody>
      </p:sp>
      <p:sp>
        <p:nvSpPr>
          <p:cNvPr id="8" name="Line 8"/>
          <p:cNvSpPr>
            <a:spLocks noChangeShapeType="1"/>
          </p:cNvSpPr>
          <p:nvPr userDrawn="1"/>
        </p:nvSpPr>
        <p:spPr bwMode="auto">
          <a:xfrm>
            <a:off x="0" y="1219200"/>
            <a:ext cx="9144000" cy="0"/>
          </a:xfrm>
          <a:prstGeom prst="line">
            <a:avLst/>
          </a:prstGeom>
          <a:noFill/>
          <a:ln w="101600">
            <a:solidFill>
              <a:srgbClr val="CE5D28"/>
            </a:solidFill>
            <a:round/>
            <a:headEnd/>
            <a:tailEnd/>
          </a:ln>
          <a:effectLst/>
        </p:spPr>
        <p:txBody>
          <a:bodyPr/>
          <a:lstStyle/>
          <a:p>
            <a:pPr>
              <a:defRPr/>
            </a:pPr>
            <a:endParaRPr lang="en-US">
              <a:latin typeface="Times New Roman" charset="0"/>
            </a:endParaRPr>
          </a:p>
        </p:txBody>
      </p:sp>
    </p:spTree>
  </p:cSld>
  <p:clrMap bg1="lt1" tx1="dk1" bg2="lt2" tx2="dk2" accent1="accent1" accent2="accent2" accent3="accent3" accent4="accent4" accent5="accent5" accent6="accent6" hlink="hlink" folHlink="folHlink"/>
  <p:sldLayoutIdLst>
    <p:sldLayoutId id="2147483945" r:id="rId1"/>
    <p:sldLayoutId id="2147483946" r:id="rId2"/>
    <p:sldLayoutId id="2147483947" r:id="rId3"/>
    <p:sldLayoutId id="2147483948" r:id="rId4"/>
    <p:sldLayoutId id="2147483949" r:id="rId5"/>
    <p:sldLayoutId id="2147483950" r:id="rId6"/>
    <p:sldLayoutId id="2147483951" r:id="rId7"/>
    <p:sldLayoutId id="2147483952" r:id="rId8"/>
    <p:sldLayoutId id="2147483953" r:id="rId9"/>
    <p:sldLayoutId id="2147483954" r:id="rId10"/>
    <p:sldLayoutId id="2147483955" r:id="rId11"/>
  </p:sldLayoutIdLst>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ctrTitle"/>
          </p:nvPr>
        </p:nvSpPr>
        <p:spPr>
          <a:xfrm>
            <a:off x="755650" y="2060575"/>
            <a:ext cx="7772400" cy="3059113"/>
          </a:xfrm>
        </p:spPr>
        <p:txBody>
          <a:bodyPr/>
          <a:lstStyle/>
          <a:p>
            <a:pPr eaLnBrk="1" hangingPunct="1"/>
            <a:r>
              <a:rPr lang="en-US" altLang="en-US" b="1" dirty="0" smtClean="0"/>
              <a:t>Part 4</a:t>
            </a:r>
            <a:br>
              <a:rPr lang="en-US" altLang="en-US" b="1" dirty="0" smtClean="0"/>
            </a:br>
            <a:r>
              <a:rPr lang="en-US" altLang="en-US" b="1" dirty="0" smtClean="0"/>
              <a:t>Basic PHP Syntax</a:t>
            </a:r>
            <a:br>
              <a:rPr lang="en-US" altLang="en-US" b="1" dirty="0" smtClean="0"/>
            </a:br>
            <a:r>
              <a:rPr lang="en-US" altLang="en-US" b="1" dirty="0" smtClean="0"/>
              <a:t/>
            </a:r>
            <a:br>
              <a:rPr lang="en-US" altLang="en-US" b="1" dirty="0" smtClean="0"/>
            </a:br>
            <a:endParaRPr lang="en-US" altLang="en-US" dirty="0" smtClean="0"/>
          </a:p>
        </p:txBody>
      </p:sp>
    </p:spTree>
    <p:extLst>
      <p:ext uri="{BB962C8B-B14F-4D97-AF65-F5344CB8AC3E}">
        <p14:creationId xmlns:p14="http://schemas.microsoft.com/office/powerpoint/2010/main" val="176835975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xfrm>
            <a:off x="457200" y="228600"/>
            <a:ext cx="8229600" cy="990600"/>
          </a:xfrm>
        </p:spPr>
        <p:txBody>
          <a:bodyPr/>
          <a:lstStyle/>
          <a:p>
            <a:pPr eaLnBrk="1" hangingPunct="1"/>
            <a:r>
              <a:rPr lang="en-US" altLang="en-US" sz="4000" b="1" dirty="0" smtClean="0"/>
              <a:t>Comments in PHP</a:t>
            </a:r>
            <a:endParaRPr lang="en-US" altLang="en-US" sz="4000" dirty="0" smtClean="0"/>
          </a:p>
        </p:txBody>
      </p:sp>
      <p:sp>
        <p:nvSpPr>
          <p:cNvPr id="3" name="Content Placeholder 2"/>
          <p:cNvSpPr>
            <a:spLocks noGrp="1"/>
          </p:cNvSpPr>
          <p:nvPr>
            <p:ph idx="1"/>
          </p:nvPr>
        </p:nvSpPr>
        <p:spPr/>
        <p:txBody>
          <a:bodyPr rtlCol="0">
            <a:normAutofit fontScale="62500" lnSpcReduction="20000"/>
          </a:bodyPr>
          <a:lstStyle/>
          <a:p>
            <a:pPr indent="-73025" eaLnBrk="1" fontAlgn="auto" hangingPunct="1">
              <a:spcAft>
                <a:spcPts val="0"/>
              </a:spcAft>
              <a:buNone/>
              <a:defRPr/>
            </a:pPr>
            <a:r>
              <a:rPr lang="en-US" i="1" dirty="0" smtClean="0"/>
              <a:t>&lt;html&gt;</a:t>
            </a:r>
            <a:br>
              <a:rPr lang="en-US" i="1" dirty="0" smtClean="0"/>
            </a:br>
            <a:r>
              <a:rPr lang="en-US" i="1" dirty="0" smtClean="0"/>
              <a:t>&lt; body&gt;</a:t>
            </a:r>
            <a:br>
              <a:rPr lang="en-US" i="1" dirty="0" smtClean="0"/>
            </a:br>
            <a:r>
              <a:rPr lang="en-US" i="1" dirty="0" smtClean="0"/>
              <a:t/>
            </a:r>
            <a:br>
              <a:rPr lang="en-US" i="1" dirty="0" smtClean="0"/>
            </a:br>
            <a:r>
              <a:rPr lang="en-US" i="1" dirty="0" smtClean="0"/>
              <a:t>&lt;?</a:t>
            </a:r>
            <a:r>
              <a:rPr lang="en-US" i="1" dirty="0" err="1" smtClean="0"/>
              <a:t>php</a:t>
            </a:r>
            <a:endParaRPr lang="en-US" i="1" dirty="0" smtClean="0"/>
          </a:p>
          <a:p>
            <a:pPr indent="-73025" eaLnBrk="1" fontAlgn="auto" hangingPunct="1">
              <a:spcAft>
                <a:spcPts val="0"/>
              </a:spcAft>
              <a:buNone/>
              <a:defRPr/>
            </a:pPr>
            <a:r>
              <a:rPr lang="en-US" i="1" dirty="0" smtClean="0"/>
              <a:t/>
            </a:r>
            <a:br>
              <a:rPr lang="en-US" i="1" dirty="0" smtClean="0"/>
            </a:br>
            <a:r>
              <a:rPr lang="en-US" b="1" i="1" dirty="0"/>
              <a:t>//</a:t>
            </a:r>
            <a:r>
              <a:rPr lang="en-US" i="1" dirty="0" smtClean="0"/>
              <a:t>This is a PHP comment line</a:t>
            </a:r>
            <a:br>
              <a:rPr lang="en-US" i="1" dirty="0" smtClean="0"/>
            </a:br>
            <a:r>
              <a:rPr lang="en-US" b="1" i="1" dirty="0" smtClean="0"/>
              <a:t/>
            </a:r>
            <a:br>
              <a:rPr lang="en-US" b="1" i="1" dirty="0" smtClean="0"/>
            </a:br>
            <a:r>
              <a:rPr lang="en-US" b="1" i="1" dirty="0" smtClean="0"/>
              <a:t>/*</a:t>
            </a:r>
            <a:r>
              <a:rPr lang="en-US" i="1" dirty="0" smtClean="0"/>
              <a:t/>
            </a:r>
            <a:br>
              <a:rPr lang="en-US" i="1" dirty="0" smtClean="0"/>
            </a:br>
            <a:r>
              <a:rPr lang="en-US" i="1" dirty="0" smtClean="0"/>
              <a:t>This is</a:t>
            </a:r>
            <a:br>
              <a:rPr lang="en-US" i="1" dirty="0" smtClean="0"/>
            </a:br>
            <a:r>
              <a:rPr lang="en-US" i="1" dirty="0" smtClean="0"/>
              <a:t>a PHP comment</a:t>
            </a:r>
            <a:br>
              <a:rPr lang="en-US" i="1" dirty="0" smtClean="0"/>
            </a:br>
            <a:r>
              <a:rPr lang="en-US" i="1" dirty="0" smtClean="0"/>
              <a:t>block</a:t>
            </a:r>
            <a:br>
              <a:rPr lang="en-US" i="1" dirty="0" smtClean="0"/>
            </a:br>
            <a:r>
              <a:rPr lang="en-US" b="1" i="1" dirty="0" smtClean="0"/>
              <a:t>*/</a:t>
            </a:r>
          </a:p>
          <a:p>
            <a:pPr indent="-73025" eaLnBrk="1" fontAlgn="auto" hangingPunct="1">
              <a:spcAft>
                <a:spcPts val="0"/>
              </a:spcAft>
              <a:buNone/>
              <a:defRPr/>
            </a:pPr>
            <a:r>
              <a:rPr lang="en-US" i="1" dirty="0" smtClean="0"/>
              <a:t/>
            </a:r>
            <a:br>
              <a:rPr lang="en-US" i="1" dirty="0" smtClean="0"/>
            </a:br>
            <a:r>
              <a:rPr lang="en-US" i="1" dirty="0" smtClean="0"/>
              <a:t>?&gt;</a:t>
            </a:r>
            <a:br>
              <a:rPr lang="en-US" i="1" dirty="0" smtClean="0"/>
            </a:br>
            <a:r>
              <a:rPr lang="en-US" i="1" dirty="0" smtClean="0"/>
              <a:t/>
            </a:r>
            <a:br>
              <a:rPr lang="en-US" i="1" dirty="0" smtClean="0"/>
            </a:br>
            <a:r>
              <a:rPr lang="en-US" i="1" dirty="0" smtClean="0"/>
              <a:t>&lt; /body&gt;</a:t>
            </a:r>
            <a:br>
              <a:rPr lang="en-US" i="1" dirty="0" smtClean="0"/>
            </a:br>
            <a:r>
              <a:rPr lang="en-US" i="1" dirty="0" smtClean="0"/>
              <a:t>&lt; /html&gt; </a:t>
            </a:r>
          </a:p>
        </p:txBody>
      </p:sp>
    </p:spTree>
    <p:extLst>
      <p:ext uri="{BB962C8B-B14F-4D97-AF65-F5344CB8AC3E}">
        <p14:creationId xmlns:p14="http://schemas.microsoft.com/office/powerpoint/2010/main" val="42747472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57200" y="304800"/>
            <a:ext cx="8229600" cy="914400"/>
          </a:xfrm>
        </p:spPr>
        <p:txBody>
          <a:bodyPr/>
          <a:lstStyle/>
          <a:p>
            <a:pPr eaLnBrk="1" hangingPunct="1"/>
            <a:r>
              <a:rPr lang="en-US" altLang="en-US" sz="3200" b="1" dirty="0" smtClean="0"/>
              <a:t>PHP Variables</a:t>
            </a:r>
            <a:endParaRPr lang="en-US" altLang="en-US" sz="3200" dirty="0" smtClean="0"/>
          </a:p>
        </p:txBody>
      </p:sp>
      <p:sp>
        <p:nvSpPr>
          <p:cNvPr id="3" name="Content Placeholder 2"/>
          <p:cNvSpPr>
            <a:spLocks noGrp="1"/>
          </p:cNvSpPr>
          <p:nvPr>
            <p:ph idx="1"/>
          </p:nvPr>
        </p:nvSpPr>
        <p:spPr>
          <a:xfrm>
            <a:off x="457200" y="1295400"/>
            <a:ext cx="8382000" cy="4754563"/>
          </a:xfrm>
        </p:spPr>
        <p:txBody>
          <a:bodyPr rtlCol="0">
            <a:normAutofit/>
          </a:bodyPr>
          <a:lstStyle/>
          <a:p>
            <a:pPr eaLnBrk="1" fontAlgn="auto" hangingPunct="1">
              <a:spcAft>
                <a:spcPts val="0"/>
              </a:spcAft>
              <a:defRPr/>
            </a:pPr>
            <a:r>
              <a:rPr lang="en-US" sz="2400" dirty="0" smtClean="0"/>
              <a:t>Variables are "containers" for storing information:</a:t>
            </a:r>
          </a:p>
          <a:p>
            <a:pPr indent="17463" eaLnBrk="1" fontAlgn="auto" hangingPunct="1">
              <a:spcAft>
                <a:spcPts val="0"/>
              </a:spcAft>
              <a:buFont typeface="Arial" panose="020B0604020202020204" pitchFamily="34" charset="0"/>
              <a:buNone/>
              <a:defRPr/>
            </a:pPr>
            <a:endParaRPr lang="en-US" sz="2400" dirty="0" smtClean="0"/>
          </a:p>
          <a:p>
            <a:pPr indent="17463" eaLnBrk="1" fontAlgn="auto" hangingPunct="1">
              <a:spcAft>
                <a:spcPts val="0"/>
              </a:spcAft>
              <a:buFont typeface="Arial" panose="020B0604020202020204" pitchFamily="34" charset="0"/>
              <a:buNone/>
              <a:defRPr/>
            </a:pPr>
            <a:r>
              <a:rPr lang="en-US" sz="2400" dirty="0" smtClean="0"/>
              <a:t>&lt;?php</a:t>
            </a:r>
            <a:br>
              <a:rPr lang="en-US" sz="2400" dirty="0" smtClean="0"/>
            </a:br>
            <a:r>
              <a:rPr lang="en-US" sz="2400" dirty="0" smtClean="0"/>
              <a:t>$x=5;</a:t>
            </a:r>
            <a:br>
              <a:rPr lang="en-US" sz="2400" dirty="0" smtClean="0"/>
            </a:br>
            <a:r>
              <a:rPr lang="en-US" sz="2400" dirty="0" smtClean="0"/>
              <a:t>$y=6;</a:t>
            </a:r>
            <a:br>
              <a:rPr lang="en-US" sz="2400" dirty="0" smtClean="0"/>
            </a:br>
            <a:r>
              <a:rPr lang="en-US" sz="2400" dirty="0" smtClean="0"/>
              <a:t>$z=$x+$y;</a:t>
            </a:r>
            <a:br>
              <a:rPr lang="en-US" sz="2400" dirty="0" smtClean="0"/>
            </a:br>
            <a:r>
              <a:rPr lang="en-US" sz="2400" dirty="0" smtClean="0"/>
              <a:t>echo $z;</a:t>
            </a:r>
            <a:br>
              <a:rPr lang="en-US" sz="2400" dirty="0" smtClean="0"/>
            </a:br>
            <a:r>
              <a:rPr lang="en-US" sz="2400" dirty="0" smtClean="0"/>
              <a:t>?&gt; </a:t>
            </a:r>
          </a:p>
          <a:p>
            <a:pPr eaLnBrk="1" fontAlgn="auto" hangingPunct="1">
              <a:spcAft>
                <a:spcPts val="0"/>
              </a:spcAft>
              <a:defRPr/>
            </a:pPr>
            <a:endParaRPr lang="en-US" sz="2400" dirty="0" smtClean="0"/>
          </a:p>
        </p:txBody>
      </p:sp>
    </p:spTree>
    <p:extLst>
      <p:ext uri="{BB962C8B-B14F-4D97-AF65-F5344CB8AC3E}">
        <p14:creationId xmlns:p14="http://schemas.microsoft.com/office/powerpoint/2010/main" val="21913335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a:xfrm>
            <a:off x="457200" y="228600"/>
            <a:ext cx="8229600" cy="990600"/>
          </a:xfrm>
        </p:spPr>
        <p:txBody>
          <a:bodyPr/>
          <a:lstStyle/>
          <a:p>
            <a:pPr eaLnBrk="1" hangingPunct="1"/>
            <a:r>
              <a:rPr lang="en-US" altLang="en-US" b="1" dirty="0" smtClean="0"/>
              <a:t>Rules for PHP variables</a:t>
            </a:r>
          </a:p>
        </p:txBody>
      </p:sp>
      <p:sp>
        <p:nvSpPr>
          <p:cNvPr id="19459" name="Content Placeholder 2"/>
          <p:cNvSpPr>
            <a:spLocks noGrp="1"/>
          </p:cNvSpPr>
          <p:nvPr>
            <p:ph idx="1"/>
          </p:nvPr>
        </p:nvSpPr>
        <p:spPr>
          <a:xfrm>
            <a:off x="457200" y="1295400"/>
            <a:ext cx="8382000" cy="4754563"/>
          </a:xfrm>
        </p:spPr>
        <p:txBody>
          <a:bodyPr/>
          <a:lstStyle/>
          <a:p>
            <a:pPr algn="just" eaLnBrk="1" hangingPunct="1"/>
            <a:r>
              <a:rPr lang="en-US" altLang="en-US" sz="2400" dirty="0" smtClean="0"/>
              <a:t>A variable starts with the </a:t>
            </a:r>
            <a:r>
              <a:rPr lang="en-US" altLang="en-US" sz="2400" b="1" dirty="0" smtClean="0"/>
              <a:t>$ </a:t>
            </a:r>
            <a:r>
              <a:rPr lang="en-US" altLang="en-US" sz="2400" dirty="0" smtClean="0"/>
              <a:t>sign, followed by the name of the variable</a:t>
            </a:r>
          </a:p>
          <a:p>
            <a:pPr algn="just" eaLnBrk="1" hangingPunct="1"/>
            <a:r>
              <a:rPr lang="en-US" altLang="en-US" sz="2400" dirty="0" smtClean="0"/>
              <a:t>A variable name must </a:t>
            </a:r>
            <a:r>
              <a:rPr lang="en-US" altLang="en-US" sz="2400" b="1" dirty="0" smtClean="0"/>
              <a:t>begin with a letter </a:t>
            </a:r>
            <a:r>
              <a:rPr lang="en-US" altLang="en-US" sz="2400" dirty="0" smtClean="0"/>
              <a:t>or the underscore character</a:t>
            </a:r>
          </a:p>
          <a:p>
            <a:pPr algn="just" eaLnBrk="1" hangingPunct="1"/>
            <a:r>
              <a:rPr lang="en-US" altLang="en-US" sz="2400" dirty="0" smtClean="0"/>
              <a:t>A variable name can only contain alpha-numeric characters and underscores (A-z, 0-9, and _ )  . </a:t>
            </a:r>
          </a:p>
          <a:p>
            <a:pPr marL="0" indent="0" algn="just" eaLnBrk="1" hangingPunct="1">
              <a:buNone/>
            </a:pPr>
            <a:r>
              <a:rPr lang="en-US" altLang="en-US" sz="2400" dirty="0"/>
              <a:t> </a:t>
            </a:r>
            <a:r>
              <a:rPr lang="en-US" altLang="en-US" sz="2400" dirty="0" smtClean="0"/>
              <a:t>        Examples : $a1, $a_2;$</a:t>
            </a:r>
            <a:r>
              <a:rPr lang="en-US" altLang="en-US" sz="2400" dirty="0" err="1" smtClean="0"/>
              <a:t>aad</a:t>
            </a:r>
            <a:r>
              <a:rPr lang="en-US" altLang="en-US" sz="2400" dirty="0" smtClean="0"/>
              <a:t>,$</a:t>
            </a:r>
            <a:r>
              <a:rPr lang="en-US" altLang="en-US" sz="2400" dirty="0" err="1" smtClean="0"/>
              <a:t>d_tt</a:t>
            </a:r>
            <a:r>
              <a:rPr lang="en-US" altLang="en-US" sz="2400" dirty="0" smtClean="0"/>
              <a:t>;  $</a:t>
            </a:r>
            <a:r>
              <a:rPr lang="en-US" altLang="en-US" sz="2400" dirty="0" err="1" smtClean="0"/>
              <a:t>st_number</a:t>
            </a:r>
            <a:endParaRPr lang="en-US" altLang="en-US" sz="2400" dirty="0" smtClean="0"/>
          </a:p>
          <a:p>
            <a:pPr algn="just" eaLnBrk="1" hangingPunct="1"/>
            <a:r>
              <a:rPr lang="en-US" altLang="en-US" sz="2400" dirty="0" smtClean="0"/>
              <a:t>A variable name should not contain spaces</a:t>
            </a:r>
          </a:p>
          <a:p>
            <a:pPr algn="just" eaLnBrk="1" hangingPunct="1"/>
            <a:r>
              <a:rPr lang="en-US" altLang="en-US" sz="2400" dirty="0" smtClean="0"/>
              <a:t>Variable names are case sensitive ($y and $Y are two different variables).   $</a:t>
            </a:r>
            <a:r>
              <a:rPr lang="en-US" altLang="en-US" sz="2400" dirty="0" err="1" smtClean="0"/>
              <a:t>num</a:t>
            </a:r>
            <a:r>
              <a:rPr lang="en-US" altLang="en-US" sz="2400" dirty="0" smtClean="0"/>
              <a:t>, $</a:t>
            </a:r>
            <a:r>
              <a:rPr lang="en-US" altLang="en-US" sz="2400" dirty="0" err="1" smtClean="0"/>
              <a:t>Num</a:t>
            </a:r>
            <a:endParaRPr lang="en-US" altLang="en-US" sz="2400" dirty="0" smtClean="0"/>
          </a:p>
          <a:p>
            <a:pPr algn="just" eaLnBrk="1" hangingPunct="1"/>
            <a:endParaRPr lang="en-US" altLang="en-US" sz="2400" dirty="0" smtClean="0"/>
          </a:p>
        </p:txBody>
      </p:sp>
    </p:spTree>
    <p:extLst>
      <p:ext uri="{BB962C8B-B14F-4D97-AF65-F5344CB8AC3E}">
        <p14:creationId xmlns:p14="http://schemas.microsoft.com/office/powerpoint/2010/main" val="39575284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457200" y="228600"/>
            <a:ext cx="8229600" cy="990600"/>
          </a:xfrm>
        </p:spPr>
        <p:txBody>
          <a:bodyPr/>
          <a:lstStyle/>
          <a:p>
            <a:pPr eaLnBrk="1" hangingPunct="1"/>
            <a:r>
              <a:rPr lang="en-US" altLang="en-US" sz="3200" b="1" dirty="0" smtClean="0"/>
              <a:t>Creating (Declaring) PHP Variables</a:t>
            </a:r>
            <a:endParaRPr lang="en-US" altLang="en-US" sz="3200" dirty="0" smtClean="0"/>
          </a:p>
        </p:txBody>
      </p:sp>
      <p:sp>
        <p:nvSpPr>
          <p:cNvPr id="20483" name="Content Placeholder 2"/>
          <p:cNvSpPr>
            <a:spLocks noGrp="1"/>
          </p:cNvSpPr>
          <p:nvPr>
            <p:ph idx="1"/>
          </p:nvPr>
        </p:nvSpPr>
        <p:spPr>
          <a:xfrm>
            <a:off x="457200" y="1276350"/>
            <a:ext cx="8229600" cy="4972050"/>
          </a:xfrm>
        </p:spPr>
        <p:txBody>
          <a:bodyPr/>
          <a:lstStyle/>
          <a:p>
            <a:pPr eaLnBrk="1" hangingPunct="1"/>
            <a:r>
              <a:rPr lang="en-US" altLang="en-US" sz="2400" dirty="0" smtClean="0"/>
              <a:t>PHP has no command for declaring a variable.</a:t>
            </a:r>
          </a:p>
          <a:p>
            <a:pPr eaLnBrk="1" hangingPunct="1"/>
            <a:r>
              <a:rPr lang="en-US" altLang="en-US" sz="2400" dirty="0" smtClean="0"/>
              <a:t>A variable is created the moment you first assign a value to it:</a:t>
            </a:r>
          </a:p>
          <a:p>
            <a:pPr eaLnBrk="1" hangingPunct="1">
              <a:buFont typeface="Arial" panose="020B0604020202020204" pitchFamily="34" charset="0"/>
              <a:buNone/>
            </a:pPr>
            <a:r>
              <a:rPr lang="en-US" altLang="en-US" sz="2200" i="1" dirty="0" smtClean="0"/>
              <a:t>$txt="Hello world!";</a:t>
            </a:r>
            <a:endParaRPr lang="ar-SA" altLang="en-US" sz="2200" i="1" dirty="0" smtClean="0"/>
          </a:p>
          <a:p>
            <a:pPr eaLnBrk="1" hangingPunct="1">
              <a:buFont typeface="Arial" panose="020B0604020202020204" pitchFamily="34" charset="0"/>
              <a:buNone/>
            </a:pPr>
            <a:r>
              <a:rPr lang="en-US" altLang="en-US" sz="2200" i="1" dirty="0" smtClean="0"/>
              <a:t>$x=5; </a:t>
            </a:r>
            <a:endParaRPr lang="ar-SA" altLang="en-US" sz="2200" i="1" dirty="0" smtClean="0"/>
          </a:p>
          <a:p>
            <a:pPr eaLnBrk="1" hangingPunct="1"/>
            <a:r>
              <a:rPr lang="en-US" altLang="en-US" sz="2400" dirty="0" smtClean="0"/>
              <a:t>When you assign a text value to a variable, put quotes around the value.</a:t>
            </a:r>
            <a:endParaRPr lang="ar-SA" altLang="en-US" sz="2400" dirty="0" smtClean="0"/>
          </a:p>
          <a:p>
            <a:pPr eaLnBrk="1" hangingPunct="1"/>
            <a:r>
              <a:rPr lang="en-US" altLang="en-US" sz="2400" b="1" dirty="0" smtClean="0"/>
              <a:t>PHP is a Loosely Typed Language: </a:t>
            </a:r>
            <a:r>
              <a:rPr lang="en-US" altLang="en-US" sz="2400" dirty="0" smtClean="0"/>
              <a:t>PHP automatically converts the variable to the correct data type, </a:t>
            </a:r>
            <a:r>
              <a:rPr lang="en-US" altLang="en-US" sz="2400" dirty="0" smtClean="0">
                <a:solidFill>
                  <a:srgbClr val="FF0000"/>
                </a:solidFill>
              </a:rPr>
              <a:t>depending on its value.</a:t>
            </a:r>
            <a:endParaRPr lang="ar-SA" altLang="en-US" sz="2400" i="1" dirty="0" smtClean="0">
              <a:solidFill>
                <a:srgbClr val="FF0000"/>
              </a:solidFill>
            </a:endParaRPr>
          </a:p>
        </p:txBody>
      </p:sp>
    </p:spTree>
    <p:extLst>
      <p:ext uri="{BB962C8B-B14F-4D97-AF65-F5344CB8AC3E}">
        <p14:creationId xmlns:p14="http://schemas.microsoft.com/office/powerpoint/2010/main" val="41287033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a:xfrm>
            <a:off x="428625" y="304800"/>
            <a:ext cx="8229600" cy="838200"/>
          </a:xfrm>
        </p:spPr>
        <p:txBody>
          <a:bodyPr/>
          <a:lstStyle/>
          <a:p>
            <a:pPr eaLnBrk="1" hangingPunct="1"/>
            <a:r>
              <a:rPr lang="en-US" altLang="en-US" sz="3200" b="1" dirty="0" smtClean="0"/>
              <a:t>String Variables in PHP</a:t>
            </a:r>
            <a:endParaRPr lang="en-US" altLang="en-US" sz="3200" dirty="0" smtClean="0"/>
          </a:p>
        </p:txBody>
      </p:sp>
      <p:sp>
        <p:nvSpPr>
          <p:cNvPr id="3" name="Content Placeholder 2"/>
          <p:cNvSpPr>
            <a:spLocks noGrp="1"/>
          </p:cNvSpPr>
          <p:nvPr>
            <p:ph idx="1"/>
          </p:nvPr>
        </p:nvSpPr>
        <p:spPr>
          <a:xfrm>
            <a:off x="500063" y="1285875"/>
            <a:ext cx="8229600" cy="5257800"/>
          </a:xfrm>
        </p:spPr>
        <p:txBody>
          <a:bodyPr/>
          <a:lstStyle/>
          <a:p>
            <a:pPr eaLnBrk="1" hangingPunct="1">
              <a:buFont typeface="Arial" charset="0"/>
              <a:buChar char="•"/>
              <a:defRPr/>
            </a:pPr>
            <a:r>
              <a:rPr lang="en-US" sz="2400" dirty="0" smtClean="0"/>
              <a:t>String variables are used for values that contain characters.</a:t>
            </a:r>
          </a:p>
          <a:p>
            <a:pPr eaLnBrk="1" hangingPunct="1">
              <a:buFont typeface="Arial" charset="0"/>
              <a:buChar char="•"/>
              <a:defRPr/>
            </a:pPr>
            <a:r>
              <a:rPr lang="en-US" sz="2400" dirty="0" smtClean="0"/>
              <a:t>A string can be used directly in a function or it can be stored in a variable.</a:t>
            </a:r>
          </a:p>
          <a:p>
            <a:pPr indent="-73025" eaLnBrk="1" hangingPunct="1">
              <a:buFont typeface="Arial" charset="0"/>
              <a:buNone/>
              <a:defRPr/>
            </a:pPr>
            <a:r>
              <a:rPr lang="en-US" sz="2200" i="1" dirty="0" smtClean="0"/>
              <a:t>&lt;?php</a:t>
            </a:r>
            <a:br>
              <a:rPr lang="en-US" sz="2200" i="1" dirty="0" smtClean="0"/>
            </a:br>
            <a:r>
              <a:rPr lang="en-US" sz="2200" i="1" dirty="0" smtClean="0"/>
              <a:t>$txt="Hello world!";</a:t>
            </a:r>
            <a:br>
              <a:rPr lang="en-US" sz="2200" i="1" dirty="0" smtClean="0"/>
            </a:br>
            <a:r>
              <a:rPr lang="en-US" sz="2200" i="1" dirty="0" smtClean="0"/>
              <a:t>echo $txt;</a:t>
            </a:r>
          </a:p>
          <a:p>
            <a:pPr indent="-73025" eaLnBrk="1" hangingPunct="1">
              <a:buFont typeface="Arial" charset="0"/>
              <a:buNone/>
              <a:defRPr/>
            </a:pPr>
            <a:r>
              <a:rPr lang="en-US" sz="2200" i="1" dirty="0" smtClean="0"/>
              <a:t>$name=‘ </a:t>
            </a:r>
            <a:r>
              <a:rPr lang="en-US" sz="2200" i="1" dirty="0" err="1" smtClean="0"/>
              <a:t>belal</a:t>
            </a:r>
            <a:r>
              <a:rPr lang="en-US" sz="2200" i="1" dirty="0" smtClean="0"/>
              <a:t> ’;</a:t>
            </a:r>
            <a:br>
              <a:rPr lang="en-US" sz="2200" i="1" dirty="0" smtClean="0"/>
            </a:br>
            <a:r>
              <a:rPr lang="en-US" sz="2200" i="1" dirty="0" smtClean="0"/>
              <a:t>?&gt; </a:t>
            </a:r>
          </a:p>
          <a:p>
            <a:pPr eaLnBrk="1" hangingPunct="1">
              <a:buFont typeface="Arial" charset="0"/>
              <a:buChar char="•"/>
              <a:defRPr/>
            </a:pPr>
            <a:r>
              <a:rPr lang="en-US" sz="2400" dirty="0" smtClean="0"/>
              <a:t>We create a string variable called txt, then we assign the text "Hello world!" to it. Then we write the value of the txt variable to the output</a:t>
            </a:r>
          </a:p>
          <a:p>
            <a:pPr eaLnBrk="1" hangingPunct="1">
              <a:buFont typeface="Arial" charset="0"/>
              <a:buChar char="•"/>
              <a:defRPr/>
            </a:pPr>
            <a:r>
              <a:rPr lang="en-US" sz="2400" b="1" dirty="0" smtClean="0"/>
              <a:t>When you assign a text value to a variable, remember to put single or double quotes around the value.</a:t>
            </a:r>
            <a:endParaRPr lang="en-US" sz="2400" b="1" dirty="0"/>
          </a:p>
        </p:txBody>
      </p:sp>
    </p:spTree>
    <p:extLst>
      <p:ext uri="{BB962C8B-B14F-4D97-AF65-F5344CB8AC3E}">
        <p14:creationId xmlns:p14="http://schemas.microsoft.com/office/powerpoint/2010/main" val="14066184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a:xfrm>
            <a:off x="457200" y="274638"/>
            <a:ext cx="8229600" cy="939800"/>
          </a:xfrm>
        </p:spPr>
        <p:txBody>
          <a:bodyPr/>
          <a:lstStyle/>
          <a:p>
            <a:pPr eaLnBrk="1" hangingPunct="1"/>
            <a:r>
              <a:rPr lang="en-US" altLang="en-US" sz="3200" b="1" dirty="0" smtClean="0"/>
              <a:t>The PHP Concatenation Operator</a:t>
            </a:r>
            <a:endParaRPr lang="en-US" altLang="en-US" sz="3200" dirty="0" smtClean="0"/>
          </a:p>
        </p:txBody>
      </p:sp>
      <p:sp>
        <p:nvSpPr>
          <p:cNvPr id="22531" name="Content Placeholder 2"/>
          <p:cNvSpPr>
            <a:spLocks noGrp="1"/>
          </p:cNvSpPr>
          <p:nvPr>
            <p:ph idx="1"/>
          </p:nvPr>
        </p:nvSpPr>
        <p:spPr>
          <a:xfrm>
            <a:off x="457200" y="1295400"/>
            <a:ext cx="8382000" cy="4754563"/>
          </a:xfrm>
        </p:spPr>
        <p:txBody>
          <a:bodyPr/>
          <a:lstStyle/>
          <a:p>
            <a:pPr eaLnBrk="1" hangingPunct="1"/>
            <a:r>
              <a:rPr lang="en-US" altLang="en-US" sz="2400" dirty="0" smtClean="0"/>
              <a:t>The concatenation operator</a:t>
            </a:r>
            <a:r>
              <a:rPr lang="en-US" altLang="en-US" sz="2400" b="1" dirty="0" smtClean="0"/>
              <a:t> (.)</a:t>
            </a:r>
            <a:r>
              <a:rPr lang="en-US" altLang="en-US" sz="2400" dirty="0" smtClean="0"/>
              <a:t>  is used to join two string values together.</a:t>
            </a:r>
          </a:p>
          <a:p>
            <a:pPr eaLnBrk="1" hangingPunct="1"/>
            <a:r>
              <a:rPr lang="en-US" altLang="en-US" sz="2400" dirty="0" smtClean="0"/>
              <a:t>The example below shows how to concatenate two string variables together:</a:t>
            </a:r>
          </a:p>
          <a:p>
            <a:pPr eaLnBrk="1" hangingPunct="1">
              <a:buFont typeface="Arial" panose="020B0604020202020204" pitchFamily="34" charset="0"/>
              <a:buNone/>
            </a:pPr>
            <a:r>
              <a:rPr lang="en-US" altLang="en-US" sz="2200" i="1" dirty="0" smtClean="0"/>
              <a:t>     &lt;?</a:t>
            </a:r>
            <a:r>
              <a:rPr lang="en-US" altLang="en-US" sz="2200" i="1" dirty="0" err="1" smtClean="0"/>
              <a:t>php</a:t>
            </a:r>
            <a:r>
              <a:rPr lang="en-US" altLang="en-US" sz="2200" i="1" dirty="0" smtClean="0"/>
              <a:t/>
            </a:r>
            <a:br>
              <a:rPr lang="en-US" altLang="en-US" sz="2200" i="1" dirty="0" smtClean="0"/>
            </a:br>
            <a:r>
              <a:rPr lang="en-US" altLang="en-US" sz="2200" i="1" dirty="0" smtClean="0"/>
              <a:t>$txt1="Hello world!";</a:t>
            </a:r>
            <a:br>
              <a:rPr lang="en-US" altLang="en-US" sz="2200" i="1" dirty="0" smtClean="0"/>
            </a:br>
            <a:r>
              <a:rPr lang="en-US" altLang="en-US" sz="2200" i="1" dirty="0" smtClean="0"/>
              <a:t>$txt2=“What a nice day!";</a:t>
            </a:r>
            <a:br>
              <a:rPr lang="en-US" altLang="en-US" sz="2200" i="1" dirty="0" smtClean="0"/>
            </a:br>
            <a:r>
              <a:rPr lang="en-US" altLang="en-US" sz="2200" b="1" i="1" dirty="0" smtClean="0"/>
              <a:t>echo $txt1 .” “. $txt2;</a:t>
            </a:r>
            <a:r>
              <a:rPr lang="en-US" altLang="en-US" sz="2200" i="1" dirty="0" smtClean="0"/>
              <a:t/>
            </a:r>
            <a:br>
              <a:rPr lang="en-US" altLang="en-US" sz="2200" i="1" dirty="0" smtClean="0"/>
            </a:br>
            <a:r>
              <a:rPr lang="en-US" altLang="en-US" sz="2200" i="1" dirty="0" smtClean="0"/>
              <a:t>?&gt; </a:t>
            </a:r>
          </a:p>
          <a:p>
            <a:pPr eaLnBrk="1" hangingPunct="1">
              <a:buFont typeface="Arial" panose="020B0604020202020204" pitchFamily="34" charset="0"/>
              <a:buNone/>
            </a:pPr>
            <a:r>
              <a:rPr lang="en-US" altLang="en-US" sz="2400" dirty="0" smtClean="0"/>
              <a:t>The output of the code above will be: </a:t>
            </a:r>
          </a:p>
          <a:p>
            <a:pPr algn="ctr" eaLnBrk="1" hangingPunct="1">
              <a:buFont typeface="Arial" panose="020B0604020202020204" pitchFamily="34" charset="0"/>
              <a:buNone/>
            </a:pPr>
            <a:r>
              <a:rPr lang="en-US" altLang="en-US" sz="2400" dirty="0" smtClean="0">
                <a:solidFill>
                  <a:srgbClr val="FF0000"/>
                </a:solidFill>
              </a:rPr>
              <a:t>Hello world! What a nice day! </a:t>
            </a:r>
            <a:endParaRPr lang="en-US" altLang="en-US" sz="2200" i="1" dirty="0" smtClean="0">
              <a:solidFill>
                <a:srgbClr val="FF0000"/>
              </a:solidFill>
            </a:endParaRPr>
          </a:p>
        </p:txBody>
      </p:sp>
    </p:spTree>
    <p:extLst>
      <p:ext uri="{BB962C8B-B14F-4D97-AF65-F5344CB8AC3E}">
        <p14:creationId xmlns:p14="http://schemas.microsoft.com/office/powerpoint/2010/main" val="20501115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a:xfrm>
            <a:off x="304800" y="381000"/>
            <a:ext cx="8229600" cy="762000"/>
          </a:xfrm>
        </p:spPr>
        <p:txBody>
          <a:bodyPr/>
          <a:lstStyle/>
          <a:p>
            <a:pPr eaLnBrk="1" hangingPunct="1"/>
            <a:r>
              <a:rPr lang="en-US" altLang="en-US" sz="3600" b="1" dirty="0" smtClean="0"/>
              <a:t>The PHP </a:t>
            </a:r>
            <a:r>
              <a:rPr lang="en-US" altLang="en-US" sz="3600" b="1" dirty="0" err="1" smtClean="0"/>
              <a:t>strnle</a:t>
            </a:r>
            <a:r>
              <a:rPr lang="en-US" altLang="en-US" sz="3600" b="1" dirty="0" smtClean="0"/>
              <a:t>() function</a:t>
            </a:r>
            <a:endParaRPr lang="en-US" altLang="en-US" sz="3600" dirty="0" smtClean="0"/>
          </a:p>
        </p:txBody>
      </p:sp>
      <p:sp>
        <p:nvSpPr>
          <p:cNvPr id="23555" name="Content Placeholder 2"/>
          <p:cNvSpPr>
            <a:spLocks noGrp="1"/>
          </p:cNvSpPr>
          <p:nvPr>
            <p:ph idx="1"/>
          </p:nvPr>
        </p:nvSpPr>
        <p:spPr>
          <a:xfrm>
            <a:off x="533400" y="1295400"/>
            <a:ext cx="8229600" cy="4525962"/>
          </a:xfrm>
        </p:spPr>
        <p:txBody>
          <a:bodyPr/>
          <a:lstStyle/>
          <a:p>
            <a:pPr eaLnBrk="1" hangingPunct="1"/>
            <a:r>
              <a:rPr lang="en-US" altLang="en-US" sz="2400" dirty="0" smtClean="0"/>
              <a:t>The </a:t>
            </a:r>
            <a:r>
              <a:rPr lang="en-US" altLang="en-US" sz="2400" b="1" dirty="0" err="1" smtClean="0"/>
              <a:t>strlen</a:t>
            </a:r>
            <a:r>
              <a:rPr lang="en-US" altLang="en-US" sz="2400" b="1" dirty="0" smtClean="0"/>
              <a:t>() </a:t>
            </a:r>
            <a:r>
              <a:rPr lang="en-US" altLang="en-US" sz="2400" dirty="0" smtClean="0"/>
              <a:t>function returns the length of a string, in characters.</a:t>
            </a:r>
          </a:p>
          <a:p>
            <a:pPr eaLnBrk="1" hangingPunct="1">
              <a:buFont typeface="Arial" panose="020B0604020202020204" pitchFamily="34" charset="0"/>
              <a:buNone/>
            </a:pPr>
            <a:r>
              <a:rPr lang="en-US" altLang="en-US" sz="2400" i="1" dirty="0" smtClean="0"/>
              <a:t>      &lt;?</a:t>
            </a:r>
            <a:r>
              <a:rPr lang="en-US" altLang="en-US" sz="2400" i="1" dirty="0" err="1" smtClean="0"/>
              <a:t>php</a:t>
            </a:r>
            <a:r>
              <a:rPr lang="en-US" altLang="en-US" sz="2400" i="1" dirty="0" smtClean="0"/>
              <a:t/>
            </a:r>
            <a:br>
              <a:rPr lang="en-US" altLang="en-US" sz="2400" i="1" dirty="0" smtClean="0"/>
            </a:br>
            <a:r>
              <a:rPr lang="en-US" altLang="en-US" sz="2400" i="1" dirty="0" smtClean="0"/>
              <a:t>echo </a:t>
            </a:r>
            <a:r>
              <a:rPr lang="en-US" altLang="en-US" sz="2400" i="1" dirty="0" err="1" smtClean="0"/>
              <a:t>strlen</a:t>
            </a:r>
            <a:r>
              <a:rPr lang="en-US" altLang="en-US" sz="2400" i="1" dirty="0" smtClean="0"/>
              <a:t>("Hello world!");</a:t>
            </a:r>
            <a:br>
              <a:rPr lang="en-US" altLang="en-US" sz="2400" i="1" dirty="0" smtClean="0"/>
            </a:br>
            <a:r>
              <a:rPr lang="en-US" altLang="en-US" sz="2400" i="1" dirty="0" smtClean="0"/>
              <a:t>?&gt;</a:t>
            </a:r>
          </a:p>
          <a:p>
            <a:pPr eaLnBrk="1" hangingPunct="1">
              <a:buFont typeface="Arial" panose="020B0604020202020204" pitchFamily="34" charset="0"/>
              <a:buNone/>
            </a:pPr>
            <a:endParaRPr lang="en-US" altLang="en-US" sz="2400" i="1" dirty="0" smtClean="0"/>
          </a:p>
          <a:p>
            <a:pPr eaLnBrk="1" hangingPunct="1"/>
            <a:r>
              <a:rPr lang="en-US" altLang="en-US" sz="2400" dirty="0" smtClean="0"/>
              <a:t>The output of the code above will be: 12</a:t>
            </a:r>
          </a:p>
          <a:p>
            <a:pPr eaLnBrk="1" hangingPunct="1"/>
            <a:r>
              <a:rPr lang="en-US" altLang="en-US" sz="2400" dirty="0" err="1" smtClean="0"/>
              <a:t>strlen</a:t>
            </a:r>
            <a:r>
              <a:rPr lang="en-US" altLang="en-US" sz="2400" dirty="0" smtClean="0"/>
              <a:t>() is often used in loops or other functions, when it is important to know when a string ends.</a:t>
            </a:r>
            <a:endParaRPr lang="en-US" altLang="en-US" sz="2400" i="1" dirty="0" smtClean="0"/>
          </a:p>
        </p:txBody>
      </p:sp>
    </p:spTree>
    <p:extLst>
      <p:ext uri="{BB962C8B-B14F-4D97-AF65-F5344CB8AC3E}">
        <p14:creationId xmlns:p14="http://schemas.microsoft.com/office/powerpoint/2010/main" val="37982619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457200" y="381000"/>
            <a:ext cx="8229600" cy="762000"/>
          </a:xfrm>
        </p:spPr>
        <p:txBody>
          <a:bodyPr/>
          <a:lstStyle/>
          <a:p>
            <a:pPr eaLnBrk="1" hangingPunct="1"/>
            <a:r>
              <a:rPr lang="en-US" altLang="en-US" sz="3200" b="1" dirty="0" smtClean="0"/>
              <a:t>The PHP </a:t>
            </a:r>
            <a:r>
              <a:rPr lang="en-US" altLang="en-US" sz="3200" b="1" dirty="0" err="1" smtClean="0"/>
              <a:t>strpos</a:t>
            </a:r>
            <a:r>
              <a:rPr lang="en-US" altLang="en-US" sz="3200" b="1" dirty="0" smtClean="0"/>
              <a:t>() function</a:t>
            </a:r>
            <a:endParaRPr lang="en-US" altLang="en-US" sz="3200" dirty="0" smtClean="0"/>
          </a:p>
        </p:txBody>
      </p:sp>
      <p:sp>
        <p:nvSpPr>
          <p:cNvPr id="24579" name="Content Placeholder 2"/>
          <p:cNvSpPr>
            <a:spLocks noGrp="1"/>
          </p:cNvSpPr>
          <p:nvPr>
            <p:ph idx="1"/>
          </p:nvPr>
        </p:nvSpPr>
        <p:spPr>
          <a:xfrm>
            <a:off x="609600" y="1295400"/>
            <a:ext cx="8229600" cy="4757738"/>
          </a:xfrm>
        </p:spPr>
        <p:txBody>
          <a:bodyPr/>
          <a:lstStyle/>
          <a:p>
            <a:pPr eaLnBrk="1" hangingPunct="1"/>
            <a:r>
              <a:rPr lang="en-US" altLang="en-US" sz="2400" dirty="0" smtClean="0"/>
              <a:t>The </a:t>
            </a:r>
            <a:r>
              <a:rPr lang="en-US" altLang="en-US" sz="2400" b="1" dirty="0" err="1" smtClean="0"/>
              <a:t>strpos</a:t>
            </a:r>
            <a:r>
              <a:rPr lang="en-US" altLang="en-US" sz="2400" b="1" dirty="0" smtClean="0"/>
              <a:t>() </a:t>
            </a:r>
            <a:r>
              <a:rPr lang="en-US" altLang="en-US" sz="2400" dirty="0" smtClean="0"/>
              <a:t>function is used to search for a character or a specific text within a string.</a:t>
            </a:r>
          </a:p>
          <a:p>
            <a:pPr eaLnBrk="1" hangingPunct="1"/>
            <a:r>
              <a:rPr lang="en-US" altLang="en-US" sz="2400" dirty="0" smtClean="0"/>
              <a:t>If a match is found, it will return the character position of the first match. If no match is found, it will return FALSE.</a:t>
            </a:r>
          </a:p>
          <a:p>
            <a:pPr eaLnBrk="1" hangingPunct="1">
              <a:buFont typeface="Arial" panose="020B0604020202020204" pitchFamily="34" charset="0"/>
              <a:buNone/>
            </a:pPr>
            <a:r>
              <a:rPr lang="en-US" altLang="en-US" sz="2200" i="1" dirty="0" smtClean="0"/>
              <a:t>    </a:t>
            </a:r>
          </a:p>
          <a:p>
            <a:pPr eaLnBrk="1" hangingPunct="1">
              <a:buFont typeface="Arial" panose="020B0604020202020204" pitchFamily="34" charset="0"/>
              <a:buNone/>
            </a:pPr>
            <a:r>
              <a:rPr lang="en-US" altLang="en-US" sz="2200" i="1" dirty="0" smtClean="0"/>
              <a:t>      &lt;?</a:t>
            </a:r>
            <a:r>
              <a:rPr lang="en-US" altLang="en-US" sz="2200" i="1" dirty="0" err="1" smtClean="0"/>
              <a:t>php</a:t>
            </a:r>
            <a:r>
              <a:rPr lang="en-US" altLang="en-US" sz="2200" i="1" dirty="0" smtClean="0"/>
              <a:t/>
            </a:r>
            <a:br>
              <a:rPr lang="en-US" altLang="en-US" sz="2200" i="1" dirty="0" smtClean="0"/>
            </a:br>
            <a:r>
              <a:rPr lang="en-US" altLang="en-US" sz="2200" i="1" dirty="0" smtClean="0"/>
              <a:t>echo </a:t>
            </a:r>
            <a:r>
              <a:rPr lang="en-US" altLang="en-US" sz="2200" i="1" dirty="0" err="1" smtClean="0"/>
              <a:t>strpos</a:t>
            </a:r>
            <a:r>
              <a:rPr lang="en-US" altLang="en-US" sz="2200" i="1" dirty="0" smtClean="0"/>
              <a:t>("Hello </a:t>
            </a:r>
            <a:r>
              <a:rPr lang="en-US" altLang="en-US" sz="2200" i="1" dirty="0" err="1" smtClean="0"/>
              <a:t>world!","world</a:t>
            </a:r>
            <a:r>
              <a:rPr lang="en-US" altLang="en-US" sz="2200" i="1" dirty="0" smtClean="0"/>
              <a:t>");</a:t>
            </a:r>
            <a:br>
              <a:rPr lang="en-US" altLang="en-US" sz="2200" i="1" dirty="0" smtClean="0"/>
            </a:br>
            <a:r>
              <a:rPr lang="en-US" altLang="en-US" sz="2200" i="1" dirty="0" smtClean="0"/>
              <a:t>?&gt; </a:t>
            </a:r>
          </a:p>
          <a:p>
            <a:pPr eaLnBrk="1" hangingPunct="1"/>
            <a:r>
              <a:rPr lang="en-US" altLang="en-US" sz="2400" dirty="0" smtClean="0"/>
              <a:t>The output of the code above will be: 6</a:t>
            </a:r>
          </a:p>
          <a:p>
            <a:pPr eaLnBrk="1" hangingPunct="1"/>
            <a:r>
              <a:rPr lang="en-US" altLang="en-US" sz="2400" dirty="0" smtClean="0"/>
              <a:t>The position of the string "world" in the example above is 6. The reason that it is 6 (and not 7), is that the first character position in the string is 0, and not 1.</a:t>
            </a:r>
            <a:endParaRPr lang="en-US" altLang="en-US" sz="2200" i="1" dirty="0" smtClean="0"/>
          </a:p>
        </p:txBody>
      </p:sp>
    </p:spTree>
    <p:extLst>
      <p:ext uri="{BB962C8B-B14F-4D97-AF65-F5344CB8AC3E}">
        <p14:creationId xmlns:p14="http://schemas.microsoft.com/office/powerpoint/2010/main" val="36427006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a:xfrm>
            <a:off x="457200" y="533400"/>
            <a:ext cx="8229600" cy="582612"/>
          </a:xfrm>
        </p:spPr>
        <p:txBody>
          <a:bodyPr/>
          <a:lstStyle/>
          <a:p>
            <a:pPr eaLnBrk="1" hangingPunct="1"/>
            <a:r>
              <a:rPr lang="en-US" altLang="en-US" sz="3200" b="1" dirty="0" smtClean="0"/>
              <a:t>PHP Arithmetic Operators</a:t>
            </a:r>
            <a:endParaRPr lang="en-US" altLang="en-US" sz="3200" dirty="0" smtClean="0"/>
          </a:p>
        </p:txBody>
      </p:sp>
      <p:graphicFrame>
        <p:nvGraphicFramePr>
          <p:cNvPr id="8" name="Table 7"/>
          <p:cNvGraphicFramePr>
            <a:graphicFrameLocks noGrp="1"/>
          </p:cNvGraphicFramePr>
          <p:nvPr>
            <p:extLst>
              <p:ext uri="{D42A27DB-BD31-4B8C-83A1-F6EECF244321}">
                <p14:modId xmlns:p14="http://schemas.microsoft.com/office/powerpoint/2010/main" val="3138269594"/>
              </p:ext>
            </p:extLst>
          </p:nvPr>
        </p:nvGraphicFramePr>
        <p:xfrm>
          <a:off x="838200" y="1524000"/>
          <a:ext cx="7234237" cy="3429003"/>
        </p:xfrm>
        <a:graphic>
          <a:graphicData uri="http://schemas.openxmlformats.org/drawingml/2006/table">
            <a:tbl>
              <a:tblPr>
                <a:tableStyleId>{9DCAF9ED-07DC-4A11-8D7F-57B35C25682E}</a:tableStyleId>
              </a:tblPr>
              <a:tblGrid>
                <a:gridCol w="1600200">
                  <a:extLst>
                    <a:ext uri="{9D8B030D-6E8A-4147-A177-3AD203B41FA5}">
                      <a16:colId xmlns:a16="http://schemas.microsoft.com/office/drawing/2014/main" val="20000"/>
                    </a:ext>
                  </a:extLst>
                </a:gridCol>
                <a:gridCol w="2189093">
                  <a:extLst>
                    <a:ext uri="{9D8B030D-6E8A-4147-A177-3AD203B41FA5}">
                      <a16:colId xmlns:a16="http://schemas.microsoft.com/office/drawing/2014/main" val="20001"/>
                    </a:ext>
                  </a:extLst>
                </a:gridCol>
                <a:gridCol w="3444944">
                  <a:extLst>
                    <a:ext uri="{9D8B030D-6E8A-4147-A177-3AD203B41FA5}">
                      <a16:colId xmlns:a16="http://schemas.microsoft.com/office/drawing/2014/main" val="20002"/>
                    </a:ext>
                  </a:extLst>
                </a:gridCol>
              </a:tblGrid>
              <a:tr h="363822">
                <a:tc>
                  <a:txBody>
                    <a:bodyPr/>
                    <a:lstStyle/>
                    <a:p>
                      <a:pPr marL="0" marR="0" algn="ctr">
                        <a:lnSpc>
                          <a:spcPct val="115000"/>
                        </a:lnSpc>
                        <a:spcBef>
                          <a:spcPts val="0"/>
                        </a:spcBef>
                        <a:spcAft>
                          <a:spcPts val="0"/>
                        </a:spcAft>
                      </a:pPr>
                      <a:r>
                        <a:rPr lang="en-US" sz="1600" b="1" dirty="0"/>
                        <a:t>Operator</a:t>
                      </a:r>
                      <a:endParaRPr lang="en-US" sz="1600" b="1" dirty="0">
                        <a:latin typeface="Calibri"/>
                        <a:ea typeface="Calibri"/>
                        <a:cs typeface="Arial"/>
                      </a:endParaRPr>
                    </a:p>
                  </a:txBody>
                  <a:tcPr marL="9525" marR="9525" marT="9525" marB="9525" anchor="ctr"/>
                </a:tc>
                <a:tc>
                  <a:txBody>
                    <a:bodyPr/>
                    <a:lstStyle/>
                    <a:p>
                      <a:pPr marL="0" marR="0" algn="ctr">
                        <a:lnSpc>
                          <a:spcPct val="115000"/>
                        </a:lnSpc>
                        <a:spcBef>
                          <a:spcPts val="0"/>
                        </a:spcBef>
                        <a:spcAft>
                          <a:spcPts val="0"/>
                        </a:spcAft>
                      </a:pPr>
                      <a:r>
                        <a:rPr lang="en-US" sz="1600" b="1" dirty="0"/>
                        <a:t>Name</a:t>
                      </a:r>
                      <a:endParaRPr lang="en-US" sz="1600" b="1" dirty="0">
                        <a:latin typeface="Calibri"/>
                        <a:ea typeface="Calibri"/>
                        <a:cs typeface="Arial"/>
                      </a:endParaRPr>
                    </a:p>
                  </a:txBody>
                  <a:tcPr marL="9525" marR="9525" marT="9525" marB="9525" anchor="ctr"/>
                </a:tc>
                <a:tc>
                  <a:txBody>
                    <a:bodyPr/>
                    <a:lstStyle/>
                    <a:p>
                      <a:pPr marL="0" marR="0" algn="ctr">
                        <a:lnSpc>
                          <a:spcPct val="115000"/>
                        </a:lnSpc>
                        <a:spcBef>
                          <a:spcPts val="0"/>
                        </a:spcBef>
                        <a:spcAft>
                          <a:spcPts val="0"/>
                        </a:spcAft>
                      </a:pPr>
                      <a:r>
                        <a:rPr lang="en-US" sz="1600" b="1" dirty="0"/>
                        <a:t>Description</a:t>
                      </a:r>
                      <a:endParaRPr lang="en-US" sz="1600" b="1" dirty="0">
                        <a:latin typeface="Calibri"/>
                        <a:ea typeface="Calibri"/>
                        <a:cs typeface="Arial"/>
                      </a:endParaRPr>
                    </a:p>
                  </a:txBody>
                  <a:tcPr marL="9525" marR="9525" marT="9525" marB="9525" anchor="ctr"/>
                </a:tc>
                <a:extLst>
                  <a:ext uri="{0D108BD9-81ED-4DB2-BD59-A6C34878D82A}">
                    <a16:rowId xmlns:a16="http://schemas.microsoft.com/office/drawing/2014/main" val="10000"/>
                  </a:ext>
                </a:extLst>
              </a:tr>
              <a:tr h="437883">
                <a:tc>
                  <a:txBody>
                    <a:bodyPr/>
                    <a:lstStyle/>
                    <a:p>
                      <a:pPr marL="0" marR="0" algn="ctr">
                        <a:lnSpc>
                          <a:spcPct val="140000"/>
                        </a:lnSpc>
                        <a:spcBef>
                          <a:spcPts val="0"/>
                        </a:spcBef>
                        <a:spcAft>
                          <a:spcPts val="0"/>
                        </a:spcAft>
                      </a:pPr>
                      <a:r>
                        <a:rPr lang="en-US" sz="1600" dirty="0"/>
                        <a:t>x + y</a:t>
                      </a:r>
                      <a:endParaRPr lang="en-US" sz="1600" dirty="0">
                        <a:latin typeface="Calibri"/>
                        <a:ea typeface="Calibri"/>
                        <a:cs typeface="Arial"/>
                      </a:endParaRPr>
                    </a:p>
                  </a:txBody>
                  <a:tcPr marL="9525" marR="9525" marT="9525" marB="9525" anchor="ctr"/>
                </a:tc>
                <a:tc>
                  <a:txBody>
                    <a:bodyPr/>
                    <a:lstStyle/>
                    <a:p>
                      <a:pPr marL="0" marR="0">
                        <a:lnSpc>
                          <a:spcPct val="140000"/>
                        </a:lnSpc>
                        <a:spcBef>
                          <a:spcPts val="0"/>
                        </a:spcBef>
                        <a:spcAft>
                          <a:spcPts val="0"/>
                        </a:spcAft>
                      </a:pPr>
                      <a:r>
                        <a:rPr lang="en-US" sz="1600"/>
                        <a:t>Addition</a:t>
                      </a:r>
                      <a:endParaRPr lang="en-US" sz="1600">
                        <a:latin typeface="Calibri"/>
                        <a:ea typeface="Calibri"/>
                        <a:cs typeface="Arial"/>
                      </a:endParaRPr>
                    </a:p>
                  </a:txBody>
                  <a:tcPr marL="9525" marR="9525" marT="9525" marB="9525" anchor="ctr"/>
                </a:tc>
                <a:tc>
                  <a:txBody>
                    <a:bodyPr/>
                    <a:lstStyle/>
                    <a:p>
                      <a:pPr marL="0" marR="0">
                        <a:lnSpc>
                          <a:spcPct val="140000"/>
                        </a:lnSpc>
                        <a:spcBef>
                          <a:spcPts val="0"/>
                        </a:spcBef>
                        <a:spcAft>
                          <a:spcPts val="0"/>
                        </a:spcAft>
                      </a:pPr>
                      <a:r>
                        <a:rPr lang="en-US" sz="1600"/>
                        <a:t>Sum of x and y</a:t>
                      </a:r>
                      <a:endParaRPr lang="en-US" sz="1600">
                        <a:latin typeface="Calibri"/>
                        <a:ea typeface="Calibri"/>
                        <a:cs typeface="Arial"/>
                      </a:endParaRPr>
                    </a:p>
                  </a:txBody>
                  <a:tcPr marL="9525" marR="9525" marT="9525" marB="9525" anchor="ctr"/>
                </a:tc>
                <a:extLst>
                  <a:ext uri="{0D108BD9-81ED-4DB2-BD59-A6C34878D82A}">
                    <a16:rowId xmlns:a16="http://schemas.microsoft.com/office/drawing/2014/main" val="10001"/>
                  </a:ext>
                </a:extLst>
              </a:tr>
              <a:tr h="437883">
                <a:tc>
                  <a:txBody>
                    <a:bodyPr/>
                    <a:lstStyle/>
                    <a:p>
                      <a:pPr marL="0" marR="0" algn="ctr">
                        <a:lnSpc>
                          <a:spcPct val="140000"/>
                        </a:lnSpc>
                        <a:spcBef>
                          <a:spcPts val="0"/>
                        </a:spcBef>
                        <a:spcAft>
                          <a:spcPts val="0"/>
                        </a:spcAft>
                      </a:pPr>
                      <a:r>
                        <a:rPr lang="en-US" sz="1600" dirty="0"/>
                        <a:t>x - y</a:t>
                      </a:r>
                      <a:endParaRPr lang="en-US" sz="1600" dirty="0">
                        <a:latin typeface="Calibri"/>
                        <a:ea typeface="Calibri"/>
                        <a:cs typeface="Arial"/>
                      </a:endParaRPr>
                    </a:p>
                  </a:txBody>
                  <a:tcPr marL="9525" marR="9525" marT="9525" marB="9525" anchor="ctr"/>
                </a:tc>
                <a:tc>
                  <a:txBody>
                    <a:bodyPr/>
                    <a:lstStyle/>
                    <a:p>
                      <a:pPr marL="0" marR="0">
                        <a:lnSpc>
                          <a:spcPct val="140000"/>
                        </a:lnSpc>
                        <a:spcBef>
                          <a:spcPts val="0"/>
                        </a:spcBef>
                        <a:spcAft>
                          <a:spcPts val="0"/>
                        </a:spcAft>
                      </a:pPr>
                      <a:r>
                        <a:rPr lang="en-US" sz="1600"/>
                        <a:t>Subtraction</a:t>
                      </a:r>
                      <a:endParaRPr lang="en-US" sz="1600">
                        <a:latin typeface="Calibri"/>
                        <a:ea typeface="Calibri"/>
                        <a:cs typeface="Arial"/>
                      </a:endParaRPr>
                    </a:p>
                  </a:txBody>
                  <a:tcPr marL="9525" marR="9525" marT="9525" marB="9525" anchor="ctr"/>
                </a:tc>
                <a:tc>
                  <a:txBody>
                    <a:bodyPr/>
                    <a:lstStyle/>
                    <a:p>
                      <a:pPr marL="0" marR="0">
                        <a:lnSpc>
                          <a:spcPct val="140000"/>
                        </a:lnSpc>
                        <a:spcBef>
                          <a:spcPts val="0"/>
                        </a:spcBef>
                        <a:spcAft>
                          <a:spcPts val="0"/>
                        </a:spcAft>
                      </a:pPr>
                      <a:r>
                        <a:rPr lang="en-US" sz="1600"/>
                        <a:t>Difference of x and y</a:t>
                      </a:r>
                      <a:endParaRPr lang="en-US" sz="1600">
                        <a:latin typeface="Calibri"/>
                        <a:ea typeface="Calibri"/>
                        <a:cs typeface="Arial"/>
                      </a:endParaRPr>
                    </a:p>
                  </a:txBody>
                  <a:tcPr marL="9525" marR="9525" marT="9525" marB="9525" anchor="ctr"/>
                </a:tc>
                <a:extLst>
                  <a:ext uri="{0D108BD9-81ED-4DB2-BD59-A6C34878D82A}">
                    <a16:rowId xmlns:a16="http://schemas.microsoft.com/office/drawing/2014/main" val="10002"/>
                  </a:ext>
                </a:extLst>
              </a:tr>
              <a:tr h="437883">
                <a:tc>
                  <a:txBody>
                    <a:bodyPr/>
                    <a:lstStyle/>
                    <a:p>
                      <a:pPr marL="0" marR="0" algn="ctr">
                        <a:lnSpc>
                          <a:spcPct val="140000"/>
                        </a:lnSpc>
                        <a:spcBef>
                          <a:spcPts val="0"/>
                        </a:spcBef>
                        <a:spcAft>
                          <a:spcPts val="0"/>
                        </a:spcAft>
                      </a:pPr>
                      <a:r>
                        <a:rPr lang="en-US" sz="1600" dirty="0"/>
                        <a:t>x * y</a:t>
                      </a:r>
                      <a:endParaRPr lang="en-US" sz="1600" dirty="0">
                        <a:latin typeface="Calibri"/>
                        <a:ea typeface="Calibri"/>
                        <a:cs typeface="Arial"/>
                      </a:endParaRPr>
                    </a:p>
                  </a:txBody>
                  <a:tcPr marL="9525" marR="9525" marT="9525" marB="9525" anchor="ctr"/>
                </a:tc>
                <a:tc>
                  <a:txBody>
                    <a:bodyPr/>
                    <a:lstStyle/>
                    <a:p>
                      <a:pPr marL="0" marR="0">
                        <a:lnSpc>
                          <a:spcPct val="140000"/>
                        </a:lnSpc>
                        <a:spcBef>
                          <a:spcPts val="0"/>
                        </a:spcBef>
                        <a:spcAft>
                          <a:spcPts val="0"/>
                        </a:spcAft>
                      </a:pPr>
                      <a:r>
                        <a:rPr lang="en-US" sz="1600"/>
                        <a:t>Multiplication</a:t>
                      </a:r>
                      <a:endParaRPr lang="en-US" sz="1600">
                        <a:latin typeface="Calibri"/>
                        <a:ea typeface="Calibri"/>
                        <a:cs typeface="Arial"/>
                      </a:endParaRPr>
                    </a:p>
                  </a:txBody>
                  <a:tcPr marL="9525" marR="9525" marT="9525" marB="9525" anchor="ctr"/>
                </a:tc>
                <a:tc>
                  <a:txBody>
                    <a:bodyPr/>
                    <a:lstStyle/>
                    <a:p>
                      <a:pPr marL="0" marR="0">
                        <a:lnSpc>
                          <a:spcPct val="140000"/>
                        </a:lnSpc>
                        <a:spcBef>
                          <a:spcPts val="0"/>
                        </a:spcBef>
                        <a:spcAft>
                          <a:spcPts val="0"/>
                        </a:spcAft>
                      </a:pPr>
                      <a:r>
                        <a:rPr lang="en-US" sz="1600" dirty="0"/>
                        <a:t>Product of x and y</a:t>
                      </a:r>
                      <a:endParaRPr lang="en-US" sz="1600" dirty="0">
                        <a:latin typeface="Calibri"/>
                        <a:ea typeface="Calibri"/>
                        <a:cs typeface="Arial"/>
                      </a:endParaRPr>
                    </a:p>
                  </a:txBody>
                  <a:tcPr marL="9525" marR="9525" marT="9525" marB="9525" anchor="ctr"/>
                </a:tc>
                <a:extLst>
                  <a:ext uri="{0D108BD9-81ED-4DB2-BD59-A6C34878D82A}">
                    <a16:rowId xmlns:a16="http://schemas.microsoft.com/office/drawing/2014/main" val="10003"/>
                  </a:ext>
                </a:extLst>
              </a:tr>
              <a:tr h="437883">
                <a:tc>
                  <a:txBody>
                    <a:bodyPr/>
                    <a:lstStyle/>
                    <a:p>
                      <a:pPr marL="0" marR="0" algn="ctr">
                        <a:lnSpc>
                          <a:spcPct val="140000"/>
                        </a:lnSpc>
                        <a:spcBef>
                          <a:spcPts val="0"/>
                        </a:spcBef>
                        <a:spcAft>
                          <a:spcPts val="0"/>
                        </a:spcAft>
                      </a:pPr>
                      <a:r>
                        <a:rPr lang="en-US" sz="1600" dirty="0"/>
                        <a:t>x / y</a:t>
                      </a:r>
                      <a:endParaRPr lang="en-US" sz="1600" dirty="0">
                        <a:latin typeface="Calibri"/>
                        <a:ea typeface="Calibri"/>
                        <a:cs typeface="Arial"/>
                      </a:endParaRPr>
                    </a:p>
                  </a:txBody>
                  <a:tcPr marL="9525" marR="9525" marT="9525" marB="9525" anchor="ctr"/>
                </a:tc>
                <a:tc>
                  <a:txBody>
                    <a:bodyPr/>
                    <a:lstStyle/>
                    <a:p>
                      <a:pPr marL="0" marR="0">
                        <a:lnSpc>
                          <a:spcPct val="140000"/>
                        </a:lnSpc>
                        <a:spcBef>
                          <a:spcPts val="0"/>
                        </a:spcBef>
                        <a:spcAft>
                          <a:spcPts val="0"/>
                        </a:spcAft>
                      </a:pPr>
                      <a:r>
                        <a:rPr lang="en-US" sz="1600"/>
                        <a:t>Division</a:t>
                      </a:r>
                      <a:endParaRPr lang="en-US" sz="1600">
                        <a:latin typeface="Calibri"/>
                        <a:ea typeface="Calibri"/>
                        <a:cs typeface="Arial"/>
                      </a:endParaRPr>
                    </a:p>
                  </a:txBody>
                  <a:tcPr marL="9525" marR="9525" marT="9525" marB="9525" anchor="ctr"/>
                </a:tc>
                <a:tc>
                  <a:txBody>
                    <a:bodyPr/>
                    <a:lstStyle/>
                    <a:p>
                      <a:pPr marL="0" marR="0">
                        <a:lnSpc>
                          <a:spcPct val="140000"/>
                        </a:lnSpc>
                        <a:spcBef>
                          <a:spcPts val="0"/>
                        </a:spcBef>
                        <a:spcAft>
                          <a:spcPts val="0"/>
                        </a:spcAft>
                      </a:pPr>
                      <a:r>
                        <a:rPr lang="en-US" sz="1600"/>
                        <a:t>Quotient of x and y</a:t>
                      </a:r>
                      <a:endParaRPr lang="en-US" sz="1600">
                        <a:latin typeface="Calibri"/>
                        <a:ea typeface="Calibri"/>
                        <a:cs typeface="Arial"/>
                      </a:endParaRPr>
                    </a:p>
                  </a:txBody>
                  <a:tcPr marL="9525" marR="9525" marT="9525" marB="9525" anchor="ctr"/>
                </a:tc>
                <a:extLst>
                  <a:ext uri="{0D108BD9-81ED-4DB2-BD59-A6C34878D82A}">
                    <a16:rowId xmlns:a16="http://schemas.microsoft.com/office/drawing/2014/main" val="10004"/>
                  </a:ext>
                </a:extLst>
              </a:tr>
              <a:tr h="437883">
                <a:tc>
                  <a:txBody>
                    <a:bodyPr/>
                    <a:lstStyle/>
                    <a:p>
                      <a:pPr marL="0" marR="0" algn="ctr">
                        <a:lnSpc>
                          <a:spcPct val="140000"/>
                        </a:lnSpc>
                        <a:spcBef>
                          <a:spcPts val="0"/>
                        </a:spcBef>
                        <a:spcAft>
                          <a:spcPts val="0"/>
                        </a:spcAft>
                      </a:pPr>
                      <a:r>
                        <a:rPr lang="en-US" sz="1600" dirty="0"/>
                        <a:t>x % y</a:t>
                      </a:r>
                      <a:endParaRPr lang="en-US" sz="1600" dirty="0">
                        <a:latin typeface="Calibri"/>
                        <a:ea typeface="Calibri"/>
                        <a:cs typeface="Arial"/>
                      </a:endParaRPr>
                    </a:p>
                  </a:txBody>
                  <a:tcPr marL="9525" marR="9525" marT="9525" marB="9525" anchor="ctr"/>
                </a:tc>
                <a:tc>
                  <a:txBody>
                    <a:bodyPr/>
                    <a:lstStyle/>
                    <a:p>
                      <a:pPr marL="0" marR="0">
                        <a:lnSpc>
                          <a:spcPct val="140000"/>
                        </a:lnSpc>
                        <a:spcBef>
                          <a:spcPts val="0"/>
                        </a:spcBef>
                        <a:spcAft>
                          <a:spcPts val="0"/>
                        </a:spcAft>
                      </a:pPr>
                      <a:r>
                        <a:rPr lang="en-US" sz="1600"/>
                        <a:t>Modulus</a:t>
                      </a:r>
                      <a:endParaRPr lang="en-US" sz="1600">
                        <a:latin typeface="Calibri"/>
                        <a:ea typeface="Calibri"/>
                        <a:cs typeface="Arial"/>
                      </a:endParaRPr>
                    </a:p>
                  </a:txBody>
                  <a:tcPr marL="9525" marR="9525" marT="9525" marB="9525" anchor="ctr"/>
                </a:tc>
                <a:tc>
                  <a:txBody>
                    <a:bodyPr/>
                    <a:lstStyle/>
                    <a:p>
                      <a:pPr marL="0" marR="0">
                        <a:lnSpc>
                          <a:spcPct val="140000"/>
                        </a:lnSpc>
                        <a:spcBef>
                          <a:spcPts val="0"/>
                        </a:spcBef>
                        <a:spcAft>
                          <a:spcPts val="0"/>
                        </a:spcAft>
                      </a:pPr>
                      <a:r>
                        <a:rPr lang="en-US" sz="1600"/>
                        <a:t>Remainder of x divided by y</a:t>
                      </a:r>
                      <a:endParaRPr lang="en-US" sz="1600">
                        <a:latin typeface="Calibri"/>
                        <a:ea typeface="Calibri"/>
                        <a:cs typeface="Arial"/>
                      </a:endParaRPr>
                    </a:p>
                  </a:txBody>
                  <a:tcPr marL="9525" marR="9525" marT="9525" marB="9525" anchor="ctr"/>
                </a:tc>
                <a:extLst>
                  <a:ext uri="{0D108BD9-81ED-4DB2-BD59-A6C34878D82A}">
                    <a16:rowId xmlns:a16="http://schemas.microsoft.com/office/drawing/2014/main" val="10005"/>
                  </a:ext>
                </a:extLst>
              </a:tr>
              <a:tr h="437883">
                <a:tc>
                  <a:txBody>
                    <a:bodyPr/>
                    <a:lstStyle/>
                    <a:p>
                      <a:pPr marL="0" marR="0" algn="ctr">
                        <a:lnSpc>
                          <a:spcPct val="140000"/>
                        </a:lnSpc>
                        <a:spcBef>
                          <a:spcPts val="0"/>
                        </a:spcBef>
                        <a:spcAft>
                          <a:spcPts val="0"/>
                        </a:spcAft>
                      </a:pPr>
                      <a:r>
                        <a:rPr lang="en-US" sz="1600" dirty="0"/>
                        <a:t>- x</a:t>
                      </a:r>
                      <a:endParaRPr lang="en-US" sz="1600" dirty="0">
                        <a:latin typeface="Calibri"/>
                        <a:ea typeface="Calibri"/>
                        <a:cs typeface="Arial"/>
                      </a:endParaRPr>
                    </a:p>
                  </a:txBody>
                  <a:tcPr marL="9525" marR="9525" marT="9525" marB="9525" anchor="ctr"/>
                </a:tc>
                <a:tc>
                  <a:txBody>
                    <a:bodyPr/>
                    <a:lstStyle/>
                    <a:p>
                      <a:pPr marL="0" marR="0">
                        <a:lnSpc>
                          <a:spcPct val="140000"/>
                        </a:lnSpc>
                        <a:spcBef>
                          <a:spcPts val="0"/>
                        </a:spcBef>
                        <a:spcAft>
                          <a:spcPts val="0"/>
                        </a:spcAft>
                      </a:pPr>
                      <a:r>
                        <a:rPr lang="en-US" sz="1600"/>
                        <a:t>Negation</a:t>
                      </a:r>
                      <a:endParaRPr lang="en-US" sz="1600">
                        <a:latin typeface="Calibri"/>
                        <a:ea typeface="Calibri"/>
                        <a:cs typeface="Arial"/>
                      </a:endParaRPr>
                    </a:p>
                  </a:txBody>
                  <a:tcPr marL="9525" marR="9525" marT="9525" marB="9525" anchor="ctr"/>
                </a:tc>
                <a:tc>
                  <a:txBody>
                    <a:bodyPr/>
                    <a:lstStyle/>
                    <a:p>
                      <a:pPr marL="0" marR="0">
                        <a:lnSpc>
                          <a:spcPct val="140000"/>
                        </a:lnSpc>
                        <a:spcBef>
                          <a:spcPts val="0"/>
                        </a:spcBef>
                        <a:spcAft>
                          <a:spcPts val="0"/>
                        </a:spcAft>
                      </a:pPr>
                      <a:r>
                        <a:rPr lang="en-US" sz="1600"/>
                        <a:t>Opposite of x</a:t>
                      </a:r>
                      <a:endParaRPr lang="en-US" sz="1600">
                        <a:latin typeface="Calibri"/>
                        <a:ea typeface="Calibri"/>
                        <a:cs typeface="Arial"/>
                      </a:endParaRPr>
                    </a:p>
                  </a:txBody>
                  <a:tcPr marL="9525" marR="9525" marT="9525" marB="9525" anchor="ctr"/>
                </a:tc>
                <a:extLst>
                  <a:ext uri="{0D108BD9-81ED-4DB2-BD59-A6C34878D82A}">
                    <a16:rowId xmlns:a16="http://schemas.microsoft.com/office/drawing/2014/main" val="10006"/>
                  </a:ext>
                </a:extLst>
              </a:tr>
              <a:tr h="437883">
                <a:tc>
                  <a:txBody>
                    <a:bodyPr/>
                    <a:lstStyle/>
                    <a:p>
                      <a:pPr marL="0" marR="0" algn="ctr">
                        <a:lnSpc>
                          <a:spcPct val="140000"/>
                        </a:lnSpc>
                        <a:spcBef>
                          <a:spcPts val="0"/>
                        </a:spcBef>
                        <a:spcAft>
                          <a:spcPts val="0"/>
                        </a:spcAft>
                      </a:pPr>
                      <a:r>
                        <a:rPr lang="en-US" sz="1600" dirty="0"/>
                        <a:t>a . b </a:t>
                      </a:r>
                      <a:endParaRPr lang="en-US" sz="1600" dirty="0">
                        <a:latin typeface="Calibri"/>
                        <a:ea typeface="Calibri"/>
                        <a:cs typeface="Arial"/>
                      </a:endParaRPr>
                    </a:p>
                  </a:txBody>
                  <a:tcPr marL="9525" marR="9525" marT="9525" marB="9525" anchor="ctr"/>
                </a:tc>
                <a:tc>
                  <a:txBody>
                    <a:bodyPr/>
                    <a:lstStyle/>
                    <a:p>
                      <a:pPr marL="0" marR="0">
                        <a:lnSpc>
                          <a:spcPct val="140000"/>
                        </a:lnSpc>
                        <a:spcBef>
                          <a:spcPts val="0"/>
                        </a:spcBef>
                        <a:spcAft>
                          <a:spcPts val="0"/>
                        </a:spcAft>
                      </a:pPr>
                      <a:r>
                        <a:rPr lang="en-US" sz="1600"/>
                        <a:t>Concatenation</a:t>
                      </a:r>
                      <a:endParaRPr lang="en-US" sz="1600">
                        <a:latin typeface="Calibri"/>
                        <a:ea typeface="Calibri"/>
                        <a:cs typeface="Arial"/>
                      </a:endParaRPr>
                    </a:p>
                  </a:txBody>
                  <a:tcPr marL="9525" marR="9525" marT="9525" marB="9525" anchor="ctr"/>
                </a:tc>
                <a:tc>
                  <a:txBody>
                    <a:bodyPr/>
                    <a:lstStyle/>
                    <a:p>
                      <a:pPr marL="0" marR="0">
                        <a:lnSpc>
                          <a:spcPct val="140000"/>
                        </a:lnSpc>
                        <a:spcBef>
                          <a:spcPts val="0"/>
                        </a:spcBef>
                        <a:spcAft>
                          <a:spcPts val="0"/>
                        </a:spcAft>
                      </a:pPr>
                      <a:r>
                        <a:rPr lang="en-US" sz="1600" dirty="0"/>
                        <a:t>Concatenate two strings</a:t>
                      </a:r>
                      <a:endParaRPr lang="en-US" sz="1600" dirty="0">
                        <a:latin typeface="Calibri"/>
                        <a:ea typeface="Calibri"/>
                        <a:cs typeface="Arial"/>
                      </a:endParaRPr>
                    </a:p>
                  </a:txBody>
                  <a:tcPr marL="9525" marR="9525" marT="9525" marB="9525" anchor="ct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7972415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ar-JO"/>
          </a:p>
        </p:txBody>
      </p:sp>
      <p:sp>
        <p:nvSpPr>
          <p:cNvPr id="3" name="Content Placeholder 2"/>
          <p:cNvSpPr>
            <a:spLocks noGrp="1"/>
          </p:cNvSpPr>
          <p:nvPr>
            <p:ph idx="1"/>
          </p:nvPr>
        </p:nvSpPr>
        <p:spPr>
          <a:xfrm>
            <a:off x="304800" y="1371600"/>
            <a:ext cx="8382000" cy="4876800"/>
          </a:xfrm>
        </p:spPr>
        <p:txBody>
          <a:bodyPr/>
          <a:lstStyle/>
          <a:p>
            <a:pPr marL="0" indent="0" eaLnBrk="1" fontAlgn="ctr" hangingPunct="1">
              <a:buNone/>
            </a:pPr>
            <a:r>
              <a:rPr lang="en-US" dirty="0"/>
              <a:t>a .= </a:t>
            </a:r>
            <a:r>
              <a:rPr lang="en-US" dirty="0" smtClean="0"/>
              <a:t>b</a:t>
            </a:r>
            <a:r>
              <a:rPr lang="en-US" dirty="0"/>
              <a:t> </a:t>
            </a:r>
            <a:r>
              <a:rPr lang="en-US" dirty="0" smtClean="0"/>
              <a:t>-------      a </a:t>
            </a:r>
            <a:r>
              <a:rPr lang="en-US" dirty="0"/>
              <a:t>= a </a:t>
            </a:r>
            <a:r>
              <a:rPr lang="en-US" dirty="0" smtClean="0"/>
              <a:t>. b</a:t>
            </a:r>
            <a:endParaRPr lang="ar-JO" dirty="0"/>
          </a:p>
          <a:p>
            <a:pPr marL="0" indent="0">
              <a:buNone/>
            </a:pPr>
            <a:endParaRPr lang="en-US" dirty="0" smtClean="0"/>
          </a:p>
          <a:p>
            <a:pPr marL="0" indent="0">
              <a:buNone/>
            </a:pPr>
            <a:r>
              <a:rPr lang="en-US" dirty="0" smtClean="0"/>
              <a:t>$a=“ </a:t>
            </a:r>
            <a:r>
              <a:rPr lang="en-US" dirty="0" err="1" smtClean="0"/>
              <a:t>ali</a:t>
            </a:r>
            <a:r>
              <a:rPr lang="en-US" dirty="0" smtClean="0"/>
              <a:t>”;</a:t>
            </a:r>
          </a:p>
          <a:p>
            <a:pPr marL="0" indent="0">
              <a:buNone/>
            </a:pPr>
            <a:r>
              <a:rPr lang="en-US" dirty="0" smtClean="0"/>
              <a:t>$b=“ hello”;</a:t>
            </a:r>
          </a:p>
          <a:p>
            <a:pPr marL="0" indent="0">
              <a:buNone/>
            </a:pPr>
            <a:r>
              <a:rPr lang="en-US" dirty="0" smtClean="0"/>
              <a:t>$a .= $b;</a:t>
            </a:r>
          </a:p>
          <a:p>
            <a:pPr marL="0" indent="0">
              <a:buNone/>
            </a:pPr>
            <a:r>
              <a:rPr lang="en-US" dirty="0" smtClean="0"/>
              <a:t>$b .= $a     ---- b=</a:t>
            </a:r>
            <a:r>
              <a:rPr lang="en-US" dirty="0" err="1" smtClean="0"/>
              <a:t>b.a</a:t>
            </a:r>
            <a:endParaRPr lang="en-US" dirty="0" smtClean="0"/>
          </a:p>
          <a:p>
            <a:pPr marL="0" indent="0">
              <a:buNone/>
            </a:pPr>
            <a:r>
              <a:rPr lang="en-US" dirty="0"/>
              <a:t>e</a:t>
            </a:r>
            <a:r>
              <a:rPr lang="en-US" dirty="0" smtClean="0"/>
              <a:t>cho $a;</a:t>
            </a:r>
            <a:r>
              <a:rPr lang="en-US" dirty="0"/>
              <a:t> ----- </a:t>
            </a:r>
            <a:r>
              <a:rPr lang="en-US" dirty="0" err="1" smtClean="0"/>
              <a:t>ali</a:t>
            </a:r>
            <a:r>
              <a:rPr lang="en-US" dirty="0" smtClean="0"/>
              <a:t> hello</a:t>
            </a:r>
            <a:endParaRPr lang="en-US" dirty="0"/>
          </a:p>
          <a:p>
            <a:pPr marL="0" indent="0">
              <a:buNone/>
            </a:pPr>
            <a:r>
              <a:rPr lang="en-US" dirty="0" smtClean="0"/>
              <a:t>Echo $b;  hello </a:t>
            </a:r>
            <a:r>
              <a:rPr lang="en-US" dirty="0" err="1" smtClean="0"/>
              <a:t>ali</a:t>
            </a:r>
            <a:endParaRPr lang="en-US" sz="1200" dirty="0" smtClean="0"/>
          </a:p>
          <a:p>
            <a:pPr marL="0" indent="0">
              <a:buNone/>
            </a:pPr>
            <a:endParaRPr lang="en-US" sz="1200" dirty="0"/>
          </a:p>
          <a:p>
            <a:pPr marL="0" indent="0">
              <a:buNone/>
            </a:pPr>
            <a:endParaRPr lang="en-US" dirty="0"/>
          </a:p>
          <a:p>
            <a:pPr marL="0" indent="0">
              <a:buNone/>
            </a:pPr>
            <a:endParaRPr lang="en-US" dirty="0" smtClean="0"/>
          </a:p>
          <a:p>
            <a:pPr marL="0" indent="0">
              <a:buNone/>
            </a:pPr>
            <a:endParaRPr lang="en-US" dirty="0"/>
          </a:p>
          <a:p>
            <a:pPr marL="0" indent="0">
              <a:buNone/>
            </a:pPr>
            <a:endParaRPr lang="ar-JO" dirty="0"/>
          </a:p>
        </p:txBody>
      </p:sp>
      <p:sp>
        <p:nvSpPr>
          <p:cNvPr id="4" name="Slide Number Placeholder 3"/>
          <p:cNvSpPr>
            <a:spLocks noGrp="1"/>
          </p:cNvSpPr>
          <p:nvPr>
            <p:ph type="sldNum" sz="quarter" idx="12"/>
          </p:nvPr>
        </p:nvSpPr>
        <p:spPr/>
        <p:txBody>
          <a:bodyPr/>
          <a:lstStyle/>
          <a:p>
            <a:fld id="{7B8191E8-D434-416E-8CB3-F034D7BEA5CF}" type="slidenum">
              <a:rPr lang="en-US" altLang="en-US" smtClean="0"/>
              <a:pPr/>
              <a:t>19</a:t>
            </a:fld>
            <a:endParaRPr lang="en-US" altLang="en-US"/>
          </a:p>
        </p:txBody>
      </p:sp>
    </p:spTree>
    <p:extLst>
      <p:ext uri="{BB962C8B-B14F-4D97-AF65-F5344CB8AC3E}">
        <p14:creationId xmlns:p14="http://schemas.microsoft.com/office/powerpoint/2010/main" val="37807324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
          <p:cNvSpPr>
            <a:spLocks noGrp="1" noChangeArrowheads="1"/>
          </p:cNvSpPr>
          <p:nvPr>
            <p:ph type="title"/>
          </p:nvPr>
        </p:nvSpPr>
        <p:spPr>
          <a:xfrm>
            <a:off x="685799" y="0"/>
            <a:ext cx="7770813" cy="1143000"/>
          </a:xfrm>
        </p:spPr>
        <p:txBody>
          <a:bodyPr lIns="81639" tIns="42452" rIns="81639" bIns="42452"/>
          <a:lstStyle/>
          <a:p>
            <a:pPr eaLnBrk="1" hangingPunct="1">
              <a:tabLst>
                <a:tab pos="0" algn="l"/>
                <a:tab pos="404813" algn="l"/>
                <a:tab pos="812800" algn="l"/>
                <a:tab pos="1220788" algn="l"/>
                <a:tab pos="1627188" algn="l"/>
                <a:tab pos="2035175" algn="l"/>
                <a:tab pos="2443163" algn="l"/>
                <a:tab pos="2851150" algn="l"/>
                <a:tab pos="3257550" algn="l"/>
                <a:tab pos="3665538" algn="l"/>
                <a:tab pos="4073525" algn="l"/>
                <a:tab pos="4479925" algn="l"/>
                <a:tab pos="4887913" algn="l"/>
                <a:tab pos="5295900" algn="l"/>
                <a:tab pos="5703888" algn="l"/>
                <a:tab pos="6110288" algn="l"/>
                <a:tab pos="6518275" algn="l"/>
                <a:tab pos="6926263" algn="l"/>
                <a:tab pos="7332663" algn="l"/>
                <a:tab pos="7740650" algn="l"/>
                <a:tab pos="8148638" algn="l"/>
              </a:tabLst>
            </a:pPr>
            <a:r>
              <a:rPr lang="en-GB" altLang="en-US" sz="5400" b="1" dirty="0" smtClean="0"/>
              <a:t>PHP</a:t>
            </a:r>
          </a:p>
        </p:txBody>
      </p:sp>
      <p:sp>
        <p:nvSpPr>
          <p:cNvPr id="5123" name="Rectangle 2"/>
          <p:cNvSpPr>
            <a:spLocks noGrp="1" noChangeArrowheads="1"/>
          </p:cNvSpPr>
          <p:nvPr>
            <p:ph type="body" idx="1"/>
          </p:nvPr>
        </p:nvSpPr>
        <p:spPr>
          <a:xfrm>
            <a:off x="678179" y="1217612"/>
            <a:ext cx="7770813" cy="4116388"/>
          </a:xfrm>
        </p:spPr>
        <p:txBody>
          <a:bodyPr lIns="81639" tIns="42452" rIns="81639" bIns="42452"/>
          <a:lstStyle/>
          <a:p>
            <a:pPr marL="304800" indent="-304800" eaLnBrk="1" hangingPunct="1">
              <a:spcBef>
                <a:spcPts val="725"/>
              </a:spcBef>
              <a:buFont typeface="Times New Roman" panose="02020603050405020304" pitchFamily="18" charset="0"/>
              <a:buChar char="•"/>
              <a:tabLst>
                <a:tab pos="320675" algn="l"/>
                <a:tab pos="727075" algn="l"/>
                <a:tab pos="1135063" algn="l"/>
                <a:tab pos="1543050" algn="l"/>
                <a:tab pos="1951038" algn="l"/>
                <a:tab pos="2357438" algn="l"/>
                <a:tab pos="2765425" algn="l"/>
                <a:tab pos="3173413" algn="l"/>
                <a:tab pos="3579813" algn="l"/>
                <a:tab pos="3987800" algn="l"/>
                <a:tab pos="4395788" algn="l"/>
                <a:tab pos="4803775" algn="l"/>
                <a:tab pos="5210175" algn="l"/>
                <a:tab pos="5618163" algn="l"/>
                <a:tab pos="6026150" algn="l"/>
                <a:tab pos="6432550" algn="l"/>
                <a:tab pos="6840538" algn="l"/>
                <a:tab pos="7248525" algn="l"/>
                <a:tab pos="7656513" algn="l"/>
                <a:tab pos="8062913" algn="l"/>
              </a:tabLst>
            </a:pPr>
            <a:r>
              <a:rPr lang="en-GB" altLang="en-US" b="1" dirty="0" smtClean="0"/>
              <a:t>What is it?</a:t>
            </a:r>
          </a:p>
          <a:p>
            <a:pPr marL="666750" lvl="1" indent="-252413" eaLnBrk="1" hangingPunct="1">
              <a:spcBef>
                <a:spcPts val="638"/>
              </a:spcBef>
              <a:buFont typeface="Times New Roman" panose="02020603050405020304" pitchFamily="18" charset="0"/>
              <a:buChar char="–"/>
              <a:tabLst>
                <a:tab pos="320675" algn="l"/>
                <a:tab pos="727075" algn="l"/>
                <a:tab pos="1135063" algn="l"/>
                <a:tab pos="1543050" algn="l"/>
                <a:tab pos="1951038" algn="l"/>
                <a:tab pos="2357438" algn="l"/>
                <a:tab pos="2765425" algn="l"/>
                <a:tab pos="3173413" algn="l"/>
                <a:tab pos="3579813" algn="l"/>
                <a:tab pos="3987800" algn="l"/>
                <a:tab pos="4395788" algn="l"/>
                <a:tab pos="4803775" algn="l"/>
                <a:tab pos="5210175" algn="l"/>
                <a:tab pos="5618163" algn="l"/>
                <a:tab pos="6026150" algn="l"/>
                <a:tab pos="6432550" algn="l"/>
                <a:tab pos="6840538" algn="l"/>
                <a:tab pos="7248525" algn="l"/>
                <a:tab pos="7656513" algn="l"/>
                <a:tab pos="8062913" algn="l"/>
              </a:tabLst>
            </a:pPr>
            <a:r>
              <a:rPr lang="en-GB" altLang="en-US" dirty="0" smtClean="0"/>
              <a:t>programming language (scripting language)</a:t>
            </a:r>
            <a:r>
              <a:rPr lang="en-GB" altLang="en-US" dirty="0" smtClean="0">
                <a:cs typeface="Arial" panose="020B0604020202020204" pitchFamily="34" charset="0"/>
              </a:rPr>
              <a:t>‏</a:t>
            </a:r>
          </a:p>
          <a:p>
            <a:pPr marL="666750" lvl="1" indent="-252413" eaLnBrk="1" hangingPunct="1">
              <a:spcBef>
                <a:spcPts val="638"/>
              </a:spcBef>
              <a:buFont typeface="Times New Roman" panose="02020603050405020304" pitchFamily="18" charset="0"/>
              <a:buChar char="–"/>
              <a:tabLst>
                <a:tab pos="320675" algn="l"/>
                <a:tab pos="727075" algn="l"/>
                <a:tab pos="1135063" algn="l"/>
                <a:tab pos="1543050" algn="l"/>
                <a:tab pos="1951038" algn="l"/>
                <a:tab pos="2357438" algn="l"/>
                <a:tab pos="2765425" algn="l"/>
                <a:tab pos="3173413" algn="l"/>
                <a:tab pos="3579813" algn="l"/>
                <a:tab pos="3987800" algn="l"/>
                <a:tab pos="4395788" algn="l"/>
                <a:tab pos="4803775" algn="l"/>
                <a:tab pos="5210175" algn="l"/>
                <a:tab pos="5618163" algn="l"/>
                <a:tab pos="6026150" algn="l"/>
                <a:tab pos="6432550" algn="l"/>
                <a:tab pos="6840538" algn="l"/>
                <a:tab pos="7248525" algn="l"/>
                <a:tab pos="7656513" algn="l"/>
                <a:tab pos="8062913" algn="l"/>
              </a:tabLst>
            </a:pPr>
            <a:r>
              <a:rPr lang="en-GB" altLang="en-US" dirty="0" smtClean="0"/>
              <a:t>server side</a:t>
            </a:r>
            <a:endParaRPr lang="en-GB" altLang="en-US" dirty="0" smtClean="0">
              <a:cs typeface="Arial" panose="020B0604020202020204" pitchFamily="34" charset="0"/>
            </a:endParaRPr>
          </a:p>
          <a:p>
            <a:pPr marL="666750" lvl="1" indent="-252413" eaLnBrk="1" hangingPunct="1">
              <a:spcBef>
                <a:spcPts val="638"/>
              </a:spcBef>
              <a:buFont typeface="Times New Roman" panose="02020603050405020304" pitchFamily="18" charset="0"/>
              <a:buChar char="–"/>
              <a:tabLst>
                <a:tab pos="320675" algn="l"/>
                <a:tab pos="727075" algn="l"/>
                <a:tab pos="1135063" algn="l"/>
                <a:tab pos="1543050" algn="l"/>
                <a:tab pos="1951038" algn="l"/>
                <a:tab pos="2357438" algn="l"/>
                <a:tab pos="2765425" algn="l"/>
                <a:tab pos="3173413" algn="l"/>
                <a:tab pos="3579813" algn="l"/>
                <a:tab pos="3987800" algn="l"/>
                <a:tab pos="4395788" algn="l"/>
                <a:tab pos="4803775" algn="l"/>
                <a:tab pos="5210175" algn="l"/>
                <a:tab pos="5618163" algn="l"/>
                <a:tab pos="6026150" algn="l"/>
                <a:tab pos="6432550" algn="l"/>
                <a:tab pos="6840538" algn="l"/>
                <a:tab pos="7248525" algn="l"/>
                <a:tab pos="7656513" algn="l"/>
                <a:tab pos="8062913" algn="l"/>
              </a:tabLst>
            </a:pPr>
            <a:r>
              <a:rPr lang="en-GB" altLang="en-US" dirty="0" smtClean="0"/>
              <a:t>embedded (typically within HTML)</a:t>
            </a:r>
            <a:r>
              <a:rPr lang="en-GB" altLang="en-US" dirty="0" smtClean="0">
                <a:cs typeface="Arial" panose="020B0604020202020204" pitchFamily="34" charset="0"/>
              </a:rPr>
              <a:t>‏</a:t>
            </a:r>
          </a:p>
        </p:txBody>
      </p:sp>
    </p:spTree>
    <p:extLst>
      <p:ext uri="{BB962C8B-B14F-4D97-AF65-F5344CB8AC3E}">
        <p14:creationId xmlns:p14="http://schemas.microsoft.com/office/powerpoint/2010/main" val="1849422266"/>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a:xfrm>
            <a:off x="427892" y="344884"/>
            <a:ext cx="8229600" cy="796925"/>
          </a:xfrm>
        </p:spPr>
        <p:txBody>
          <a:bodyPr/>
          <a:lstStyle/>
          <a:p>
            <a:pPr eaLnBrk="1" hangingPunct="1"/>
            <a:r>
              <a:rPr lang="en-US" altLang="en-US" sz="4000" b="1" dirty="0" smtClean="0"/>
              <a:t>PHP Assignment Operators</a:t>
            </a:r>
          </a:p>
        </p:txBody>
      </p:sp>
      <p:sp>
        <p:nvSpPr>
          <p:cNvPr id="26627" name="Content Placeholder 2"/>
          <p:cNvSpPr>
            <a:spLocks noGrp="1"/>
          </p:cNvSpPr>
          <p:nvPr>
            <p:ph idx="1"/>
          </p:nvPr>
        </p:nvSpPr>
        <p:spPr>
          <a:xfrm>
            <a:off x="427892" y="1295400"/>
            <a:ext cx="8382000" cy="1326356"/>
          </a:xfrm>
        </p:spPr>
        <p:txBody>
          <a:bodyPr/>
          <a:lstStyle/>
          <a:p>
            <a:pPr eaLnBrk="1" hangingPunct="1"/>
            <a:r>
              <a:rPr lang="en-US" altLang="en-US" sz="2400" dirty="0" smtClean="0"/>
              <a:t>The basic assignment operator in PHP is "=". It means that the left operand gets set to the value of the expression on the right. That is, the value of "$x = 5" is 5</a:t>
            </a:r>
          </a:p>
          <a:p>
            <a:pPr eaLnBrk="1" hangingPunct="1">
              <a:buFont typeface="Arial" panose="020B0604020202020204" pitchFamily="34" charset="0"/>
              <a:buNone/>
            </a:pPr>
            <a:endParaRPr lang="en-US" altLang="en-US" sz="2400" dirty="0" smtClean="0"/>
          </a:p>
        </p:txBody>
      </p:sp>
      <p:graphicFrame>
        <p:nvGraphicFramePr>
          <p:cNvPr id="4" name="Table 3"/>
          <p:cNvGraphicFramePr>
            <a:graphicFrameLocks noGrp="1"/>
          </p:cNvGraphicFramePr>
          <p:nvPr>
            <p:extLst>
              <p:ext uri="{D42A27DB-BD31-4B8C-83A1-F6EECF244321}">
                <p14:modId xmlns:p14="http://schemas.microsoft.com/office/powerpoint/2010/main" val="3928420779"/>
              </p:ext>
            </p:extLst>
          </p:nvPr>
        </p:nvGraphicFramePr>
        <p:xfrm>
          <a:off x="1082735" y="2627618"/>
          <a:ext cx="7451664" cy="3224784"/>
        </p:xfrm>
        <a:graphic>
          <a:graphicData uri="http://schemas.openxmlformats.org/drawingml/2006/table">
            <a:tbl>
              <a:tblPr>
                <a:tableStyleId>{9DCAF9ED-07DC-4A11-8D7F-57B35C25682E}</a:tableStyleId>
              </a:tblPr>
              <a:tblGrid>
                <a:gridCol w="1655925">
                  <a:extLst>
                    <a:ext uri="{9D8B030D-6E8A-4147-A177-3AD203B41FA5}">
                      <a16:colId xmlns:a16="http://schemas.microsoft.com/office/drawing/2014/main" val="20000"/>
                    </a:ext>
                  </a:extLst>
                </a:gridCol>
                <a:gridCol w="1604740">
                  <a:extLst>
                    <a:ext uri="{9D8B030D-6E8A-4147-A177-3AD203B41FA5}">
                      <a16:colId xmlns:a16="http://schemas.microsoft.com/office/drawing/2014/main" val="20001"/>
                    </a:ext>
                  </a:extLst>
                </a:gridCol>
                <a:gridCol w="4190999">
                  <a:extLst>
                    <a:ext uri="{9D8B030D-6E8A-4147-A177-3AD203B41FA5}">
                      <a16:colId xmlns:a16="http://schemas.microsoft.com/office/drawing/2014/main" val="20002"/>
                    </a:ext>
                  </a:extLst>
                </a:gridCol>
              </a:tblGrid>
              <a:tr h="309952">
                <a:tc>
                  <a:txBody>
                    <a:bodyPr/>
                    <a:lstStyle/>
                    <a:p>
                      <a:pPr marL="0" marR="0" algn="ctr" defTabSz="914400" rtl="0" eaLnBrk="1" latinLnBrk="0" hangingPunct="1">
                        <a:lnSpc>
                          <a:spcPct val="140000"/>
                        </a:lnSpc>
                        <a:spcBef>
                          <a:spcPts val="0"/>
                        </a:spcBef>
                        <a:spcAft>
                          <a:spcPts val="0"/>
                        </a:spcAft>
                      </a:pPr>
                      <a:r>
                        <a:rPr lang="en-US" sz="1600" b="1" kern="1200" dirty="0"/>
                        <a:t>Assignment</a:t>
                      </a:r>
                      <a:endParaRPr lang="en-US" sz="1600" b="1" kern="1200" dirty="0">
                        <a:solidFill>
                          <a:schemeClr val="dk1"/>
                        </a:solidFill>
                        <a:latin typeface="+mn-lt"/>
                        <a:ea typeface="+mn-ea"/>
                        <a:cs typeface="+mn-cs"/>
                      </a:endParaRPr>
                    </a:p>
                  </a:txBody>
                  <a:tcPr marL="9525" marR="9525" marT="9525" marB="9525" anchor="ctr"/>
                </a:tc>
                <a:tc>
                  <a:txBody>
                    <a:bodyPr/>
                    <a:lstStyle/>
                    <a:p>
                      <a:pPr marL="0" marR="0" algn="ctr" defTabSz="914400" rtl="0" eaLnBrk="1" latinLnBrk="0" hangingPunct="1">
                        <a:lnSpc>
                          <a:spcPct val="140000"/>
                        </a:lnSpc>
                        <a:spcBef>
                          <a:spcPts val="0"/>
                        </a:spcBef>
                        <a:spcAft>
                          <a:spcPts val="0"/>
                        </a:spcAft>
                      </a:pPr>
                      <a:r>
                        <a:rPr lang="en-US" sz="1600" b="1" kern="1200"/>
                        <a:t>Same as... </a:t>
                      </a:r>
                      <a:endParaRPr lang="en-US" sz="1600" b="1" kern="1200">
                        <a:solidFill>
                          <a:schemeClr val="dk1"/>
                        </a:solidFill>
                        <a:latin typeface="+mn-lt"/>
                        <a:ea typeface="+mn-ea"/>
                        <a:cs typeface="+mn-cs"/>
                      </a:endParaRPr>
                    </a:p>
                  </a:txBody>
                  <a:tcPr marL="9525" marR="9525" marT="9525" marB="9525" anchor="ctr"/>
                </a:tc>
                <a:tc>
                  <a:txBody>
                    <a:bodyPr/>
                    <a:lstStyle/>
                    <a:p>
                      <a:pPr marL="0" marR="0" algn="ctr" defTabSz="914400" rtl="0" eaLnBrk="1" latinLnBrk="0" hangingPunct="1">
                        <a:lnSpc>
                          <a:spcPct val="140000"/>
                        </a:lnSpc>
                        <a:spcBef>
                          <a:spcPts val="0"/>
                        </a:spcBef>
                        <a:spcAft>
                          <a:spcPts val="0"/>
                        </a:spcAft>
                      </a:pPr>
                      <a:r>
                        <a:rPr lang="en-US" sz="1600" b="1" kern="1200" dirty="0"/>
                        <a:t>Description</a:t>
                      </a:r>
                      <a:endParaRPr lang="en-US" sz="1600" b="1" kern="1200" dirty="0">
                        <a:solidFill>
                          <a:schemeClr val="dk1"/>
                        </a:solidFill>
                        <a:latin typeface="+mn-lt"/>
                        <a:ea typeface="+mn-ea"/>
                        <a:cs typeface="+mn-cs"/>
                      </a:endParaRPr>
                    </a:p>
                  </a:txBody>
                  <a:tcPr marL="9525" marR="9525" marT="9525" marB="9525" anchor="ctr"/>
                </a:tc>
                <a:extLst>
                  <a:ext uri="{0D108BD9-81ED-4DB2-BD59-A6C34878D82A}">
                    <a16:rowId xmlns:a16="http://schemas.microsoft.com/office/drawing/2014/main" val="10000"/>
                  </a:ext>
                </a:extLst>
              </a:tr>
              <a:tr h="661834">
                <a:tc>
                  <a:txBody>
                    <a:bodyPr/>
                    <a:lstStyle/>
                    <a:p>
                      <a:pPr marL="0" marR="0" algn="ctr">
                        <a:lnSpc>
                          <a:spcPct val="140000"/>
                        </a:lnSpc>
                        <a:spcBef>
                          <a:spcPts val="0"/>
                        </a:spcBef>
                        <a:spcAft>
                          <a:spcPts val="0"/>
                        </a:spcAft>
                      </a:pPr>
                      <a:r>
                        <a:rPr lang="en-US" sz="1600" dirty="0"/>
                        <a:t>x = y</a:t>
                      </a:r>
                      <a:endParaRPr lang="en-US" sz="1600" dirty="0">
                        <a:latin typeface="Calibri"/>
                        <a:ea typeface="Calibri"/>
                        <a:cs typeface="Arial"/>
                      </a:endParaRPr>
                    </a:p>
                  </a:txBody>
                  <a:tcPr marL="9525" marR="9525" marT="9525" marB="9525" anchor="ctr"/>
                </a:tc>
                <a:tc>
                  <a:txBody>
                    <a:bodyPr/>
                    <a:lstStyle/>
                    <a:p>
                      <a:pPr marL="0" marR="0" algn="ctr">
                        <a:lnSpc>
                          <a:spcPct val="140000"/>
                        </a:lnSpc>
                        <a:spcBef>
                          <a:spcPts val="0"/>
                        </a:spcBef>
                        <a:spcAft>
                          <a:spcPts val="0"/>
                        </a:spcAft>
                      </a:pPr>
                      <a:r>
                        <a:rPr lang="en-US" sz="1600"/>
                        <a:t>x = y</a:t>
                      </a:r>
                      <a:endParaRPr lang="en-US" sz="1600">
                        <a:latin typeface="Calibri"/>
                        <a:ea typeface="Calibri"/>
                        <a:cs typeface="Arial"/>
                      </a:endParaRPr>
                    </a:p>
                  </a:txBody>
                  <a:tcPr marL="9525" marR="9525" marT="9525" marB="9525" anchor="ctr"/>
                </a:tc>
                <a:tc>
                  <a:txBody>
                    <a:bodyPr/>
                    <a:lstStyle/>
                    <a:p>
                      <a:pPr marL="0" marR="0">
                        <a:lnSpc>
                          <a:spcPct val="140000"/>
                        </a:lnSpc>
                        <a:spcBef>
                          <a:spcPts val="0"/>
                        </a:spcBef>
                        <a:spcAft>
                          <a:spcPts val="0"/>
                        </a:spcAft>
                      </a:pPr>
                      <a:r>
                        <a:rPr lang="en-US" sz="1600" dirty="0"/>
                        <a:t>The left operand gets set to the value of the expression on the right</a:t>
                      </a:r>
                      <a:endParaRPr lang="en-US" sz="1600" dirty="0">
                        <a:latin typeface="Calibri"/>
                        <a:ea typeface="Calibri"/>
                        <a:cs typeface="Arial"/>
                      </a:endParaRPr>
                    </a:p>
                  </a:txBody>
                  <a:tcPr marL="9525" marR="9525" marT="9525" marB="9525" anchor="ctr"/>
                </a:tc>
                <a:extLst>
                  <a:ext uri="{0D108BD9-81ED-4DB2-BD59-A6C34878D82A}">
                    <a16:rowId xmlns:a16="http://schemas.microsoft.com/office/drawing/2014/main" val="10001"/>
                  </a:ext>
                </a:extLst>
              </a:tr>
              <a:tr h="339899">
                <a:tc>
                  <a:txBody>
                    <a:bodyPr/>
                    <a:lstStyle/>
                    <a:p>
                      <a:pPr marL="0" marR="0" algn="ctr">
                        <a:lnSpc>
                          <a:spcPct val="140000"/>
                        </a:lnSpc>
                        <a:spcBef>
                          <a:spcPts val="0"/>
                        </a:spcBef>
                        <a:spcAft>
                          <a:spcPts val="0"/>
                        </a:spcAft>
                      </a:pPr>
                      <a:r>
                        <a:rPr lang="en-US" sz="1600" dirty="0"/>
                        <a:t>x += y</a:t>
                      </a:r>
                      <a:endParaRPr lang="en-US" sz="1600" dirty="0">
                        <a:latin typeface="Calibri"/>
                        <a:ea typeface="Calibri"/>
                        <a:cs typeface="Arial"/>
                      </a:endParaRPr>
                    </a:p>
                  </a:txBody>
                  <a:tcPr marL="9525" marR="9525" marT="9525" marB="9525" anchor="ctr"/>
                </a:tc>
                <a:tc>
                  <a:txBody>
                    <a:bodyPr/>
                    <a:lstStyle/>
                    <a:p>
                      <a:pPr marL="0" marR="0" algn="ctr">
                        <a:lnSpc>
                          <a:spcPct val="140000"/>
                        </a:lnSpc>
                        <a:spcBef>
                          <a:spcPts val="0"/>
                        </a:spcBef>
                        <a:spcAft>
                          <a:spcPts val="0"/>
                        </a:spcAft>
                      </a:pPr>
                      <a:r>
                        <a:rPr lang="en-US" sz="1600"/>
                        <a:t>x = x + y</a:t>
                      </a:r>
                      <a:endParaRPr lang="en-US" sz="1600">
                        <a:latin typeface="Calibri"/>
                        <a:ea typeface="Calibri"/>
                        <a:cs typeface="Arial"/>
                      </a:endParaRPr>
                    </a:p>
                  </a:txBody>
                  <a:tcPr marL="9525" marR="9525" marT="9525" marB="9525" anchor="ctr"/>
                </a:tc>
                <a:tc>
                  <a:txBody>
                    <a:bodyPr/>
                    <a:lstStyle/>
                    <a:p>
                      <a:pPr marL="0" marR="0">
                        <a:lnSpc>
                          <a:spcPct val="140000"/>
                        </a:lnSpc>
                        <a:spcBef>
                          <a:spcPts val="0"/>
                        </a:spcBef>
                        <a:spcAft>
                          <a:spcPts val="0"/>
                        </a:spcAft>
                      </a:pPr>
                      <a:r>
                        <a:rPr lang="en-US" sz="1600"/>
                        <a:t>Addition</a:t>
                      </a:r>
                      <a:endParaRPr lang="en-US" sz="1600">
                        <a:latin typeface="Calibri"/>
                        <a:ea typeface="Calibri"/>
                        <a:cs typeface="Arial"/>
                      </a:endParaRPr>
                    </a:p>
                  </a:txBody>
                  <a:tcPr marL="9525" marR="9525" marT="9525" marB="9525" anchor="ctr"/>
                </a:tc>
                <a:extLst>
                  <a:ext uri="{0D108BD9-81ED-4DB2-BD59-A6C34878D82A}">
                    <a16:rowId xmlns:a16="http://schemas.microsoft.com/office/drawing/2014/main" val="10002"/>
                  </a:ext>
                </a:extLst>
              </a:tr>
              <a:tr h="339899">
                <a:tc>
                  <a:txBody>
                    <a:bodyPr/>
                    <a:lstStyle/>
                    <a:p>
                      <a:pPr marL="0" marR="0" algn="ctr">
                        <a:lnSpc>
                          <a:spcPct val="140000"/>
                        </a:lnSpc>
                        <a:spcBef>
                          <a:spcPts val="0"/>
                        </a:spcBef>
                        <a:spcAft>
                          <a:spcPts val="0"/>
                        </a:spcAft>
                      </a:pPr>
                      <a:r>
                        <a:rPr lang="en-US" sz="1600" dirty="0"/>
                        <a:t>x -= y</a:t>
                      </a:r>
                      <a:endParaRPr lang="en-US" sz="1600" dirty="0">
                        <a:latin typeface="Calibri"/>
                        <a:ea typeface="Calibri"/>
                        <a:cs typeface="Arial"/>
                      </a:endParaRPr>
                    </a:p>
                  </a:txBody>
                  <a:tcPr marL="9525" marR="9525" marT="9525" marB="9525" anchor="ctr"/>
                </a:tc>
                <a:tc>
                  <a:txBody>
                    <a:bodyPr/>
                    <a:lstStyle/>
                    <a:p>
                      <a:pPr marL="0" marR="0" algn="ctr">
                        <a:lnSpc>
                          <a:spcPct val="140000"/>
                        </a:lnSpc>
                        <a:spcBef>
                          <a:spcPts val="0"/>
                        </a:spcBef>
                        <a:spcAft>
                          <a:spcPts val="0"/>
                        </a:spcAft>
                      </a:pPr>
                      <a:r>
                        <a:rPr lang="en-US" sz="1600"/>
                        <a:t>x = x - y</a:t>
                      </a:r>
                      <a:endParaRPr lang="en-US" sz="1600">
                        <a:latin typeface="Calibri"/>
                        <a:ea typeface="Calibri"/>
                        <a:cs typeface="Arial"/>
                      </a:endParaRPr>
                    </a:p>
                  </a:txBody>
                  <a:tcPr marL="9525" marR="9525" marT="9525" marB="9525" anchor="ctr"/>
                </a:tc>
                <a:tc>
                  <a:txBody>
                    <a:bodyPr/>
                    <a:lstStyle/>
                    <a:p>
                      <a:pPr marL="0" marR="0">
                        <a:lnSpc>
                          <a:spcPct val="140000"/>
                        </a:lnSpc>
                        <a:spcBef>
                          <a:spcPts val="0"/>
                        </a:spcBef>
                        <a:spcAft>
                          <a:spcPts val="0"/>
                        </a:spcAft>
                      </a:pPr>
                      <a:r>
                        <a:rPr lang="en-US" sz="1600"/>
                        <a:t>Subtraction</a:t>
                      </a:r>
                      <a:endParaRPr lang="en-US" sz="1600">
                        <a:latin typeface="Calibri"/>
                        <a:ea typeface="Calibri"/>
                        <a:cs typeface="Arial"/>
                      </a:endParaRPr>
                    </a:p>
                  </a:txBody>
                  <a:tcPr marL="9525" marR="9525" marT="9525" marB="9525" anchor="ctr"/>
                </a:tc>
                <a:extLst>
                  <a:ext uri="{0D108BD9-81ED-4DB2-BD59-A6C34878D82A}">
                    <a16:rowId xmlns:a16="http://schemas.microsoft.com/office/drawing/2014/main" val="10003"/>
                  </a:ext>
                </a:extLst>
              </a:tr>
              <a:tr h="339899">
                <a:tc>
                  <a:txBody>
                    <a:bodyPr/>
                    <a:lstStyle/>
                    <a:p>
                      <a:pPr marL="0" marR="0" algn="ctr">
                        <a:lnSpc>
                          <a:spcPct val="140000"/>
                        </a:lnSpc>
                        <a:spcBef>
                          <a:spcPts val="0"/>
                        </a:spcBef>
                        <a:spcAft>
                          <a:spcPts val="0"/>
                        </a:spcAft>
                      </a:pPr>
                      <a:r>
                        <a:rPr lang="en-US" sz="1600" dirty="0"/>
                        <a:t>x *= y</a:t>
                      </a:r>
                      <a:endParaRPr lang="en-US" sz="1600" dirty="0">
                        <a:latin typeface="Calibri"/>
                        <a:ea typeface="Calibri"/>
                        <a:cs typeface="Arial"/>
                      </a:endParaRPr>
                    </a:p>
                  </a:txBody>
                  <a:tcPr marL="9525" marR="9525" marT="9525" marB="9525" anchor="ctr"/>
                </a:tc>
                <a:tc>
                  <a:txBody>
                    <a:bodyPr/>
                    <a:lstStyle/>
                    <a:p>
                      <a:pPr marL="0" marR="0" algn="ctr">
                        <a:lnSpc>
                          <a:spcPct val="140000"/>
                        </a:lnSpc>
                        <a:spcBef>
                          <a:spcPts val="0"/>
                        </a:spcBef>
                        <a:spcAft>
                          <a:spcPts val="0"/>
                        </a:spcAft>
                      </a:pPr>
                      <a:r>
                        <a:rPr lang="en-US" sz="1600" dirty="0"/>
                        <a:t>x = x * y</a:t>
                      </a:r>
                      <a:endParaRPr lang="en-US" sz="1600" dirty="0">
                        <a:latin typeface="Calibri"/>
                        <a:ea typeface="Calibri"/>
                        <a:cs typeface="Arial"/>
                      </a:endParaRPr>
                    </a:p>
                  </a:txBody>
                  <a:tcPr marL="9525" marR="9525" marT="9525" marB="9525" anchor="ctr"/>
                </a:tc>
                <a:tc>
                  <a:txBody>
                    <a:bodyPr/>
                    <a:lstStyle/>
                    <a:p>
                      <a:pPr marL="0" marR="0">
                        <a:lnSpc>
                          <a:spcPct val="140000"/>
                        </a:lnSpc>
                        <a:spcBef>
                          <a:spcPts val="0"/>
                        </a:spcBef>
                        <a:spcAft>
                          <a:spcPts val="0"/>
                        </a:spcAft>
                      </a:pPr>
                      <a:r>
                        <a:rPr lang="en-US" sz="1600"/>
                        <a:t>Multiplication</a:t>
                      </a:r>
                      <a:endParaRPr lang="en-US" sz="1600">
                        <a:latin typeface="Calibri"/>
                        <a:ea typeface="Calibri"/>
                        <a:cs typeface="Arial"/>
                      </a:endParaRPr>
                    </a:p>
                  </a:txBody>
                  <a:tcPr marL="9525" marR="9525" marT="9525" marB="9525" anchor="ctr"/>
                </a:tc>
                <a:extLst>
                  <a:ext uri="{0D108BD9-81ED-4DB2-BD59-A6C34878D82A}">
                    <a16:rowId xmlns:a16="http://schemas.microsoft.com/office/drawing/2014/main" val="10004"/>
                  </a:ext>
                </a:extLst>
              </a:tr>
              <a:tr h="339899">
                <a:tc>
                  <a:txBody>
                    <a:bodyPr/>
                    <a:lstStyle/>
                    <a:p>
                      <a:pPr marL="0" marR="0" algn="ctr">
                        <a:lnSpc>
                          <a:spcPct val="140000"/>
                        </a:lnSpc>
                        <a:spcBef>
                          <a:spcPts val="0"/>
                        </a:spcBef>
                        <a:spcAft>
                          <a:spcPts val="0"/>
                        </a:spcAft>
                      </a:pPr>
                      <a:r>
                        <a:rPr lang="en-US" sz="1600" dirty="0"/>
                        <a:t>x /= y</a:t>
                      </a:r>
                      <a:endParaRPr lang="en-US" sz="1600" dirty="0">
                        <a:latin typeface="Calibri"/>
                        <a:ea typeface="Calibri"/>
                        <a:cs typeface="Arial"/>
                      </a:endParaRPr>
                    </a:p>
                  </a:txBody>
                  <a:tcPr marL="9525" marR="9525" marT="9525" marB="9525" anchor="ctr"/>
                </a:tc>
                <a:tc>
                  <a:txBody>
                    <a:bodyPr/>
                    <a:lstStyle/>
                    <a:p>
                      <a:pPr marL="0" marR="0" algn="ctr">
                        <a:lnSpc>
                          <a:spcPct val="140000"/>
                        </a:lnSpc>
                        <a:spcBef>
                          <a:spcPts val="0"/>
                        </a:spcBef>
                        <a:spcAft>
                          <a:spcPts val="0"/>
                        </a:spcAft>
                      </a:pPr>
                      <a:r>
                        <a:rPr lang="en-US" sz="1600"/>
                        <a:t>x = x / y</a:t>
                      </a:r>
                      <a:endParaRPr lang="en-US" sz="1600">
                        <a:latin typeface="Calibri"/>
                        <a:ea typeface="Calibri"/>
                        <a:cs typeface="Arial"/>
                      </a:endParaRPr>
                    </a:p>
                  </a:txBody>
                  <a:tcPr marL="9525" marR="9525" marT="9525" marB="9525" anchor="ctr"/>
                </a:tc>
                <a:tc>
                  <a:txBody>
                    <a:bodyPr/>
                    <a:lstStyle/>
                    <a:p>
                      <a:pPr marL="0" marR="0">
                        <a:lnSpc>
                          <a:spcPct val="140000"/>
                        </a:lnSpc>
                        <a:spcBef>
                          <a:spcPts val="0"/>
                        </a:spcBef>
                        <a:spcAft>
                          <a:spcPts val="0"/>
                        </a:spcAft>
                      </a:pPr>
                      <a:r>
                        <a:rPr lang="en-US" sz="1600"/>
                        <a:t>Division</a:t>
                      </a:r>
                      <a:endParaRPr lang="en-US" sz="1600">
                        <a:latin typeface="Calibri"/>
                        <a:ea typeface="Calibri"/>
                        <a:cs typeface="Arial"/>
                      </a:endParaRPr>
                    </a:p>
                  </a:txBody>
                  <a:tcPr marL="9525" marR="9525" marT="9525" marB="9525" anchor="ctr"/>
                </a:tc>
                <a:extLst>
                  <a:ext uri="{0D108BD9-81ED-4DB2-BD59-A6C34878D82A}">
                    <a16:rowId xmlns:a16="http://schemas.microsoft.com/office/drawing/2014/main" val="10005"/>
                  </a:ext>
                </a:extLst>
              </a:tr>
              <a:tr h="339899">
                <a:tc>
                  <a:txBody>
                    <a:bodyPr/>
                    <a:lstStyle/>
                    <a:p>
                      <a:pPr marL="0" marR="0" algn="ctr">
                        <a:lnSpc>
                          <a:spcPct val="140000"/>
                        </a:lnSpc>
                        <a:spcBef>
                          <a:spcPts val="0"/>
                        </a:spcBef>
                        <a:spcAft>
                          <a:spcPts val="0"/>
                        </a:spcAft>
                      </a:pPr>
                      <a:r>
                        <a:rPr lang="en-US" sz="1600" dirty="0"/>
                        <a:t>x %= y</a:t>
                      </a:r>
                      <a:endParaRPr lang="en-US" sz="1600" dirty="0">
                        <a:latin typeface="Calibri"/>
                        <a:ea typeface="Calibri"/>
                        <a:cs typeface="Arial"/>
                      </a:endParaRPr>
                    </a:p>
                  </a:txBody>
                  <a:tcPr marL="9525" marR="9525" marT="9525" marB="9525" anchor="ctr"/>
                </a:tc>
                <a:tc>
                  <a:txBody>
                    <a:bodyPr/>
                    <a:lstStyle/>
                    <a:p>
                      <a:pPr marL="0" marR="0" algn="ctr">
                        <a:lnSpc>
                          <a:spcPct val="140000"/>
                        </a:lnSpc>
                        <a:spcBef>
                          <a:spcPts val="0"/>
                        </a:spcBef>
                        <a:spcAft>
                          <a:spcPts val="0"/>
                        </a:spcAft>
                      </a:pPr>
                      <a:r>
                        <a:rPr lang="en-US" sz="1600"/>
                        <a:t>x = x % y</a:t>
                      </a:r>
                      <a:endParaRPr lang="en-US" sz="1600">
                        <a:latin typeface="Calibri"/>
                        <a:ea typeface="Calibri"/>
                        <a:cs typeface="Arial"/>
                      </a:endParaRPr>
                    </a:p>
                  </a:txBody>
                  <a:tcPr marL="9525" marR="9525" marT="9525" marB="9525" anchor="ctr"/>
                </a:tc>
                <a:tc>
                  <a:txBody>
                    <a:bodyPr/>
                    <a:lstStyle/>
                    <a:p>
                      <a:pPr marL="0" marR="0">
                        <a:lnSpc>
                          <a:spcPct val="140000"/>
                        </a:lnSpc>
                        <a:spcBef>
                          <a:spcPts val="0"/>
                        </a:spcBef>
                        <a:spcAft>
                          <a:spcPts val="0"/>
                        </a:spcAft>
                      </a:pPr>
                      <a:r>
                        <a:rPr lang="en-US" sz="1600" dirty="0"/>
                        <a:t>Modulus</a:t>
                      </a:r>
                      <a:endParaRPr lang="en-US" sz="1600" dirty="0">
                        <a:latin typeface="Calibri"/>
                        <a:ea typeface="Calibri"/>
                        <a:cs typeface="Arial"/>
                      </a:endParaRPr>
                    </a:p>
                  </a:txBody>
                  <a:tcPr marL="9525" marR="9525" marT="9525" marB="9525" anchor="ctr"/>
                </a:tc>
                <a:extLst>
                  <a:ext uri="{0D108BD9-81ED-4DB2-BD59-A6C34878D82A}">
                    <a16:rowId xmlns:a16="http://schemas.microsoft.com/office/drawing/2014/main" val="10006"/>
                  </a:ext>
                </a:extLst>
              </a:tr>
              <a:tr h="339899">
                <a:tc>
                  <a:txBody>
                    <a:bodyPr/>
                    <a:lstStyle/>
                    <a:p>
                      <a:pPr marL="0" marR="0" algn="ctr">
                        <a:lnSpc>
                          <a:spcPct val="140000"/>
                        </a:lnSpc>
                        <a:spcBef>
                          <a:spcPts val="0"/>
                        </a:spcBef>
                        <a:spcAft>
                          <a:spcPts val="0"/>
                        </a:spcAft>
                      </a:pPr>
                      <a:r>
                        <a:rPr lang="en-US" sz="1600" dirty="0"/>
                        <a:t>a .= b</a:t>
                      </a:r>
                      <a:endParaRPr lang="en-US" sz="1600" dirty="0">
                        <a:latin typeface="Calibri"/>
                        <a:ea typeface="Calibri"/>
                        <a:cs typeface="Arial"/>
                      </a:endParaRPr>
                    </a:p>
                  </a:txBody>
                  <a:tcPr marL="9525" marR="9525" marT="9525" marB="9525" anchor="ctr"/>
                </a:tc>
                <a:tc>
                  <a:txBody>
                    <a:bodyPr/>
                    <a:lstStyle/>
                    <a:p>
                      <a:pPr marL="0" marR="0" algn="ctr">
                        <a:lnSpc>
                          <a:spcPct val="140000"/>
                        </a:lnSpc>
                        <a:spcBef>
                          <a:spcPts val="0"/>
                        </a:spcBef>
                        <a:spcAft>
                          <a:spcPts val="0"/>
                        </a:spcAft>
                      </a:pPr>
                      <a:r>
                        <a:rPr lang="en-US" sz="1600" dirty="0"/>
                        <a:t>a = a . b</a:t>
                      </a:r>
                      <a:endParaRPr lang="en-US" sz="1600" dirty="0">
                        <a:latin typeface="Calibri"/>
                        <a:ea typeface="Calibri"/>
                        <a:cs typeface="Arial"/>
                      </a:endParaRPr>
                    </a:p>
                  </a:txBody>
                  <a:tcPr marL="9525" marR="9525" marT="9525" marB="9525" anchor="ctr"/>
                </a:tc>
                <a:tc>
                  <a:txBody>
                    <a:bodyPr/>
                    <a:lstStyle/>
                    <a:p>
                      <a:pPr marL="0" marR="0">
                        <a:lnSpc>
                          <a:spcPct val="140000"/>
                        </a:lnSpc>
                        <a:spcBef>
                          <a:spcPts val="0"/>
                        </a:spcBef>
                        <a:spcAft>
                          <a:spcPts val="0"/>
                        </a:spcAft>
                      </a:pPr>
                      <a:r>
                        <a:rPr lang="en-US" sz="1600" dirty="0"/>
                        <a:t>Concatenate two strings</a:t>
                      </a:r>
                      <a:endParaRPr lang="en-US" sz="1600" dirty="0">
                        <a:latin typeface="Calibri"/>
                        <a:ea typeface="Calibri"/>
                        <a:cs typeface="Arial"/>
                      </a:endParaRPr>
                    </a:p>
                  </a:txBody>
                  <a:tcPr marL="9525" marR="9525" marT="9525" marB="9525" anchor="ct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10636159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a:xfrm>
            <a:off x="480036" y="609600"/>
            <a:ext cx="8229600" cy="533401"/>
          </a:xfrm>
        </p:spPr>
        <p:txBody>
          <a:bodyPr/>
          <a:lstStyle/>
          <a:p>
            <a:pPr eaLnBrk="1" hangingPunct="1"/>
            <a:r>
              <a:rPr lang="en-US" altLang="en-US" sz="3200" b="1" dirty="0" smtClean="0"/>
              <a:t>PHP Incrementing/Decrementing Operators</a:t>
            </a:r>
          </a:p>
        </p:txBody>
      </p:sp>
      <p:graphicFrame>
        <p:nvGraphicFramePr>
          <p:cNvPr id="4" name="Table 3"/>
          <p:cNvGraphicFramePr>
            <a:graphicFrameLocks noGrp="1"/>
          </p:cNvGraphicFramePr>
          <p:nvPr>
            <p:extLst>
              <p:ext uri="{D42A27DB-BD31-4B8C-83A1-F6EECF244321}">
                <p14:modId xmlns:p14="http://schemas.microsoft.com/office/powerpoint/2010/main" val="320326450"/>
              </p:ext>
            </p:extLst>
          </p:nvPr>
        </p:nvGraphicFramePr>
        <p:xfrm>
          <a:off x="637198" y="1676400"/>
          <a:ext cx="8072438" cy="2071694"/>
        </p:xfrm>
        <a:graphic>
          <a:graphicData uri="http://schemas.openxmlformats.org/drawingml/2006/table">
            <a:tbl>
              <a:tblPr>
                <a:tableStyleId>{9DCAF9ED-07DC-4A11-8D7F-57B35C25682E}</a:tableStyleId>
              </a:tblPr>
              <a:tblGrid>
                <a:gridCol w="1572602">
                  <a:extLst>
                    <a:ext uri="{9D8B030D-6E8A-4147-A177-3AD203B41FA5}">
                      <a16:colId xmlns:a16="http://schemas.microsoft.com/office/drawing/2014/main" val="20000"/>
                    </a:ext>
                  </a:extLst>
                </a:gridCol>
                <a:gridCol w="1676400">
                  <a:extLst>
                    <a:ext uri="{9D8B030D-6E8A-4147-A177-3AD203B41FA5}">
                      <a16:colId xmlns:a16="http://schemas.microsoft.com/office/drawing/2014/main" val="20001"/>
                    </a:ext>
                  </a:extLst>
                </a:gridCol>
                <a:gridCol w="4823436">
                  <a:extLst>
                    <a:ext uri="{9D8B030D-6E8A-4147-A177-3AD203B41FA5}">
                      <a16:colId xmlns:a16="http://schemas.microsoft.com/office/drawing/2014/main" val="20002"/>
                    </a:ext>
                  </a:extLst>
                </a:gridCol>
              </a:tblGrid>
              <a:tr h="299465">
                <a:tc>
                  <a:txBody>
                    <a:bodyPr/>
                    <a:lstStyle/>
                    <a:p>
                      <a:pPr marL="0" marR="0" algn="ctr">
                        <a:lnSpc>
                          <a:spcPct val="115000"/>
                        </a:lnSpc>
                        <a:spcBef>
                          <a:spcPts val="0"/>
                        </a:spcBef>
                        <a:spcAft>
                          <a:spcPts val="0"/>
                        </a:spcAft>
                      </a:pPr>
                      <a:r>
                        <a:rPr lang="en-US" sz="1600" b="1" dirty="0"/>
                        <a:t>Operator</a:t>
                      </a:r>
                      <a:endParaRPr lang="en-US" sz="1100" b="1" dirty="0">
                        <a:latin typeface="Calibri"/>
                        <a:ea typeface="Calibri"/>
                        <a:cs typeface="Arial"/>
                      </a:endParaRPr>
                    </a:p>
                  </a:txBody>
                  <a:tcPr marL="9525" marR="9525" marT="9525" marB="9525" anchor="ctr"/>
                </a:tc>
                <a:tc>
                  <a:txBody>
                    <a:bodyPr/>
                    <a:lstStyle/>
                    <a:p>
                      <a:pPr marL="0" marR="0" algn="ctr">
                        <a:lnSpc>
                          <a:spcPct val="115000"/>
                        </a:lnSpc>
                        <a:spcBef>
                          <a:spcPts val="0"/>
                        </a:spcBef>
                        <a:spcAft>
                          <a:spcPts val="0"/>
                        </a:spcAft>
                      </a:pPr>
                      <a:r>
                        <a:rPr lang="en-US" sz="1600" b="1" dirty="0"/>
                        <a:t>Name </a:t>
                      </a:r>
                      <a:endParaRPr lang="en-US" sz="1100" b="1" dirty="0">
                        <a:latin typeface="Calibri"/>
                        <a:ea typeface="Calibri"/>
                        <a:cs typeface="Arial"/>
                      </a:endParaRPr>
                    </a:p>
                  </a:txBody>
                  <a:tcPr marL="9525" marR="9525" marT="9525" marB="9525" anchor="ctr"/>
                </a:tc>
                <a:tc>
                  <a:txBody>
                    <a:bodyPr/>
                    <a:lstStyle/>
                    <a:p>
                      <a:pPr marL="0" marR="0" algn="ctr">
                        <a:lnSpc>
                          <a:spcPct val="115000"/>
                        </a:lnSpc>
                        <a:spcBef>
                          <a:spcPts val="0"/>
                        </a:spcBef>
                        <a:spcAft>
                          <a:spcPts val="0"/>
                        </a:spcAft>
                      </a:pPr>
                      <a:r>
                        <a:rPr lang="en-US" sz="1600" b="1" dirty="0"/>
                        <a:t>Description</a:t>
                      </a:r>
                      <a:endParaRPr lang="en-US" sz="1100" b="1" dirty="0">
                        <a:latin typeface="Calibri"/>
                        <a:ea typeface="Calibri"/>
                        <a:cs typeface="Arial"/>
                      </a:endParaRPr>
                    </a:p>
                  </a:txBody>
                  <a:tcPr marL="9525" marR="9525" marT="9525" marB="9525" anchor="ctr"/>
                </a:tc>
                <a:extLst>
                  <a:ext uri="{0D108BD9-81ED-4DB2-BD59-A6C34878D82A}">
                    <a16:rowId xmlns:a16="http://schemas.microsoft.com/office/drawing/2014/main" val="10000"/>
                  </a:ext>
                </a:extLst>
              </a:tr>
              <a:tr h="360424">
                <a:tc>
                  <a:txBody>
                    <a:bodyPr/>
                    <a:lstStyle/>
                    <a:p>
                      <a:pPr marL="0" marR="0" algn="ctr">
                        <a:lnSpc>
                          <a:spcPct val="140000"/>
                        </a:lnSpc>
                        <a:spcBef>
                          <a:spcPts val="0"/>
                        </a:spcBef>
                        <a:spcAft>
                          <a:spcPts val="0"/>
                        </a:spcAft>
                      </a:pPr>
                      <a:r>
                        <a:rPr lang="en-US" sz="1600"/>
                        <a:t>++ x</a:t>
                      </a:r>
                      <a:endParaRPr lang="en-US" sz="1100">
                        <a:latin typeface="Calibri"/>
                        <a:ea typeface="Calibri"/>
                        <a:cs typeface="Arial"/>
                      </a:endParaRPr>
                    </a:p>
                  </a:txBody>
                  <a:tcPr marL="9525" marR="9525" marT="9525" marB="9525" anchor="ctr"/>
                </a:tc>
                <a:tc>
                  <a:txBody>
                    <a:bodyPr/>
                    <a:lstStyle/>
                    <a:p>
                      <a:pPr marL="0" marR="0">
                        <a:lnSpc>
                          <a:spcPct val="140000"/>
                        </a:lnSpc>
                        <a:spcBef>
                          <a:spcPts val="0"/>
                        </a:spcBef>
                        <a:spcAft>
                          <a:spcPts val="0"/>
                        </a:spcAft>
                      </a:pPr>
                      <a:r>
                        <a:rPr lang="en-US" sz="1600" dirty="0"/>
                        <a:t>Pre-increment</a:t>
                      </a:r>
                      <a:endParaRPr lang="en-US" sz="1100" dirty="0">
                        <a:latin typeface="Calibri"/>
                        <a:ea typeface="Calibri"/>
                        <a:cs typeface="Arial"/>
                      </a:endParaRPr>
                    </a:p>
                  </a:txBody>
                  <a:tcPr marL="9525" marR="9525" marT="9525" marB="9525" anchor="ctr"/>
                </a:tc>
                <a:tc>
                  <a:txBody>
                    <a:bodyPr/>
                    <a:lstStyle/>
                    <a:p>
                      <a:pPr marL="0" marR="0">
                        <a:lnSpc>
                          <a:spcPct val="140000"/>
                        </a:lnSpc>
                        <a:spcBef>
                          <a:spcPts val="0"/>
                        </a:spcBef>
                        <a:spcAft>
                          <a:spcPts val="0"/>
                        </a:spcAft>
                      </a:pPr>
                      <a:r>
                        <a:rPr lang="en-US" sz="1600"/>
                        <a:t>Increments x by one, then returns x</a:t>
                      </a:r>
                      <a:endParaRPr lang="en-US" sz="1100">
                        <a:latin typeface="Calibri"/>
                        <a:ea typeface="Calibri"/>
                        <a:cs typeface="Arial"/>
                      </a:endParaRPr>
                    </a:p>
                  </a:txBody>
                  <a:tcPr marL="9525" marR="9525" marT="9525" marB="9525" anchor="ctr"/>
                </a:tc>
                <a:extLst>
                  <a:ext uri="{0D108BD9-81ED-4DB2-BD59-A6C34878D82A}">
                    <a16:rowId xmlns:a16="http://schemas.microsoft.com/office/drawing/2014/main" val="10001"/>
                  </a:ext>
                </a:extLst>
              </a:tr>
              <a:tr h="360424">
                <a:tc>
                  <a:txBody>
                    <a:bodyPr/>
                    <a:lstStyle/>
                    <a:p>
                      <a:pPr marL="0" marR="0" algn="ctr">
                        <a:lnSpc>
                          <a:spcPct val="140000"/>
                        </a:lnSpc>
                        <a:spcBef>
                          <a:spcPts val="0"/>
                        </a:spcBef>
                        <a:spcAft>
                          <a:spcPts val="0"/>
                        </a:spcAft>
                      </a:pPr>
                      <a:r>
                        <a:rPr lang="en-US" sz="1600"/>
                        <a:t>x ++</a:t>
                      </a:r>
                      <a:endParaRPr lang="en-US" sz="1100">
                        <a:latin typeface="Calibri"/>
                        <a:ea typeface="Calibri"/>
                        <a:cs typeface="Arial"/>
                      </a:endParaRPr>
                    </a:p>
                  </a:txBody>
                  <a:tcPr marL="9525" marR="9525" marT="9525" marB="9525" anchor="ctr"/>
                </a:tc>
                <a:tc>
                  <a:txBody>
                    <a:bodyPr/>
                    <a:lstStyle/>
                    <a:p>
                      <a:pPr marL="0" marR="0">
                        <a:lnSpc>
                          <a:spcPct val="140000"/>
                        </a:lnSpc>
                        <a:spcBef>
                          <a:spcPts val="0"/>
                        </a:spcBef>
                        <a:spcAft>
                          <a:spcPts val="0"/>
                        </a:spcAft>
                      </a:pPr>
                      <a:r>
                        <a:rPr lang="en-US" sz="1600"/>
                        <a:t>Post-increment</a:t>
                      </a:r>
                      <a:endParaRPr lang="en-US" sz="1100">
                        <a:latin typeface="Calibri"/>
                        <a:ea typeface="Calibri"/>
                        <a:cs typeface="Arial"/>
                      </a:endParaRPr>
                    </a:p>
                  </a:txBody>
                  <a:tcPr marL="9525" marR="9525" marT="9525" marB="9525" anchor="ctr"/>
                </a:tc>
                <a:tc>
                  <a:txBody>
                    <a:bodyPr/>
                    <a:lstStyle/>
                    <a:p>
                      <a:pPr marL="0" marR="0">
                        <a:lnSpc>
                          <a:spcPct val="140000"/>
                        </a:lnSpc>
                        <a:spcBef>
                          <a:spcPts val="0"/>
                        </a:spcBef>
                        <a:spcAft>
                          <a:spcPts val="0"/>
                        </a:spcAft>
                      </a:pPr>
                      <a:r>
                        <a:rPr lang="en-US" sz="1600"/>
                        <a:t>Returns x, then increments x by one</a:t>
                      </a:r>
                      <a:endParaRPr lang="en-US" sz="1100">
                        <a:latin typeface="Calibri"/>
                        <a:ea typeface="Calibri"/>
                        <a:cs typeface="Arial"/>
                      </a:endParaRPr>
                    </a:p>
                  </a:txBody>
                  <a:tcPr marL="9525" marR="9525" marT="9525" marB="9525" anchor="ctr"/>
                </a:tc>
                <a:extLst>
                  <a:ext uri="{0D108BD9-81ED-4DB2-BD59-A6C34878D82A}">
                    <a16:rowId xmlns:a16="http://schemas.microsoft.com/office/drawing/2014/main" val="10002"/>
                  </a:ext>
                </a:extLst>
              </a:tr>
              <a:tr h="360424">
                <a:tc>
                  <a:txBody>
                    <a:bodyPr/>
                    <a:lstStyle/>
                    <a:p>
                      <a:pPr marL="0" marR="0" algn="ctr">
                        <a:lnSpc>
                          <a:spcPct val="140000"/>
                        </a:lnSpc>
                        <a:spcBef>
                          <a:spcPts val="0"/>
                        </a:spcBef>
                        <a:spcAft>
                          <a:spcPts val="0"/>
                        </a:spcAft>
                      </a:pPr>
                      <a:r>
                        <a:rPr lang="en-US" sz="1600"/>
                        <a:t>-- x</a:t>
                      </a:r>
                      <a:endParaRPr lang="en-US" sz="1100">
                        <a:latin typeface="Calibri"/>
                        <a:ea typeface="Calibri"/>
                        <a:cs typeface="Arial"/>
                      </a:endParaRPr>
                    </a:p>
                  </a:txBody>
                  <a:tcPr marL="9525" marR="9525" marT="9525" marB="9525" anchor="ctr"/>
                </a:tc>
                <a:tc>
                  <a:txBody>
                    <a:bodyPr/>
                    <a:lstStyle/>
                    <a:p>
                      <a:pPr marL="0" marR="0">
                        <a:lnSpc>
                          <a:spcPct val="140000"/>
                        </a:lnSpc>
                        <a:spcBef>
                          <a:spcPts val="0"/>
                        </a:spcBef>
                        <a:spcAft>
                          <a:spcPts val="0"/>
                        </a:spcAft>
                      </a:pPr>
                      <a:r>
                        <a:rPr lang="en-US" sz="1600"/>
                        <a:t>Pre-decrement</a:t>
                      </a:r>
                      <a:endParaRPr lang="en-US" sz="1100">
                        <a:latin typeface="Calibri"/>
                        <a:ea typeface="Calibri"/>
                        <a:cs typeface="Arial"/>
                      </a:endParaRPr>
                    </a:p>
                  </a:txBody>
                  <a:tcPr marL="9525" marR="9525" marT="9525" marB="9525" anchor="ctr"/>
                </a:tc>
                <a:tc>
                  <a:txBody>
                    <a:bodyPr/>
                    <a:lstStyle/>
                    <a:p>
                      <a:pPr marL="0" marR="0">
                        <a:lnSpc>
                          <a:spcPct val="140000"/>
                        </a:lnSpc>
                        <a:spcBef>
                          <a:spcPts val="0"/>
                        </a:spcBef>
                        <a:spcAft>
                          <a:spcPts val="0"/>
                        </a:spcAft>
                      </a:pPr>
                      <a:r>
                        <a:rPr lang="en-US" sz="1600"/>
                        <a:t>Decrements x by one, then returns x</a:t>
                      </a:r>
                      <a:endParaRPr lang="en-US" sz="1100">
                        <a:latin typeface="Calibri"/>
                        <a:ea typeface="Calibri"/>
                        <a:cs typeface="Arial"/>
                      </a:endParaRPr>
                    </a:p>
                  </a:txBody>
                  <a:tcPr marL="9525" marR="9525" marT="9525" marB="9525" anchor="ctr"/>
                </a:tc>
                <a:extLst>
                  <a:ext uri="{0D108BD9-81ED-4DB2-BD59-A6C34878D82A}">
                    <a16:rowId xmlns:a16="http://schemas.microsoft.com/office/drawing/2014/main" val="10003"/>
                  </a:ext>
                </a:extLst>
              </a:tr>
              <a:tr h="690950">
                <a:tc>
                  <a:txBody>
                    <a:bodyPr/>
                    <a:lstStyle/>
                    <a:p>
                      <a:pPr marL="0" marR="0" algn="ctr">
                        <a:lnSpc>
                          <a:spcPct val="140000"/>
                        </a:lnSpc>
                        <a:spcBef>
                          <a:spcPts val="0"/>
                        </a:spcBef>
                        <a:spcAft>
                          <a:spcPts val="0"/>
                        </a:spcAft>
                      </a:pPr>
                      <a:r>
                        <a:rPr lang="en-US" sz="1600" dirty="0"/>
                        <a:t>x --</a:t>
                      </a:r>
                      <a:endParaRPr lang="en-US" sz="1100" dirty="0">
                        <a:latin typeface="Calibri"/>
                        <a:ea typeface="Calibri"/>
                        <a:cs typeface="Arial"/>
                      </a:endParaRPr>
                    </a:p>
                  </a:txBody>
                  <a:tcPr marL="9525" marR="9525" marT="9525" marB="9525" anchor="ctr"/>
                </a:tc>
                <a:tc>
                  <a:txBody>
                    <a:bodyPr/>
                    <a:lstStyle/>
                    <a:p>
                      <a:pPr marL="0" marR="0">
                        <a:lnSpc>
                          <a:spcPct val="140000"/>
                        </a:lnSpc>
                        <a:spcBef>
                          <a:spcPts val="0"/>
                        </a:spcBef>
                        <a:spcAft>
                          <a:spcPts val="0"/>
                        </a:spcAft>
                      </a:pPr>
                      <a:r>
                        <a:rPr lang="en-US" sz="1600"/>
                        <a:t>Post-decrement</a:t>
                      </a:r>
                      <a:endParaRPr lang="en-US" sz="1100">
                        <a:latin typeface="Calibri"/>
                        <a:ea typeface="Calibri"/>
                        <a:cs typeface="Arial"/>
                      </a:endParaRPr>
                    </a:p>
                  </a:txBody>
                  <a:tcPr marL="9525" marR="9525" marT="9525" marB="9525" anchor="ctr"/>
                </a:tc>
                <a:tc>
                  <a:txBody>
                    <a:bodyPr/>
                    <a:lstStyle/>
                    <a:p>
                      <a:pPr marL="0" marR="0">
                        <a:lnSpc>
                          <a:spcPct val="140000"/>
                        </a:lnSpc>
                        <a:spcBef>
                          <a:spcPts val="0"/>
                        </a:spcBef>
                        <a:spcAft>
                          <a:spcPts val="0"/>
                        </a:spcAft>
                      </a:pPr>
                      <a:r>
                        <a:rPr lang="en-US" sz="1600" dirty="0"/>
                        <a:t>Returns x, then decrements x by one</a:t>
                      </a:r>
                      <a:endParaRPr lang="en-US" sz="1100" dirty="0">
                        <a:latin typeface="Calibri"/>
                        <a:ea typeface="Calibri"/>
                        <a:cs typeface="Arial"/>
                      </a:endParaRPr>
                    </a:p>
                  </a:txBody>
                  <a:tcPr marL="9525" marR="9525" marT="9525" marB="9525" anchor="ct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5706816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ar-JO"/>
          </a:p>
        </p:txBody>
      </p:sp>
      <p:sp>
        <p:nvSpPr>
          <p:cNvPr id="3" name="Content Placeholder 2"/>
          <p:cNvSpPr>
            <a:spLocks noGrp="1"/>
          </p:cNvSpPr>
          <p:nvPr>
            <p:ph idx="1"/>
          </p:nvPr>
        </p:nvSpPr>
        <p:spPr/>
        <p:txBody>
          <a:bodyPr/>
          <a:lstStyle/>
          <a:p>
            <a:pPr marL="0" indent="0">
              <a:buNone/>
            </a:pPr>
            <a:r>
              <a:rPr lang="en-US" sz="2400" dirty="0" smtClean="0"/>
              <a:t>$a= -9;</a:t>
            </a:r>
          </a:p>
          <a:p>
            <a:pPr marL="0" indent="0">
              <a:buNone/>
            </a:pPr>
            <a:r>
              <a:rPr lang="en-US" sz="2400" dirty="0" smtClean="0"/>
              <a:t>$c=13</a:t>
            </a:r>
          </a:p>
          <a:p>
            <a:pPr marL="0" indent="0">
              <a:buNone/>
            </a:pPr>
            <a:endParaRPr lang="en-US" sz="2400" dirty="0" smtClean="0"/>
          </a:p>
          <a:p>
            <a:pPr marL="0" indent="0">
              <a:buNone/>
            </a:pPr>
            <a:endParaRPr lang="en-US" sz="2400" dirty="0"/>
          </a:p>
          <a:p>
            <a:pPr marL="0" indent="0">
              <a:buNone/>
            </a:pPr>
            <a:r>
              <a:rPr lang="en-US" sz="2400" dirty="0" smtClean="0"/>
              <a:t>If ($a&gt;=$c) echo “ a is the max” else “ c the max”;------c the mac</a:t>
            </a:r>
          </a:p>
          <a:p>
            <a:pPr marL="0" indent="0">
              <a:buNone/>
            </a:pPr>
            <a:endParaRPr lang="en-US" sz="2400" dirty="0" smtClean="0"/>
          </a:p>
        </p:txBody>
      </p:sp>
      <p:sp>
        <p:nvSpPr>
          <p:cNvPr id="4" name="Slide Number Placeholder 3"/>
          <p:cNvSpPr>
            <a:spLocks noGrp="1"/>
          </p:cNvSpPr>
          <p:nvPr>
            <p:ph type="sldNum" sz="quarter" idx="12"/>
          </p:nvPr>
        </p:nvSpPr>
        <p:spPr/>
        <p:txBody>
          <a:bodyPr/>
          <a:lstStyle/>
          <a:p>
            <a:fld id="{7B8191E8-D434-416E-8CB3-F034D7BEA5CF}" type="slidenum">
              <a:rPr lang="en-US" altLang="en-US" smtClean="0"/>
              <a:pPr/>
              <a:t>22</a:t>
            </a:fld>
            <a:endParaRPr lang="en-US" altLang="en-US"/>
          </a:p>
        </p:txBody>
      </p:sp>
    </p:spTree>
    <p:extLst>
      <p:ext uri="{BB962C8B-B14F-4D97-AF65-F5344CB8AC3E}">
        <p14:creationId xmlns:p14="http://schemas.microsoft.com/office/powerpoint/2010/main" val="37081308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a:xfrm>
            <a:off x="470755" y="457200"/>
            <a:ext cx="8229600" cy="715962"/>
          </a:xfrm>
        </p:spPr>
        <p:txBody>
          <a:bodyPr/>
          <a:lstStyle/>
          <a:p>
            <a:pPr eaLnBrk="1" hangingPunct="1"/>
            <a:r>
              <a:rPr lang="en-US" altLang="en-US" sz="4000" b="1" dirty="0" smtClean="0"/>
              <a:t>PHP Comparison Operators</a:t>
            </a:r>
          </a:p>
        </p:txBody>
      </p:sp>
      <p:graphicFrame>
        <p:nvGraphicFramePr>
          <p:cNvPr id="5" name="Table 4"/>
          <p:cNvGraphicFramePr>
            <a:graphicFrameLocks noGrp="1"/>
          </p:cNvGraphicFramePr>
          <p:nvPr>
            <p:extLst>
              <p:ext uri="{D42A27DB-BD31-4B8C-83A1-F6EECF244321}">
                <p14:modId xmlns:p14="http://schemas.microsoft.com/office/powerpoint/2010/main" val="924064200"/>
              </p:ext>
            </p:extLst>
          </p:nvPr>
        </p:nvGraphicFramePr>
        <p:xfrm>
          <a:off x="482478" y="1295400"/>
          <a:ext cx="8206154" cy="4724400"/>
        </p:xfrm>
        <a:graphic>
          <a:graphicData uri="http://schemas.openxmlformats.org/drawingml/2006/table">
            <a:tbl>
              <a:tblPr>
                <a:tableStyleId>{9DCAF9ED-07DC-4A11-8D7F-57B35C25682E}</a:tableStyleId>
              </a:tblPr>
              <a:tblGrid>
                <a:gridCol w="1182199">
                  <a:extLst>
                    <a:ext uri="{9D8B030D-6E8A-4147-A177-3AD203B41FA5}">
                      <a16:colId xmlns:a16="http://schemas.microsoft.com/office/drawing/2014/main" val="20000"/>
                    </a:ext>
                  </a:extLst>
                </a:gridCol>
                <a:gridCol w="1828800">
                  <a:extLst>
                    <a:ext uri="{9D8B030D-6E8A-4147-A177-3AD203B41FA5}">
                      <a16:colId xmlns:a16="http://schemas.microsoft.com/office/drawing/2014/main" val="20001"/>
                    </a:ext>
                  </a:extLst>
                </a:gridCol>
                <a:gridCol w="2895600">
                  <a:extLst>
                    <a:ext uri="{9D8B030D-6E8A-4147-A177-3AD203B41FA5}">
                      <a16:colId xmlns:a16="http://schemas.microsoft.com/office/drawing/2014/main" val="20002"/>
                    </a:ext>
                  </a:extLst>
                </a:gridCol>
                <a:gridCol w="2299555">
                  <a:extLst>
                    <a:ext uri="{9D8B030D-6E8A-4147-A177-3AD203B41FA5}">
                      <a16:colId xmlns:a16="http://schemas.microsoft.com/office/drawing/2014/main" val="20003"/>
                    </a:ext>
                  </a:extLst>
                </a:gridCol>
              </a:tblGrid>
              <a:tr h="347170">
                <a:tc>
                  <a:txBody>
                    <a:bodyPr/>
                    <a:lstStyle/>
                    <a:p>
                      <a:pPr marL="0" marR="0" algn="ctr">
                        <a:lnSpc>
                          <a:spcPct val="115000"/>
                        </a:lnSpc>
                        <a:spcBef>
                          <a:spcPts val="0"/>
                        </a:spcBef>
                        <a:spcAft>
                          <a:spcPts val="0"/>
                        </a:spcAft>
                      </a:pPr>
                      <a:r>
                        <a:rPr lang="en-US" sz="1400" b="1" dirty="0"/>
                        <a:t>Operator</a:t>
                      </a:r>
                      <a:endParaRPr lang="en-US" sz="1400" b="1" dirty="0">
                        <a:latin typeface="Calibri"/>
                        <a:ea typeface="Calibri"/>
                        <a:cs typeface="Arial"/>
                      </a:endParaRPr>
                    </a:p>
                  </a:txBody>
                  <a:tcPr marL="6390" marR="6390" marT="6391" marB="6391" anchor="ctr"/>
                </a:tc>
                <a:tc>
                  <a:txBody>
                    <a:bodyPr/>
                    <a:lstStyle/>
                    <a:p>
                      <a:pPr marL="0" marR="0" algn="ctr">
                        <a:lnSpc>
                          <a:spcPct val="115000"/>
                        </a:lnSpc>
                        <a:spcBef>
                          <a:spcPts val="0"/>
                        </a:spcBef>
                        <a:spcAft>
                          <a:spcPts val="0"/>
                        </a:spcAft>
                      </a:pPr>
                      <a:r>
                        <a:rPr lang="en-US" sz="1400" b="1"/>
                        <a:t>Name</a:t>
                      </a:r>
                      <a:endParaRPr lang="en-US" sz="1400" b="1">
                        <a:latin typeface="Calibri"/>
                        <a:ea typeface="Calibri"/>
                        <a:cs typeface="Arial"/>
                      </a:endParaRPr>
                    </a:p>
                  </a:txBody>
                  <a:tcPr marL="6390" marR="6390" marT="6391" marB="6391" anchor="ctr"/>
                </a:tc>
                <a:tc>
                  <a:txBody>
                    <a:bodyPr/>
                    <a:lstStyle/>
                    <a:p>
                      <a:pPr marL="0" marR="0" algn="ctr">
                        <a:lnSpc>
                          <a:spcPct val="115000"/>
                        </a:lnSpc>
                        <a:spcBef>
                          <a:spcPts val="0"/>
                        </a:spcBef>
                        <a:spcAft>
                          <a:spcPts val="0"/>
                        </a:spcAft>
                      </a:pPr>
                      <a:r>
                        <a:rPr lang="en-US" sz="1400" b="1"/>
                        <a:t>Description</a:t>
                      </a:r>
                      <a:endParaRPr lang="en-US" sz="1400" b="1">
                        <a:latin typeface="Calibri"/>
                        <a:ea typeface="Calibri"/>
                        <a:cs typeface="Arial"/>
                      </a:endParaRPr>
                    </a:p>
                  </a:txBody>
                  <a:tcPr marL="6390" marR="6390" marT="6391" marB="6391" anchor="ctr"/>
                </a:tc>
                <a:tc>
                  <a:txBody>
                    <a:bodyPr/>
                    <a:lstStyle/>
                    <a:p>
                      <a:pPr marL="0" marR="0" algn="ctr">
                        <a:lnSpc>
                          <a:spcPct val="115000"/>
                        </a:lnSpc>
                        <a:spcBef>
                          <a:spcPts val="0"/>
                        </a:spcBef>
                        <a:spcAft>
                          <a:spcPts val="0"/>
                        </a:spcAft>
                      </a:pPr>
                      <a:r>
                        <a:rPr lang="en-US" sz="1400" b="1" dirty="0"/>
                        <a:t>Example</a:t>
                      </a:r>
                      <a:endParaRPr lang="en-US" sz="1400" b="1" dirty="0">
                        <a:latin typeface="Calibri"/>
                        <a:ea typeface="Calibri"/>
                        <a:cs typeface="Arial"/>
                      </a:endParaRPr>
                    </a:p>
                  </a:txBody>
                  <a:tcPr marL="6390" marR="6390" marT="6391" marB="6391" anchor="ctr"/>
                </a:tc>
                <a:extLst>
                  <a:ext uri="{0D108BD9-81ED-4DB2-BD59-A6C34878D82A}">
                    <a16:rowId xmlns:a16="http://schemas.microsoft.com/office/drawing/2014/main" val="10000"/>
                  </a:ext>
                </a:extLst>
              </a:tr>
              <a:tr h="316203">
                <a:tc>
                  <a:txBody>
                    <a:bodyPr/>
                    <a:lstStyle/>
                    <a:p>
                      <a:pPr marL="0" marR="0" algn="ctr">
                        <a:lnSpc>
                          <a:spcPct val="140000"/>
                        </a:lnSpc>
                        <a:spcBef>
                          <a:spcPts val="0"/>
                        </a:spcBef>
                        <a:spcAft>
                          <a:spcPts val="0"/>
                        </a:spcAft>
                      </a:pPr>
                      <a:r>
                        <a:rPr lang="en-US" sz="1400" dirty="0"/>
                        <a:t>x == y</a:t>
                      </a:r>
                      <a:endParaRPr lang="en-US" sz="1400" dirty="0">
                        <a:latin typeface="Calibri"/>
                        <a:ea typeface="Calibri"/>
                        <a:cs typeface="Arial"/>
                      </a:endParaRPr>
                    </a:p>
                  </a:txBody>
                  <a:tcPr marL="6390" marR="6390" marT="6391" marB="6391" anchor="ctr"/>
                </a:tc>
                <a:tc>
                  <a:txBody>
                    <a:bodyPr/>
                    <a:lstStyle/>
                    <a:p>
                      <a:pPr marL="0" marR="0" algn="ctr">
                        <a:lnSpc>
                          <a:spcPct val="140000"/>
                        </a:lnSpc>
                        <a:spcBef>
                          <a:spcPts val="0"/>
                        </a:spcBef>
                        <a:spcAft>
                          <a:spcPts val="0"/>
                        </a:spcAft>
                      </a:pPr>
                      <a:r>
                        <a:rPr lang="en-US" sz="1400" dirty="0"/>
                        <a:t>Equal</a:t>
                      </a:r>
                      <a:endParaRPr lang="en-US" sz="1400" dirty="0">
                        <a:latin typeface="Calibri"/>
                        <a:ea typeface="Calibri"/>
                        <a:cs typeface="Arial"/>
                      </a:endParaRPr>
                    </a:p>
                  </a:txBody>
                  <a:tcPr marL="6390" marR="6390" marT="6391" marB="6391" anchor="ctr"/>
                </a:tc>
                <a:tc>
                  <a:txBody>
                    <a:bodyPr/>
                    <a:lstStyle/>
                    <a:p>
                      <a:pPr marL="0" marR="0">
                        <a:lnSpc>
                          <a:spcPct val="140000"/>
                        </a:lnSpc>
                        <a:spcBef>
                          <a:spcPts val="0"/>
                        </a:spcBef>
                        <a:spcAft>
                          <a:spcPts val="0"/>
                        </a:spcAft>
                      </a:pPr>
                      <a:r>
                        <a:rPr lang="en-US" sz="1400" dirty="0"/>
                        <a:t>True if x is equal to y</a:t>
                      </a:r>
                      <a:endParaRPr lang="en-US" sz="1400" dirty="0">
                        <a:latin typeface="Calibri"/>
                        <a:ea typeface="Calibri"/>
                        <a:cs typeface="Arial"/>
                      </a:endParaRPr>
                    </a:p>
                  </a:txBody>
                  <a:tcPr marL="6390" marR="6390" marT="6391" marB="6391" anchor="ctr"/>
                </a:tc>
                <a:tc>
                  <a:txBody>
                    <a:bodyPr/>
                    <a:lstStyle/>
                    <a:p>
                      <a:pPr marL="0" marR="0">
                        <a:lnSpc>
                          <a:spcPct val="140000"/>
                        </a:lnSpc>
                        <a:spcBef>
                          <a:spcPts val="0"/>
                        </a:spcBef>
                        <a:spcAft>
                          <a:spcPts val="0"/>
                        </a:spcAft>
                      </a:pPr>
                      <a:r>
                        <a:rPr lang="en-US" sz="1400"/>
                        <a:t>5==8 returns false</a:t>
                      </a:r>
                      <a:endParaRPr lang="en-US" sz="1400">
                        <a:latin typeface="Calibri"/>
                        <a:ea typeface="Calibri"/>
                        <a:cs typeface="Arial"/>
                      </a:endParaRPr>
                    </a:p>
                  </a:txBody>
                  <a:tcPr marL="6390" marR="6390" marT="6391" marB="6391" anchor="ctr"/>
                </a:tc>
                <a:extLst>
                  <a:ext uri="{0D108BD9-81ED-4DB2-BD59-A6C34878D82A}">
                    <a16:rowId xmlns:a16="http://schemas.microsoft.com/office/drawing/2014/main" val="10001"/>
                  </a:ext>
                </a:extLst>
              </a:tr>
              <a:tr h="623247">
                <a:tc>
                  <a:txBody>
                    <a:bodyPr/>
                    <a:lstStyle/>
                    <a:p>
                      <a:pPr marL="0" marR="0" algn="ctr">
                        <a:lnSpc>
                          <a:spcPct val="140000"/>
                        </a:lnSpc>
                        <a:spcBef>
                          <a:spcPts val="0"/>
                        </a:spcBef>
                        <a:spcAft>
                          <a:spcPts val="0"/>
                        </a:spcAft>
                      </a:pPr>
                      <a:r>
                        <a:rPr lang="en-US" sz="1400" dirty="0"/>
                        <a:t>x === y</a:t>
                      </a:r>
                      <a:endParaRPr lang="en-US" sz="1400" dirty="0">
                        <a:latin typeface="Calibri"/>
                        <a:ea typeface="Calibri"/>
                        <a:cs typeface="Arial"/>
                      </a:endParaRPr>
                    </a:p>
                  </a:txBody>
                  <a:tcPr marL="6390" marR="6390" marT="6391" marB="6391" anchor="ctr"/>
                </a:tc>
                <a:tc>
                  <a:txBody>
                    <a:bodyPr/>
                    <a:lstStyle/>
                    <a:p>
                      <a:pPr marL="0" marR="0" algn="ctr">
                        <a:lnSpc>
                          <a:spcPct val="140000"/>
                        </a:lnSpc>
                        <a:spcBef>
                          <a:spcPts val="0"/>
                        </a:spcBef>
                        <a:spcAft>
                          <a:spcPts val="0"/>
                        </a:spcAft>
                      </a:pPr>
                      <a:r>
                        <a:rPr lang="en-US" sz="1400" dirty="0"/>
                        <a:t>Identical</a:t>
                      </a:r>
                      <a:endParaRPr lang="en-US" sz="1400" dirty="0">
                        <a:latin typeface="Calibri"/>
                        <a:ea typeface="Calibri"/>
                        <a:cs typeface="Arial"/>
                      </a:endParaRPr>
                    </a:p>
                  </a:txBody>
                  <a:tcPr marL="6390" marR="6390" marT="6391" marB="6391" anchor="ctr"/>
                </a:tc>
                <a:tc>
                  <a:txBody>
                    <a:bodyPr/>
                    <a:lstStyle/>
                    <a:p>
                      <a:pPr marL="0" marR="0">
                        <a:lnSpc>
                          <a:spcPct val="140000"/>
                        </a:lnSpc>
                        <a:spcBef>
                          <a:spcPts val="0"/>
                        </a:spcBef>
                        <a:spcAft>
                          <a:spcPts val="0"/>
                        </a:spcAft>
                      </a:pPr>
                      <a:r>
                        <a:rPr lang="en-US" sz="1400"/>
                        <a:t>True if x is equal to y, and they are of same type</a:t>
                      </a:r>
                      <a:endParaRPr lang="en-US" sz="1400">
                        <a:latin typeface="Calibri"/>
                        <a:ea typeface="Calibri"/>
                        <a:cs typeface="Arial"/>
                      </a:endParaRPr>
                    </a:p>
                  </a:txBody>
                  <a:tcPr marL="6390" marR="6390" marT="6391" marB="6391" anchor="ctr"/>
                </a:tc>
                <a:tc>
                  <a:txBody>
                    <a:bodyPr/>
                    <a:lstStyle/>
                    <a:p>
                      <a:pPr marL="0" marR="0">
                        <a:lnSpc>
                          <a:spcPct val="140000"/>
                        </a:lnSpc>
                        <a:spcBef>
                          <a:spcPts val="0"/>
                        </a:spcBef>
                        <a:spcAft>
                          <a:spcPts val="0"/>
                        </a:spcAft>
                      </a:pPr>
                      <a:r>
                        <a:rPr lang="en-US" sz="1400"/>
                        <a:t>5==="5" returns false</a:t>
                      </a:r>
                      <a:endParaRPr lang="en-US" sz="1400">
                        <a:latin typeface="Calibri"/>
                        <a:ea typeface="Calibri"/>
                        <a:cs typeface="Arial"/>
                      </a:endParaRPr>
                    </a:p>
                  </a:txBody>
                  <a:tcPr marL="6390" marR="6390" marT="6391" marB="6391" anchor="ctr"/>
                </a:tc>
                <a:extLst>
                  <a:ext uri="{0D108BD9-81ED-4DB2-BD59-A6C34878D82A}">
                    <a16:rowId xmlns:a16="http://schemas.microsoft.com/office/drawing/2014/main" val="10002"/>
                  </a:ext>
                </a:extLst>
              </a:tr>
              <a:tr h="419822">
                <a:tc>
                  <a:txBody>
                    <a:bodyPr/>
                    <a:lstStyle/>
                    <a:p>
                      <a:pPr marL="0" marR="0" algn="ctr">
                        <a:lnSpc>
                          <a:spcPct val="140000"/>
                        </a:lnSpc>
                        <a:spcBef>
                          <a:spcPts val="0"/>
                        </a:spcBef>
                        <a:spcAft>
                          <a:spcPts val="0"/>
                        </a:spcAft>
                      </a:pPr>
                      <a:r>
                        <a:rPr lang="en-US" sz="1400" dirty="0"/>
                        <a:t>x != y</a:t>
                      </a:r>
                      <a:endParaRPr lang="en-US" sz="1400" dirty="0">
                        <a:latin typeface="Calibri"/>
                        <a:ea typeface="Calibri"/>
                        <a:cs typeface="Arial"/>
                      </a:endParaRPr>
                    </a:p>
                  </a:txBody>
                  <a:tcPr marL="6390" marR="6390" marT="6391" marB="6391" anchor="ctr"/>
                </a:tc>
                <a:tc>
                  <a:txBody>
                    <a:bodyPr/>
                    <a:lstStyle/>
                    <a:p>
                      <a:pPr marL="0" marR="0" algn="ctr">
                        <a:lnSpc>
                          <a:spcPct val="140000"/>
                        </a:lnSpc>
                        <a:spcBef>
                          <a:spcPts val="0"/>
                        </a:spcBef>
                        <a:spcAft>
                          <a:spcPts val="0"/>
                        </a:spcAft>
                      </a:pPr>
                      <a:r>
                        <a:rPr lang="en-US" sz="1400" dirty="0"/>
                        <a:t>Not equal</a:t>
                      </a:r>
                      <a:endParaRPr lang="en-US" sz="1400" dirty="0">
                        <a:latin typeface="Calibri"/>
                        <a:ea typeface="Calibri"/>
                        <a:cs typeface="Arial"/>
                      </a:endParaRPr>
                    </a:p>
                  </a:txBody>
                  <a:tcPr marL="6390" marR="6390" marT="6391" marB="6391" anchor="ctr"/>
                </a:tc>
                <a:tc>
                  <a:txBody>
                    <a:bodyPr/>
                    <a:lstStyle/>
                    <a:p>
                      <a:pPr marL="0" marR="0">
                        <a:lnSpc>
                          <a:spcPct val="140000"/>
                        </a:lnSpc>
                        <a:spcBef>
                          <a:spcPts val="0"/>
                        </a:spcBef>
                        <a:spcAft>
                          <a:spcPts val="0"/>
                        </a:spcAft>
                      </a:pPr>
                      <a:r>
                        <a:rPr lang="en-US" sz="1400" dirty="0"/>
                        <a:t>True if x is not equal to y</a:t>
                      </a:r>
                      <a:endParaRPr lang="en-US" sz="1400" dirty="0">
                        <a:latin typeface="Calibri"/>
                        <a:ea typeface="Calibri"/>
                        <a:cs typeface="Arial"/>
                      </a:endParaRPr>
                    </a:p>
                  </a:txBody>
                  <a:tcPr marL="6390" marR="6390" marT="6391" marB="6391" anchor="ctr"/>
                </a:tc>
                <a:tc>
                  <a:txBody>
                    <a:bodyPr/>
                    <a:lstStyle/>
                    <a:p>
                      <a:pPr marL="0" marR="0">
                        <a:lnSpc>
                          <a:spcPct val="140000"/>
                        </a:lnSpc>
                        <a:spcBef>
                          <a:spcPts val="0"/>
                        </a:spcBef>
                        <a:spcAft>
                          <a:spcPts val="0"/>
                        </a:spcAft>
                      </a:pPr>
                      <a:r>
                        <a:rPr lang="en-US" sz="1400"/>
                        <a:t>5!=8 returns true</a:t>
                      </a:r>
                      <a:endParaRPr lang="en-US" sz="1400">
                        <a:latin typeface="Calibri"/>
                        <a:ea typeface="Calibri"/>
                        <a:cs typeface="Arial"/>
                      </a:endParaRPr>
                    </a:p>
                  </a:txBody>
                  <a:tcPr marL="6390" marR="6390" marT="6391" marB="6391" anchor="ctr"/>
                </a:tc>
                <a:extLst>
                  <a:ext uri="{0D108BD9-81ED-4DB2-BD59-A6C34878D82A}">
                    <a16:rowId xmlns:a16="http://schemas.microsoft.com/office/drawing/2014/main" val="10003"/>
                  </a:ext>
                </a:extLst>
              </a:tr>
              <a:tr h="419822">
                <a:tc>
                  <a:txBody>
                    <a:bodyPr/>
                    <a:lstStyle/>
                    <a:p>
                      <a:pPr marL="0" marR="0" algn="ctr">
                        <a:lnSpc>
                          <a:spcPct val="140000"/>
                        </a:lnSpc>
                        <a:spcBef>
                          <a:spcPts val="0"/>
                        </a:spcBef>
                        <a:spcAft>
                          <a:spcPts val="0"/>
                        </a:spcAft>
                      </a:pPr>
                      <a:r>
                        <a:rPr lang="en-US" sz="1400" dirty="0"/>
                        <a:t>x &lt;&gt; y</a:t>
                      </a:r>
                      <a:endParaRPr lang="en-US" sz="1400" dirty="0">
                        <a:latin typeface="Calibri"/>
                        <a:ea typeface="Calibri"/>
                        <a:cs typeface="Arial"/>
                      </a:endParaRPr>
                    </a:p>
                  </a:txBody>
                  <a:tcPr marL="6390" marR="6390" marT="6391" marB="6391" anchor="ctr"/>
                </a:tc>
                <a:tc>
                  <a:txBody>
                    <a:bodyPr/>
                    <a:lstStyle/>
                    <a:p>
                      <a:pPr marL="0" marR="0" algn="ctr">
                        <a:lnSpc>
                          <a:spcPct val="140000"/>
                        </a:lnSpc>
                        <a:spcBef>
                          <a:spcPts val="0"/>
                        </a:spcBef>
                        <a:spcAft>
                          <a:spcPts val="0"/>
                        </a:spcAft>
                      </a:pPr>
                      <a:r>
                        <a:rPr lang="en-US" sz="1400" dirty="0"/>
                        <a:t>Not equal</a:t>
                      </a:r>
                      <a:endParaRPr lang="en-US" sz="1400" dirty="0">
                        <a:latin typeface="Calibri"/>
                        <a:ea typeface="Calibri"/>
                        <a:cs typeface="Arial"/>
                      </a:endParaRPr>
                    </a:p>
                  </a:txBody>
                  <a:tcPr marL="6390" marR="6390" marT="6391" marB="6391" anchor="ctr"/>
                </a:tc>
                <a:tc>
                  <a:txBody>
                    <a:bodyPr/>
                    <a:lstStyle/>
                    <a:p>
                      <a:pPr marL="0" marR="0">
                        <a:lnSpc>
                          <a:spcPct val="140000"/>
                        </a:lnSpc>
                        <a:spcBef>
                          <a:spcPts val="0"/>
                        </a:spcBef>
                        <a:spcAft>
                          <a:spcPts val="0"/>
                        </a:spcAft>
                      </a:pPr>
                      <a:r>
                        <a:rPr lang="en-US" sz="1400"/>
                        <a:t>True if x is not equal to y</a:t>
                      </a:r>
                      <a:endParaRPr lang="en-US" sz="1400">
                        <a:latin typeface="Calibri"/>
                        <a:ea typeface="Calibri"/>
                        <a:cs typeface="Arial"/>
                      </a:endParaRPr>
                    </a:p>
                  </a:txBody>
                  <a:tcPr marL="6390" marR="6390" marT="6391" marB="6391" anchor="ctr"/>
                </a:tc>
                <a:tc>
                  <a:txBody>
                    <a:bodyPr/>
                    <a:lstStyle/>
                    <a:p>
                      <a:pPr marL="0" marR="0">
                        <a:lnSpc>
                          <a:spcPct val="140000"/>
                        </a:lnSpc>
                        <a:spcBef>
                          <a:spcPts val="0"/>
                        </a:spcBef>
                        <a:spcAft>
                          <a:spcPts val="0"/>
                        </a:spcAft>
                      </a:pPr>
                      <a:r>
                        <a:rPr lang="en-US" sz="1400"/>
                        <a:t>5&lt;&gt;8 returns true</a:t>
                      </a:r>
                      <a:endParaRPr lang="en-US" sz="1400">
                        <a:latin typeface="Calibri"/>
                        <a:ea typeface="Calibri"/>
                        <a:cs typeface="Arial"/>
                      </a:endParaRPr>
                    </a:p>
                  </a:txBody>
                  <a:tcPr marL="6390" marR="6390" marT="6391" marB="6391" anchor="ctr"/>
                </a:tc>
                <a:extLst>
                  <a:ext uri="{0D108BD9-81ED-4DB2-BD59-A6C34878D82A}">
                    <a16:rowId xmlns:a16="http://schemas.microsoft.com/office/drawing/2014/main" val="10004"/>
                  </a:ext>
                </a:extLst>
              </a:tr>
              <a:tr h="623247">
                <a:tc>
                  <a:txBody>
                    <a:bodyPr/>
                    <a:lstStyle/>
                    <a:p>
                      <a:pPr marL="0" marR="0" algn="ctr">
                        <a:lnSpc>
                          <a:spcPct val="140000"/>
                        </a:lnSpc>
                        <a:spcBef>
                          <a:spcPts val="0"/>
                        </a:spcBef>
                        <a:spcAft>
                          <a:spcPts val="0"/>
                        </a:spcAft>
                      </a:pPr>
                      <a:r>
                        <a:rPr lang="en-US" sz="1400" dirty="0"/>
                        <a:t>x !== y</a:t>
                      </a:r>
                      <a:endParaRPr lang="en-US" sz="1400" dirty="0">
                        <a:latin typeface="Calibri"/>
                        <a:ea typeface="Calibri"/>
                        <a:cs typeface="Arial"/>
                      </a:endParaRPr>
                    </a:p>
                  </a:txBody>
                  <a:tcPr marL="6390" marR="6390" marT="6391" marB="6391" anchor="ctr"/>
                </a:tc>
                <a:tc>
                  <a:txBody>
                    <a:bodyPr/>
                    <a:lstStyle/>
                    <a:p>
                      <a:pPr marL="0" marR="0" algn="ctr">
                        <a:lnSpc>
                          <a:spcPct val="140000"/>
                        </a:lnSpc>
                        <a:spcBef>
                          <a:spcPts val="0"/>
                        </a:spcBef>
                        <a:spcAft>
                          <a:spcPts val="0"/>
                        </a:spcAft>
                      </a:pPr>
                      <a:r>
                        <a:rPr lang="en-US" sz="1400" dirty="0"/>
                        <a:t>Not identical</a:t>
                      </a:r>
                      <a:endParaRPr lang="en-US" sz="1400" dirty="0">
                        <a:latin typeface="Calibri"/>
                        <a:ea typeface="Calibri"/>
                        <a:cs typeface="Arial"/>
                      </a:endParaRPr>
                    </a:p>
                  </a:txBody>
                  <a:tcPr marL="6390" marR="6390" marT="6391" marB="6391" anchor="ctr"/>
                </a:tc>
                <a:tc>
                  <a:txBody>
                    <a:bodyPr/>
                    <a:lstStyle/>
                    <a:p>
                      <a:pPr marL="0" marR="0">
                        <a:lnSpc>
                          <a:spcPct val="140000"/>
                        </a:lnSpc>
                        <a:spcBef>
                          <a:spcPts val="0"/>
                        </a:spcBef>
                        <a:spcAft>
                          <a:spcPts val="0"/>
                        </a:spcAft>
                      </a:pPr>
                      <a:r>
                        <a:rPr lang="en-US" sz="1400" dirty="0"/>
                        <a:t>True if x is not equal to y, or they are not of same type</a:t>
                      </a:r>
                      <a:endParaRPr lang="en-US" sz="1400" dirty="0">
                        <a:latin typeface="Calibri"/>
                        <a:ea typeface="Calibri"/>
                        <a:cs typeface="Arial"/>
                      </a:endParaRPr>
                    </a:p>
                  </a:txBody>
                  <a:tcPr marL="6390" marR="6390" marT="6391" marB="6391" anchor="ctr"/>
                </a:tc>
                <a:tc>
                  <a:txBody>
                    <a:bodyPr/>
                    <a:lstStyle/>
                    <a:p>
                      <a:pPr marL="0" marR="0">
                        <a:lnSpc>
                          <a:spcPct val="140000"/>
                        </a:lnSpc>
                        <a:spcBef>
                          <a:spcPts val="0"/>
                        </a:spcBef>
                        <a:spcAft>
                          <a:spcPts val="0"/>
                        </a:spcAft>
                      </a:pPr>
                      <a:r>
                        <a:rPr lang="en-US" sz="1400"/>
                        <a:t>5!=="5" returns true</a:t>
                      </a:r>
                      <a:endParaRPr lang="en-US" sz="1400">
                        <a:latin typeface="Calibri"/>
                        <a:ea typeface="Calibri"/>
                        <a:cs typeface="Arial"/>
                      </a:endParaRPr>
                    </a:p>
                  </a:txBody>
                  <a:tcPr marL="6390" marR="6390" marT="6391" marB="6391" anchor="ctr"/>
                </a:tc>
                <a:extLst>
                  <a:ext uri="{0D108BD9-81ED-4DB2-BD59-A6C34878D82A}">
                    <a16:rowId xmlns:a16="http://schemas.microsoft.com/office/drawing/2014/main" val="10005"/>
                  </a:ext>
                </a:extLst>
              </a:tr>
              <a:tr h="419822">
                <a:tc>
                  <a:txBody>
                    <a:bodyPr/>
                    <a:lstStyle/>
                    <a:p>
                      <a:pPr marL="0" marR="0" algn="ctr">
                        <a:lnSpc>
                          <a:spcPct val="140000"/>
                        </a:lnSpc>
                        <a:spcBef>
                          <a:spcPts val="0"/>
                        </a:spcBef>
                        <a:spcAft>
                          <a:spcPts val="0"/>
                        </a:spcAft>
                      </a:pPr>
                      <a:r>
                        <a:rPr lang="en-US" sz="1400" dirty="0"/>
                        <a:t>x &gt; y</a:t>
                      </a:r>
                      <a:endParaRPr lang="en-US" sz="1400" dirty="0">
                        <a:latin typeface="Calibri"/>
                        <a:ea typeface="Calibri"/>
                        <a:cs typeface="Arial"/>
                      </a:endParaRPr>
                    </a:p>
                  </a:txBody>
                  <a:tcPr marL="6390" marR="6390" marT="6391" marB="6391" anchor="ctr"/>
                </a:tc>
                <a:tc>
                  <a:txBody>
                    <a:bodyPr/>
                    <a:lstStyle/>
                    <a:p>
                      <a:pPr marL="0" marR="0" algn="ctr">
                        <a:lnSpc>
                          <a:spcPct val="140000"/>
                        </a:lnSpc>
                        <a:spcBef>
                          <a:spcPts val="0"/>
                        </a:spcBef>
                        <a:spcAft>
                          <a:spcPts val="0"/>
                        </a:spcAft>
                      </a:pPr>
                      <a:r>
                        <a:rPr lang="en-US" sz="1400" dirty="0"/>
                        <a:t>Greater than</a:t>
                      </a:r>
                      <a:endParaRPr lang="en-US" sz="1400" dirty="0">
                        <a:latin typeface="Calibri"/>
                        <a:ea typeface="Calibri"/>
                        <a:cs typeface="Arial"/>
                      </a:endParaRPr>
                    </a:p>
                  </a:txBody>
                  <a:tcPr marL="6390" marR="6390" marT="6391" marB="6391" anchor="ctr"/>
                </a:tc>
                <a:tc>
                  <a:txBody>
                    <a:bodyPr/>
                    <a:lstStyle/>
                    <a:p>
                      <a:pPr marL="0" marR="0">
                        <a:lnSpc>
                          <a:spcPct val="140000"/>
                        </a:lnSpc>
                        <a:spcBef>
                          <a:spcPts val="0"/>
                        </a:spcBef>
                        <a:spcAft>
                          <a:spcPts val="0"/>
                        </a:spcAft>
                      </a:pPr>
                      <a:r>
                        <a:rPr lang="en-US" sz="1400"/>
                        <a:t>True if x is greater than y</a:t>
                      </a:r>
                      <a:endParaRPr lang="en-US" sz="1400">
                        <a:latin typeface="Calibri"/>
                        <a:ea typeface="Calibri"/>
                        <a:cs typeface="Arial"/>
                      </a:endParaRPr>
                    </a:p>
                  </a:txBody>
                  <a:tcPr marL="6390" marR="6390" marT="6391" marB="6391" anchor="ctr"/>
                </a:tc>
                <a:tc>
                  <a:txBody>
                    <a:bodyPr/>
                    <a:lstStyle/>
                    <a:p>
                      <a:pPr marL="0" marR="0">
                        <a:lnSpc>
                          <a:spcPct val="140000"/>
                        </a:lnSpc>
                        <a:spcBef>
                          <a:spcPts val="0"/>
                        </a:spcBef>
                        <a:spcAft>
                          <a:spcPts val="0"/>
                        </a:spcAft>
                      </a:pPr>
                      <a:r>
                        <a:rPr lang="en-US" sz="1400"/>
                        <a:t>5&gt;8 returns false</a:t>
                      </a:r>
                      <a:endParaRPr lang="en-US" sz="1400">
                        <a:latin typeface="Calibri"/>
                        <a:ea typeface="Calibri"/>
                        <a:cs typeface="Arial"/>
                      </a:endParaRPr>
                    </a:p>
                  </a:txBody>
                  <a:tcPr marL="6390" marR="6390" marT="6391" marB="6391" anchor="ctr"/>
                </a:tc>
                <a:extLst>
                  <a:ext uri="{0D108BD9-81ED-4DB2-BD59-A6C34878D82A}">
                    <a16:rowId xmlns:a16="http://schemas.microsoft.com/office/drawing/2014/main" val="10006"/>
                  </a:ext>
                </a:extLst>
              </a:tr>
              <a:tr h="316203">
                <a:tc>
                  <a:txBody>
                    <a:bodyPr/>
                    <a:lstStyle/>
                    <a:p>
                      <a:pPr marL="0" marR="0" algn="ctr">
                        <a:lnSpc>
                          <a:spcPct val="140000"/>
                        </a:lnSpc>
                        <a:spcBef>
                          <a:spcPts val="0"/>
                        </a:spcBef>
                        <a:spcAft>
                          <a:spcPts val="0"/>
                        </a:spcAft>
                      </a:pPr>
                      <a:r>
                        <a:rPr lang="en-US" sz="1400" dirty="0"/>
                        <a:t>x &lt; y</a:t>
                      </a:r>
                      <a:endParaRPr lang="en-US" sz="1400" dirty="0">
                        <a:latin typeface="Calibri"/>
                        <a:ea typeface="Calibri"/>
                        <a:cs typeface="Arial"/>
                      </a:endParaRPr>
                    </a:p>
                  </a:txBody>
                  <a:tcPr marL="6390" marR="6390" marT="6391" marB="6391" anchor="ctr"/>
                </a:tc>
                <a:tc>
                  <a:txBody>
                    <a:bodyPr/>
                    <a:lstStyle/>
                    <a:p>
                      <a:pPr marL="0" marR="0" algn="ctr">
                        <a:lnSpc>
                          <a:spcPct val="140000"/>
                        </a:lnSpc>
                        <a:spcBef>
                          <a:spcPts val="0"/>
                        </a:spcBef>
                        <a:spcAft>
                          <a:spcPts val="0"/>
                        </a:spcAft>
                      </a:pPr>
                      <a:r>
                        <a:rPr lang="en-US" sz="1400" dirty="0"/>
                        <a:t>Less than</a:t>
                      </a:r>
                      <a:endParaRPr lang="en-US" sz="1400" dirty="0">
                        <a:latin typeface="Calibri"/>
                        <a:ea typeface="Calibri"/>
                        <a:cs typeface="Arial"/>
                      </a:endParaRPr>
                    </a:p>
                  </a:txBody>
                  <a:tcPr marL="6390" marR="6390" marT="6391" marB="6391" anchor="ctr"/>
                </a:tc>
                <a:tc>
                  <a:txBody>
                    <a:bodyPr/>
                    <a:lstStyle/>
                    <a:p>
                      <a:pPr marL="0" marR="0">
                        <a:lnSpc>
                          <a:spcPct val="140000"/>
                        </a:lnSpc>
                        <a:spcBef>
                          <a:spcPts val="0"/>
                        </a:spcBef>
                        <a:spcAft>
                          <a:spcPts val="0"/>
                        </a:spcAft>
                      </a:pPr>
                      <a:r>
                        <a:rPr lang="en-US" sz="1400"/>
                        <a:t>True if x is less than y</a:t>
                      </a:r>
                      <a:endParaRPr lang="en-US" sz="1400">
                        <a:latin typeface="Calibri"/>
                        <a:ea typeface="Calibri"/>
                        <a:cs typeface="Arial"/>
                      </a:endParaRPr>
                    </a:p>
                  </a:txBody>
                  <a:tcPr marL="6390" marR="6390" marT="6391" marB="6391" anchor="ctr"/>
                </a:tc>
                <a:tc>
                  <a:txBody>
                    <a:bodyPr/>
                    <a:lstStyle/>
                    <a:p>
                      <a:pPr marL="0" marR="0">
                        <a:lnSpc>
                          <a:spcPct val="140000"/>
                        </a:lnSpc>
                        <a:spcBef>
                          <a:spcPts val="0"/>
                        </a:spcBef>
                        <a:spcAft>
                          <a:spcPts val="0"/>
                        </a:spcAft>
                      </a:pPr>
                      <a:r>
                        <a:rPr lang="en-US" sz="1400"/>
                        <a:t>5&lt;8 returns true</a:t>
                      </a:r>
                      <a:endParaRPr lang="en-US" sz="1400">
                        <a:latin typeface="Calibri"/>
                        <a:ea typeface="Calibri"/>
                        <a:cs typeface="Arial"/>
                      </a:endParaRPr>
                    </a:p>
                  </a:txBody>
                  <a:tcPr marL="6390" marR="6390" marT="6391" marB="6391" anchor="ctr"/>
                </a:tc>
                <a:extLst>
                  <a:ext uri="{0D108BD9-81ED-4DB2-BD59-A6C34878D82A}">
                    <a16:rowId xmlns:a16="http://schemas.microsoft.com/office/drawing/2014/main" val="10007"/>
                  </a:ext>
                </a:extLst>
              </a:tr>
              <a:tr h="619432">
                <a:tc>
                  <a:txBody>
                    <a:bodyPr/>
                    <a:lstStyle/>
                    <a:p>
                      <a:pPr marL="0" marR="0" algn="ctr">
                        <a:lnSpc>
                          <a:spcPct val="140000"/>
                        </a:lnSpc>
                        <a:spcBef>
                          <a:spcPts val="0"/>
                        </a:spcBef>
                        <a:spcAft>
                          <a:spcPts val="0"/>
                        </a:spcAft>
                      </a:pPr>
                      <a:r>
                        <a:rPr lang="en-US" sz="1400" dirty="0"/>
                        <a:t>x &gt;= y</a:t>
                      </a:r>
                      <a:endParaRPr lang="en-US" sz="1400" dirty="0">
                        <a:latin typeface="Calibri"/>
                        <a:ea typeface="Calibri"/>
                        <a:cs typeface="Arial"/>
                      </a:endParaRPr>
                    </a:p>
                  </a:txBody>
                  <a:tcPr marL="6390" marR="6390" marT="6391" marB="6391" anchor="ctr"/>
                </a:tc>
                <a:tc>
                  <a:txBody>
                    <a:bodyPr/>
                    <a:lstStyle/>
                    <a:p>
                      <a:pPr marL="0" marR="0" algn="ctr">
                        <a:lnSpc>
                          <a:spcPct val="140000"/>
                        </a:lnSpc>
                        <a:spcBef>
                          <a:spcPts val="0"/>
                        </a:spcBef>
                        <a:spcAft>
                          <a:spcPts val="0"/>
                        </a:spcAft>
                      </a:pPr>
                      <a:r>
                        <a:rPr lang="en-US" sz="1400" dirty="0"/>
                        <a:t>Greater than or equal to</a:t>
                      </a:r>
                      <a:endParaRPr lang="en-US" sz="1400" dirty="0">
                        <a:latin typeface="Calibri"/>
                        <a:ea typeface="Calibri"/>
                        <a:cs typeface="Arial"/>
                      </a:endParaRPr>
                    </a:p>
                  </a:txBody>
                  <a:tcPr marL="6390" marR="6390" marT="6391" marB="6391" anchor="ctr"/>
                </a:tc>
                <a:tc>
                  <a:txBody>
                    <a:bodyPr/>
                    <a:lstStyle/>
                    <a:p>
                      <a:pPr marL="0" marR="0">
                        <a:lnSpc>
                          <a:spcPct val="140000"/>
                        </a:lnSpc>
                        <a:spcBef>
                          <a:spcPts val="0"/>
                        </a:spcBef>
                        <a:spcAft>
                          <a:spcPts val="0"/>
                        </a:spcAft>
                      </a:pPr>
                      <a:r>
                        <a:rPr lang="en-US" sz="1400"/>
                        <a:t>True if x is greater than or equal to y</a:t>
                      </a:r>
                      <a:endParaRPr lang="en-US" sz="1400">
                        <a:latin typeface="Calibri"/>
                        <a:ea typeface="Calibri"/>
                        <a:cs typeface="Arial"/>
                      </a:endParaRPr>
                    </a:p>
                  </a:txBody>
                  <a:tcPr marL="6390" marR="6390" marT="6391" marB="6391" anchor="ctr"/>
                </a:tc>
                <a:tc>
                  <a:txBody>
                    <a:bodyPr/>
                    <a:lstStyle/>
                    <a:p>
                      <a:pPr marL="0" marR="0">
                        <a:lnSpc>
                          <a:spcPct val="140000"/>
                        </a:lnSpc>
                        <a:spcBef>
                          <a:spcPts val="0"/>
                        </a:spcBef>
                        <a:spcAft>
                          <a:spcPts val="0"/>
                        </a:spcAft>
                      </a:pPr>
                      <a:r>
                        <a:rPr lang="en-US" sz="1400"/>
                        <a:t>5&gt;=8 returns false</a:t>
                      </a:r>
                      <a:endParaRPr lang="en-US" sz="1400">
                        <a:latin typeface="Calibri"/>
                        <a:ea typeface="Calibri"/>
                        <a:cs typeface="Arial"/>
                      </a:endParaRPr>
                    </a:p>
                  </a:txBody>
                  <a:tcPr marL="6390" marR="6390" marT="6391" marB="6391" anchor="ctr"/>
                </a:tc>
                <a:extLst>
                  <a:ext uri="{0D108BD9-81ED-4DB2-BD59-A6C34878D82A}">
                    <a16:rowId xmlns:a16="http://schemas.microsoft.com/office/drawing/2014/main" val="10008"/>
                  </a:ext>
                </a:extLst>
              </a:tr>
              <a:tr h="619432">
                <a:tc>
                  <a:txBody>
                    <a:bodyPr/>
                    <a:lstStyle/>
                    <a:p>
                      <a:pPr marL="0" marR="0" algn="ctr">
                        <a:lnSpc>
                          <a:spcPct val="140000"/>
                        </a:lnSpc>
                        <a:spcBef>
                          <a:spcPts val="0"/>
                        </a:spcBef>
                        <a:spcAft>
                          <a:spcPts val="0"/>
                        </a:spcAft>
                      </a:pPr>
                      <a:r>
                        <a:rPr lang="en-US" sz="1400" dirty="0"/>
                        <a:t>x &lt;= y</a:t>
                      </a:r>
                      <a:endParaRPr lang="en-US" sz="1400" dirty="0">
                        <a:latin typeface="Calibri"/>
                        <a:ea typeface="Calibri"/>
                        <a:cs typeface="Arial"/>
                      </a:endParaRPr>
                    </a:p>
                  </a:txBody>
                  <a:tcPr marL="6390" marR="6390" marT="6391" marB="6391" anchor="ctr"/>
                </a:tc>
                <a:tc>
                  <a:txBody>
                    <a:bodyPr/>
                    <a:lstStyle/>
                    <a:p>
                      <a:pPr marL="0" marR="0" algn="ctr">
                        <a:lnSpc>
                          <a:spcPct val="140000"/>
                        </a:lnSpc>
                        <a:spcBef>
                          <a:spcPts val="0"/>
                        </a:spcBef>
                        <a:spcAft>
                          <a:spcPts val="0"/>
                        </a:spcAft>
                      </a:pPr>
                      <a:r>
                        <a:rPr lang="en-US" sz="1400" dirty="0"/>
                        <a:t>Less than or equal to</a:t>
                      </a:r>
                      <a:endParaRPr lang="en-US" sz="1400" dirty="0">
                        <a:latin typeface="Calibri"/>
                        <a:ea typeface="Calibri"/>
                        <a:cs typeface="Arial"/>
                      </a:endParaRPr>
                    </a:p>
                  </a:txBody>
                  <a:tcPr marL="6390" marR="6390" marT="6391" marB="6391" anchor="ctr"/>
                </a:tc>
                <a:tc>
                  <a:txBody>
                    <a:bodyPr/>
                    <a:lstStyle/>
                    <a:p>
                      <a:pPr marL="0" marR="0">
                        <a:lnSpc>
                          <a:spcPct val="140000"/>
                        </a:lnSpc>
                        <a:spcBef>
                          <a:spcPts val="0"/>
                        </a:spcBef>
                        <a:spcAft>
                          <a:spcPts val="0"/>
                        </a:spcAft>
                      </a:pPr>
                      <a:r>
                        <a:rPr lang="en-US" sz="1400"/>
                        <a:t>True if x is less than or equal to y</a:t>
                      </a:r>
                      <a:endParaRPr lang="en-US" sz="1400">
                        <a:latin typeface="Calibri"/>
                        <a:ea typeface="Calibri"/>
                        <a:cs typeface="Arial"/>
                      </a:endParaRPr>
                    </a:p>
                  </a:txBody>
                  <a:tcPr marL="6390" marR="6390" marT="6391" marB="6391" anchor="ctr"/>
                </a:tc>
                <a:tc>
                  <a:txBody>
                    <a:bodyPr/>
                    <a:lstStyle/>
                    <a:p>
                      <a:pPr marL="0" marR="0">
                        <a:lnSpc>
                          <a:spcPct val="140000"/>
                        </a:lnSpc>
                        <a:spcBef>
                          <a:spcPts val="0"/>
                        </a:spcBef>
                        <a:spcAft>
                          <a:spcPts val="0"/>
                        </a:spcAft>
                      </a:pPr>
                      <a:r>
                        <a:rPr lang="en-US" sz="1400" dirty="0"/>
                        <a:t>5&lt;=8 returns true</a:t>
                      </a:r>
                      <a:endParaRPr lang="en-US" sz="1400" dirty="0">
                        <a:latin typeface="Calibri"/>
                        <a:ea typeface="Calibri"/>
                        <a:cs typeface="Arial"/>
                      </a:endParaRPr>
                    </a:p>
                  </a:txBody>
                  <a:tcPr marL="6390" marR="6390" marT="6391" marB="6391" anchor="ct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13021360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a:xfrm>
            <a:off x="339603" y="554526"/>
            <a:ext cx="8229600" cy="654050"/>
          </a:xfrm>
        </p:spPr>
        <p:txBody>
          <a:bodyPr/>
          <a:lstStyle/>
          <a:p>
            <a:pPr eaLnBrk="1" hangingPunct="1"/>
            <a:r>
              <a:rPr lang="en-US" altLang="en-US" sz="3200" dirty="0" smtClean="0"/>
              <a:t/>
            </a:r>
            <a:br>
              <a:rPr lang="en-US" altLang="en-US" sz="3200" dirty="0" smtClean="0"/>
            </a:br>
            <a:r>
              <a:rPr lang="en-US" altLang="en-US" sz="4000" b="1" dirty="0" smtClean="0"/>
              <a:t>PHP Logical Operators</a:t>
            </a:r>
            <a:r>
              <a:rPr lang="en-US" altLang="en-US" sz="3200" dirty="0" smtClean="0"/>
              <a:t/>
            </a:r>
            <a:br>
              <a:rPr lang="en-US" altLang="en-US" sz="3200" dirty="0" smtClean="0"/>
            </a:br>
            <a:endParaRPr lang="en-US" altLang="en-US" sz="3200" dirty="0" smtClean="0"/>
          </a:p>
        </p:txBody>
      </p:sp>
      <p:graphicFrame>
        <p:nvGraphicFramePr>
          <p:cNvPr id="4" name="Table 3"/>
          <p:cNvGraphicFramePr>
            <a:graphicFrameLocks noGrp="1"/>
          </p:cNvGraphicFramePr>
          <p:nvPr>
            <p:extLst>
              <p:ext uri="{D42A27DB-BD31-4B8C-83A1-F6EECF244321}">
                <p14:modId xmlns:p14="http://schemas.microsoft.com/office/powerpoint/2010/main" val="1668532001"/>
              </p:ext>
            </p:extLst>
          </p:nvPr>
        </p:nvGraphicFramePr>
        <p:xfrm>
          <a:off x="339603" y="1295400"/>
          <a:ext cx="8429624" cy="5079216"/>
        </p:xfrm>
        <a:graphic>
          <a:graphicData uri="http://schemas.openxmlformats.org/drawingml/2006/table">
            <a:tbl>
              <a:tblPr>
                <a:tableStyleId>{9DCAF9ED-07DC-4A11-8D7F-57B35C25682E}</a:tableStyleId>
              </a:tblPr>
              <a:tblGrid>
                <a:gridCol w="1336797">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3124200">
                  <a:extLst>
                    <a:ext uri="{9D8B030D-6E8A-4147-A177-3AD203B41FA5}">
                      <a16:colId xmlns:a16="http://schemas.microsoft.com/office/drawing/2014/main" val="20002"/>
                    </a:ext>
                  </a:extLst>
                </a:gridCol>
                <a:gridCol w="2825627">
                  <a:extLst>
                    <a:ext uri="{9D8B030D-6E8A-4147-A177-3AD203B41FA5}">
                      <a16:colId xmlns:a16="http://schemas.microsoft.com/office/drawing/2014/main" val="20003"/>
                    </a:ext>
                  </a:extLst>
                </a:gridCol>
              </a:tblGrid>
              <a:tr h="304800">
                <a:tc>
                  <a:txBody>
                    <a:bodyPr/>
                    <a:lstStyle/>
                    <a:p>
                      <a:pPr marL="0" marR="0" algn="ctr">
                        <a:lnSpc>
                          <a:spcPct val="115000"/>
                        </a:lnSpc>
                        <a:spcBef>
                          <a:spcPts val="0"/>
                        </a:spcBef>
                        <a:spcAft>
                          <a:spcPts val="0"/>
                        </a:spcAft>
                      </a:pPr>
                      <a:r>
                        <a:rPr lang="en-US" sz="1200" b="1" dirty="0"/>
                        <a:t>Operator</a:t>
                      </a:r>
                      <a:endParaRPr lang="en-US" sz="1200" b="1" dirty="0">
                        <a:latin typeface="Calibri"/>
                        <a:ea typeface="Calibri"/>
                        <a:cs typeface="Arial"/>
                      </a:endParaRPr>
                    </a:p>
                  </a:txBody>
                  <a:tcPr marL="9525" marR="9525" marT="9526" marB="9526" anchor="ctr"/>
                </a:tc>
                <a:tc>
                  <a:txBody>
                    <a:bodyPr/>
                    <a:lstStyle/>
                    <a:p>
                      <a:pPr marL="0" marR="0" algn="ctr">
                        <a:lnSpc>
                          <a:spcPct val="115000"/>
                        </a:lnSpc>
                        <a:spcBef>
                          <a:spcPts val="0"/>
                        </a:spcBef>
                        <a:spcAft>
                          <a:spcPts val="0"/>
                        </a:spcAft>
                      </a:pPr>
                      <a:r>
                        <a:rPr lang="en-US" sz="1200" b="1"/>
                        <a:t>Name</a:t>
                      </a:r>
                      <a:endParaRPr lang="en-US" sz="1200" b="1">
                        <a:latin typeface="Calibri"/>
                        <a:ea typeface="Calibri"/>
                        <a:cs typeface="Arial"/>
                      </a:endParaRPr>
                    </a:p>
                  </a:txBody>
                  <a:tcPr marL="9525" marR="9525" marT="9526" marB="9526" anchor="ctr"/>
                </a:tc>
                <a:tc>
                  <a:txBody>
                    <a:bodyPr/>
                    <a:lstStyle/>
                    <a:p>
                      <a:pPr marL="0" marR="0" algn="ctr">
                        <a:lnSpc>
                          <a:spcPct val="115000"/>
                        </a:lnSpc>
                        <a:spcBef>
                          <a:spcPts val="0"/>
                        </a:spcBef>
                        <a:spcAft>
                          <a:spcPts val="0"/>
                        </a:spcAft>
                      </a:pPr>
                      <a:r>
                        <a:rPr lang="en-US" sz="1200" b="1"/>
                        <a:t>Description</a:t>
                      </a:r>
                      <a:endParaRPr lang="en-US" sz="1200" b="1">
                        <a:latin typeface="Calibri"/>
                        <a:ea typeface="Calibri"/>
                        <a:cs typeface="Arial"/>
                      </a:endParaRPr>
                    </a:p>
                  </a:txBody>
                  <a:tcPr marL="9525" marR="9525" marT="9526" marB="9526" anchor="ctr"/>
                </a:tc>
                <a:tc>
                  <a:txBody>
                    <a:bodyPr/>
                    <a:lstStyle/>
                    <a:p>
                      <a:pPr marL="0" marR="0" algn="ctr">
                        <a:lnSpc>
                          <a:spcPct val="115000"/>
                        </a:lnSpc>
                        <a:spcBef>
                          <a:spcPts val="0"/>
                        </a:spcBef>
                        <a:spcAft>
                          <a:spcPts val="0"/>
                        </a:spcAft>
                      </a:pPr>
                      <a:r>
                        <a:rPr lang="en-US" sz="1200" b="1" dirty="0"/>
                        <a:t>Example</a:t>
                      </a:r>
                      <a:endParaRPr lang="en-US" sz="1200" b="1" dirty="0">
                        <a:latin typeface="Calibri"/>
                        <a:ea typeface="Calibri"/>
                        <a:cs typeface="Arial"/>
                      </a:endParaRPr>
                    </a:p>
                  </a:txBody>
                  <a:tcPr marL="9525" marR="9525" marT="9526" marB="9526" anchor="ctr"/>
                </a:tc>
                <a:extLst>
                  <a:ext uri="{0D108BD9-81ED-4DB2-BD59-A6C34878D82A}">
                    <a16:rowId xmlns:a16="http://schemas.microsoft.com/office/drawing/2014/main" val="10000"/>
                  </a:ext>
                </a:extLst>
              </a:tr>
              <a:tr h="795736">
                <a:tc>
                  <a:txBody>
                    <a:bodyPr/>
                    <a:lstStyle/>
                    <a:p>
                      <a:pPr marL="0" marR="0" algn="ctr">
                        <a:lnSpc>
                          <a:spcPct val="140000"/>
                        </a:lnSpc>
                        <a:spcBef>
                          <a:spcPts val="0"/>
                        </a:spcBef>
                        <a:spcAft>
                          <a:spcPts val="0"/>
                        </a:spcAft>
                      </a:pPr>
                      <a:r>
                        <a:rPr lang="en-US" sz="1400" dirty="0"/>
                        <a:t>x and y</a:t>
                      </a:r>
                      <a:endParaRPr lang="en-US" sz="1400" dirty="0">
                        <a:latin typeface="Calibri"/>
                        <a:ea typeface="Calibri"/>
                        <a:cs typeface="Arial"/>
                      </a:endParaRPr>
                    </a:p>
                  </a:txBody>
                  <a:tcPr marL="9525" marR="9525" marT="9526" marB="9526" anchor="ctr"/>
                </a:tc>
                <a:tc>
                  <a:txBody>
                    <a:bodyPr/>
                    <a:lstStyle/>
                    <a:p>
                      <a:pPr marL="0" marR="0" algn="ctr">
                        <a:lnSpc>
                          <a:spcPct val="140000"/>
                        </a:lnSpc>
                        <a:spcBef>
                          <a:spcPts val="0"/>
                        </a:spcBef>
                        <a:spcAft>
                          <a:spcPts val="0"/>
                        </a:spcAft>
                      </a:pPr>
                      <a:r>
                        <a:rPr lang="en-US" sz="1400" dirty="0"/>
                        <a:t>And</a:t>
                      </a:r>
                      <a:endParaRPr lang="en-US" sz="1400" dirty="0">
                        <a:latin typeface="Calibri"/>
                        <a:ea typeface="Calibri"/>
                        <a:cs typeface="Arial"/>
                      </a:endParaRPr>
                    </a:p>
                  </a:txBody>
                  <a:tcPr marL="9525" marR="9525" marT="9526" marB="9526" anchor="ctr"/>
                </a:tc>
                <a:tc>
                  <a:txBody>
                    <a:bodyPr/>
                    <a:lstStyle/>
                    <a:p>
                      <a:pPr marL="0" marR="0">
                        <a:lnSpc>
                          <a:spcPct val="140000"/>
                        </a:lnSpc>
                        <a:spcBef>
                          <a:spcPts val="0"/>
                        </a:spcBef>
                        <a:spcAft>
                          <a:spcPts val="0"/>
                        </a:spcAft>
                      </a:pPr>
                      <a:r>
                        <a:rPr lang="en-US" sz="1400" dirty="0"/>
                        <a:t>True if both x and y are true</a:t>
                      </a:r>
                      <a:endParaRPr lang="en-US" sz="1400" dirty="0">
                        <a:latin typeface="Calibri"/>
                        <a:ea typeface="Calibri"/>
                        <a:cs typeface="Arial"/>
                      </a:endParaRPr>
                    </a:p>
                  </a:txBody>
                  <a:tcPr marL="9525" marR="9525" marT="9526" marB="9526" anchor="ctr"/>
                </a:tc>
                <a:tc>
                  <a:txBody>
                    <a:bodyPr/>
                    <a:lstStyle/>
                    <a:p>
                      <a:pPr marL="0" marR="0">
                        <a:lnSpc>
                          <a:spcPct val="140000"/>
                        </a:lnSpc>
                        <a:spcBef>
                          <a:spcPts val="0"/>
                        </a:spcBef>
                        <a:spcAft>
                          <a:spcPts val="0"/>
                        </a:spcAft>
                      </a:pPr>
                      <a:r>
                        <a:rPr lang="en-US" sz="1200" dirty="0"/>
                        <a:t>x=6</a:t>
                      </a:r>
                      <a:br>
                        <a:rPr lang="en-US" sz="1200" dirty="0"/>
                      </a:br>
                      <a:r>
                        <a:rPr lang="en-US" sz="1200" dirty="0"/>
                        <a:t>y</a:t>
                      </a:r>
                      <a:r>
                        <a:rPr lang="en-US" sz="1200" dirty="0" smtClean="0"/>
                        <a:t>= - 3 </a:t>
                      </a:r>
                      <a:r>
                        <a:rPr lang="en-US" sz="1200" dirty="0"/>
                        <a:t/>
                      </a:r>
                      <a:br>
                        <a:rPr lang="en-US" sz="1200" dirty="0"/>
                      </a:br>
                      <a:r>
                        <a:rPr lang="en-US" sz="1200" dirty="0"/>
                        <a:t>(x &lt; 10 and y &gt; 1) returns </a:t>
                      </a:r>
                      <a:r>
                        <a:rPr lang="en-US" sz="1200" dirty="0" smtClean="0"/>
                        <a:t>false</a:t>
                      </a:r>
                      <a:endParaRPr lang="en-US" sz="1200" dirty="0">
                        <a:latin typeface="Calibri"/>
                        <a:ea typeface="Calibri"/>
                        <a:cs typeface="Arial"/>
                      </a:endParaRPr>
                    </a:p>
                  </a:txBody>
                  <a:tcPr marL="9525" marR="9525" marT="9526" marB="9526" anchor="ctr"/>
                </a:tc>
                <a:extLst>
                  <a:ext uri="{0D108BD9-81ED-4DB2-BD59-A6C34878D82A}">
                    <a16:rowId xmlns:a16="http://schemas.microsoft.com/office/drawing/2014/main" val="10001"/>
                  </a:ext>
                </a:extLst>
              </a:tr>
              <a:tr h="795736">
                <a:tc>
                  <a:txBody>
                    <a:bodyPr/>
                    <a:lstStyle/>
                    <a:p>
                      <a:pPr marL="0" marR="0" algn="ctr">
                        <a:lnSpc>
                          <a:spcPct val="140000"/>
                        </a:lnSpc>
                        <a:spcBef>
                          <a:spcPts val="0"/>
                        </a:spcBef>
                        <a:spcAft>
                          <a:spcPts val="0"/>
                        </a:spcAft>
                      </a:pPr>
                      <a:r>
                        <a:rPr lang="en-US" sz="1400" dirty="0"/>
                        <a:t>x or y</a:t>
                      </a:r>
                      <a:endParaRPr lang="en-US" sz="1400" dirty="0">
                        <a:latin typeface="Calibri"/>
                        <a:ea typeface="Calibri"/>
                        <a:cs typeface="Arial"/>
                      </a:endParaRPr>
                    </a:p>
                  </a:txBody>
                  <a:tcPr marL="9525" marR="9525" marT="9526" marB="9526" anchor="ctr"/>
                </a:tc>
                <a:tc>
                  <a:txBody>
                    <a:bodyPr/>
                    <a:lstStyle/>
                    <a:p>
                      <a:pPr marL="0" marR="0" algn="ctr">
                        <a:lnSpc>
                          <a:spcPct val="140000"/>
                        </a:lnSpc>
                        <a:spcBef>
                          <a:spcPts val="0"/>
                        </a:spcBef>
                        <a:spcAft>
                          <a:spcPts val="0"/>
                        </a:spcAft>
                      </a:pPr>
                      <a:r>
                        <a:rPr lang="en-US" sz="1400" dirty="0"/>
                        <a:t>Or</a:t>
                      </a:r>
                      <a:endParaRPr lang="en-US" sz="1400" dirty="0">
                        <a:latin typeface="Calibri"/>
                        <a:ea typeface="Calibri"/>
                        <a:cs typeface="Arial"/>
                      </a:endParaRPr>
                    </a:p>
                  </a:txBody>
                  <a:tcPr marL="9525" marR="9525" marT="9526" marB="9526" anchor="ctr"/>
                </a:tc>
                <a:tc>
                  <a:txBody>
                    <a:bodyPr/>
                    <a:lstStyle/>
                    <a:p>
                      <a:pPr marL="0" marR="0">
                        <a:lnSpc>
                          <a:spcPct val="140000"/>
                        </a:lnSpc>
                        <a:spcBef>
                          <a:spcPts val="0"/>
                        </a:spcBef>
                        <a:spcAft>
                          <a:spcPts val="0"/>
                        </a:spcAft>
                      </a:pPr>
                      <a:r>
                        <a:rPr lang="en-US" sz="1400" dirty="0"/>
                        <a:t>True if either or both x and y are true</a:t>
                      </a:r>
                      <a:endParaRPr lang="en-US" sz="1400" dirty="0">
                        <a:latin typeface="Calibri"/>
                        <a:ea typeface="Calibri"/>
                        <a:cs typeface="Arial"/>
                      </a:endParaRPr>
                    </a:p>
                  </a:txBody>
                  <a:tcPr marL="9525" marR="9525" marT="9526" marB="9526" anchor="ctr"/>
                </a:tc>
                <a:tc>
                  <a:txBody>
                    <a:bodyPr/>
                    <a:lstStyle/>
                    <a:p>
                      <a:pPr marL="0" marR="0">
                        <a:lnSpc>
                          <a:spcPct val="140000"/>
                        </a:lnSpc>
                        <a:spcBef>
                          <a:spcPts val="0"/>
                        </a:spcBef>
                        <a:spcAft>
                          <a:spcPts val="0"/>
                        </a:spcAft>
                      </a:pPr>
                      <a:r>
                        <a:rPr lang="en-US" sz="1200" dirty="0"/>
                        <a:t>x=6</a:t>
                      </a:r>
                      <a:br>
                        <a:rPr lang="en-US" sz="1200" dirty="0"/>
                      </a:br>
                      <a:r>
                        <a:rPr lang="en-US" sz="1200" dirty="0"/>
                        <a:t>y=3 </a:t>
                      </a:r>
                      <a:br>
                        <a:rPr lang="en-US" sz="1200" dirty="0"/>
                      </a:br>
                      <a:r>
                        <a:rPr lang="en-US" sz="1200" dirty="0"/>
                        <a:t>(x==6 or y==5) returns true</a:t>
                      </a:r>
                      <a:endParaRPr lang="en-US" sz="1200" dirty="0">
                        <a:latin typeface="Calibri"/>
                        <a:ea typeface="Calibri"/>
                        <a:cs typeface="Arial"/>
                      </a:endParaRPr>
                    </a:p>
                  </a:txBody>
                  <a:tcPr marL="9525" marR="9525" marT="9526" marB="9526" anchor="ctr"/>
                </a:tc>
                <a:extLst>
                  <a:ext uri="{0D108BD9-81ED-4DB2-BD59-A6C34878D82A}">
                    <a16:rowId xmlns:a16="http://schemas.microsoft.com/office/drawing/2014/main" val="10002"/>
                  </a:ext>
                </a:extLst>
              </a:tr>
              <a:tr h="795736">
                <a:tc>
                  <a:txBody>
                    <a:bodyPr/>
                    <a:lstStyle/>
                    <a:p>
                      <a:pPr marL="0" marR="0" algn="ctr">
                        <a:lnSpc>
                          <a:spcPct val="140000"/>
                        </a:lnSpc>
                        <a:spcBef>
                          <a:spcPts val="0"/>
                        </a:spcBef>
                        <a:spcAft>
                          <a:spcPts val="0"/>
                        </a:spcAft>
                      </a:pPr>
                      <a:r>
                        <a:rPr lang="en-US" sz="1400" dirty="0"/>
                        <a:t>x </a:t>
                      </a:r>
                      <a:r>
                        <a:rPr lang="en-US" sz="1400" dirty="0" err="1"/>
                        <a:t>xor</a:t>
                      </a:r>
                      <a:r>
                        <a:rPr lang="en-US" sz="1400" dirty="0"/>
                        <a:t> y</a:t>
                      </a:r>
                      <a:endParaRPr lang="en-US" sz="1400" dirty="0">
                        <a:latin typeface="Calibri"/>
                        <a:ea typeface="Calibri"/>
                        <a:cs typeface="Arial"/>
                      </a:endParaRPr>
                    </a:p>
                  </a:txBody>
                  <a:tcPr marL="9525" marR="9525" marT="9526" marB="9526" anchor="ctr"/>
                </a:tc>
                <a:tc>
                  <a:txBody>
                    <a:bodyPr/>
                    <a:lstStyle/>
                    <a:p>
                      <a:pPr marL="0" marR="0" algn="ctr">
                        <a:lnSpc>
                          <a:spcPct val="140000"/>
                        </a:lnSpc>
                        <a:spcBef>
                          <a:spcPts val="0"/>
                        </a:spcBef>
                        <a:spcAft>
                          <a:spcPts val="0"/>
                        </a:spcAft>
                      </a:pPr>
                      <a:r>
                        <a:rPr lang="en-US" sz="1400" dirty="0" err="1"/>
                        <a:t>Xor</a:t>
                      </a:r>
                      <a:endParaRPr lang="en-US" sz="1400" dirty="0">
                        <a:latin typeface="Calibri"/>
                        <a:ea typeface="Calibri"/>
                        <a:cs typeface="Arial"/>
                      </a:endParaRPr>
                    </a:p>
                  </a:txBody>
                  <a:tcPr marL="9525" marR="9525" marT="9526" marB="9526" anchor="ctr"/>
                </a:tc>
                <a:tc>
                  <a:txBody>
                    <a:bodyPr/>
                    <a:lstStyle/>
                    <a:p>
                      <a:pPr marL="0" marR="0">
                        <a:lnSpc>
                          <a:spcPct val="140000"/>
                        </a:lnSpc>
                        <a:spcBef>
                          <a:spcPts val="0"/>
                        </a:spcBef>
                        <a:spcAft>
                          <a:spcPts val="0"/>
                        </a:spcAft>
                      </a:pPr>
                      <a:r>
                        <a:rPr lang="en-US" sz="1400" dirty="0"/>
                        <a:t>True if either x or y is true, but not both</a:t>
                      </a:r>
                      <a:endParaRPr lang="en-US" sz="1400" dirty="0">
                        <a:latin typeface="Calibri"/>
                        <a:ea typeface="Calibri"/>
                        <a:cs typeface="Arial"/>
                      </a:endParaRPr>
                    </a:p>
                  </a:txBody>
                  <a:tcPr marL="9525" marR="9525" marT="9526" marB="9526" anchor="ctr"/>
                </a:tc>
                <a:tc>
                  <a:txBody>
                    <a:bodyPr/>
                    <a:lstStyle/>
                    <a:p>
                      <a:pPr marL="0" marR="0">
                        <a:lnSpc>
                          <a:spcPct val="140000"/>
                        </a:lnSpc>
                        <a:spcBef>
                          <a:spcPts val="0"/>
                        </a:spcBef>
                        <a:spcAft>
                          <a:spcPts val="0"/>
                        </a:spcAft>
                      </a:pPr>
                      <a:r>
                        <a:rPr lang="en-US" sz="1200" dirty="0"/>
                        <a:t>x=6</a:t>
                      </a:r>
                      <a:br>
                        <a:rPr lang="en-US" sz="1200" dirty="0"/>
                      </a:br>
                      <a:r>
                        <a:rPr lang="en-US" sz="1200" dirty="0"/>
                        <a:t>y=3 </a:t>
                      </a:r>
                      <a:br>
                        <a:rPr lang="en-US" sz="1200" dirty="0"/>
                      </a:br>
                      <a:r>
                        <a:rPr lang="en-US" sz="1200" dirty="0"/>
                        <a:t>(x==6 </a:t>
                      </a:r>
                      <a:r>
                        <a:rPr lang="en-US" sz="1200" dirty="0" err="1"/>
                        <a:t>xor</a:t>
                      </a:r>
                      <a:r>
                        <a:rPr lang="en-US" sz="1200" dirty="0"/>
                        <a:t> y==3) returns false</a:t>
                      </a:r>
                      <a:endParaRPr lang="en-US" sz="1200" dirty="0">
                        <a:latin typeface="Calibri"/>
                        <a:ea typeface="Calibri"/>
                        <a:cs typeface="Arial"/>
                      </a:endParaRPr>
                    </a:p>
                  </a:txBody>
                  <a:tcPr marL="9525" marR="9525" marT="9526" marB="9526" anchor="ctr"/>
                </a:tc>
                <a:extLst>
                  <a:ext uri="{0D108BD9-81ED-4DB2-BD59-A6C34878D82A}">
                    <a16:rowId xmlns:a16="http://schemas.microsoft.com/office/drawing/2014/main" val="10003"/>
                  </a:ext>
                </a:extLst>
              </a:tr>
              <a:tr h="795736">
                <a:tc>
                  <a:txBody>
                    <a:bodyPr/>
                    <a:lstStyle/>
                    <a:p>
                      <a:pPr marL="0" marR="0" algn="ctr">
                        <a:lnSpc>
                          <a:spcPct val="140000"/>
                        </a:lnSpc>
                        <a:spcBef>
                          <a:spcPts val="0"/>
                        </a:spcBef>
                        <a:spcAft>
                          <a:spcPts val="0"/>
                        </a:spcAft>
                      </a:pPr>
                      <a:r>
                        <a:rPr lang="en-US" sz="1400" dirty="0"/>
                        <a:t>x &amp;&amp; y</a:t>
                      </a:r>
                      <a:endParaRPr lang="en-US" sz="1400" dirty="0">
                        <a:latin typeface="Calibri"/>
                        <a:ea typeface="Calibri"/>
                        <a:cs typeface="Arial"/>
                      </a:endParaRPr>
                    </a:p>
                  </a:txBody>
                  <a:tcPr marL="9525" marR="9525" marT="9526" marB="9526" anchor="ctr"/>
                </a:tc>
                <a:tc>
                  <a:txBody>
                    <a:bodyPr/>
                    <a:lstStyle/>
                    <a:p>
                      <a:pPr marL="0" marR="0" algn="ctr">
                        <a:lnSpc>
                          <a:spcPct val="140000"/>
                        </a:lnSpc>
                        <a:spcBef>
                          <a:spcPts val="0"/>
                        </a:spcBef>
                        <a:spcAft>
                          <a:spcPts val="0"/>
                        </a:spcAft>
                      </a:pPr>
                      <a:r>
                        <a:rPr lang="en-US" sz="1400" dirty="0"/>
                        <a:t>And</a:t>
                      </a:r>
                      <a:endParaRPr lang="en-US" sz="1400" dirty="0">
                        <a:latin typeface="Calibri"/>
                        <a:ea typeface="Calibri"/>
                        <a:cs typeface="Arial"/>
                      </a:endParaRPr>
                    </a:p>
                  </a:txBody>
                  <a:tcPr marL="9525" marR="9525" marT="9526" marB="9526" anchor="ctr"/>
                </a:tc>
                <a:tc>
                  <a:txBody>
                    <a:bodyPr/>
                    <a:lstStyle/>
                    <a:p>
                      <a:pPr marL="0" marR="0">
                        <a:lnSpc>
                          <a:spcPct val="140000"/>
                        </a:lnSpc>
                        <a:spcBef>
                          <a:spcPts val="0"/>
                        </a:spcBef>
                        <a:spcAft>
                          <a:spcPts val="0"/>
                        </a:spcAft>
                      </a:pPr>
                      <a:r>
                        <a:rPr lang="en-US" sz="1400" dirty="0"/>
                        <a:t>True if both x and y are true</a:t>
                      </a:r>
                      <a:endParaRPr lang="en-US" sz="1400" dirty="0">
                        <a:latin typeface="Calibri"/>
                        <a:ea typeface="Calibri"/>
                        <a:cs typeface="Arial"/>
                      </a:endParaRPr>
                    </a:p>
                  </a:txBody>
                  <a:tcPr marL="9525" marR="9525" marT="9526" marB="9526" anchor="ctr"/>
                </a:tc>
                <a:tc>
                  <a:txBody>
                    <a:bodyPr/>
                    <a:lstStyle/>
                    <a:p>
                      <a:pPr marL="0" marR="0">
                        <a:lnSpc>
                          <a:spcPct val="140000"/>
                        </a:lnSpc>
                        <a:spcBef>
                          <a:spcPts val="0"/>
                        </a:spcBef>
                        <a:spcAft>
                          <a:spcPts val="0"/>
                        </a:spcAft>
                      </a:pPr>
                      <a:r>
                        <a:rPr lang="en-US" sz="1200"/>
                        <a:t>x=6</a:t>
                      </a:r>
                      <a:br>
                        <a:rPr lang="en-US" sz="1200"/>
                      </a:br>
                      <a:r>
                        <a:rPr lang="en-US" sz="1200"/>
                        <a:t>y=3</a:t>
                      </a:r>
                      <a:br>
                        <a:rPr lang="en-US" sz="1200"/>
                      </a:br>
                      <a:r>
                        <a:rPr lang="en-US" sz="1200"/>
                        <a:t>(x &lt; 10 &amp;&amp; y &gt; 1) returns true</a:t>
                      </a:r>
                      <a:endParaRPr lang="en-US" sz="1200">
                        <a:latin typeface="Calibri"/>
                        <a:ea typeface="Calibri"/>
                        <a:cs typeface="Arial"/>
                      </a:endParaRPr>
                    </a:p>
                  </a:txBody>
                  <a:tcPr marL="9525" marR="9525" marT="9526" marB="9526" anchor="ctr"/>
                </a:tc>
                <a:extLst>
                  <a:ext uri="{0D108BD9-81ED-4DB2-BD59-A6C34878D82A}">
                    <a16:rowId xmlns:a16="http://schemas.microsoft.com/office/drawing/2014/main" val="10004"/>
                  </a:ext>
                </a:extLst>
              </a:tr>
              <a:tr h="795736">
                <a:tc>
                  <a:txBody>
                    <a:bodyPr/>
                    <a:lstStyle/>
                    <a:p>
                      <a:pPr marL="0" marR="0" algn="ctr">
                        <a:lnSpc>
                          <a:spcPct val="140000"/>
                        </a:lnSpc>
                        <a:spcBef>
                          <a:spcPts val="0"/>
                        </a:spcBef>
                        <a:spcAft>
                          <a:spcPts val="0"/>
                        </a:spcAft>
                      </a:pPr>
                      <a:r>
                        <a:rPr lang="en-US" sz="1400" dirty="0"/>
                        <a:t>x || y</a:t>
                      </a:r>
                      <a:endParaRPr lang="en-US" sz="1400" dirty="0">
                        <a:latin typeface="Calibri"/>
                        <a:ea typeface="Calibri"/>
                        <a:cs typeface="Arial"/>
                      </a:endParaRPr>
                    </a:p>
                  </a:txBody>
                  <a:tcPr marL="9525" marR="9525" marT="9526" marB="9526" anchor="ctr"/>
                </a:tc>
                <a:tc>
                  <a:txBody>
                    <a:bodyPr/>
                    <a:lstStyle/>
                    <a:p>
                      <a:pPr marL="0" marR="0" algn="ctr">
                        <a:lnSpc>
                          <a:spcPct val="140000"/>
                        </a:lnSpc>
                        <a:spcBef>
                          <a:spcPts val="0"/>
                        </a:spcBef>
                        <a:spcAft>
                          <a:spcPts val="0"/>
                        </a:spcAft>
                      </a:pPr>
                      <a:r>
                        <a:rPr lang="en-US" sz="1400" dirty="0"/>
                        <a:t>Or</a:t>
                      </a:r>
                      <a:endParaRPr lang="en-US" sz="1400" dirty="0">
                        <a:latin typeface="Calibri"/>
                        <a:ea typeface="Calibri"/>
                        <a:cs typeface="Arial"/>
                      </a:endParaRPr>
                    </a:p>
                  </a:txBody>
                  <a:tcPr marL="9525" marR="9525" marT="9526" marB="9526" anchor="ctr"/>
                </a:tc>
                <a:tc>
                  <a:txBody>
                    <a:bodyPr/>
                    <a:lstStyle/>
                    <a:p>
                      <a:pPr marL="0" marR="0">
                        <a:lnSpc>
                          <a:spcPct val="140000"/>
                        </a:lnSpc>
                        <a:spcBef>
                          <a:spcPts val="0"/>
                        </a:spcBef>
                        <a:spcAft>
                          <a:spcPts val="0"/>
                        </a:spcAft>
                      </a:pPr>
                      <a:r>
                        <a:rPr lang="en-US" sz="1400" dirty="0"/>
                        <a:t>True if either or both x and y are true</a:t>
                      </a:r>
                      <a:endParaRPr lang="en-US" sz="1400" dirty="0">
                        <a:latin typeface="Calibri"/>
                        <a:ea typeface="Calibri"/>
                        <a:cs typeface="Arial"/>
                      </a:endParaRPr>
                    </a:p>
                  </a:txBody>
                  <a:tcPr marL="9525" marR="9525" marT="9526" marB="9526" anchor="ctr"/>
                </a:tc>
                <a:tc>
                  <a:txBody>
                    <a:bodyPr/>
                    <a:lstStyle/>
                    <a:p>
                      <a:pPr marL="0" marR="0">
                        <a:lnSpc>
                          <a:spcPct val="140000"/>
                        </a:lnSpc>
                        <a:spcBef>
                          <a:spcPts val="0"/>
                        </a:spcBef>
                        <a:spcAft>
                          <a:spcPts val="0"/>
                        </a:spcAft>
                      </a:pPr>
                      <a:r>
                        <a:rPr lang="en-US" sz="1200" dirty="0"/>
                        <a:t>x=6</a:t>
                      </a:r>
                      <a:br>
                        <a:rPr lang="en-US" sz="1200" dirty="0"/>
                      </a:br>
                      <a:r>
                        <a:rPr lang="en-US" sz="1200" dirty="0"/>
                        <a:t>y=3</a:t>
                      </a:r>
                      <a:br>
                        <a:rPr lang="en-US" sz="1200" dirty="0"/>
                      </a:br>
                      <a:r>
                        <a:rPr lang="en-US" sz="1200" dirty="0"/>
                        <a:t>(x==5 || y==5) returns false</a:t>
                      </a:r>
                      <a:endParaRPr lang="en-US" sz="1200" dirty="0">
                        <a:latin typeface="Calibri"/>
                        <a:ea typeface="Calibri"/>
                        <a:cs typeface="Arial"/>
                      </a:endParaRPr>
                    </a:p>
                  </a:txBody>
                  <a:tcPr marL="9525" marR="9525" marT="9526" marB="9526" anchor="ctr"/>
                </a:tc>
                <a:extLst>
                  <a:ext uri="{0D108BD9-81ED-4DB2-BD59-A6C34878D82A}">
                    <a16:rowId xmlns:a16="http://schemas.microsoft.com/office/drawing/2014/main" val="10005"/>
                  </a:ext>
                </a:extLst>
              </a:tr>
              <a:tr h="795736">
                <a:tc>
                  <a:txBody>
                    <a:bodyPr/>
                    <a:lstStyle/>
                    <a:p>
                      <a:pPr marL="0" marR="0" algn="ctr">
                        <a:lnSpc>
                          <a:spcPct val="140000"/>
                        </a:lnSpc>
                        <a:spcBef>
                          <a:spcPts val="0"/>
                        </a:spcBef>
                        <a:spcAft>
                          <a:spcPts val="0"/>
                        </a:spcAft>
                      </a:pPr>
                      <a:r>
                        <a:rPr lang="en-US" sz="1400" dirty="0"/>
                        <a:t>! x</a:t>
                      </a:r>
                      <a:endParaRPr lang="en-US" sz="1400" dirty="0">
                        <a:latin typeface="Calibri"/>
                        <a:ea typeface="Calibri"/>
                        <a:cs typeface="Arial"/>
                      </a:endParaRPr>
                    </a:p>
                  </a:txBody>
                  <a:tcPr marL="9525" marR="9525" marT="9526" marB="9526" anchor="ctr"/>
                </a:tc>
                <a:tc>
                  <a:txBody>
                    <a:bodyPr/>
                    <a:lstStyle/>
                    <a:p>
                      <a:pPr marL="0" marR="0" algn="ctr">
                        <a:lnSpc>
                          <a:spcPct val="140000"/>
                        </a:lnSpc>
                        <a:spcBef>
                          <a:spcPts val="0"/>
                        </a:spcBef>
                        <a:spcAft>
                          <a:spcPts val="0"/>
                        </a:spcAft>
                      </a:pPr>
                      <a:r>
                        <a:rPr lang="en-US" sz="1400" dirty="0"/>
                        <a:t>Not</a:t>
                      </a:r>
                      <a:endParaRPr lang="en-US" sz="1400" dirty="0">
                        <a:latin typeface="Calibri"/>
                        <a:ea typeface="Calibri"/>
                        <a:cs typeface="Arial"/>
                      </a:endParaRPr>
                    </a:p>
                  </a:txBody>
                  <a:tcPr marL="9525" marR="9525" marT="9526" marB="9526" anchor="ctr"/>
                </a:tc>
                <a:tc>
                  <a:txBody>
                    <a:bodyPr/>
                    <a:lstStyle/>
                    <a:p>
                      <a:pPr marL="0" marR="0">
                        <a:lnSpc>
                          <a:spcPct val="140000"/>
                        </a:lnSpc>
                        <a:spcBef>
                          <a:spcPts val="0"/>
                        </a:spcBef>
                        <a:spcAft>
                          <a:spcPts val="0"/>
                        </a:spcAft>
                      </a:pPr>
                      <a:r>
                        <a:rPr lang="en-US" sz="1400" dirty="0"/>
                        <a:t>True if x is not true</a:t>
                      </a:r>
                      <a:endParaRPr lang="en-US" sz="1400" dirty="0">
                        <a:latin typeface="Calibri"/>
                        <a:ea typeface="Calibri"/>
                        <a:cs typeface="Arial"/>
                      </a:endParaRPr>
                    </a:p>
                  </a:txBody>
                  <a:tcPr marL="9525" marR="9525" marT="9526" marB="9526" anchor="ctr"/>
                </a:tc>
                <a:tc>
                  <a:txBody>
                    <a:bodyPr/>
                    <a:lstStyle/>
                    <a:p>
                      <a:pPr marL="0" marR="0">
                        <a:lnSpc>
                          <a:spcPct val="140000"/>
                        </a:lnSpc>
                        <a:spcBef>
                          <a:spcPts val="0"/>
                        </a:spcBef>
                        <a:spcAft>
                          <a:spcPts val="0"/>
                        </a:spcAft>
                      </a:pPr>
                      <a:r>
                        <a:rPr lang="en-US" sz="1200" dirty="0"/>
                        <a:t>x=6</a:t>
                      </a:r>
                      <a:br>
                        <a:rPr lang="en-US" sz="1200" dirty="0"/>
                      </a:br>
                      <a:r>
                        <a:rPr lang="en-US" sz="1200" dirty="0"/>
                        <a:t>y=3</a:t>
                      </a:r>
                      <a:br>
                        <a:rPr lang="en-US" sz="1200" dirty="0"/>
                      </a:br>
                      <a:r>
                        <a:rPr lang="en-US" sz="1200" dirty="0"/>
                        <a:t>!(x==y) returns true</a:t>
                      </a:r>
                      <a:endParaRPr lang="en-US" sz="1200" dirty="0">
                        <a:latin typeface="Calibri"/>
                        <a:ea typeface="Calibri"/>
                        <a:cs typeface="Arial"/>
                      </a:endParaRPr>
                    </a:p>
                  </a:txBody>
                  <a:tcPr marL="9525" marR="9525" marT="9526" marB="9526" anchor="ct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19502904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a:xfrm>
            <a:off x="457200" y="457200"/>
            <a:ext cx="8229600" cy="685800"/>
          </a:xfrm>
        </p:spPr>
        <p:txBody>
          <a:bodyPr/>
          <a:lstStyle/>
          <a:p>
            <a:pPr eaLnBrk="1" hangingPunct="1"/>
            <a:r>
              <a:rPr lang="en-US" altLang="en-US" sz="4000" b="1" dirty="0" smtClean="0"/>
              <a:t>PHP Array Operators</a:t>
            </a:r>
          </a:p>
        </p:txBody>
      </p:sp>
      <p:graphicFrame>
        <p:nvGraphicFramePr>
          <p:cNvPr id="4" name="Table 3"/>
          <p:cNvGraphicFramePr>
            <a:graphicFrameLocks noGrp="1"/>
          </p:cNvGraphicFramePr>
          <p:nvPr>
            <p:extLst>
              <p:ext uri="{D42A27DB-BD31-4B8C-83A1-F6EECF244321}">
                <p14:modId xmlns:p14="http://schemas.microsoft.com/office/powerpoint/2010/main" val="881262031"/>
              </p:ext>
            </p:extLst>
          </p:nvPr>
        </p:nvGraphicFramePr>
        <p:xfrm>
          <a:off x="685800" y="1295400"/>
          <a:ext cx="8001000" cy="3929063"/>
        </p:xfrm>
        <a:graphic>
          <a:graphicData uri="http://schemas.openxmlformats.org/drawingml/2006/table">
            <a:tbl>
              <a:tblPr>
                <a:tableStyleId>{9DCAF9ED-07DC-4A11-8D7F-57B35C25682E}</a:tableStyleId>
              </a:tblPr>
              <a:tblGrid>
                <a:gridCol w="1185332">
                  <a:extLst>
                    <a:ext uri="{9D8B030D-6E8A-4147-A177-3AD203B41FA5}">
                      <a16:colId xmlns:a16="http://schemas.microsoft.com/office/drawing/2014/main" val="20000"/>
                    </a:ext>
                  </a:extLst>
                </a:gridCol>
                <a:gridCol w="1703177">
                  <a:extLst>
                    <a:ext uri="{9D8B030D-6E8A-4147-A177-3AD203B41FA5}">
                      <a16:colId xmlns:a16="http://schemas.microsoft.com/office/drawing/2014/main" val="20001"/>
                    </a:ext>
                  </a:extLst>
                </a:gridCol>
                <a:gridCol w="5112491">
                  <a:extLst>
                    <a:ext uri="{9D8B030D-6E8A-4147-A177-3AD203B41FA5}">
                      <a16:colId xmlns:a16="http://schemas.microsoft.com/office/drawing/2014/main" val="20002"/>
                    </a:ext>
                  </a:extLst>
                </a:gridCol>
              </a:tblGrid>
              <a:tr h="604680">
                <a:tc>
                  <a:txBody>
                    <a:bodyPr/>
                    <a:lstStyle/>
                    <a:p>
                      <a:pPr marL="0" marR="0" algn="ctr">
                        <a:lnSpc>
                          <a:spcPct val="115000"/>
                        </a:lnSpc>
                        <a:spcBef>
                          <a:spcPts val="0"/>
                        </a:spcBef>
                        <a:spcAft>
                          <a:spcPts val="0"/>
                        </a:spcAft>
                      </a:pPr>
                      <a:r>
                        <a:rPr lang="en-US" sz="1400" b="1" dirty="0"/>
                        <a:t>Operator</a:t>
                      </a:r>
                      <a:endParaRPr lang="en-US" sz="1100" b="1" dirty="0">
                        <a:latin typeface="Calibri"/>
                        <a:ea typeface="Calibri"/>
                        <a:cs typeface="Arial"/>
                      </a:endParaRPr>
                    </a:p>
                  </a:txBody>
                  <a:tcPr marL="9525" marR="9525" marT="9525" marB="9525" anchor="ctr"/>
                </a:tc>
                <a:tc>
                  <a:txBody>
                    <a:bodyPr/>
                    <a:lstStyle/>
                    <a:p>
                      <a:pPr marL="0" marR="0" algn="ctr">
                        <a:lnSpc>
                          <a:spcPct val="115000"/>
                        </a:lnSpc>
                        <a:spcBef>
                          <a:spcPts val="0"/>
                        </a:spcBef>
                        <a:spcAft>
                          <a:spcPts val="0"/>
                        </a:spcAft>
                      </a:pPr>
                      <a:r>
                        <a:rPr lang="en-US" sz="1400" b="1" dirty="0"/>
                        <a:t>Name</a:t>
                      </a:r>
                      <a:endParaRPr lang="en-US" sz="1100" b="1" dirty="0">
                        <a:latin typeface="Calibri"/>
                        <a:ea typeface="Calibri"/>
                        <a:cs typeface="Arial"/>
                      </a:endParaRPr>
                    </a:p>
                  </a:txBody>
                  <a:tcPr marL="9525" marR="9525" marT="9525" marB="9525" anchor="ctr"/>
                </a:tc>
                <a:tc>
                  <a:txBody>
                    <a:bodyPr/>
                    <a:lstStyle/>
                    <a:p>
                      <a:pPr marL="0" marR="0" algn="ctr">
                        <a:lnSpc>
                          <a:spcPct val="115000"/>
                        </a:lnSpc>
                        <a:spcBef>
                          <a:spcPts val="0"/>
                        </a:spcBef>
                        <a:spcAft>
                          <a:spcPts val="0"/>
                        </a:spcAft>
                      </a:pPr>
                      <a:r>
                        <a:rPr lang="en-US" sz="1400" b="1" dirty="0"/>
                        <a:t>Description</a:t>
                      </a:r>
                      <a:endParaRPr lang="en-US" sz="1100" b="1" dirty="0">
                        <a:latin typeface="Calibri"/>
                        <a:ea typeface="Calibri"/>
                        <a:cs typeface="Arial"/>
                      </a:endParaRPr>
                    </a:p>
                  </a:txBody>
                  <a:tcPr marL="9525" marR="9525" marT="9525" marB="9525" anchor="ctr"/>
                </a:tc>
                <a:extLst>
                  <a:ext uri="{0D108BD9-81ED-4DB2-BD59-A6C34878D82A}">
                    <a16:rowId xmlns:a16="http://schemas.microsoft.com/office/drawing/2014/main" val="10000"/>
                  </a:ext>
                </a:extLst>
              </a:tr>
              <a:tr h="376908">
                <a:tc>
                  <a:txBody>
                    <a:bodyPr/>
                    <a:lstStyle/>
                    <a:p>
                      <a:pPr marL="0" marR="0" algn="ctr">
                        <a:lnSpc>
                          <a:spcPct val="140000"/>
                        </a:lnSpc>
                        <a:spcBef>
                          <a:spcPts val="0"/>
                        </a:spcBef>
                        <a:spcAft>
                          <a:spcPts val="0"/>
                        </a:spcAft>
                      </a:pPr>
                      <a:r>
                        <a:rPr lang="en-US" sz="1400"/>
                        <a:t>x + y</a:t>
                      </a:r>
                      <a:endParaRPr lang="en-US" sz="1100">
                        <a:latin typeface="Calibri"/>
                        <a:ea typeface="Calibri"/>
                        <a:cs typeface="Arial"/>
                      </a:endParaRPr>
                    </a:p>
                  </a:txBody>
                  <a:tcPr marL="9525" marR="9525" marT="9525" marB="9525" anchor="ctr"/>
                </a:tc>
                <a:tc>
                  <a:txBody>
                    <a:bodyPr/>
                    <a:lstStyle/>
                    <a:p>
                      <a:pPr marL="0" marR="0" algn="ctr">
                        <a:lnSpc>
                          <a:spcPct val="140000"/>
                        </a:lnSpc>
                        <a:spcBef>
                          <a:spcPts val="0"/>
                        </a:spcBef>
                        <a:spcAft>
                          <a:spcPts val="0"/>
                        </a:spcAft>
                      </a:pPr>
                      <a:r>
                        <a:rPr lang="en-US" sz="1400" dirty="0"/>
                        <a:t>Union</a:t>
                      </a:r>
                      <a:endParaRPr lang="en-US" sz="1100" dirty="0">
                        <a:latin typeface="Calibri"/>
                        <a:ea typeface="Calibri"/>
                        <a:cs typeface="Arial"/>
                      </a:endParaRPr>
                    </a:p>
                  </a:txBody>
                  <a:tcPr marL="9525" marR="9525" marT="9525" marB="9525" anchor="ctr"/>
                </a:tc>
                <a:tc>
                  <a:txBody>
                    <a:bodyPr/>
                    <a:lstStyle/>
                    <a:p>
                      <a:pPr marL="0" marR="0">
                        <a:lnSpc>
                          <a:spcPct val="140000"/>
                        </a:lnSpc>
                        <a:spcBef>
                          <a:spcPts val="0"/>
                        </a:spcBef>
                        <a:spcAft>
                          <a:spcPts val="0"/>
                        </a:spcAft>
                      </a:pPr>
                      <a:r>
                        <a:rPr lang="en-US" sz="1400"/>
                        <a:t>Union of x and y</a:t>
                      </a:r>
                      <a:endParaRPr lang="en-US" sz="1100">
                        <a:latin typeface="Calibri"/>
                        <a:ea typeface="Calibri"/>
                        <a:cs typeface="Arial"/>
                      </a:endParaRPr>
                    </a:p>
                  </a:txBody>
                  <a:tcPr marL="9525" marR="9525" marT="9525" marB="9525" anchor="ctr"/>
                </a:tc>
                <a:extLst>
                  <a:ext uri="{0D108BD9-81ED-4DB2-BD59-A6C34878D82A}">
                    <a16:rowId xmlns:a16="http://schemas.microsoft.com/office/drawing/2014/main" val="10001"/>
                  </a:ext>
                </a:extLst>
              </a:tr>
              <a:tr h="731220">
                <a:tc>
                  <a:txBody>
                    <a:bodyPr/>
                    <a:lstStyle/>
                    <a:p>
                      <a:pPr marL="0" marR="0" algn="ctr">
                        <a:lnSpc>
                          <a:spcPct val="140000"/>
                        </a:lnSpc>
                        <a:spcBef>
                          <a:spcPts val="0"/>
                        </a:spcBef>
                        <a:spcAft>
                          <a:spcPts val="0"/>
                        </a:spcAft>
                      </a:pPr>
                      <a:r>
                        <a:rPr lang="en-US" sz="1400"/>
                        <a:t>x == y</a:t>
                      </a:r>
                      <a:endParaRPr lang="en-US" sz="1100">
                        <a:latin typeface="Calibri"/>
                        <a:ea typeface="Calibri"/>
                        <a:cs typeface="Arial"/>
                      </a:endParaRPr>
                    </a:p>
                  </a:txBody>
                  <a:tcPr marL="9525" marR="9525" marT="9525" marB="9525" anchor="ctr"/>
                </a:tc>
                <a:tc>
                  <a:txBody>
                    <a:bodyPr/>
                    <a:lstStyle/>
                    <a:p>
                      <a:pPr marL="0" marR="0" algn="ctr">
                        <a:lnSpc>
                          <a:spcPct val="140000"/>
                        </a:lnSpc>
                        <a:spcBef>
                          <a:spcPts val="0"/>
                        </a:spcBef>
                        <a:spcAft>
                          <a:spcPts val="0"/>
                        </a:spcAft>
                      </a:pPr>
                      <a:r>
                        <a:rPr lang="en-US" sz="1400" dirty="0"/>
                        <a:t>Equality</a:t>
                      </a:r>
                      <a:endParaRPr lang="en-US" sz="1100" dirty="0">
                        <a:latin typeface="Calibri"/>
                        <a:ea typeface="Calibri"/>
                        <a:cs typeface="Arial"/>
                      </a:endParaRPr>
                    </a:p>
                  </a:txBody>
                  <a:tcPr marL="9525" marR="9525" marT="9525" marB="9525" anchor="ctr"/>
                </a:tc>
                <a:tc>
                  <a:txBody>
                    <a:bodyPr/>
                    <a:lstStyle/>
                    <a:p>
                      <a:pPr marL="0" marR="0">
                        <a:lnSpc>
                          <a:spcPct val="140000"/>
                        </a:lnSpc>
                        <a:spcBef>
                          <a:spcPts val="0"/>
                        </a:spcBef>
                        <a:spcAft>
                          <a:spcPts val="0"/>
                        </a:spcAft>
                      </a:pPr>
                      <a:r>
                        <a:rPr lang="en-US" sz="1400" dirty="0"/>
                        <a:t>True if x and y have the same key/value pairs</a:t>
                      </a:r>
                      <a:endParaRPr lang="en-US" sz="1100" dirty="0">
                        <a:latin typeface="Calibri"/>
                        <a:ea typeface="Calibri"/>
                        <a:cs typeface="Arial"/>
                      </a:endParaRPr>
                    </a:p>
                  </a:txBody>
                  <a:tcPr marL="9525" marR="9525" marT="9525" marB="9525" anchor="ctr"/>
                </a:tc>
                <a:extLst>
                  <a:ext uri="{0D108BD9-81ED-4DB2-BD59-A6C34878D82A}">
                    <a16:rowId xmlns:a16="http://schemas.microsoft.com/office/drawing/2014/main" val="10002"/>
                  </a:ext>
                </a:extLst>
              </a:tr>
              <a:tr h="1085531">
                <a:tc>
                  <a:txBody>
                    <a:bodyPr/>
                    <a:lstStyle/>
                    <a:p>
                      <a:pPr marL="0" marR="0" algn="ctr">
                        <a:lnSpc>
                          <a:spcPct val="140000"/>
                        </a:lnSpc>
                        <a:spcBef>
                          <a:spcPts val="0"/>
                        </a:spcBef>
                        <a:spcAft>
                          <a:spcPts val="0"/>
                        </a:spcAft>
                      </a:pPr>
                      <a:r>
                        <a:rPr lang="en-US" sz="1400"/>
                        <a:t>x === y</a:t>
                      </a:r>
                      <a:endParaRPr lang="en-US" sz="1100">
                        <a:latin typeface="Calibri"/>
                        <a:ea typeface="Calibri"/>
                        <a:cs typeface="Arial"/>
                      </a:endParaRPr>
                    </a:p>
                  </a:txBody>
                  <a:tcPr marL="9525" marR="9525" marT="9525" marB="9525" anchor="ctr"/>
                </a:tc>
                <a:tc>
                  <a:txBody>
                    <a:bodyPr/>
                    <a:lstStyle/>
                    <a:p>
                      <a:pPr marL="0" marR="0" algn="ctr">
                        <a:lnSpc>
                          <a:spcPct val="140000"/>
                        </a:lnSpc>
                        <a:spcBef>
                          <a:spcPts val="0"/>
                        </a:spcBef>
                        <a:spcAft>
                          <a:spcPts val="0"/>
                        </a:spcAft>
                      </a:pPr>
                      <a:r>
                        <a:rPr lang="en-US" sz="1400" dirty="0"/>
                        <a:t>Identity</a:t>
                      </a:r>
                      <a:endParaRPr lang="en-US" sz="1100" dirty="0">
                        <a:latin typeface="Calibri"/>
                        <a:ea typeface="Calibri"/>
                        <a:cs typeface="Arial"/>
                      </a:endParaRPr>
                    </a:p>
                  </a:txBody>
                  <a:tcPr marL="9525" marR="9525" marT="9525" marB="9525" anchor="ctr"/>
                </a:tc>
                <a:tc>
                  <a:txBody>
                    <a:bodyPr/>
                    <a:lstStyle/>
                    <a:p>
                      <a:pPr marL="0" marR="0">
                        <a:lnSpc>
                          <a:spcPct val="140000"/>
                        </a:lnSpc>
                        <a:spcBef>
                          <a:spcPts val="0"/>
                        </a:spcBef>
                        <a:spcAft>
                          <a:spcPts val="0"/>
                        </a:spcAft>
                      </a:pPr>
                      <a:r>
                        <a:rPr lang="en-US" sz="1400" dirty="0"/>
                        <a:t>True if x and y have the same key/value pairs in the same order and are of the same type</a:t>
                      </a:r>
                      <a:endParaRPr lang="en-US" sz="1100" dirty="0">
                        <a:latin typeface="Calibri"/>
                        <a:ea typeface="Calibri"/>
                        <a:cs typeface="Arial"/>
                      </a:endParaRPr>
                    </a:p>
                  </a:txBody>
                  <a:tcPr marL="9525" marR="9525" marT="9525" marB="9525" anchor="ctr"/>
                </a:tc>
                <a:extLst>
                  <a:ext uri="{0D108BD9-81ED-4DB2-BD59-A6C34878D82A}">
                    <a16:rowId xmlns:a16="http://schemas.microsoft.com/office/drawing/2014/main" val="10003"/>
                  </a:ext>
                </a:extLst>
              </a:tr>
              <a:tr h="376908">
                <a:tc>
                  <a:txBody>
                    <a:bodyPr/>
                    <a:lstStyle/>
                    <a:p>
                      <a:pPr marL="0" marR="0" algn="ctr">
                        <a:lnSpc>
                          <a:spcPct val="140000"/>
                        </a:lnSpc>
                        <a:spcBef>
                          <a:spcPts val="0"/>
                        </a:spcBef>
                        <a:spcAft>
                          <a:spcPts val="0"/>
                        </a:spcAft>
                      </a:pPr>
                      <a:r>
                        <a:rPr lang="en-US" sz="1400"/>
                        <a:t>x != y</a:t>
                      </a:r>
                      <a:endParaRPr lang="en-US" sz="1100">
                        <a:latin typeface="Calibri"/>
                        <a:ea typeface="Calibri"/>
                        <a:cs typeface="Arial"/>
                      </a:endParaRPr>
                    </a:p>
                  </a:txBody>
                  <a:tcPr marL="9525" marR="9525" marT="9525" marB="9525" anchor="ctr"/>
                </a:tc>
                <a:tc>
                  <a:txBody>
                    <a:bodyPr/>
                    <a:lstStyle/>
                    <a:p>
                      <a:pPr marL="0" marR="0" algn="ctr">
                        <a:lnSpc>
                          <a:spcPct val="140000"/>
                        </a:lnSpc>
                        <a:spcBef>
                          <a:spcPts val="0"/>
                        </a:spcBef>
                        <a:spcAft>
                          <a:spcPts val="0"/>
                        </a:spcAft>
                      </a:pPr>
                      <a:r>
                        <a:rPr lang="en-US" sz="1400" dirty="0"/>
                        <a:t>Inequality</a:t>
                      </a:r>
                      <a:endParaRPr lang="en-US" sz="1100" dirty="0">
                        <a:latin typeface="Calibri"/>
                        <a:ea typeface="Calibri"/>
                        <a:cs typeface="Arial"/>
                      </a:endParaRPr>
                    </a:p>
                  </a:txBody>
                  <a:tcPr marL="9525" marR="9525" marT="9525" marB="9525" anchor="ctr"/>
                </a:tc>
                <a:tc>
                  <a:txBody>
                    <a:bodyPr/>
                    <a:lstStyle/>
                    <a:p>
                      <a:pPr marL="0" marR="0">
                        <a:lnSpc>
                          <a:spcPct val="140000"/>
                        </a:lnSpc>
                        <a:spcBef>
                          <a:spcPts val="0"/>
                        </a:spcBef>
                        <a:spcAft>
                          <a:spcPts val="0"/>
                        </a:spcAft>
                      </a:pPr>
                      <a:r>
                        <a:rPr lang="en-US" sz="1400"/>
                        <a:t>True if x is not equal to y</a:t>
                      </a:r>
                      <a:endParaRPr lang="en-US" sz="1100">
                        <a:latin typeface="Calibri"/>
                        <a:ea typeface="Calibri"/>
                        <a:cs typeface="Arial"/>
                      </a:endParaRPr>
                    </a:p>
                  </a:txBody>
                  <a:tcPr marL="9525" marR="9525" marT="9525" marB="9525" anchor="ctr"/>
                </a:tc>
                <a:extLst>
                  <a:ext uri="{0D108BD9-81ED-4DB2-BD59-A6C34878D82A}">
                    <a16:rowId xmlns:a16="http://schemas.microsoft.com/office/drawing/2014/main" val="10004"/>
                  </a:ext>
                </a:extLst>
              </a:tr>
              <a:tr h="376908">
                <a:tc>
                  <a:txBody>
                    <a:bodyPr/>
                    <a:lstStyle/>
                    <a:p>
                      <a:pPr marL="0" marR="0" algn="ctr">
                        <a:lnSpc>
                          <a:spcPct val="140000"/>
                        </a:lnSpc>
                        <a:spcBef>
                          <a:spcPts val="0"/>
                        </a:spcBef>
                        <a:spcAft>
                          <a:spcPts val="0"/>
                        </a:spcAft>
                      </a:pPr>
                      <a:r>
                        <a:rPr lang="en-US" sz="1400"/>
                        <a:t>x &lt;&gt; y</a:t>
                      </a:r>
                      <a:endParaRPr lang="en-US" sz="1100">
                        <a:latin typeface="Calibri"/>
                        <a:ea typeface="Calibri"/>
                        <a:cs typeface="Arial"/>
                      </a:endParaRPr>
                    </a:p>
                  </a:txBody>
                  <a:tcPr marL="9525" marR="9525" marT="9525" marB="9525" anchor="ctr"/>
                </a:tc>
                <a:tc>
                  <a:txBody>
                    <a:bodyPr/>
                    <a:lstStyle/>
                    <a:p>
                      <a:pPr marL="0" marR="0" algn="ctr">
                        <a:lnSpc>
                          <a:spcPct val="140000"/>
                        </a:lnSpc>
                        <a:spcBef>
                          <a:spcPts val="0"/>
                        </a:spcBef>
                        <a:spcAft>
                          <a:spcPts val="0"/>
                        </a:spcAft>
                      </a:pPr>
                      <a:r>
                        <a:rPr lang="en-US" sz="1400" dirty="0"/>
                        <a:t>Inequality</a:t>
                      </a:r>
                      <a:endParaRPr lang="en-US" sz="1100" dirty="0">
                        <a:latin typeface="Calibri"/>
                        <a:ea typeface="Calibri"/>
                        <a:cs typeface="Arial"/>
                      </a:endParaRPr>
                    </a:p>
                  </a:txBody>
                  <a:tcPr marL="9525" marR="9525" marT="9525" marB="9525" anchor="ctr"/>
                </a:tc>
                <a:tc>
                  <a:txBody>
                    <a:bodyPr/>
                    <a:lstStyle/>
                    <a:p>
                      <a:pPr marL="0" marR="0">
                        <a:lnSpc>
                          <a:spcPct val="140000"/>
                        </a:lnSpc>
                        <a:spcBef>
                          <a:spcPts val="0"/>
                        </a:spcBef>
                        <a:spcAft>
                          <a:spcPts val="0"/>
                        </a:spcAft>
                      </a:pPr>
                      <a:r>
                        <a:rPr lang="en-US" sz="1400"/>
                        <a:t>True if x is not equal to y</a:t>
                      </a:r>
                      <a:endParaRPr lang="en-US" sz="1100">
                        <a:latin typeface="Calibri"/>
                        <a:ea typeface="Calibri"/>
                        <a:cs typeface="Arial"/>
                      </a:endParaRPr>
                    </a:p>
                  </a:txBody>
                  <a:tcPr marL="9525" marR="9525" marT="9525" marB="9525" anchor="ctr"/>
                </a:tc>
                <a:extLst>
                  <a:ext uri="{0D108BD9-81ED-4DB2-BD59-A6C34878D82A}">
                    <a16:rowId xmlns:a16="http://schemas.microsoft.com/office/drawing/2014/main" val="10005"/>
                  </a:ext>
                </a:extLst>
              </a:tr>
              <a:tr h="376908">
                <a:tc>
                  <a:txBody>
                    <a:bodyPr/>
                    <a:lstStyle/>
                    <a:p>
                      <a:pPr marL="0" marR="0" algn="ctr">
                        <a:lnSpc>
                          <a:spcPct val="140000"/>
                        </a:lnSpc>
                        <a:spcBef>
                          <a:spcPts val="0"/>
                        </a:spcBef>
                        <a:spcAft>
                          <a:spcPts val="0"/>
                        </a:spcAft>
                      </a:pPr>
                      <a:r>
                        <a:rPr lang="en-US" sz="1400" dirty="0"/>
                        <a:t>x !== y</a:t>
                      </a:r>
                      <a:endParaRPr lang="en-US" sz="1100" dirty="0">
                        <a:latin typeface="Calibri"/>
                        <a:ea typeface="Calibri"/>
                        <a:cs typeface="Arial"/>
                      </a:endParaRPr>
                    </a:p>
                  </a:txBody>
                  <a:tcPr marL="9525" marR="9525" marT="9525" marB="9525" anchor="ctr"/>
                </a:tc>
                <a:tc>
                  <a:txBody>
                    <a:bodyPr/>
                    <a:lstStyle/>
                    <a:p>
                      <a:pPr marL="0" marR="0" algn="ctr">
                        <a:lnSpc>
                          <a:spcPct val="140000"/>
                        </a:lnSpc>
                        <a:spcBef>
                          <a:spcPts val="0"/>
                        </a:spcBef>
                        <a:spcAft>
                          <a:spcPts val="0"/>
                        </a:spcAft>
                      </a:pPr>
                      <a:r>
                        <a:rPr lang="en-US" sz="1400" dirty="0"/>
                        <a:t>Non-identity</a:t>
                      </a:r>
                      <a:endParaRPr lang="en-US" sz="1100" dirty="0">
                        <a:latin typeface="Calibri"/>
                        <a:ea typeface="Calibri"/>
                        <a:cs typeface="Arial"/>
                      </a:endParaRPr>
                    </a:p>
                  </a:txBody>
                  <a:tcPr marL="9525" marR="9525" marT="9525" marB="9525" anchor="ctr"/>
                </a:tc>
                <a:tc>
                  <a:txBody>
                    <a:bodyPr/>
                    <a:lstStyle/>
                    <a:p>
                      <a:pPr marL="0" marR="0">
                        <a:lnSpc>
                          <a:spcPct val="140000"/>
                        </a:lnSpc>
                        <a:spcBef>
                          <a:spcPts val="0"/>
                        </a:spcBef>
                        <a:spcAft>
                          <a:spcPts val="0"/>
                        </a:spcAft>
                      </a:pPr>
                      <a:r>
                        <a:rPr lang="en-US" sz="1400" dirty="0"/>
                        <a:t>True if x is not identical to y</a:t>
                      </a:r>
                      <a:endParaRPr lang="en-US" sz="1100" dirty="0">
                        <a:latin typeface="Calibri"/>
                        <a:ea typeface="Calibri"/>
                        <a:cs typeface="Arial"/>
                      </a:endParaRPr>
                    </a:p>
                  </a:txBody>
                  <a:tcPr marL="9525" marR="9525" marT="9525" marB="9525" anchor="ct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843645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a:xfrm>
            <a:off x="457200" y="533400"/>
            <a:ext cx="8229600" cy="609600"/>
          </a:xfrm>
        </p:spPr>
        <p:txBody>
          <a:bodyPr/>
          <a:lstStyle/>
          <a:p>
            <a:pPr eaLnBrk="1" hangingPunct="1"/>
            <a:r>
              <a:rPr lang="en-US" altLang="en-US" sz="4000" b="1" dirty="0" smtClean="0"/>
              <a:t>PHP Conditional Statements</a:t>
            </a:r>
          </a:p>
        </p:txBody>
      </p:sp>
      <p:sp>
        <p:nvSpPr>
          <p:cNvPr id="31747" name="Content Placeholder 2"/>
          <p:cNvSpPr>
            <a:spLocks noGrp="1"/>
          </p:cNvSpPr>
          <p:nvPr>
            <p:ph idx="1"/>
          </p:nvPr>
        </p:nvSpPr>
        <p:spPr>
          <a:xfrm>
            <a:off x="457200" y="1295400"/>
            <a:ext cx="8382000" cy="4754563"/>
          </a:xfrm>
        </p:spPr>
        <p:txBody>
          <a:bodyPr/>
          <a:lstStyle/>
          <a:p>
            <a:pPr algn="just" eaLnBrk="1" hangingPunct="1">
              <a:buFont typeface="Arial" panose="020B0604020202020204" pitchFamily="34" charset="0"/>
              <a:buNone/>
            </a:pPr>
            <a:r>
              <a:rPr lang="en-US" altLang="en-US" sz="2400" dirty="0" smtClean="0"/>
              <a:t>In PHP we have the following conditional statements:</a:t>
            </a:r>
          </a:p>
          <a:p>
            <a:pPr algn="just" eaLnBrk="1" hangingPunct="1"/>
            <a:r>
              <a:rPr lang="en-US" altLang="en-US" sz="2400" b="1" dirty="0" smtClean="0"/>
              <a:t>if statement</a:t>
            </a:r>
            <a:r>
              <a:rPr lang="en-US" altLang="en-US" sz="2400" dirty="0" smtClean="0"/>
              <a:t> - executes some code only if a specified condition is true</a:t>
            </a:r>
          </a:p>
          <a:p>
            <a:pPr algn="just" eaLnBrk="1" hangingPunct="1"/>
            <a:r>
              <a:rPr lang="en-US" altLang="en-US" sz="2400" b="1" dirty="0" smtClean="0"/>
              <a:t>if...else statement</a:t>
            </a:r>
            <a:r>
              <a:rPr lang="en-US" altLang="en-US" sz="2400" dirty="0" smtClean="0"/>
              <a:t> - executes some code if a condition is true and another code if the condition is false</a:t>
            </a:r>
          </a:p>
          <a:p>
            <a:pPr algn="just" eaLnBrk="1" hangingPunct="1"/>
            <a:r>
              <a:rPr lang="en-US" altLang="en-US" sz="2400" b="1" dirty="0" smtClean="0"/>
              <a:t>if...else if....else statement</a:t>
            </a:r>
            <a:r>
              <a:rPr lang="en-US" altLang="en-US" sz="2400" dirty="0" smtClean="0"/>
              <a:t> - selects one of several blocks of code to be executed</a:t>
            </a:r>
          </a:p>
          <a:p>
            <a:pPr algn="just" eaLnBrk="1" hangingPunct="1"/>
            <a:r>
              <a:rPr lang="en-US" altLang="en-US" sz="2400" b="1" dirty="0" smtClean="0"/>
              <a:t>switch statement</a:t>
            </a:r>
            <a:r>
              <a:rPr lang="en-US" altLang="en-US" sz="2400" dirty="0" smtClean="0"/>
              <a:t> - selects one of many blocks of code to be executed</a:t>
            </a:r>
          </a:p>
          <a:p>
            <a:pPr algn="just" eaLnBrk="1" hangingPunct="1"/>
            <a:endParaRPr lang="en-US" altLang="en-US" sz="2400" dirty="0" smtClean="0"/>
          </a:p>
        </p:txBody>
      </p:sp>
    </p:spTree>
    <p:extLst>
      <p:ext uri="{BB962C8B-B14F-4D97-AF65-F5344CB8AC3E}">
        <p14:creationId xmlns:p14="http://schemas.microsoft.com/office/powerpoint/2010/main" val="9437007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a:xfrm>
            <a:off x="457200" y="533400"/>
            <a:ext cx="8229600" cy="582612"/>
          </a:xfrm>
        </p:spPr>
        <p:txBody>
          <a:bodyPr/>
          <a:lstStyle/>
          <a:p>
            <a:pPr eaLnBrk="1" hangingPunct="1"/>
            <a:r>
              <a:rPr lang="en-US" altLang="en-US" sz="4000" b="1" dirty="0" smtClean="0"/>
              <a:t>PHP - The if Statement</a:t>
            </a:r>
          </a:p>
        </p:txBody>
      </p:sp>
      <p:sp>
        <p:nvSpPr>
          <p:cNvPr id="32771" name="Content Placeholder 2"/>
          <p:cNvSpPr>
            <a:spLocks noGrp="1"/>
          </p:cNvSpPr>
          <p:nvPr>
            <p:ph idx="1"/>
          </p:nvPr>
        </p:nvSpPr>
        <p:spPr>
          <a:xfrm>
            <a:off x="457200" y="1295400"/>
            <a:ext cx="8001000" cy="5410200"/>
          </a:xfrm>
        </p:spPr>
        <p:txBody>
          <a:bodyPr/>
          <a:lstStyle/>
          <a:p>
            <a:pPr eaLnBrk="1" hangingPunct="1"/>
            <a:r>
              <a:rPr lang="en-US" altLang="en-US" sz="2400" dirty="0" smtClean="0"/>
              <a:t>The if statement is used to execute some code </a:t>
            </a:r>
            <a:r>
              <a:rPr lang="en-US" altLang="en-US" sz="2400" b="1" dirty="0" smtClean="0"/>
              <a:t>only if a specified condition is true</a:t>
            </a:r>
            <a:r>
              <a:rPr lang="en-US" altLang="en-US" sz="2400" dirty="0" smtClean="0"/>
              <a:t>.</a:t>
            </a:r>
            <a:endParaRPr lang="en-US" altLang="en-US" sz="2400" b="1" dirty="0" smtClean="0"/>
          </a:p>
          <a:p>
            <a:pPr eaLnBrk="1" hangingPunct="1"/>
            <a:r>
              <a:rPr lang="en-US" altLang="en-US" sz="2400" b="1" dirty="0" smtClean="0"/>
              <a:t>Syntax</a:t>
            </a:r>
          </a:p>
          <a:p>
            <a:pPr eaLnBrk="1" hangingPunct="1">
              <a:buFont typeface="Arial" panose="020B0604020202020204" pitchFamily="34" charset="0"/>
              <a:buNone/>
            </a:pPr>
            <a:r>
              <a:rPr lang="en-US" altLang="en-US" sz="2200" dirty="0" smtClean="0"/>
              <a:t>       if (</a:t>
            </a:r>
            <a:r>
              <a:rPr lang="en-US" altLang="en-US" sz="2200" i="1" dirty="0" smtClean="0"/>
              <a:t>condition</a:t>
            </a:r>
            <a:r>
              <a:rPr lang="en-US" altLang="en-US" sz="2200" dirty="0" smtClean="0"/>
              <a:t>)</a:t>
            </a:r>
            <a:br>
              <a:rPr lang="en-US" altLang="en-US" sz="2200" dirty="0" smtClean="0"/>
            </a:br>
            <a:r>
              <a:rPr lang="en-US" altLang="en-US" sz="2200" dirty="0" smtClean="0"/>
              <a:t>  {</a:t>
            </a:r>
            <a:r>
              <a:rPr lang="en-US" altLang="en-US" sz="2200" i="1" dirty="0" smtClean="0"/>
              <a:t/>
            </a:r>
            <a:br>
              <a:rPr lang="en-US" altLang="en-US" sz="2200" i="1" dirty="0" smtClean="0"/>
            </a:br>
            <a:r>
              <a:rPr lang="en-US" altLang="en-US" sz="2200" i="1" dirty="0" smtClean="0"/>
              <a:t>  code to be executed if condition is true</a:t>
            </a:r>
            <a:r>
              <a:rPr lang="en-US" altLang="en-US" sz="2200" dirty="0" smtClean="0"/>
              <a:t>;</a:t>
            </a:r>
            <a:r>
              <a:rPr lang="en-US" altLang="en-US" sz="2200" i="1" dirty="0" smtClean="0"/>
              <a:t/>
            </a:r>
            <a:br>
              <a:rPr lang="en-US" altLang="en-US" sz="2200" i="1" dirty="0" smtClean="0"/>
            </a:br>
            <a:r>
              <a:rPr lang="en-US" altLang="en-US" sz="2200" i="1" dirty="0" smtClean="0"/>
              <a:t>  </a:t>
            </a:r>
            <a:r>
              <a:rPr lang="en-US" altLang="en-US" sz="2200" dirty="0" smtClean="0"/>
              <a:t>} </a:t>
            </a:r>
          </a:p>
          <a:p>
            <a:pPr eaLnBrk="1" hangingPunct="1"/>
            <a:r>
              <a:rPr lang="en-US" altLang="en-US" sz="2400" b="1" dirty="0" smtClean="0"/>
              <a:t> Example </a:t>
            </a:r>
          </a:p>
          <a:p>
            <a:pPr eaLnBrk="1" hangingPunct="1">
              <a:buFont typeface="Arial" panose="020B0604020202020204" pitchFamily="34" charset="0"/>
              <a:buNone/>
            </a:pPr>
            <a:r>
              <a:rPr lang="en-US" altLang="en-US" sz="2200" dirty="0" smtClean="0"/>
              <a:t>      &lt;?</a:t>
            </a:r>
            <a:r>
              <a:rPr lang="en-US" altLang="en-US" sz="2200" dirty="0" err="1" smtClean="0"/>
              <a:t>php</a:t>
            </a:r>
            <a:r>
              <a:rPr lang="en-US" altLang="en-US" sz="2200" dirty="0" smtClean="0"/>
              <a:t/>
            </a:r>
            <a:br>
              <a:rPr lang="en-US" altLang="en-US" sz="2200" dirty="0" smtClean="0"/>
            </a:br>
            <a:r>
              <a:rPr lang="en-US" altLang="en-US" sz="2200" dirty="0" smtClean="0"/>
              <a:t>$t=date("H");</a:t>
            </a:r>
            <a:br>
              <a:rPr lang="en-US" altLang="en-US" sz="2200" dirty="0" smtClean="0"/>
            </a:br>
            <a:r>
              <a:rPr lang="en-US" altLang="en-US" sz="2200" dirty="0" smtClean="0"/>
              <a:t>if ($t&lt;"20")</a:t>
            </a:r>
            <a:br>
              <a:rPr lang="en-US" altLang="en-US" sz="2200" dirty="0" smtClean="0"/>
            </a:br>
            <a:r>
              <a:rPr lang="en-US" altLang="en-US" sz="2200" dirty="0" smtClean="0"/>
              <a:t>  {</a:t>
            </a:r>
            <a:br>
              <a:rPr lang="en-US" altLang="en-US" sz="2200" dirty="0" smtClean="0"/>
            </a:br>
            <a:r>
              <a:rPr lang="en-US" altLang="en-US" sz="2200" dirty="0" smtClean="0"/>
              <a:t>  echo "Have a good day!";</a:t>
            </a:r>
            <a:br>
              <a:rPr lang="en-US" altLang="en-US" sz="2200" dirty="0" smtClean="0"/>
            </a:br>
            <a:r>
              <a:rPr lang="en-US" altLang="en-US" sz="2200" dirty="0" smtClean="0"/>
              <a:t>  }</a:t>
            </a:r>
            <a:br>
              <a:rPr lang="en-US" altLang="en-US" sz="2200" dirty="0" smtClean="0"/>
            </a:br>
            <a:r>
              <a:rPr lang="en-US" altLang="en-US" sz="2200" dirty="0" smtClean="0"/>
              <a:t>?&gt; </a:t>
            </a:r>
          </a:p>
          <a:p>
            <a:pPr eaLnBrk="1" hangingPunct="1"/>
            <a:endParaRPr lang="en-US" altLang="en-US" sz="2400" dirty="0" smtClean="0"/>
          </a:p>
        </p:txBody>
      </p:sp>
    </p:spTree>
    <p:extLst>
      <p:ext uri="{BB962C8B-B14F-4D97-AF65-F5344CB8AC3E}">
        <p14:creationId xmlns:p14="http://schemas.microsoft.com/office/powerpoint/2010/main" val="13903987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a:xfrm>
            <a:off x="381000" y="685800"/>
            <a:ext cx="8229600" cy="406400"/>
          </a:xfrm>
        </p:spPr>
        <p:txBody>
          <a:bodyPr/>
          <a:lstStyle/>
          <a:p>
            <a:pPr eaLnBrk="1" hangingPunct="1"/>
            <a:r>
              <a:rPr lang="en-US" altLang="en-US" sz="4000" b="1" dirty="0" smtClean="0"/>
              <a:t>PHP - The if...else Statement</a:t>
            </a:r>
          </a:p>
        </p:txBody>
      </p:sp>
      <p:sp>
        <p:nvSpPr>
          <p:cNvPr id="33795" name="Content Placeholder 2"/>
          <p:cNvSpPr>
            <a:spLocks noGrp="1"/>
          </p:cNvSpPr>
          <p:nvPr>
            <p:ph idx="1"/>
          </p:nvPr>
        </p:nvSpPr>
        <p:spPr>
          <a:xfrm>
            <a:off x="178594" y="1219200"/>
            <a:ext cx="8872537" cy="5562600"/>
          </a:xfrm>
        </p:spPr>
        <p:txBody>
          <a:bodyPr/>
          <a:lstStyle/>
          <a:p>
            <a:pPr algn="just" eaLnBrk="1" hangingPunct="1"/>
            <a:r>
              <a:rPr lang="en-US" altLang="en-US" sz="1800" dirty="0" smtClean="0"/>
              <a:t>Use the if....else statement to execute some code </a:t>
            </a:r>
            <a:r>
              <a:rPr lang="en-US" altLang="en-US" sz="1800" b="1" dirty="0" smtClean="0"/>
              <a:t>if a condition is true and another code if the condition is false</a:t>
            </a:r>
            <a:r>
              <a:rPr lang="en-US" altLang="en-US" sz="1800" dirty="0" smtClean="0"/>
              <a:t>.</a:t>
            </a:r>
          </a:p>
          <a:p>
            <a:pPr algn="just" eaLnBrk="1" hangingPunct="1"/>
            <a:r>
              <a:rPr lang="en-US" altLang="en-US" sz="1900" b="1" dirty="0" smtClean="0"/>
              <a:t>Syntax</a:t>
            </a:r>
          </a:p>
          <a:p>
            <a:pPr eaLnBrk="1" hangingPunct="1">
              <a:buFont typeface="Arial" panose="020B0604020202020204" pitchFamily="34" charset="0"/>
              <a:buNone/>
            </a:pPr>
            <a:r>
              <a:rPr lang="en-US" altLang="en-US" sz="1400" dirty="0" smtClean="0"/>
              <a:t>      if (</a:t>
            </a:r>
            <a:r>
              <a:rPr lang="en-US" altLang="en-US" sz="1400" i="1" dirty="0" smtClean="0"/>
              <a:t>condition</a:t>
            </a:r>
            <a:r>
              <a:rPr lang="en-US" altLang="en-US" sz="1400" dirty="0" smtClean="0"/>
              <a:t>)</a:t>
            </a:r>
            <a:br>
              <a:rPr lang="en-US" altLang="en-US" sz="1400" dirty="0" smtClean="0"/>
            </a:br>
            <a:r>
              <a:rPr lang="en-US" altLang="en-US" sz="1400" dirty="0" smtClean="0"/>
              <a:t> {</a:t>
            </a:r>
            <a:br>
              <a:rPr lang="en-US" altLang="en-US" sz="1400" dirty="0" smtClean="0"/>
            </a:br>
            <a:r>
              <a:rPr lang="en-US" altLang="en-US" sz="1400" dirty="0" smtClean="0"/>
              <a:t>  </a:t>
            </a:r>
            <a:r>
              <a:rPr lang="en-US" altLang="en-US" sz="1400" i="1" dirty="0" smtClean="0"/>
              <a:t>code to be executed if condition is true;</a:t>
            </a:r>
            <a:r>
              <a:rPr lang="en-US" altLang="en-US" sz="1400" dirty="0" smtClean="0"/>
              <a:t/>
            </a:r>
            <a:br>
              <a:rPr lang="en-US" altLang="en-US" sz="1400" dirty="0" smtClean="0"/>
            </a:br>
            <a:r>
              <a:rPr lang="en-US" altLang="en-US" sz="1400" dirty="0" smtClean="0"/>
              <a:t> }</a:t>
            </a:r>
            <a:br>
              <a:rPr lang="en-US" altLang="en-US" sz="1400" dirty="0" smtClean="0"/>
            </a:br>
            <a:r>
              <a:rPr lang="en-US" altLang="en-US" sz="1400" dirty="0" smtClean="0"/>
              <a:t>else</a:t>
            </a:r>
            <a:br>
              <a:rPr lang="en-US" altLang="en-US" sz="1400" dirty="0" smtClean="0"/>
            </a:br>
            <a:r>
              <a:rPr lang="en-US" altLang="en-US" sz="1400" dirty="0" smtClean="0"/>
              <a:t> {</a:t>
            </a:r>
            <a:br>
              <a:rPr lang="en-US" altLang="en-US" sz="1400" dirty="0" smtClean="0"/>
            </a:br>
            <a:r>
              <a:rPr lang="en-US" altLang="en-US" sz="1400" dirty="0" smtClean="0"/>
              <a:t>  </a:t>
            </a:r>
            <a:r>
              <a:rPr lang="en-US" altLang="en-US" sz="1400" i="1" dirty="0" smtClean="0"/>
              <a:t>code to be executed if condition is false;</a:t>
            </a:r>
            <a:br>
              <a:rPr lang="en-US" altLang="en-US" sz="1400" i="1" dirty="0" smtClean="0"/>
            </a:br>
            <a:r>
              <a:rPr lang="en-US" altLang="en-US" sz="1400" i="1" dirty="0" smtClean="0"/>
              <a:t> </a:t>
            </a:r>
            <a:r>
              <a:rPr lang="en-US" altLang="en-US" sz="1400" dirty="0" smtClean="0"/>
              <a:t>} </a:t>
            </a:r>
          </a:p>
          <a:p>
            <a:pPr algn="just" eaLnBrk="1" hangingPunct="1"/>
            <a:r>
              <a:rPr lang="en-US" altLang="en-US" sz="1900" b="1" dirty="0" smtClean="0"/>
              <a:t>Example</a:t>
            </a:r>
          </a:p>
          <a:p>
            <a:pPr eaLnBrk="1" hangingPunct="1">
              <a:buFont typeface="Arial" panose="020B0604020202020204" pitchFamily="34" charset="0"/>
              <a:buNone/>
            </a:pPr>
            <a:r>
              <a:rPr lang="en-US" altLang="en-US" sz="1500" dirty="0" smtClean="0"/>
              <a:t>&lt;?</a:t>
            </a:r>
            <a:r>
              <a:rPr lang="en-US" altLang="en-US" sz="1500" dirty="0" err="1" smtClean="0"/>
              <a:t>php</a:t>
            </a:r>
            <a:r>
              <a:rPr lang="en-US" altLang="en-US" sz="1500" dirty="0" smtClean="0"/>
              <a:t/>
            </a:r>
            <a:br>
              <a:rPr lang="en-US" altLang="en-US" sz="1500" dirty="0" smtClean="0"/>
            </a:br>
            <a:r>
              <a:rPr lang="en-US" altLang="en-US" sz="1500" dirty="0" smtClean="0"/>
              <a:t>$t=date("H");</a:t>
            </a:r>
            <a:br>
              <a:rPr lang="en-US" altLang="en-US" sz="1500" dirty="0" smtClean="0"/>
            </a:br>
            <a:r>
              <a:rPr lang="en-US" altLang="en-US" sz="1500" dirty="0" smtClean="0"/>
              <a:t>if ($t&lt;"20")</a:t>
            </a:r>
            <a:br>
              <a:rPr lang="en-US" altLang="en-US" sz="1500" dirty="0" smtClean="0"/>
            </a:br>
            <a:r>
              <a:rPr lang="en-US" altLang="en-US" sz="1500" dirty="0" smtClean="0"/>
              <a:t>  {</a:t>
            </a:r>
            <a:br>
              <a:rPr lang="en-US" altLang="en-US" sz="1500" dirty="0" smtClean="0"/>
            </a:br>
            <a:r>
              <a:rPr lang="en-US" altLang="en-US" sz="1500" dirty="0" smtClean="0"/>
              <a:t>  echo "Have a good day!";</a:t>
            </a:r>
            <a:br>
              <a:rPr lang="en-US" altLang="en-US" sz="1500" dirty="0" smtClean="0"/>
            </a:br>
            <a:r>
              <a:rPr lang="en-US" altLang="en-US" sz="1500" dirty="0" smtClean="0"/>
              <a:t>  }</a:t>
            </a:r>
            <a:br>
              <a:rPr lang="en-US" altLang="en-US" sz="1500" dirty="0" smtClean="0"/>
            </a:br>
            <a:r>
              <a:rPr lang="en-US" altLang="en-US" sz="1500" dirty="0" smtClean="0"/>
              <a:t>else</a:t>
            </a:r>
            <a:br>
              <a:rPr lang="en-US" altLang="en-US" sz="1500" dirty="0" smtClean="0"/>
            </a:br>
            <a:r>
              <a:rPr lang="en-US" altLang="en-US" sz="1500" dirty="0" smtClean="0"/>
              <a:t>  {</a:t>
            </a:r>
            <a:br>
              <a:rPr lang="en-US" altLang="en-US" sz="1500" dirty="0" smtClean="0"/>
            </a:br>
            <a:r>
              <a:rPr lang="en-US" altLang="en-US" sz="1500" dirty="0" smtClean="0"/>
              <a:t>  echo "Have a good night!";</a:t>
            </a:r>
            <a:br>
              <a:rPr lang="en-US" altLang="en-US" sz="1500" dirty="0" smtClean="0"/>
            </a:br>
            <a:r>
              <a:rPr lang="en-US" altLang="en-US" sz="1500" dirty="0" smtClean="0"/>
              <a:t>  }</a:t>
            </a:r>
            <a:br>
              <a:rPr lang="en-US" altLang="en-US" sz="1500" dirty="0" smtClean="0"/>
            </a:br>
            <a:r>
              <a:rPr lang="en-US" altLang="en-US" sz="1500" dirty="0" smtClean="0"/>
              <a:t>?&gt; </a:t>
            </a:r>
          </a:p>
        </p:txBody>
      </p:sp>
    </p:spTree>
    <p:extLst>
      <p:ext uri="{BB962C8B-B14F-4D97-AF65-F5344CB8AC3E}">
        <p14:creationId xmlns:p14="http://schemas.microsoft.com/office/powerpoint/2010/main" val="124073955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a:xfrm>
            <a:off x="457200" y="609600"/>
            <a:ext cx="8229600" cy="511175"/>
          </a:xfrm>
        </p:spPr>
        <p:txBody>
          <a:bodyPr/>
          <a:lstStyle/>
          <a:p>
            <a:pPr eaLnBrk="1" hangingPunct="1"/>
            <a:r>
              <a:rPr lang="en-US" altLang="en-US" sz="4000" b="1" dirty="0" smtClean="0"/>
              <a:t>PHP - The if...else if....else Statement</a:t>
            </a:r>
          </a:p>
        </p:txBody>
      </p:sp>
      <p:sp>
        <p:nvSpPr>
          <p:cNvPr id="34819" name="Content Placeholder 2"/>
          <p:cNvSpPr>
            <a:spLocks noGrp="1"/>
          </p:cNvSpPr>
          <p:nvPr>
            <p:ph idx="1"/>
          </p:nvPr>
        </p:nvSpPr>
        <p:spPr>
          <a:xfrm>
            <a:off x="369277" y="1295400"/>
            <a:ext cx="8305800" cy="5334000"/>
          </a:xfrm>
        </p:spPr>
        <p:txBody>
          <a:bodyPr/>
          <a:lstStyle/>
          <a:p>
            <a:pPr eaLnBrk="1" hangingPunct="1"/>
            <a:r>
              <a:rPr lang="en-US" altLang="en-US" sz="2300" dirty="0" smtClean="0"/>
              <a:t>Use the if....else if...else statement to </a:t>
            </a:r>
            <a:r>
              <a:rPr lang="en-US" altLang="en-US" sz="2300" b="1" dirty="0" smtClean="0"/>
              <a:t>select one of several blocks of code to be executed</a:t>
            </a:r>
            <a:r>
              <a:rPr lang="en-US" altLang="en-US" sz="2300" dirty="0" smtClean="0"/>
              <a:t>.</a:t>
            </a:r>
          </a:p>
          <a:p>
            <a:pPr eaLnBrk="1" hangingPunct="1"/>
            <a:r>
              <a:rPr lang="en-US" altLang="en-US" sz="2300" b="1" dirty="0" smtClean="0"/>
              <a:t>Syntax</a:t>
            </a:r>
          </a:p>
          <a:p>
            <a:pPr eaLnBrk="1" hangingPunct="1">
              <a:buFont typeface="Arial" panose="020B0604020202020204" pitchFamily="34" charset="0"/>
              <a:buNone/>
            </a:pPr>
            <a:r>
              <a:rPr lang="en-US" altLang="en-US" sz="2300" b="1" dirty="0" smtClean="0"/>
              <a:t>    </a:t>
            </a:r>
            <a:r>
              <a:rPr lang="en-US" altLang="en-US" sz="2300" dirty="0" smtClean="0"/>
              <a:t>if (</a:t>
            </a:r>
            <a:r>
              <a:rPr lang="en-US" altLang="en-US" sz="2300" i="1" dirty="0" smtClean="0"/>
              <a:t>condition</a:t>
            </a:r>
            <a:r>
              <a:rPr lang="en-US" altLang="en-US" sz="2300" dirty="0" smtClean="0"/>
              <a:t>)</a:t>
            </a:r>
            <a:br>
              <a:rPr lang="en-US" altLang="en-US" sz="2300" dirty="0" smtClean="0"/>
            </a:br>
            <a:r>
              <a:rPr lang="en-US" altLang="en-US" sz="2300" dirty="0" smtClean="0"/>
              <a:t>  {</a:t>
            </a:r>
            <a:br>
              <a:rPr lang="en-US" altLang="en-US" sz="2300" dirty="0" smtClean="0"/>
            </a:br>
            <a:r>
              <a:rPr lang="en-US" altLang="en-US" sz="2300" dirty="0" smtClean="0"/>
              <a:t>  </a:t>
            </a:r>
            <a:r>
              <a:rPr lang="en-US" altLang="en-US" sz="2300" i="1" dirty="0" smtClean="0"/>
              <a:t>code to be executed if condition is true;</a:t>
            </a:r>
            <a:br>
              <a:rPr lang="en-US" altLang="en-US" sz="2300" i="1" dirty="0" smtClean="0"/>
            </a:br>
            <a:r>
              <a:rPr lang="en-US" altLang="en-US" sz="2300" i="1" dirty="0" smtClean="0"/>
              <a:t>  </a:t>
            </a:r>
            <a:r>
              <a:rPr lang="en-US" altLang="en-US" sz="2300" dirty="0" smtClean="0"/>
              <a:t>}</a:t>
            </a:r>
            <a:br>
              <a:rPr lang="en-US" altLang="en-US" sz="2300" dirty="0" smtClean="0"/>
            </a:br>
            <a:r>
              <a:rPr lang="en-US" altLang="en-US" sz="2300" dirty="0" smtClean="0"/>
              <a:t>else if (</a:t>
            </a:r>
            <a:r>
              <a:rPr lang="en-US" altLang="en-US" sz="2300" i="1" dirty="0" smtClean="0"/>
              <a:t>condition</a:t>
            </a:r>
            <a:r>
              <a:rPr lang="en-US" altLang="en-US" sz="2300" dirty="0" smtClean="0"/>
              <a:t>)</a:t>
            </a:r>
            <a:br>
              <a:rPr lang="en-US" altLang="en-US" sz="2300" dirty="0" smtClean="0"/>
            </a:br>
            <a:r>
              <a:rPr lang="en-US" altLang="en-US" sz="2300" dirty="0" smtClean="0"/>
              <a:t>  {</a:t>
            </a:r>
            <a:br>
              <a:rPr lang="en-US" altLang="en-US" sz="2300" dirty="0" smtClean="0"/>
            </a:br>
            <a:r>
              <a:rPr lang="en-US" altLang="en-US" sz="2300" dirty="0" smtClean="0"/>
              <a:t>  </a:t>
            </a:r>
            <a:r>
              <a:rPr lang="en-US" altLang="en-US" sz="2300" i="1" dirty="0" smtClean="0"/>
              <a:t>code to be executed if condition is true;</a:t>
            </a:r>
            <a:br>
              <a:rPr lang="en-US" altLang="en-US" sz="2300" i="1" dirty="0" smtClean="0"/>
            </a:br>
            <a:r>
              <a:rPr lang="en-US" altLang="en-US" sz="2300" i="1" dirty="0" smtClean="0"/>
              <a:t> </a:t>
            </a:r>
            <a:r>
              <a:rPr lang="en-US" altLang="en-US" sz="2300" dirty="0" smtClean="0"/>
              <a:t>}</a:t>
            </a:r>
            <a:r>
              <a:rPr lang="en-US" altLang="en-US" sz="2300" i="1" dirty="0" smtClean="0"/>
              <a:t/>
            </a:r>
            <a:br>
              <a:rPr lang="en-US" altLang="en-US" sz="2300" i="1" dirty="0" smtClean="0"/>
            </a:br>
            <a:r>
              <a:rPr lang="en-US" altLang="en-US" sz="2300" dirty="0" smtClean="0"/>
              <a:t>else</a:t>
            </a:r>
            <a:br>
              <a:rPr lang="en-US" altLang="en-US" sz="2300" dirty="0" smtClean="0"/>
            </a:br>
            <a:r>
              <a:rPr lang="en-US" altLang="en-US" sz="2300" dirty="0" smtClean="0"/>
              <a:t>  {</a:t>
            </a:r>
            <a:br>
              <a:rPr lang="en-US" altLang="en-US" sz="2300" dirty="0" smtClean="0"/>
            </a:br>
            <a:r>
              <a:rPr lang="en-US" altLang="en-US" sz="2300" dirty="0" smtClean="0"/>
              <a:t>  </a:t>
            </a:r>
            <a:r>
              <a:rPr lang="en-US" altLang="en-US" sz="2300" i="1" dirty="0" smtClean="0"/>
              <a:t>code to be executed if condition is false;</a:t>
            </a:r>
            <a:br>
              <a:rPr lang="en-US" altLang="en-US" sz="2300" i="1" dirty="0" smtClean="0"/>
            </a:br>
            <a:r>
              <a:rPr lang="en-US" altLang="en-US" sz="2300" dirty="0" smtClean="0"/>
              <a:t> } </a:t>
            </a:r>
            <a:endParaRPr lang="en-US" altLang="en-US" sz="2300" b="1" dirty="0" smtClean="0"/>
          </a:p>
          <a:p>
            <a:pPr eaLnBrk="1" hangingPunct="1"/>
            <a:endParaRPr lang="en-US" altLang="en-US" sz="2400" dirty="0" smtClean="0"/>
          </a:p>
        </p:txBody>
      </p:sp>
    </p:spTree>
    <p:extLst>
      <p:ext uri="{BB962C8B-B14F-4D97-AF65-F5344CB8AC3E}">
        <p14:creationId xmlns:p14="http://schemas.microsoft.com/office/powerpoint/2010/main" val="18532480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
          <p:cNvSpPr>
            <a:spLocks noGrp="1" noChangeArrowheads="1"/>
          </p:cNvSpPr>
          <p:nvPr>
            <p:ph type="title"/>
          </p:nvPr>
        </p:nvSpPr>
        <p:spPr>
          <a:xfrm>
            <a:off x="685799" y="0"/>
            <a:ext cx="7770813" cy="1143000"/>
          </a:xfrm>
        </p:spPr>
        <p:txBody>
          <a:bodyPr lIns="81639" tIns="42452" rIns="81639" bIns="42452"/>
          <a:lstStyle/>
          <a:p>
            <a:pPr eaLnBrk="1" hangingPunct="1">
              <a:tabLst>
                <a:tab pos="0" algn="l"/>
                <a:tab pos="404813" algn="l"/>
                <a:tab pos="812800" algn="l"/>
                <a:tab pos="1220788" algn="l"/>
                <a:tab pos="1627188" algn="l"/>
                <a:tab pos="2035175" algn="l"/>
                <a:tab pos="2443163" algn="l"/>
                <a:tab pos="2851150" algn="l"/>
                <a:tab pos="3257550" algn="l"/>
                <a:tab pos="3665538" algn="l"/>
                <a:tab pos="4073525" algn="l"/>
                <a:tab pos="4479925" algn="l"/>
                <a:tab pos="4887913" algn="l"/>
                <a:tab pos="5295900" algn="l"/>
                <a:tab pos="5703888" algn="l"/>
                <a:tab pos="6110288" algn="l"/>
                <a:tab pos="6518275" algn="l"/>
                <a:tab pos="6926263" algn="l"/>
                <a:tab pos="7332663" algn="l"/>
                <a:tab pos="7740650" algn="l"/>
                <a:tab pos="8148638" algn="l"/>
              </a:tabLst>
            </a:pPr>
            <a:r>
              <a:rPr lang="en-GB" altLang="en-US" b="1" dirty="0" smtClean="0"/>
              <a:t>Why PHP</a:t>
            </a:r>
          </a:p>
        </p:txBody>
      </p:sp>
      <p:sp>
        <p:nvSpPr>
          <p:cNvPr id="7171" name="Rectangle 2"/>
          <p:cNvSpPr>
            <a:spLocks noGrp="1" noChangeArrowheads="1"/>
          </p:cNvSpPr>
          <p:nvPr>
            <p:ph type="body" idx="1"/>
          </p:nvPr>
        </p:nvSpPr>
        <p:spPr>
          <a:xfrm>
            <a:off x="655319" y="1220787"/>
            <a:ext cx="7770813" cy="4494213"/>
          </a:xfrm>
        </p:spPr>
        <p:txBody>
          <a:bodyPr lIns="81639" tIns="42452" rIns="81639" bIns="42452"/>
          <a:lstStyle/>
          <a:p>
            <a:pPr marL="304800" indent="-304800" eaLnBrk="1" hangingPunct="1">
              <a:spcBef>
                <a:spcPts val="638"/>
              </a:spcBef>
              <a:buFont typeface="Times New Roman" panose="02020603050405020304" pitchFamily="18" charset="0"/>
              <a:buChar char="•"/>
              <a:tabLst>
                <a:tab pos="320675" algn="l"/>
                <a:tab pos="727075" algn="l"/>
                <a:tab pos="1135063" algn="l"/>
                <a:tab pos="1543050" algn="l"/>
                <a:tab pos="1951038" algn="l"/>
                <a:tab pos="2357438" algn="l"/>
                <a:tab pos="2765425" algn="l"/>
                <a:tab pos="3173413" algn="l"/>
                <a:tab pos="3579813" algn="l"/>
                <a:tab pos="3987800" algn="l"/>
                <a:tab pos="4395788" algn="l"/>
                <a:tab pos="4803775" algn="l"/>
                <a:tab pos="5210175" algn="l"/>
                <a:tab pos="5618163" algn="l"/>
                <a:tab pos="6026150" algn="l"/>
                <a:tab pos="6432550" algn="l"/>
                <a:tab pos="6840538" algn="l"/>
                <a:tab pos="7248525" algn="l"/>
                <a:tab pos="7656513" algn="l"/>
                <a:tab pos="8062913" algn="l"/>
              </a:tabLst>
            </a:pPr>
            <a:r>
              <a:rPr lang="en-GB" altLang="en-US" sz="2500" b="1" dirty="0" smtClean="0"/>
              <a:t>It is used for </a:t>
            </a:r>
          </a:p>
          <a:p>
            <a:pPr marL="666750" lvl="1" indent="-252413" eaLnBrk="1" hangingPunct="1">
              <a:spcBef>
                <a:spcPts val="550"/>
              </a:spcBef>
              <a:buFont typeface="Times New Roman" panose="02020603050405020304" pitchFamily="18" charset="0"/>
              <a:buChar char="–"/>
              <a:tabLst>
                <a:tab pos="320675" algn="l"/>
                <a:tab pos="727075" algn="l"/>
                <a:tab pos="1135063" algn="l"/>
                <a:tab pos="1543050" algn="l"/>
                <a:tab pos="1951038" algn="l"/>
                <a:tab pos="2357438" algn="l"/>
                <a:tab pos="2765425" algn="l"/>
                <a:tab pos="3173413" algn="l"/>
                <a:tab pos="3579813" algn="l"/>
                <a:tab pos="3987800" algn="l"/>
                <a:tab pos="4395788" algn="l"/>
                <a:tab pos="4803775" algn="l"/>
                <a:tab pos="5210175" algn="l"/>
                <a:tab pos="5618163" algn="l"/>
                <a:tab pos="6026150" algn="l"/>
                <a:tab pos="6432550" algn="l"/>
                <a:tab pos="6840538" algn="l"/>
                <a:tab pos="7248525" algn="l"/>
                <a:tab pos="7656513" algn="l"/>
                <a:tab pos="8062913" algn="l"/>
              </a:tabLst>
            </a:pPr>
            <a:r>
              <a:rPr lang="en-GB" altLang="en-US" sz="2200" dirty="0" smtClean="0"/>
              <a:t>creating dynamic Web pages</a:t>
            </a:r>
          </a:p>
          <a:p>
            <a:pPr marL="666750" lvl="1" indent="-252413" eaLnBrk="1" hangingPunct="1">
              <a:spcBef>
                <a:spcPts val="550"/>
              </a:spcBef>
              <a:buFont typeface="Times New Roman" panose="02020603050405020304" pitchFamily="18" charset="0"/>
              <a:buChar char="–"/>
              <a:tabLst>
                <a:tab pos="320675" algn="l"/>
                <a:tab pos="727075" algn="l"/>
                <a:tab pos="1135063" algn="l"/>
                <a:tab pos="1543050" algn="l"/>
                <a:tab pos="1951038" algn="l"/>
                <a:tab pos="2357438" algn="l"/>
                <a:tab pos="2765425" algn="l"/>
                <a:tab pos="3173413" algn="l"/>
                <a:tab pos="3579813" algn="l"/>
                <a:tab pos="3987800" algn="l"/>
                <a:tab pos="4395788" algn="l"/>
                <a:tab pos="4803775" algn="l"/>
                <a:tab pos="5210175" algn="l"/>
                <a:tab pos="5618163" algn="l"/>
                <a:tab pos="6026150" algn="l"/>
                <a:tab pos="6432550" algn="l"/>
                <a:tab pos="6840538" algn="l"/>
                <a:tab pos="7248525" algn="l"/>
                <a:tab pos="7656513" algn="l"/>
                <a:tab pos="8062913" algn="l"/>
              </a:tabLst>
            </a:pPr>
            <a:r>
              <a:rPr lang="en-GB" altLang="en-US" sz="2200" dirty="0" smtClean="0"/>
              <a:t>processing forms</a:t>
            </a:r>
          </a:p>
          <a:p>
            <a:pPr marL="666750" lvl="1" indent="-252413" eaLnBrk="1" hangingPunct="1">
              <a:spcBef>
                <a:spcPts val="550"/>
              </a:spcBef>
              <a:buFont typeface="Times New Roman" panose="02020603050405020304" pitchFamily="18" charset="0"/>
              <a:buChar char="–"/>
              <a:tabLst>
                <a:tab pos="320675" algn="l"/>
                <a:tab pos="727075" algn="l"/>
                <a:tab pos="1135063" algn="l"/>
                <a:tab pos="1543050" algn="l"/>
                <a:tab pos="1951038" algn="l"/>
                <a:tab pos="2357438" algn="l"/>
                <a:tab pos="2765425" algn="l"/>
                <a:tab pos="3173413" algn="l"/>
                <a:tab pos="3579813" algn="l"/>
                <a:tab pos="3987800" algn="l"/>
                <a:tab pos="4395788" algn="l"/>
                <a:tab pos="4803775" algn="l"/>
                <a:tab pos="5210175" algn="l"/>
                <a:tab pos="5618163" algn="l"/>
                <a:tab pos="6026150" algn="l"/>
                <a:tab pos="6432550" algn="l"/>
                <a:tab pos="6840538" algn="l"/>
                <a:tab pos="7248525" algn="l"/>
                <a:tab pos="7656513" algn="l"/>
                <a:tab pos="8062913" algn="l"/>
              </a:tabLst>
            </a:pPr>
            <a:r>
              <a:rPr lang="en-GB" altLang="en-US" sz="2200" dirty="0" smtClean="0"/>
              <a:t>obtaining information from databases</a:t>
            </a:r>
          </a:p>
          <a:p>
            <a:pPr marL="304800" indent="-304800" eaLnBrk="1" hangingPunct="1">
              <a:spcBef>
                <a:spcPts val="638"/>
              </a:spcBef>
              <a:buFont typeface="Times New Roman" panose="02020603050405020304" pitchFamily="18" charset="0"/>
              <a:buChar char="•"/>
              <a:tabLst>
                <a:tab pos="320675" algn="l"/>
                <a:tab pos="727075" algn="l"/>
                <a:tab pos="1135063" algn="l"/>
                <a:tab pos="1543050" algn="l"/>
                <a:tab pos="1951038" algn="l"/>
                <a:tab pos="2357438" algn="l"/>
                <a:tab pos="2765425" algn="l"/>
                <a:tab pos="3173413" algn="l"/>
                <a:tab pos="3579813" algn="l"/>
                <a:tab pos="3987800" algn="l"/>
                <a:tab pos="4395788" algn="l"/>
                <a:tab pos="4803775" algn="l"/>
                <a:tab pos="5210175" algn="l"/>
                <a:tab pos="5618163" algn="l"/>
                <a:tab pos="6026150" algn="l"/>
                <a:tab pos="6432550" algn="l"/>
                <a:tab pos="6840538" algn="l"/>
                <a:tab pos="7248525" algn="l"/>
                <a:tab pos="7656513" algn="l"/>
                <a:tab pos="8062913" algn="l"/>
              </a:tabLst>
            </a:pPr>
            <a:r>
              <a:rPr lang="en-GB" altLang="en-US" sz="2500" b="1" dirty="0" smtClean="0"/>
              <a:t>Advantages</a:t>
            </a:r>
          </a:p>
          <a:p>
            <a:pPr marL="666750" lvl="1" indent="-252413" eaLnBrk="1" hangingPunct="1">
              <a:spcBef>
                <a:spcPts val="550"/>
              </a:spcBef>
              <a:buFont typeface="Times New Roman" panose="02020603050405020304" pitchFamily="18" charset="0"/>
              <a:buChar char="–"/>
              <a:tabLst>
                <a:tab pos="320675" algn="l"/>
                <a:tab pos="727075" algn="l"/>
                <a:tab pos="1135063" algn="l"/>
                <a:tab pos="1543050" algn="l"/>
                <a:tab pos="1951038" algn="l"/>
                <a:tab pos="2357438" algn="l"/>
                <a:tab pos="2765425" algn="l"/>
                <a:tab pos="3173413" algn="l"/>
                <a:tab pos="3579813" algn="l"/>
                <a:tab pos="3987800" algn="l"/>
                <a:tab pos="4395788" algn="l"/>
                <a:tab pos="4803775" algn="l"/>
                <a:tab pos="5210175" algn="l"/>
                <a:tab pos="5618163" algn="l"/>
                <a:tab pos="6026150" algn="l"/>
                <a:tab pos="6432550" algn="l"/>
                <a:tab pos="6840538" algn="l"/>
                <a:tab pos="7248525" algn="l"/>
                <a:tab pos="7656513" algn="l"/>
                <a:tab pos="8062913" algn="l"/>
              </a:tabLst>
            </a:pPr>
            <a:r>
              <a:rPr lang="en-GB" altLang="en-US" sz="2200" dirty="0" smtClean="0"/>
              <a:t>Easy-to-learn and easy-to-use</a:t>
            </a:r>
          </a:p>
          <a:p>
            <a:pPr marL="666750" lvl="1" indent="-252413" eaLnBrk="1" hangingPunct="1">
              <a:spcBef>
                <a:spcPts val="550"/>
              </a:spcBef>
              <a:buFont typeface="Times New Roman" panose="02020603050405020304" pitchFamily="18" charset="0"/>
              <a:buChar char="–"/>
              <a:tabLst>
                <a:tab pos="320675" algn="l"/>
                <a:tab pos="727075" algn="l"/>
                <a:tab pos="1135063" algn="l"/>
                <a:tab pos="1543050" algn="l"/>
                <a:tab pos="1951038" algn="l"/>
                <a:tab pos="2357438" algn="l"/>
                <a:tab pos="2765425" algn="l"/>
                <a:tab pos="3173413" algn="l"/>
                <a:tab pos="3579813" algn="l"/>
                <a:tab pos="3987800" algn="l"/>
                <a:tab pos="4395788" algn="l"/>
                <a:tab pos="4803775" algn="l"/>
                <a:tab pos="5210175" algn="l"/>
                <a:tab pos="5618163" algn="l"/>
                <a:tab pos="6026150" algn="l"/>
                <a:tab pos="6432550" algn="l"/>
                <a:tab pos="6840538" algn="l"/>
                <a:tab pos="7248525" algn="l"/>
                <a:tab pos="7656513" algn="l"/>
                <a:tab pos="8062913" algn="l"/>
              </a:tabLst>
            </a:pPr>
            <a:r>
              <a:rPr lang="en-GB" altLang="en-US" sz="2200" dirty="0" smtClean="0"/>
              <a:t>Open source (free)</a:t>
            </a:r>
            <a:r>
              <a:rPr lang="en-GB" altLang="en-US" sz="2200" dirty="0" smtClean="0">
                <a:cs typeface="Arial" panose="020B0604020202020204" pitchFamily="34" charset="0"/>
              </a:rPr>
              <a:t>‏</a:t>
            </a:r>
          </a:p>
          <a:p>
            <a:pPr marL="666750" lvl="1" indent="-252413" eaLnBrk="1" hangingPunct="1">
              <a:spcBef>
                <a:spcPts val="550"/>
              </a:spcBef>
              <a:buFont typeface="Times New Roman" panose="02020603050405020304" pitchFamily="18" charset="0"/>
              <a:buChar char="–"/>
              <a:tabLst>
                <a:tab pos="320675" algn="l"/>
                <a:tab pos="727075" algn="l"/>
                <a:tab pos="1135063" algn="l"/>
                <a:tab pos="1543050" algn="l"/>
                <a:tab pos="1951038" algn="l"/>
                <a:tab pos="2357438" algn="l"/>
                <a:tab pos="2765425" algn="l"/>
                <a:tab pos="3173413" algn="l"/>
                <a:tab pos="3579813" algn="l"/>
                <a:tab pos="3987800" algn="l"/>
                <a:tab pos="4395788" algn="l"/>
                <a:tab pos="4803775" algn="l"/>
                <a:tab pos="5210175" algn="l"/>
                <a:tab pos="5618163" algn="l"/>
                <a:tab pos="6026150" algn="l"/>
                <a:tab pos="6432550" algn="l"/>
                <a:tab pos="6840538" algn="l"/>
                <a:tab pos="7248525" algn="l"/>
                <a:tab pos="7656513" algn="l"/>
                <a:tab pos="8062913" algn="l"/>
              </a:tabLst>
            </a:pPr>
            <a:r>
              <a:rPr lang="en-GB" altLang="en-US" sz="2200" dirty="0" smtClean="0"/>
              <a:t>Multiplatform (runs under different operating systems)</a:t>
            </a:r>
            <a:r>
              <a:rPr lang="en-GB" altLang="en-US" sz="2200" dirty="0" smtClean="0">
                <a:cs typeface="Arial" panose="020B0604020202020204" pitchFamily="34" charset="0"/>
              </a:rPr>
              <a:t>‏</a:t>
            </a:r>
          </a:p>
          <a:p>
            <a:pPr marL="666750" lvl="1" indent="-252413" eaLnBrk="1" hangingPunct="1">
              <a:spcBef>
                <a:spcPts val="550"/>
              </a:spcBef>
              <a:buFont typeface="Times New Roman" panose="02020603050405020304" pitchFamily="18" charset="0"/>
              <a:buChar char="–"/>
              <a:tabLst>
                <a:tab pos="320675" algn="l"/>
                <a:tab pos="727075" algn="l"/>
                <a:tab pos="1135063" algn="l"/>
                <a:tab pos="1543050" algn="l"/>
                <a:tab pos="1951038" algn="l"/>
                <a:tab pos="2357438" algn="l"/>
                <a:tab pos="2765425" algn="l"/>
                <a:tab pos="3173413" algn="l"/>
                <a:tab pos="3579813" algn="l"/>
                <a:tab pos="3987800" algn="l"/>
                <a:tab pos="4395788" algn="l"/>
                <a:tab pos="4803775" algn="l"/>
                <a:tab pos="5210175" algn="l"/>
                <a:tab pos="5618163" algn="l"/>
                <a:tab pos="6026150" algn="l"/>
                <a:tab pos="6432550" algn="l"/>
                <a:tab pos="6840538" algn="l"/>
                <a:tab pos="7248525" algn="l"/>
                <a:tab pos="7656513" algn="l"/>
                <a:tab pos="8062913" algn="l"/>
              </a:tabLst>
            </a:pPr>
            <a:r>
              <a:rPr lang="en-GB" altLang="en-US" sz="2200" dirty="0" smtClean="0"/>
              <a:t>Language support for databases</a:t>
            </a:r>
          </a:p>
        </p:txBody>
      </p:sp>
    </p:spTree>
    <p:extLst>
      <p:ext uri="{BB962C8B-B14F-4D97-AF65-F5344CB8AC3E}">
        <p14:creationId xmlns:p14="http://schemas.microsoft.com/office/powerpoint/2010/main" val="3148701560"/>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a:xfrm>
            <a:off x="457200" y="631826"/>
            <a:ext cx="8229600" cy="439737"/>
          </a:xfrm>
        </p:spPr>
        <p:txBody>
          <a:bodyPr/>
          <a:lstStyle/>
          <a:p>
            <a:pPr eaLnBrk="1" hangingPunct="1"/>
            <a:r>
              <a:rPr lang="en-US" altLang="en-US" sz="4000" b="1" smtClean="0"/>
              <a:t>PHP - The if...else if....else Statement</a:t>
            </a:r>
            <a:endParaRPr lang="en-US" altLang="en-US" sz="4000" smtClean="0"/>
          </a:p>
        </p:txBody>
      </p:sp>
      <p:sp>
        <p:nvSpPr>
          <p:cNvPr id="35843" name="Content Placeholder 2"/>
          <p:cNvSpPr>
            <a:spLocks noGrp="1"/>
          </p:cNvSpPr>
          <p:nvPr>
            <p:ph idx="1"/>
          </p:nvPr>
        </p:nvSpPr>
        <p:spPr>
          <a:xfrm>
            <a:off x="609600" y="1295400"/>
            <a:ext cx="7505700" cy="4525962"/>
          </a:xfrm>
        </p:spPr>
        <p:txBody>
          <a:bodyPr/>
          <a:lstStyle/>
          <a:p>
            <a:pPr eaLnBrk="1" hangingPunct="1">
              <a:buFont typeface="Arial" panose="020B0604020202020204" pitchFamily="34" charset="0"/>
              <a:buNone/>
            </a:pPr>
            <a:r>
              <a:rPr lang="en-US" altLang="en-US" sz="1800" dirty="0" smtClean="0"/>
              <a:t>      &lt;?</a:t>
            </a:r>
            <a:r>
              <a:rPr lang="en-US" altLang="en-US" sz="1800" dirty="0" err="1" smtClean="0"/>
              <a:t>php</a:t>
            </a:r>
            <a:r>
              <a:rPr lang="en-US" altLang="en-US" sz="1800" dirty="0" smtClean="0"/>
              <a:t/>
            </a:r>
            <a:br>
              <a:rPr lang="en-US" altLang="en-US" sz="1800" dirty="0" smtClean="0"/>
            </a:br>
            <a:r>
              <a:rPr lang="en-US" altLang="en-US" sz="1800" dirty="0" smtClean="0"/>
              <a:t>$t=date("H");</a:t>
            </a:r>
            <a:br>
              <a:rPr lang="en-US" altLang="en-US" sz="1800" dirty="0" smtClean="0"/>
            </a:br>
            <a:r>
              <a:rPr lang="en-US" altLang="en-US" sz="1800" dirty="0" smtClean="0"/>
              <a:t>if ($t&lt;"10")</a:t>
            </a:r>
            <a:br>
              <a:rPr lang="en-US" altLang="en-US" sz="1800" dirty="0" smtClean="0"/>
            </a:br>
            <a:r>
              <a:rPr lang="en-US" altLang="en-US" sz="1800" dirty="0" smtClean="0"/>
              <a:t>  {</a:t>
            </a:r>
            <a:br>
              <a:rPr lang="en-US" altLang="en-US" sz="1800" dirty="0" smtClean="0"/>
            </a:br>
            <a:r>
              <a:rPr lang="en-US" altLang="en-US" sz="1800" dirty="0" smtClean="0"/>
              <a:t>  echo "Have a good morning!";</a:t>
            </a:r>
            <a:br>
              <a:rPr lang="en-US" altLang="en-US" sz="1800" dirty="0" smtClean="0"/>
            </a:br>
            <a:r>
              <a:rPr lang="en-US" altLang="en-US" sz="1800" dirty="0" smtClean="0"/>
              <a:t>  }</a:t>
            </a:r>
            <a:br>
              <a:rPr lang="en-US" altLang="en-US" sz="1800" dirty="0" smtClean="0"/>
            </a:br>
            <a:r>
              <a:rPr lang="en-US" altLang="en-US" sz="1800" dirty="0" smtClean="0"/>
              <a:t>else if </a:t>
            </a:r>
            <a:r>
              <a:rPr lang="en-US" altLang="en-US" sz="1800" dirty="0" smtClean="0"/>
              <a:t>($t&lt;“</a:t>
            </a:r>
            <a:r>
              <a:rPr lang="en-US" altLang="en-US" sz="1800" dirty="0" smtClean="0"/>
              <a:t>15</a:t>
            </a:r>
            <a:r>
              <a:rPr lang="en-US" altLang="en-US" sz="1800" dirty="0" smtClean="0"/>
              <a:t>")</a:t>
            </a:r>
            <a:r>
              <a:rPr lang="en-US" altLang="en-US" sz="1800" dirty="0" smtClean="0"/>
              <a:t/>
            </a:r>
            <a:br>
              <a:rPr lang="en-US" altLang="en-US" sz="1800" dirty="0" smtClean="0"/>
            </a:br>
            <a:r>
              <a:rPr lang="en-US" altLang="en-US" sz="1800" dirty="0" smtClean="0"/>
              <a:t>  {</a:t>
            </a:r>
            <a:br>
              <a:rPr lang="en-US" altLang="en-US" sz="1800" dirty="0" smtClean="0"/>
            </a:br>
            <a:r>
              <a:rPr lang="en-US" altLang="en-US" sz="1800" dirty="0" smtClean="0"/>
              <a:t>  echo "Have a good day!";</a:t>
            </a:r>
            <a:br>
              <a:rPr lang="en-US" altLang="en-US" sz="1800" dirty="0" smtClean="0"/>
            </a:br>
            <a:r>
              <a:rPr lang="en-US" altLang="en-US" sz="1800" dirty="0" smtClean="0"/>
              <a:t>  }</a:t>
            </a:r>
            <a:br>
              <a:rPr lang="en-US" altLang="en-US" sz="1800" dirty="0" smtClean="0"/>
            </a:br>
            <a:r>
              <a:rPr lang="en-US" altLang="en-US" sz="1800" dirty="0" smtClean="0"/>
              <a:t>else</a:t>
            </a:r>
            <a:br>
              <a:rPr lang="en-US" altLang="en-US" sz="1800" dirty="0" smtClean="0"/>
            </a:br>
            <a:r>
              <a:rPr lang="en-US" altLang="en-US" sz="1800" dirty="0" smtClean="0"/>
              <a:t>  {</a:t>
            </a:r>
            <a:br>
              <a:rPr lang="en-US" altLang="en-US" sz="1800" dirty="0" smtClean="0"/>
            </a:br>
            <a:r>
              <a:rPr lang="en-US" altLang="en-US" sz="1800" dirty="0" smtClean="0"/>
              <a:t>  echo "Have a good night!";</a:t>
            </a:r>
            <a:br>
              <a:rPr lang="en-US" altLang="en-US" sz="1800" dirty="0" smtClean="0"/>
            </a:br>
            <a:r>
              <a:rPr lang="en-US" altLang="en-US" sz="1800" dirty="0" smtClean="0"/>
              <a:t>  }</a:t>
            </a:r>
            <a:br>
              <a:rPr lang="en-US" altLang="en-US" sz="1800" dirty="0" smtClean="0"/>
            </a:br>
            <a:r>
              <a:rPr lang="en-US" altLang="en-US" sz="1800" dirty="0" smtClean="0"/>
              <a:t>?&gt; </a:t>
            </a:r>
          </a:p>
        </p:txBody>
      </p:sp>
    </p:spTree>
    <p:extLst>
      <p:ext uri="{BB962C8B-B14F-4D97-AF65-F5344CB8AC3E}">
        <p14:creationId xmlns:p14="http://schemas.microsoft.com/office/powerpoint/2010/main" val="180588946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a:xfrm>
            <a:off x="500063" y="625963"/>
            <a:ext cx="8229600" cy="511175"/>
          </a:xfrm>
        </p:spPr>
        <p:txBody>
          <a:bodyPr/>
          <a:lstStyle/>
          <a:p>
            <a:pPr eaLnBrk="1" hangingPunct="1"/>
            <a:r>
              <a:rPr lang="en-US" altLang="en-US" sz="4000" b="1" smtClean="0"/>
              <a:t>PHP Switch Statement</a:t>
            </a:r>
          </a:p>
        </p:txBody>
      </p:sp>
      <p:sp>
        <p:nvSpPr>
          <p:cNvPr id="36867" name="Content Placeholder 2"/>
          <p:cNvSpPr>
            <a:spLocks noGrp="1"/>
          </p:cNvSpPr>
          <p:nvPr>
            <p:ph idx="1"/>
          </p:nvPr>
        </p:nvSpPr>
        <p:spPr>
          <a:xfrm>
            <a:off x="500063" y="1295400"/>
            <a:ext cx="8229600" cy="5062538"/>
          </a:xfrm>
        </p:spPr>
        <p:txBody>
          <a:bodyPr/>
          <a:lstStyle/>
          <a:p>
            <a:pPr algn="just" eaLnBrk="1" hangingPunct="1"/>
            <a:r>
              <a:rPr lang="en-US" altLang="en-US" sz="2400" dirty="0" smtClean="0"/>
              <a:t>Use the switch statement to </a:t>
            </a:r>
            <a:r>
              <a:rPr lang="en-US" altLang="en-US" sz="2400" b="1" dirty="0" smtClean="0"/>
              <a:t>select one of many blocks of code to be executed</a:t>
            </a:r>
            <a:r>
              <a:rPr lang="en-US" altLang="en-US" sz="2400" dirty="0" smtClean="0"/>
              <a:t>.</a:t>
            </a:r>
            <a:endParaRPr lang="ar-SA" altLang="en-US" sz="2400" dirty="0" smtClean="0"/>
          </a:p>
          <a:p>
            <a:pPr algn="just" eaLnBrk="1" hangingPunct="1"/>
            <a:r>
              <a:rPr lang="en-US" altLang="en-US" sz="2400" b="1" dirty="0" smtClean="0"/>
              <a:t>Syntax</a:t>
            </a:r>
            <a:endParaRPr lang="ar-SA" altLang="en-US" sz="2400" b="1" dirty="0" smtClean="0"/>
          </a:p>
          <a:p>
            <a:pPr eaLnBrk="1" hangingPunct="1">
              <a:buFont typeface="Arial" panose="020B0604020202020204" pitchFamily="34" charset="0"/>
              <a:buNone/>
            </a:pPr>
            <a:r>
              <a:rPr lang="ar-SA" altLang="en-US" sz="2200" dirty="0" smtClean="0"/>
              <a:t>   </a:t>
            </a:r>
            <a:r>
              <a:rPr lang="en-US" altLang="en-US" sz="2200" i="1" dirty="0" smtClean="0"/>
              <a:t>switch (n)</a:t>
            </a:r>
            <a:br>
              <a:rPr lang="en-US" altLang="en-US" sz="2200" i="1" dirty="0" smtClean="0"/>
            </a:br>
            <a:r>
              <a:rPr lang="en-US" altLang="en-US" sz="2200" i="1" dirty="0" smtClean="0"/>
              <a:t>{</a:t>
            </a:r>
            <a:br>
              <a:rPr lang="en-US" altLang="en-US" sz="2200" i="1" dirty="0" smtClean="0"/>
            </a:br>
            <a:r>
              <a:rPr lang="en-US" altLang="en-US" sz="2200" i="1" dirty="0" smtClean="0"/>
              <a:t>case label1:</a:t>
            </a:r>
            <a:br>
              <a:rPr lang="en-US" altLang="en-US" sz="2200" i="1" dirty="0" smtClean="0"/>
            </a:br>
            <a:r>
              <a:rPr lang="en-US" altLang="en-US" sz="2200" i="1" dirty="0" smtClean="0"/>
              <a:t>  code to be executed if n=label1;</a:t>
            </a:r>
            <a:br>
              <a:rPr lang="en-US" altLang="en-US" sz="2200" i="1" dirty="0" smtClean="0"/>
            </a:br>
            <a:r>
              <a:rPr lang="en-US" altLang="en-US" sz="2200" i="1" dirty="0" smtClean="0"/>
              <a:t>  break;</a:t>
            </a:r>
            <a:br>
              <a:rPr lang="en-US" altLang="en-US" sz="2200" i="1" dirty="0" smtClean="0"/>
            </a:br>
            <a:r>
              <a:rPr lang="en-US" altLang="en-US" sz="2200" i="1" dirty="0" smtClean="0"/>
              <a:t>case label2:</a:t>
            </a:r>
            <a:br>
              <a:rPr lang="en-US" altLang="en-US" sz="2200" i="1" dirty="0" smtClean="0"/>
            </a:br>
            <a:r>
              <a:rPr lang="en-US" altLang="en-US" sz="2200" i="1" dirty="0" smtClean="0"/>
              <a:t>  code to be executed if n=label2;</a:t>
            </a:r>
            <a:br>
              <a:rPr lang="en-US" altLang="en-US" sz="2200" i="1" dirty="0" smtClean="0"/>
            </a:br>
            <a:r>
              <a:rPr lang="en-US" altLang="en-US" sz="2200" i="1" dirty="0" smtClean="0"/>
              <a:t>  break;</a:t>
            </a:r>
            <a:br>
              <a:rPr lang="en-US" altLang="en-US" sz="2200" i="1" dirty="0" smtClean="0"/>
            </a:br>
            <a:r>
              <a:rPr lang="en-US" altLang="en-US" sz="2200" i="1" dirty="0" smtClean="0"/>
              <a:t>default:</a:t>
            </a:r>
            <a:br>
              <a:rPr lang="en-US" altLang="en-US" sz="2200" i="1" dirty="0" smtClean="0"/>
            </a:br>
            <a:r>
              <a:rPr lang="en-US" altLang="en-US" sz="2200" i="1" dirty="0" smtClean="0"/>
              <a:t>  code to be executed if n is different from both label1 and label2;</a:t>
            </a:r>
            <a:br>
              <a:rPr lang="en-US" altLang="en-US" sz="2200" i="1" dirty="0" smtClean="0"/>
            </a:br>
            <a:r>
              <a:rPr lang="en-US" altLang="en-US" sz="2200" i="1" dirty="0" smtClean="0"/>
              <a:t>}</a:t>
            </a:r>
          </a:p>
        </p:txBody>
      </p:sp>
    </p:spTree>
    <p:extLst>
      <p:ext uri="{BB962C8B-B14F-4D97-AF65-F5344CB8AC3E}">
        <p14:creationId xmlns:p14="http://schemas.microsoft.com/office/powerpoint/2010/main" val="280767781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a:xfrm>
            <a:off x="381000" y="533400"/>
            <a:ext cx="8229600" cy="725487"/>
          </a:xfrm>
        </p:spPr>
        <p:txBody>
          <a:bodyPr/>
          <a:lstStyle/>
          <a:p>
            <a:pPr eaLnBrk="1" hangingPunct="1"/>
            <a:r>
              <a:rPr lang="en-US" altLang="en-US" sz="4000" b="1" dirty="0" smtClean="0"/>
              <a:t>PHP Switch Statement-Example</a:t>
            </a:r>
          </a:p>
        </p:txBody>
      </p:sp>
      <p:sp>
        <p:nvSpPr>
          <p:cNvPr id="37891" name="Content Placeholder 2"/>
          <p:cNvSpPr>
            <a:spLocks noGrp="1"/>
          </p:cNvSpPr>
          <p:nvPr>
            <p:ph idx="1"/>
          </p:nvPr>
        </p:nvSpPr>
        <p:spPr>
          <a:xfrm>
            <a:off x="369277" y="1258887"/>
            <a:ext cx="8229600" cy="5124450"/>
          </a:xfrm>
        </p:spPr>
        <p:txBody>
          <a:bodyPr/>
          <a:lstStyle/>
          <a:p>
            <a:pPr eaLnBrk="1" hangingPunct="1">
              <a:buFont typeface="Arial" panose="020B0604020202020204" pitchFamily="34" charset="0"/>
              <a:buNone/>
            </a:pPr>
            <a:r>
              <a:rPr lang="en-US" altLang="en-US" sz="2000" dirty="0" smtClean="0"/>
              <a:t>      &lt;?</a:t>
            </a:r>
            <a:r>
              <a:rPr lang="en-US" altLang="en-US" sz="2000" dirty="0" err="1" smtClean="0"/>
              <a:t>php</a:t>
            </a:r>
            <a:r>
              <a:rPr lang="en-US" altLang="en-US" sz="2000" dirty="0" smtClean="0"/>
              <a:t/>
            </a:r>
            <a:br>
              <a:rPr lang="en-US" altLang="en-US" sz="2000" dirty="0" smtClean="0"/>
            </a:br>
            <a:r>
              <a:rPr lang="en-US" altLang="en-US" sz="2000" dirty="0" smtClean="0"/>
              <a:t>$</a:t>
            </a:r>
            <a:r>
              <a:rPr lang="en-US" altLang="en-US" sz="2000" dirty="0" err="1" smtClean="0"/>
              <a:t>favcolor</a:t>
            </a:r>
            <a:r>
              <a:rPr lang="en-US" altLang="en-US" sz="2000" dirty="0" smtClean="0"/>
              <a:t>="red";</a:t>
            </a:r>
            <a:br>
              <a:rPr lang="en-US" altLang="en-US" sz="2000" dirty="0" smtClean="0"/>
            </a:br>
            <a:r>
              <a:rPr lang="en-US" altLang="en-US" sz="2000" dirty="0" smtClean="0"/>
              <a:t>switch ($</a:t>
            </a:r>
            <a:r>
              <a:rPr lang="en-US" altLang="en-US" sz="2000" dirty="0" err="1" smtClean="0"/>
              <a:t>favcolor</a:t>
            </a:r>
            <a:r>
              <a:rPr lang="en-US" altLang="en-US" sz="2000" dirty="0" smtClean="0"/>
              <a:t>)</a:t>
            </a:r>
            <a:br>
              <a:rPr lang="en-US" altLang="en-US" sz="2000" dirty="0" smtClean="0"/>
            </a:br>
            <a:r>
              <a:rPr lang="en-US" altLang="en-US" sz="2000" dirty="0" smtClean="0"/>
              <a:t>{</a:t>
            </a:r>
            <a:br>
              <a:rPr lang="en-US" altLang="en-US" sz="2000" dirty="0" smtClean="0"/>
            </a:br>
            <a:r>
              <a:rPr lang="en-US" altLang="en-US" sz="2000" dirty="0" smtClean="0"/>
              <a:t>case "red":</a:t>
            </a:r>
            <a:br>
              <a:rPr lang="en-US" altLang="en-US" sz="2000" dirty="0" smtClean="0"/>
            </a:br>
            <a:r>
              <a:rPr lang="en-US" altLang="en-US" sz="2000" dirty="0" smtClean="0"/>
              <a:t>  echo "Your favorite color is red!";</a:t>
            </a:r>
            <a:br>
              <a:rPr lang="en-US" altLang="en-US" sz="2000" dirty="0" smtClean="0"/>
            </a:br>
            <a:r>
              <a:rPr lang="en-US" altLang="en-US" sz="2000" dirty="0" smtClean="0"/>
              <a:t>  break;</a:t>
            </a:r>
            <a:br>
              <a:rPr lang="en-US" altLang="en-US" sz="2000" dirty="0" smtClean="0"/>
            </a:br>
            <a:r>
              <a:rPr lang="en-US" altLang="en-US" sz="2000" dirty="0" smtClean="0"/>
              <a:t>case "blue":</a:t>
            </a:r>
            <a:br>
              <a:rPr lang="en-US" altLang="en-US" sz="2000" dirty="0" smtClean="0"/>
            </a:br>
            <a:r>
              <a:rPr lang="en-US" altLang="en-US" sz="2000" dirty="0" smtClean="0"/>
              <a:t>  echo "Your favorite color is blue!";</a:t>
            </a:r>
            <a:br>
              <a:rPr lang="en-US" altLang="en-US" sz="2000" dirty="0" smtClean="0"/>
            </a:br>
            <a:r>
              <a:rPr lang="en-US" altLang="en-US" sz="2000" dirty="0" smtClean="0"/>
              <a:t>  break;</a:t>
            </a:r>
            <a:br>
              <a:rPr lang="en-US" altLang="en-US" sz="2000" dirty="0" smtClean="0"/>
            </a:br>
            <a:r>
              <a:rPr lang="en-US" altLang="en-US" sz="2000" dirty="0" smtClean="0"/>
              <a:t>case "green":</a:t>
            </a:r>
            <a:br>
              <a:rPr lang="en-US" altLang="en-US" sz="2000" dirty="0" smtClean="0"/>
            </a:br>
            <a:r>
              <a:rPr lang="en-US" altLang="en-US" sz="2000" dirty="0" smtClean="0"/>
              <a:t>  echo "Your favorite color is green!";</a:t>
            </a:r>
            <a:br>
              <a:rPr lang="en-US" altLang="en-US" sz="2000" dirty="0" smtClean="0"/>
            </a:br>
            <a:r>
              <a:rPr lang="en-US" altLang="en-US" sz="2000" dirty="0" smtClean="0"/>
              <a:t>  break;</a:t>
            </a:r>
            <a:br>
              <a:rPr lang="en-US" altLang="en-US" sz="2000" dirty="0" smtClean="0"/>
            </a:br>
            <a:r>
              <a:rPr lang="en-US" altLang="en-US" sz="2000" dirty="0" smtClean="0"/>
              <a:t>default:</a:t>
            </a:r>
            <a:br>
              <a:rPr lang="en-US" altLang="en-US" sz="2000" dirty="0" smtClean="0"/>
            </a:br>
            <a:r>
              <a:rPr lang="en-US" altLang="en-US" sz="2000" dirty="0" smtClean="0"/>
              <a:t>  echo "Your favorite color is neither red, blue, or green!";</a:t>
            </a:r>
            <a:br>
              <a:rPr lang="en-US" altLang="en-US" sz="2000" dirty="0" smtClean="0"/>
            </a:br>
            <a:r>
              <a:rPr lang="en-US" altLang="en-US" sz="2000" dirty="0" smtClean="0"/>
              <a:t>}</a:t>
            </a:r>
            <a:br>
              <a:rPr lang="en-US" altLang="en-US" sz="2000" dirty="0" smtClean="0"/>
            </a:br>
            <a:r>
              <a:rPr lang="en-US" altLang="en-US" sz="2000" dirty="0" smtClean="0"/>
              <a:t>?&gt; </a:t>
            </a:r>
          </a:p>
        </p:txBody>
      </p:sp>
    </p:spTree>
    <p:extLst>
      <p:ext uri="{BB962C8B-B14F-4D97-AF65-F5344CB8AC3E}">
        <p14:creationId xmlns:p14="http://schemas.microsoft.com/office/powerpoint/2010/main" val="1632412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Oval 1"/>
          <p:cNvSpPr>
            <a:spLocks noChangeArrowheads="1"/>
          </p:cNvSpPr>
          <p:nvPr/>
        </p:nvSpPr>
        <p:spPr bwMode="auto">
          <a:xfrm>
            <a:off x="1520826" y="1606794"/>
            <a:ext cx="1676400" cy="914400"/>
          </a:xfrm>
          <a:prstGeom prst="ellipse">
            <a:avLst/>
          </a:prstGeom>
          <a:solidFill>
            <a:srgbClr val="00CC99"/>
          </a:solidFill>
          <a:ln w="9360">
            <a:solidFill>
              <a:srgbClr val="000000"/>
            </a:solidFill>
            <a:miter lim="800000"/>
            <a:headEnd/>
            <a:tailEnd/>
          </a:ln>
        </p:spPr>
        <p:txBody>
          <a:bodyPr wrap="none" lIns="81639" tIns="42452" rIns="81639" bIns="42452" anchor="ctr"/>
          <a:lstStyle>
            <a:lvl1pPr>
              <a:spcBef>
                <a:spcPct val="20000"/>
              </a:spcBef>
              <a:buFont typeface="Arial" panose="020B0604020202020204" pitchFamily="34" charset="0"/>
              <a:buChar char="•"/>
              <a:tabLst>
                <a:tab pos="0" algn="l"/>
                <a:tab pos="404813" algn="l"/>
                <a:tab pos="812800" algn="l"/>
                <a:tab pos="1220788" algn="l"/>
                <a:tab pos="1627188" algn="l"/>
                <a:tab pos="2035175" algn="l"/>
                <a:tab pos="2443163" algn="l"/>
                <a:tab pos="2851150" algn="l"/>
                <a:tab pos="3257550" algn="l"/>
                <a:tab pos="3665538" algn="l"/>
                <a:tab pos="4073525" algn="l"/>
                <a:tab pos="4479925" algn="l"/>
                <a:tab pos="4887913" algn="l"/>
                <a:tab pos="5295900" algn="l"/>
                <a:tab pos="5703888" algn="l"/>
                <a:tab pos="6110288" algn="l"/>
                <a:tab pos="6518275" algn="l"/>
                <a:tab pos="6926263" algn="l"/>
                <a:tab pos="7332663" algn="l"/>
                <a:tab pos="7740650" algn="l"/>
                <a:tab pos="8148638" algn="l"/>
              </a:tabLst>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tabLst>
                <a:tab pos="0" algn="l"/>
                <a:tab pos="404813" algn="l"/>
                <a:tab pos="812800" algn="l"/>
                <a:tab pos="1220788" algn="l"/>
                <a:tab pos="1627188" algn="l"/>
                <a:tab pos="2035175" algn="l"/>
                <a:tab pos="2443163" algn="l"/>
                <a:tab pos="2851150" algn="l"/>
                <a:tab pos="3257550" algn="l"/>
                <a:tab pos="3665538" algn="l"/>
                <a:tab pos="4073525" algn="l"/>
                <a:tab pos="4479925" algn="l"/>
                <a:tab pos="4887913" algn="l"/>
                <a:tab pos="5295900" algn="l"/>
                <a:tab pos="5703888" algn="l"/>
                <a:tab pos="6110288" algn="l"/>
                <a:tab pos="6518275" algn="l"/>
                <a:tab pos="6926263" algn="l"/>
                <a:tab pos="7332663" algn="l"/>
                <a:tab pos="7740650" algn="l"/>
                <a:tab pos="8148638" algn="l"/>
              </a:tabLst>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tabLst>
                <a:tab pos="0" algn="l"/>
                <a:tab pos="404813" algn="l"/>
                <a:tab pos="812800" algn="l"/>
                <a:tab pos="1220788" algn="l"/>
                <a:tab pos="1627188" algn="l"/>
                <a:tab pos="2035175" algn="l"/>
                <a:tab pos="2443163" algn="l"/>
                <a:tab pos="2851150" algn="l"/>
                <a:tab pos="3257550" algn="l"/>
                <a:tab pos="3665538" algn="l"/>
                <a:tab pos="4073525" algn="l"/>
                <a:tab pos="4479925" algn="l"/>
                <a:tab pos="4887913" algn="l"/>
                <a:tab pos="5295900" algn="l"/>
                <a:tab pos="5703888" algn="l"/>
                <a:tab pos="6110288" algn="l"/>
                <a:tab pos="6518275" algn="l"/>
                <a:tab pos="6926263" algn="l"/>
                <a:tab pos="7332663" algn="l"/>
                <a:tab pos="7740650" algn="l"/>
                <a:tab pos="8148638" algn="l"/>
              </a:tabLst>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tabLst>
                <a:tab pos="0" algn="l"/>
                <a:tab pos="404813" algn="l"/>
                <a:tab pos="812800" algn="l"/>
                <a:tab pos="1220788" algn="l"/>
                <a:tab pos="1627188" algn="l"/>
                <a:tab pos="2035175" algn="l"/>
                <a:tab pos="2443163" algn="l"/>
                <a:tab pos="2851150" algn="l"/>
                <a:tab pos="3257550" algn="l"/>
                <a:tab pos="3665538" algn="l"/>
                <a:tab pos="4073525" algn="l"/>
                <a:tab pos="4479925" algn="l"/>
                <a:tab pos="4887913" algn="l"/>
                <a:tab pos="5295900" algn="l"/>
                <a:tab pos="5703888" algn="l"/>
                <a:tab pos="6110288" algn="l"/>
                <a:tab pos="6518275" algn="l"/>
                <a:tab pos="6926263" algn="l"/>
                <a:tab pos="7332663" algn="l"/>
                <a:tab pos="7740650" algn="l"/>
                <a:tab pos="8148638" algn="l"/>
              </a:tabLst>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tabLst>
                <a:tab pos="0" algn="l"/>
                <a:tab pos="404813" algn="l"/>
                <a:tab pos="812800" algn="l"/>
                <a:tab pos="1220788" algn="l"/>
                <a:tab pos="1627188" algn="l"/>
                <a:tab pos="2035175" algn="l"/>
                <a:tab pos="2443163" algn="l"/>
                <a:tab pos="2851150" algn="l"/>
                <a:tab pos="3257550" algn="l"/>
                <a:tab pos="3665538" algn="l"/>
                <a:tab pos="4073525" algn="l"/>
                <a:tab pos="4479925" algn="l"/>
                <a:tab pos="4887913" algn="l"/>
                <a:tab pos="5295900" algn="l"/>
                <a:tab pos="5703888" algn="l"/>
                <a:tab pos="6110288" algn="l"/>
                <a:tab pos="6518275" algn="l"/>
                <a:tab pos="6926263" algn="l"/>
                <a:tab pos="7332663" algn="l"/>
                <a:tab pos="7740650" algn="l"/>
                <a:tab pos="8148638"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tabLst>
                <a:tab pos="0" algn="l"/>
                <a:tab pos="404813" algn="l"/>
                <a:tab pos="812800" algn="l"/>
                <a:tab pos="1220788" algn="l"/>
                <a:tab pos="1627188" algn="l"/>
                <a:tab pos="2035175" algn="l"/>
                <a:tab pos="2443163" algn="l"/>
                <a:tab pos="2851150" algn="l"/>
                <a:tab pos="3257550" algn="l"/>
                <a:tab pos="3665538" algn="l"/>
                <a:tab pos="4073525" algn="l"/>
                <a:tab pos="4479925" algn="l"/>
                <a:tab pos="4887913" algn="l"/>
                <a:tab pos="5295900" algn="l"/>
                <a:tab pos="5703888" algn="l"/>
                <a:tab pos="6110288" algn="l"/>
                <a:tab pos="6518275" algn="l"/>
                <a:tab pos="6926263" algn="l"/>
                <a:tab pos="7332663" algn="l"/>
                <a:tab pos="7740650" algn="l"/>
                <a:tab pos="8148638"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tabLst>
                <a:tab pos="0" algn="l"/>
                <a:tab pos="404813" algn="l"/>
                <a:tab pos="812800" algn="l"/>
                <a:tab pos="1220788" algn="l"/>
                <a:tab pos="1627188" algn="l"/>
                <a:tab pos="2035175" algn="l"/>
                <a:tab pos="2443163" algn="l"/>
                <a:tab pos="2851150" algn="l"/>
                <a:tab pos="3257550" algn="l"/>
                <a:tab pos="3665538" algn="l"/>
                <a:tab pos="4073525" algn="l"/>
                <a:tab pos="4479925" algn="l"/>
                <a:tab pos="4887913" algn="l"/>
                <a:tab pos="5295900" algn="l"/>
                <a:tab pos="5703888" algn="l"/>
                <a:tab pos="6110288" algn="l"/>
                <a:tab pos="6518275" algn="l"/>
                <a:tab pos="6926263" algn="l"/>
                <a:tab pos="7332663" algn="l"/>
                <a:tab pos="7740650" algn="l"/>
                <a:tab pos="8148638"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tabLst>
                <a:tab pos="0" algn="l"/>
                <a:tab pos="404813" algn="l"/>
                <a:tab pos="812800" algn="l"/>
                <a:tab pos="1220788" algn="l"/>
                <a:tab pos="1627188" algn="l"/>
                <a:tab pos="2035175" algn="l"/>
                <a:tab pos="2443163" algn="l"/>
                <a:tab pos="2851150" algn="l"/>
                <a:tab pos="3257550" algn="l"/>
                <a:tab pos="3665538" algn="l"/>
                <a:tab pos="4073525" algn="l"/>
                <a:tab pos="4479925" algn="l"/>
                <a:tab pos="4887913" algn="l"/>
                <a:tab pos="5295900" algn="l"/>
                <a:tab pos="5703888" algn="l"/>
                <a:tab pos="6110288" algn="l"/>
                <a:tab pos="6518275" algn="l"/>
                <a:tab pos="6926263" algn="l"/>
                <a:tab pos="7332663" algn="l"/>
                <a:tab pos="7740650" algn="l"/>
                <a:tab pos="8148638"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tabLst>
                <a:tab pos="0" algn="l"/>
                <a:tab pos="404813" algn="l"/>
                <a:tab pos="812800" algn="l"/>
                <a:tab pos="1220788" algn="l"/>
                <a:tab pos="1627188" algn="l"/>
                <a:tab pos="2035175" algn="l"/>
                <a:tab pos="2443163" algn="l"/>
                <a:tab pos="2851150" algn="l"/>
                <a:tab pos="3257550" algn="l"/>
                <a:tab pos="3665538" algn="l"/>
                <a:tab pos="4073525" algn="l"/>
                <a:tab pos="4479925" algn="l"/>
                <a:tab pos="4887913" algn="l"/>
                <a:tab pos="5295900" algn="l"/>
                <a:tab pos="5703888" algn="l"/>
                <a:tab pos="6110288" algn="l"/>
                <a:tab pos="6518275" algn="l"/>
                <a:tab pos="6926263" algn="l"/>
                <a:tab pos="7332663" algn="l"/>
                <a:tab pos="7740650" algn="l"/>
                <a:tab pos="8148638" algn="l"/>
              </a:tabLst>
              <a:defRPr sz="2000">
                <a:solidFill>
                  <a:schemeClr val="tx1"/>
                </a:solidFill>
                <a:latin typeface="Calibri" panose="020F0502020204030204" pitchFamily="34" charset="0"/>
              </a:defRPr>
            </a:lvl9pPr>
          </a:lstStyle>
          <a:p>
            <a:pPr algn="ctr" eaLnBrk="1" hangingPunct="1">
              <a:spcBef>
                <a:spcPct val="0"/>
              </a:spcBef>
              <a:buFontTx/>
              <a:buNone/>
            </a:pPr>
            <a:r>
              <a:rPr lang="en-GB" altLang="en-US" sz="2400">
                <a:solidFill>
                  <a:srgbClr val="000000"/>
                </a:solidFill>
              </a:rPr>
              <a:t>server</a:t>
            </a:r>
          </a:p>
        </p:txBody>
      </p:sp>
      <p:sp>
        <p:nvSpPr>
          <p:cNvPr id="9219" name="Oval 2"/>
          <p:cNvSpPr>
            <a:spLocks noChangeArrowheads="1"/>
          </p:cNvSpPr>
          <p:nvPr/>
        </p:nvSpPr>
        <p:spPr bwMode="auto">
          <a:xfrm>
            <a:off x="5561013" y="1606794"/>
            <a:ext cx="1676400" cy="914400"/>
          </a:xfrm>
          <a:prstGeom prst="ellipse">
            <a:avLst/>
          </a:prstGeom>
          <a:solidFill>
            <a:srgbClr val="00CC99"/>
          </a:solidFill>
          <a:ln w="9360">
            <a:solidFill>
              <a:srgbClr val="000000"/>
            </a:solidFill>
            <a:miter lim="800000"/>
            <a:headEnd/>
            <a:tailEnd/>
          </a:ln>
        </p:spPr>
        <p:txBody>
          <a:bodyPr wrap="none" lIns="81639" tIns="42452" rIns="81639" bIns="42452" anchor="ctr"/>
          <a:lstStyle>
            <a:lvl1pPr>
              <a:spcBef>
                <a:spcPct val="20000"/>
              </a:spcBef>
              <a:buFont typeface="Arial" panose="020B0604020202020204" pitchFamily="34" charset="0"/>
              <a:buChar char="•"/>
              <a:tabLst>
                <a:tab pos="0" algn="l"/>
                <a:tab pos="404813" algn="l"/>
                <a:tab pos="812800" algn="l"/>
                <a:tab pos="1220788" algn="l"/>
                <a:tab pos="1627188" algn="l"/>
                <a:tab pos="2035175" algn="l"/>
                <a:tab pos="2443163" algn="l"/>
                <a:tab pos="2851150" algn="l"/>
                <a:tab pos="3257550" algn="l"/>
                <a:tab pos="3665538" algn="l"/>
                <a:tab pos="4073525" algn="l"/>
                <a:tab pos="4479925" algn="l"/>
                <a:tab pos="4887913" algn="l"/>
                <a:tab pos="5295900" algn="l"/>
                <a:tab pos="5703888" algn="l"/>
                <a:tab pos="6110288" algn="l"/>
                <a:tab pos="6518275" algn="l"/>
                <a:tab pos="6926263" algn="l"/>
                <a:tab pos="7332663" algn="l"/>
                <a:tab pos="7740650" algn="l"/>
                <a:tab pos="8148638" algn="l"/>
              </a:tabLst>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tabLst>
                <a:tab pos="0" algn="l"/>
                <a:tab pos="404813" algn="l"/>
                <a:tab pos="812800" algn="l"/>
                <a:tab pos="1220788" algn="l"/>
                <a:tab pos="1627188" algn="l"/>
                <a:tab pos="2035175" algn="l"/>
                <a:tab pos="2443163" algn="l"/>
                <a:tab pos="2851150" algn="l"/>
                <a:tab pos="3257550" algn="l"/>
                <a:tab pos="3665538" algn="l"/>
                <a:tab pos="4073525" algn="l"/>
                <a:tab pos="4479925" algn="l"/>
                <a:tab pos="4887913" algn="l"/>
                <a:tab pos="5295900" algn="l"/>
                <a:tab pos="5703888" algn="l"/>
                <a:tab pos="6110288" algn="l"/>
                <a:tab pos="6518275" algn="l"/>
                <a:tab pos="6926263" algn="l"/>
                <a:tab pos="7332663" algn="l"/>
                <a:tab pos="7740650" algn="l"/>
                <a:tab pos="8148638" algn="l"/>
              </a:tabLst>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tabLst>
                <a:tab pos="0" algn="l"/>
                <a:tab pos="404813" algn="l"/>
                <a:tab pos="812800" algn="l"/>
                <a:tab pos="1220788" algn="l"/>
                <a:tab pos="1627188" algn="l"/>
                <a:tab pos="2035175" algn="l"/>
                <a:tab pos="2443163" algn="l"/>
                <a:tab pos="2851150" algn="l"/>
                <a:tab pos="3257550" algn="l"/>
                <a:tab pos="3665538" algn="l"/>
                <a:tab pos="4073525" algn="l"/>
                <a:tab pos="4479925" algn="l"/>
                <a:tab pos="4887913" algn="l"/>
                <a:tab pos="5295900" algn="l"/>
                <a:tab pos="5703888" algn="l"/>
                <a:tab pos="6110288" algn="l"/>
                <a:tab pos="6518275" algn="l"/>
                <a:tab pos="6926263" algn="l"/>
                <a:tab pos="7332663" algn="l"/>
                <a:tab pos="7740650" algn="l"/>
                <a:tab pos="8148638" algn="l"/>
              </a:tabLst>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tabLst>
                <a:tab pos="0" algn="l"/>
                <a:tab pos="404813" algn="l"/>
                <a:tab pos="812800" algn="l"/>
                <a:tab pos="1220788" algn="l"/>
                <a:tab pos="1627188" algn="l"/>
                <a:tab pos="2035175" algn="l"/>
                <a:tab pos="2443163" algn="l"/>
                <a:tab pos="2851150" algn="l"/>
                <a:tab pos="3257550" algn="l"/>
                <a:tab pos="3665538" algn="l"/>
                <a:tab pos="4073525" algn="l"/>
                <a:tab pos="4479925" algn="l"/>
                <a:tab pos="4887913" algn="l"/>
                <a:tab pos="5295900" algn="l"/>
                <a:tab pos="5703888" algn="l"/>
                <a:tab pos="6110288" algn="l"/>
                <a:tab pos="6518275" algn="l"/>
                <a:tab pos="6926263" algn="l"/>
                <a:tab pos="7332663" algn="l"/>
                <a:tab pos="7740650" algn="l"/>
                <a:tab pos="8148638" algn="l"/>
              </a:tabLst>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tabLst>
                <a:tab pos="0" algn="l"/>
                <a:tab pos="404813" algn="l"/>
                <a:tab pos="812800" algn="l"/>
                <a:tab pos="1220788" algn="l"/>
                <a:tab pos="1627188" algn="l"/>
                <a:tab pos="2035175" algn="l"/>
                <a:tab pos="2443163" algn="l"/>
                <a:tab pos="2851150" algn="l"/>
                <a:tab pos="3257550" algn="l"/>
                <a:tab pos="3665538" algn="l"/>
                <a:tab pos="4073525" algn="l"/>
                <a:tab pos="4479925" algn="l"/>
                <a:tab pos="4887913" algn="l"/>
                <a:tab pos="5295900" algn="l"/>
                <a:tab pos="5703888" algn="l"/>
                <a:tab pos="6110288" algn="l"/>
                <a:tab pos="6518275" algn="l"/>
                <a:tab pos="6926263" algn="l"/>
                <a:tab pos="7332663" algn="l"/>
                <a:tab pos="7740650" algn="l"/>
                <a:tab pos="8148638"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tabLst>
                <a:tab pos="0" algn="l"/>
                <a:tab pos="404813" algn="l"/>
                <a:tab pos="812800" algn="l"/>
                <a:tab pos="1220788" algn="l"/>
                <a:tab pos="1627188" algn="l"/>
                <a:tab pos="2035175" algn="l"/>
                <a:tab pos="2443163" algn="l"/>
                <a:tab pos="2851150" algn="l"/>
                <a:tab pos="3257550" algn="l"/>
                <a:tab pos="3665538" algn="l"/>
                <a:tab pos="4073525" algn="l"/>
                <a:tab pos="4479925" algn="l"/>
                <a:tab pos="4887913" algn="l"/>
                <a:tab pos="5295900" algn="l"/>
                <a:tab pos="5703888" algn="l"/>
                <a:tab pos="6110288" algn="l"/>
                <a:tab pos="6518275" algn="l"/>
                <a:tab pos="6926263" algn="l"/>
                <a:tab pos="7332663" algn="l"/>
                <a:tab pos="7740650" algn="l"/>
                <a:tab pos="8148638"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tabLst>
                <a:tab pos="0" algn="l"/>
                <a:tab pos="404813" algn="l"/>
                <a:tab pos="812800" algn="l"/>
                <a:tab pos="1220788" algn="l"/>
                <a:tab pos="1627188" algn="l"/>
                <a:tab pos="2035175" algn="l"/>
                <a:tab pos="2443163" algn="l"/>
                <a:tab pos="2851150" algn="l"/>
                <a:tab pos="3257550" algn="l"/>
                <a:tab pos="3665538" algn="l"/>
                <a:tab pos="4073525" algn="l"/>
                <a:tab pos="4479925" algn="l"/>
                <a:tab pos="4887913" algn="l"/>
                <a:tab pos="5295900" algn="l"/>
                <a:tab pos="5703888" algn="l"/>
                <a:tab pos="6110288" algn="l"/>
                <a:tab pos="6518275" algn="l"/>
                <a:tab pos="6926263" algn="l"/>
                <a:tab pos="7332663" algn="l"/>
                <a:tab pos="7740650" algn="l"/>
                <a:tab pos="8148638"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tabLst>
                <a:tab pos="0" algn="l"/>
                <a:tab pos="404813" algn="l"/>
                <a:tab pos="812800" algn="l"/>
                <a:tab pos="1220788" algn="l"/>
                <a:tab pos="1627188" algn="l"/>
                <a:tab pos="2035175" algn="l"/>
                <a:tab pos="2443163" algn="l"/>
                <a:tab pos="2851150" algn="l"/>
                <a:tab pos="3257550" algn="l"/>
                <a:tab pos="3665538" algn="l"/>
                <a:tab pos="4073525" algn="l"/>
                <a:tab pos="4479925" algn="l"/>
                <a:tab pos="4887913" algn="l"/>
                <a:tab pos="5295900" algn="l"/>
                <a:tab pos="5703888" algn="l"/>
                <a:tab pos="6110288" algn="l"/>
                <a:tab pos="6518275" algn="l"/>
                <a:tab pos="6926263" algn="l"/>
                <a:tab pos="7332663" algn="l"/>
                <a:tab pos="7740650" algn="l"/>
                <a:tab pos="8148638"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tabLst>
                <a:tab pos="0" algn="l"/>
                <a:tab pos="404813" algn="l"/>
                <a:tab pos="812800" algn="l"/>
                <a:tab pos="1220788" algn="l"/>
                <a:tab pos="1627188" algn="l"/>
                <a:tab pos="2035175" algn="l"/>
                <a:tab pos="2443163" algn="l"/>
                <a:tab pos="2851150" algn="l"/>
                <a:tab pos="3257550" algn="l"/>
                <a:tab pos="3665538" algn="l"/>
                <a:tab pos="4073525" algn="l"/>
                <a:tab pos="4479925" algn="l"/>
                <a:tab pos="4887913" algn="l"/>
                <a:tab pos="5295900" algn="l"/>
                <a:tab pos="5703888" algn="l"/>
                <a:tab pos="6110288" algn="l"/>
                <a:tab pos="6518275" algn="l"/>
                <a:tab pos="6926263" algn="l"/>
                <a:tab pos="7332663" algn="l"/>
                <a:tab pos="7740650" algn="l"/>
                <a:tab pos="8148638" algn="l"/>
              </a:tabLst>
              <a:defRPr sz="2000">
                <a:solidFill>
                  <a:schemeClr val="tx1"/>
                </a:solidFill>
                <a:latin typeface="Calibri" panose="020F0502020204030204" pitchFamily="34" charset="0"/>
              </a:defRPr>
            </a:lvl9pPr>
          </a:lstStyle>
          <a:p>
            <a:pPr algn="ctr" eaLnBrk="1" hangingPunct="1">
              <a:spcBef>
                <a:spcPct val="0"/>
              </a:spcBef>
              <a:buFontTx/>
              <a:buNone/>
            </a:pPr>
            <a:r>
              <a:rPr lang="en-GB" altLang="en-US" sz="2400">
                <a:solidFill>
                  <a:srgbClr val="000000"/>
                </a:solidFill>
              </a:rPr>
              <a:t>browser</a:t>
            </a:r>
          </a:p>
        </p:txBody>
      </p:sp>
      <p:sp>
        <p:nvSpPr>
          <p:cNvPr id="9220" name="Oval 3"/>
          <p:cNvSpPr>
            <a:spLocks noChangeArrowheads="1"/>
          </p:cNvSpPr>
          <p:nvPr/>
        </p:nvSpPr>
        <p:spPr bwMode="auto">
          <a:xfrm>
            <a:off x="1333500" y="3746500"/>
            <a:ext cx="1676400" cy="914400"/>
          </a:xfrm>
          <a:prstGeom prst="ellipse">
            <a:avLst/>
          </a:prstGeom>
          <a:solidFill>
            <a:srgbClr val="00CC99"/>
          </a:solidFill>
          <a:ln w="9360">
            <a:solidFill>
              <a:srgbClr val="000000"/>
            </a:solidFill>
            <a:miter lim="800000"/>
            <a:headEnd/>
            <a:tailEnd/>
          </a:ln>
        </p:spPr>
        <p:txBody>
          <a:bodyPr wrap="none" lIns="81639" tIns="42452" rIns="81639" bIns="42452" anchor="ctr"/>
          <a:lstStyle>
            <a:lvl1pPr>
              <a:spcBef>
                <a:spcPct val="20000"/>
              </a:spcBef>
              <a:buFont typeface="Arial" panose="020B0604020202020204" pitchFamily="34" charset="0"/>
              <a:buChar char="•"/>
              <a:tabLst>
                <a:tab pos="0" algn="l"/>
                <a:tab pos="404813" algn="l"/>
                <a:tab pos="812800" algn="l"/>
                <a:tab pos="1220788" algn="l"/>
                <a:tab pos="1627188" algn="l"/>
                <a:tab pos="2035175" algn="l"/>
                <a:tab pos="2443163" algn="l"/>
                <a:tab pos="2851150" algn="l"/>
                <a:tab pos="3257550" algn="l"/>
                <a:tab pos="3665538" algn="l"/>
                <a:tab pos="4073525" algn="l"/>
                <a:tab pos="4479925" algn="l"/>
                <a:tab pos="4887913" algn="l"/>
                <a:tab pos="5295900" algn="l"/>
                <a:tab pos="5703888" algn="l"/>
                <a:tab pos="6110288" algn="l"/>
                <a:tab pos="6518275" algn="l"/>
                <a:tab pos="6926263" algn="l"/>
                <a:tab pos="7332663" algn="l"/>
                <a:tab pos="7740650" algn="l"/>
                <a:tab pos="8148638" algn="l"/>
              </a:tabLst>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tabLst>
                <a:tab pos="0" algn="l"/>
                <a:tab pos="404813" algn="l"/>
                <a:tab pos="812800" algn="l"/>
                <a:tab pos="1220788" algn="l"/>
                <a:tab pos="1627188" algn="l"/>
                <a:tab pos="2035175" algn="l"/>
                <a:tab pos="2443163" algn="l"/>
                <a:tab pos="2851150" algn="l"/>
                <a:tab pos="3257550" algn="l"/>
                <a:tab pos="3665538" algn="l"/>
                <a:tab pos="4073525" algn="l"/>
                <a:tab pos="4479925" algn="l"/>
                <a:tab pos="4887913" algn="l"/>
                <a:tab pos="5295900" algn="l"/>
                <a:tab pos="5703888" algn="l"/>
                <a:tab pos="6110288" algn="l"/>
                <a:tab pos="6518275" algn="l"/>
                <a:tab pos="6926263" algn="l"/>
                <a:tab pos="7332663" algn="l"/>
                <a:tab pos="7740650" algn="l"/>
                <a:tab pos="8148638" algn="l"/>
              </a:tabLst>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tabLst>
                <a:tab pos="0" algn="l"/>
                <a:tab pos="404813" algn="l"/>
                <a:tab pos="812800" algn="l"/>
                <a:tab pos="1220788" algn="l"/>
                <a:tab pos="1627188" algn="l"/>
                <a:tab pos="2035175" algn="l"/>
                <a:tab pos="2443163" algn="l"/>
                <a:tab pos="2851150" algn="l"/>
                <a:tab pos="3257550" algn="l"/>
                <a:tab pos="3665538" algn="l"/>
                <a:tab pos="4073525" algn="l"/>
                <a:tab pos="4479925" algn="l"/>
                <a:tab pos="4887913" algn="l"/>
                <a:tab pos="5295900" algn="l"/>
                <a:tab pos="5703888" algn="l"/>
                <a:tab pos="6110288" algn="l"/>
                <a:tab pos="6518275" algn="l"/>
                <a:tab pos="6926263" algn="l"/>
                <a:tab pos="7332663" algn="l"/>
                <a:tab pos="7740650" algn="l"/>
                <a:tab pos="8148638" algn="l"/>
              </a:tabLst>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tabLst>
                <a:tab pos="0" algn="l"/>
                <a:tab pos="404813" algn="l"/>
                <a:tab pos="812800" algn="l"/>
                <a:tab pos="1220788" algn="l"/>
                <a:tab pos="1627188" algn="l"/>
                <a:tab pos="2035175" algn="l"/>
                <a:tab pos="2443163" algn="l"/>
                <a:tab pos="2851150" algn="l"/>
                <a:tab pos="3257550" algn="l"/>
                <a:tab pos="3665538" algn="l"/>
                <a:tab pos="4073525" algn="l"/>
                <a:tab pos="4479925" algn="l"/>
                <a:tab pos="4887913" algn="l"/>
                <a:tab pos="5295900" algn="l"/>
                <a:tab pos="5703888" algn="l"/>
                <a:tab pos="6110288" algn="l"/>
                <a:tab pos="6518275" algn="l"/>
                <a:tab pos="6926263" algn="l"/>
                <a:tab pos="7332663" algn="l"/>
                <a:tab pos="7740650" algn="l"/>
                <a:tab pos="8148638" algn="l"/>
              </a:tabLst>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tabLst>
                <a:tab pos="0" algn="l"/>
                <a:tab pos="404813" algn="l"/>
                <a:tab pos="812800" algn="l"/>
                <a:tab pos="1220788" algn="l"/>
                <a:tab pos="1627188" algn="l"/>
                <a:tab pos="2035175" algn="l"/>
                <a:tab pos="2443163" algn="l"/>
                <a:tab pos="2851150" algn="l"/>
                <a:tab pos="3257550" algn="l"/>
                <a:tab pos="3665538" algn="l"/>
                <a:tab pos="4073525" algn="l"/>
                <a:tab pos="4479925" algn="l"/>
                <a:tab pos="4887913" algn="l"/>
                <a:tab pos="5295900" algn="l"/>
                <a:tab pos="5703888" algn="l"/>
                <a:tab pos="6110288" algn="l"/>
                <a:tab pos="6518275" algn="l"/>
                <a:tab pos="6926263" algn="l"/>
                <a:tab pos="7332663" algn="l"/>
                <a:tab pos="7740650" algn="l"/>
                <a:tab pos="8148638"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tabLst>
                <a:tab pos="0" algn="l"/>
                <a:tab pos="404813" algn="l"/>
                <a:tab pos="812800" algn="l"/>
                <a:tab pos="1220788" algn="l"/>
                <a:tab pos="1627188" algn="l"/>
                <a:tab pos="2035175" algn="l"/>
                <a:tab pos="2443163" algn="l"/>
                <a:tab pos="2851150" algn="l"/>
                <a:tab pos="3257550" algn="l"/>
                <a:tab pos="3665538" algn="l"/>
                <a:tab pos="4073525" algn="l"/>
                <a:tab pos="4479925" algn="l"/>
                <a:tab pos="4887913" algn="l"/>
                <a:tab pos="5295900" algn="l"/>
                <a:tab pos="5703888" algn="l"/>
                <a:tab pos="6110288" algn="l"/>
                <a:tab pos="6518275" algn="l"/>
                <a:tab pos="6926263" algn="l"/>
                <a:tab pos="7332663" algn="l"/>
                <a:tab pos="7740650" algn="l"/>
                <a:tab pos="8148638"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tabLst>
                <a:tab pos="0" algn="l"/>
                <a:tab pos="404813" algn="l"/>
                <a:tab pos="812800" algn="l"/>
                <a:tab pos="1220788" algn="l"/>
                <a:tab pos="1627188" algn="l"/>
                <a:tab pos="2035175" algn="l"/>
                <a:tab pos="2443163" algn="l"/>
                <a:tab pos="2851150" algn="l"/>
                <a:tab pos="3257550" algn="l"/>
                <a:tab pos="3665538" algn="l"/>
                <a:tab pos="4073525" algn="l"/>
                <a:tab pos="4479925" algn="l"/>
                <a:tab pos="4887913" algn="l"/>
                <a:tab pos="5295900" algn="l"/>
                <a:tab pos="5703888" algn="l"/>
                <a:tab pos="6110288" algn="l"/>
                <a:tab pos="6518275" algn="l"/>
                <a:tab pos="6926263" algn="l"/>
                <a:tab pos="7332663" algn="l"/>
                <a:tab pos="7740650" algn="l"/>
                <a:tab pos="8148638"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tabLst>
                <a:tab pos="0" algn="l"/>
                <a:tab pos="404813" algn="l"/>
                <a:tab pos="812800" algn="l"/>
                <a:tab pos="1220788" algn="l"/>
                <a:tab pos="1627188" algn="l"/>
                <a:tab pos="2035175" algn="l"/>
                <a:tab pos="2443163" algn="l"/>
                <a:tab pos="2851150" algn="l"/>
                <a:tab pos="3257550" algn="l"/>
                <a:tab pos="3665538" algn="l"/>
                <a:tab pos="4073525" algn="l"/>
                <a:tab pos="4479925" algn="l"/>
                <a:tab pos="4887913" algn="l"/>
                <a:tab pos="5295900" algn="l"/>
                <a:tab pos="5703888" algn="l"/>
                <a:tab pos="6110288" algn="l"/>
                <a:tab pos="6518275" algn="l"/>
                <a:tab pos="6926263" algn="l"/>
                <a:tab pos="7332663" algn="l"/>
                <a:tab pos="7740650" algn="l"/>
                <a:tab pos="8148638"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tabLst>
                <a:tab pos="0" algn="l"/>
                <a:tab pos="404813" algn="l"/>
                <a:tab pos="812800" algn="l"/>
                <a:tab pos="1220788" algn="l"/>
                <a:tab pos="1627188" algn="l"/>
                <a:tab pos="2035175" algn="l"/>
                <a:tab pos="2443163" algn="l"/>
                <a:tab pos="2851150" algn="l"/>
                <a:tab pos="3257550" algn="l"/>
                <a:tab pos="3665538" algn="l"/>
                <a:tab pos="4073525" algn="l"/>
                <a:tab pos="4479925" algn="l"/>
                <a:tab pos="4887913" algn="l"/>
                <a:tab pos="5295900" algn="l"/>
                <a:tab pos="5703888" algn="l"/>
                <a:tab pos="6110288" algn="l"/>
                <a:tab pos="6518275" algn="l"/>
                <a:tab pos="6926263" algn="l"/>
                <a:tab pos="7332663" algn="l"/>
                <a:tab pos="7740650" algn="l"/>
                <a:tab pos="8148638" algn="l"/>
              </a:tabLst>
              <a:defRPr sz="2000">
                <a:solidFill>
                  <a:schemeClr val="tx1"/>
                </a:solidFill>
                <a:latin typeface="Calibri" panose="020F0502020204030204" pitchFamily="34" charset="0"/>
              </a:defRPr>
            </a:lvl9pPr>
          </a:lstStyle>
          <a:p>
            <a:pPr algn="ctr" eaLnBrk="1" hangingPunct="1">
              <a:spcBef>
                <a:spcPct val="0"/>
              </a:spcBef>
              <a:buFontTx/>
              <a:buNone/>
            </a:pPr>
            <a:r>
              <a:rPr lang="en-GB" altLang="en-US" sz="2400">
                <a:solidFill>
                  <a:srgbClr val="000000"/>
                </a:solidFill>
              </a:rPr>
              <a:t>PHP</a:t>
            </a:r>
          </a:p>
        </p:txBody>
      </p:sp>
      <p:sp>
        <p:nvSpPr>
          <p:cNvPr id="9221" name="Oval 4"/>
          <p:cNvSpPr>
            <a:spLocks noChangeArrowheads="1"/>
          </p:cNvSpPr>
          <p:nvPr/>
        </p:nvSpPr>
        <p:spPr bwMode="auto">
          <a:xfrm>
            <a:off x="5486400" y="5041900"/>
            <a:ext cx="1676400" cy="914400"/>
          </a:xfrm>
          <a:prstGeom prst="ellipse">
            <a:avLst/>
          </a:prstGeom>
          <a:solidFill>
            <a:srgbClr val="00CC99"/>
          </a:solidFill>
          <a:ln w="9360">
            <a:solidFill>
              <a:srgbClr val="000000"/>
            </a:solidFill>
            <a:miter lim="800000"/>
            <a:headEnd/>
            <a:tailEnd/>
          </a:ln>
        </p:spPr>
        <p:txBody>
          <a:bodyPr wrap="none" lIns="81639" tIns="42452" rIns="81639" bIns="42452" anchor="ctr"/>
          <a:lstStyle>
            <a:lvl1pPr>
              <a:spcBef>
                <a:spcPct val="20000"/>
              </a:spcBef>
              <a:buFont typeface="Arial" panose="020B0604020202020204" pitchFamily="34" charset="0"/>
              <a:buChar char="•"/>
              <a:tabLst>
                <a:tab pos="0" algn="l"/>
                <a:tab pos="404813" algn="l"/>
                <a:tab pos="812800" algn="l"/>
                <a:tab pos="1220788" algn="l"/>
                <a:tab pos="1627188" algn="l"/>
                <a:tab pos="2035175" algn="l"/>
                <a:tab pos="2443163" algn="l"/>
                <a:tab pos="2851150" algn="l"/>
                <a:tab pos="3257550" algn="l"/>
                <a:tab pos="3665538" algn="l"/>
                <a:tab pos="4073525" algn="l"/>
                <a:tab pos="4479925" algn="l"/>
                <a:tab pos="4887913" algn="l"/>
                <a:tab pos="5295900" algn="l"/>
                <a:tab pos="5703888" algn="l"/>
                <a:tab pos="6110288" algn="l"/>
                <a:tab pos="6518275" algn="l"/>
                <a:tab pos="6926263" algn="l"/>
                <a:tab pos="7332663" algn="l"/>
                <a:tab pos="7740650" algn="l"/>
                <a:tab pos="8148638" algn="l"/>
              </a:tabLst>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tabLst>
                <a:tab pos="0" algn="l"/>
                <a:tab pos="404813" algn="l"/>
                <a:tab pos="812800" algn="l"/>
                <a:tab pos="1220788" algn="l"/>
                <a:tab pos="1627188" algn="l"/>
                <a:tab pos="2035175" algn="l"/>
                <a:tab pos="2443163" algn="l"/>
                <a:tab pos="2851150" algn="l"/>
                <a:tab pos="3257550" algn="l"/>
                <a:tab pos="3665538" algn="l"/>
                <a:tab pos="4073525" algn="l"/>
                <a:tab pos="4479925" algn="l"/>
                <a:tab pos="4887913" algn="l"/>
                <a:tab pos="5295900" algn="l"/>
                <a:tab pos="5703888" algn="l"/>
                <a:tab pos="6110288" algn="l"/>
                <a:tab pos="6518275" algn="l"/>
                <a:tab pos="6926263" algn="l"/>
                <a:tab pos="7332663" algn="l"/>
                <a:tab pos="7740650" algn="l"/>
                <a:tab pos="8148638" algn="l"/>
              </a:tabLst>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tabLst>
                <a:tab pos="0" algn="l"/>
                <a:tab pos="404813" algn="l"/>
                <a:tab pos="812800" algn="l"/>
                <a:tab pos="1220788" algn="l"/>
                <a:tab pos="1627188" algn="l"/>
                <a:tab pos="2035175" algn="l"/>
                <a:tab pos="2443163" algn="l"/>
                <a:tab pos="2851150" algn="l"/>
                <a:tab pos="3257550" algn="l"/>
                <a:tab pos="3665538" algn="l"/>
                <a:tab pos="4073525" algn="l"/>
                <a:tab pos="4479925" algn="l"/>
                <a:tab pos="4887913" algn="l"/>
                <a:tab pos="5295900" algn="l"/>
                <a:tab pos="5703888" algn="l"/>
                <a:tab pos="6110288" algn="l"/>
                <a:tab pos="6518275" algn="l"/>
                <a:tab pos="6926263" algn="l"/>
                <a:tab pos="7332663" algn="l"/>
                <a:tab pos="7740650" algn="l"/>
                <a:tab pos="8148638" algn="l"/>
              </a:tabLst>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tabLst>
                <a:tab pos="0" algn="l"/>
                <a:tab pos="404813" algn="l"/>
                <a:tab pos="812800" algn="l"/>
                <a:tab pos="1220788" algn="l"/>
                <a:tab pos="1627188" algn="l"/>
                <a:tab pos="2035175" algn="l"/>
                <a:tab pos="2443163" algn="l"/>
                <a:tab pos="2851150" algn="l"/>
                <a:tab pos="3257550" algn="l"/>
                <a:tab pos="3665538" algn="l"/>
                <a:tab pos="4073525" algn="l"/>
                <a:tab pos="4479925" algn="l"/>
                <a:tab pos="4887913" algn="l"/>
                <a:tab pos="5295900" algn="l"/>
                <a:tab pos="5703888" algn="l"/>
                <a:tab pos="6110288" algn="l"/>
                <a:tab pos="6518275" algn="l"/>
                <a:tab pos="6926263" algn="l"/>
                <a:tab pos="7332663" algn="l"/>
                <a:tab pos="7740650" algn="l"/>
                <a:tab pos="8148638" algn="l"/>
              </a:tabLst>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tabLst>
                <a:tab pos="0" algn="l"/>
                <a:tab pos="404813" algn="l"/>
                <a:tab pos="812800" algn="l"/>
                <a:tab pos="1220788" algn="l"/>
                <a:tab pos="1627188" algn="l"/>
                <a:tab pos="2035175" algn="l"/>
                <a:tab pos="2443163" algn="l"/>
                <a:tab pos="2851150" algn="l"/>
                <a:tab pos="3257550" algn="l"/>
                <a:tab pos="3665538" algn="l"/>
                <a:tab pos="4073525" algn="l"/>
                <a:tab pos="4479925" algn="l"/>
                <a:tab pos="4887913" algn="l"/>
                <a:tab pos="5295900" algn="l"/>
                <a:tab pos="5703888" algn="l"/>
                <a:tab pos="6110288" algn="l"/>
                <a:tab pos="6518275" algn="l"/>
                <a:tab pos="6926263" algn="l"/>
                <a:tab pos="7332663" algn="l"/>
                <a:tab pos="7740650" algn="l"/>
                <a:tab pos="8148638"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tabLst>
                <a:tab pos="0" algn="l"/>
                <a:tab pos="404813" algn="l"/>
                <a:tab pos="812800" algn="l"/>
                <a:tab pos="1220788" algn="l"/>
                <a:tab pos="1627188" algn="l"/>
                <a:tab pos="2035175" algn="l"/>
                <a:tab pos="2443163" algn="l"/>
                <a:tab pos="2851150" algn="l"/>
                <a:tab pos="3257550" algn="l"/>
                <a:tab pos="3665538" algn="l"/>
                <a:tab pos="4073525" algn="l"/>
                <a:tab pos="4479925" algn="l"/>
                <a:tab pos="4887913" algn="l"/>
                <a:tab pos="5295900" algn="l"/>
                <a:tab pos="5703888" algn="l"/>
                <a:tab pos="6110288" algn="l"/>
                <a:tab pos="6518275" algn="l"/>
                <a:tab pos="6926263" algn="l"/>
                <a:tab pos="7332663" algn="l"/>
                <a:tab pos="7740650" algn="l"/>
                <a:tab pos="8148638"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tabLst>
                <a:tab pos="0" algn="l"/>
                <a:tab pos="404813" algn="l"/>
                <a:tab pos="812800" algn="l"/>
                <a:tab pos="1220788" algn="l"/>
                <a:tab pos="1627188" algn="l"/>
                <a:tab pos="2035175" algn="l"/>
                <a:tab pos="2443163" algn="l"/>
                <a:tab pos="2851150" algn="l"/>
                <a:tab pos="3257550" algn="l"/>
                <a:tab pos="3665538" algn="l"/>
                <a:tab pos="4073525" algn="l"/>
                <a:tab pos="4479925" algn="l"/>
                <a:tab pos="4887913" algn="l"/>
                <a:tab pos="5295900" algn="l"/>
                <a:tab pos="5703888" algn="l"/>
                <a:tab pos="6110288" algn="l"/>
                <a:tab pos="6518275" algn="l"/>
                <a:tab pos="6926263" algn="l"/>
                <a:tab pos="7332663" algn="l"/>
                <a:tab pos="7740650" algn="l"/>
                <a:tab pos="8148638"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tabLst>
                <a:tab pos="0" algn="l"/>
                <a:tab pos="404813" algn="l"/>
                <a:tab pos="812800" algn="l"/>
                <a:tab pos="1220788" algn="l"/>
                <a:tab pos="1627188" algn="l"/>
                <a:tab pos="2035175" algn="l"/>
                <a:tab pos="2443163" algn="l"/>
                <a:tab pos="2851150" algn="l"/>
                <a:tab pos="3257550" algn="l"/>
                <a:tab pos="3665538" algn="l"/>
                <a:tab pos="4073525" algn="l"/>
                <a:tab pos="4479925" algn="l"/>
                <a:tab pos="4887913" algn="l"/>
                <a:tab pos="5295900" algn="l"/>
                <a:tab pos="5703888" algn="l"/>
                <a:tab pos="6110288" algn="l"/>
                <a:tab pos="6518275" algn="l"/>
                <a:tab pos="6926263" algn="l"/>
                <a:tab pos="7332663" algn="l"/>
                <a:tab pos="7740650" algn="l"/>
                <a:tab pos="8148638"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tabLst>
                <a:tab pos="0" algn="l"/>
                <a:tab pos="404813" algn="l"/>
                <a:tab pos="812800" algn="l"/>
                <a:tab pos="1220788" algn="l"/>
                <a:tab pos="1627188" algn="l"/>
                <a:tab pos="2035175" algn="l"/>
                <a:tab pos="2443163" algn="l"/>
                <a:tab pos="2851150" algn="l"/>
                <a:tab pos="3257550" algn="l"/>
                <a:tab pos="3665538" algn="l"/>
                <a:tab pos="4073525" algn="l"/>
                <a:tab pos="4479925" algn="l"/>
                <a:tab pos="4887913" algn="l"/>
                <a:tab pos="5295900" algn="l"/>
                <a:tab pos="5703888" algn="l"/>
                <a:tab pos="6110288" algn="l"/>
                <a:tab pos="6518275" algn="l"/>
                <a:tab pos="6926263" algn="l"/>
                <a:tab pos="7332663" algn="l"/>
                <a:tab pos="7740650" algn="l"/>
                <a:tab pos="8148638" algn="l"/>
              </a:tabLst>
              <a:defRPr sz="2000">
                <a:solidFill>
                  <a:schemeClr val="tx1"/>
                </a:solidFill>
                <a:latin typeface="Calibri" panose="020F0502020204030204" pitchFamily="34" charset="0"/>
              </a:defRPr>
            </a:lvl9pPr>
          </a:lstStyle>
          <a:p>
            <a:pPr algn="ctr" eaLnBrk="1" hangingPunct="1">
              <a:spcBef>
                <a:spcPct val="0"/>
              </a:spcBef>
              <a:buFontTx/>
              <a:buNone/>
            </a:pPr>
            <a:r>
              <a:rPr lang="en-GB" altLang="en-US" sz="2400">
                <a:solidFill>
                  <a:srgbClr val="000000"/>
                </a:solidFill>
              </a:rPr>
              <a:t>browser</a:t>
            </a:r>
          </a:p>
        </p:txBody>
      </p:sp>
      <p:sp>
        <p:nvSpPr>
          <p:cNvPr id="9222" name="Oval 5"/>
          <p:cNvSpPr>
            <a:spLocks noChangeArrowheads="1"/>
          </p:cNvSpPr>
          <p:nvPr/>
        </p:nvSpPr>
        <p:spPr bwMode="auto">
          <a:xfrm>
            <a:off x="1333500" y="5041900"/>
            <a:ext cx="1676400" cy="914400"/>
          </a:xfrm>
          <a:prstGeom prst="ellipse">
            <a:avLst/>
          </a:prstGeom>
          <a:solidFill>
            <a:srgbClr val="00CC99"/>
          </a:solidFill>
          <a:ln w="9360">
            <a:solidFill>
              <a:srgbClr val="000000"/>
            </a:solidFill>
            <a:miter lim="800000"/>
            <a:headEnd/>
            <a:tailEnd/>
          </a:ln>
        </p:spPr>
        <p:txBody>
          <a:bodyPr wrap="none" lIns="81639" tIns="42452" rIns="81639" bIns="42452" anchor="ctr"/>
          <a:lstStyle>
            <a:lvl1pPr>
              <a:spcBef>
                <a:spcPct val="20000"/>
              </a:spcBef>
              <a:buFont typeface="Arial" panose="020B0604020202020204" pitchFamily="34" charset="0"/>
              <a:buChar char="•"/>
              <a:tabLst>
                <a:tab pos="0" algn="l"/>
                <a:tab pos="404813" algn="l"/>
                <a:tab pos="812800" algn="l"/>
                <a:tab pos="1220788" algn="l"/>
                <a:tab pos="1627188" algn="l"/>
                <a:tab pos="2035175" algn="l"/>
                <a:tab pos="2443163" algn="l"/>
                <a:tab pos="2851150" algn="l"/>
                <a:tab pos="3257550" algn="l"/>
                <a:tab pos="3665538" algn="l"/>
                <a:tab pos="4073525" algn="l"/>
                <a:tab pos="4479925" algn="l"/>
                <a:tab pos="4887913" algn="l"/>
                <a:tab pos="5295900" algn="l"/>
                <a:tab pos="5703888" algn="l"/>
                <a:tab pos="6110288" algn="l"/>
                <a:tab pos="6518275" algn="l"/>
                <a:tab pos="6926263" algn="l"/>
                <a:tab pos="7332663" algn="l"/>
                <a:tab pos="7740650" algn="l"/>
                <a:tab pos="8148638" algn="l"/>
              </a:tabLst>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tabLst>
                <a:tab pos="0" algn="l"/>
                <a:tab pos="404813" algn="l"/>
                <a:tab pos="812800" algn="l"/>
                <a:tab pos="1220788" algn="l"/>
                <a:tab pos="1627188" algn="l"/>
                <a:tab pos="2035175" algn="l"/>
                <a:tab pos="2443163" algn="l"/>
                <a:tab pos="2851150" algn="l"/>
                <a:tab pos="3257550" algn="l"/>
                <a:tab pos="3665538" algn="l"/>
                <a:tab pos="4073525" algn="l"/>
                <a:tab pos="4479925" algn="l"/>
                <a:tab pos="4887913" algn="l"/>
                <a:tab pos="5295900" algn="l"/>
                <a:tab pos="5703888" algn="l"/>
                <a:tab pos="6110288" algn="l"/>
                <a:tab pos="6518275" algn="l"/>
                <a:tab pos="6926263" algn="l"/>
                <a:tab pos="7332663" algn="l"/>
                <a:tab pos="7740650" algn="l"/>
                <a:tab pos="8148638" algn="l"/>
              </a:tabLst>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tabLst>
                <a:tab pos="0" algn="l"/>
                <a:tab pos="404813" algn="l"/>
                <a:tab pos="812800" algn="l"/>
                <a:tab pos="1220788" algn="l"/>
                <a:tab pos="1627188" algn="l"/>
                <a:tab pos="2035175" algn="l"/>
                <a:tab pos="2443163" algn="l"/>
                <a:tab pos="2851150" algn="l"/>
                <a:tab pos="3257550" algn="l"/>
                <a:tab pos="3665538" algn="l"/>
                <a:tab pos="4073525" algn="l"/>
                <a:tab pos="4479925" algn="l"/>
                <a:tab pos="4887913" algn="l"/>
                <a:tab pos="5295900" algn="l"/>
                <a:tab pos="5703888" algn="l"/>
                <a:tab pos="6110288" algn="l"/>
                <a:tab pos="6518275" algn="l"/>
                <a:tab pos="6926263" algn="l"/>
                <a:tab pos="7332663" algn="l"/>
                <a:tab pos="7740650" algn="l"/>
                <a:tab pos="8148638" algn="l"/>
              </a:tabLst>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tabLst>
                <a:tab pos="0" algn="l"/>
                <a:tab pos="404813" algn="l"/>
                <a:tab pos="812800" algn="l"/>
                <a:tab pos="1220788" algn="l"/>
                <a:tab pos="1627188" algn="l"/>
                <a:tab pos="2035175" algn="l"/>
                <a:tab pos="2443163" algn="l"/>
                <a:tab pos="2851150" algn="l"/>
                <a:tab pos="3257550" algn="l"/>
                <a:tab pos="3665538" algn="l"/>
                <a:tab pos="4073525" algn="l"/>
                <a:tab pos="4479925" algn="l"/>
                <a:tab pos="4887913" algn="l"/>
                <a:tab pos="5295900" algn="l"/>
                <a:tab pos="5703888" algn="l"/>
                <a:tab pos="6110288" algn="l"/>
                <a:tab pos="6518275" algn="l"/>
                <a:tab pos="6926263" algn="l"/>
                <a:tab pos="7332663" algn="l"/>
                <a:tab pos="7740650" algn="l"/>
                <a:tab pos="8148638" algn="l"/>
              </a:tabLst>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tabLst>
                <a:tab pos="0" algn="l"/>
                <a:tab pos="404813" algn="l"/>
                <a:tab pos="812800" algn="l"/>
                <a:tab pos="1220788" algn="l"/>
                <a:tab pos="1627188" algn="l"/>
                <a:tab pos="2035175" algn="l"/>
                <a:tab pos="2443163" algn="l"/>
                <a:tab pos="2851150" algn="l"/>
                <a:tab pos="3257550" algn="l"/>
                <a:tab pos="3665538" algn="l"/>
                <a:tab pos="4073525" algn="l"/>
                <a:tab pos="4479925" algn="l"/>
                <a:tab pos="4887913" algn="l"/>
                <a:tab pos="5295900" algn="l"/>
                <a:tab pos="5703888" algn="l"/>
                <a:tab pos="6110288" algn="l"/>
                <a:tab pos="6518275" algn="l"/>
                <a:tab pos="6926263" algn="l"/>
                <a:tab pos="7332663" algn="l"/>
                <a:tab pos="7740650" algn="l"/>
                <a:tab pos="8148638"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tabLst>
                <a:tab pos="0" algn="l"/>
                <a:tab pos="404813" algn="l"/>
                <a:tab pos="812800" algn="l"/>
                <a:tab pos="1220788" algn="l"/>
                <a:tab pos="1627188" algn="l"/>
                <a:tab pos="2035175" algn="l"/>
                <a:tab pos="2443163" algn="l"/>
                <a:tab pos="2851150" algn="l"/>
                <a:tab pos="3257550" algn="l"/>
                <a:tab pos="3665538" algn="l"/>
                <a:tab pos="4073525" algn="l"/>
                <a:tab pos="4479925" algn="l"/>
                <a:tab pos="4887913" algn="l"/>
                <a:tab pos="5295900" algn="l"/>
                <a:tab pos="5703888" algn="l"/>
                <a:tab pos="6110288" algn="l"/>
                <a:tab pos="6518275" algn="l"/>
                <a:tab pos="6926263" algn="l"/>
                <a:tab pos="7332663" algn="l"/>
                <a:tab pos="7740650" algn="l"/>
                <a:tab pos="8148638"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tabLst>
                <a:tab pos="0" algn="l"/>
                <a:tab pos="404813" algn="l"/>
                <a:tab pos="812800" algn="l"/>
                <a:tab pos="1220788" algn="l"/>
                <a:tab pos="1627188" algn="l"/>
                <a:tab pos="2035175" algn="l"/>
                <a:tab pos="2443163" algn="l"/>
                <a:tab pos="2851150" algn="l"/>
                <a:tab pos="3257550" algn="l"/>
                <a:tab pos="3665538" algn="l"/>
                <a:tab pos="4073525" algn="l"/>
                <a:tab pos="4479925" algn="l"/>
                <a:tab pos="4887913" algn="l"/>
                <a:tab pos="5295900" algn="l"/>
                <a:tab pos="5703888" algn="l"/>
                <a:tab pos="6110288" algn="l"/>
                <a:tab pos="6518275" algn="l"/>
                <a:tab pos="6926263" algn="l"/>
                <a:tab pos="7332663" algn="l"/>
                <a:tab pos="7740650" algn="l"/>
                <a:tab pos="8148638"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tabLst>
                <a:tab pos="0" algn="l"/>
                <a:tab pos="404813" algn="l"/>
                <a:tab pos="812800" algn="l"/>
                <a:tab pos="1220788" algn="l"/>
                <a:tab pos="1627188" algn="l"/>
                <a:tab pos="2035175" algn="l"/>
                <a:tab pos="2443163" algn="l"/>
                <a:tab pos="2851150" algn="l"/>
                <a:tab pos="3257550" algn="l"/>
                <a:tab pos="3665538" algn="l"/>
                <a:tab pos="4073525" algn="l"/>
                <a:tab pos="4479925" algn="l"/>
                <a:tab pos="4887913" algn="l"/>
                <a:tab pos="5295900" algn="l"/>
                <a:tab pos="5703888" algn="l"/>
                <a:tab pos="6110288" algn="l"/>
                <a:tab pos="6518275" algn="l"/>
                <a:tab pos="6926263" algn="l"/>
                <a:tab pos="7332663" algn="l"/>
                <a:tab pos="7740650" algn="l"/>
                <a:tab pos="8148638"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tabLst>
                <a:tab pos="0" algn="l"/>
                <a:tab pos="404813" algn="l"/>
                <a:tab pos="812800" algn="l"/>
                <a:tab pos="1220788" algn="l"/>
                <a:tab pos="1627188" algn="l"/>
                <a:tab pos="2035175" algn="l"/>
                <a:tab pos="2443163" algn="l"/>
                <a:tab pos="2851150" algn="l"/>
                <a:tab pos="3257550" algn="l"/>
                <a:tab pos="3665538" algn="l"/>
                <a:tab pos="4073525" algn="l"/>
                <a:tab pos="4479925" algn="l"/>
                <a:tab pos="4887913" algn="l"/>
                <a:tab pos="5295900" algn="l"/>
                <a:tab pos="5703888" algn="l"/>
                <a:tab pos="6110288" algn="l"/>
                <a:tab pos="6518275" algn="l"/>
                <a:tab pos="6926263" algn="l"/>
                <a:tab pos="7332663" algn="l"/>
                <a:tab pos="7740650" algn="l"/>
                <a:tab pos="8148638" algn="l"/>
              </a:tabLst>
              <a:defRPr sz="2000">
                <a:solidFill>
                  <a:schemeClr val="tx1"/>
                </a:solidFill>
                <a:latin typeface="Calibri" panose="020F0502020204030204" pitchFamily="34" charset="0"/>
              </a:defRPr>
            </a:lvl9pPr>
          </a:lstStyle>
          <a:p>
            <a:pPr algn="ctr" eaLnBrk="1" hangingPunct="1">
              <a:spcBef>
                <a:spcPct val="0"/>
              </a:spcBef>
              <a:buFontTx/>
              <a:buNone/>
            </a:pPr>
            <a:r>
              <a:rPr lang="en-GB" altLang="en-US" sz="2400">
                <a:solidFill>
                  <a:srgbClr val="000000"/>
                </a:solidFill>
              </a:rPr>
              <a:t>server</a:t>
            </a:r>
          </a:p>
        </p:txBody>
      </p:sp>
      <p:sp>
        <p:nvSpPr>
          <p:cNvPr id="9223" name="Line 6"/>
          <p:cNvSpPr>
            <a:spLocks noChangeShapeType="1"/>
          </p:cNvSpPr>
          <p:nvPr/>
        </p:nvSpPr>
        <p:spPr bwMode="auto">
          <a:xfrm>
            <a:off x="2970213" y="1721094"/>
            <a:ext cx="2895600" cy="1588"/>
          </a:xfrm>
          <a:prstGeom prst="line">
            <a:avLst/>
          </a:prstGeom>
          <a:noFill/>
          <a:ln w="2844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lIns="82945" tIns="41473" rIns="82945" bIns="41473"/>
          <a:lstStyle/>
          <a:p>
            <a:endParaRPr lang="en-US"/>
          </a:p>
        </p:txBody>
      </p:sp>
      <p:sp>
        <p:nvSpPr>
          <p:cNvPr id="9224" name="Line 7"/>
          <p:cNvSpPr>
            <a:spLocks noChangeShapeType="1"/>
          </p:cNvSpPr>
          <p:nvPr/>
        </p:nvSpPr>
        <p:spPr bwMode="auto">
          <a:xfrm flipH="1">
            <a:off x="2963863" y="2406894"/>
            <a:ext cx="2832100" cy="0"/>
          </a:xfrm>
          <a:prstGeom prst="line">
            <a:avLst/>
          </a:prstGeom>
          <a:noFill/>
          <a:ln w="2844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lIns="82945" tIns="41473" rIns="82945" bIns="41473"/>
          <a:lstStyle/>
          <a:p>
            <a:endParaRPr lang="en-US"/>
          </a:p>
        </p:txBody>
      </p:sp>
      <p:sp>
        <p:nvSpPr>
          <p:cNvPr id="9225" name="Line 8"/>
          <p:cNvSpPr>
            <a:spLocks noChangeShapeType="1"/>
          </p:cNvSpPr>
          <p:nvPr/>
        </p:nvSpPr>
        <p:spPr bwMode="auto">
          <a:xfrm flipH="1">
            <a:off x="2743200" y="5803900"/>
            <a:ext cx="2926080" cy="1588"/>
          </a:xfrm>
          <a:prstGeom prst="line">
            <a:avLst/>
          </a:prstGeom>
          <a:noFill/>
          <a:ln w="2844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lIns="82945" tIns="41473" rIns="82945" bIns="41473"/>
          <a:lstStyle/>
          <a:p>
            <a:endParaRPr lang="en-US"/>
          </a:p>
        </p:txBody>
      </p:sp>
      <p:sp>
        <p:nvSpPr>
          <p:cNvPr id="9226" name="Line 9"/>
          <p:cNvSpPr>
            <a:spLocks noChangeShapeType="1"/>
          </p:cNvSpPr>
          <p:nvPr/>
        </p:nvSpPr>
        <p:spPr bwMode="auto">
          <a:xfrm>
            <a:off x="2970213" y="4130675"/>
            <a:ext cx="2895601" cy="989011"/>
          </a:xfrm>
          <a:prstGeom prst="line">
            <a:avLst/>
          </a:prstGeom>
          <a:noFill/>
          <a:ln w="2844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lIns="82945" tIns="41473" rIns="82945" bIns="41473"/>
          <a:lstStyle/>
          <a:p>
            <a:endParaRPr lang="en-US"/>
          </a:p>
        </p:txBody>
      </p:sp>
      <p:sp>
        <p:nvSpPr>
          <p:cNvPr id="9227" name="Line 10"/>
          <p:cNvSpPr>
            <a:spLocks noChangeShapeType="1"/>
          </p:cNvSpPr>
          <p:nvPr/>
        </p:nvSpPr>
        <p:spPr bwMode="auto">
          <a:xfrm flipV="1">
            <a:off x="2208213" y="4654550"/>
            <a:ext cx="1587" cy="392113"/>
          </a:xfrm>
          <a:prstGeom prst="line">
            <a:avLst/>
          </a:prstGeom>
          <a:noFill/>
          <a:ln w="2844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lIns="82945" tIns="41473" rIns="82945" bIns="41473"/>
          <a:lstStyle/>
          <a:p>
            <a:endParaRPr lang="en-US"/>
          </a:p>
        </p:txBody>
      </p:sp>
      <p:sp>
        <p:nvSpPr>
          <p:cNvPr id="9228" name="Text Box 11"/>
          <p:cNvSpPr txBox="1">
            <a:spLocks noChangeArrowheads="1"/>
          </p:cNvSpPr>
          <p:nvPr/>
        </p:nvSpPr>
        <p:spPr bwMode="auto">
          <a:xfrm>
            <a:off x="3843338" y="1155944"/>
            <a:ext cx="874712"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1639" tIns="42452" rIns="81639" bIns="42452">
            <a:spAutoFit/>
          </a:bodyPr>
          <a:lstStyle>
            <a:lvl1pPr>
              <a:spcBef>
                <a:spcPct val="20000"/>
              </a:spcBef>
              <a:buFont typeface="Arial" panose="020B0604020202020204" pitchFamily="34" charset="0"/>
              <a:buChar char="•"/>
              <a:tabLst>
                <a:tab pos="0" algn="l"/>
                <a:tab pos="404813" algn="l"/>
                <a:tab pos="812800" algn="l"/>
                <a:tab pos="1220788" algn="l"/>
                <a:tab pos="1627188" algn="l"/>
                <a:tab pos="2035175" algn="l"/>
                <a:tab pos="2443163" algn="l"/>
                <a:tab pos="2851150" algn="l"/>
                <a:tab pos="3257550" algn="l"/>
                <a:tab pos="3665538" algn="l"/>
                <a:tab pos="4073525" algn="l"/>
                <a:tab pos="4479925" algn="l"/>
                <a:tab pos="4887913" algn="l"/>
                <a:tab pos="5295900" algn="l"/>
                <a:tab pos="5703888" algn="l"/>
                <a:tab pos="6110288" algn="l"/>
                <a:tab pos="6518275" algn="l"/>
                <a:tab pos="6926263" algn="l"/>
                <a:tab pos="7332663" algn="l"/>
                <a:tab pos="7740650" algn="l"/>
                <a:tab pos="8148638" algn="l"/>
              </a:tabLst>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tabLst>
                <a:tab pos="0" algn="l"/>
                <a:tab pos="404813" algn="l"/>
                <a:tab pos="812800" algn="l"/>
                <a:tab pos="1220788" algn="l"/>
                <a:tab pos="1627188" algn="l"/>
                <a:tab pos="2035175" algn="l"/>
                <a:tab pos="2443163" algn="l"/>
                <a:tab pos="2851150" algn="l"/>
                <a:tab pos="3257550" algn="l"/>
                <a:tab pos="3665538" algn="l"/>
                <a:tab pos="4073525" algn="l"/>
                <a:tab pos="4479925" algn="l"/>
                <a:tab pos="4887913" algn="l"/>
                <a:tab pos="5295900" algn="l"/>
                <a:tab pos="5703888" algn="l"/>
                <a:tab pos="6110288" algn="l"/>
                <a:tab pos="6518275" algn="l"/>
                <a:tab pos="6926263" algn="l"/>
                <a:tab pos="7332663" algn="l"/>
                <a:tab pos="7740650" algn="l"/>
                <a:tab pos="8148638" algn="l"/>
              </a:tabLst>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tabLst>
                <a:tab pos="0" algn="l"/>
                <a:tab pos="404813" algn="l"/>
                <a:tab pos="812800" algn="l"/>
                <a:tab pos="1220788" algn="l"/>
                <a:tab pos="1627188" algn="l"/>
                <a:tab pos="2035175" algn="l"/>
                <a:tab pos="2443163" algn="l"/>
                <a:tab pos="2851150" algn="l"/>
                <a:tab pos="3257550" algn="l"/>
                <a:tab pos="3665538" algn="l"/>
                <a:tab pos="4073525" algn="l"/>
                <a:tab pos="4479925" algn="l"/>
                <a:tab pos="4887913" algn="l"/>
                <a:tab pos="5295900" algn="l"/>
                <a:tab pos="5703888" algn="l"/>
                <a:tab pos="6110288" algn="l"/>
                <a:tab pos="6518275" algn="l"/>
                <a:tab pos="6926263" algn="l"/>
                <a:tab pos="7332663" algn="l"/>
                <a:tab pos="7740650" algn="l"/>
                <a:tab pos="8148638" algn="l"/>
              </a:tabLst>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tabLst>
                <a:tab pos="0" algn="l"/>
                <a:tab pos="404813" algn="l"/>
                <a:tab pos="812800" algn="l"/>
                <a:tab pos="1220788" algn="l"/>
                <a:tab pos="1627188" algn="l"/>
                <a:tab pos="2035175" algn="l"/>
                <a:tab pos="2443163" algn="l"/>
                <a:tab pos="2851150" algn="l"/>
                <a:tab pos="3257550" algn="l"/>
                <a:tab pos="3665538" algn="l"/>
                <a:tab pos="4073525" algn="l"/>
                <a:tab pos="4479925" algn="l"/>
                <a:tab pos="4887913" algn="l"/>
                <a:tab pos="5295900" algn="l"/>
                <a:tab pos="5703888" algn="l"/>
                <a:tab pos="6110288" algn="l"/>
                <a:tab pos="6518275" algn="l"/>
                <a:tab pos="6926263" algn="l"/>
                <a:tab pos="7332663" algn="l"/>
                <a:tab pos="7740650" algn="l"/>
                <a:tab pos="8148638" algn="l"/>
              </a:tabLst>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tabLst>
                <a:tab pos="0" algn="l"/>
                <a:tab pos="404813" algn="l"/>
                <a:tab pos="812800" algn="l"/>
                <a:tab pos="1220788" algn="l"/>
                <a:tab pos="1627188" algn="l"/>
                <a:tab pos="2035175" algn="l"/>
                <a:tab pos="2443163" algn="l"/>
                <a:tab pos="2851150" algn="l"/>
                <a:tab pos="3257550" algn="l"/>
                <a:tab pos="3665538" algn="l"/>
                <a:tab pos="4073525" algn="l"/>
                <a:tab pos="4479925" algn="l"/>
                <a:tab pos="4887913" algn="l"/>
                <a:tab pos="5295900" algn="l"/>
                <a:tab pos="5703888" algn="l"/>
                <a:tab pos="6110288" algn="l"/>
                <a:tab pos="6518275" algn="l"/>
                <a:tab pos="6926263" algn="l"/>
                <a:tab pos="7332663" algn="l"/>
                <a:tab pos="7740650" algn="l"/>
                <a:tab pos="8148638"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tabLst>
                <a:tab pos="0" algn="l"/>
                <a:tab pos="404813" algn="l"/>
                <a:tab pos="812800" algn="l"/>
                <a:tab pos="1220788" algn="l"/>
                <a:tab pos="1627188" algn="l"/>
                <a:tab pos="2035175" algn="l"/>
                <a:tab pos="2443163" algn="l"/>
                <a:tab pos="2851150" algn="l"/>
                <a:tab pos="3257550" algn="l"/>
                <a:tab pos="3665538" algn="l"/>
                <a:tab pos="4073525" algn="l"/>
                <a:tab pos="4479925" algn="l"/>
                <a:tab pos="4887913" algn="l"/>
                <a:tab pos="5295900" algn="l"/>
                <a:tab pos="5703888" algn="l"/>
                <a:tab pos="6110288" algn="l"/>
                <a:tab pos="6518275" algn="l"/>
                <a:tab pos="6926263" algn="l"/>
                <a:tab pos="7332663" algn="l"/>
                <a:tab pos="7740650" algn="l"/>
                <a:tab pos="8148638"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tabLst>
                <a:tab pos="0" algn="l"/>
                <a:tab pos="404813" algn="l"/>
                <a:tab pos="812800" algn="l"/>
                <a:tab pos="1220788" algn="l"/>
                <a:tab pos="1627188" algn="l"/>
                <a:tab pos="2035175" algn="l"/>
                <a:tab pos="2443163" algn="l"/>
                <a:tab pos="2851150" algn="l"/>
                <a:tab pos="3257550" algn="l"/>
                <a:tab pos="3665538" algn="l"/>
                <a:tab pos="4073525" algn="l"/>
                <a:tab pos="4479925" algn="l"/>
                <a:tab pos="4887913" algn="l"/>
                <a:tab pos="5295900" algn="l"/>
                <a:tab pos="5703888" algn="l"/>
                <a:tab pos="6110288" algn="l"/>
                <a:tab pos="6518275" algn="l"/>
                <a:tab pos="6926263" algn="l"/>
                <a:tab pos="7332663" algn="l"/>
                <a:tab pos="7740650" algn="l"/>
                <a:tab pos="8148638"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tabLst>
                <a:tab pos="0" algn="l"/>
                <a:tab pos="404813" algn="l"/>
                <a:tab pos="812800" algn="l"/>
                <a:tab pos="1220788" algn="l"/>
                <a:tab pos="1627188" algn="l"/>
                <a:tab pos="2035175" algn="l"/>
                <a:tab pos="2443163" algn="l"/>
                <a:tab pos="2851150" algn="l"/>
                <a:tab pos="3257550" algn="l"/>
                <a:tab pos="3665538" algn="l"/>
                <a:tab pos="4073525" algn="l"/>
                <a:tab pos="4479925" algn="l"/>
                <a:tab pos="4887913" algn="l"/>
                <a:tab pos="5295900" algn="l"/>
                <a:tab pos="5703888" algn="l"/>
                <a:tab pos="6110288" algn="l"/>
                <a:tab pos="6518275" algn="l"/>
                <a:tab pos="6926263" algn="l"/>
                <a:tab pos="7332663" algn="l"/>
                <a:tab pos="7740650" algn="l"/>
                <a:tab pos="8148638"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tabLst>
                <a:tab pos="0" algn="l"/>
                <a:tab pos="404813" algn="l"/>
                <a:tab pos="812800" algn="l"/>
                <a:tab pos="1220788" algn="l"/>
                <a:tab pos="1627188" algn="l"/>
                <a:tab pos="2035175" algn="l"/>
                <a:tab pos="2443163" algn="l"/>
                <a:tab pos="2851150" algn="l"/>
                <a:tab pos="3257550" algn="l"/>
                <a:tab pos="3665538" algn="l"/>
                <a:tab pos="4073525" algn="l"/>
                <a:tab pos="4479925" algn="l"/>
                <a:tab pos="4887913" algn="l"/>
                <a:tab pos="5295900" algn="l"/>
                <a:tab pos="5703888" algn="l"/>
                <a:tab pos="6110288" algn="l"/>
                <a:tab pos="6518275" algn="l"/>
                <a:tab pos="6926263" algn="l"/>
                <a:tab pos="7332663" algn="l"/>
                <a:tab pos="7740650" algn="l"/>
                <a:tab pos="8148638" algn="l"/>
              </a:tabLst>
              <a:defRPr sz="2000">
                <a:solidFill>
                  <a:schemeClr val="tx1"/>
                </a:solidFill>
                <a:latin typeface="Calibri" panose="020F0502020204030204" pitchFamily="34" charset="0"/>
              </a:defRPr>
            </a:lvl9pPr>
          </a:lstStyle>
          <a:p>
            <a:pPr eaLnBrk="1" hangingPunct="1">
              <a:spcBef>
                <a:spcPct val="0"/>
              </a:spcBef>
              <a:buFontTx/>
              <a:buNone/>
            </a:pPr>
            <a:r>
              <a:rPr lang="en-GB" altLang="en-US" sz="2400" b="1" dirty="0">
                <a:solidFill>
                  <a:srgbClr val="000000"/>
                </a:solidFill>
              </a:rPr>
              <a:t>Static</a:t>
            </a:r>
          </a:p>
        </p:txBody>
      </p:sp>
      <p:sp>
        <p:nvSpPr>
          <p:cNvPr id="9229" name="Text Box 12"/>
          <p:cNvSpPr txBox="1">
            <a:spLocks noChangeArrowheads="1"/>
          </p:cNvSpPr>
          <p:nvPr/>
        </p:nvSpPr>
        <p:spPr bwMode="auto">
          <a:xfrm>
            <a:off x="3676650" y="3289300"/>
            <a:ext cx="1276350"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1639" tIns="42452" rIns="81639" bIns="42452">
            <a:spAutoFit/>
          </a:bodyPr>
          <a:lstStyle>
            <a:lvl1pPr>
              <a:spcBef>
                <a:spcPct val="20000"/>
              </a:spcBef>
              <a:buFont typeface="Arial" panose="020B0604020202020204" pitchFamily="34" charset="0"/>
              <a:buChar char="•"/>
              <a:tabLst>
                <a:tab pos="0" algn="l"/>
                <a:tab pos="404813" algn="l"/>
                <a:tab pos="812800" algn="l"/>
                <a:tab pos="1220788" algn="l"/>
                <a:tab pos="1627188" algn="l"/>
                <a:tab pos="2035175" algn="l"/>
                <a:tab pos="2443163" algn="l"/>
                <a:tab pos="2851150" algn="l"/>
                <a:tab pos="3257550" algn="l"/>
                <a:tab pos="3665538" algn="l"/>
                <a:tab pos="4073525" algn="l"/>
                <a:tab pos="4479925" algn="l"/>
                <a:tab pos="4887913" algn="l"/>
                <a:tab pos="5295900" algn="l"/>
                <a:tab pos="5703888" algn="l"/>
                <a:tab pos="6110288" algn="l"/>
                <a:tab pos="6518275" algn="l"/>
                <a:tab pos="6926263" algn="l"/>
                <a:tab pos="7332663" algn="l"/>
                <a:tab pos="7740650" algn="l"/>
                <a:tab pos="8148638" algn="l"/>
              </a:tabLst>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tabLst>
                <a:tab pos="0" algn="l"/>
                <a:tab pos="404813" algn="l"/>
                <a:tab pos="812800" algn="l"/>
                <a:tab pos="1220788" algn="l"/>
                <a:tab pos="1627188" algn="l"/>
                <a:tab pos="2035175" algn="l"/>
                <a:tab pos="2443163" algn="l"/>
                <a:tab pos="2851150" algn="l"/>
                <a:tab pos="3257550" algn="l"/>
                <a:tab pos="3665538" algn="l"/>
                <a:tab pos="4073525" algn="l"/>
                <a:tab pos="4479925" algn="l"/>
                <a:tab pos="4887913" algn="l"/>
                <a:tab pos="5295900" algn="l"/>
                <a:tab pos="5703888" algn="l"/>
                <a:tab pos="6110288" algn="l"/>
                <a:tab pos="6518275" algn="l"/>
                <a:tab pos="6926263" algn="l"/>
                <a:tab pos="7332663" algn="l"/>
                <a:tab pos="7740650" algn="l"/>
                <a:tab pos="8148638" algn="l"/>
              </a:tabLst>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tabLst>
                <a:tab pos="0" algn="l"/>
                <a:tab pos="404813" algn="l"/>
                <a:tab pos="812800" algn="l"/>
                <a:tab pos="1220788" algn="l"/>
                <a:tab pos="1627188" algn="l"/>
                <a:tab pos="2035175" algn="l"/>
                <a:tab pos="2443163" algn="l"/>
                <a:tab pos="2851150" algn="l"/>
                <a:tab pos="3257550" algn="l"/>
                <a:tab pos="3665538" algn="l"/>
                <a:tab pos="4073525" algn="l"/>
                <a:tab pos="4479925" algn="l"/>
                <a:tab pos="4887913" algn="l"/>
                <a:tab pos="5295900" algn="l"/>
                <a:tab pos="5703888" algn="l"/>
                <a:tab pos="6110288" algn="l"/>
                <a:tab pos="6518275" algn="l"/>
                <a:tab pos="6926263" algn="l"/>
                <a:tab pos="7332663" algn="l"/>
                <a:tab pos="7740650" algn="l"/>
                <a:tab pos="8148638" algn="l"/>
              </a:tabLst>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tabLst>
                <a:tab pos="0" algn="l"/>
                <a:tab pos="404813" algn="l"/>
                <a:tab pos="812800" algn="l"/>
                <a:tab pos="1220788" algn="l"/>
                <a:tab pos="1627188" algn="l"/>
                <a:tab pos="2035175" algn="l"/>
                <a:tab pos="2443163" algn="l"/>
                <a:tab pos="2851150" algn="l"/>
                <a:tab pos="3257550" algn="l"/>
                <a:tab pos="3665538" algn="l"/>
                <a:tab pos="4073525" algn="l"/>
                <a:tab pos="4479925" algn="l"/>
                <a:tab pos="4887913" algn="l"/>
                <a:tab pos="5295900" algn="l"/>
                <a:tab pos="5703888" algn="l"/>
                <a:tab pos="6110288" algn="l"/>
                <a:tab pos="6518275" algn="l"/>
                <a:tab pos="6926263" algn="l"/>
                <a:tab pos="7332663" algn="l"/>
                <a:tab pos="7740650" algn="l"/>
                <a:tab pos="8148638" algn="l"/>
              </a:tabLst>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tabLst>
                <a:tab pos="0" algn="l"/>
                <a:tab pos="404813" algn="l"/>
                <a:tab pos="812800" algn="l"/>
                <a:tab pos="1220788" algn="l"/>
                <a:tab pos="1627188" algn="l"/>
                <a:tab pos="2035175" algn="l"/>
                <a:tab pos="2443163" algn="l"/>
                <a:tab pos="2851150" algn="l"/>
                <a:tab pos="3257550" algn="l"/>
                <a:tab pos="3665538" algn="l"/>
                <a:tab pos="4073525" algn="l"/>
                <a:tab pos="4479925" algn="l"/>
                <a:tab pos="4887913" algn="l"/>
                <a:tab pos="5295900" algn="l"/>
                <a:tab pos="5703888" algn="l"/>
                <a:tab pos="6110288" algn="l"/>
                <a:tab pos="6518275" algn="l"/>
                <a:tab pos="6926263" algn="l"/>
                <a:tab pos="7332663" algn="l"/>
                <a:tab pos="7740650" algn="l"/>
                <a:tab pos="8148638"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tabLst>
                <a:tab pos="0" algn="l"/>
                <a:tab pos="404813" algn="l"/>
                <a:tab pos="812800" algn="l"/>
                <a:tab pos="1220788" algn="l"/>
                <a:tab pos="1627188" algn="l"/>
                <a:tab pos="2035175" algn="l"/>
                <a:tab pos="2443163" algn="l"/>
                <a:tab pos="2851150" algn="l"/>
                <a:tab pos="3257550" algn="l"/>
                <a:tab pos="3665538" algn="l"/>
                <a:tab pos="4073525" algn="l"/>
                <a:tab pos="4479925" algn="l"/>
                <a:tab pos="4887913" algn="l"/>
                <a:tab pos="5295900" algn="l"/>
                <a:tab pos="5703888" algn="l"/>
                <a:tab pos="6110288" algn="l"/>
                <a:tab pos="6518275" algn="l"/>
                <a:tab pos="6926263" algn="l"/>
                <a:tab pos="7332663" algn="l"/>
                <a:tab pos="7740650" algn="l"/>
                <a:tab pos="8148638"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tabLst>
                <a:tab pos="0" algn="l"/>
                <a:tab pos="404813" algn="l"/>
                <a:tab pos="812800" algn="l"/>
                <a:tab pos="1220788" algn="l"/>
                <a:tab pos="1627188" algn="l"/>
                <a:tab pos="2035175" algn="l"/>
                <a:tab pos="2443163" algn="l"/>
                <a:tab pos="2851150" algn="l"/>
                <a:tab pos="3257550" algn="l"/>
                <a:tab pos="3665538" algn="l"/>
                <a:tab pos="4073525" algn="l"/>
                <a:tab pos="4479925" algn="l"/>
                <a:tab pos="4887913" algn="l"/>
                <a:tab pos="5295900" algn="l"/>
                <a:tab pos="5703888" algn="l"/>
                <a:tab pos="6110288" algn="l"/>
                <a:tab pos="6518275" algn="l"/>
                <a:tab pos="6926263" algn="l"/>
                <a:tab pos="7332663" algn="l"/>
                <a:tab pos="7740650" algn="l"/>
                <a:tab pos="8148638"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tabLst>
                <a:tab pos="0" algn="l"/>
                <a:tab pos="404813" algn="l"/>
                <a:tab pos="812800" algn="l"/>
                <a:tab pos="1220788" algn="l"/>
                <a:tab pos="1627188" algn="l"/>
                <a:tab pos="2035175" algn="l"/>
                <a:tab pos="2443163" algn="l"/>
                <a:tab pos="2851150" algn="l"/>
                <a:tab pos="3257550" algn="l"/>
                <a:tab pos="3665538" algn="l"/>
                <a:tab pos="4073525" algn="l"/>
                <a:tab pos="4479925" algn="l"/>
                <a:tab pos="4887913" algn="l"/>
                <a:tab pos="5295900" algn="l"/>
                <a:tab pos="5703888" algn="l"/>
                <a:tab pos="6110288" algn="l"/>
                <a:tab pos="6518275" algn="l"/>
                <a:tab pos="6926263" algn="l"/>
                <a:tab pos="7332663" algn="l"/>
                <a:tab pos="7740650" algn="l"/>
                <a:tab pos="8148638"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tabLst>
                <a:tab pos="0" algn="l"/>
                <a:tab pos="404813" algn="l"/>
                <a:tab pos="812800" algn="l"/>
                <a:tab pos="1220788" algn="l"/>
                <a:tab pos="1627188" algn="l"/>
                <a:tab pos="2035175" algn="l"/>
                <a:tab pos="2443163" algn="l"/>
                <a:tab pos="2851150" algn="l"/>
                <a:tab pos="3257550" algn="l"/>
                <a:tab pos="3665538" algn="l"/>
                <a:tab pos="4073525" algn="l"/>
                <a:tab pos="4479925" algn="l"/>
                <a:tab pos="4887913" algn="l"/>
                <a:tab pos="5295900" algn="l"/>
                <a:tab pos="5703888" algn="l"/>
                <a:tab pos="6110288" algn="l"/>
                <a:tab pos="6518275" algn="l"/>
                <a:tab pos="6926263" algn="l"/>
                <a:tab pos="7332663" algn="l"/>
                <a:tab pos="7740650" algn="l"/>
                <a:tab pos="8148638" algn="l"/>
              </a:tabLst>
              <a:defRPr sz="2000">
                <a:solidFill>
                  <a:schemeClr val="tx1"/>
                </a:solidFill>
                <a:latin typeface="Calibri" panose="020F0502020204030204" pitchFamily="34" charset="0"/>
              </a:defRPr>
            </a:lvl9pPr>
          </a:lstStyle>
          <a:p>
            <a:pPr eaLnBrk="1" hangingPunct="1">
              <a:spcBef>
                <a:spcPct val="0"/>
              </a:spcBef>
              <a:buFontTx/>
              <a:buNone/>
            </a:pPr>
            <a:r>
              <a:rPr lang="en-GB" altLang="en-US" sz="2400" b="1" dirty="0">
                <a:solidFill>
                  <a:srgbClr val="000000"/>
                </a:solidFill>
              </a:rPr>
              <a:t>Dynamic</a:t>
            </a:r>
          </a:p>
        </p:txBody>
      </p:sp>
      <p:sp>
        <p:nvSpPr>
          <p:cNvPr id="9230" name="Text Box 13"/>
          <p:cNvSpPr txBox="1">
            <a:spLocks noChangeArrowheads="1"/>
          </p:cNvSpPr>
          <p:nvPr/>
        </p:nvSpPr>
        <p:spPr bwMode="auto">
          <a:xfrm>
            <a:off x="3887788" y="1686169"/>
            <a:ext cx="900113"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1639" tIns="42452" rIns="81639" bIns="42452">
            <a:spAutoFit/>
          </a:bodyPr>
          <a:lstStyle>
            <a:lvl1pPr>
              <a:spcBef>
                <a:spcPct val="20000"/>
              </a:spcBef>
              <a:buFont typeface="Arial" panose="020B0604020202020204" pitchFamily="34" charset="0"/>
              <a:buChar char="•"/>
              <a:tabLst>
                <a:tab pos="0" algn="l"/>
                <a:tab pos="404813" algn="l"/>
                <a:tab pos="812800" algn="l"/>
                <a:tab pos="1220788" algn="l"/>
                <a:tab pos="1627188" algn="l"/>
                <a:tab pos="2035175" algn="l"/>
                <a:tab pos="2443163" algn="l"/>
                <a:tab pos="2851150" algn="l"/>
                <a:tab pos="3257550" algn="l"/>
                <a:tab pos="3665538" algn="l"/>
                <a:tab pos="4073525" algn="l"/>
                <a:tab pos="4479925" algn="l"/>
                <a:tab pos="4887913" algn="l"/>
                <a:tab pos="5295900" algn="l"/>
                <a:tab pos="5703888" algn="l"/>
                <a:tab pos="6110288" algn="l"/>
                <a:tab pos="6518275" algn="l"/>
                <a:tab pos="6926263" algn="l"/>
                <a:tab pos="7332663" algn="l"/>
                <a:tab pos="7740650" algn="l"/>
                <a:tab pos="8148638" algn="l"/>
              </a:tabLst>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tabLst>
                <a:tab pos="0" algn="l"/>
                <a:tab pos="404813" algn="l"/>
                <a:tab pos="812800" algn="l"/>
                <a:tab pos="1220788" algn="l"/>
                <a:tab pos="1627188" algn="l"/>
                <a:tab pos="2035175" algn="l"/>
                <a:tab pos="2443163" algn="l"/>
                <a:tab pos="2851150" algn="l"/>
                <a:tab pos="3257550" algn="l"/>
                <a:tab pos="3665538" algn="l"/>
                <a:tab pos="4073525" algn="l"/>
                <a:tab pos="4479925" algn="l"/>
                <a:tab pos="4887913" algn="l"/>
                <a:tab pos="5295900" algn="l"/>
                <a:tab pos="5703888" algn="l"/>
                <a:tab pos="6110288" algn="l"/>
                <a:tab pos="6518275" algn="l"/>
                <a:tab pos="6926263" algn="l"/>
                <a:tab pos="7332663" algn="l"/>
                <a:tab pos="7740650" algn="l"/>
                <a:tab pos="8148638" algn="l"/>
              </a:tabLst>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tabLst>
                <a:tab pos="0" algn="l"/>
                <a:tab pos="404813" algn="l"/>
                <a:tab pos="812800" algn="l"/>
                <a:tab pos="1220788" algn="l"/>
                <a:tab pos="1627188" algn="l"/>
                <a:tab pos="2035175" algn="l"/>
                <a:tab pos="2443163" algn="l"/>
                <a:tab pos="2851150" algn="l"/>
                <a:tab pos="3257550" algn="l"/>
                <a:tab pos="3665538" algn="l"/>
                <a:tab pos="4073525" algn="l"/>
                <a:tab pos="4479925" algn="l"/>
                <a:tab pos="4887913" algn="l"/>
                <a:tab pos="5295900" algn="l"/>
                <a:tab pos="5703888" algn="l"/>
                <a:tab pos="6110288" algn="l"/>
                <a:tab pos="6518275" algn="l"/>
                <a:tab pos="6926263" algn="l"/>
                <a:tab pos="7332663" algn="l"/>
                <a:tab pos="7740650" algn="l"/>
                <a:tab pos="8148638" algn="l"/>
              </a:tabLst>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tabLst>
                <a:tab pos="0" algn="l"/>
                <a:tab pos="404813" algn="l"/>
                <a:tab pos="812800" algn="l"/>
                <a:tab pos="1220788" algn="l"/>
                <a:tab pos="1627188" algn="l"/>
                <a:tab pos="2035175" algn="l"/>
                <a:tab pos="2443163" algn="l"/>
                <a:tab pos="2851150" algn="l"/>
                <a:tab pos="3257550" algn="l"/>
                <a:tab pos="3665538" algn="l"/>
                <a:tab pos="4073525" algn="l"/>
                <a:tab pos="4479925" algn="l"/>
                <a:tab pos="4887913" algn="l"/>
                <a:tab pos="5295900" algn="l"/>
                <a:tab pos="5703888" algn="l"/>
                <a:tab pos="6110288" algn="l"/>
                <a:tab pos="6518275" algn="l"/>
                <a:tab pos="6926263" algn="l"/>
                <a:tab pos="7332663" algn="l"/>
                <a:tab pos="7740650" algn="l"/>
                <a:tab pos="8148638" algn="l"/>
              </a:tabLst>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tabLst>
                <a:tab pos="0" algn="l"/>
                <a:tab pos="404813" algn="l"/>
                <a:tab pos="812800" algn="l"/>
                <a:tab pos="1220788" algn="l"/>
                <a:tab pos="1627188" algn="l"/>
                <a:tab pos="2035175" algn="l"/>
                <a:tab pos="2443163" algn="l"/>
                <a:tab pos="2851150" algn="l"/>
                <a:tab pos="3257550" algn="l"/>
                <a:tab pos="3665538" algn="l"/>
                <a:tab pos="4073525" algn="l"/>
                <a:tab pos="4479925" algn="l"/>
                <a:tab pos="4887913" algn="l"/>
                <a:tab pos="5295900" algn="l"/>
                <a:tab pos="5703888" algn="l"/>
                <a:tab pos="6110288" algn="l"/>
                <a:tab pos="6518275" algn="l"/>
                <a:tab pos="6926263" algn="l"/>
                <a:tab pos="7332663" algn="l"/>
                <a:tab pos="7740650" algn="l"/>
                <a:tab pos="8148638"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tabLst>
                <a:tab pos="0" algn="l"/>
                <a:tab pos="404813" algn="l"/>
                <a:tab pos="812800" algn="l"/>
                <a:tab pos="1220788" algn="l"/>
                <a:tab pos="1627188" algn="l"/>
                <a:tab pos="2035175" algn="l"/>
                <a:tab pos="2443163" algn="l"/>
                <a:tab pos="2851150" algn="l"/>
                <a:tab pos="3257550" algn="l"/>
                <a:tab pos="3665538" algn="l"/>
                <a:tab pos="4073525" algn="l"/>
                <a:tab pos="4479925" algn="l"/>
                <a:tab pos="4887913" algn="l"/>
                <a:tab pos="5295900" algn="l"/>
                <a:tab pos="5703888" algn="l"/>
                <a:tab pos="6110288" algn="l"/>
                <a:tab pos="6518275" algn="l"/>
                <a:tab pos="6926263" algn="l"/>
                <a:tab pos="7332663" algn="l"/>
                <a:tab pos="7740650" algn="l"/>
                <a:tab pos="8148638"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tabLst>
                <a:tab pos="0" algn="l"/>
                <a:tab pos="404813" algn="l"/>
                <a:tab pos="812800" algn="l"/>
                <a:tab pos="1220788" algn="l"/>
                <a:tab pos="1627188" algn="l"/>
                <a:tab pos="2035175" algn="l"/>
                <a:tab pos="2443163" algn="l"/>
                <a:tab pos="2851150" algn="l"/>
                <a:tab pos="3257550" algn="l"/>
                <a:tab pos="3665538" algn="l"/>
                <a:tab pos="4073525" algn="l"/>
                <a:tab pos="4479925" algn="l"/>
                <a:tab pos="4887913" algn="l"/>
                <a:tab pos="5295900" algn="l"/>
                <a:tab pos="5703888" algn="l"/>
                <a:tab pos="6110288" algn="l"/>
                <a:tab pos="6518275" algn="l"/>
                <a:tab pos="6926263" algn="l"/>
                <a:tab pos="7332663" algn="l"/>
                <a:tab pos="7740650" algn="l"/>
                <a:tab pos="8148638"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tabLst>
                <a:tab pos="0" algn="l"/>
                <a:tab pos="404813" algn="l"/>
                <a:tab pos="812800" algn="l"/>
                <a:tab pos="1220788" algn="l"/>
                <a:tab pos="1627188" algn="l"/>
                <a:tab pos="2035175" algn="l"/>
                <a:tab pos="2443163" algn="l"/>
                <a:tab pos="2851150" algn="l"/>
                <a:tab pos="3257550" algn="l"/>
                <a:tab pos="3665538" algn="l"/>
                <a:tab pos="4073525" algn="l"/>
                <a:tab pos="4479925" algn="l"/>
                <a:tab pos="4887913" algn="l"/>
                <a:tab pos="5295900" algn="l"/>
                <a:tab pos="5703888" algn="l"/>
                <a:tab pos="6110288" algn="l"/>
                <a:tab pos="6518275" algn="l"/>
                <a:tab pos="6926263" algn="l"/>
                <a:tab pos="7332663" algn="l"/>
                <a:tab pos="7740650" algn="l"/>
                <a:tab pos="8148638"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tabLst>
                <a:tab pos="0" algn="l"/>
                <a:tab pos="404813" algn="l"/>
                <a:tab pos="812800" algn="l"/>
                <a:tab pos="1220788" algn="l"/>
                <a:tab pos="1627188" algn="l"/>
                <a:tab pos="2035175" algn="l"/>
                <a:tab pos="2443163" algn="l"/>
                <a:tab pos="2851150" algn="l"/>
                <a:tab pos="3257550" algn="l"/>
                <a:tab pos="3665538" algn="l"/>
                <a:tab pos="4073525" algn="l"/>
                <a:tab pos="4479925" algn="l"/>
                <a:tab pos="4887913" algn="l"/>
                <a:tab pos="5295900" algn="l"/>
                <a:tab pos="5703888" algn="l"/>
                <a:tab pos="6110288" algn="l"/>
                <a:tab pos="6518275" algn="l"/>
                <a:tab pos="6926263" algn="l"/>
                <a:tab pos="7332663" algn="l"/>
                <a:tab pos="7740650" algn="l"/>
                <a:tab pos="8148638" algn="l"/>
              </a:tabLst>
              <a:defRPr sz="2000">
                <a:solidFill>
                  <a:schemeClr val="tx1"/>
                </a:solidFill>
                <a:latin typeface="Calibri" panose="020F0502020204030204" pitchFamily="34" charset="0"/>
              </a:defRPr>
            </a:lvl9pPr>
          </a:lstStyle>
          <a:p>
            <a:pPr eaLnBrk="1" hangingPunct="1">
              <a:spcBef>
                <a:spcPct val="0"/>
              </a:spcBef>
              <a:buFontTx/>
              <a:buNone/>
            </a:pPr>
            <a:r>
              <a:rPr lang="en-GB" altLang="en-US" sz="2400">
                <a:solidFill>
                  <a:srgbClr val="000000"/>
                </a:solidFill>
              </a:rPr>
              <a:t>HTML</a:t>
            </a:r>
          </a:p>
        </p:txBody>
      </p:sp>
      <p:sp>
        <p:nvSpPr>
          <p:cNvPr id="9231" name="Text Box 14"/>
          <p:cNvSpPr txBox="1">
            <a:spLocks noChangeArrowheads="1"/>
          </p:cNvSpPr>
          <p:nvPr/>
        </p:nvSpPr>
        <p:spPr bwMode="auto">
          <a:xfrm>
            <a:off x="4043363" y="2330694"/>
            <a:ext cx="509588"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1639" tIns="42452" rIns="81639" bIns="42452">
            <a:spAutoFit/>
          </a:bodyPr>
          <a:lstStyle>
            <a:lvl1pPr>
              <a:spcBef>
                <a:spcPct val="20000"/>
              </a:spcBef>
              <a:buFont typeface="Arial" panose="020B0604020202020204" pitchFamily="34" charset="0"/>
              <a:buChar char="•"/>
              <a:tabLst>
                <a:tab pos="0" algn="l"/>
                <a:tab pos="404813" algn="l"/>
                <a:tab pos="812800" algn="l"/>
                <a:tab pos="1220788" algn="l"/>
                <a:tab pos="1627188" algn="l"/>
                <a:tab pos="2035175" algn="l"/>
                <a:tab pos="2443163" algn="l"/>
                <a:tab pos="2851150" algn="l"/>
                <a:tab pos="3257550" algn="l"/>
                <a:tab pos="3665538" algn="l"/>
                <a:tab pos="4073525" algn="l"/>
                <a:tab pos="4479925" algn="l"/>
                <a:tab pos="4887913" algn="l"/>
                <a:tab pos="5295900" algn="l"/>
                <a:tab pos="5703888" algn="l"/>
                <a:tab pos="6110288" algn="l"/>
                <a:tab pos="6518275" algn="l"/>
                <a:tab pos="6926263" algn="l"/>
                <a:tab pos="7332663" algn="l"/>
                <a:tab pos="7740650" algn="l"/>
                <a:tab pos="8148638" algn="l"/>
              </a:tabLst>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tabLst>
                <a:tab pos="0" algn="l"/>
                <a:tab pos="404813" algn="l"/>
                <a:tab pos="812800" algn="l"/>
                <a:tab pos="1220788" algn="l"/>
                <a:tab pos="1627188" algn="l"/>
                <a:tab pos="2035175" algn="l"/>
                <a:tab pos="2443163" algn="l"/>
                <a:tab pos="2851150" algn="l"/>
                <a:tab pos="3257550" algn="l"/>
                <a:tab pos="3665538" algn="l"/>
                <a:tab pos="4073525" algn="l"/>
                <a:tab pos="4479925" algn="l"/>
                <a:tab pos="4887913" algn="l"/>
                <a:tab pos="5295900" algn="l"/>
                <a:tab pos="5703888" algn="l"/>
                <a:tab pos="6110288" algn="l"/>
                <a:tab pos="6518275" algn="l"/>
                <a:tab pos="6926263" algn="l"/>
                <a:tab pos="7332663" algn="l"/>
                <a:tab pos="7740650" algn="l"/>
                <a:tab pos="8148638" algn="l"/>
              </a:tabLst>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tabLst>
                <a:tab pos="0" algn="l"/>
                <a:tab pos="404813" algn="l"/>
                <a:tab pos="812800" algn="l"/>
                <a:tab pos="1220788" algn="l"/>
                <a:tab pos="1627188" algn="l"/>
                <a:tab pos="2035175" algn="l"/>
                <a:tab pos="2443163" algn="l"/>
                <a:tab pos="2851150" algn="l"/>
                <a:tab pos="3257550" algn="l"/>
                <a:tab pos="3665538" algn="l"/>
                <a:tab pos="4073525" algn="l"/>
                <a:tab pos="4479925" algn="l"/>
                <a:tab pos="4887913" algn="l"/>
                <a:tab pos="5295900" algn="l"/>
                <a:tab pos="5703888" algn="l"/>
                <a:tab pos="6110288" algn="l"/>
                <a:tab pos="6518275" algn="l"/>
                <a:tab pos="6926263" algn="l"/>
                <a:tab pos="7332663" algn="l"/>
                <a:tab pos="7740650" algn="l"/>
                <a:tab pos="8148638" algn="l"/>
              </a:tabLst>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tabLst>
                <a:tab pos="0" algn="l"/>
                <a:tab pos="404813" algn="l"/>
                <a:tab pos="812800" algn="l"/>
                <a:tab pos="1220788" algn="l"/>
                <a:tab pos="1627188" algn="l"/>
                <a:tab pos="2035175" algn="l"/>
                <a:tab pos="2443163" algn="l"/>
                <a:tab pos="2851150" algn="l"/>
                <a:tab pos="3257550" algn="l"/>
                <a:tab pos="3665538" algn="l"/>
                <a:tab pos="4073525" algn="l"/>
                <a:tab pos="4479925" algn="l"/>
                <a:tab pos="4887913" algn="l"/>
                <a:tab pos="5295900" algn="l"/>
                <a:tab pos="5703888" algn="l"/>
                <a:tab pos="6110288" algn="l"/>
                <a:tab pos="6518275" algn="l"/>
                <a:tab pos="6926263" algn="l"/>
                <a:tab pos="7332663" algn="l"/>
                <a:tab pos="7740650" algn="l"/>
                <a:tab pos="8148638" algn="l"/>
              </a:tabLst>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tabLst>
                <a:tab pos="0" algn="l"/>
                <a:tab pos="404813" algn="l"/>
                <a:tab pos="812800" algn="l"/>
                <a:tab pos="1220788" algn="l"/>
                <a:tab pos="1627188" algn="l"/>
                <a:tab pos="2035175" algn="l"/>
                <a:tab pos="2443163" algn="l"/>
                <a:tab pos="2851150" algn="l"/>
                <a:tab pos="3257550" algn="l"/>
                <a:tab pos="3665538" algn="l"/>
                <a:tab pos="4073525" algn="l"/>
                <a:tab pos="4479925" algn="l"/>
                <a:tab pos="4887913" algn="l"/>
                <a:tab pos="5295900" algn="l"/>
                <a:tab pos="5703888" algn="l"/>
                <a:tab pos="6110288" algn="l"/>
                <a:tab pos="6518275" algn="l"/>
                <a:tab pos="6926263" algn="l"/>
                <a:tab pos="7332663" algn="l"/>
                <a:tab pos="7740650" algn="l"/>
                <a:tab pos="8148638"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tabLst>
                <a:tab pos="0" algn="l"/>
                <a:tab pos="404813" algn="l"/>
                <a:tab pos="812800" algn="l"/>
                <a:tab pos="1220788" algn="l"/>
                <a:tab pos="1627188" algn="l"/>
                <a:tab pos="2035175" algn="l"/>
                <a:tab pos="2443163" algn="l"/>
                <a:tab pos="2851150" algn="l"/>
                <a:tab pos="3257550" algn="l"/>
                <a:tab pos="3665538" algn="l"/>
                <a:tab pos="4073525" algn="l"/>
                <a:tab pos="4479925" algn="l"/>
                <a:tab pos="4887913" algn="l"/>
                <a:tab pos="5295900" algn="l"/>
                <a:tab pos="5703888" algn="l"/>
                <a:tab pos="6110288" algn="l"/>
                <a:tab pos="6518275" algn="l"/>
                <a:tab pos="6926263" algn="l"/>
                <a:tab pos="7332663" algn="l"/>
                <a:tab pos="7740650" algn="l"/>
                <a:tab pos="8148638"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tabLst>
                <a:tab pos="0" algn="l"/>
                <a:tab pos="404813" algn="l"/>
                <a:tab pos="812800" algn="l"/>
                <a:tab pos="1220788" algn="l"/>
                <a:tab pos="1627188" algn="l"/>
                <a:tab pos="2035175" algn="l"/>
                <a:tab pos="2443163" algn="l"/>
                <a:tab pos="2851150" algn="l"/>
                <a:tab pos="3257550" algn="l"/>
                <a:tab pos="3665538" algn="l"/>
                <a:tab pos="4073525" algn="l"/>
                <a:tab pos="4479925" algn="l"/>
                <a:tab pos="4887913" algn="l"/>
                <a:tab pos="5295900" algn="l"/>
                <a:tab pos="5703888" algn="l"/>
                <a:tab pos="6110288" algn="l"/>
                <a:tab pos="6518275" algn="l"/>
                <a:tab pos="6926263" algn="l"/>
                <a:tab pos="7332663" algn="l"/>
                <a:tab pos="7740650" algn="l"/>
                <a:tab pos="8148638"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tabLst>
                <a:tab pos="0" algn="l"/>
                <a:tab pos="404813" algn="l"/>
                <a:tab pos="812800" algn="l"/>
                <a:tab pos="1220788" algn="l"/>
                <a:tab pos="1627188" algn="l"/>
                <a:tab pos="2035175" algn="l"/>
                <a:tab pos="2443163" algn="l"/>
                <a:tab pos="2851150" algn="l"/>
                <a:tab pos="3257550" algn="l"/>
                <a:tab pos="3665538" algn="l"/>
                <a:tab pos="4073525" algn="l"/>
                <a:tab pos="4479925" algn="l"/>
                <a:tab pos="4887913" algn="l"/>
                <a:tab pos="5295900" algn="l"/>
                <a:tab pos="5703888" algn="l"/>
                <a:tab pos="6110288" algn="l"/>
                <a:tab pos="6518275" algn="l"/>
                <a:tab pos="6926263" algn="l"/>
                <a:tab pos="7332663" algn="l"/>
                <a:tab pos="7740650" algn="l"/>
                <a:tab pos="8148638"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tabLst>
                <a:tab pos="0" algn="l"/>
                <a:tab pos="404813" algn="l"/>
                <a:tab pos="812800" algn="l"/>
                <a:tab pos="1220788" algn="l"/>
                <a:tab pos="1627188" algn="l"/>
                <a:tab pos="2035175" algn="l"/>
                <a:tab pos="2443163" algn="l"/>
                <a:tab pos="2851150" algn="l"/>
                <a:tab pos="3257550" algn="l"/>
                <a:tab pos="3665538" algn="l"/>
                <a:tab pos="4073525" algn="l"/>
                <a:tab pos="4479925" algn="l"/>
                <a:tab pos="4887913" algn="l"/>
                <a:tab pos="5295900" algn="l"/>
                <a:tab pos="5703888" algn="l"/>
                <a:tab pos="6110288" algn="l"/>
                <a:tab pos="6518275" algn="l"/>
                <a:tab pos="6926263" algn="l"/>
                <a:tab pos="7332663" algn="l"/>
                <a:tab pos="7740650" algn="l"/>
                <a:tab pos="8148638" algn="l"/>
              </a:tabLst>
              <a:defRPr sz="2000">
                <a:solidFill>
                  <a:schemeClr val="tx1"/>
                </a:solidFill>
                <a:latin typeface="Calibri" panose="020F0502020204030204" pitchFamily="34" charset="0"/>
              </a:defRPr>
            </a:lvl9pPr>
          </a:lstStyle>
          <a:p>
            <a:pPr eaLnBrk="1" hangingPunct="1">
              <a:spcBef>
                <a:spcPct val="0"/>
              </a:spcBef>
              <a:buFontTx/>
              <a:buNone/>
            </a:pPr>
            <a:r>
              <a:rPr lang="en-GB" altLang="en-US" sz="2400">
                <a:solidFill>
                  <a:srgbClr val="000000"/>
                </a:solidFill>
              </a:rPr>
              <a:t>url</a:t>
            </a:r>
          </a:p>
        </p:txBody>
      </p:sp>
      <p:sp>
        <p:nvSpPr>
          <p:cNvPr id="9232" name="Text Box 15"/>
          <p:cNvSpPr txBox="1">
            <a:spLocks noChangeArrowheads="1"/>
          </p:cNvSpPr>
          <p:nvPr/>
        </p:nvSpPr>
        <p:spPr bwMode="auto">
          <a:xfrm>
            <a:off x="2963863" y="5803900"/>
            <a:ext cx="2832099"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square" lIns="81639" tIns="42452" rIns="81639" bIns="42452">
            <a:spAutoFit/>
          </a:bodyPr>
          <a:lstStyle>
            <a:lvl1pPr>
              <a:spcBef>
                <a:spcPct val="20000"/>
              </a:spcBef>
              <a:buFont typeface="Arial" panose="020B0604020202020204" pitchFamily="34" charset="0"/>
              <a:buChar char="•"/>
              <a:tabLst>
                <a:tab pos="0" algn="l"/>
                <a:tab pos="404813" algn="l"/>
                <a:tab pos="812800" algn="l"/>
                <a:tab pos="1220788" algn="l"/>
                <a:tab pos="1627188" algn="l"/>
                <a:tab pos="2035175" algn="l"/>
                <a:tab pos="2443163" algn="l"/>
                <a:tab pos="2851150" algn="l"/>
                <a:tab pos="3257550" algn="l"/>
                <a:tab pos="3665538" algn="l"/>
                <a:tab pos="4073525" algn="l"/>
                <a:tab pos="4479925" algn="l"/>
                <a:tab pos="4887913" algn="l"/>
                <a:tab pos="5295900" algn="l"/>
                <a:tab pos="5703888" algn="l"/>
                <a:tab pos="6110288" algn="l"/>
                <a:tab pos="6518275" algn="l"/>
                <a:tab pos="6926263" algn="l"/>
                <a:tab pos="7332663" algn="l"/>
                <a:tab pos="7740650" algn="l"/>
                <a:tab pos="8148638" algn="l"/>
              </a:tabLst>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tabLst>
                <a:tab pos="0" algn="l"/>
                <a:tab pos="404813" algn="l"/>
                <a:tab pos="812800" algn="l"/>
                <a:tab pos="1220788" algn="l"/>
                <a:tab pos="1627188" algn="l"/>
                <a:tab pos="2035175" algn="l"/>
                <a:tab pos="2443163" algn="l"/>
                <a:tab pos="2851150" algn="l"/>
                <a:tab pos="3257550" algn="l"/>
                <a:tab pos="3665538" algn="l"/>
                <a:tab pos="4073525" algn="l"/>
                <a:tab pos="4479925" algn="l"/>
                <a:tab pos="4887913" algn="l"/>
                <a:tab pos="5295900" algn="l"/>
                <a:tab pos="5703888" algn="l"/>
                <a:tab pos="6110288" algn="l"/>
                <a:tab pos="6518275" algn="l"/>
                <a:tab pos="6926263" algn="l"/>
                <a:tab pos="7332663" algn="l"/>
                <a:tab pos="7740650" algn="l"/>
                <a:tab pos="8148638" algn="l"/>
              </a:tabLst>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tabLst>
                <a:tab pos="0" algn="l"/>
                <a:tab pos="404813" algn="l"/>
                <a:tab pos="812800" algn="l"/>
                <a:tab pos="1220788" algn="l"/>
                <a:tab pos="1627188" algn="l"/>
                <a:tab pos="2035175" algn="l"/>
                <a:tab pos="2443163" algn="l"/>
                <a:tab pos="2851150" algn="l"/>
                <a:tab pos="3257550" algn="l"/>
                <a:tab pos="3665538" algn="l"/>
                <a:tab pos="4073525" algn="l"/>
                <a:tab pos="4479925" algn="l"/>
                <a:tab pos="4887913" algn="l"/>
                <a:tab pos="5295900" algn="l"/>
                <a:tab pos="5703888" algn="l"/>
                <a:tab pos="6110288" algn="l"/>
                <a:tab pos="6518275" algn="l"/>
                <a:tab pos="6926263" algn="l"/>
                <a:tab pos="7332663" algn="l"/>
                <a:tab pos="7740650" algn="l"/>
                <a:tab pos="8148638" algn="l"/>
              </a:tabLst>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tabLst>
                <a:tab pos="0" algn="l"/>
                <a:tab pos="404813" algn="l"/>
                <a:tab pos="812800" algn="l"/>
                <a:tab pos="1220788" algn="l"/>
                <a:tab pos="1627188" algn="l"/>
                <a:tab pos="2035175" algn="l"/>
                <a:tab pos="2443163" algn="l"/>
                <a:tab pos="2851150" algn="l"/>
                <a:tab pos="3257550" algn="l"/>
                <a:tab pos="3665538" algn="l"/>
                <a:tab pos="4073525" algn="l"/>
                <a:tab pos="4479925" algn="l"/>
                <a:tab pos="4887913" algn="l"/>
                <a:tab pos="5295900" algn="l"/>
                <a:tab pos="5703888" algn="l"/>
                <a:tab pos="6110288" algn="l"/>
                <a:tab pos="6518275" algn="l"/>
                <a:tab pos="6926263" algn="l"/>
                <a:tab pos="7332663" algn="l"/>
                <a:tab pos="7740650" algn="l"/>
                <a:tab pos="8148638" algn="l"/>
              </a:tabLst>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tabLst>
                <a:tab pos="0" algn="l"/>
                <a:tab pos="404813" algn="l"/>
                <a:tab pos="812800" algn="l"/>
                <a:tab pos="1220788" algn="l"/>
                <a:tab pos="1627188" algn="l"/>
                <a:tab pos="2035175" algn="l"/>
                <a:tab pos="2443163" algn="l"/>
                <a:tab pos="2851150" algn="l"/>
                <a:tab pos="3257550" algn="l"/>
                <a:tab pos="3665538" algn="l"/>
                <a:tab pos="4073525" algn="l"/>
                <a:tab pos="4479925" algn="l"/>
                <a:tab pos="4887913" algn="l"/>
                <a:tab pos="5295900" algn="l"/>
                <a:tab pos="5703888" algn="l"/>
                <a:tab pos="6110288" algn="l"/>
                <a:tab pos="6518275" algn="l"/>
                <a:tab pos="6926263" algn="l"/>
                <a:tab pos="7332663" algn="l"/>
                <a:tab pos="7740650" algn="l"/>
                <a:tab pos="8148638"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tabLst>
                <a:tab pos="0" algn="l"/>
                <a:tab pos="404813" algn="l"/>
                <a:tab pos="812800" algn="l"/>
                <a:tab pos="1220788" algn="l"/>
                <a:tab pos="1627188" algn="l"/>
                <a:tab pos="2035175" algn="l"/>
                <a:tab pos="2443163" algn="l"/>
                <a:tab pos="2851150" algn="l"/>
                <a:tab pos="3257550" algn="l"/>
                <a:tab pos="3665538" algn="l"/>
                <a:tab pos="4073525" algn="l"/>
                <a:tab pos="4479925" algn="l"/>
                <a:tab pos="4887913" algn="l"/>
                <a:tab pos="5295900" algn="l"/>
                <a:tab pos="5703888" algn="l"/>
                <a:tab pos="6110288" algn="l"/>
                <a:tab pos="6518275" algn="l"/>
                <a:tab pos="6926263" algn="l"/>
                <a:tab pos="7332663" algn="l"/>
                <a:tab pos="7740650" algn="l"/>
                <a:tab pos="8148638"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tabLst>
                <a:tab pos="0" algn="l"/>
                <a:tab pos="404813" algn="l"/>
                <a:tab pos="812800" algn="l"/>
                <a:tab pos="1220788" algn="l"/>
                <a:tab pos="1627188" algn="l"/>
                <a:tab pos="2035175" algn="l"/>
                <a:tab pos="2443163" algn="l"/>
                <a:tab pos="2851150" algn="l"/>
                <a:tab pos="3257550" algn="l"/>
                <a:tab pos="3665538" algn="l"/>
                <a:tab pos="4073525" algn="l"/>
                <a:tab pos="4479925" algn="l"/>
                <a:tab pos="4887913" algn="l"/>
                <a:tab pos="5295900" algn="l"/>
                <a:tab pos="5703888" algn="l"/>
                <a:tab pos="6110288" algn="l"/>
                <a:tab pos="6518275" algn="l"/>
                <a:tab pos="6926263" algn="l"/>
                <a:tab pos="7332663" algn="l"/>
                <a:tab pos="7740650" algn="l"/>
                <a:tab pos="8148638"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tabLst>
                <a:tab pos="0" algn="l"/>
                <a:tab pos="404813" algn="l"/>
                <a:tab pos="812800" algn="l"/>
                <a:tab pos="1220788" algn="l"/>
                <a:tab pos="1627188" algn="l"/>
                <a:tab pos="2035175" algn="l"/>
                <a:tab pos="2443163" algn="l"/>
                <a:tab pos="2851150" algn="l"/>
                <a:tab pos="3257550" algn="l"/>
                <a:tab pos="3665538" algn="l"/>
                <a:tab pos="4073525" algn="l"/>
                <a:tab pos="4479925" algn="l"/>
                <a:tab pos="4887913" algn="l"/>
                <a:tab pos="5295900" algn="l"/>
                <a:tab pos="5703888" algn="l"/>
                <a:tab pos="6110288" algn="l"/>
                <a:tab pos="6518275" algn="l"/>
                <a:tab pos="6926263" algn="l"/>
                <a:tab pos="7332663" algn="l"/>
                <a:tab pos="7740650" algn="l"/>
                <a:tab pos="8148638"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tabLst>
                <a:tab pos="0" algn="l"/>
                <a:tab pos="404813" algn="l"/>
                <a:tab pos="812800" algn="l"/>
                <a:tab pos="1220788" algn="l"/>
                <a:tab pos="1627188" algn="l"/>
                <a:tab pos="2035175" algn="l"/>
                <a:tab pos="2443163" algn="l"/>
                <a:tab pos="2851150" algn="l"/>
                <a:tab pos="3257550" algn="l"/>
                <a:tab pos="3665538" algn="l"/>
                <a:tab pos="4073525" algn="l"/>
                <a:tab pos="4479925" algn="l"/>
                <a:tab pos="4887913" algn="l"/>
                <a:tab pos="5295900" algn="l"/>
                <a:tab pos="5703888" algn="l"/>
                <a:tab pos="6110288" algn="l"/>
                <a:tab pos="6518275" algn="l"/>
                <a:tab pos="6926263" algn="l"/>
                <a:tab pos="7332663" algn="l"/>
                <a:tab pos="7740650" algn="l"/>
                <a:tab pos="8148638" algn="l"/>
              </a:tabLst>
              <a:defRPr sz="2000">
                <a:solidFill>
                  <a:schemeClr val="tx1"/>
                </a:solidFill>
                <a:latin typeface="Calibri" panose="020F0502020204030204" pitchFamily="34" charset="0"/>
              </a:defRPr>
            </a:lvl9pPr>
          </a:lstStyle>
          <a:p>
            <a:pPr algn="ctr" eaLnBrk="1" hangingPunct="1">
              <a:spcBef>
                <a:spcPct val="0"/>
              </a:spcBef>
              <a:buFontTx/>
              <a:buNone/>
            </a:pPr>
            <a:r>
              <a:rPr lang="en-GB" altLang="en-US" sz="2400" dirty="0" err="1">
                <a:solidFill>
                  <a:srgbClr val="000000"/>
                </a:solidFill>
              </a:rPr>
              <a:t>url</a:t>
            </a:r>
            <a:r>
              <a:rPr lang="en-GB" altLang="en-US" sz="2400" dirty="0">
                <a:solidFill>
                  <a:srgbClr val="000000"/>
                </a:solidFill>
              </a:rPr>
              <a:t> + data</a:t>
            </a:r>
          </a:p>
          <a:p>
            <a:pPr algn="ctr" eaLnBrk="1" hangingPunct="1">
              <a:spcBef>
                <a:spcPct val="0"/>
              </a:spcBef>
              <a:buFontTx/>
              <a:buNone/>
            </a:pPr>
            <a:r>
              <a:rPr lang="en-GB" altLang="en-US" sz="2400" dirty="0">
                <a:solidFill>
                  <a:srgbClr val="000000"/>
                </a:solidFill>
              </a:rPr>
              <a:t>typically via a form</a:t>
            </a:r>
          </a:p>
        </p:txBody>
      </p:sp>
      <p:sp>
        <p:nvSpPr>
          <p:cNvPr id="9233" name="Text Box 16"/>
          <p:cNvSpPr txBox="1">
            <a:spLocks noChangeArrowheads="1"/>
          </p:cNvSpPr>
          <p:nvPr/>
        </p:nvSpPr>
        <p:spPr bwMode="auto">
          <a:xfrm>
            <a:off x="2266950" y="4625975"/>
            <a:ext cx="1392238"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1639" tIns="42452" rIns="81639" bIns="42452">
            <a:spAutoFit/>
          </a:bodyPr>
          <a:lstStyle>
            <a:lvl1pPr>
              <a:spcBef>
                <a:spcPct val="20000"/>
              </a:spcBef>
              <a:buFont typeface="Arial" panose="020B0604020202020204" pitchFamily="34" charset="0"/>
              <a:buChar char="•"/>
              <a:tabLst>
                <a:tab pos="0" algn="l"/>
                <a:tab pos="404813" algn="l"/>
                <a:tab pos="812800" algn="l"/>
                <a:tab pos="1220788" algn="l"/>
                <a:tab pos="1627188" algn="l"/>
                <a:tab pos="2035175" algn="l"/>
                <a:tab pos="2443163" algn="l"/>
                <a:tab pos="2851150" algn="l"/>
                <a:tab pos="3257550" algn="l"/>
                <a:tab pos="3665538" algn="l"/>
                <a:tab pos="4073525" algn="l"/>
                <a:tab pos="4479925" algn="l"/>
                <a:tab pos="4887913" algn="l"/>
                <a:tab pos="5295900" algn="l"/>
                <a:tab pos="5703888" algn="l"/>
                <a:tab pos="6110288" algn="l"/>
                <a:tab pos="6518275" algn="l"/>
                <a:tab pos="6926263" algn="l"/>
                <a:tab pos="7332663" algn="l"/>
                <a:tab pos="7740650" algn="l"/>
                <a:tab pos="8148638" algn="l"/>
              </a:tabLst>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tabLst>
                <a:tab pos="0" algn="l"/>
                <a:tab pos="404813" algn="l"/>
                <a:tab pos="812800" algn="l"/>
                <a:tab pos="1220788" algn="l"/>
                <a:tab pos="1627188" algn="l"/>
                <a:tab pos="2035175" algn="l"/>
                <a:tab pos="2443163" algn="l"/>
                <a:tab pos="2851150" algn="l"/>
                <a:tab pos="3257550" algn="l"/>
                <a:tab pos="3665538" algn="l"/>
                <a:tab pos="4073525" algn="l"/>
                <a:tab pos="4479925" algn="l"/>
                <a:tab pos="4887913" algn="l"/>
                <a:tab pos="5295900" algn="l"/>
                <a:tab pos="5703888" algn="l"/>
                <a:tab pos="6110288" algn="l"/>
                <a:tab pos="6518275" algn="l"/>
                <a:tab pos="6926263" algn="l"/>
                <a:tab pos="7332663" algn="l"/>
                <a:tab pos="7740650" algn="l"/>
                <a:tab pos="8148638" algn="l"/>
              </a:tabLst>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tabLst>
                <a:tab pos="0" algn="l"/>
                <a:tab pos="404813" algn="l"/>
                <a:tab pos="812800" algn="l"/>
                <a:tab pos="1220788" algn="l"/>
                <a:tab pos="1627188" algn="l"/>
                <a:tab pos="2035175" algn="l"/>
                <a:tab pos="2443163" algn="l"/>
                <a:tab pos="2851150" algn="l"/>
                <a:tab pos="3257550" algn="l"/>
                <a:tab pos="3665538" algn="l"/>
                <a:tab pos="4073525" algn="l"/>
                <a:tab pos="4479925" algn="l"/>
                <a:tab pos="4887913" algn="l"/>
                <a:tab pos="5295900" algn="l"/>
                <a:tab pos="5703888" algn="l"/>
                <a:tab pos="6110288" algn="l"/>
                <a:tab pos="6518275" algn="l"/>
                <a:tab pos="6926263" algn="l"/>
                <a:tab pos="7332663" algn="l"/>
                <a:tab pos="7740650" algn="l"/>
                <a:tab pos="8148638" algn="l"/>
              </a:tabLst>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tabLst>
                <a:tab pos="0" algn="l"/>
                <a:tab pos="404813" algn="l"/>
                <a:tab pos="812800" algn="l"/>
                <a:tab pos="1220788" algn="l"/>
                <a:tab pos="1627188" algn="l"/>
                <a:tab pos="2035175" algn="l"/>
                <a:tab pos="2443163" algn="l"/>
                <a:tab pos="2851150" algn="l"/>
                <a:tab pos="3257550" algn="l"/>
                <a:tab pos="3665538" algn="l"/>
                <a:tab pos="4073525" algn="l"/>
                <a:tab pos="4479925" algn="l"/>
                <a:tab pos="4887913" algn="l"/>
                <a:tab pos="5295900" algn="l"/>
                <a:tab pos="5703888" algn="l"/>
                <a:tab pos="6110288" algn="l"/>
                <a:tab pos="6518275" algn="l"/>
                <a:tab pos="6926263" algn="l"/>
                <a:tab pos="7332663" algn="l"/>
                <a:tab pos="7740650" algn="l"/>
                <a:tab pos="8148638" algn="l"/>
              </a:tabLst>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tabLst>
                <a:tab pos="0" algn="l"/>
                <a:tab pos="404813" algn="l"/>
                <a:tab pos="812800" algn="l"/>
                <a:tab pos="1220788" algn="l"/>
                <a:tab pos="1627188" algn="l"/>
                <a:tab pos="2035175" algn="l"/>
                <a:tab pos="2443163" algn="l"/>
                <a:tab pos="2851150" algn="l"/>
                <a:tab pos="3257550" algn="l"/>
                <a:tab pos="3665538" algn="l"/>
                <a:tab pos="4073525" algn="l"/>
                <a:tab pos="4479925" algn="l"/>
                <a:tab pos="4887913" algn="l"/>
                <a:tab pos="5295900" algn="l"/>
                <a:tab pos="5703888" algn="l"/>
                <a:tab pos="6110288" algn="l"/>
                <a:tab pos="6518275" algn="l"/>
                <a:tab pos="6926263" algn="l"/>
                <a:tab pos="7332663" algn="l"/>
                <a:tab pos="7740650" algn="l"/>
                <a:tab pos="8148638"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tabLst>
                <a:tab pos="0" algn="l"/>
                <a:tab pos="404813" algn="l"/>
                <a:tab pos="812800" algn="l"/>
                <a:tab pos="1220788" algn="l"/>
                <a:tab pos="1627188" algn="l"/>
                <a:tab pos="2035175" algn="l"/>
                <a:tab pos="2443163" algn="l"/>
                <a:tab pos="2851150" algn="l"/>
                <a:tab pos="3257550" algn="l"/>
                <a:tab pos="3665538" algn="l"/>
                <a:tab pos="4073525" algn="l"/>
                <a:tab pos="4479925" algn="l"/>
                <a:tab pos="4887913" algn="l"/>
                <a:tab pos="5295900" algn="l"/>
                <a:tab pos="5703888" algn="l"/>
                <a:tab pos="6110288" algn="l"/>
                <a:tab pos="6518275" algn="l"/>
                <a:tab pos="6926263" algn="l"/>
                <a:tab pos="7332663" algn="l"/>
                <a:tab pos="7740650" algn="l"/>
                <a:tab pos="8148638"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tabLst>
                <a:tab pos="0" algn="l"/>
                <a:tab pos="404813" algn="l"/>
                <a:tab pos="812800" algn="l"/>
                <a:tab pos="1220788" algn="l"/>
                <a:tab pos="1627188" algn="l"/>
                <a:tab pos="2035175" algn="l"/>
                <a:tab pos="2443163" algn="l"/>
                <a:tab pos="2851150" algn="l"/>
                <a:tab pos="3257550" algn="l"/>
                <a:tab pos="3665538" algn="l"/>
                <a:tab pos="4073525" algn="l"/>
                <a:tab pos="4479925" algn="l"/>
                <a:tab pos="4887913" algn="l"/>
                <a:tab pos="5295900" algn="l"/>
                <a:tab pos="5703888" algn="l"/>
                <a:tab pos="6110288" algn="l"/>
                <a:tab pos="6518275" algn="l"/>
                <a:tab pos="6926263" algn="l"/>
                <a:tab pos="7332663" algn="l"/>
                <a:tab pos="7740650" algn="l"/>
                <a:tab pos="8148638"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tabLst>
                <a:tab pos="0" algn="l"/>
                <a:tab pos="404813" algn="l"/>
                <a:tab pos="812800" algn="l"/>
                <a:tab pos="1220788" algn="l"/>
                <a:tab pos="1627188" algn="l"/>
                <a:tab pos="2035175" algn="l"/>
                <a:tab pos="2443163" algn="l"/>
                <a:tab pos="2851150" algn="l"/>
                <a:tab pos="3257550" algn="l"/>
                <a:tab pos="3665538" algn="l"/>
                <a:tab pos="4073525" algn="l"/>
                <a:tab pos="4479925" algn="l"/>
                <a:tab pos="4887913" algn="l"/>
                <a:tab pos="5295900" algn="l"/>
                <a:tab pos="5703888" algn="l"/>
                <a:tab pos="6110288" algn="l"/>
                <a:tab pos="6518275" algn="l"/>
                <a:tab pos="6926263" algn="l"/>
                <a:tab pos="7332663" algn="l"/>
                <a:tab pos="7740650" algn="l"/>
                <a:tab pos="8148638"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tabLst>
                <a:tab pos="0" algn="l"/>
                <a:tab pos="404813" algn="l"/>
                <a:tab pos="812800" algn="l"/>
                <a:tab pos="1220788" algn="l"/>
                <a:tab pos="1627188" algn="l"/>
                <a:tab pos="2035175" algn="l"/>
                <a:tab pos="2443163" algn="l"/>
                <a:tab pos="2851150" algn="l"/>
                <a:tab pos="3257550" algn="l"/>
                <a:tab pos="3665538" algn="l"/>
                <a:tab pos="4073525" algn="l"/>
                <a:tab pos="4479925" algn="l"/>
                <a:tab pos="4887913" algn="l"/>
                <a:tab pos="5295900" algn="l"/>
                <a:tab pos="5703888" algn="l"/>
                <a:tab pos="6110288" algn="l"/>
                <a:tab pos="6518275" algn="l"/>
                <a:tab pos="6926263" algn="l"/>
                <a:tab pos="7332663" algn="l"/>
                <a:tab pos="7740650" algn="l"/>
                <a:tab pos="8148638" algn="l"/>
              </a:tabLst>
              <a:defRPr sz="2000">
                <a:solidFill>
                  <a:schemeClr val="tx1"/>
                </a:solidFill>
                <a:latin typeface="Calibri" panose="020F0502020204030204" pitchFamily="34" charset="0"/>
              </a:defRPr>
            </a:lvl9pPr>
          </a:lstStyle>
          <a:p>
            <a:pPr eaLnBrk="1" hangingPunct="1">
              <a:spcBef>
                <a:spcPct val="0"/>
              </a:spcBef>
              <a:buFontTx/>
              <a:buNone/>
            </a:pPr>
            <a:r>
              <a:rPr lang="en-GB" altLang="en-US" sz="2400">
                <a:solidFill>
                  <a:srgbClr val="000000"/>
                </a:solidFill>
              </a:rPr>
              <a:t>php code </a:t>
            </a:r>
          </a:p>
        </p:txBody>
      </p:sp>
      <p:sp>
        <p:nvSpPr>
          <p:cNvPr id="9234" name="Text Box 17"/>
          <p:cNvSpPr txBox="1">
            <a:spLocks noChangeArrowheads="1"/>
          </p:cNvSpPr>
          <p:nvPr/>
        </p:nvSpPr>
        <p:spPr bwMode="auto">
          <a:xfrm>
            <a:off x="4195763" y="4206875"/>
            <a:ext cx="901700"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1639" tIns="42452" rIns="81639" bIns="42452">
            <a:spAutoFit/>
          </a:bodyPr>
          <a:lstStyle>
            <a:lvl1pPr>
              <a:spcBef>
                <a:spcPct val="20000"/>
              </a:spcBef>
              <a:buFont typeface="Arial" panose="020B0604020202020204" pitchFamily="34" charset="0"/>
              <a:buChar char="•"/>
              <a:tabLst>
                <a:tab pos="0" algn="l"/>
                <a:tab pos="404813" algn="l"/>
                <a:tab pos="812800" algn="l"/>
                <a:tab pos="1220788" algn="l"/>
                <a:tab pos="1627188" algn="l"/>
                <a:tab pos="2035175" algn="l"/>
                <a:tab pos="2443163" algn="l"/>
                <a:tab pos="2851150" algn="l"/>
                <a:tab pos="3257550" algn="l"/>
                <a:tab pos="3665538" algn="l"/>
                <a:tab pos="4073525" algn="l"/>
                <a:tab pos="4479925" algn="l"/>
                <a:tab pos="4887913" algn="l"/>
                <a:tab pos="5295900" algn="l"/>
                <a:tab pos="5703888" algn="l"/>
                <a:tab pos="6110288" algn="l"/>
                <a:tab pos="6518275" algn="l"/>
                <a:tab pos="6926263" algn="l"/>
                <a:tab pos="7332663" algn="l"/>
                <a:tab pos="7740650" algn="l"/>
                <a:tab pos="8148638" algn="l"/>
              </a:tabLst>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tabLst>
                <a:tab pos="0" algn="l"/>
                <a:tab pos="404813" algn="l"/>
                <a:tab pos="812800" algn="l"/>
                <a:tab pos="1220788" algn="l"/>
                <a:tab pos="1627188" algn="l"/>
                <a:tab pos="2035175" algn="l"/>
                <a:tab pos="2443163" algn="l"/>
                <a:tab pos="2851150" algn="l"/>
                <a:tab pos="3257550" algn="l"/>
                <a:tab pos="3665538" algn="l"/>
                <a:tab pos="4073525" algn="l"/>
                <a:tab pos="4479925" algn="l"/>
                <a:tab pos="4887913" algn="l"/>
                <a:tab pos="5295900" algn="l"/>
                <a:tab pos="5703888" algn="l"/>
                <a:tab pos="6110288" algn="l"/>
                <a:tab pos="6518275" algn="l"/>
                <a:tab pos="6926263" algn="l"/>
                <a:tab pos="7332663" algn="l"/>
                <a:tab pos="7740650" algn="l"/>
                <a:tab pos="8148638" algn="l"/>
              </a:tabLst>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tabLst>
                <a:tab pos="0" algn="l"/>
                <a:tab pos="404813" algn="l"/>
                <a:tab pos="812800" algn="l"/>
                <a:tab pos="1220788" algn="l"/>
                <a:tab pos="1627188" algn="l"/>
                <a:tab pos="2035175" algn="l"/>
                <a:tab pos="2443163" algn="l"/>
                <a:tab pos="2851150" algn="l"/>
                <a:tab pos="3257550" algn="l"/>
                <a:tab pos="3665538" algn="l"/>
                <a:tab pos="4073525" algn="l"/>
                <a:tab pos="4479925" algn="l"/>
                <a:tab pos="4887913" algn="l"/>
                <a:tab pos="5295900" algn="l"/>
                <a:tab pos="5703888" algn="l"/>
                <a:tab pos="6110288" algn="l"/>
                <a:tab pos="6518275" algn="l"/>
                <a:tab pos="6926263" algn="l"/>
                <a:tab pos="7332663" algn="l"/>
                <a:tab pos="7740650" algn="l"/>
                <a:tab pos="8148638" algn="l"/>
              </a:tabLst>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tabLst>
                <a:tab pos="0" algn="l"/>
                <a:tab pos="404813" algn="l"/>
                <a:tab pos="812800" algn="l"/>
                <a:tab pos="1220788" algn="l"/>
                <a:tab pos="1627188" algn="l"/>
                <a:tab pos="2035175" algn="l"/>
                <a:tab pos="2443163" algn="l"/>
                <a:tab pos="2851150" algn="l"/>
                <a:tab pos="3257550" algn="l"/>
                <a:tab pos="3665538" algn="l"/>
                <a:tab pos="4073525" algn="l"/>
                <a:tab pos="4479925" algn="l"/>
                <a:tab pos="4887913" algn="l"/>
                <a:tab pos="5295900" algn="l"/>
                <a:tab pos="5703888" algn="l"/>
                <a:tab pos="6110288" algn="l"/>
                <a:tab pos="6518275" algn="l"/>
                <a:tab pos="6926263" algn="l"/>
                <a:tab pos="7332663" algn="l"/>
                <a:tab pos="7740650" algn="l"/>
                <a:tab pos="8148638" algn="l"/>
              </a:tabLst>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tabLst>
                <a:tab pos="0" algn="l"/>
                <a:tab pos="404813" algn="l"/>
                <a:tab pos="812800" algn="l"/>
                <a:tab pos="1220788" algn="l"/>
                <a:tab pos="1627188" algn="l"/>
                <a:tab pos="2035175" algn="l"/>
                <a:tab pos="2443163" algn="l"/>
                <a:tab pos="2851150" algn="l"/>
                <a:tab pos="3257550" algn="l"/>
                <a:tab pos="3665538" algn="l"/>
                <a:tab pos="4073525" algn="l"/>
                <a:tab pos="4479925" algn="l"/>
                <a:tab pos="4887913" algn="l"/>
                <a:tab pos="5295900" algn="l"/>
                <a:tab pos="5703888" algn="l"/>
                <a:tab pos="6110288" algn="l"/>
                <a:tab pos="6518275" algn="l"/>
                <a:tab pos="6926263" algn="l"/>
                <a:tab pos="7332663" algn="l"/>
                <a:tab pos="7740650" algn="l"/>
                <a:tab pos="8148638"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tabLst>
                <a:tab pos="0" algn="l"/>
                <a:tab pos="404813" algn="l"/>
                <a:tab pos="812800" algn="l"/>
                <a:tab pos="1220788" algn="l"/>
                <a:tab pos="1627188" algn="l"/>
                <a:tab pos="2035175" algn="l"/>
                <a:tab pos="2443163" algn="l"/>
                <a:tab pos="2851150" algn="l"/>
                <a:tab pos="3257550" algn="l"/>
                <a:tab pos="3665538" algn="l"/>
                <a:tab pos="4073525" algn="l"/>
                <a:tab pos="4479925" algn="l"/>
                <a:tab pos="4887913" algn="l"/>
                <a:tab pos="5295900" algn="l"/>
                <a:tab pos="5703888" algn="l"/>
                <a:tab pos="6110288" algn="l"/>
                <a:tab pos="6518275" algn="l"/>
                <a:tab pos="6926263" algn="l"/>
                <a:tab pos="7332663" algn="l"/>
                <a:tab pos="7740650" algn="l"/>
                <a:tab pos="8148638"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tabLst>
                <a:tab pos="0" algn="l"/>
                <a:tab pos="404813" algn="l"/>
                <a:tab pos="812800" algn="l"/>
                <a:tab pos="1220788" algn="l"/>
                <a:tab pos="1627188" algn="l"/>
                <a:tab pos="2035175" algn="l"/>
                <a:tab pos="2443163" algn="l"/>
                <a:tab pos="2851150" algn="l"/>
                <a:tab pos="3257550" algn="l"/>
                <a:tab pos="3665538" algn="l"/>
                <a:tab pos="4073525" algn="l"/>
                <a:tab pos="4479925" algn="l"/>
                <a:tab pos="4887913" algn="l"/>
                <a:tab pos="5295900" algn="l"/>
                <a:tab pos="5703888" algn="l"/>
                <a:tab pos="6110288" algn="l"/>
                <a:tab pos="6518275" algn="l"/>
                <a:tab pos="6926263" algn="l"/>
                <a:tab pos="7332663" algn="l"/>
                <a:tab pos="7740650" algn="l"/>
                <a:tab pos="8148638"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tabLst>
                <a:tab pos="0" algn="l"/>
                <a:tab pos="404813" algn="l"/>
                <a:tab pos="812800" algn="l"/>
                <a:tab pos="1220788" algn="l"/>
                <a:tab pos="1627188" algn="l"/>
                <a:tab pos="2035175" algn="l"/>
                <a:tab pos="2443163" algn="l"/>
                <a:tab pos="2851150" algn="l"/>
                <a:tab pos="3257550" algn="l"/>
                <a:tab pos="3665538" algn="l"/>
                <a:tab pos="4073525" algn="l"/>
                <a:tab pos="4479925" algn="l"/>
                <a:tab pos="4887913" algn="l"/>
                <a:tab pos="5295900" algn="l"/>
                <a:tab pos="5703888" algn="l"/>
                <a:tab pos="6110288" algn="l"/>
                <a:tab pos="6518275" algn="l"/>
                <a:tab pos="6926263" algn="l"/>
                <a:tab pos="7332663" algn="l"/>
                <a:tab pos="7740650" algn="l"/>
                <a:tab pos="8148638"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tabLst>
                <a:tab pos="0" algn="l"/>
                <a:tab pos="404813" algn="l"/>
                <a:tab pos="812800" algn="l"/>
                <a:tab pos="1220788" algn="l"/>
                <a:tab pos="1627188" algn="l"/>
                <a:tab pos="2035175" algn="l"/>
                <a:tab pos="2443163" algn="l"/>
                <a:tab pos="2851150" algn="l"/>
                <a:tab pos="3257550" algn="l"/>
                <a:tab pos="3665538" algn="l"/>
                <a:tab pos="4073525" algn="l"/>
                <a:tab pos="4479925" algn="l"/>
                <a:tab pos="4887913" algn="l"/>
                <a:tab pos="5295900" algn="l"/>
                <a:tab pos="5703888" algn="l"/>
                <a:tab pos="6110288" algn="l"/>
                <a:tab pos="6518275" algn="l"/>
                <a:tab pos="6926263" algn="l"/>
                <a:tab pos="7332663" algn="l"/>
                <a:tab pos="7740650" algn="l"/>
                <a:tab pos="8148638" algn="l"/>
              </a:tabLst>
              <a:defRPr sz="2000">
                <a:solidFill>
                  <a:schemeClr val="tx1"/>
                </a:solidFill>
                <a:latin typeface="Calibri" panose="020F0502020204030204" pitchFamily="34" charset="0"/>
              </a:defRPr>
            </a:lvl9pPr>
          </a:lstStyle>
          <a:p>
            <a:pPr eaLnBrk="1" hangingPunct="1">
              <a:spcBef>
                <a:spcPct val="0"/>
              </a:spcBef>
              <a:buFontTx/>
              <a:buNone/>
            </a:pPr>
            <a:r>
              <a:rPr lang="en-GB" altLang="en-US" sz="2400" dirty="0">
                <a:solidFill>
                  <a:srgbClr val="000000"/>
                </a:solidFill>
              </a:rPr>
              <a:t>HTML</a:t>
            </a:r>
          </a:p>
        </p:txBody>
      </p:sp>
    </p:spTree>
    <p:extLst>
      <p:ext uri="{BB962C8B-B14F-4D97-AF65-F5344CB8AC3E}">
        <p14:creationId xmlns:p14="http://schemas.microsoft.com/office/powerpoint/2010/main" val="1448379109"/>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1"/>
          <p:cNvSpPr>
            <a:spLocks noGrp="1" noChangeArrowheads="1"/>
          </p:cNvSpPr>
          <p:nvPr>
            <p:ph type="title"/>
          </p:nvPr>
        </p:nvSpPr>
        <p:spPr>
          <a:xfrm>
            <a:off x="250825" y="314325"/>
            <a:ext cx="8434388" cy="882650"/>
          </a:xfrm>
        </p:spPr>
        <p:txBody>
          <a:bodyPr/>
          <a:lstStyle/>
          <a:p>
            <a:pPr eaLnBrk="1" hangingPunct="1">
              <a:lnSpc>
                <a:spcPct val="124000"/>
              </a:lnSpc>
              <a:tabLst>
                <a:tab pos="0" algn="l"/>
                <a:tab pos="404813" algn="l"/>
                <a:tab pos="812800" algn="l"/>
                <a:tab pos="1220788" algn="l"/>
                <a:tab pos="1627188" algn="l"/>
                <a:tab pos="2035175" algn="l"/>
                <a:tab pos="2443163" algn="l"/>
                <a:tab pos="2851150" algn="l"/>
                <a:tab pos="3257550" algn="l"/>
                <a:tab pos="3665538" algn="l"/>
                <a:tab pos="4073525" algn="l"/>
                <a:tab pos="4479925" algn="l"/>
                <a:tab pos="4887913" algn="l"/>
                <a:tab pos="5295900" algn="l"/>
                <a:tab pos="5703888" algn="l"/>
                <a:tab pos="6110288" algn="l"/>
                <a:tab pos="6518275" algn="l"/>
                <a:tab pos="6926263" algn="l"/>
                <a:tab pos="7332663" algn="l"/>
                <a:tab pos="7740650" algn="l"/>
                <a:tab pos="8148638" algn="l"/>
              </a:tabLst>
            </a:pPr>
            <a:r>
              <a:rPr lang="en-GB" altLang="en-US" b="1" smtClean="0"/>
              <a:t>What is a computer program then?</a:t>
            </a:r>
          </a:p>
        </p:txBody>
      </p:sp>
      <p:sp>
        <p:nvSpPr>
          <p:cNvPr id="11267" name="Rectangle 2"/>
          <p:cNvSpPr>
            <a:spLocks noGrp="1" noChangeArrowheads="1"/>
          </p:cNvSpPr>
          <p:nvPr>
            <p:ph type="body" idx="1"/>
          </p:nvPr>
        </p:nvSpPr>
        <p:spPr>
          <a:xfrm>
            <a:off x="457200" y="1604963"/>
            <a:ext cx="8228013" cy="4443412"/>
          </a:xfrm>
        </p:spPr>
        <p:txBody>
          <a:bodyPr/>
          <a:lstStyle/>
          <a:p>
            <a:pPr eaLnBrk="1" hangingPunct="1">
              <a:lnSpc>
                <a:spcPct val="124000"/>
              </a:lnSpc>
              <a:tabLst>
                <a:tab pos="403225" algn="l"/>
                <a:tab pos="811213" algn="l"/>
                <a:tab pos="1219200" algn="l"/>
                <a:tab pos="1627188" algn="l"/>
                <a:tab pos="2033588" algn="l"/>
                <a:tab pos="2441575" algn="l"/>
                <a:tab pos="2849563" algn="l"/>
                <a:tab pos="3255963" algn="l"/>
                <a:tab pos="3663950" algn="l"/>
                <a:tab pos="4071938" algn="l"/>
                <a:tab pos="4478338" algn="l"/>
                <a:tab pos="4886325" algn="l"/>
                <a:tab pos="5294313" algn="l"/>
                <a:tab pos="5702300" algn="l"/>
                <a:tab pos="6108700" algn="l"/>
                <a:tab pos="6516688" algn="l"/>
                <a:tab pos="6924675" algn="l"/>
                <a:tab pos="7331075" algn="l"/>
                <a:tab pos="7739063" algn="l"/>
                <a:tab pos="8147050" algn="l"/>
              </a:tabLst>
            </a:pPr>
            <a:r>
              <a:rPr lang="en-GB" altLang="en-US" smtClean="0"/>
              <a:t>Set of instructions</a:t>
            </a:r>
          </a:p>
          <a:p>
            <a:pPr eaLnBrk="1" hangingPunct="1">
              <a:lnSpc>
                <a:spcPct val="124000"/>
              </a:lnSpc>
              <a:tabLst>
                <a:tab pos="403225" algn="l"/>
                <a:tab pos="811213" algn="l"/>
                <a:tab pos="1219200" algn="l"/>
                <a:tab pos="1627188" algn="l"/>
                <a:tab pos="2033588" algn="l"/>
                <a:tab pos="2441575" algn="l"/>
                <a:tab pos="2849563" algn="l"/>
                <a:tab pos="3255963" algn="l"/>
                <a:tab pos="3663950" algn="l"/>
                <a:tab pos="4071938" algn="l"/>
                <a:tab pos="4478338" algn="l"/>
                <a:tab pos="4886325" algn="l"/>
                <a:tab pos="5294313" algn="l"/>
                <a:tab pos="5702300" algn="l"/>
                <a:tab pos="6108700" algn="l"/>
                <a:tab pos="6516688" algn="l"/>
                <a:tab pos="6924675" algn="l"/>
                <a:tab pos="7331075" algn="l"/>
                <a:tab pos="7739063" algn="l"/>
                <a:tab pos="8147050" algn="l"/>
              </a:tabLst>
            </a:pPr>
            <a:r>
              <a:rPr lang="en-GB" altLang="en-US" smtClean="0"/>
              <a:t>Do this</a:t>
            </a:r>
          </a:p>
          <a:p>
            <a:pPr eaLnBrk="1" hangingPunct="1">
              <a:lnSpc>
                <a:spcPct val="124000"/>
              </a:lnSpc>
              <a:tabLst>
                <a:tab pos="403225" algn="l"/>
                <a:tab pos="811213" algn="l"/>
                <a:tab pos="1219200" algn="l"/>
                <a:tab pos="1627188" algn="l"/>
                <a:tab pos="2033588" algn="l"/>
                <a:tab pos="2441575" algn="l"/>
                <a:tab pos="2849563" algn="l"/>
                <a:tab pos="3255963" algn="l"/>
                <a:tab pos="3663950" algn="l"/>
                <a:tab pos="4071938" algn="l"/>
                <a:tab pos="4478338" algn="l"/>
                <a:tab pos="4886325" algn="l"/>
                <a:tab pos="5294313" algn="l"/>
                <a:tab pos="5702300" algn="l"/>
                <a:tab pos="6108700" algn="l"/>
                <a:tab pos="6516688" algn="l"/>
                <a:tab pos="6924675" algn="l"/>
                <a:tab pos="7331075" algn="l"/>
                <a:tab pos="7739063" algn="l"/>
                <a:tab pos="8147050" algn="l"/>
              </a:tabLst>
            </a:pPr>
            <a:r>
              <a:rPr lang="en-GB" altLang="en-US" smtClean="0"/>
              <a:t>Then do that</a:t>
            </a:r>
          </a:p>
          <a:p>
            <a:pPr eaLnBrk="1" hangingPunct="1">
              <a:lnSpc>
                <a:spcPct val="124000"/>
              </a:lnSpc>
              <a:tabLst>
                <a:tab pos="403225" algn="l"/>
                <a:tab pos="811213" algn="l"/>
                <a:tab pos="1219200" algn="l"/>
                <a:tab pos="1627188" algn="l"/>
                <a:tab pos="2033588" algn="l"/>
                <a:tab pos="2441575" algn="l"/>
                <a:tab pos="2849563" algn="l"/>
                <a:tab pos="3255963" algn="l"/>
                <a:tab pos="3663950" algn="l"/>
                <a:tab pos="4071938" algn="l"/>
                <a:tab pos="4478338" algn="l"/>
                <a:tab pos="4886325" algn="l"/>
                <a:tab pos="5294313" algn="l"/>
                <a:tab pos="5702300" algn="l"/>
                <a:tab pos="6108700" algn="l"/>
                <a:tab pos="6516688" algn="l"/>
                <a:tab pos="6924675" algn="l"/>
                <a:tab pos="7331075" algn="l"/>
                <a:tab pos="7739063" algn="l"/>
                <a:tab pos="8147050" algn="l"/>
              </a:tabLst>
            </a:pPr>
            <a:r>
              <a:rPr lang="en-GB" altLang="en-US" smtClean="0"/>
              <a:t>Afterwards</a:t>
            </a:r>
          </a:p>
          <a:p>
            <a:pPr lvl="1" eaLnBrk="1" hangingPunct="1">
              <a:lnSpc>
                <a:spcPct val="124000"/>
              </a:lnSpc>
              <a:tabLst>
                <a:tab pos="403225" algn="l"/>
                <a:tab pos="811213" algn="l"/>
                <a:tab pos="1219200" algn="l"/>
                <a:tab pos="1627188" algn="l"/>
                <a:tab pos="2033588" algn="l"/>
                <a:tab pos="2441575" algn="l"/>
                <a:tab pos="2849563" algn="l"/>
                <a:tab pos="3255963" algn="l"/>
                <a:tab pos="3663950" algn="l"/>
                <a:tab pos="4071938" algn="l"/>
                <a:tab pos="4478338" algn="l"/>
                <a:tab pos="4886325" algn="l"/>
                <a:tab pos="5294313" algn="l"/>
                <a:tab pos="5702300" algn="l"/>
                <a:tab pos="6108700" algn="l"/>
                <a:tab pos="6516688" algn="l"/>
                <a:tab pos="6924675" algn="l"/>
                <a:tab pos="7331075" algn="l"/>
                <a:tab pos="7739063" algn="l"/>
                <a:tab pos="8147050" algn="l"/>
              </a:tabLst>
            </a:pPr>
            <a:r>
              <a:rPr lang="en-GB" altLang="en-US" smtClean="0"/>
              <a:t>if A is bigger than B do X otherwise do Y.</a:t>
            </a:r>
          </a:p>
        </p:txBody>
      </p:sp>
    </p:spTree>
    <p:extLst>
      <p:ext uri="{BB962C8B-B14F-4D97-AF65-F5344CB8AC3E}">
        <p14:creationId xmlns:p14="http://schemas.microsoft.com/office/powerpoint/2010/main" val="633144330"/>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a:xfrm>
            <a:off x="439005" y="228600"/>
            <a:ext cx="8229600" cy="990600"/>
          </a:xfrm>
        </p:spPr>
        <p:txBody>
          <a:bodyPr/>
          <a:lstStyle/>
          <a:p>
            <a:pPr eaLnBrk="1" hangingPunct="1"/>
            <a:r>
              <a:rPr lang="en-US" altLang="en-US" b="1" dirty="0" smtClean="0"/>
              <a:t>Basic PHP Syntax</a:t>
            </a:r>
            <a:endParaRPr lang="ar-JO" altLang="en-US" dirty="0" smtClean="0"/>
          </a:p>
        </p:txBody>
      </p:sp>
      <p:sp>
        <p:nvSpPr>
          <p:cNvPr id="14339" name="Content Placeholder 2"/>
          <p:cNvSpPr>
            <a:spLocks noGrp="1"/>
          </p:cNvSpPr>
          <p:nvPr>
            <p:ph idx="1"/>
          </p:nvPr>
        </p:nvSpPr>
        <p:spPr>
          <a:xfrm>
            <a:off x="433143" y="1295400"/>
            <a:ext cx="8229600" cy="4267200"/>
          </a:xfrm>
        </p:spPr>
        <p:txBody>
          <a:bodyPr/>
          <a:lstStyle/>
          <a:p>
            <a:pPr eaLnBrk="1" hangingPunct="1"/>
            <a:r>
              <a:rPr lang="en-US" altLang="en-US" dirty="0" smtClean="0"/>
              <a:t>The default file extension for PHP files is ".</a:t>
            </a:r>
            <a:r>
              <a:rPr lang="en-US" altLang="en-US" dirty="0" err="1" smtClean="0"/>
              <a:t>php</a:t>
            </a:r>
            <a:r>
              <a:rPr lang="en-US" altLang="en-US" dirty="0" smtClean="0"/>
              <a:t>".</a:t>
            </a:r>
          </a:p>
          <a:p>
            <a:pPr eaLnBrk="1" hangingPunct="1"/>
            <a:r>
              <a:rPr lang="en-US" altLang="en-US" dirty="0" smtClean="0"/>
              <a:t>A PHP file normally contains HTML tags, and some PHP scripting code.</a:t>
            </a:r>
          </a:p>
          <a:p>
            <a:pPr eaLnBrk="1" hangingPunct="1"/>
            <a:endParaRPr lang="en-US" altLang="en-US" dirty="0" smtClean="0"/>
          </a:p>
        </p:txBody>
      </p:sp>
    </p:spTree>
    <p:extLst>
      <p:ext uri="{BB962C8B-B14F-4D97-AF65-F5344CB8AC3E}">
        <p14:creationId xmlns:p14="http://schemas.microsoft.com/office/powerpoint/2010/main" val="216231242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pPr eaLnBrk="1" hangingPunct="1"/>
            <a:r>
              <a:rPr lang="en-US" altLang="en-US" b="1" smtClean="0"/>
              <a:t>Basic PHP Syntax</a:t>
            </a:r>
            <a:endParaRPr lang="ar-JO" altLang="en-US" smtClean="0"/>
          </a:p>
        </p:txBody>
      </p:sp>
      <p:sp>
        <p:nvSpPr>
          <p:cNvPr id="3" name="Content Placeholder 2"/>
          <p:cNvSpPr>
            <a:spLocks noGrp="1"/>
          </p:cNvSpPr>
          <p:nvPr>
            <p:ph idx="1"/>
          </p:nvPr>
        </p:nvSpPr>
        <p:spPr>
          <a:xfrm>
            <a:off x="457200" y="1295400"/>
            <a:ext cx="8382000" cy="4754563"/>
          </a:xfrm>
        </p:spPr>
        <p:txBody>
          <a:bodyPr rtlCol="0">
            <a:normAutofit/>
          </a:bodyPr>
          <a:lstStyle/>
          <a:p>
            <a:pPr eaLnBrk="1" fontAlgn="auto" hangingPunct="1">
              <a:spcAft>
                <a:spcPts val="0"/>
              </a:spcAft>
              <a:defRPr/>
            </a:pPr>
            <a:r>
              <a:rPr lang="en-US" dirty="0" smtClean="0"/>
              <a:t>An example of a simple PHP file, with a PHP script that sends the text "Hello World!" back to the browser:</a:t>
            </a:r>
          </a:p>
          <a:p>
            <a:pPr indent="17463" eaLnBrk="1" fontAlgn="auto" hangingPunct="1">
              <a:spcAft>
                <a:spcPts val="0"/>
              </a:spcAft>
              <a:buFont typeface="Arial" panose="020B0604020202020204" pitchFamily="34" charset="0"/>
              <a:buNone/>
              <a:defRPr/>
            </a:pPr>
            <a:r>
              <a:rPr lang="en-US" sz="2400" i="1" dirty="0" smtClean="0"/>
              <a:t>&lt;html&gt;</a:t>
            </a:r>
            <a:br>
              <a:rPr lang="en-US" sz="2400" i="1" dirty="0" smtClean="0"/>
            </a:br>
            <a:r>
              <a:rPr lang="en-US" sz="2400" i="1" dirty="0" smtClean="0"/>
              <a:t>&lt;body&gt;</a:t>
            </a:r>
            <a:br>
              <a:rPr lang="en-US" sz="2400" i="1" dirty="0" smtClean="0"/>
            </a:br>
            <a:r>
              <a:rPr lang="en-US" sz="2400" i="1" dirty="0" smtClean="0"/>
              <a:t>&lt;h1&gt;My first PHP page&lt;/h1&gt;</a:t>
            </a:r>
            <a:br>
              <a:rPr lang="en-US" sz="2400" i="1" dirty="0" smtClean="0"/>
            </a:br>
            <a:r>
              <a:rPr lang="en-US" sz="2400" i="1" dirty="0" smtClean="0"/>
              <a:t>&lt;?php</a:t>
            </a:r>
            <a:br>
              <a:rPr lang="en-US" sz="2400" i="1" dirty="0" smtClean="0"/>
            </a:br>
            <a:r>
              <a:rPr lang="en-US" sz="2400" i="1" dirty="0" smtClean="0"/>
              <a:t>echo "Hello World!";</a:t>
            </a:r>
            <a:br>
              <a:rPr lang="en-US" sz="2400" i="1" dirty="0" smtClean="0"/>
            </a:br>
            <a:r>
              <a:rPr lang="en-US" sz="2400" i="1" dirty="0" smtClean="0"/>
              <a:t>?&gt;</a:t>
            </a:r>
            <a:br>
              <a:rPr lang="en-US" sz="2400" i="1" dirty="0" smtClean="0"/>
            </a:br>
            <a:r>
              <a:rPr lang="en-US" sz="2400" i="1" dirty="0" smtClean="0"/>
              <a:t>&lt;/body&gt;</a:t>
            </a:r>
            <a:br>
              <a:rPr lang="en-US" sz="2400" i="1" dirty="0" smtClean="0"/>
            </a:br>
            <a:r>
              <a:rPr lang="en-US" sz="2400" i="1" dirty="0" smtClean="0"/>
              <a:t>&lt;/html&gt; </a:t>
            </a:r>
          </a:p>
        </p:txBody>
      </p:sp>
    </p:spTree>
    <p:extLst>
      <p:ext uri="{BB962C8B-B14F-4D97-AF65-F5344CB8AC3E}">
        <p14:creationId xmlns:p14="http://schemas.microsoft.com/office/powerpoint/2010/main" val="10361090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a:xfrm>
            <a:off x="457200" y="257908"/>
            <a:ext cx="8229600" cy="990600"/>
          </a:xfrm>
        </p:spPr>
        <p:txBody>
          <a:bodyPr/>
          <a:lstStyle/>
          <a:p>
            <a:pPr eaLnBrk="1" hangingPunct="1"/>
            <a:r>
              <a:rPr lang="en-US" altLang="en-US" b="1" dirty="0" smtClean="0"/>
              <a:t>Basic PHP Syntax</a:t>
            </a:r>
            <a:endParaRPr lang="ar-JO" altLang="en-US" dirty="0" smtClean="0"/>
          </a:p>
        </p:txBody>
      </p:sp>
      <p:sp>
        <p:nvSpPr>
          <p:cNvPr id="16387" name="Content Placeholder 2"/>
          <p:cNvSpPr>
            <a:spLocks noGrp="1"/>
          </p:cNvSpPr>
          <p:nvPr>
            <p:ph idx="1"/>
          </p:nvPr>
        </p:nvSpPr>
        <p:spPr>
          <a:xfrm>
            <a:off x="457200" y="1295400"/>
            <a:ext cx="8382000" cy="4754563"/>
          </a:xfrm>
        </p:spPr>
        <p:txBody>
          <a:bodyPr/>
          <a:lstStyle/>
          <a:p>
            <a:pPr eaLnBrk="1" hangingPunct="1"/>
            <a:r>
              <a:rPr lang="en-US" altLang="en-US" dirty="0" smtClean="0"/>
              <a:t>Each code line in PHP </a:t>
            </a:r>
            <a:r>
              <a:rPr lang="en-US" altLang="en-US" b="1" u="sng" dirty="0" smtClean="0"/>
              <a:t>must</a:t>
            </a:r>
            <a:r>
              <a:rPr lang="en-US" altLang="en-US" dirty="0" smtClean="0"/>
              <a:t> end with a semicolon. </a:t>
            </a:r>
          </a:p>
          <a:p>
            <a:pPr eaLnBrk="1" hangingPunct="1"/>
            <a:r>
              <a:rPr lang="en-US" altLang="en-US" dirty="0" smtClean="0"/>
              <a:t>The semicolon is a separator and is used to distinguish one set of instructions from another.</a:t>
            </a:r>
          </a:p>
          <a:p>
            <a:pPr eaLnBrk="1" hangingPunct="1"/>
            <a:r>
              <a:rPr lang="en-US" altLang="en-US" dirty="0" smtClean="0"/>
              <a:t>With PHP, there are two basic statements to output text in the browser: </a:t>
            </a:r>
            <a:r>
              <a:rPr lang="en-US" altLang="en-US" b="1" u="sng" dirty="0" smtClean="0"/>
              <a:t>echo</a:t>
            </a:r>
            <a:r>
              <a:rPr lang="en-US" altLang="en-US" u="sng" dirty="0" smtClean="0"/>
              <a:t> </a:t>
            </a:r>
            <a:r>
              <a:rPr lang="en-US" altLang="en-US" dirty="0" smtClean="0"/>
              <a:t>and </a:t>
            </a:r>
            <a:r>
              <a:rPr lang="en-US" altLang="en-US" b="1" u="sng" dirty="0" smtClean="0"/>
              <a:t>print</a:t>
            </a:r>
            <a:r>
              <a:rPr lang="en-US" altLang="en-US" dirty="0" smtClean="0"/>
              <a:t>.</a:t>
            </a:r>
          </a:p>
        </p:txBody>
      </p:sp>
    </p:spTree>
    <p:extLst>
      <p:ext uri="{BB962C8B-B14F-4D97-AF65-F5344CB8AC3E}">
        <p14:creationId xmlns:p14="http://schemas.microsoft.com/office/powerpoint/2010/main" val="336240222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457200" y="441325"/>
            <a:ext cx="8229600" cy="777875"/>
          </a:xfrm>
        </p:spPr>
        <p:txBody>
          <a:bodyPr/>
          <a:lstStyle/>
          <a:p>
            <a:pPr eaLnBrk="1" hangingPunct="1"/>
            <a:r>
              <a:rPr lang="en-US" altLang="en-US" b="1" dirty="0" smtClean="0"/>
              <a:t>Basic PHP Syntax</a:t>
            </a:r>
            <a:endParaRPr lang="en-US" altLang="en-US" dirty="0" smtClean="0"/>
          </a:p>
        </p:txBody>
      </p:sp>
      <p:sp>
        <p:nvSpPr>
          <p:cNvPr id="13315" name="Content Placeholder 2"/>
          <p:cNvSpPr>
            <a:spLocks noGrp="1"/>
          </p:cNvSpPr>
          <p:nvPr>
            <p:ph idx="1"/>
          </p:nvPr>
        </p:nvSpPr>
        <p:spPr>
          <a:xfrm>
            <a:off x="457200" y="1600200"/>
            <a:ext cx="8229600" cy="4924425"/>
          </a:xfrm>
        </p:spPr>
        <p:txBody>
          <a:bodyPr/>
          <a:lstStyle/>
          <a:p>
            <a:pPr eaLnBrk="1" hangingPunct="1"/>
            <a:r>
              <a:rPr lang="en-US" altLang="en-US" b="1" u="sng" dirty="0" smtClean="0"/>
              <a:t>A PHP script </a:t>
            </a:r>
            <a:r>
              <a:rPr lang="en-US" altLang="en-US" dirty="0" smtClean="0"/>
              <a:t>can be placed anywhere in the document.</a:t>
            </a:r>
          </a:p>
          <a:p>
            <a:pPr eaLnBrk="1" hangingPunct="1"/>
            <a:r>
              <a:rPr lang="en-US" altLang="en-US" dirty="0" smtClean="0"/>
              <a:t>A PHP script starts with </a:t>
            </a:r>
            <a:r>
              <a:rPr lang="en-US" altLang="en-US" b="1" dirty="0" smtClean="0"/>
              <a:t>&lt;?</a:t>
            </a:r>
            <a:r>
              <a:rPr lang="en-US" altLang="en-US" b="1" dirty="0" err="1" smtClean="0"/>
              <a:t>php</a:t>
            </a:r>
            <a:r>
              <a:rPr lang="en-US" altLang="en-US" dirty="0" smtClean="0"/>
              <a:t> and ends with </a:t>
            </a:r>
            <a:r>
              <a:rPr lang="en-US" altLang="en-US" b="1" dirty="0" smtClean="0"/>
              <a:t>?&gt;</a:t>
            </a:r>
            <a:endParaRPr lang="en-US" altLang="en-US" dirty="0" smtClean="0"/>
          </a:p>
          <a:p>
            <a:pPr eaLnBrk="1" hangingPunct="1">
              <a:buFont typeface="Arial" panose="020B0604020202020204" pitchFamily="34" charset="0"/>
              <a:buNone/>
            </a:pPr>
            <a:endParaRPr lang="en-US" altLang="en-US" sz="2400" dirty="0" smtClean="0"/>
          </a:p>
          <a:p>
            <a:pPr eaLnBrk="1" hangingPunct="1">
              <a:buFont typeface="Arial" panose="020B0604020202020204" pitchFamily="34" charset="0"/>
              <a:buNone/>
            </a:pPr>
            <a:r>
              <a:rPr lang="en-US" altLang="en-US" sz="2400" dirty="0" smtClean="0"/>
              <a:t>&lt;?</a:t>
            </a:r>
            <a:r>
              <a:rPr lang="en-US" altLang="en-US" sz="2400" dirty="0" err="1" smtClean="0"/>
              <a:t>php</a:t>
            </a:r>
            <a:endParaRPr lang="en-US" altLang="en-US" sz="2400" dirty="0" smtClean="0"/>
          </a:p>
          <a:p>
            <a:pPr eaLnBrk="1" hangingPunct="1">
              <a:buFont typeface="Arial" panose="020B0604020202020204" pitchFamily="34" charset="0"/>
              <a:buNone/>
            </a:pPr>
            <a:r>
              <a:rPr lang="en-US" altLang="en-US" sz="2400" dirty="0" smtClean="0"/>
              <a:t/>
            </a:r>
            <a:br>
              <a:rPr lang="en-US" altLang="en-US" sz="2400" dirty="0" smtClean="0"/>
            </a:br>
            <a:r>
              <a:rPr lang="en-US" altLang="en-US" sz="2400" dirty="0" smtClean="0"/>
              <a:t>// PHP code goes here</a:t>
            </a:r>
          </a:p>
          <a:p>
            <a:pPr eaLnBrk="1" hangingPunct="1">
              <a:buFont typeface="Arial" panose="020B0604020202020204" pitchFamily="34" charset="0"/>
              <a:buNone/>
            </a:pPr>
            <a:endParaRPr lang="en-US" altLang="en-US" sz="2400" dirty="0" smtClean="0"/>
          </a:p>
          <a:p>
            <a:pPr eaLnBrk="1" hangingPunct="1">
              <a:buFont typeface="Arial" panose="020B0604020202020204" pitchFamily="34" charset="0"/>
              <a:buNone/>
            </a:pPr>
            <a:r>
              <a:rPr lang="en-US" altLang="en-US" sz="2400" dirty="0" smtClean="0"/>
              <a:t>?&gt; </a:t>
            </a:r>
          </a:p>
        </p:txBody>
      </p:sp>
    </p:spTree>
    <p:extLst>
      <p:ext uri="{BB962C8B-B14F-4D97-AF65-F5344CB8AC3E}">
        <p14:creationId xmlns:p14="http://schemas.microsoft.com/office/powerpoint/2010/main" val="165887964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مستند" ma:contentTypeID="0x010100AB1EAC43B815424C96D32F5905C6C054" ma:contentTypeVersion="10" ma:contentTypeDescription="إنشاء مستند جديد." ma:contentTypeScope="" ma:versionID="f2f6b6a321f0b5b0888709fbaa226e96">
  <xsd:schema xmlns:xsd="http://www.w3.org/2001/XMLSchema" xmlns:xs="http://www.w3.org/2001/XMLSchema" xmlns:p="http://schemas.microsoft.com/office/2006/metadata/properties" xmlns:ns2="54839328-afe8-48d1-a406-5c2c895e77a3" xmlns:ns3="f59f8d1f-2e91-40a8-9fa6-5633a360ccee" targetNamespace="http://schemas.microsoft.com/office/2006/metadata/properties" ma:root="true" ma:fieldsID="a53616bb29d626360d55a0b0863889fb" ns2:_="" ns3:_="">
    <xsd:import namespace="54839328-afe8-48d1-a406-5c2c895e77a3"/>
    <xsd:import namespace="f59f8d1f-2e91-40a8-9fa6-5633a360ccee"/>
    <xsd:element name="properties">
      <xsd:complexType>
        <xsd:sequence>
          <xsd:element name="documentManagement">
            <xsd:complexType>
              <xsd:all>
                <xsd:element ref="ns2:MediaServiceMetadata" minOccurs="0"/>
                <xsd:element ref="ns2:MediaServiceFastMetadata" minOccurs="0"/>
                <xsd:element ref="ns2:MediaLengthInSeconds" minOccurs="0"/>
                <xsd:element ref="ns2:lcf76f155ced4ddcb4097134ff3c332f" minOccurs="0"/>
                <xsd:element ref="ns3:TaxCatchAll" minOccurs="0"/>
                <xsd:element ref="ns2:MediaServiceGenerationTime" minOccurs="0"/>
                <xsd:element ref="ns2:MediaServiceEventHashCode" minOccurs="0"/>
                <xsd:element ref="ns2:MediaServiceDateTaken"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4839328-afe8-48d1-a406-5c2c895e77a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LengthInSeconds" ma:index="10" nillable="true" ma:displayName="MediaLengthInSeconds" ma:hidden="true" ma:internalName="MediaLengthInSeconds" ma:readOnly="true">
      <xsd:simpleType>
        <xsd:restriction base="dms:Unknown"/>
      </xsd:simpleType>
    </xsd:element>
    <xsd:element name="lcf76f155ced4ddcb4097134ff3c332f" ma:index="12" nillable="true" ma:taxonomy="true" ma:internalName="lcf76f155ced4ddcb4097134ff3c332f" ma:taxonomyFieldName="MediaServiceImageTags" ma:displayName="علامات الصور" ma:readOnly="false" ma:fieldId="{5cf76f15-5ced-4ddc-b409-7134ff3c332f}" ma:taxonomyMulti="true" ma:sspId="9ff52f34-b351-492d-bd72-b80be8882ab9" ma:termSetId="09814cd3-568e-fe90-9814-8d621ff8fb84" ma:anchorId="fba54fb3-c3e1-fe81-a776-ca4b69148c4d" ma:open="true" ma:isKeyword="false">
      <xsd:complexType>
        <xsd:sequence>
          <xsd:element ref="pc:Terms" minOccurs="0" maxOccurs="1"/>
        </xsd:sequence>
      </xsd:complex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MediaServiceSearchProperties" ma:index="17"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f59f8d1f-2e91-40a8-9fa6-5633a360ccee" elementFormDefault="qualified">
    <xsd:import namespace="http://schemas.microsoft.com/office/2006/documentManagement/types"/>
    <xsd:import namespace="http://schemas.microsoft.com/office/infopath/2007/PartnerControls"/>
    <xsd:element name="TaxCatchAll" ma:index="13" nillable="true" ma:displayName="Taxonomy Catch All Column" ma:hidden="true" ma:list="{59bd7a56-8bc9-410c-943b-83c87892c5d3}" ma:internalName="TaxCatchAll" ma:showField="CatchAllData" ma:web="f59f8d1f-2e91-40a8-9fa6-5633a360ccee">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نوع المحتوى"/>
        <xsd:element ref="dc:title" minOccurs="0" maxOccurs="1" ma:index="4" ma:displayName="العنوان"/>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54839328-afe8-48d1-a406-5c2c895e77a3">
      <Terms xmlns="http://schemas.microsoft.com/office/infopath/2007/PartnerControls"/>
    </lcf76f155ced4ddcb4097134ff3c332f>
    <TaxCatchAll xmlns="f59f8d1f-2e91-40a8-9fa6-5633a360ccee" xsi:nil="true"/>
  </documentManagement>
</p:properties>
</file>

<file path=customXml/itemProps1.xml><?xml version="1.0" encoding="utf-8"?>
<ds:datastoreItem xmlns:ds="http://schemas.openxmlformats.org/officeDocument/2006/customXml" ds:itemID="{74C616C4-4B72-4191-98EE-EDC668B9C79A}"/>
</file>

<file path=customXml/itemProps2.xml><?xml version="1.0" encoding="utf-8"?>
<ds:datastoreItem xmlns:ds="http://schemas.openxmlformats.org/officeDocument/2006/customXml" ds:itemID="{309CAD0D-7562-439B-8B5A-CC17980CAECB}"/>
</file>

<file path=customXml/itemProps3.xml><?xml version="1.0" encoding="utf-8"?>
<ds:datastoreItem xmlns:ds="http://schemas.openxmlformats.org/officeDocument/2006/customXml" ds:itemID="{87E0C082-6775-4037-B818-A19B79376CD9}"/>
</file>

<file path=docProps/app.xml><?xml version="1.0" encoding="utf-8"?>
<Properties xmlns="http://schemas.openxmlformats.org/officeDocument/2006/extended-properties" xmlns:vt="http://schemas.openxmlformats.org/officeDocument/2006/docPropsVTypes">
  <Template/>
  <TotalTime>3912</TotalTime>
  <Words>2040</Words>
  <Application>Microsoft Office PowerPoint</Application>
  <PresentationFormat>On-screen Show (4:3)</PresentationFormat>
  <Paragraphs>329</Paragraphs>
  <Slides>32</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32</vt:i4>
      </vt:variant>
    </vt:vector>
  </HeadingPairs>
  <TitlesOfParts>
    <vt:vector size="36" baseType="lpstr">
      <vt:lpstr>Arial</vt:lpstr>
      <vt:lpstr>Calibri</vt:lpstr>
      <vt:lpstr>Times New Roman</vt:lpstr>
      <vt:lpstr>Office Theme</vt:lpstr>
      <vt:lpstr>Part 4 Basic PHP Syntax  </vt:lpstr>
      <vt:lpstr>PHP</vt:lpstr>
      <vt:lpstr>Why PHP</vt:lpstr>
      <vt:lpstr>PowerPoint Presentation</vt:lpstr>
      <vt:lpstr>What is a computer program then?</vt:lpstr>
      <vt:lpstr>Basic PHP Syntax</vt:lpstr>
      <vt:lpstr>Basic PHP Syntax</vt:lpstr>
      <vt:lpstr>Basic PHP Syntax</vt:lpstr>
      <vt:lpstr>Basic PHP Syntax</vt:lpstr>
      <vt:lpstr>Comments in PHP</vt:lpstr>
      <vt:lpstr>PHP Variables</vt:lpstr>
      <vt:lpstr>Rules for PHP variables</vt:lpstr>
      <vt:lpstr>Creating (Declaring) PHP Variables</vt:lpstr>
      <vt:lpstr>String Variables in PHP</vt:lpstr>
      <vt:lpstr>The PHP Concatenation Operator</vt:lpstr>
      <vt:lpstr>The PHP strnle() function</vt:lpstr>
      <vt:lpstr>The PHP strpos() function</vt:lpstr>
      <vt:lpstr>PHP Arithmetic Operators</vt:lpstr>
      <vt:lpstr>PowerPoint Presentation</vt:lpstr>
      <vt:lpstr>PHP Assignment Operators</vt:lpstr>
      <vt:lpstr>PHP Incrementing/Decrementing Operators</vt:lpstr>
      <vt:lpstr>PowerPoint Presentation</vt:lpstr>
      <vt:lpstr>PHP Comparison Operators</vt:lpstr>
      <vt:lpstr> PHP Logical Operators </vt:lpstr>
      <vt:lpstr>PHP Array Operators</vt:lpstr>
      <vt:lpstr>PHP Conditional Statements</vt:lpstr>
      <vt:lpstr>PHP - The if Statement</vt:lpstr>
      <vt:lpstr>PHP - The if...else Statement</vt:lpstr>
      <vt:lpstr>PHP - The if...else if....else Statement</vt:lpstr>
      <vt:lpstr>PHP - The if...else if....else Statement</vt:lpstr>
      <vt:lpstr>PHP Switch Statement</vt:lpstr>
      <vt:lpstr>PHP Switch Statement-Example</vt:lpstr>
    </vt:vector>
  </TitlesOfParts>
  <Company>Univeristy of Nebraska - Lincoln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 Introduction</dc:title>
  <dc:creator>College of Business Administration</dc:creator>
  <cp:lastModifiedBy>aa</cp:lastModifiedBy>
  <cp:revision>235</cp:revision>
  <cp:lastPrinted>2019-02-10T13:13:25Z</cp:lastPrinted>
  <dcterms:created xsi:type="dcterms:W3CDTF">2002-08-15T13:14:21Z</dcterms:created>
  <dcterms:modified xsi:type="dcterms:W3CDTF">2020-12-03T09:57:30Z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0x010100AB1EAC43B815424C96D32F5905C6C054</vt:lpwstr>
  </property>
</Properties>
</file>