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19"/>
  </p:notesMasterIdLst>
  <p:handoutMasterIdLst>
    <p:handoutMasterId r:id="rId20"/>
  </p:handoutMasterIdLst>
  <p:sldIdLst>
    <p:sldId id="524" r:id="rId2"/>
    <p:sldId id="525" r:id="rId3"/>
    <p:sldId id="526" r:id="rId4"/>
    <p:sldId id="527" r:id="rId5"/>
    <p:sldId id="528" r:id="rId6"/>
    <p:sldId id="529" r:id="rId7"/>
    <p:sldId id="530" r:id="rId8"/>
    <p:sldId id="531" r:id="rId9"/>
    <p:sldId id="532" r:id="rId10"/>
    <p:sldId id="533" r:id="rId11"/>
    <p:sldId id="534" r:id="rId12"/>
    <p:sldId id="535" r:id="rId13"/>
    <p:sldId id="536" r:id="rId14"/>
    <p:sldId id="537" r:id="rId15"/>
    <p:sldId id="538" r:id="rId16"/>
    <p:sldId id="539" r:id="rId17"/>
    <p:sldId id="540" r:id="rId18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A2916"/>
    <a:srgbClr val="FF0000"/>
    <a:srgbClr val="E45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9BB5C-1378-FF11-A175-03E6E1A93CCA}" v="1" dt="2019-02-09T20:51:56.069"/>
  </p1510:revLst>
</p1510:revInfo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90676" autoAdjust="0"/>
  </p:normalViewPr>
  <p:slideViewPr>
    <p:cSldViewPr>
      <p:cViewPr>
        <p:scale>
          <a:sx n="66" d="100"/>
          <a:sy n="66" d="100"/>
        </p:scale>
        <p:origin x="166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6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6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47B32-984F-4ABB-84FD-4F662DEC08D9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D2E2A-CACD-4FEE-B4D2-736CD61B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2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5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2" y="3228896"/>
            <a:ext cx="7279535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9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5" y="645779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76FE08-D186-4741-B366-417B142928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801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6FE08-D186-4741-B366-417B1429281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98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1238A-4B0A-4164-BE70-6ADED9889472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EA4B2-C361-4ED0-A46A-5B2D95CEF7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61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DCDD66-D04E-4F24-BC9C-12EEC63F7DBA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D9D54-45C2-4AC2-AF1F-5526532BF5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31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35DBA-2BC5-40EA-B835-5356A3CC66C5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5977C-F926-46B2-B5DC-860499FB7D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2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E971A-91E0-424F-8211-AECE1C7CBAF9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191E8-D434-416E-8CB3-F034D7BEA5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79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96E8D-6D4F-4AFA-B946-31D238865843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7FC9A-0DD0-4DB2-AE0E-F10CB844E1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0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09E5A-2680-4E2F-A8BA-2C36FF16496D}" type="datetime1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BBE28-1DAC-4D09-8D59-2A180AA73B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22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DD77B-EA93-4176-93F1-304039198502}" type="datetime1">
              <a:rPr lang="en-US" smtClean="0"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9EF7D-252E-4737-87F6-8D867E5648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67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1D783-C0B9-4D25-A8BC-47A6E83329DB}" type="datetime1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B5988-9EAA-4CCC-A1E1-750403074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45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B27ED-1ECA-4E35-8AFD-B7E47498B766}" type="datetime1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BB9DE-8268-4BEB-97B2-F6843DCE26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34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0646A-319A-41A9-943C-6678E7B36592}" type="datetime1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85E5A-A2F0-4E69-AAEE-A63BFD4F3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49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37C2B-71B8-48AD-9207-DE085C662616}" type="datetime1">
              <a:rPr lang="en-US" smtClean="0"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CB461-37C6-4D29-9B5F-5DCC44FD25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49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D256A0D-BD56-4B54-A9E3-A7FC3A864A7A}" type="datetime1">
              <a:rPr lang="en-US" smtClean="0"/>
              <a:t>5/2/2021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33FDEC5-DB1B-4CC7-9225-FBFB6B32FD5E}" type="slidenum">
              <a:rPr lang="en-US" altLang="en-US"/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01600">
            <a:solidFill>
              <a:srgbClr val="CE5D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30505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Part 6</a:t>
            </a:r>
            <a:br>
              <a:rPr lang="en-US" altLang="en-US" b="1" dirty="0" smtClean="0"/>
            </a:br>
            <a:r>
              <a:rPr lang="en-US" altLang="en-US" b="1" dirty="0" smtClean="0"/>
              <a:t>PHP Functions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EA4B2-C361-4ED0-A46A-5B2D95CEF76D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06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28625" y="381000"/>
            <a:ext cx="8229600" cy="72548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latin typeface="+mn-lt"/>
                <a:ea typeface="+mn-ea"/>
                <a:cs typeface="+mn-cs"/>
              </a:rPr>
              <a:t>1- Local </a:t>
            </a:r>
            <a:r>
              <a:rPr lang="en-US" sz="4000" b="1" dirty="0" smtClean="0">
                <a:latin typeface="+mn-lt"/>
                <a:ea typeface="+mn-ea"/>
                <a:cs typeface="+mn-cs"/>
              </a:rPr>
              <a:t>Scope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52400" y="1214438"/>
            <a:ext cx="8991599" cy="5643562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A variable declared </a:t>
            </a:r>
            <a:r>
              <a:rPr lang="en-US" altLang="en-US" sz="2800" b="1" dirty="0" smtClean="0"/>
              <a:t>within</a:t>
            </a:r>
            <a:r>
              <a:rPr lang="en-US" altLang="en-US" sz="2800" dirty="0" smtClean="0"/>
              <a:t> a PHP function is local and can only be accessed within that function: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 smtClean="0"/>
              <a:t>      &lt;?</a:t>
            </a:r>
            <a:r>
              <a:rPr lang="en-US" altLang="en-US" sz="2200" dirty="0" err="1" smtClean="0"/>
              <a:t>php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b="1" dirty="0" smtClean="0"/>
              <a:t/>
            </a:r>
            <a:br>
              <a:rPr lang="en-US" altLang="en-US" sz="2200" b="1" dirty="0" smtClean="0"/>
            </a:br>
            <a:r>
              <a:rPr lang="en-US" altLang="en-US" sz="2200" b="1" dirty="0" smtClean="0"/>
              <a:t>function </a:t>
            </a:r>
            <a:r>
              <a:rPr lang="en-US" altLang="en-US" sz="2200" b="1" dirty="0" err="1" smtClean="0"/>
              <a:t>myTest</a:t>
            </a:r>
            <a:r>
              <a:rPr lang="en-US" altLang="en-US" sz="2200" b="1" dirty="0" smtClean="0"/>
              <a:t>()</a:t>
            </a:r>
            <a:br>
              <a:rPr lang="en-US" altLang="en-US" sz="2200" b="1" dirty="0" smtClean="0"/>
            </a:br>
            <a:r>
              <a:rPr lang="en-US" altLang="en-US" sz="2200" b="1" dirty="0" smtClean="0"/>
              <a:t>{</a:t>
            </a:r>
          </a:p>
          <a:p>
            <a:pPr eaLnBrk="1" hangingPunct="1">
              <a:buNone/>
            </a:pPr>
            <a:r>
              <a:rPr lang="en-US" altLang="en-US" sz="2200" b="1" dirty="0" smtClean="0"/>
              <a:t>       $x=5;</a:t>
            </a:r>
            <a:br>
              <a:rPr lang="en-US" altLang="en-US" sz="2200" b="1" dirty="0" smtClean="0"/>
            </a:br>
            <a:r>
              <a:rPr lang="en-US" altLang="en-US" sz="2200" b="1" dirty="0"/>
              <a:t>echo $x; </a:t>
            </a:r>
            <a:r>
              <a:rPr lang="en-US" altLang="en-US" sz="2200" b="1" dirty="0" smtClean="0"/>
              <a:t>     // </a:t>
            </a:r>
            <a:r>
              <a:rPr lang="en-US" altLang="en-US" sz="2200" b="1" dirty="0" smtClean="0"/>
              <a:t>local scope</a:t>
            </a:r>
            <a:br>
              <a:rPr lang="en-US" altLang="en-US" sz="2200" b="1" dirty="0" smtClean="0"/>
            </a:br>
            <a:r>
              <a:rPr lang="en-US" altLang="en-US" sz="2200" b="1" dirty="0" smtClean="0"/>
              <a:t>}</a:t>
            </a:r>
          </a:p>
          <a:p>
            <a:pPr eaLnBrk="1" hangingPunct="1">
              <a:buNone/>
            </a:pPr>
            <a:r>
              <a:rPr lang="en-US" altLang="en-US" sz="2200" b="1" dirty="0" smtClean="0">
                <a:solidFill>
                  <a:srgbClr val="0000FF"/>
                </a:solidFill>
              </a:rPr>
              <a:t>      </a:t>
            </a:r>
            <a:r>
              <a:rPr lang="en-US" altLang="en-US" sz="2200" b="1" dirty="0" smtClean="0">
                <a:solidFill>
                  <a:srgbClr val="0000FF"/>
                </a:solidFill>
              </a:rPr>
              <a:t>// echo </a:t>
            </a:r>
            <a:r>
              <a:rPr lang="en-US" altLang="en-US" sz="2200" b="1" dirty="0">
                <a:solidFill>
                  <a:srgbClr val="0000FF"/>
                </a:solidFill>
              </a:rPr>
              <a:t>$x</a:t>
            </a:r>
            <a:r>
              <a:rPr lang="en-US" altLang="en-US" sz="2200" b="1" dirty="0" smtClean="0">
                <a:solidFill>
                  <a:srgbClr val="0000FF"/>
                </a:solidFill>
              </a:rPr>
              <a:t>;  ERORR</a:t>
            </a:r>
            <a:endParaRPr lang="en-US" altLang="en-US" sz="2200" b="1" dirty="0" smtClean="0">
              <a:solidFill>
                <a:srgbClr val="0000FF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 smtClean="0">
                <a:solidFill>
                  <a:srgbClr val="FF0000"/>
                </a:solidFill>
              </a:rPr>
              <a:t>     </a:t>
            </a:r>
            <a:r>
              <a:rPr lang="en-US" altLang="en-US" sz="2200" dirty="0" err="1" smtClean="0">
                <a:solidFill>
                  <a:srgbClr val="FF0000"/>
                </a:solidFill>
              </a:rPr>
              <a:t>myTest</a:t>
            </a:r>
            <a:r>
              <a:rPr lang="en-US" altLang="en-US" sz="2200" dirty="0" smtClean="0">
                <a:solidFill>
                  <a:srgbClr val="FF0000"/>
                </a:solidFill>
              </a:rPr>
              <a:t>();</a:t>
            </a:r>
            <a:br>
              <a:rPr lang="en-US" altLang="en-US" sz="2200" dirty="0" smtClean="0">
                <a:solidFill>
                  <a:srgbClr val="FF0000"/>
                </a:solidFill>
              </a:rPr>
            </a:br>
            <a:r>
              <a:rPr lang="en-US" altLang="en-US" sz="2200" dirty="0" smtClean="0"/>
              <a:t>?&gt; </a:t>
            </a:r>
          </a:p>
          <a:p>
            <a:pPr eaLnBrk="1" hangingPunct="1"/>
            <a:r>
              <a:rPr lang="en-US" altLang="en-US" sz="2400" dirty="0" smtClean="0"/>
              <a:t>The script above will not produce any output because the echo statement refers to the local scope variable $x, which has not been assigned a value within this scope</a:t>
            </a:r>
            <a:endParaRPr lang="en-US" altLang="en-U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8618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05179" y="357188"/>
            <a:ext cx="8229600" cy="78581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latin typeface="+mn-lt"/>
                <a:ea typeface="+mn-ea"/>
                <a:cs typeface="+mn-cs"/>
              </a:rPr>
              <a:t>2- Global </a:t>
            </a:r>
            <a:r>
              <a:rPr lang="en-US" sz="4000" b="1" dirty="0" smtClean="0">
                <a:latin typeface="+mn-lt"/>
                <a:ea typeface="+mn-ea"/>
                <a:cs typeface="+mn-cs"/>
              </a:rPr>
              <a:t>Scope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05179" y="1295400"/>
            <a:ext cx="8229600" cy="4495800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A variable that is defined </a:t>
            </a:r>
            <a:r>
              <a:rPr lang="en-US" altLang="en-US" sz="2800" dirty="0" smtClean="0">
                <a:solidFill>
                  <a:srgbClr val="FF0000"/>
                </a:solidFill>
              </a:rPr>
              <a:t>outsid</a:t>
            </a:r>
            <a:r>
              <a:rPr lang="en-US" altLang="en-US" sz="2800" dirty="0" smtClean="0"/>
              <a:t>e of any function, has a global scope.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Global variables can be accessed from any part of the script,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EXCEPT</a:t>
            </a:r>
            <a:r>
              <a:rPr lang="en-US" altLang="en-US" sz="2800" dirty="0" smtClean="0"/>
              <a:t> from within a function.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r>
              <a:rPr lang="en-US" altLang="en-US" sz="2800" dirty="0" smtClean="0"/>
              <a:t>To access a global variable from within a function, use the </a:t>
            </a:r>
            <a:r>
              <a:rPr lang="en-US" altLang="en-US" sz="2800" b="1" dirty="0" smtClean="0"/>
              <a:t>global</a:t>
            </a:r>
            <a:r>
              <a:rPr lang="en-US" altLang="en-US" sz="2800" dirty="0" smtClean="0"/>
              <a:t> </a:t>
            </a:r>
            <a:r>
              <a:rPr lang="en-US" altLang="en-US" sz="2800" dirty="0" smtClean="0"/>
              <a:t>keyword</a:t>
            </a:r>
            <a:endParaRPr lang="en-US" altLang="en-US" sz="28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81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Example 1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92723" y="1295400"/>
            <a:ext cx="8382000" cy="52578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s-ES" altLang="en-US" sz="2400" dirty="0" smtClean="0"/>
              <a:t>&lt;?</a:t>
            </a:r>
            <a:r>
              <a:rPr lang="es-ES" altLang="en-US" sz="2400" dirty="0" err="1" smtClean="0"/>
              <a:t>php</a:t>
            </a:r>
            <a:r>
              <a:rPr lang="es-ES" altLang="en-US" sz="2400" dirty="0" smtClean="0"/>
              <a:t/>
            </a:r>
            <a:br>
              <a:rPr lang="es-ES" altLang="en-US" sz="2400" dirty="0" smtClean="0"/>
            </a:br>
            <a:endParaRPr lang="es-ES" altLang="en-US" sz="2400" dirty="0" smtClean="0"/>
          </a:p>
          <a:p>
            <a:pPr eaLnBrk="1" hangingPunct="1">
              <a:buNone/>
            </a:pPr>
            <a:r>
              <a:rPr lang="es-ES" altLang="en-US" sz="2400" dirty="0"/>
              <a:t>	</a:t>
            </a:r>
            <a:r>
              <a:rPr lang="es-ES" altLang="en-US" sz="2400" dirty="0" smtClean="0"/>
              <a:t>$</a:t>
            </a:r>
            <a:r>
              <a:rPr lang="es-ES" altLang="en-US" sz="2400" dirty="0" smtClean="0"/>
              <a:t>x=5;                // global </a:t>
            </a:r>
            <a:r>
              <a:rPr lang="es-ES" altLang="en-US" sz="2400" dirty="0" err="1" smtClean="0"/>
              <a:t>scope</a:t>
            </a:r>
            <a:r>
              <a:rPr lang="es-ES" altLang="en-US" sz="2400" dirty="0" smtClean="0"/>
              <a:t/>
            </a:r>
            <a:br>
              <a:rPr lang="es-ES" altLang="en-US" sz="2400" dirty="0" smtClean="0"/>
            </a:br>
            <a:r>
              <a:rPr lang="es-ES" altLang="en-US" sz="2400" dirty="0" smtClean="0"/>
              <a:t>$y=10;           // global </a:t>
            </a:r>
            <a:r>
              <a:rPr lang="es-ES" altLang="en-US" sz="2400" dirty="0" err="1" smtClean="0"/>
              <a:t>scope</a:t>
            </a:r>
            <a:r>
              <a:rPr lang="es-ES" altLang="en-US" sz="2400" dirty="0" smtClean="0"/>
              <a:t/>
            </a:r>
            <a:br>
              <a:rPr lang="es-ES" altLang="en-US" sz="2400" dirty="0" smtClean="0"/>
            </a:br>
            <a:r>
              <a:rPr lang="es-ES" altLang="en-US" sz="2400" dirty="0" smtClean="0"/>
              <a:t/>
            </a:r>
            <a:br>
              <a:rPr lang="es-ES" altLang="en-US" sz="2400" dirty="0" smtClean="0"/>
            </a:br>
            <a:r>
              <a:rPr lang="es-ES" altLang="en-US" sz="2400" dirty="0" err="1" smtClean="0">
                <a:solidFill>
                  <a:srgbClr val="FF0000"/>
                </a:solidFill>
              </a:rPr>
              <a:t>function</a:t>
            </a:r>
            <a:r>
              <a:rPr lang="es-ES" altLang="en-US" sz="2400" dirty="0" smtClean="0">
                <a:solidFill>
                  <a:srgbClr val="FF0000"/>
                </a:solidFill>
              </a:rPr>
              <a:t> </a:t>
            </a:r>
            <a:r>
              <a:rPr lang="es-ES" altLang="en-US" sz="2400" dirty="0" err="1" smtClean="0">
                <a:solidFill>
                  <a:srgbClr val="FF0000"/>
                </a:solidFill>
              </a:rPr>
              <a:t>myTest</a:t>
            </a:r>
            <a:r>
              <a:rPr lang="es-ES" altLang="en-US" sz="2400" dirty="0" smtClean="0">
                <a:solidFill>
                  <a:srgbClr val="FF0000"/>
                </a:solidFill>
              </a:rPr>
              <a:t>()</a:t>
            </a:r>
            <a:br>
              <a:rPr lang="es-ES" altLang="en-US" sz="2400" dirty="0" smtClean="0">
                <a:solidFill>
                  <a:srgbClr val="FF0000"/>
                </a:solidFill>
              </a:rPr>
            </a:br>
            <a:r>
              <a:rPr lang="es-ES" altLang="en-US" sz="2400" dirty="0" smtClean="0">
                <a:solidFill>
                  <a:srgbClr val="FF0000"/>
                </a:solidFill>
              </a:rPr>
              <a:t>{</a:t>
            </a:r>
            <a:br>
              <a:rPr lang="es-ES" altLang="en-US" sz="2400" dirty="0" smtClean="0">
                <a:solidFill>
                  <a:srgbClr val="FF0000"/>
                </a:solidFill>
              </a:rPr>
            </a:br>
            <a:r>
              <a:rPr lang="es-ES" altLang="en-US" sz="2400" dirty="0">
                <a:solidFill>
                  <a:srgbClr val="00B050"/>
                </a:solidFill>
              </a:rPr>
              <a:t>global</a:t>
            </a:r>
            <a:r>
              <a:rPr lang="es-ES" altLang="en-US" sz="2400" dirty="0">
                <a:solidFill>
                  <a:srgbClr val="FF0000"/>
                </a:solidFill>
              </a:rPr>
              <a:t> $</a:t>
            </a:r>
            <a:r>
              <a:rPr lang="es-ES" altLang="en-US" sz="2400" dirty="0" err="1" smtClean="0">
                <a:solidFill>
                  <a:srgbClr val="FF0000"/>
                </a:solidFill>
              </a:rPr>
              <a:t>x,$y</a:t>
            </a:r>
            <a:r>
              <a:rPr lang="es-ES" altLang="en-US" sz="2400" dirty="0" smtClean="0">
                <a:solidFill>
                  <a:srgbClr val="FF0000"/>
                </a:solidFill>
              </a:rPr>
              <a:t>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s-ES" altLang="en-US" sz="2400" dirty="0" smtClean="0">
                <a:solidFill>
                  <a:srgbClr val="FF0000"/>
                </a:solidFill>
              </a:rPr>
              <a:t>    </a:t>
            </a:r>
            <a:r>
              <a:rPr lang="es-ES" altLang="en-US" sz="2400" dirty="0" smtClean="0">
                <a:solidFill>
                  <a:srgbClr val="FF0000"/>
                </a:solidFill>
              </a:rPr>
              <a:t>$y=$</a:t>
            </a:r>
            <a:r>
              <a:rPr lang="es-ES" altLang="en-US" sz="2400" dirty="0" smtClean="0">
                <a:solidFill>
                  <a:srgbClr val="FF0000"/>
                </a:solidFill>
              </a:rPr>
              <a:t>x+$y;</a:t>
            </a:r>
            <a:br>
              <a:rPr lang="es-ES" altLang="en-US" sz="2400" dirty="0" smtClean="0">
                <a:solidFill>
                  <a:srgbClr val="FF0000"/>
                </a:solidFill>
              </a:rPr>
            </a:br>
            <a:r>
              <a:rPr lang="es-ES" altLang="en-US" sz="2400" dirty="0" smtClean="0">
                <a:solidFill>
                  <a:srgbClr val="FF0000"/>
                </a:solidFill>
              </a:rPr>
              <a:t>}</a:t>
            </a:r>
            <a:r>
              <a:rPr lang="es-ES" altLang="en-US" sz="2400" dirty="0" smtClean="0"/>
              <a:t/>
            </a:r>
            <a:br>
              <a:rPr lang="es-ES" altLang="en-US" sz="2400" dirty="0" smtClean="0"/>
            </a:br>
            <a:r>
              <a:rPr lang="es-ES" altLang="en-US" sz="2400" dirty="0" err="1" smtClean="0"/>
              <a:t>myTest</a:t>
            </a:r>
            <a:r>
              <a:rPr lang="es-ES" altLang="en-US" sz="2400" dirty="0" smtClean="0"/>
              <a:t>();</a:t>
            </a:r>
            <a:br>
              <a:rPr lang="es-ES" altLang="en-US" sz="2400" dirty="0" smtClean="0"/>
            </a:br>
            <a:r>
              <a:rPr lang="es-ES" altLang="en-US" sz="2400" dirty="0" smtClean="0"/>
              <a:t>echo $y; …………..   Output 15                   </a:t>
            </a:r>
            <a:br>
              <a:rPr lang="es-ES" altLang="en-US" sz="2400" dirty="0" smtClean="0"/>
            </a:br>
            <a:r>
              <a:rPr lang="es-ES" altLang="en-US" sz="2400" dirty="0" smtClean="0"/>
              <a:t>?&gt; </a:t>
            </a:r>
            <a:endParaRPr lang="en-US" altLang="en-US" sz="2400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4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48400" y="2667000"/>
            <a:ext cx="19812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u="sng" dirty="0" smtClean="0"/>
              <a:t>X    y</a:t>
            </a:r>
          </a:p>
          <a:p>
            <a:pPr marL="457200" indent="-457200">
              <a:buAutoNum type="arabicPlain" startAt="5"/>
            </a:pPr>
            <a:r>
              <a:rPr lang="en-US" dirty="0" smtClean="0"/>
              <a:t>10</a:t>
            </a:r>
          </a:p>
          <a:p>
            <a:r>
              <a:rPr lang="en-US" dirty="0"/>
              <a:t> </a:t>
            </a:r>
            <a:r>
              <a:rPr lang="en-US" dirty="0" smtClean="0"/>
              <a:t>       15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26656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en-US" altLang="en-US" sz="4000" b="1" dirty="0" smtClean="0"/>
              <a:t>Example 1-updated</a:t>
            </a:r>
          </a:p>
        </p:txBody>
      </p:sp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474785" y="1295400"/>
            <a:ext cx="7842250" cy="5297488"/>
          </a:xfrm>
        </p:spPr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100" dirty="0" smtClean="0"/>
              <a:t>&lt;?</a:t>
            </a:r>
            <a:r>
              <a:rPr lang="en-US" altLang="en-US" sz="2100" dirty="0" err="1" smtClean="0"/>
              <a:t>php</a:t>
            </a:r>
            <a:endParaRPr lang="en-US" altLang="en-US" sz="2100" dirty="0" smtClean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100" dirty="0" smtClean="0"/>
              <a:t>$x=5;      // global scope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100" b="1" dirty="0" smtClean="0">
                <a:solidFill>
                  <a:srgbClr val="0000FF"/>
                </a:solidFill>
              </a:rPr>
              <a:t>$y=10;   </a:t>
            </a:r>
            <a:r>
              <a:rPr lang="en-US" altLang="en-US" sz="2100" dirty="0" smtClean="0"/>
              <a:t>// global scope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100" dirty="0" smtClean="0">
                <a:solidFill>
                  <a:srgbClr val="FF0000"/>
                </a:solidFill>
              </a:rPr>
              <a:t>function </a:t>
            </a:r>
            <a:r>
              <a:rPr lang="en-US" altLang="en-US" sz="2100" dirty="0" err="1" smtClean="0">
                <a:solidFill>
                  <a:srgbClr val="FF0000"/>
                </a:solidFill>
              </a:rPr>
              <a:t>myTest</a:t>
            </a:r>
            <a:r>
              <a:rPr lang="en-US" altLang="en-US" sz="2100" dirty="0" smtClean="0">
                <a:solidFill>
                  <a:srgbClr val="FF0000"/>
                </a:solidFill>
              </a:rPr>
              <a:t>()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100" dirty="0" smtClean="0">
                <a:solidFill>
                  <a:srgbClr val="FF0000"/>
                </a:solidFill>
              </a:rPr>
              <a:t>{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100" b="1" dirty="0" smtClean="0">
                <a:solidFill>
                  <a:srgbClr val="0000FF"/>
                </a:solidFill>
              </a:rPr>
              <a:t>global</a:t>
            </a:r>
            <a:r>
              <a:rPr lang="en-US" altLang="en-US" sz="2100" dirty="0" smtClean="0">
                <a:solidFill>
                  <a:srgbClr val="FF0000"/>
                </a:solidFill>
              </a:rPr>
              <a:t> $</a:t>
            </a:r>
            <a:r>
              <a:rPr lang="en-US" altLang="en-US" sz="2100" dirty="0" err="1" smtClean="0">
                <a:solidFill>
                  <a:srgbClr val="FF0000"/>
                </a:solidFill>
              </a:rPr>
              <a:t>x,$y</a:t>
            </a:r>
            <a:r>
              <a:rPr lang="en-US" altLang="en-US" sz="2100" dirty="0" smtClean="0">
                <a:solidFill>
                  <a:srgbClr val="FF0000"/>
                </a:solidFill>
              </a:rPr>
              <a:t>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100" dirty="0" smtClean="0">
                <a:solidFill>
                  <a:srgbClr val="FF0000"/>
                </a:solidFill>
              </a:rPr>
              <a:t>$y=$x+$y;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100" b="1" dirty="0" smtClean="0">
                <a:solidFill>
                  <a:srgbClr val="FF0000"/>
                </a:solidFill>
              </a:rPr>
              <a:t>$z=10;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100" dirty="0" smtClean="0">
                <a:solidFill>
                  <a:srgbClr val="FF0000"/>
                </a:solidFill>
              </a:rPr>
              <a:t>}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100" b="1" dirty="0" smtClean="0">
                <a:solidFill>
                  <a:srgbClr val="0000FF"/>
                </a:solidFill>
              </a:rPr>
              <a:t>echo $y."&lt;</a:t>
            </a:r>
            <a:r>
              <a:rPr lang="en-US" altLang="en-US" sz="2100" b="1" dirty="0" err="1" smtClean="0">
                <a:solidFill>
                  <a:srgbClr val="0000FF"/>
                </a:solidFill>
              </a:rPr>
              <a:t>br</a:t>
            </a:r>
            <a:r>
              <a:rPr lang="en-US" altLang="en-US" sz="2100" b="1" dirty="0" smtClean="0">
                <a:solidFill>
                  <a:srgbClr val="0000FF"/>
                </a:solidFill>
              </a:rPr>
              <a:t>&gt;";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100" dirty="0" err="1" smtClean="0">
                <a:solidFill>
                  <a:srgbClr val="FF0000"/>
                </a:solidFill>
              </a:rPr>
              <a:t>myTest</a:t>
            </a:r>
            <a:r>
              <a:rPr lang="en-US" altLang="en-US" sz="2100" dirty="0" smtClean="0">
                <a:solidFill>
                  <a:srgbClr val="FF0000"/>
                </a:solidFill>
              </a:rPr>
              <a:t>();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100" b="1" dirty="0">
                <a:solidFill>
                  <a:srgbClr val="0000FF"/>
                </a:solidFill>
              </a:rPr>
              <a:t>echo $y."&lt;</a:t>
            </a:r>
            <a:r>
              <a:rPr lang="en-US" altLang="en-US" sz="2100" b="1" dirty="0" err="1">
                <a:solidFill>
                  <a:srgbClr val="0000FF"/>
                </a:solidFill>
              </a:rPr>
              <a:t>br</a:t>
            </a:r>
            <a:r>
              <a:rPr lang="en-US" altLang="en-US" sz="2100" b="1" dirty="0">
                <a:solidFill>
                  <a:srgbClr val="0000FF"/>
                </a:solidFill>
              </a:rPr>
              <a:t>&gt;";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100" b="1" dirty="0" smtClean="0"/>
              <a:t>echo $z."&lt;</a:t>
            </a:r>
            <a:r>
              <a:rPr lang="en-US" altLang="en-US" sz="2100" b="1" dirty="0" err="1" smtClean="0"/>
              <a:t>br</a:t>
            </a:r>
            <a:r>
              <a:rPr lang="en-US" altLang="en-US" sz="2100" b="1" dirty="0" smtClean="0"/>
              <a:t>&gt;";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100" dirty="0" smtClean="0"/>
              <a:t>?&gt;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endParaRPr lang="en-US" altLang="en-US" sz="2100" dirty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en-US" altLang="en-US" sz="2100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3089010"/>
            <a:ext cx="5076825" cy="148298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68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933" y="488950"/>
            <a:ext cx="8229600" cy="654050"/>
          </a:xfrm>
        </p:spPr>
        <p:txBody>
          <a:bodyPr/>
          <a:lstStyle/>
          <a:p>
            <a:r>
              <a:rPr lang="en-US" altLang="en-US" sz="4000" b="1" dirty="0" smtClean="0"/>
              <a:t>3- Static </a:t>
            </a:r>
            <a:r>
              <a:rPr lang="en-US" altLang="en-US" sz="4000" b="1" dirty="0" smtClean="0"/>
              <a:t>Scope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22764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When a function is completed, all of its variables are normally deleted. However, sometimes you want a local variable to not be deleted.</a:t>
            </a:r>
            <a:endParaRPr lang="ar-SA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To do this, use the </a:t>
            </a:r>
            <a:r>
              <a:rPr lang="en-US" altLang="en-US" b="1" dirty="0" smtClean="0"/>
              <a:t>static</a:t>
            </a:r>
            <a:r>
              <a:rPr lang="en-US" altLang="en-US" dirty="0" smtClean="0"/>
              <a:t> keyword when you first declare the variable: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571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Example 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754563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en-US" sz="2400" dirty="0" smtClean="0"/>
              <a:t>&lt;?</a:t>
            </a:r>
            <a:r>
              <a:rPr lang="en-US" altLang="en-US" sz="2400" dirty="0" err="1" smtClean="0"/>
              <a:t>php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>
                <a:solidFill>
                  <a:srgbClr val="FF0000"/>
                </a:solidFill>
              </a:rPr>
              <a:t>function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myTest</a:t>
            </a:r>
            <a:r>
              <a:rPr lang="en-US" altLang="en-US" sz="2400" dirty="0" smtClean="0">
                <a:solidFill>
                  <a:srgbClr val="FF0000"/>
                </a:solidFill>
              </a:rPr>
              <a:t>()</a:t>
            </a:r>
            <a:br>
              <a:rPr lang="en-US" altLang="en-US" sz="2400" dirty="0" smtClean="0">
                <a:solidFill>
                  <a:srgbClr val="FF0000"/>
                </a:solidFill>
              </a:rPr>
            </a:br>
            <a:r>
              <a:rPr lang="en-US" altLang="en-US" sz="2400" dirty="0" smtClean="0">
                <a:solidFill>
                  <a:srgbClr val="FF0000"/>
                </a:solidFill>
              </a:rPr>
              <a:t>{</a:t>
            </a:r>
            <a:br>
              <a:rPr lang="en-US" altLang="en-US" sz="2400" dirty="0" smtClean="0">
                <a:solidFill>
                  <a:srgbClr val="FF0000"/>
                </a:solidFill>
              </a:rPr>
            </a:br>
            <a:r>
              <a:rPr lang="en-US" altLang="en-US" sz="2400" dirty="0" smtClean="0">
                <a:solidFill>
                  <a:srgbClr val="0000FF"/>
                </a:solidFill>
              </a:rPr>
              <a:t>static</a:t>
            </a:r>
            <a:r>
              <a:rPr lang="en-US" altLang="en-US" sz="2400" dirty="0" smtClean="0">
                <a:solidFill>
                  <a:srgbClr val="FF0000"/>
                </a:solidFill>
              </a:rPr>
              <a:t> $</a:t>
            </a:r>
            <a:r>
              <a:rPr lang="en-US" altLang="en-US" sz="2400" dirty="0" smtClean="0">
                <a:solidFill>
                  <a:srgbClr val="FF0000"/>
                </a:solidFill>
              </a:rPr>
              <a:t>x=0;                                </a:t>
            </a:r>
            <a:r>
              <a:rPr lang="en-US" altLang="en-US" sz="2400" dirty="0" smtClean="0">
                <a:solidFill>
                  <a:srgbClr val="FF0000"/>
                </a:solidFill>
              </a:rPr>
              <a:t>   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 x</a:t>
            </a:r>
            <a:r>
              <a:rPr lang="en-US" altLang="en-US" sz="2400" dirty="0" smtClean="0">
                <a:solidFill>
                  <a:srgbClr val="FF0000"/>
                </a:solidFill>
              </a:rPr>
              <a:t>              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x</a:t>
            </a:r>
            <a:r>
              <a:rPr lang="en-US" altLang="en-US" sz="2400" dirty="0" smtClean="0">
                <a:solidFill>
                  <a:srgbClr val="FF0000"/>
                </a:solidFill>
              </a:rPr>
              <a:t>                 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x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 smtClean="0">
                <a:solidFill>
                  <a:srgbClr val="FF0000"/>
                </a:solidFill>
              </a:rPr>
              <a:t>  </a:t>
            </a:r>
            <a:r>
              <a:rPr lang="en-US" altLang="en-US" sz="2400" dirty="0" smtClean="0">
                <a:solidFill>
                  <a:srgbClr val="FF0000"/>
                </a:solidFill>
              </a:rPr>
              <a:t>echo </a:t>
            </a:r>
            <a:r>
              <a:rPr lang="en-US" altLang="en-US" sz="2400" dirty="0" smtClean="0">
                <a:solidFill>
                  <a:srgbClr val="FF0000"/>
                </a:solidFill>
              </a:rPr>
              <a:t>$x.”&lt;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br</a:t>
            </a:r>
            <a:r>
              <a:rPr lang="en-US" altLang="en-US" sz="2400" dirty="0" smtClean="0">
                <a:solidFill>
                  <a:srgbClr val="FF0000"/>
                </a:solidFill>
              </a:rPr>
              <a:t>&gt;”;                            </a:t>
            </a:r>
            <a:r>
              <a:rPr lang="en-US" altLang="en-US" sz="2400" dirty="0" smtClean="0">
                <a:solidFill>
                  <a:srgbClr val="FF0000"/>
                </a:solidFill>
              </a:rPr>
              <a:t>0+1=</a:t>
            </a:r>
            <a:r>
              <a:rPr lang="en-US" altLang="en-US" sz="2400" dirty="0" smtClean="0">
                <a:solidFill>
                  <a:srgbClr val="0000FF"/>
                </a:solidFill>
              </a:rPr>
              <a:t>1</a:t>
            </a:r>
            <a:r>
              <a:rPr lang="en-US" altLang="en-US" sz="2400" dirty="0" smtClean="0">
                <a:solidFill>
                  <a:srgbClr val="FF0000"/>
                </a:solidFill>
              </a:rPr>
              <a:t>       </a:t>
            </a:r>
            <a:r>
              <a:rPr lang="en-US" altLang="en-US" sz="2400" dirty="0" smtClean="0">
                <a:solidFill>
                  <a:srgbClr val="0000FF"/>
                </a:solidFill>
              </a:rPr>
              <a:t>1</a:t>
            </a:r>
            <a:r>
              <a:rPr lang="en-US" altLang="en-US" sz="2400" dirty="0" smtClean="0">
                <a:solidFill>
                  <a:srgbClr val="FF0000"/>
                </a:solidFill>
              </a:rPr>
              <a:t>+1=</a:t>
            </a:r>
            <a:r>
              <a:rPr lang="en-US" altLang="en-US" sz="2400" dirty="0" smtClean="0">
                <a:solidFill>
                  <a:srgbClr val="0000FF"/>
                </a:solidFill>
              </a:rPr>
              <a:t>2</a:t>
            </a:r>
            <a:r>
              <a:rPr lang="en-US" altLang="en-US" sz="2400" dirty="0" smtClean="0">
                <a:solidFill>
                  <a:srgbClr val="FF0000"/>
                </a:solidFill>
              </a:rPr>
              <a:t>          </a:t>
            </a:r>
            <a:r>
              <a:rPr lang="en-US" altLang="en-US" sz="2400" dirty="0" smtClean="0">
                <a:solidFill>
                  <a:srgbClr val="0000FF"/>
                </a:solidFill>
              </a:rPr>
              <a:t>2</a:t>
            </a:r>
            <a:r>
              <a:rPr lang="en-US" altLang="en-US" sz="2400" dirty="0" smtClean="0">
                <a:solidFill>
                  <a:srgbClr val="FF0000"/>
                </a:solidFill>
              </a:rPr>
              <a:t>+1=3</a:t>
            </a:r>
            <a:r>
              <a:rPr lang="en-US" altLang="en-US" sz="2400" dirty="0" smtClean="0">
                <a:solidFill>
                  <a:srgbClr val="FF0000"/>
                </a:solidFill>
              </a:rPr>
              <a:t/>
            </a:r>
            <a:br>
              <a:rPr lang="en-US" altLang="en-US" sz="2400" dirty="0" smtClean="0">
                <a:solidFill>
                  <a:srgbClr val="FF0000"/>
                </a:solidFill>
              </a:rPr>
            </a:br>
            <a:r>
              <a:rPr lang="en-US" altLang="en-US" sz="2400" dirty="0" smtClean="0">
                <a:solidFill>
                  <a:srgbClr val="FF0000"/>
                </a:solidFill>
              </a:rPr>
              <a:t>$x++;</a:t>
            </a:r>
            <a:br>
              <a:rPr lang="en-US" altLang="en-US" sz="2400" dirty="0" smtClean="0">
                <a:solidFill>
                  <a:srgbClr val="FF0000"/>
                </a:solidFill>
              </a:rPr>
            </a:br>
            <a:r>
              <a:rPr lang="en-US" altLang="en-US" sz="2400" dirty="0" smtClean="0">
                <a:solidFill>
                  <a:srgbClr val="FF0000"/>
                </a:solidFill>
              </a:rPr>
              <a:t>}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err="1" smtClean="0"/>
              <a:t>myTest</a:t>
            </a:r>
            <a:r>
              <a:rPr lang="en-US" altLang="en-US" sz="2400" dirty="0" smtClean="0"/>
              <a:t>();   </a:t>
            </a:r>
            <a:r>
              <a:rPr lang="en-US" altLang="en-US" sz="2400" dirty="0" smtClean="0"/>
              <a:t>----------------------          </a:t>
            </a:r>
            <a:r>
              <a:rPr lang="en-US" altLang="en-US" sz="2400" dirty="0" smtClean="0"/>
              <a:t>0</a:t>
            </a:r>
            <a:br>
              <a:rPr lang="en-US" altLang="en-US" sz="2400" dirty="0" smtClean="0"/>
            </a:br>
            <a:r>
              <a:rPr lang="en-US" altLang="en-US" sz="2400" dirty="0" err="1" smtClean="0"/>
              <a:t>myTest</a:t>
            </a:r>
            <a:r>
              <a:rPr lang="en-US" altLang="en-US" sz="2400" dirty="0" smtClean="0"/>
              <a:t>();    </a:t>
            </a:r>
            <a:r>
              <a:rPr lang="en-US" altLang="en-US" sz="2400" dirty="0" smtClean="0"/>
              <a:t>---------------------           1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err="1" smtClean="0"/>
              <a:t>myTest</a:t>
            </a:r>
            <a:r>
              <a:rPr lang="en-US" altLang="en-US" sz="2400" dirty="0" smtClean="0"/>
              <a:t>();     </a:t>
            </a:r>
            <a:r>
              <a:rPr lang="en-US" altLang="en-US" sz="2400" dirty="0" smtClean="0"/>
              <a:t>--------------------            2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?&gt;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984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28625" y="631825"/>
            <a:ext cx="8229600" cy="511175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4- Parameter </a:t>
            </a:r>
            <a:r>
              <a:rPr lang="en-US" altLang="en-US" b="1" dirty="0" smtClean="0"/>
              <a:t>Scope</a:t>
            </a:r>
            <a:endParaRPr lang="en-US" alt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28625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parameter is a </a:t>
            </a:r>
            <a:r>
              <a:rPr lang="en-US" altLang="en-US" b="1" dirty="0" smtClean="0">
                <a:solidFill>
                  <a:srgbClr val="0000FF"/>
                </a:solidFill>
              </a:rPr>
              <a:t>local</a:t>
            </a:r>
            <a:r>
              <a:rPr lang="en-US" altLang="en-US" dirty="0" smtClean="0"/>
              <a:t> variable whose value is passed to the function by the </a:t>
            </a:r>
            <a:r>
              <a:rPr lang="en-US" altLang="en-US" b="1" dirty="0">
                <a:solidFill>
                  <a:srgbClr val="0000FF"/>
                </a:solidFill>
              </a:rPr>
              <a:t>calling code.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Parameters are declared in a parameter list as part of the function declaration:</a:t>
            </a:r>
            <a:endParaRPr lang="ar-SA" altLang="en-US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Example : slide #8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2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39615" y="457200"/>
            <a:ext cx="8229600" cy="6858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Example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39615" y="1295400"/>
            <a:ext cx="8382000" cy="47545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   &lt;?</a:t>
            </a:r>
            <a:r>
              <a:rPr lang="en-US" altLang="en-US" dirty="0" err="1" smtClean="0"/>
              <a:t>php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function </a:t>
            </a:r>
            <a:r>
              <a:rPr lang="en-US" altLang="en-US" dirty="0" err="1" smtClean="0"/>
              <a:t>myTest</a:t>
            </a:r>
            <a:r>
              <a:rPr lang="en-US" altLang="en-US" b="1" dirty="0" smtClean="0">
                <a:solidFill>
                  <a:srgbClr val="0000FF"/>
                </a:solidFill>
              </a:rPr>
              <a:t>( $x 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{</a:t>
            </a:r>
            <a:br>
              <a:rPr lang="en-US" altLang="en-US" dirty="0" smtClean="0"/>
            </a:br>
            <a:r>
              <a:rPr lang="en-US" altLang="en-US" dirty="0" smtClean="0"/>
              <a:t>echo $x;</a:t>
            </a:r>
            <a:br>
              <a:rPr lang="en-US" altLang="en-US" dirty="0" smtClean="0"/>
            </a:br>
            <a:r>
              <a:rPr lang="en-US" altLang="en-US" dirty="0" smtClean="0"/>
              <a:t>}</a:t>
            </a:r>
            <a:br>
              <a:rPr lang="en-US" altLang="en-US" dirty="0" smtClean="0"/>
            </a:br>
            <a:r>
              <a:rPr lang="en-US" altLang="en-US" dirty="0" err="1" smtClean="0">
                <a:solidFill>
                  <a:srgbClr val="FF0000"/>
                </a:solidFill>
              </a:rPr>
              <a:t>myTest</a:t>
            </a:r>
            <a:r>
              <a:rPr lang="en-US" altLang="en-US" dirty="0" smtClean="0">
                <a:solidFill>
                  <a:srgbClr val="FF0000"/>
                </a:solidFill>
              </a:rPr>
              <a:t>(5);</a:t>
            </a:r>
          </a:p>
          <a:p>
            <a:pPr eaLnBrk="1" hangingPunct="1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   </a:t>
            </a:r>
            <a:r>
              <a:rPr lang="en-US" altLang="en-US" dirty="0" err="1" smtClean="0">
                <a:solidFill>
                  <a:srgbClr val="FF0000"/>
                </a:solidFill>
              </a:rPr>
              <a:t>myTest</a:t>
            </a:r>
            <a:r>
              <a:rPr lang="en-US" altLang="en-US" dirty="0" smtClean="0">
                <a:solidFill>
                  <a:srgbClr val="FF0000"/>
                </a:solidFill>
              </a:rPr>
              <a:t>(-4);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?&gt;                             output </a:t>
            </a:r>
            <a:r>
              <a:rPr lang="en-US" altLang="en-US" dirty="0" smtClean="0">
                <a:solidFill>
                  <a:srgbClr val="0000FF"/>
                </a:solidFill>
              </a:rPr>
              <a:t>5-4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Parameters are also called arguments.</a:t>
            </a:r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54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12873" y="457200"/>
            <a:ext cx="8229600" cy="725487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Create a PHP Function</a:t>
            </a:r>
            <a:endParaRPr lang="en-US" altLang="en-US" sz="4000" dirty="0" smtClean="0"/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389427" y="1295400"/>
            <a:ext cx="8229600" cy="528637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 function will be executed by </a:t>
            </a:r>
            <a:r>
              <a:rPr lang="en-US" altLang="en-US" dirty="0" smtClean="0">
                <a:solidFill>
                  <a:srgbClr val="FF0000"/>
                </a:solidFill>
              </a:rPr>
              <a:t>a call </a:t>
            </a:r>
            <a:r>
              <a:rPr lang="en-US" altLang="en-US" dirty="0" smtClean="0"/>
              <a:t>to the function.</a:t>
            </a:r>
            <a:endParaRPr lang="ar-SA" altLang="en-US" dirty="0" smtClean="0"/>
          </a:p>
          <a:p>
            <a:pPr eaLnBrk="1" hangingPunct="1"/>
            <a:r>
              <a:rPr lang="en-US" altLang="en-US" dirty="0" smtClean="0"/>
              <a:t>You may call a function from anywhere within a page.</a:t>
            </a:r>
            <a:endParaRPr lang="ar-SA" altLang="en-US" dirty="0" smtClean="0"/>
          </a:p>
          <a:p>
            <a:pPr eaLnBrk="1" hangingPunct="1"/>
            <a:r>
              <a:rPr lang="en-US" altLang="en-US" b="1" dirty="0" smtClean="0"/>
              <a:t>Syntax</a:t>
            </a:r>
            <a:endParaRPr lang="ar-SA" altLang="en-US" b="1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ar-SA" altLang="en-US" sz="2200" i="1" dirty="0" smtClean="0"/>
              <a:t>     </a:t>
            </a:r>
            <a:r>
              <a:rPr lang="en-US" altLang="en-US" sz="2200" i="1" dirty="0" smtClean="0"/>
              <a:t>function </a:t>
            </a:r>
            <a:r>
              <a:rPr lang="en-US" altLang="en-US" sz="2200" i="1" dirty="0" err="1" smtClean="0"/>
              <a:t>functionName</a:t>
            </a:r>
            <a:r>
              <a:rPr lang="en-US" altLang="en-US" sz="2200" i="1" dirty="0" smtClean="0"/>
              <a:t>( )</a:t>
            </a:r>
            <a:br>
              <a:rPr lang="en-US" altLang="en-US" sz="2200" i="1" dirty="0" smtClean="0"/>
            </a:br>
            <a:r>
              <a:rPr lang="en-US" altLang="en-US" sz="2200" i="1" dirty="0" smtClean="0"/>
              <a:t>{</a:t>
            </a:r>
            <a:br>
              <a:rPr lang="en-US" altLang="en-US" sz="2200" i="1" dirty="0" smtClean="0"/>
            </a:br>
            <a:r>
              <a:rPr lang="en-US" altLang="en-US" sz="2200" i="1" dirty="0" smtClean="0"/>
              <a:t>code to be executed;</a:t>
            </a:r>
            <a:br>
              <a:rPr lang="en-US" altLang="en-US" sz="2200" i="1" dirty="0" smtClean="0"/>
            </a:br>
            <a:r>
              <a:rPr lang="en-US" altLang="en-US" sz="2200" i="1" dirty="0" smtClean="0"/>
              <a:t>}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6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PHP function guidelines:</a:t>
            </a:r>
            <a:endParaRPr lang="en-US" altLang="en-US" sz="3200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Give the function a name that reflects what the function does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</a:rPr>
              <a:t>function name </a:t>
            </a:r>
            <a:r>
              <a:rPr lang="en-US" altLang="en-US" dirty="0" smtClean="0"/>
              <a:t>can start with a</a:t>
            </a:r>
            <a:r>
              <a:rPr lang="en-US" altLang="en-US" b="1" dirty="0" smtClean="0"/>
              <a:t> letter </a:t>
            </a:r>
            <a:r>
              <a:rPr lang="en-US" altLang="en-US" dirty="0" smtClean="0"/>
              <a:t>or </a:t>
            </a:r>
            <a:r>
              <a:rPr lang="en-US" altLang="en-US" b="1" dirty="0" smtClean="0"/>
              <a:t>underscore</a:t>
            </a:r>
            <a:r>
              <a:rPr lang="en-US" altLang="en-US" dirty="0" smtClean="0"/>
              <a:t> (</a:t>
            </a:r>
            <a:r>
              <a:rPr lang="en-US" altLang="en-US" u="sng" dirty="0" smtClean="0"/>
              <a:t>not a number</a:t>
            </a:r>
            <a:r>
              <a:rPr lang="en-US" altLang="en-US" dirty="0" smtClean="0"/>
              <a:t>)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en-US" sz="4000" b="1" dirty="0" smtClean="0"/>
              <a:t>Example</a:t>
            </a:r>
            <a:endParaRPr lang="en-US" altLang="en-US" sz="4000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2400" y="1137708"/>
            <a:ext cx="8534400" cy="5720292"/>
          </a:xfrm>
        </p:spPr>
        <p:txBody>
          <a:bodyPr/>
          <a:lstStyle/>
          <a:p>
            <a:pPr eaLnBrk="1" hangingPunct="1">
              <a:buNone/>
            </a:pPr>
            <a:r>
              <a:rPr lang="ar-SA" altLang="en-US" dirty="0" smtClean="0"/>
              <a:t>   </a:t>
            </a:r>
            <a:r>
              <a:rPr lang="en-US" altLang="en-US" dirty="0" smtClean="0"/>
              <a:t>&lt;?</a:t>
            </a:r>
            <a:r>
              <a:rPr lang="en-US" altLang="en-US" dirty="0" err="1" smtClean="0"/>
              <a:t>php</a:t>
            </a:r>
            <a:endParaRPr lang="en-US" altLang="en-US" dirty="0" smtClean="0"/>
          </a:p>
          <a:p>
            <a:pPr eaLnBrk="1" hangingPunct="1"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function </a:t>
            </a:r>
            <a:r>
              <a:rPr lang="en-US" altLang="en-US" dirty="0" err="1" smtClean="0">
                <a:solidFill>
                  <a:srgbClr val="FF0000"/>
                </a:solidFill>
              </a:rPr>
              <a:t>writeName</a:t>
            </a:r>
            <a:r>
              <a:rPr lang="en-US" altLang="en-US" dirty="0" smtClean="0"/>
              <a:t>( )</a:t>
            </a:r>
            <a:br>
              <a:rPr lang="en-US" altLang="en-US" dirty="0" smtClean="0"/>
            </a:br>
            <a:r>
              <a:rPr lang="en-US" altLang="en-US" dirty="0" smtClean="0"/>
              <a:t>{</a:t>
            </a:r>
            <a:br>
              <a:rPr lang="en-US" altLang="en-US" dirty="0" smtClean="0"/>
            </a:br>
            <a:r>
              <a:rPr lang="en-US" altLang="en-US" dirty="0" smtClean="0"/>
              <a:t>$m="</a:t>
            </a:r>
            <a:r>
              <a:rPr lang="en-US" altLang="en-US" dirty="0" err="1" smtClean="0"/>
              <a:t>php</a:t>
            </a:r>
            <a:r>
              <a:rPr lang="en-US" altLang="en-US" dirty="0" smtClean="0"/>
              <a:t> </a:t>
            </a:r>
            <a:r>
              <a:rPr lang="en-US" altLang="en-US" dirty="0"/>
              <a:t>programming</a:t>
            </a:r>
            <a:r>
              <a:rPr lang="en-US" altLang="en-US" dirty="0" smtClean="0"/>
              <a:t>";</a:t>
            </a:r>
          </a:p>
          <a:p>
            <a:pPr eaLnBrk="1" hangingPunct="1">
              <a:buNone/>
            </a:pPr>
            <a:r>
              <a:rPr lang="en-US" altLang="en-US" dirty="0"/>
              <a:t>	</a:t>
            </a:r>
            <a:r>
              <a:rPr lang="en-US" altLang="en-US" dirty="0" smtClean="0">
                <a:solidFill>
                  <a:srgbClr val="0000FF"/>
                </a:solidFill>
              </a:rPr>
              <a:t>return $m;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}</a:t>
            </a:r>
            <a:br>
              <a:rPr lang="en-US" altLang="en-US" dirty="0" smtClean="0"/>
            </a:br>
            <a:r>
              <a:rPr lang="en-US" altLang="en-US" dirty="0" smtClean="0"/>
              <a:t>echo "My best language is “;</a:t>
            </a:r>
          </a:p>
          <a:p>
            <a:pPr eaLnBrk="1" hangingPunct="1">
              <a:buNone/>
            </a:pPr>
            <a:r>
              <a:rPr lang="en-US" altLang="en-US" dirty="0" smtClean="0">
                <a:solidFill>
                  <a:srgbClr val="FF0000"/>
                </a:solidFill>
              </a:rPr>
              <a:t>$</a:t>
            </a:r>
            <a:r>
              <a:rPr lang="en-US" altLang="en-US" dirty="0" err="1" smtClean="0">
                <a:solidFill>
                  <a:srgbClr val="FF0000"/>
                </a:solidFill>
              </a:rPr>
              <a:t>mes</a:t>
            </a:r>
            <a:r>
              <a:rPr lang="en-US" altLang="en-US" dirty="0" smtClean="0">
                <a:solidFill>
                  <a:srgbClr val="FF0000"/>
                </a:solidFill>
              </a:rPr>
              <a:t>=</a:t>
            </a:r>
            <a:r>
              <a:rPr lang="en-US" altLang="en-US" dirty="0" err="1" smtClean="0">
                <a:solidFill>
                  <a:srgbClr val="FF0000"/>
                </a:solidFill>
              </a:rPr>
              <a:t>writeName</a:t>
            </a:r>
            <a:r>
              <a:rPr lang="en-US" altLang="en-US" dirty="0"/>
              <a:t>( </a:t>
            </a:r>
            <a:r>
              <a:rPr lang="en-US" altLang="en-US" dirty="0" smtClean="0"/>
              <a:t>);</a:t>
            </a:r>
          </a:p>
          <a:p>
            <a:pPr eaLnBrk="1" hangingPunct="1">
              <a:buNone/>
            </a:pPr>
            <a:r>
              <a:rPr lang="en-US" altLang="en-US" dirty="0">
                <a:solidFill>
                  <a:srgbClr val="FF0000"/>
                </a:solidFill>
              </a:rPr>
              <a:t>echo "My best language is </a:t>
            </a:r>
            <a:r>
              <a:rPr lang="en-US" altLang="en-US" dirty="0" smtClean="0">
                <a:solidFill>
                  <a:srgbClr val="FF0000"/>
                </a:solidFill>
              </a:rPr>
              <a:t>“.$</a:t>
            </a:r>
            <a:r>
              <a:rPr lang="en-US" altLang="en-US" dirty="0" err="1" smtClean="0">
                <a:solidFill>
                  <a:srgbClr val="FF0000"/>
                </a:solidFill>
              </a:rPr>
              <a:t>mes</a:t>
            </a:r>
            <a:r>
              <a:rPr lang="en-US" altLang="en-US" dirty="0" smtClean="0">
                <a:solidFill>
                  <a:srgbClr val="FF0000"/>
                </a:solidFill>
              </a:rPr>
              <a:t>;</a:t>
            </a:r>
          </a:p>
          <a:p>
            <a:pPr eaLnBrk="1" hangingPunct="1">
              <a:buNone/>
            </a:pPr>
            <a:r>
              <a:rPr lang="en-US" altLang="en-US" dirty="0">
                <a:solidFill>
                  <a:srgbClr val="00B050"/>
                </a:solidFill>
              </a:rPr>
              <a:t>echo "My best language is </a:t>
            </a:r>
            <a:r>
              <a:rPr lang="en-US" altLang="en-US" dirty="0" smtClean="0">
                <a:solidFill>
                  <a:srgbClr val="00B050"/>
                </a:solidFill>
              </a:rPr>
              <a:t>“.</a:t>
            </a:r>
            <a:r>
              <a:rPr lang="en-US" altLang="en-US" dirty="0" err="1" smtClean="0">
                <a:solidFill>
                  <a:srgbClr val="00B050"/>
                </a:solidFill>
              </a:rPr>
              <a:t>writeName</a:t>
            </a:r>
            <a:r>
              <a:rPr lang="en-US" altLang="en-US" dirty="0" smtClean="0">
                <a:solidFill>
                  <a:srgbClr val="00B050"/>
                </a:solidFill>
              </a:rPr>
              <a:t>();</a:t>
            </a:r>
            <a:endParaRPr lang="en-US" altLang="en-US" dirty="0">
              <a:solidFill>
                <a:srgbClr val="00B050"/>
              </a:solidFill>
            </a:endParaRPr>
          </a:p>
          <a:p>
            <a:pPr eaLnBrk="1" hangingPunct="1">
              <a:buNone/>
            </a:pPr>
            <a:r>
              <a:rPr lang="en-US" altLang="en-US" dirty="0" smtClean="0"/>
              <a:t>?&gt;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62600" y="2525404"/>
            <a:ext cx="5076091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Output:</a:t>
            </a:r>
          </a:p>
          <a:p>
            <a:pPr>
              <a:defRPr/>
            </a:pPr>
            <a:r>
              <a:rPr lang="en-US" dirty="0"/>
              <a:t>My </a:t>
            </a:r>
            <a:r>
              <a:rPr lang="en-US" altLang="en-US" dirty="0"/>
              <a:t>best language</a:t>
            </a:r>
            <a:r>
              <a:rPr lang="en-US" dirty="0" smtClean="0"/>
              <a:t> is </a:t>
            </a:r>
            <a:r>
              <a:rPr lang="en-US" dirty="0" err="1" smtClean="0"/>
              <a:t>php</a:t>
            </a:r>
            <a:r>
              <a:rPr lang="en-US" dirty="0" smtClean="0"/>
              <a:t> </a:t>
            </a:r>
            <a:r>
              <a:rPr lang="en-US" dirty="0"/>
              <a:t>programming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93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68313" y="533400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en-US" sz="4000" b="1" smtClean="0"/>
              <a:t>PHP Functions - Adding parameters</a:t>
            </a:r>
            <a:endParaRPr lang="en-US" altLang="en-US" sz="400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345598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To add more functionality to a function, we can add parameters. </a:t>
            </a:r>
          </a:p>
          <a:p>
            <a:pPr eaLnBrk="1" hangingPunct="1"/>
            <a:r>
              <a:rPr lang="en-US" altLang="en-US" dirty="0" smtClean="0"/>
              <a:t>A parameter is just like a variable.</a:t>
            </a:r>
          </a:p>
          <a:p>
            <a:pPr eaLnBrk="1" hangingPunct="1"/>
            <a:r>
              <a:rPr lang="en-US" altLang="en-US" dirty="0" smtClean="0"/>
              <a:t>Parameters are specified after the function name, inside the parentheses.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377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512"/>
            <a:ext cx="8229600" cy="762000"/>
          </a:xfrm>
        </p:spPr>
        <p:txBody>
          <a:bodyPr/>
          <a:lstStyle/>
          <a:p>
            <a:r>
              <a:rPr lang="en-US" altLang="en-US" b="1" dirty="0" smtClean="0"/>
              <a:t>Example1</a:t>
            </a:r>
            <a:endParaRPr lang="en-US" dirty="0"/>
          </a:p>
        </p:txBody>
      </p:sp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The following example will write different first names, but equal last name:</a:t>
            </a:r>
            <a:endParaRPr lang="en-US" altLang="en-US" sz="2200" dirty="0" smtClean="0"/>
          </a:p>
          <a:p>
            <a:pPr eaLnBrk="1" hangingPunct="1">
              <a:buNone/>
            </a:pPr>
            <a:r>
              <a:rPr lang="en-US" altLang="en-US" sz="2200" dirty="0" smtClean="0"/>
              <a:t>      &lt; ?</a:t>
            </a:r>
            <a:r>
              <a:rPr lang="en-US" altLang="en-US" sz="2200" dirty="0" err="1" smtClean="0"/>
              <a:t>php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>
                <a:solidFill>
                  <a:srgbClr val="FF0000"/>
                </a:solidFill>
              </a:rPr>
              <a:t>function </a:t>
            </a:r>
            <a:r>
              <a:rPr lang="en-US" altLang="en-US" sz="2200" dirty="0" err="1" smtClean="0">
                <a:solidFill>
                  <a:srgbClr val="FF0000"/>
                </a:solidFill>
              </a:rPr>
              <a:t>writeName</a:t>
            </a:r>
            <a:r>
              <a:rPr lang="en-US" altLang="en-US" sz="2200" dirty="0" smtClean="0">
                <a:solidFill>
                  <a:srgbClr val="FF0000"/>
                </a:solidFill>
              </a:rPr>
              <a:t>($</a:t>
            </a:r>
            <a:r>
              <a:rPr lang="en-US" altLang="en-US" sz="2200" dirty="0" err="1" smtClean="0">
                <a:solidFill>
                  <a:srgbClr val="FF0000"/>
                </a:solidFill>
              </a:rPr>
              <a:t>fname</a:t>
            </a:r>
            <a:r>
              <a:rPr lang="en-US" altLang="en-US" sz="2200" dirty="0" smtClean="0">
                <a:solidFill>
                  <a:srgbClr val="FF0000"/>
                </a:solidFill>
              </a:rPr>
              <a:t>)</a:t>
            </a:r>
            <a:br>
              <a:rPr lang="en-US" altLang="en-US" sz="2200" dirty="0" smtClean="0">
                <a:solidFill>
                  <a:srgbClr val="FF0000"/>
                </a:solidFill>
              </a:rPr>
            </a:br>
            <a:r>
              <a:rPr lang="en-US" altLang="en-US" sz="2200" dirty="0" smtClean="0">
                <a:solidFill>
                  <a:srgbClr val="FF0000"/>
                </a:solidFill>
              </a:rPr>
              <a:t>{</a:t>
            </a:r>
            <a:br>
              <a:rPr lang="en-US" altLang="en-US" sz="2200" dirty="0" smtClean="0">
                <a:solidFill>
                  <a:srgbClr val="FF0000"/>
                </a:solidFill>
              </a:rPr>
            </a:br>
            <a:r>
              <a:rPr lang="en-US" altLang="en-US" sz="2200" dirty="0" smtClean="0">
                <a:solidFill>
                  <a:srgbClr val="FF0000"/>
                </a:solidFill>
              </a:rPr>
              <a:t>echo $</a:t>
            </a:r>
            <a:r>
              <a:rPr lang="en-US" altLang="en-US" sz="2200" dirty="0" err="1" smtClean="0">
                <a:solidFill>
                  <a:srgbClr val="FF0000"/>
                </a:solidFill>
              </a:rPr>
              <a:t>fname</a:t>
            </a:r>
            <a:r>
              <a:rPr lang="en-US" altLang="en-US" sz="2200" dirty="0" smtClean="0">
                <a:solidFill>
                  <a:srgbClr val="FF0000"/>
                </a:solidFill>
              </a:rPr>
              <a:t> . " </a:t>
            </a:r>
            <a:r>
              <a:rPr lang="en-US" altLang="en-US" sz="2200" dirty="0" err="1" smtClean="0">
                <a:solidFill>
                  <a:srgbClr val="FF0000"/>
                </a:solidFill>
              </a:rPr>
              <a:t>Tarawneh</a:t>
            </a:r>
            <a:r>
              <a:rPr lang="en-US" altLang="en-US" sz="2200" dirty="0" smtClean="0">
                <a:solidFill>
                  <a:srgbClr val="FF0000"/>
                </a:solidFill>
              </a:rPr>
              <a:t>.&lt;</a:t>
            </a:r>
            <a:r>
              <a:rPr lang="en-US" altLang="en-US" sz="2200" dirty="0" err="1" smtClean="0">
                <a:solidFill>
                  <a:srgbClr val="FF0000"/>
                </a:solidFill>
              </a:rPr>
              <a:t>br</a:t>
            </a:r>
            <a:r>
              <a:rPr lang="en-US" altLang="en-US" sz="2200" dirty="0" smtClean="0">
                <a:solidFill>
                  <a:srgbClr val="FF0000"/>
                </a:solidFill>
              </a:rPr>
              <a:t>&gt;";</a:t>
            </a:r>
            <a:br>
              <a:rPr lang="en-US" altLang="en-US" sz="2200" dirty="0" smtClean="0">
                <a:solidFill>
                  <a:srgbClr val="FF0000"/>
                </a:solidFill>
              </a:rPr>
            </a:br>
            <a:r>
              <a:rPr lang="en-US" altLang="en-US" sz="2200" dirty="0" smtClean="0">
                <a:solidFill>
                  <a:srgbClr val="FF0000"/>
                </a:solidFill>
              </a:rPr>
              <a:t>}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/>
              <a:t>echo "My name is ";</a:t>
            </a:r>
            <a:br>
              <a:rPr lang="en-US" altLang="en-US" sz="2200" dirty="0" smtClean="0"/>
            </a:br>
            <a:r>
              <a:rPr lang="en-US" altLang="en-US" sz="2200" dirty="0" err="1" smtClean="0">
                <a:solidFill>
                  <a:srgbClr val="FF0000"/>
                </a:solidFill>
              </a:rPr>
              <a:t>writeName</a:t>
            </a:r>
            <a:r>
              <a:rPr lang="en-US" altLang="en-US" sz="2200" dirty="0">
                <a:solidFill>
                  <a:srgbClr val="FF0000"/>
                </a:solidFill>
              </a:rPr>
              <a:t>(" </a:t>
            </a:r>
            <a:r>
              <a:rPr lang="en-US" altLang="en-US" sz="2200" dirty="0" smtClean="0">
                <a:solidFill>
                  <a:srgbClr val="FF0000"/>
                </a:solidFill>
              </a:rPr>
              <a:t>aa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 smtClean="0">
                <a:solidFill>
                  <a:srgbClr val="FF0000"/>
                </a:solidFill>
              </a:rPr>
              <a:t>");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/>
              <a:t>echo "My sister's name is ";</a:t>
            </a:r>
            <a:br>
              <a:rPr lang="en-US" altLang="en-US" sz="2200" dirty="0" smtClean="0"/>
            </a:br>
            <a:r>
              <a:rPr lang="en-US" altLang="en-US" sz="2200" dirty="0" err="1" smtClean="0">
                <a:solidFill>
                  <a:srgbClr val="FF0000"/>
                </a:solidFill>
              </a:rPr>
              <a:t>writeName</a:t>
            </a:r>
            <a:r>
              <a:rPr lang="en-US" altLang="en-US" sz="2200" dirty="0">
                <a:solidFill>
                  <a:srgbClr val="FF0000"/>
                </a:solidFill>
              </a:rPr>
              <a:t>(" bb</a:t>
            </a:r>
            <a:r>
              <a:rPr lang="en-US" altLang="en-US" sz="2200" dirty="0" smtClean="0">
                <a:solidFill>
                  <a:srgbClr val="FF0000"/>
                </a:solidFill>
              </a:rPr>
              <a:t>");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/>
              <a:t>echo "My brother's name is ";</a:t>
            </a:r>
            <a:br>
              <a:rPr lang="en-US" altLang="en-US" sz="2200" dirty="0" smtClean="0"/>
            </a:br>
            <a:r>
              <a:rPr lang="en-US" altLang="en-US" sz="2200" dirty="0" err="1" smtClean="0">
                <a:solidFill>
                  <a:srgbClr val="FF0000"/>
                </a:solidFill>
              </a:rPr>
              <a:t>writeName</a:t>
            </a:r>
            <a:r>
              <a:rPr lang="en-US" altLang="en-US" sz="2200" dirty="0">
                <a:solidFill>
                  <a:srgbClr val="FF0000"/>
                </a:solidFill>
              </a:rPr>
              <a:t>(" cc</a:t>
            </a:r>
            <a:r>
              <a:rPr lang="en-US" altLang="en-US" sz="2200" dirty="0" smtClean="0">
                <a:solidFill>
                  <a:srgbClr val="FF0000"/>
                </a:solidFill>
              </a:rPr>
              <a:t>");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/>
              <a:t>?&gt;</a:t>
            </a:r>
            <a:br>
              <a:rPr lang="en-US" altLang="en-US" sz="2200" dirty="0" smtClean="0"/>
            </a:br>
            <a:endParaRPr lang="en-US" altLang="en-US" sz="2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991100" y="3581400"/>
            <a:ext cx="52578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My name is aa </a:t>
            </a:r>
            <a:r>
              <a:rPr lang="en-US" altLang="en-US" dirty="0" err="1"/>
              <a:t>Tarawneh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My sister's name is bb </a:t>
            </a:r>
            <a:r>
              <a:rPr lang="en-US" altLang="en-US" dirty="0" err="1"/>
              <a:t>Tarawneh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My brother's name is cc </a:t>
            </a:r>
            <a:r>
              <a:rPr lang="en-US" altLang="en-US" dirty="0" err="1"/>
              <a:t>Tarawneh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53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altLang="en-US" b="1" dirty="0" smtClean="0"/>
              <a:t>Example2</a:t>
            </a:r>
            <a:endParaRPr lang="en-US" dirty="0"/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562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 following function has two parameters:</a:t>
            </a:r>
          </a:p>
          <a:p>
            <a:pPr eaLnBrk="1" hangingPunct="1">
              <a:buNone/>
            </a:pPr>
            <a:r>
              <a:rPr lang="en-US" altLang="en-US" sz="2200" dirty="0" smtClean="0"/>
              <a:t>         &lt;?</a:t>
            </a:r>
            <a:r>
              <a:rPr lang="en-US" altLang="en-US" sz="2200" dirty="0" err="1" smtClean="0"/>
              <a:t>php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/>
              <a:t>function </a:t>
            </a:r>
            <a:r>
              <a:rPr lang="en-US" altLang="en-US" sz="2200" dirty="0" err="1" smtClean="0"/>
              <a:t>writeName</a:t>
            </a:r>
            <a:r>
              <a:rPr lang="en-US" altLang="en-US" sz="2200" dirty="0" smtClean="0"/>
              <a:t>($</a:t>
            </a:r>
            <a:r>
              <a:rPr lang="en-US" altLang="en-US" sz="2200" dirty="0" err="1" smtClean="0"/>
              <a:t>fname</a:t>
            </a:r>
            <a:r>
              <a:rPr lang="en-US" altLang="en-US" sz="2200" dirty="0" smtClean="0"/>
              <a:t>, $punctuation)</a:t>
            </a:r>
            <a:br>
              <a:rPr lang="en-US" altLang="en-US" sz="2200" dirty="0" smtClean="0"/>
            </a:br>
            <a:r>
              <a:rPr lang="en-US" altLang="en-US" sz="2200" dirty="0" smtClean="0"/>
              <a:t>{</a:t>
            </a:r>
            <a:br>
              <a:rPr lang="en-US" altLang="en-US" sz="2200" dirty="0" smtClean="0"/>
            </a:br>
            <a:r>
              <a:rPr lang="en-US" altLang="en-US" sz="2200" dirty="0" smtClean="0"/>
              <a:t>echo $</a:t>
            </a:r>
            <a:r>
              <a:rPr lang="en-US" altLang="en-US" sz="2200" dirty="0" err="1" smtClean="0"/>
              <a:t>fname</a:t>
            </a:r>
            <a:r>
              <a:rPr lang="en-US" altLang="en-US" sz="2200" dirty="0" smtClean="0"/>
              <a:t> . " </a:t>
            </a:r>
            <a:r>
              <a:rPr lang="en-US" altLang="en-US" sz="2200" dirty="0" err="1" smtClean="0"/>
              <a:t>Tarawneh</a:t>
            </a:r>
            <a:r>
              <a:rPr lang="en-US" altLang="en-US" sz="2200" dirty="0" smtClean="0"/>
              <a:t>" . $punctuation . "&lt;</a:t>
            </a:r>
            <a:r>
              <a:rPr lang="en-US" altLang="en-US" sz="2200" dirty="0" err="1" smtClean="0"/>
              <a:t>br</a:t>
            </a:r>
            <a:r>
              <a:rPr lang="en-US" altLang="en-US" sz="2200" dirty="0" smtClean="0"/>
              <a:t>&gt;";</a:t>
            </a:r>
            <a:br>
              <a:rPr lang="en-US" altLang="en-US" sz="2200" dirty="0" smtClean="0"/>
            </a:br>
            <a:r>
              <a:rPr lang="en-US" altLang="en-US" sz="2200" dirty="0" smtClean="0"/>
              <a:t>}</a:t>
            </a:r>
            <a:br>
              <a:rPr lang="en-US" altLang="en-US" sz="2200" dirty="0" smtClean="0"/>
            </a:br>
            <a:r>
              <a:rPr lang="en-US" altLang="en-US" sz="2200" dirty="0" smtClean="0"/>
              <a:t>echo "My name is ";</a:t>
            </a:r>
            <a:br>
              <a:rPr lang="en-US" altLang="en-US" sz="2200" dirty="0" smtClean="0"/>
            </a:br>
            <a:r>
              <a:rPr lang="en-US" altLang="en-US" sz="2200" dirty="0" err="1" smtClean="0">
                <a:solidFill>
                  <a:srgbClr val="FF0000"/>
                </a:solidFill>
              </a:rPr>
              <a:t>writeName</a:t>
            </a:r>
            <a:r>
              <a:rPr lang="en-US" altLang="en-US" sz="2200" dirty="0">
                <a:solidFill>
                  <a:srgbClr val="FF0000"/>
                </a:solidFill>
              </a:rPr>
              <a:t>(" rami</a:t>
            </a:r>
            <a:r>
              <a:rPr lang="en-US" altLang="en-US" sz="2200" dirty="0" smtClean="0">
                <a:solidFill>
                  <a:srgbClr val="FF0000"/>
                </a:solidFill>
              </a:rPr>
              <a:t>",".");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/>
              <a:t>echo "My sister's name is ";</a:t>
            </a:r>
            <a:br>
              <a:rPr lang="en-US" altLang="en-US" sz="2200" dirty="0" smtClean="0"/>
            </a:br>
            <a:r>
              <a:rPr lang="en-US" altLang="en-US" sz="2200" dirty="0" err="1" smtClean="0">
                <a:solidFill>
                  <a:srgbClr val="FF0000"/>
                </a:solidFill>
              </a:rPr>
              <a:t>writeName</a:t>
            </a:r>
            <a:r>
              <a:rPr lang="en-US" altLang="en-US" sz="2200" dirty="0">
                <a:solidFill>
                  <a:srgbClr val="FF0000"/>
                </a:solidFill>
              </a:rPr>
              <a:t>(" </a:t>
            </a:r>
            <a:r>
              <a:rPr lang="en-US" altLang="en-US" sz="2200" dirty="0" err="1" smtClean="0">
                <a:solidFill>
                  <a:srgbClr val="FF0000"/>
                </a:solidFill>
              </a:rPr>
              <a:t>salma</a:t>
            </a:r>
            <a:r>
              <a:rPr lang="en-US" altLang="en-US" sz="2200" dirty="0" smtClean="0">
                <a:solidFill>
                  <a:srgbClr val="FF0000"/>
                </a:solidFill>
              </a:rPr>
              <a:t>","!");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/>
              <a:t>echo "My brother's name is ";</a:t>
            </a:r>
            <a:br>
              <a:rPr lang="en-US" altLang="en-US" sz="2200" dirty="0" smtClean="0"/>
            </a:br>
            <a:r>
              <a:rPr lang="en-US" altLang="en-US" sz="2200" dirty="0" err="1" smtClean="0">
                <a:solidFill>
                  <a:srgbClr val="FF0000"/>
                </a:solidFill>
              </a:rPr>
              <a:t>writeName</a:t>
            </a:r>
            <a:r>
              <a:rPr lang="en-US" altLang="en-US" sz="2200" dirty="0">
                <a:solidFill>
                  <a:srgbClr val="FF0000"/>
                </a:solidFill>
              </a:rPr>
              <a:t>(" </a:t>
            </a:r>
            <a:r>
              <a:rPr lang="en-US" altLang="en-US" sz="2200" dirty="0" err="1">
                <a:solidFill>
                  <a:srgbClr val="FF0000"/>
                </a:solidFill>
              </a:rPr>
              <a:t>ahmad</a:t>
            </a:r>
            <a:r>
              <a:rPr lang="en-US" altLang="en-US" sz="2200" dirty="0" smtClean="0">
                <a:solidFill>
                  <a:srgbClr val="FF0000"/>
                </a:solidFill>
              </a:rPr>
              <a:t>","?");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/>
              <a:t>?&gt;</a:t>
            </a:r>
          </a:p>
          <a:p>
            <a:pPr eaLnBrk="1" hangingPunct="1"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00400" y="5625742"/>
            <a:ext cx="5257800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My name is rami </a:t>
            </a:r>
            <a:r>
              <a:rPr lang="en-US" dirty="0" err="1"/>
              <a:t>Tarawneh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My sister's name is </a:t>
            </a:r>
            <a:r>
              <a:rPr lang="en-US" dirty="0" err="1" smtClean="0"/>
              <a:t>salma</a:t>
            </a:r>
            <a:r>
              <a:rPr lang="en-US" dirty="0" smtClean="0"/>
              <a:t> </a:t>
            </a:r>
            <a:r>
              <a:rPr lang="en-US" dirty="0" err="1"/>
              <a:t>Tarawneh</a:t>
            </a:r>
            <a:r>
              <a:rPr lang="en-US" dirty="0"/>
              <a:t>!</a:t>
            </a:r>
            <a:br>
              <a:rPr lang="en-US" dirty="0"/>
            </a:br>
            <a:r>
              <a:rPr lang="en-US" dirty="0"/>
              <a:t>My brother's name is </a:t>
            </a:r>
            <a:r>
              <a:rPr lang="en-US" dirty="0" err="1"/>
              <a:t>ahmad</a:t>
            </a:r>
            <a:r>
              <a:rPr lang="en-US" dirty="0"/>
              <a:t> </a:t>
            </a:r>
            <a:r>
              <a:rPr lang="en-US" dirty="0" err="1"/>
              <a:t>Tarawneh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86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74784" y="457200"/>
            <a:ext cx="8229600" cy="725487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defRPr/>
            </a:pPr>
            <a:r>
              <a:rPr lang="en-US" sz="4000" b="1" dirty="0" smtClean="0">
                <a:latin typeface="+mn-lt"/>
                <a:ea typeface="+mn-ea"/>
                <a:cs typeface="+mn-cs"/>
              </a:rPr>
              <a:t>PHP Functions - Return values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92369" y="1295400"/>
            <a:ext cx="8229600" cy="4525963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en-US" sz="2800" dirty="0" smtClean="0"/>
              <a:t>To let a function return a value, use the return statement.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 smtClean="0"/>
              <a:t> 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 smtClean="0"/>
              <a:t>      &lt;?</a:t>
            </a:r>
            <a:r>
              <a:rPr lang="en-US" altLang="en-US" sz="2200" dirty="0" err="1" smtClean="0"/>
              <a:t>php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>
                <a:solidFill>
                  <a:srgbClr val="FF0000"/>
                </a:solidFill>
              </a:rPr>
              <a:t>function add($</a:t>
            </a:r>
            <a:r>
              <a:rPr lang="en-US" altLang="en-US" sz="2200" dirty="0" err="1" smtClean="0">
                <a:solidFill>
                  <a:srgbClr val="FF0000"/>
                </a:solidFill>
              </a:rPr>
              <a:t>x,$y</a:t>
            </a:r>
            <a:r>
              <a:rPr lang="en-US" altLang="en-US" sz="2200" dirty="0" smtClean="0">
                <a:solidFill>
                  <a:srgbClr val="FF0000"/>
                </a:solidFill>
              </a:rPr>
              <a:t>)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/>
              <a:t>{</a:t>
            </a:r>
            <a:br>
              <a:rPr lang="en-US" altLang="en-US" sz="2200" dirty="0" smtClean="0"/>
            </a:br>
            <a:r>
              <a:rPr lang="en-US" altLang="en-US" sz="2200" dirty="0" smtClean="0"/>
              <a:t>$total=$x+$y;</a:t>
            </a:r>
            <a:br>
              <a:rPr lang="en-US" altLang="en-US" sz="2200" dirty="0" smtClean="0"/>
            </a:br>
            <a:r>
              <a:rPr lang="en-US" altLang="en-US" sz="2200" dirty="0" smtClean="0">
                <a:solidFill>
                  <a:srgbClr val="0000FF"/>
                </a:solidFill>
              </a:rPr>
              <a:t>return $total;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/>
              <a:t>}</a:t>
            </a:r>
            <a:br>
              <a:rPr lang="en-US" altLang="en-US" sz="2200" dirty="0" smtClean="0"/>
            </a:br>
            <a:r>
              <a:rPr lang="en-US" altLang="en-US" sz="2200" dirty="0" smtClean="0">
                <a:solidFill>
                  <a:srgbClr val="0000FF"/>
                </a:solidFill>
              </a:rPr>
              <a:t>echo</a:t>
            </a:r>
            <a:r>
              <a:rPr lang="en-US" altLang="en-US" sz="2200" dirty="0" smtClean="0"/>
              <a:t> "1 + 16 = " . </a:t>
            </a:r>
            <a:r>
              <a:rPr lang="en-US" altLang="en-US" sz="2200" dirty="0" smtClean="0">
                <a:solidFill>
                  <a:srgbClr val="FF0000"/>
                </a:solidFill>
              </a:rPr>
              <a:t>add(1,16);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>
                <a:solidFill>
                  <a:srgbClr val="FF0000"/>
                </a:solidFill>
              </a:rPr>
              <a:t>	</a:t>
            </a:r>
            <a:r>
              <a:rPr lang="en-US" altLang="en-US" sz="2200" dirty="0" smtClean="0">
                <a:solidFill>
                  <a:srgbClr val="FF0000"/>
                </a:solidFill>
              </a:rPr>
              <a:t>$s=add(2,10);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>
                <a:solidFill>
                  <a:srgbClr val="FF0000"/>
                </a:solidFill>
              </a:rPr>
              <a:t>	</a:t>
            </a:r>
            <a:r>
              <a:rPr lang="en-US" altLang="en-US" sz="2200" dirty="0" smtClean="0">
                <a:solidFill>
                  <a:srgbClr val="FF0000"/>
                </a:solidFill>
              </a:rPr>
              <a:t>echo “2+10 = “.$s;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/>
              <a:t>?&gt;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26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57188" y="457200"/>
            <a:ext cx="8229600" cy="65405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>
                <a:latin typeface="+mn-lt"/>
                <a:ea typeface="+mn-ea"/>
                <a:cs typeface="+mn-cs"/>
              </a:rPr>
              <a:t>PHP Variable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285875"/>
            <a:ext cx="8229600" cy="4525963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/>
              <a:t>The scope of a variable is the part of the script where the variable can be referenced/used.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/>
              <a:t>PHP has four different variable scopes:</a:t>
            </a:r>
          </a:p>
          <a:p>
            <a:pPr marL="14287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local</a:t>
            </a:r>
          </a:p>
          <a:p>
            <a:pPr marL="14287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global</a:t>
            </a:r>
          </a:p>
          <a:p>
            <a:pPr marL="14287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static</a:t>
            </a:r>
          </a:p>
          <a:p>
            <a:pPr marL="14287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Parameter/Argument</a:t>
            </a: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044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AB1EAC43B815424C96D32F5905C6C054" ma:contentTypeVersion="10" ma:contentTypeDescription="إنشاء مستند جديد." ma:contentTypeScope="" ma:versionID="f2f6b6a321f0b5b0888709fbaa226e96">
  <xsd:schema xmlns:xsd="http://www.w3.org/2001/XMLSchema" xmlns:xs="http://www.w3.org/2001/XMLSchema" xmlns:p="http://schemas.microsoft.com/office/2006/metadata/properties" xmlns:ns2="54839328-afe8-48d1-a406-5c2c895e77a3" xmlns:ns3="f59f8d1f-2e91-40a8-9fa6-5633a360ccee" targetNamespace="http://schemas.microsoft.com/office/2006/metadata/properties" ma:root="true" ma:fieldsID="a53616bb29d626360d55a0b0863889fb" ns2:_="" ns3:_="">
    <xsd:import namespace="54839328-afe8-48d1-a406-5c2c895e77a3"/>
    <xsd:import namespace="f59f8d1f-2e91-40a8-9fa6-5633a360cc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839328-afe8-48d1-a406-5c2c895e7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علامات الصور" ma:readOnly="false" ma:fieldId="{5cf76f15-5ced-4ddc-b409-7134ff3c332f}" ma:taxonomyMulti="true" ma:sspId="9ff52f34-b351-492d-bd72-b80be8882a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9f8d1f-2e91-40a8-9fa6-5633a360ccee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59bd7a56-8bc9-410c-943b-83c87892c5d3}" ma:internalName="TaxCatchAll" ma:showField="CatchAllData" ma:web="f59f8d1f-2e91-40a8-9fa6-5633a360cc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4839328-afe8-48d1-a406-5c2c895e77a3">
      <Terms xmlns="http://schemas.microsoft.com/office/infopath/2007/PartnerControls"/>
    </lcf76f155ced4ddcb4097134ff3c332f>
    <TaxCatchAll xmlns="f59f8d1f-2e91-40a8-9fa6-5633a360ccee" xsi:nil="true"/>
  </documentManagement>
</p:properties>
</file>

<file path=customXml/itemProps1.xml><?xml version="1.0" encoding="utf-8"?>
<ds:datastoreItem xmlns:ds="http://schemas.openxmlformats.org/officeDocument/2006/customXml" ds:itemID="{EB70F696-29EF-4502-B668-859933488F84}"/>
</file>

<file path=customXml/itemProps2.xml><?xml version="1.0" encoding="utf-8"?>
<ds:datastoreItem xmlns:ds="http://schemas.openxmlformats.org/officeDocument/2006/customXml" ds:itemID="{AA5200D1-AD5C-4DE0-97C3-CEE7727D5572}"/>
</file>

<file path=customXml/itemProps3.xml><?xml version="1.0" encoding="utf-8"?>
<ds:datastoreItem xmlns:ds="http://schemas.openxmlformats.org/officeDocument/2006/customXml" ds:itemID="{57FEFB4B-28AF-4A51-B32E-D3D43008719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11379</TotalTime>
  <Words>468</Words>
  <Application>Microsoft Office PowerPoint</Application>
  <PresentationFormat>On-screen Show (4:3)</PresentationFormat>
  <Paragraphs>118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Part 6 PHP Functions</vt:lpstr>
      <vt:lpstr>Create a PHP Function</vt:lpstr>
      <vt:lpstr>PHP function guidelines:</vt:lpstr>
      <vt:lpstr>Example</vt:lpstr>
      <vt:lpstr>PHP Functions - Adding parameters</vt:lpstr>
      <vt:lpstr>Example1</vt:lpstr>
      <vt:lpstr>Example2</vt:lpstr>
      <vt:lpstr>PHP Functions - Return values</vt:lpstr>
      <vt:lpstr>PHP Variable Scopes</vt:lpstr>
      <vt:lpstr>1- Local Scope</vt:lpstr>
      <vt:lpstr>2- Global Scope</vt:lpstr>
      <vt:lpstr>Example 1</vt:lpstr>
      <vt:lpstr>Example 1-updated</vt:lpstr>
      <vt:lpstr>3- Static Scope</vt:lpstr>
      <vt:lpstr>Example </vt:lpstr>
      <vt:lpstr>4- Parameter Scope</vt:lpstr>
      <vt:lpstr>Example </vt:lpstr>
    </vt:vector>
  </TitlesOfParts>
  <Company>Univeristy of Nebraska - 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College of Business Administration</dc:creator>
  <cp:lastModifiedBy>aa</cp:lastModifiedBy>
  <cp:revision>251</cp:revision>
  <cp:lastPrinted>2019-02-10T13:13:25Z</cp:lastPrinted>
  <dcterms:created xsi:type="dcterms:W3CDTF">2002-08-15T13:14:21Z</dcterms:created>
  <dcterms:modified xsi:type="dcterms:W3CDTF">2021-05-02T10:25:40Z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0x010100AB1EAC43B815424C96D32F5905C6C054</vt:lpwstr>
  </property>
</Properties>
</file>