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3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35"/>
  </p:notesMasterIdLst>
  <p:handoutMasterIdLst>
    <p:handoutMasterId r:id="rId36"/>
  </p:handoutMasterIdLst>
  <p:sldIdLst>
    <p:sldId id="524" r:id="rId2"/>
    <p:sldId id="525" r:id="rId3"/>
    <p:sldId id="526" r:id="rId4"/>
    <p:sldId id="527" r:id="rId5"/>
    <p:sldId id="528" r:id="rId6"/>
    <p:sldId id="529" r:id="rId7"/>
    <p:sldId id="530" r:id="rId8"/>
    <p:sldId id="531" r:id="rId9"/>
    <p:sldId id="532" r:id="rId10"/>
    <p:sldId id="533" r:id="rId11"/>
    <p:sldId id="534" r:id="rId12"/>
    <p:sldId id="552" r:id="rId13"/>
    <p:sldId id="535" r:id="rId14"/>
    <p:sldId id="553" r:id="rId15"/>
    <p:sldId id="536" r:id="rId16"/>
    <p:sldId id="537" r:id="rId17"/>
    <p:sldId id="538" r:id="rId18"/>
    <p:sldId id="539" r:id="rId19"/>
    <p:sldId id="540" r:id="rId20"/>
    <p:sldId id="541" r:id="rId21"/>
    <p:sldId id="542" r:id="rId22"/>
    <p:sldId id="543" r:id="rId23"/>
    <p:sldId id="544" r:id="rId24"/>
    <p:sldId id="545" r:id="rId25"/>
    <p:sldId id="546" r:id="rId26"/>
    <p:sldId id="547" r:id="rId27"/>
    <p:sldId id="555" r:id="rId28"/>
    <p:sldId id="548" r:id="rId29"/>
    <p:sldId id="549" r:id="rId30"/>
    <p:sldId id="554" r:id="rId31"/>
    <p:sldId id="550" r:id="rId32"/>
    <p:sldId id="551" r:id="rId33"/>
    <p:sldId id="556" r:id="rId34"/>
  </p:sldIdLst>
  <p:sldSz cx="9144000" cy="6858000" type="screen4x3"/>
  <p:notesSz cx="9926638" cy="6797675"/>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0099"/>
    <a:srgbClr val="DA2916"/>
    <a:srgbClr val="E454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9BB5C-1378-FF11-A175-03E6E1A93CCA}" v="1" dt="2019-02-09T20:51:56.069"/>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33" autoAdjust="0"/>
    <p:restoredTop sz="90676" autoAdjust="0"/>
  </p:normalViewPr>
  <p:slideViewPr>
    <p:cSldViewPr>
      <p:cViewPr>
        <p:scale>
          <a:sx n="68" d="100"/>
          <a:sy n="68" d="100"/>
        </p:scale>
        <p:origin x="1224" y="-4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66"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64"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6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63F47B32-984F-4ABB-84FD-4F662DEC08D9}" type="datetimeFigureOut">
              <a:rPr lang="en-US" smtClean="0"/>
              <a:t>5/16/2021</a:t>
            </a:fld>
            <a:endParaRPr lang="en-US"/>
          </a:p>
        </p:txBody>
      </p:sp>
      <p:sp>
        <p:nvSpPr>
          <p:cNvPr id="4" name="Footer Placeholder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08DD2E2A-CACD-4FEE-B4D2-736CD61B4AFA}" type="slidenum">
              <a:rPr lang="en-US" smtClean="0"/>
              <a:t>‹#›</a:t>
            </a:fld>
            <a:endParaRPr lang="en-US"/>
          </a:p>
        </p:txBody>
      </p:sp>
    </p:spTree>
    <p:extLst>
      <p:ext uri="{BB962C8B-B14F-4D97-AF65-F5344CB8AC3E}">
        <p14:creationId xmlns:p14="http://schemas.microsoft.com/office/powerpoint/2010/main" val="2739882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301543"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5123" name="Rectangle 3"/>
          <p:cNvSpPr>
            <a:spLocks noGrp="1" noChangeArrowheads="1"/>
          </p:cNvSpPr>
          <p:nvPr>
            <p:ph type="dt" idx="1"/>
          </p:nvPr>
        </p:nvSpPr>
        <p:spPr bwMode="auto">
          <a:xfrm>
            <a:off x="5625095" y="0"/>
            <a:ext cx="4301543"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3263900" y="509588"/>
            <a:ext cx="3398838"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1323552" y="3228896"/>
            <a:ext cx="7279535" cy="30589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457791"/>
            <a:ext cx="4301543"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5127" name="Rectangle 7"/>
          <p:cNvSpPr>
            <a:spLocks noGrp="1" noChangeArrowheads="1"/>
          </p:cNvSpPr>
          <p:nvPr>
            <p:ph type="sldNum" sz="quarter" idx="5"/>
          </p:nvPr>
        </p:nvSpPr>
        <p:spPr bwMode="auto">
          <a:xfrm>
            <a:off x="5625095" y="6457791"/>
            <a:ext cx="4301543"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376FE08-D186-4741-B366-417B14292817}" type="slidenum">
              <a:rPr lang="en-US" altLang="en-US"/>
              <a:pPr/>
              <a:t>‹#›</a:t>
            </a:fld>
            <a:endParaRPr lang="en-US" altLang="en-US"/>
          </a:p>
        </p:txBody>
      </p:sp>
    </p:spTree>
    <p:extLst>
      <p:ext uri="{BB962C8B-B14F-4D97-AF65-F5344CB8AC3E}">
        <p14:creationId xmlns:p14="http://schemas.microsoft.com/office/powerpoint/2010/main" val="2499801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عنصر نائب لصورة الشريحة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عنصر نائب للملاحظات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JO" altLang="en-US" smtClean="0"/>
          </a:p>
        </p:txBody>
      </p:sp>
      <p:sp>
        <p:nvSpPr>
          <p:cNvPr id="31748" name="عنصر نائب لرقم الشريحة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C4587B-C8D2-494B-839B-4F8E836DC18E}" type="slidenum">
              <a:rPr lang="ar-JO" altLang="en-US"/>
              <a:pPr eaLnBrk="1" hangingPunct="1"/>
              <a:t>10</a:t>
            </a:fld>
            <a:endParaRPr lang="ar-JO" altLang="en-US"/>
          </a:p>
        </p:txBody>
      </p:sp>
    </p:spTree>
    <p:extLst>
      <p:ext uri="{BB962C8B-B14F-4D97-AF65-F5344CB8AC3E}">
        <p14:creationId xmlns:p14="http://schemas.microsoft.com/office/powerpoint/2010/main" val="1261828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8EB4587-00CE-4CAA-B002-8DA2638FCE80}" type="datetime1">
              <a:rPr lang="en-US"/>
              <a:pPr>
                <a:defRPr/>
              </a:pPr>
              <a:t>5/16/2021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36EA4B2-C361-4ED0-A46A-5B2D95CEF76D}" type="slidenum">
              <a:rPr lang="en-US" altLang="en-US"/>
              <a:pPr/>
              <a:t>‹#›</a:t>
            </a:fld>
            <a:endParaRPr lang="en-US" altLang="en-US"/>
          </a:p>
        </p:txBody>
      </p:sp>
    </p:spTree>
    <p:extLst>
      <p:ext uri="{BB962C8B-B14F-4D97-AF65-F5344CB8AC3E}">
        <p14:creationId xmlns:p14="http://schemas.microsoft.com/office/powerpoint/2010/main" val="406661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F8DBA52-5DBB-404C-B8C0-A61E92DEA5C1}" type="datetime1">
              <a:rPr lang="en-US"/>
              <a:pPr>
                <a:defRPr/>
              </a:pPr>
              <a:t>5/16/2021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9FD9D54-45C2-4AC2-AF1F-5526532BF566}" type="slidenum">
              <a:rPr lang="en-US" altLang="en-US"/>
              <a:pPr/>
              <a:t>‹#›</a:t>
            </a:fld>
            <a:endParaRPr lang="en-US" altLang="en-US"/>
          </a:p>
        </p:txBody>
      </p:sp>
    </p:spTree>
    <p:extLst>
      <p:ext uri="{BB962C8B-B14F-4D97-AF65-F5344CB8AC3E}">
        <p14:creationId xmlns:p14="http://schemas.microsoft.com/office/powerpoint/2010/main" val="293431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5FC1BF-010D-4A62-89AF-80A9DCD4E866}" type="datetime1">
              <a:rPr lang="en-US"/>
              <a:pPr>
                <a:defRPr/>
              </a:pPr>
              <a:t>5/16/2021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F85977C-F926-46B2-B5DC-860499FB7D5E}" type="slidenum">
              <a:rPr lang="en-US" altLang="en-US"/>
              <a:pPr/>
              <a:t>‹#›</a:t>
            </a:fld>
            <a:endParaRPr lang="en-US" altLang="en-US"/>
          </a:p>
        </p:txBody>
      </p:sp>
    </p:spTree>
    <p:extLst>
      <p:ext uri="{BB962C8B-B14F-4D97-AF65-F5344CB8AC3E}">
        <p14:creationId xmlns:p14="http://schemas.microsoft.com/office/powerpoint/2010/main" val="323423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a:t>Click to edit Master title style</a:t>
            </a:r>
          </a:p>
        </p:txBody>
      </p:sp>
      <p:sp>
        <p:nvSpPr>
          <p:cNvPr id="3" name="Content Placeholder 2"/>
          <p:cNvSpPr>
            <a:spLocks noGrp="1"/>
          </p:cNvSpPr>
          <p:nvPr>
            <p:ph idx="1"/>
          </p:nvPr>
        </p:nvSpPr>
        <p:spPr>
          <a:xfrm>
            <a:off x="457200" y="1371600"/>
            <a:ext cx="8382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570A892-A4AF-4E59-8C40-9DCBD5527675}" type="datetime1">
              <a:rPr lang="en-US"/>
              <a:pPr>
                <a:defRPr/>
              </a:pPr>
              <a:t>5/16/2021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B8191E8-D434-416E-8CB3-F034D7BEA5CF}" type="slidenum">
              <a:rPr lang="en-US" altLang="en-US"/>
              <a:pPr/>
              <a:t>‹#›</a:t>
            </a:fld>
            <a:endParaRPr lang="en-US" altLang="en-US"/>
          </a:p>
        </p:txBody>
      </p:sp>
    </p:spTree>
    <p:extLst>
      <p:ext uri="{BB962C8B-B14F-4D97-AF65-F5344CB8AC3E}">
        <p14:creationId xmlns:p14="http://schemas.microsoft.com/office/powerpoint/2010/main" val="268279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7F18355-F022-4402-97B2-1620EDDF90E7}" type="datetime1">
              <a:rPr lang="en-US"/>
              <a:pPr>
                <a:defRPr/>
              </a:pPr>
              <a:t>5/16/2021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767FC9A-0DD0-4DB2-AE0E-F10CB844E11A}" type="slidenum">
              <a:rPr lang="en-US" altLang="en-US"/>
              <a:pPr/>
              <a:t>‹#›</a:t>
            </a:fld>
            <a:endParaRPr lang="en-US" altLang="en-US"/>
          </a:p>
        </p:txBody>
      </p:sp>
    </p:spTree>
    <p:extLst>
      <p:ext uri="{BB962C8B-B14F-4D97-AF65-F5344CB8AC3E}">
        <p14:creationId xmlns:p14="http://schemas.microsoft.com/office/powerpoint/2010/main" val="289600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C48D4428-0320-4001-8383-D30D5A603D84}" type="datetime1">
              <a:rPr lang="en-US"/>
              <a:pPr>
                <a:defRPr/>
              </a:pPr>
              <a:t>5/16/2021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896BBE28-1DAC-4D09-8D59-2A180AA73B30}" type="slidenum">
              <a:rPr lang="en-US" altLang="en-US"/>
              <a:pPr/>
              <a:t>‹#›</a:t>
            </a:fld>
            <a:endParaRPr lang="en-US" altLang="en-US"/>
          </a:p>
        </p:txBody>
      </p:sp>
    </p:spTree>
    <p:extLst>
      <p:ext uri="{BB962C8B-B14F-4D97-AF65-F5344CB8AC3E}">
        <p14:creationId xmlns:p14="http://schemas.microsoft.com/office/powerpoint/2010/main" val="288122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715E96C0-F60C-4742-896A-F893CB5FD845}" type="datetime1">
              <a:rPr lang="en-US"/>
              <a:pPr>
                <a:defRPr/>
              </a:pPr>
              <a:t>5/16/2021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7149EF7D-252E-4737-87F6-8D867E564885}" type="slidenum">
              <a:rPr lang="en-US" altLang="en-US"/>
              <a:pPr/>
              <a:t>‹#›</a:t>
            </a:fld>
            <a:endParaRPr lang="en-US" altLang="en-US"/>
          </a:p>
        </p:txBody>
      </p:sp>
    </p:spTree>
    <p:extLst>
      <p:ext uri="{BB962C8B-B14F-4D97-AF65-F5344CB8AC3E}">
        <p14:creationId xmlns:p14="http://schemas.microsoft.com/office/powerpoint/2010/main" val="362767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1C53F499-51CC-42EC-AB3F-BB7353A4EB20}" type="datetime1">
              <a:rPr lang="en-US"/>
              <a:pPr>
                <a:defRPr/>
              </a:pPr>
              <a:t>5/16/2021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97B5988-9EAA-4CCC-A1E1-750403074984}" type="slidenum">
              <a:rPr lang="en-US" altLang="en-US"/>
              <a:pPr/>
              <a:t>‹#›</a:t>
            </a:fld>
            <a:endParaRPr lang="en-US" altLang="en-US"/>
          </a:p>
        </p:txBody>
      </p:sp>
    </p:spTree>
    <p:extLst>
      <p:ext uri="{BB962C8B-B14F-4D97-AF65-F5344CB8AC3E}">
        <p14:creationId xmlns:p14="http://schemas.microsoft.com/office/powerpoint/2010/main" val="323645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3E519B5-6A4C-4346-8205-2D3AB682B495}" type="datetime1">
              <a:rPr lang="en-US"/>
              <a:pPr>
                <a:defRPr/>
              </a:pPr>
              <a:t>5/16/2021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DBBB9DE-8268-4BEB-97B2-F6843DCE2689}" type="slidenum">
              <a:rPr lang="en-US" altLang="en-US"/>
              <a:pPr/>
              <a:t>‹#›</a:t>
            </a:fld>
            <a:endParaRPr lang="en-US" altLang="en-US"/>
          </a:p>
        </p:txBody>
      </p:sp>
    </p:spTree>
    <p:extLst>
      <p:ext uri="{BB962C8B-B14F-4D97-AF65-F5344CB8AC3E}">
        <p14:creationId xmlns:p14="http://schemas.microsoft.com/office/powerpoint/2010/main" val="397134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B66C1FCE-0E45-4A80-97A4-B6990A3AB154}" type="datetime1">
              <a:rPr lang="en-US"/>
              <a:pPr>
                <a:defRPr/>
              </a:pPr>
              <a:t>5/16/2021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2C485E5A-A2F0-4E69-AAEE-A63BFD4F38B4}" type="slidenum">
              <a:rPr lang="en-US" altLang="en-US"/>
              <a:pPr/>
              <a:t>‹#›</a:t>
            </a:fld>
            <a:endParaRPr lang="en-US" altLang="en-US"/>
          </a:p>
        </p:txBody>
      </p:sp>
    </p:spTree>
    <p:extLst>
      <p:ext uri="{BB962C8B-B14F-4D97-AF65-F5344CB8AC3E}">
        <p14:creationId xmlns:p14="http://schemas.microsoft.com/office/powerpoint/2010/main" val="350349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327EC965-A568-47FD-A07C-070F4E411252}" type="datetime1">
              <a:rPr lang="en-US"/>
              <a:pPr>
                <a:defRPr/>
              </a:pPr>
              <a:t>5/16/2021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404CB461-37C6-4D29-9B5F-5DCC44FD25BF}" type="slidenum">
              <a:rPr lang="en-US" altLang="en-US"/>
              <a:pPr/>
              <a:t>‹#›</a:t>
            </a:fld>
            <a:endParaRPr lang="en-US" altLang="en-US"/>
          </a:p>
        </p:txBody>
      </p:sp>
    </p:spTree>
    <p:extLst>
      <p:ext uri="{BB962C8B-B14F-4D97-AF65-F5344CB8AC3E}">
        <p14:creationId xmlns:p14="http://schemas.microsoft.com/office/powerpoint/2010/main" val="146249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17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defRPr>
            </a:lvl1pPr>
          </a:lstStyle>
          <a:p>
            <a:pPr>
              <a:defRPr/>
            </a:pPr>
            <a:fld id="{CFCE3193-BACA-4D42-89AA-FDC25F28BC45}" type="datetime1">
              <a:rPr lang="en-US"/>
              <a:pPr>
                <a:defRPr/>
              </a:pPr>
              <a:t>5/16/2021</a:t>
            </a:fld>
            <a:endParaRPr lang="en-US">
              <a:solidFill>
                <a:schemeClr val="tx1">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33FDEC5-DB1B-4CC7-9225-FBFB6B32FD5E}" type="slidenum">
              <a:rPr lang="en-US" altLang="en-US"/>
              <a:pPr/>
              <a:t>‹#›</a:t>
            </a:fld>
            <a:endParaRPr lang="en-US" altLang="en-US">
              <a:solidFill>
                <a:srgbClr val="000000"/>
              </a:solidFill>
            </a:endParaRPr>
          </a:p>
        </p:txBody>
      </p:sp>
      <p:sp>
        <p:nvSpPr>
          <p:cNvPr id="8" name="Line 8"/>
          <p:cNvSpPr>
            <a:spLocks noChangeShapeType="1"/>
          </p:cNvSpPr>
          <p:nvPr userDrawn="1"/>
        </p:nvSpPr>
        <p:spPr bwMode="auto">
          <a:xfrm>
            <a:off x="0" y="1219200"/>
            <a:ext cx="9144000" cy="0"/>
          </a:xfrm>
          <a:prstGeom prst="line">
            <a:avLst/>
          </a:prstGeom>
          <a:noFill/>
          <a:ln w="101600">
            <a:solidFill>
              <a:srgbClr val="CE5D28"/>
            </a:solidFill>
            <a:round/>
            <a:headEnd/>
            <a:tailEnd/>
          </a:ln>
          <a:effectLst/>
        </p:spPr>
        <p:txBody>
          <a:bodyPr/>
          <a:lstStyle/>
          <a:p>
            <a:pPr>
              <a:defRPr/>
            </a:pPr>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hyperlink" Target="http://www.easyphp.org/introduction.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295400"/>
            <a:ext cx="7772400" cy="2305050"/>
          </a:xfrm>
        </p:spPr>
        <p:txBody>
          <a:bodyPr/>
          <a:lstStyle/>
          <a:p>
            <a:pPr eaLnBrk="1" hangingPunct="1"/>
            <a:r>
              <a:rPr lang="en-US" altLang="en-US" b="1" dirty="0" smtClean="0"/>
              <a:t>Part 8</a:t>
            </a:r>
            <a:br>
              <a:rPr lang="en-US" altLang="en-US" b="1" dirty="0" smtClean="0"/>
            </a:br>
            <a:r>
              <a:rPr lang="en-US" altLang="en-US" b="1" dirty="0"/>
              <a:t>Database &amp; MySQL </a:t>
            </a:r>
            <a:br>
              <a:rPr lang="en-US" altLang="en-US" b="1" dirty="0"/>
            </a:br>
            <a:r>
              <a:rPr lang="en-US" altLang="en-US" b="1" dirty="0"/>
              <a:t>Introduction</a:t>
            </a:r>
            <a:endParaRPr lang="en-US" altLang="en-US" dirty="0" smtClean="0"/>
          </a:p>
        </p:txBody>
      </p:sp>
    </p:spTree>
    <p:extLst>
      <p:ext uri="{BB962C8B-B14F-4D97-AF65-F5344CB8AC3E}">
        <p14:creationId xmlns:p14="http://schemas.microsoft.com/office/powerpoint/2010/main" val="334106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533400"/>
            <a:ext cx="8229600" cy="582612"/>
          </a:xfrm>
        </p:spPr>
        <p:txBody>
          <a:bodyPr/>
          <a:lstStyle/>
          <a:p>
            <a:pPr eaLnBrk="1" hangingPunct="1"/>
            <a:r>
              <a:rPr lang="en-US" altLang="en-US" sz="3200" b="1" dirty="0" smtClean="0"/>
              <a:t>Step 1 - Open a connection to MySQL</a:t>
            </a:r>
            <a:endParaRPr lang="en-US" altLang="en-US" sz="3200" dirty="0" smtClean="0"/>
          </a:p>
        </p:txBody>
      </p:sp>
      <p:sp>
        <p:nvSpPr>
          <p:cNvPr id="11267" name="Content Placeholder 2"/>
          <p:cNvSpPr>
            <a:spLocks noGrp="1"/>
          </p:cNvSpPr>
          <p:nvPr>
            <p:ph idx="1"/>
          </p:nvPr>
        </p:nvSpPr>
        <p:spPr>
          <a:xfrm>
            <a:off x="228600" y="1267558"/>
            <a:ext cx="8610600" cy="5300662"/>
          </a:xfrm>
        </p:spPr>
        <p:txBody>
          <a:bodyPr/>
          <a:lstStyle/>
          <a:p>
            <a:pPr eaLnBrk="1" hangingPunct="1">
              <a:defRPr/>
            </a:pPr>
            <a:r>
              <a:rPr lang="en-US" sz="2800" dirty="0" smtClean="0"/>
              <a:t>Use the PHP </a:t>
            </a:r>
            <a:r>
              <a:rPr lang="en-US" sz="2800" b="1" dirty="0" err="1" smtClean="0">
                <a:solidFill>
                  <a:srgbClr val="0000FF"/>
                </a:solidFill>
              </a:rPr>
              <a:t>mysqli_connect</a:t>
            </a:r>
            <a:r>
              <a:rPr lang="en-US" sz="2800" b="1" dirty="0" smtClean="0">
                <a:solidFill>
                  <a:srgbClr val="0000FF"/>
                </a:solidFill>
              </a:rPr>
              <a:t>() </a:t>
            </a:r>
            <a:r>
              <a:rPr lang="en-US" sz="2800" dirty="0" smtClean="0"/>
              <a:t>function to open a new connection to the MySQL server.</a:t>
            </a:r>
          </a:p>
          <a:p>
            <a:pPr eaLnBrk="1" hangingPunct="1">
              <a:defRPr/>
            </a:pPr>
            <a:r>
              <a:rPr lang="en-US" sz="2800" dirty="0" smtClean="0"/>
              <a:t>Open </a:t>
            </a:r>
            <a:r>
              <a:rPr lang="en-US" sz="2800" dirty="0" err="1" smtClean="0"/>
              <a:t>conenction</a:t>
            </a:r>
            <a:r>
              <a:rPr lang="en-US" sz="2800" dirty="0" smtClean="0"/>
              <a:t> syntax:</a:t>
            </a:r>
          </a:p>
          <a:p>
            <a:pPr algn="ctr">
              <a:buFont typeface="Arial" panose="020B0604020202020204" pitchFamily="34" charset="0"/>
              <a:buNone/>
              <a:defRPr/>
            </a:pPr>
            <a:r>
              <a:rPr lang="en-US" sz="2400" b="1" dirty="0" err="1" smtClean="0"/>
              <a:t>mysqli_connect</a:t>
            </a:r>
            <a:r>
              <a:rPr lang="en-US" sz="2400" b="1" dirty="0" smtClean="0"/>
              <a:t>(</a:t>
            </a:r>
            <a:r>
              <a:rPr lang="en-US" sz="2400" dirty="0" smtClean="0"/>
              <a:t>$server, $</a:t>
            </a:r>
            <a:r>
              <a:rPr lang="en-US" sz="2400" dirty="0" err="1" smtClean="0"/>
              <a:t>user_name</a:t>
            </a:r>
            <a:r>
              <a:rPr lang="en-US" sz="2400" dirty="0" smtClean="0"/>
              <a:t>, $password</a:t>
            </a:r>
            <a:r>
              <a:rPr lang="en-US" sz="2400" b="1" dirty="0" smtClean="0"/>
              <a:t>)</a:t>
            </a:r>
            <a:r>
              <a:rPr lang="en-US" sz="2400" dirty="0" smtClean="0"/>
              <a:t>;</a:t>
            </a:r>
          </a:p>
          <a:p>
            <a:pPr algn="ctr">
              <a:buFont typeface="Arial" panose="020B0604020202020204" pitchFamily="34" charset="0"/>
              <a:buNone/>
              <a:defRPr/>
            </a:pPr>
            <a:endParaRPr lang="en-US" sz="900" dirty="0" smtClean="0"/>
          </a:p>
          <a:p>
            <a:pPr>
              <a:defRPr/>
            </a:pPr>
            <a:r>
              <a:rPr lang="en-US" sz="2400" dirty="0" smtClean="0"/>
              <a:t>So you type the name of the function first (</a:t>
            </a:r>
            <a:r>
              <a:rPr lang="en-US" sz="2400" b="1" dirty="0" smtClean="0"/>
              <a:t> </a:t>
            </a:r>
            <a:r>
              <a:rPr lang="en-US" sz="2400" b="1" dirty="0" err="1" smtClean="0"/>
              <a:t>mysqli_connect</a:t>
            </a:r>
            <a:r>
              <a:rPr lang="en-US" sz="2400" dirty="0" smtClean="0"/>
              <a:t> ), followed by the round brackets. In between the round brackets, </a:t>
            </a:r>
            <a:r>
              <a:rPr lang="en-US" sz="2400" b="1" u="sng" dirty="0" smtClean="0"/>
              <a:t>you need three things: </a:t>
            </a:r>
          </a:p>
          <a:p>
            <a:pPr marL="457200" indent="-457200">
              <a:buFont typeface="+mj-lt"/>
              <a:buAutoNum type="arabicPeriod"/>
              <a:defRPr/>
            </a:pPr>
            <a:r>
              <a:rPr lang="en-US" sz="2400" dirty="0" smtClean="0"/>
              <a:t>the name of your server, </a:t>
            </a:r>
          </a:p>
          <a:p>
            <a:pPr marL="457200" indent="-457200">
              <a:buFont typeface="+mj-lt"/>
              <a:buAutoNum type="arabicPeriod"/>
              <a:defRPr/>
            </a:pPr>
            <a:r>
              <a:rPr lang="en-US" sz="2400" dirty="0" smtClean="0"/>
              <a:t>your </a:t>
            </a:r>
            <a:r>
              <a:rPr lang="en-US" sz="2400" dirty="0" err="1" smtClean="0"/>
              <a:t>MySQL</a:t>
            </a:r>
            <a:r>
              <a:rPr lang="en-US" sz="2400" dirty="0" smtClean="0"/>
              <a:t> username,</a:t>
            </a:r>
          </a:p>
          <a:p>
            <a:pPr marL="457200" indent="-457200">
              <a:buFont typeface="+mj-lt"/>
              <a:buAutoNum type="arabicPeriod"/>
              <a:defRPr/>
            </a:pPr>
            <a:r>
              <a:rPr lang="en-US" sz="2400" dirty="0" smtClean="0"/>
              <a:t> and your </a:t>
            </a:r>
            <a:r>
              <a:rPr lang="en-US" sz="2400" dirty="0" err="1" smtClean="0"/>
              <a:t>MySQL</a:t>
            </a:r>
            <a:r>
              <a:rPr lang="en-US" sz="2400" dirty="0" smtClean="0"/>
              <a:t> password. These can be entered directly, like this:</a:t>
            </a:r>
          </a:p>
          <a:p>
            <a:pPr marL="457200" indent="-457200">
              <a:buFont typeface="Arial" panose="020B0604020202020204" pitchFamily="34" charset="0"/>
              <a:buNone/>
              <a:defRPr/>
            </a:pPr>
            <a:r>
              <a:rPr lang="en-US" sz="2400" b="1" dirty="0" smtClean="0"/>
              <a:t>			$c= </a:t>
            </a:r>
            <a:r>
              <a:rPr lang="en-US" sz="2400" b="1" dirty="0" err="1" smtClean="0">
                <a:solidFill>
                  <a:srgbClr val="0000FF"/>
                </a:solidFill>
              </a:rPr>
              <a:t>mysqli_connect</a:t>
            </a:r>
            <a:r>
              <a:rPr lang="en-US" sz="2400" b="1" dirty="0" smtClean="0">
                <a:solidFill>
                  <a:srgbClr val="0000FF"/>
                </a:solidFill>
              </a:rPr>
              <a:t>(“localhost“ , “root “ , “ ” );</a:t>
            </a:r>
          </a:p>
          <a:p>
            <a:pPr marL="457200" indent="-457200">
              <a:buFont typeface="+mj-lt"/>
              <a:buAutoNum type="arabicPeriod"/>
              <a:defRPr/>
            </a:pPr>
            <a:endParaRPr lang="en-US" sz="2400"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7AA1DB-04C8-4128-BB75-DA3F9F5E9A89}" type="slidenum">
              <a:rPr lang="en-US" altLang="en-US">
                <a:solidFill>
                  <a:srgbClr val="898989"/>
                </a:solidFill>
                <a:latin typeface="Calibri" panose="020F0502020204030204" pitchFamily="34" charset="0"/>
              </a:rPr>
              <a:pPr eaLnBrk="1" hangingPunct="1"/>
              <a:t>10</a:t>
            </a:fld>
            <a:endParaRPr lang="en-US" altLang="en-US" dirty="0">
              <a:solidFill>
                <a:srgbClr val="898989"/>
              </a:solidFill>
              <a:latin typeface="Calibri" panose="020F0502020204030204" pitchFamily="34" charset="0"/>
            </a:endParaRPr>
          </a:p>
        </p:txBody>
      </p:sp>
    </p:spTree>
    <p:extLst>
      <p:ext uri="{BB962C8B-B14F-4D97-AF65-F5344CB8AC3E}">
        <p14:creationId xmlns:p14="http://schemas.microsoft.com/office/powerpoint/2010/main" val="3626433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74785" y="455613"/>
            <a:ext cx="8229600" cy="685800"/>
          </a:xfrm>
        </p:spPr>
        <p:txBody>
          <a:bodyPr/>
          <a:lstStyle/>
          <a:p>
            <a:pPr eaLnBrk="1" hangingPunct="1"/>
            <a:r>
              <a:rPr lang="en-US" altLang="en-US" sz="4000" b="1" dirty="0" smtClean="0"/>
              <a:t>Example </a:t>
            </a:r>
            <a:endParaRPr lang="ar-JO" altLang="en-US" sz="4000" b="1" dirty="0" smtClean="0"/>
          </a:p>
        </p:txBody>
      </p:sp>
      <p:sp>
        <p:nvSpPr>
          <p:cNvPr id="12291" name="Content Placeholder 2"/>
          <p:cNvSpPr>
            <a:spLocks noGrp="1"/>
          </p:cNvSpPr>
          <p:nvPr>
            <p:ph idx="1"/>
          </p:nvPr>
        </p:nvSpPr>
        <p:spPr>
          <a:xfrm>
            <a:off x="457200" y="1371601"/>
            <a:ext cx="8077200" cy="5349874"/>
          </a:xfrm>
        </p:spPr>
        <p:txBody>
          <a:bodyPr/>
          <a:lstStyle/>
          <a:p>
            <a:pPr>
              <a:buNone/>
            </a:pPr>
            <a:r>
              <a:rPr lang="en-US" altLang="en-US" sz="2200" dirty="0"/>
              <a:t>&lt;?</a:t>
            </a:r>
            <a:r>
              <a:rPr lang="en-US" altLang="en-US" sz="2200" dirty="0" err="1" smtClean="0"/>
              <a:t>php</a:t>
            </a:r>
            <a:endParaRPr lang="en-US" altLang="en-US" sz="2200" dirty="0" smtClean="0"/>
          </a:p>
          <a:p>
            <a:pPr>
              <a:buNone/>
            </a:pPr>
            <a:endParaRPr lang="en-US" altLang="en-US" sz="2200" dirty="0"/>
          </a:p>
          <a:p>
            <a:pPr>
              <a:buNone/>
            </a:pPr>
            <a:r>
              <a:rPr lang="en-US" altLang="en-US" sz="2200" dirty="0"/>
              <a:t>$</a:t>
            </a:r>
            <a:r>
              <a:rPr lang="en-US" altLang="en-US" sz="2200" dirty="0" err="1"/>
              <a:t>dbhost</a:t>
            </a:r>
            <a:r>
              <a:rPr lang="en-US" altLang="en-US" sz="2200" dirty="0"/>
              <a:t> = 'localhost';</a:t>
            </a:r>
          </a:p>
          <a:p>
            <a:pPr>
              <a:buNone/>
            </a:pPr>
            <a:r>
              <a:rPr lang="en-US" altLang="en-US" sz="2200" dirty="0"/>
              <a:t>$</a:t>
            </a:r>
            <a:r>
              <a:rPr lang="en-US" altLang="en-US" sz="2200" dirty="0" err="1"/>
              <a:t>dbuser</a:t>
            </a:r>
            <a:r>
              <a:rPr lang="en-US" altLang="en-US" sz="2200" dirty="0"/>
              <a:t> = 'root';</a:t>
            </a:r>
          </a:p>
          <a:p>
            <a:pPr>
              <a:buNone/>
            </a:pPr>
            <a:r>
              <a:rPr lang="en-US" altLang="en-US" sz="2200" dirty="0"/>
              <a:t>$</a:t>
            </a:r>
            <a:r>
              <a:rPr lang="en-US" altLang="en-US" sz="2200" dirty="0" err="1"/>
              <a:t>dbpass</a:t>
            </a:r>
            <a:r>
              <a:rPr lang="en-US" altLang="en-US" sz="2200" dirty="0"/>
              <a:t> = '';</a:t>
            </a:r>
          </a:p>
          <a:p>
            <a:pPr>
              <a:buNone/>
            </a:pPr>
            <a:endParaRPr lang="en-US" altLang="en-US" sz="2200" dirty="0"/>
          </a:p>
          <a:p>
            <a:pPr>
              <a:buNone/>
            </a:pPr>
            <a:r>
              <a:rPr lang="en-US" altLang="en-US" sz="2200" b="1" dirty="0">
                <a:solidFill>
                  <a:srgbClr val="FF0000"/>
                </a:solidFill>
              </a:rPr>
              <a:t>$conn </a:t>
            </a:r>
            <a:r>
              <a:rPr lang="en-US" altLang="en-US" sz="2200" dirty="0"/>
              <a:t>= </a:t>
            </a:r>
            <a:r>
              <a:rPr lang="en-US" altLang="en-US" sz="2200" b="1" dirty="0" err="1">
                <a:solidFill>
                  <a:srgbClr val="0000FF"/>
                </a:solidFill>
              </a:rPr>
              <a:t>mysqli_connect</a:t>
            </a:r>
            <a:r>
              <a:rPr lang="en-US" altLang="en-US" sz="2200" dirty="0"/>
              <a:t>($</a:t>
            </a:r>
            <a:r>
              <a:rPr lang="en-US" altLang="en-US" sz="2200" dirty="0" err="1"/>
              <a:t>dbhost</a:t>
            </a:r>
            <a:r>
              <a:rPr lang="en-US" altLang="en-US" sz="2200" dirty="0"/>
              <a:t>, $</a:t>
            </a:r>
            <a:r>
              <a:rPr lang="en-US" altLang="en-US" sz="2200" dirty="0" err="1"/>
              <a:t>dbuser</a:t>
            </a:r>
            <a:r>
              <a:rPr lang="en-US" altLang="en-US" sz="2200" dirty="0"/>
              <a:t>, $</a:t>
            </a:r>
            <a:r>
              <a:rPr lang="en-US" altLang="en-US" sz="2200" dirty="0" err="1"/>
              <a:t>dbpass</a:t>
            </a:r>
            <a:r>
              <a:rPr lang="en-US" altLang="en-US" sz="2200" dirty="0"/>
              <a:t>);</a:t>
            </a:r>
          </a:p>
          <a:p>
            <a:pPr>
              <a:buNone/>
            </a:pPr>
            <a:endParaRPr lang="en-US" altLang="en-US" sz="2200" dirty="0"/>
          </a:p>
          <a:p>
            <a:pPr>
              <a:buNone/>
            </a:pPr>
            <a:r>
              <a:rPr lang="en-US" altLang="en-US" sz="2200" dirty="0"/>
              <a:t>	</a:t>
            </a:r>
            <a:r>
              <a:rPr lang="en-US" altLang="en-US" sz="2200" dirty="0" smtClean="0"/>
              <a:t>if (</a:t>
            </a:r>
            <a:r>
              <a:rPr lang="en-US" altLang="en-US" sz="2200" b="1" dirty="0" smtClean="0">
                <a:solidFill>
                  <a:srgbClr val="FF0000"/>
                </a:solidFill>
              </a:rPr>
              <a:t>$</a:t>
            </a:r>
            <a:r>
              <a:rPr lang="en-US" altLang="en-US" sz="2200" b="1" dirty="0">
                <a:solidFill>
                  <a:srgbClr val="FF0000"/>
                </a:solidFill>
              </a:rPr>
              <a:t>conn </a:t>
            </a:r>
            <a:r>
              <a:rPr lang="en-US" altLang="en-US" sz="2200" dirty="0"/>
              <a:t>)   </a:t>
            </a:r>
            <a:r>
              <a:rPr lang="en-US" altLang="en-US" sz="2200" dirty="0" err="1"/>
              <a:t>echo'Connect</a:t>
            </a:r>
            <a:r>
              <a:rPr lang="en-US" altLang="en-US" sz="2200" dirty="0"/>
              <a:t> successfully &lt;</a:t>
            </a:r>
            <a:r>
              <a:rPr lang="en-US" altLang="en-US" sz="2200" dirty="0" err="1"/>
              <a:t>br</a:t>
            </a:r>
            <a:r>
              <a:rPr lang="en-US" altLang="en-US" sz="2200" dirty="0"/>
              <a:t>&gt; ';</a:t>
            </a:r>
          </a:p>
          <a:p>
            <a:pPr>
              <a:buNone/>
            </a:pPr>
            <a:r>
              <a:rPr lang="en-US" altLang="en-US" sz="2200" dirty="0"/>
              <a:t>	</a:t>
            </a:r>
            <a:r>
              <a:rPr lang="en-US" altLang="en-US" sz="2200" dirty="0" smtClean="0"/>
              <a:t>	else</a:t>
            </a:r>
            <a:r>
              <a:rPr lang="en-US" altLang="en-US" sz="2200" dirty="0"/>
              <a:t>	echo 'Could not connect: ' . </a:t>
            </a:r>
            <a:r>
              <a:rPr lang="en-US" altLang="en-US" sz="2200" dirty="0" err="1" smtClean="0"/>
              <a:t>mysqli_error</a:t>
            </a:r>
            <a:r>
              <a:rPr lang="en-US" altLang="en-US" sz="2200" dirty="0"/>
              <a:t>();</a:t>
            </a:r>
          </a:p>
          <a:p>
            <a:pPr>
              <a:buNone/>
            </a:pPr>
            <a:endParaRPr lang="en-US" altLang="en-US" sz="2200" dirty="0"/>
          </a:p>
          <a:p>
            <a:pPr>
              <a:buNone/>
            </a:pPr>
            <a:r>
              <a:rPr lang="en-US" altLang="en-US" sz="2200" dirty="0"/>
              <a:t>?&gt;</a:t>
            </a:r>
            <a:endParaRPr lang="en-US" altLang="en-US"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1DD132-3013-491C-8A4A-E87A82CA8177}" type="slidenum">
              <a:rPr lang="en-US" altLang="en-US">
                <a:solidFill>
                  <a:srgbClr val="898989"/>
                </a:solidFill>
                <a:latin typeface="Calibri" panose="020F0502020204030204" pitchFamily="34" charset="0"/>
              </a:rPr>
              <a:pPr eaLnBrk="1" hangingPunct="1"/>
              <a:t>11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062888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Example </a:t>
            </a:r>
            <a:endParaRPr lang="ar-JO" dirty="0"/>
          </a:p>
        </p:txBody>
      </p:sp>
      <p:sp>
        <p:nvSpPr>
          <p:cNvPr id="3" name="Content Placeholder 2"/>
          <p:cNvSpPr>
            <a:spLocks noGrp="1"/>
          </p:cNvSpPr>
          <p:nvPr>
            <p:ph idx="1"/>
          </p:nvPr>
        </p:nvSpPr>
        <p:spPr>
          <a:xfrm>
            <a:off x="152400" y="1371601"/>
            <a:ext cx="9220200" cy="4038600"/>
          </a:xfrm>
        </p:spPr>
        <p:txBody>
          <a:bodyPr/>
          <a:lstStyle/>
          <a:p>
            <a:pPr marL="0" indent="0">
              <a:buNone/>
            </a:pPr>
            <a:r>
              <a:rPr lang="en-US" dirty="0"/>
              <a:t>&lt;?</a:t>
            </a:r>
            <a:r>
              <a:rPr lang="en-US" dirty="0" err="1"/>
              <a:t>php</a:t>
            </a:r>
            <a:endParaRPr lang="en-US" dirty="0"/>
          </a:p>
          <a:p>
            <a:pPr marL="0" indent="0">
              <a:buNone/>
            </a:pPr>
            <a:r>
              <a:rPr lang="en-US" dirty="0" smtClean="0"/>
              <a:t>$c </a:t>
            </a:r>
            <a:r>
              <a:rPr lang="en-US" dirty="0"/>
              <a:t>= </a:t>
            </a:r>
            <a:r>
              <a:rPr lang="en-US" dirty="0" err="1"/>
              <a:t>mysqli_connect</a:t>
            </a:r>
            <a:r>
              <a:rPr lang="en-US" dirty="0"/>
              <a:t>('localhost', 'root', </a:t>
            </a:r>
            <a:r>
              <a:rPr lang="en-US" dirty="0" smtClean="0"/>
              <a:t>‘ ');</a:t>
            </a:r>
            <a:endParaRPr lang="en-US" dirty="0"/>
          </a:p>
          <a:p>
            <a:pPr marL="0" indent="0">
              <a:buNone/>
            </a:pPr>
            <a:r>
              <a:rPr lang="en-US" dirty="0"/>
              <a:t>	if($</a:t>
            </a:r>
            <a:r>
              <a:rPr lang="en-US" dirty="0" smtClean="0"/>
              <a:t>c </a:t>
            </a:r>
            <a:r>
              <a:rPr lang="en-US" dirty="0"/>
              <a:t>)   </a:t>
            </a:r>
            <a:r>
              <a:rPr lang="en-US" dirty="0" err="1"/>
              <a:t>echo'Connect</a:t>
            </a:r>
            <a:r>
              <a:rPr lang="en-US" dirty="0"/>
              <a:t> successfully &lt;</a:t>
            </a:r>
            <a:r>
              <a:rPr lang="en-US" dirty="0" err="1"/>
              <a:t>br</a:t>
            </a:r>
            <a:r>
              <a:rPr lang="en-US" dirty="0"/>
              <a:t>&gt; ';</a:t>
            </a:r>
          </a:p>
          <a:p>
            <a:pPr marL="0" indent="0">
              <a:buNone/>
            </a:pPr>
            <a:r>
              <a:rPr lang="en-US" dirty="0"/>
              <a:t>	else	echo 'Could not connect: ' </a:t>
            </a:r>
            <a:r>
              <a:rPr lang="en-US" dirty="0" smtClean="0"/>
              <a:t>.</a:t>
            </a:r>
            <a:r>
              <a:rPr lang="en-US" dirty="0" err="1" smtClean="0"/>
              <a:t>mysqli_error</a:t>
            </a:r>
            <a:r>
              <a:rPr lang="en-US" dirty="0"/>
              <a:t>();</a:t>
            </a:r>
          </a:p>
          <a:p>
            <a:pPr marL="0" indent="0">
              <a:buNone/>
            </a:pPr>
            <a:r>
              <a:rPr lang="en-US" dirty="0" smtClean="0"/>
              <a:t>?&gt;</a:t>
            </a:r>
            <a:endParaRPr lang="ar-JO" dirty="0"/>
          </a:p>
        </p:txBody>
      </p:sp>
      <p:sp>
        <p:nvSpPr>
          <p:cNvPr id="4" name="Slide Number Placeholder 3"/>
          <p:cNvSpPr>
            <a:spLocks noGrp="1"/>
          </p:cNvSpPr>
          <p:nvPr>
            <p:ph type="sldNum" sz="quarter" idx="12"/>
          </p:nvPr>
        </p:nvSpPr>
        <p:spPr/>
        <p:txBody>
          <a:bodyPr/>
          <a:lstStyle/>
          <a:p>
            <a:fld id="{7B8191E8-D434-416E-8CB3-F034D7BEA5CF}" type="slidenum">
              <a:rPr lang="en-US" altLang="en-US" smtClean="0"/>
              <a:pPr/>
              <a:t>12</a:t>
            </a:fld>
            <a:endParaRPr lang="en-US" altLang="en-US"/>
          </a:p>
        </p:txBody>
      </p:sp>
    </p:spTree>
    <p:extLst>
      <p:ext uri="{BB962C8B-B14F-4D97-AF65-F5344CB8AC3E}">
        <p14:creationId xmlns:p14="http://schemas.microsoft.com/office/powerpoint/2010/main" val="2876027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81000"/>
            <a:ext cx="8229600" cy="685800"/>
          </a:xfrm>
        </p:spPr>
        <p:txBody>
          <a:bodyPr/>
          <a:lstStyle/>
          <a:p>
            <a:r>
              <a:rPr lang="en-US" altLang="en-US" sz="4000" b="1" dirty="0" smtClean="0"/>
              <a:t>CREATE DATABASE</a:t>
            </a:r>
            <a:endParaRPr lang="ar-JO" altLang="en-US" sz="4000" b="1" dirty="0" smtClean="0"/>
          </a:p>
        </p:txBody>
      </p:sp>
      <p:sp>
        <p:nvSpPr>
          <p:cNvPr id="13315" name="Content Placeholder 2"/>
          <p:cNvSpPr>
            <a:spLocks noGrp="1"/>
          </p:cNvSpPr>
          <p:nvPr>
            <p:ph idx="1"/>
          </p:nvPr>
        </p:nvSpPr>
        <p:spPr>
          <a:xfrm>
            <a:off x="457200" y="1334293"/>
            <a:ext cx="8382000" cy="4754563"/>
          </a:xfrm>
        </p:spPr>
        <p:txBody>
          <a:bodyPr/>
          <a:lstStyle/>
          <a:p>
            <a:r>
              <a:rPr lang="en-US" altLang="en-US" dirty="0" smtClean="0"/>
              <a:t>The </a:t>
            </a:r>
            <a:r>
              <a:rPr lang="en-US" altLang="en-US" b="1" dirty="0" smtClean="0">
                <a:solidFill>
                  <a:srgbClr val="0000FF"/>
                </a:solidFill>
              </a:rPr>
              <a:t>CREATE DATABASE </a:t>
            </a:r>
            <a:r>
              <a:rPr lang="en-US" altLang="en-US" dirty="0" smtClean="0"/>
              <a:t>statement is used to create a database.</a:t>
            </a:r>
          </a:p>
          <a:p>
            <a:endParaRPr lang="en-US" altLang="en-US" sz="1100" dirty="0" smtClean="0"/>
          </a:p>
          <a:p>
            <a:r>
              <a:rPr lang="en-US" altLang="en-US" dirty="0" smtClean="0"/>
              <a:t>SQL CREATE DATABASE Syntax</a:t>
            </a:r>
          </a:p>
          <a:p>
            <a:pPr>
              <a:buFont typeface="Arial" panose="020B0604020202020204" pitchFamily="34" charset="0"/>
              <a:buNone/>
            </a:pPr>
            <a:r>
              <a:rPr lang="en-US" altLang="en-US" sz="2000" dirty="0" smtClean="0"/>
              <a:t>            </a:t>
            </a:r>
            <a:r>
              <a:rPr lang="en-US" altLang="en-US" sz="2000" b="1" dirty="0" smtClean="0">
                <a:solidFill>
                  <a:srgbClr val="0000FF"/>
                </a:solidFill>
              </a:rPr>
              <a:t>CREATE DATABASE</a:t>
            </a:r>
            <a:r>
              <a:rPr lang="en-US" altLang="en-US" sz="2000" b="1" dirty="0" smtClean="0">
                <a:solidFill>
                  <a:srgbClr val="C00000"/>
                </a:solidFill>
              </a:rPr>
              <a:t> </a:t>
            </a:r>
            <a:r>
              <a:rPr lang="en-US" altLang="en-US" sz="2000" b="1" i="1" dirty="0" err="1" smtClean="0">
                <a:solidFill>
                  <a:srgbClr val="C00000"/>
                </a:solidFill>
              </a:rPr>
              <a:t>dbname</a:t>
            </a:r>
            <a:r>
              <a:rPr lang="en-US" altLang="en-US" sz="2000" b="1" dirty="0" smtClean="0">
                <a:solidFill>
                  <a:srgbClr val="C00000"/>
                </a:solidFill>
              </a:rPr>
              <a:t>;</a:t>
            </a:r>
          </a:p>
          <a:p>
            <a:pPr>
              <a:buFont typeface="Arial" panose="020B0604020202020204" pitchFamily="34" charset="0"/>
              <a:buNone/>
            </a:pPr>
            <a:endParaRPr lang="en-US" altLang="en-US" sz="2000" b="1" dirty="0" smtClean="0">
              <a:solidFill>
                <a:srgbClr val="C00000"/>
              </a:solidFill>
            </a:endParaRPr>
          </a:p>
          <a:p>
            <a:r>
              <a:rPr lang="en-US" altLang="en-US" sz="2400" b="1" u="sng" dirty="0" smtClean="0"/>
              <a:t>Example:</a:t>
            </a:r>
          </a:p>
          <a:p>
            <a:pPr>
              <a:buFont typeface="Arial" panose="020B0604020202020204" pitchFamily="34" charset="0"/>
              <a:buNone/>
            </a:pPr>
            <a:r>
              <a:rPr lang="en-US" altLang="en-US" sz="2000" dirty="0" smtClean="0"/>
              <a:t>            CREATE DATABASE </a:t>
            </a:r>
            <a:r>
              <a:rPr lang="en-US" altLang="en-US" sz="2000" dirty="0" err="1" smtClean="0"/>
              <a:t>my_db</a:t>
            </a:r>
            <a:r>
              <a:rPr lang="en-US" altLang="en-US" sz="2000" dirty="0" smtClean="0"/>
              <a:t>;</a:t>
            </a:r>
            <a:endParaRPr lang="ar-JO" altLang="en-US" sz="2000"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004F01-09BA-4CD7-B283-B249F3BB57F1}" type="slidenum">
              <a:rPr lang="en-US" altLang="en-US">
                <a:solidFill>
                  <a:srgbClr val="898989"/>
                </a:solidFill>
                <a:latin typeface="Calibri" panose="020F0502020204030204" pitchFamily="34" charset="0"/>
              </a:rPr>
              <a:pPr eaLnBrk="1" hangingPunct="1"/>
              <a:t>13</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821197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ar-JO" dirty="0"/>
          </a:p>
        </p:txBody>
      </p:sp>
      <p:sp>
        <p:nvSpPr>
          <p:cNvPr id="3" name="Content Placeholder 2"/>
          <p:cNvSpPr>
            <a:spLocks noGrp="1"/>
          </p:cNvSpPr>
          <p:nvPr>
            <p:ph idx="1"/>
          </p:nvPr>
        </p:nvSpPr>
        <p:spPr/>
        <p:txBody>
          <a:bodyPr/>
          <a:lstStyle/>
          <a:p>
            <a:pPr marL="0" indent="0">
              <a:buNone/>
            </a:pPr>
            <a:r>
              <a:rPr lang="en-US" sz="2000" dirty="0"/>
              <a:t>&lt;?</a:t>
            </a:r>
            <a:r>
              <a:rPr lang="en-US" sz="2000" dirty="0" err="1"/>
              <a:t>php</a:t>
            </a:r>
            <a:r>
              <a:rPr lang="en-US" sz="2000" dirty="0"/>
              <a:t> </a:t>
            </a:r>
          </a:p>
          <a:p>
            <a:pPr marL="0" indent="0">
              <a:buNone/>
            </a:pPr>
            <a:r>
              <a:rPr lang="en-US" sz="2000" dirty="0"/>
              <a:t>$</a:t>
            </a:r>
            <a:r>
              <a:rPr lang="en-US" sz="2000" dirty="0" err="1"/>
              <a:t>dbhost</a:t>
            </a:r>
            <a:r>
              <a:rPr lang="en-US" sz="2000" dirty="0"/>
              <a:t> = 'localhost';</a:t>
            </a:r>
          </a:p>
          <a:p>
            <a:pPr marL="0" indent="0">
              <a:buNone/>
            </a:pPr>
            <a:r>
              <a:rPr lang="en-US" sz="2000" dirty="0"/>
              <a:t>$</a:t>
            </a:r>
            <a:r>
              <a:rPr lang="en-US" sz="2000" dirty="0" err="1"/>
              <a:t>dbuser</a:t>
            </a:r>
            <a:r>
              <a:rPr lang="en-US" sz="2000" dirty="0"/>
              <a:t> = 'root';</a:t>
            </a:r>
          </a:p>
          <a:p>
            <a:pPr marL="0" indent="0">
              <a:buNone/>
            </a:pPr>
            <a:r>
              <a:rPr lang="en-US" sz="2000" dirty="0"/>
              <a:t>$</a:t>
            </a:r>
            <a:r>
              <a:rPr lang="en-US" sz="2000" dirty="0" err="1"/>
              <a:t>dbpass</a:t>
            </a:r>
            <a:r>
              <a:rPr lang="en-US" sz="2000" dirty="0"/>
              <a:t> = '';</a:t>
            </a:r>
          </a:p>
          <a:p>
            <a:pPr marL="0" indent="0">
              <a:buNone/>
            </a:pPr>
            <a:r>
              <a:rPr lang="en-US" sz="2000" b="1" dirty="0" smtClean="0">
                <a:solidFill>
                  <a:srgbClr val="0000FF"/>
                </a:solidFill>
              </a:rPr>
              <a:t>$</a:t>
            </a:r>
            <a:r>
              <a:rPr lang="en-US" sz="2000" b="1" dirty="0">
                <a:solidFill>
                  <a:srgbClr val="0000FF"/>
                </a:solidFill>
              </a:rPr>
              <a:t>conn </a:t>
            </a:r>
            <a:r>
              <a:rPr lang="en-US" sz="2000" b="1" dirty="0">
                <a:solidFill>
                  <a:srgbClr val="FF0000"/>
                </a:solidFill>
              </a:rPr>
              <a:t>= </a:t>
            </a:r>
            <a:r>
              <a:rPr lang="en-US" sz="2000" b="1" dirty="0" err="1">
                <a:solidFill>
                  <a:srgbClr val="FF0000"/>
                </a:solidFill>
              </a:rPr>
              <a:t>mysqli_connect</a:t>
            </a:r>
            <a:r>
              <a:rPr lang="en-US" sz="2000" b="1" dirty="0">
                <a:solidFill>
                  <a:srgbClr val="FF0000"/>
                </a:solidFill>
              </a:rPr>
              <a:t>($</a:t>
            </a:r>
            <a:r>
              <a:rPr lang="en-US" sz="2000" b="1" dirty="0" err="1">
                <a:solidFill>
                  <a:srgbClr val="FF0000"/>
                </a:solidFill>
              </a:rPr>
              <a:t>dbhost</a:t>
            </a:r>
            <a:r>
              <a:rPr lang="en-US" sz="2000" b="1" dirty="0">
                <a:solidFill>
                  <a:srgbClr val="FF0000"/>
                </a:solidFill>
              </a:rPr>
              <a:t>, $</a:t>
            </a:r>
            <a:r>
              <a:rPr lang="en-US" sz="2000" b="1" dirty="0" err="1">
                <a:solidFill>
                  <a:srgbClr val="FF0000"/>
                </a:solidFill>
              </a:rPr>
              <a:t>dbuser</a:t>
            </a:r>
            <a:r>
              <a:rPr lang="en-US" sz="2000" b="1" dirty="0">
                <a:solidFill>
                  <a:srgbClr val="FF0000"/>
                </a:solidFill>
              </a:rPr>
              <a:t>, $</a:t>
            </a:r>
            <a:r>
              <a:rPr lang="en-US" sz="2000" b="1" dirty="0" err="1">
                <a:solidFill>
                  <a:srgbClr val="FF0000"/>
                </a:solidFill>
              </a:rPr>
              <a:t>dbpass</a:t>
            </a:r>
            <a:r>
              <a:rPr lang="en-US" sz="2000" b="1" dirty="0" smtClean="0">
                <a:solidFill>
                  <a:srgbClr val="FF0000"/>
                </a:solidFill>
              </a:rPr>
              <a:t>);---------------1</a:t>
            </a:r>
            <a:endParaRPr lang="en-US" sz="2000" b="1" dirty="0">
              <a:solidFill>
                <a:srgbClr val="FF0000"/>
              </a:solidFill>
            </a:endParaRPr>
          </a:p>
          <a:p>
            <a:pPr marL="0" indent="0">
              <a:buNone/>
            </a:pPr>
            <a:r>
              <a:rPr lang="en-US" sz="2000" dirty="0"/>
              <a:t>	if(</a:t>
            </a:r>
            <a:r>
              <a:rPr lang="en-US" sz="2000" b="1" dirty="0">
                <a:solidFill>
                  <a:srgbClr val="0000FF"/>
                </a:solidFill>
              </a:rPr>
              <a:t>$conn </a:t>
            </a:r>
            <a:r>
              <a:rPr lang="en-US" sz="2000" dirty="0"/>
              <a:t>)   </a:t>
            </a:r>
            <a:r>
              <a:rPr lang="en-US" sz="2000" dirty="0" err="1"/>
              <a:t>echo'Connect</a:t>
            </a:r>
            <a:r>
              <a:rPr lang="en-US" sz="2000" dirty="0"/>
              <a:t> successfully &lt;</a:t>
            </a:r>
            <a:r>
              <a:rPr lang="en-US" sz="2000" dirty="0" err="1"/>
              <a:t>br</a:t>
            </a:r>
            <a:r>
              <a:rPr lang="en-US" sz="2000" dirty="0"/>
              <a:t>&gt; ';</a:t>
            </a:r>
          </a:p>
          <a:p>
            <a:pPr marL="0" indent="0">
              <a:buNone/>
            </a:pPr>
            <a:r>
              <a:rPr lang="en-US" sz="2000" dirty="0"/>
              <a:t>	else	echo 'Could not connect: ' . </a:t>
            </a:r>
            <a:r>
              <a:rPr lang="en-US" sz="2000" dirty="0" err="1"/>
              <a:t>mysql_error</a:t>
            </a:r>
            <a:r>
              <a:rPr lang="en-US" sz="2000" dirty="0"/>
              <a:t>();</a:t>
            </a:r>
          </a:p>
          <a:p>
            <a:pPr marL="0" indent="0">
              <a:buNone/>
            </a:pPr>
            <a:r>
              <a:rPr lang="en-US" sz="2000" b="1" dirty="0" smtClean="0">
                <a:solidFill>
                  <a:srgbClr val="7030A0"/>
                </a:solidFill>
              </a:rPr>
              <a:t>$</a:t>
            </a:r>
            <a:r>
              <a:rPr lang="en-US" sz="2000" b="1" dirty="0" err="1">
                <a:solidFill>
                  <a:srgbClr val="7030A0"/>
                </a:solidFill>
              </a:rPr>
              <a:t>sql</a:t>
            </a:r>
            <a:r>
              <a:rPr lang="en-US" sz="2000" b="1" dirty="0">
                <a:solidFill>
                  <a:srgbClr val="7030A0"/>
                </a:solidFill>
              </a:rPr>
              <a:t> </a:t>
            </a:r>
            <a:r>
              <a:rPr lang="en-US" sz="2000" b="1" dirty="0">
                <a:solidFill>
                  <a:srgbClr val="FF0000"/>
                </a:solidFill>
              </a:rPr>
              <a:t>= 'CREATE Database </a:t>
            </a:r>
            <a:r>
              <a:rPr lang="en-US" sz="2000" b="1" dirty="0" smtClean="0">
                <a:solidFill>
                  <a:srgbClr val="CC0099"/>
                </a:solidFill>
              </a:rPr>
              <a:t>student_dbase1</a:t>
            </a:r>
            <a:r>
              <a:rPr lang="en-US" sz="2000" b="1" dirty="0" smtClean="0">
                <a:solidFill>
                  <a:srgbClr val="FF0000"/>
                </a:solidFill>
              </a:rPr>
              <a:t>‘  ;------------------------------------</a:t>
            </a:r>
            <a:r>
              <a:rPr lang="en-US" sz="2000" b="1" dirty="0" smtClean="0">
                <a:solidFill>
                  <a:srgbClr val="FF0000"/>
                </a:solidFill>
              </a:rPr>
              <a:t>2</a:t>
            </a:r>
            <a:endParaRPr lang="en-US" sz="2000" b="1" dirty="0">
              <a:solidFill>
                <a:srgbClr val="FF0000"/>
              </a:solidFill>
            </a:endParaRPr>
          </a:p>
          <a:p>
            <a:pPr marL="0" indent="0">
              <a:buNone/>
            </a:pPr>
            <a:r>
              <a:rPr lang="en-US" sz="2000" b="1" dirty="0">
                <a:solidFill>
                  <a:schemeClr val="accent2">
                    <a:lumMod val="75000"/>
                  </a:schemeClr>
                </a:solidFill>
              </a:rPr>
              <a:t>$</a:t>
            </a:r>
            <a:r>
              <a:rPr lang="en-US" sz="2000" b="1" dirty="0" err="1">
                <a:solidFill>
                  <a:schemeClr val="accent2">
                    <a:lumMod val="75000"/>
                  </a:schemeClr>
                </a:solidFill>
              </a:rPr>
              <a:t>retval</a:t>
            </a:r>
            <a:r>
              <a:rPr lang="en-US" sz="2000" b="1" dirty="0">
                <a:solidFill>
                  <a:schemeClr val="accent2">
                    <a:lumMod val="75000"/>
                  </a:schemeClr>
                </a:solidFill>
              </a:rPr>
              <a:t> </a:t>
            </a:r>
            <a:r>
              <a:rPr lang="en-US" sz="2000" b="1" dirty="0">
                <a:solidFill>
                  <a:srgbClr val="00B050"/>
                </a:solidFill>
              </a:rPr>
              <a:t>= </a:t>
            </a:r>
            <a:r>
              <a:rPr lang="en-US" sz="2000" b="1" dirty="0" err="1">
                <a:solidFill>
                  <a:srgbClr val="00B050"/>
                </a:solidFill>
              </a:rPr>
              <a:t>mysqli_query</a:t>
            </a:r>
            <a:r>
              <a:rPr lang="en-US" sz="2000" b="1" dirty="0">
                <a:solidFill>
                  <a:srgbClr val="00B050"/>
                </a:solidFill>
              </a:rPr>
              <a:t>( </a:t>
            </a:r>
            <a:r>
              <a:rPr lang="en-US" sz="2000" b="1" dirty="0">
                <a:solidFill>
                  <a:srgbClr val="0000FF"/>
                </a:solidFill>
              </a:rPr>
              <a:t>$conn</a:t>
            </a:r>
            <a:r>
              <a:rPr lang="en-US" sz="2000" b="1" dirty="0">
                <a:solidFill>
                  <a:srgbClr val="00B050"/>
                </a:solidFill>
              </a:rPr>
              <a:t>,</a:t>
            </a:r>
            <a:r>
              <a:rPr lang="en-US" sz="2000" b="1" dirty="0">
                <a:solidFill>
                  <a:srgbClr val="7030A0"/>
                </a:solidFill>
              </a:rPr>
              <a:t>$</a:t>
            </a:r>
            <a:r>
              <a:rPr lang="en-US" sz="2000" b="1" dirty="0" err="1">
                <a:solidFill>
                  <a:srgbClr val="7030A0"/>
                </a:solidFill>
              </a:rPr>
              <a:t>sql</a:t>
            </a:r>
            <a:r>
              <a:rPr lang="en-US" sz="2000" b="1" dirty="0">
                <a:solidFill>
                  <a:srgbClr val="00B050"/>
                </a:solidFill>
              </a:rPr>
              <a:t>);</a:t>
            </a:r>
          </a:p>
          <a:p>
            <a:pPr marL="0" indent="0">
              <a:buNone/>
            </a:pPr>
            <a:r>
              <a:rPr lang="en-US" sz="2000" dirty="0"/>
              <a:t>	if(</a:t>
            </a:r>
            <a:r>
              <a:rPr lang="en-US" sz="2000" b="1" dirty="0">
                <a:solidFill>
                  <a:schemeClr val="accent2">
                    <a:lumMod val="75000"/>
                  </a:schemeClr>
                </a:solidFill>
              </a:rPr>
              <a:t>$</a:t>
            </a:r>
            <a:r>
              <a:rPr lang="en-US" sz="2000" b="1" dirty="0" err="1">
                <a:solidFill>
                  <a:schemeClr val="accent2">
                    <a:lumMod val="75000"/>
                  </a:schemeClr>
                </a:solidFill>
              </a:rPr>
              <a:t>retval</a:t>
            </a:r>
            <a:r>
              <a:rPr lang="en-US" sz="2000" b="1" dirty="0">
                <a:solidFill>
                  <a:schemeClr val="accent2">
                    <a:lumMod val="75000"/>
                  </a:schemeClr>
                </a:solidFill>
              </a:rPr>
              <a:t> </a:t>
            </a:r>
            <a:r>
              <a:rPr lang="en-US" sz="2000" dirty="0"/>
              <a:t>)</a:t>
            </a:r>
          </a:p>
          <a:p>
            <a:pPr marL="0" indent="0">
              <a:buNone/>
            </a:pPr>
            <a:r>
              <a:rPr lang="en-US" sz="2000" dirty="0"/>
              <a:t>	</a:t>
            </a:r>
            <a:r>
              <a:rPr lang="en-US" sz="2000" dirty="0" smtClean="0"/>
              <a:t>echo </a:t>
            </a:r>
            <a:r>
              <a:rPr lang="en-US" sz="2000" dirty="0"/>
              <a:t>"Database </a:t>
            </a:r>
            <a:r>
              <a:rPr lang="en-US" sz="2000" dirty="0" err="1"/>
              <a:t>student_db</a:t>
            </a:r>
            <a:r>
              <a:rPr lang="en-US" sz="2000" dirty="0"/>
              <a:t> created successfully &lt;</a:t>
            </a:r>
            <a:r>
              <a:rPr lang="en-US" sz="2000" dirty="0" err="1"/>
              <a:t>br</a:t>
            </a:r>
            <a:r>
              <a:rPr lang="en-US" sz="2000" dirty="0"/>
              <a:t>&gt;";</a:t>
            </a:r>
          </a:p>
          <a:p>
            <a:pPr marL="0" indent="0">
              <a:buNone/>
            </a:pPr>
            <a:r>
              <a:rPr lang="en-US" sz="2000" dirty="0"/>
              <a:t>	else    echo('Could not create database: &lt;</a:t>
            </a:r>
            <a:r>
              <a:rPr lang="en-US" sz="2000" dirty="0" err="1"/>
              <a:t>br</a:t>
            </a:r>
            <a:r>
              <a:rPr lang="en-US" sz="2000" dirty="0"/>
              <a:t>&gt;' . </a:t>
            </a:r>
            <a:r>
              <a:rPr lang="en-US" sz="2000" dirty="0" err="1"/>
              <a:t>mysqli_error</a:t>
            </a:r>
            <a:r>
              <a:rPr lang="en-US" sz="2000" dirty="0"/>
              <a:t>());</a:t>
            </a:r>
          </a:p>
          <a:p>
            <a:pPr marL="0" indent="0">
              <a:buNone/>
            </a:pPr>
            <a:r>
              <a:rPr lang="en-US" sz="2000" b="1" dirty="0" err="1">
                <a:solidFill>
                  <a:srgbClr val="FF0000"/>
                </a:solidFill>
              </a:rPr>
              <a:t>mysqli_close</a:t>
            </a:r>
            <a:r>
              <a:rPr lang="en-US" sz="2000" b="1" dirty="0">
                <a:solidFill>
                  <a:srgbClr val="FF0000"/>
                </a:solidFill>
              </a:rPr>
              <a:t>($conn</a:t>
            </a:r>
            <a:r>
              <a:rPr lang="en-US" sz="2000" b="1" dirty="0" smtClean="0">
                <a:solidFill>
                  <a:srgbClr val="FF0000"/>
                </a:solidFill>
              </a:rPr>
              <a:t>); -----------------------------------------------------3</a:t>
            </a:r>
            <a:endParaRPr lang="en-US" sz="2000" b="1" dirty="0">
              <a:solidFill>
                <a:srgbClr val="FF0000"/>
              </a:solidFill>
            </a:endParaRPr>
          </a:p>
          <a:p>
            <a:pPr marL="0" indent="0">
              <a:buNone/>
            </a:pPr>
            <a:r>
              <a:rPr lang="en-US" sz="2000" dirty="0"/>
              <a:t>?&gt;</a:t>
            </a:r>
            <a:endParaRPr lang="ar-JO" sz="2000" dirty="0"/>
          </a:p>
        </p:txBody>
      </p:sp>
      <p:sp>
        <p:nvSpPr>
          <p:cNvPr id="4" name="Slide Number Placeholder 3"/>
          <p:cNvSpPr>
            <a:spLocks noGrp="1"/>
          </p:cNvSpPr>
          <p:nvPr>
            <p:ph type="sldNum" sz="quarter" idx="12"/>
          </p:nvPr>
        </p:nvSpPr>
        <p:spPr/>
        <p:txBody>
          <a:bodyPr/>
          <a:lstStyle/>
          <a:p>
            <a:fld id="{7B8191E8-D434-416E-8CB3-F034D7BEA5CF}" type="slidenum">
              <a:rPr lang="en-US" altLang="en-US" smtClean="0"/>
              <a:pPr/>
              <a:t>14</a:t>
            </a:fld>
            <a:endParaRPr lang="en-US" altLang="en-US"/>
          </a:p>
        </p:txBody>
      </p:sp>
    </p:spTree>
    <p:extLst>
      <p:ext uri="{BB962C8B-B14F-4D97-AF65-F5344CB8AC3E}">
        <p14:creationId xmlns:p14="http://schemas.microsoft.com/office/powerpoint/2010/main" val="4016543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0813"/>
            <a:ext cx="8229600" cy="990600"/>
          </a:xfrm>
        </p:spPr>
        <p:txBody>
          <a:bodyPr/>
          <a:lstStyle/>
          <a:p>
            <a:pPr eaLnBrk="1" hangingPunct="1"/>
            <a:r>
              <a:rPr lang="en-US" altLang="en-US" sz="3200" b="1" dirty="0" smtClean="0"/>
              <a:t>Step 2 - Specify the database you want to open</a:t>
            </a:r>
            <a:br>
              <a:rPr lang="en-US" altLang="en-US" sz="3200" b="1" dirty="0" smtClean="0"/>
            </a:br>
            <a:r>
              <a:rPr lang="en-US" altLang="en-US" sz="3200" dirty="0" smtClean="0"/>
              <a:t> </a:t>
            </a:r>
            <a:r>
              <a:rPr lang="en-US" altLang="en-US" sz="3200" b="1" dirty="0" err="1" smtClean="0">
                <a:solidFill>
                  <a:srgbClr val="0000FF"/>
                </a:solidFill>
              </a:rPr>
              <a:t>mysqli_select_db</a:t>
            </a:r>
            <a:r>
              <a:rPr lang="en-US" altLang="en-US" sz="3200" b="1" dirty="0" smtClean="0">
                <a:solidFill>
                  <a:srgbClr val="0000FF"/>
                </a:solidFill>
              </a:rPr>
              <a:t>($database)</a:t>
            </a:r>
          </a:p>
        </p:txBody>
      </p:sp>
      <p:sp>
        <p:nvSpPr>
          <p:cNvPr id="14339" name="Content Placeholder 2"/>
          <p:cNvSpPr>
            <a:spLocks noGrp="1"/>
          </p:cNvSpPr>
          <p:nvPr>
            <p:ph idx="1"/>
          </p:nvPr>
        </p:nvSpPr>
        <p:spPr/>
        <p:txBody>
          <a:bodyPr/>
          <a:lstStyle/>
          <a:p>
            <a:pPr>
              <a:buNone/>
            </a:pPr>
            <a:r>
              <a:rPr lang="en-US" altLang="en-US" dirty="0" smtClean="0"/>
              <a:t>In our code, we set up a variable with the name of our database:   </a:t>
            </a:r>
            <a:r>
              <a:rPr lang="en-US" altLang="en-US" sz="2200" dirty="0"/>
              <a:t>$database = "</a:t>
            </a:r>
            <a:r>
              <a:rPr lang="en-US" altLang="en-US" sz="2200" dirty="0" err="1"/>
              <a:t>mydb</a:t>
            </a:r>
            <a:r>
              <a:rPr lang="en-US" altLang="en-US" sz="2200" dirty="0" smtClean="0"/>
              <a:t>";</a:t>
            </a:r>
          </a:p>
          <a:p>
            <a:pPr>
              <a:buNone/>
            </a:pPr>
            <a:endParaRPr lang="ar-SA" altLang="en-US" sz="2200" dirty="0"/>
          </a:p>
          <a:p>
            <a:pPr>
              <a:buNone/>
            </a:pPr>
            <a:r>
              <a:rPr lang="en-US" altLang="en-US" sz="2200" dirty="0"/>
              <a:t>	$database = "</a:t>
            </a:r>
            <a:r>
              <a:rPr lang="en-US" altLang="en-US" sz="2200" dirty="0" err="1"/>
              <a:t>mydb</a:t>
            </a:r>
            <a:r>
              <a:rPr lang="en-US" altLang="en-US" sz="2200" dirty="0"/>
              <a:t>";</a:t>
            </a:r>
            <a:endParaRPr lang="ar-SA" altLang="en-US" sz="2200" dirty="0"/>
          </a:p>
          <a:p>
            <a:pPr>
              <a:buNone/>
            </a:pPr>
            <a:r>
              <a:rPr lang="en-US" altLang="en-US" sz="2200" dirty="0"/>
              <a:t>	$server = "localhost";</a:t>
            </a:r>
          </a:p>
          <a:p>
            <a:pPr>
              <a:buNone/>
            </a:pPr>
            <a:r>
              <a:rPr lang="en-US" altLang="en-US" sz="2200" dirty="0"/>
              <a:t>	$</a:t>
            </a:r>
            <a:r>
              <a:rPr lang="en-US" altLang="en-US" sz="2200" dirty="0" err="1"/>
              <a:t>user_name</a:t>
            </a:r>
            <a:r>
              <a:rPr lang="en-US" altLang="en-US" sz="2200" dirty="0"/>
              <a:t> = "root";</a:t>
            </a:r>
            <a:endParaRPr lang="ar-SA" altLang="en-US" sz="2200" dirty="0"/>
          </a:p>
          <a:p>
            <a:pPr>
              <a:buNone/>
            </a:pPr>
            <a:r>
              <a:rPr lang="en-US" altLang="en-US" sz="2200" dirty="0"/>
              <a:t>	$password = "";</a:t>
            </a:r>
            <a:endParaRPr lang="ar-SA" altLang="en-US" sz="2200" dirty="0"/>
          </a:p>
          <a:p>
            <a:pPr>
              <a:buFont typeface="Arial" panose="020B0604020202020204" pitchFamily="34" charset="0"/>
              <a:buNone/>
            </a:pPr>
            <a:r>
              <a:rPr lang="en-US" altLang="en-US" sz="2200" dirty="0" err="1" smtClean="0"/>
              <a:t>mysql_connect</a:t>
            </a:r>
            <a:r>
              <a:rPr lang="en-US" altLang="en-US" sz="2200" dirty="0" smtClean="0"/>
              <a:t>($server, $</a:t>
            </a:r>
            <a:r>
              <a:rPr lang="en-US" altLang="en-US" sz="2200" dirty="0" err="1" smtClean="0"/>
              <a:t>user_name</a:t>
            </a:r>
            <a:r>
              <a:rPr lang="en-US" altLang="en-US" sz="2200" dirty="0" smtClean="0"/>
              <a:t>, $password);</a:t>
            </a:r>
          </a:p>
          <a:p>
            <a:pPr>
              <a:buFont typeface="Arial" panose="020B0604020202020204" pitchFamily="34" charset="0"/>
              <a:buNone/>
            </a:pPr>
            <a:r>
              <a:rPr lang="en-US" altLang="en-US" sz="2200" b="1" dirty="0" smtClean="0">
                <a:solidFill>
                  <a:srgbClr val="0000FF"/>
                </a:solidFill>
              </a:rPr>
              <a:t>$</a:t>
            </a:r>
            <a:r>
              <a:rPr lang="en-US" altLang="en-US" sz="2200" b="1" dirty="0" err="1" smtClean="0">
                <a:solidFill>
                  <a:srgbClr val="0000FF"/>
                </a:solidFill>
              </a:rPr>
              <a:t>db_found</a:t>
            </a:r>
            <a:r>
              <a:rPr lang="en-US" altLang="en-US" sz="2200" b="1" dirty="0" smtClean="0">
                <a:solidFill>
                  <a:srgbClr val="0000FF"/>
                </a:solidFill>
              </a:rPr>
              <a:t>  =  </a:t>
            </a:r>
            <a:r>
              <a:rPr lang="en-US" altLang="en-US" sz="2200" b="1" dirty="0" err="1" smtClean="0">
                <a:solidFill>
                  <a:srgbClr val="0000FF"/>
                </a:solidFill>
              </a:rPr>
              <a:t>mysqli_select_db</a:t>
            </a:r>
            <a:r>
              <a:rPr lang="en-US" altLang="en-US" sz="2200" b="1" dirty="0" smtClean="0">
                <a:solidFill>
                  <a:srgbClr val="0000FF"/>
                </a:solidFill>
              </a:rPr>
              <a:t>($database);</a:t>
            </a:r>
          </a:p>
          <a:p>
            <a:pPr>
              <a:buFont typeface="Arial" panose="020B0604020202020204" pitchFamily="34" charset="0"/>
              <a:buNone/>
            </a:pPr>
            <a:r>
              <a:rPr lang="en-US" altLang="en-US" sz="2200" dirty="0" smtClean="0"/>
              <a:t>print "Connection to the Server opened";</a:t>
            </a:r>
          </a:p>
          <a:p>
            <a:pPr eaLnBrk="1" hangingPunct="1"/>
            <a:endParaRPr lang="en-US" altLang="en-US"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3AC1FA-FCF9-418B-A318-280714E4EFAB}" type="slidenum">
              <a:rPr lang="en-US" altLang="en-US">
                <a:solidFill>
                  <a:srgbClr val="898989"/>
                </a:solidFill>
                <a:latin typeface="Calibri" panose="020F0502020204030204" pitchFamily="34" charset="0"/>
              </a:rPr>
              <a:pPr eaLnBrk="1" hangingPunct="1"/>
              <a:t>15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945008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79413"/>
            <a:ext cx="8229600" cy="685800"/>
          </a:xfrm>
        </p:spPr>
        <p:txBody>
          <a:bodyPr/>
          <a:lstStyle/>
          <a:p>
            <a:pPr eaLnBrk="1" hangingPunct="1"/>
            <a:r>
              <a:rPr lang="en-US" altLang="en-US" sz="4000" b="1" dirty="0" err="1" smtClean="0">
                <a:solidFill>
                  <a:srgbClr val="0000FF"/>
                </a:solidFill>
              </a:rPr>
              <a:t>mysqli_select_db</a:t>
            </a:r>
            <a:r>
              <a:rPr lang="en-US" altLang="en-US" sz="4000" dirty="0" smtClean="0">
                <a:solidFill>
                  <a:srgbClr val="0000FF"/>
                </a:solidFill>
              </a:rPr>
              <a:t>( )</a:t>
            </a:r>
            <a:endParaRPr lang="ar-JO" altLang="en-US" sz="4000" dirty="0" smtClean="0">
              <a:solidFill>
                <a:srgbClr val="0000FF"/>
              </a:solidFill>
            </a:endParaRPr>
          </a:p>
        </p:txBody>
      </p:sp>
      <p:sp>
        <p:nvSpPr>
          <p:cNvPr id="15363" name="Content Placeholder 2"/>
          <p:cNvSpPr>
            <a:spLocks noGrp="1"/>
          </p:cNvSpPr>
          <p:nvPr>
            <p:ph idx="1"/>
          </p:nvPr>
        </p:nvSpPr>
        <p:spPr>
          <a:xfrm>
            <a:off x="152400" y="1423988"/>
            <a:ext cx="8991600" cy="4829175"/>
          </a:xfrm>
        </p:spPr>
        <p:txBody>
          <a:bodyPr/>
          <a:lstStyle/>
          <a:p>
            <a:pPr algn="just" eaLnBrk="1" hangingPunct="1"/>
            <a:r>
              <a:rPr lang="en-US" altLang="en-US" sz="2200" dirty="0" smtClean="0"/>
              <a:t>You use the </a:t>
            </a:r>
            <a:r>
              <a:rPr lang="en-US" altLang="en-US" sz="2200" b="1" dirty="0" err="1" smtClean="0"/>
              <a:t>mysqli_select_db</a:t>
            </a:r>
            <a:r>
              <a:rPr lang="en-US" altLang="en-US" sz="2200" dirty="0" smtClean="0"/>
              <a:t>( ) function to specify which database you want to open. The function then returns a true/false value. If it finds your database, a value of </a:t>
            </a:r>
            <a:r>
              <a:rPr lang="en-US" altLang="en-US" sz="2200" b="1" dirty="0" smtClean="0"/>
              <a:t>true</a:t>
            </a:r>
            <a:r>
              <a:rPr lang="en-US" altLang="en-US" sz="2200" dirty="0" smtClean="0"/>
              <a:t> is returned; if your database can't be found then a value of </a:t>
            </a:r>
            <a:r>
              <a:rPr lang="en-US" altLang="en-US" sz="2200" b="1" dirty="0" smtClean="0"/>
              <a:t>false</a:t>
            </a:r>
            <a:r>
              <a:rPr lang="en-US" altLang="en-US" sz="2200" dirty="0" smtClean="0"/>
              <a:t> is returned. You can use some logic to test if the database was found. Change the last two lines of your code to this:</a:t>
            </a:r>
          </a:p>
          <a:p>
            <a:pPr algn="just" eaLnBrk="1" hangingPunct="1"/>
            <a:endParaRPr lang="en-US" altLang="en-US" sz="2200" dirty="0" smtClean="0"/>
          </a:p>
          <a:p>
            <a:pPr>
              <a:buFont typeface="Arial" panose="020B0604020202020204" pitchFamily="34" charset="0"/>
              <a:buNone/>
            </a:pPr>
            <a:r>
              <a:rPr lang="en-US" altLang="en-US" sz="2200" b="1" dirty="0" smtClean="0">
                <a:solidFill>
                  <a:srgbClr val="FF0000"/>
                </a:solidFill>
              </a:rPr>
              <a:t>$</a:t>
            </a:r>
            <a:r>
              <a:rPr lang="en-US" altLang="en-US" sz="2200" b="1" dirty="0" err="1" smtClean="0">
                <a:solidFill>
                  <a:srgbClr val="FF0000"/>
                </a:solidFill>
              </a:rPr>
              <a:t>db_found</a:t>
            </a:r>
            <a:r>
              <a:rPr lang="en-US" altLang="en-US" sz="2200" b="1" dirty="0" smtClean="0">
                <a:solidFill>
                  <a:srgbClr val="FF0000"/>
                </a:solidFill>
              </a:rPr>
              <a:t> = </a:t>
            </a:r>
            <a:r>
              <a:rPr lang="en-US" altLang="en-US" sz="2200" b="1" dirty="0" err="1" smtClean="0">
                <a:solidFill>
                  <a:srgbClr val="FF0000"/>
                </a:solidFill>
              </a:rPr>
              <a:t>mysqli_select_db</a:t>
            </a:r>
            <a:r>
              <a:rPr lang="en-US" altLang="en-US" sz="2200" b="1" dirty="0" smtClean="0">
                <a:solidFill>
                  <a:srgbClr val="FF0000"/>
                </a:solidFill>
              </a:rPr>
              <a:t>($database);</a:t>
            </a:r>
          </a:p>
          <a:p>
            <a:pPr>
              <a:buFont typeface="Arial" panose="020B0604020202020204" pitchFamily="34" charset="0"/>
              <a:buNone/>
            </a:pPr>
            <a:r>
              <a:rPr lang="en-US" altLang="en-US" sz="2200" dirty="0" smtClean="0"/>
              <a:t>if </a:t>
            </a:r>
            <a:r>
              <a:rPr lang="en-US" altLang="en-US" sz="2200" b="1" dirty="0">
                <a:solidFill>
                  <a:srgbClr val="FF0000"/>
                </a:solidFill>
              </a:rPr>
              <a:t>($</a:t>
            </a:r>
            <a:r>
              <a:rPr lang="en-US" altLang="en-US" sz="2200" b="1" dirty="0" err="1">
                <a:solidFill>
                  <a:srgbClr val="FF0000"/>
                </a:solidFill>
              </a:rPr>
              <a:t>db_found</a:t>
            </a:r>
            <a:r>
              <a:rPr lang="en-US" altLang="en-US" sz="2200" dirty="0" smtClean="0"/>
              <a:t>) </a:t>
            </a:r>
            <a:r>
              <a:rPr lang="en-US" altLang="en-US" sz="2200" dirty="0"/>
              <a:t> </a:t>
            </a:r>
            <a:r>
              <a:rPr lang="en-US" altLang="en-US" sz="2200" dirty="0" smtClean="0"/>
              <a:t>       print "Database Found";</a:t>
            </a:r>
          </a:p>
          <a:p>
            <a:pPr>
              <a:buFont typeface="Arial" panose="020B0604020202020204" pitchFamily="34" charset="0"/>
              <a:buNone/>
            </a:pPr>
            <a:r>
              <a:rPr lang="en-US" altLang="en-US" sz="2200" dirty="0" smtClean="0"/>
              <a:t/>
            </a:r>
            <a:br>
              <a:rPr lang="en-US" altLang="en-US" sz="2200" dirty="0" smtClean="0"/>
            </a:br>
            <a:r>
              <a:rPr lang="en-US" altLang="en-US" sz="2200" dirty="0" smtClean="0"/>
              <a:t>else  print "Database NOT Found";</a:t>
            </a:r>
          </a:p>
          <a:p>
            <a:pPr>
              <a:buFont typeface="Arial" panose="020B0604020202020204" pitchFamily="34" charset="0"/>
              <a:buNone/>
            </a:pPr>
            <a:endParaRPr lang="en-US" altLang="en-US" sz="2200" dirty="0" smtClean="0"/>
          </a:p>
          <a:p>
            <a:pPr algn="just" eaLnBrk="1" hangingPunct="1">
              <a:buFont typeface="Arial" panose="020B0604020202020204" pitchFamily="34" charset="0"/>
              <a:buNone/>
            </a:pPr>
            <a:endParaRPr lang="en-US" altLang="en-US" sz="2200"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95ECED-B405-4779-82D3-5198EF4EE970}" type="slidenum">
              <a:rPr lang="en-US" altLang="en-US">
                <a:solidFill>
                  <a:srgbClr val="898989"/>
                </a:solidFill>
                <a:latin typeface="Calibri" panose="020F0502020204030204" pitchFamily="34" charset="0"/>
              </a:rPr>
              <a:pPr eaLnBrk="1" hangingPunct="1"/>
              <a:t>16</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813217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28600"/>
            <a:ext cx="8229600" cy="914400"/>
          </a:xfrm>
        </p:spPr>
        <p:txBody>
          <a:bodyPr/>
          <a:lstStyle/>
          <a:p>
            <a:pPr eaLnBrk="1" hangingPunct="1"/>
            <a:r>
              <a:rPr lang="en-US" altLang="en-US" sz="4000" b="1" dirty="0" smtClean="0"/>
              <a:t>Step 3 - Close the connection</a:t>
            </a:r>
            <a:br>
              <a:rPr lang="en-US" altLang="en-US" sz="4000" b="1" dirty="0" smtClean="0"/>
            </a:br>
            <a:r>
              <a:rPr lang="en-US" altLang="en-US" sz="3200" b="1" dirty="0" err="1" smtClean="0">
                <a:solidFill>
                  <a:srgbClr val="0000FF"/>
                </a:solidFill>
              </a:rPr>
              <a:t>mysqli_close</a:t>
            </a:r>
            <a:r>
              <a:rPr lang="en-US" altLang="en-US" sz="3200" b="1" dirty="0" smtClean="0">
                <a:solidFill>
                  <a:srgbClr val="0000FF"/>
                </a:solidFill>
              </a:rPr>
              <a:t>( $</a:t>
            </a:r>
            <a:r>
              <a:rPr lang="en-US" altLang="en-US" sz="3200" b="1" dirty="0" err="1" smtClean="0">
                <a:solidFill>
                  <a:srgbClr val="0000FF"/>
                </a:solidFill>
              </a:rPr>
              <a:t>db_handle</a:t>
            </a:r>
            <a:r>
              <a:rPr lang="en-US" altLang="en-US" sz="3200" b="1" dirty="0" smtClean="0">
                <a:solidFill>
                  <a:srgbClr val="0000FF"/>
                </a:solidFill>
              </a:rPr>
              <a:t> )</a:t>
            </a:r>
            <a:endParaRPr lang="en-US" altLang="en-US" sz="3200" dirty="0" smtClean="0"/>
          </a:p>
        </p:txBody>
      </p:sp>
      <p:sp>
        <p:nvSpPr>
          <p:cNvPr id="16387" name="Content Placeholder 2"/>
          <p:cNvSpPr>
            <a:spLocks noGrp="1"/>
          </p:cNvSpPr>
          <p:nvPr>
            <p:ph idx="1"/>
          </p:nvPr>
        </p:nvSpPr>
        <p:spPr>
          <a:xfrm>
            <a:off x="323850" y="1447800"/>
            <a:ext cx="8362950" cy="3384550"/>
          </a:xfrm>
        </p:spPr>
        <p:txBody>
          <a:bodyPr/>
          <a:lstStyle/>
          <a:p>
            <a:pPr algn="just"/>
            <a:r>
              <a:rPr lang="en-US" altLang="en-US" dirty="0" smtClean="0"/>
              <a:t>Closing a connection to a database is quite easy. If you've used a file handle, as above, you just do this:</a:t>
            </a:r>
          </a:p>
          <a:p>
            <a:pPr algn="ctr">
              <a:buFont typeface="Arial" panose="020B0604020202020204" pitchFamily="34" charset="0"/>
              <a:buNone/>
            </a:pPr>
            <a:r>
              <a:rPr lang="en-US" altLang="en-US" sz="2200" b="1" dirty="0" err="1" smtClean="0"/>
              <a:t>mysqli_close</a:t>
            </a:r>
            <a:r>
              <a:rPr lang="en-US" altLang="en-US" sz="2200" b="1" dirty="0" smtClean="0"/>
              <a:t>(</a:t>
            </a:r>
            <a:r>
              <a:rPr lang="en-US" altLang="en-US" sz="2200" dirty="0" smtClean="0"/>
              <a:t> $</a:t>
            </a:r>
            <a:r>
              <a:rPr lang="en-US" altLang="en-US" sz="2200" dirty="0" err="1" smtClean="0"/>
              <a:t>db_handle</a:t>
            </a:r>
            <a:r>
              <a:rPr lang="en-US" altLang="en-US" sz="2200" dirty="0" smtClean="0"/>
              <a:t> </a:t>
            </a:r>
            <a:r>
              <a:rPr lang="en-US" altLang="en-US" sz="2200" b="1" dirty="0" smtClean="0"/>
              <a:t>)</a:t>
            </a:r>
            <a:r>
              <a:rPr lang="en-US" altLang="en-US" sz="2200" dirty="0" smtClean="0"/>
              <a:t>;</a:t>
            </a:r>
          </a:p>
          <a:p>
            <a:pPr eaLnBrk="1" hangingPunct="1">
              <a:buFont typeface="Arial" panose="020B0604020202020204" pitchFamily="34" charset="0"/>
              <a:buNone/>
            </a:pPr>
            <a:endParaRPr lang="en-US" altLang="en-US"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0A4C1B-B185-4AEB-BFC3-DBAB719E4E6D}" type="slidenum">
              <a:rPr lang="en-US" altLang="en-US">
                <a:solidFill>
                  <a:srgbClr val="898989"/>
                </a:solidFill>
                <a:latin typeface="Calibri" panose="020F0502020204030204" pitchFamily="34" charset="0"/>
              </a:rPr>
              <a:pPr eaLnBrk="1" hangingPunct="1"/>
              <a:t>17</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947726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408721"/>
            <a:ext cx="8229600" cy="762000"/>
          </a:xfrm>
        </p:spPr>
        <p:txBody>
          <a:bodyPr/>
          <a:lstStyle/>
          <a:p>
            <a:pPr eaLnBrk="1" hangingPunct="1"/>
            <a:r>
              <a:rPr lang="en-US" altLang="en-US" sz="4000" b="1" u="sng" dirty="0" smtClean="0">
                <a:solidFill>
                  <a:srgbClr val="0000FF"/>
                </a:solidFill>
              </a:rPr>
              <a:t>Create a Table </a:t>
            </a:r>
            <a:r>
              <a:rPr lang="en-US" altLang="en-US" sz="4000" b="1" dirty="0" smtClean="0"/>
              <a:t>in Database:</a:t>
            </a:r>
            <a:endParaRPr lang="en-US" altLang="en-US" sz="4000" dirty="0" smtClean="0"/>
          </a:p>
        </p:txBody>
      </p:sp>
      <p:sp>
        <p:nvSpPr>
          <p:cNvPr id="17411" name="Content Placeholder 2"/>
          <p:cNvSpPr>
            <a:spLocks noGrp="1"/>
          </p:cNvSpPr>
          <p:nvPr>
            <p:ph idx="1"/>
          </p:nvPr>
        </p:nvSpPr>
        <p:spPr>
          <a:xfrm>
            <a:off x="457200" y="1295400"/>
            <a:ext cx="8382000" cy="4754563"/>
          </a:xfrm>
        </p:spPr>
        <p:txBody>
          <a:bodyPr/>
          <a:lstStyle/>
          <a:p>
            <a:pPr eaLnBrk="1" hangingPunct="1"/>
            <a:r>
              <a:rPr lang="ar-SA" altLang="en-US" dirty="0" smtClean="0"/>
              <a:t> </a:t>
            </a:r>
            <a:r>
              <a:rPr lang="en-US" altLang="en-US" dirty="0" smtClean="0"/>
              <a:t>The </a:t>
            </a:r>
            <a:r>
              <a:rPr lang="en-US" altLang="en-US" b="1" dirty="0" smtClean="0">
                <a:solidFill>
                  <a:srgbClr val="0000FF"/>
                </a:solidFill>
              </a:rPr>
              <a:t>CREATE TABLE </a:t>
            </a:r>
            <a:r>
              <a:rPr lang="en-US" altLang="en-US" dirty="0" smtClean="0"/>
              <a:t>statement is used to create a table in MySQL.</a:t>
            </a:r>
            <a:br>
              <a:rPr lang="en-US" altLang="en-US" dirty="0" smtClean="0"/>
            </a:br>
            <a:endParaRPr lang="ar-SA" altLang="en-US" dirty="0" smtClean="0"/>
          </a:p>
          <a:p>
            <a:pPr eaLnBrk="1" hangingPunct="1">
              <a:buFont typeface="Arial" panose="020B0604020202020204" pitchFamily="34" charset="0"/>
              <a:buNone/>
            </a:pPr>
            <a:r>
              <a:rPr lang="ar-SA" altLang="en-US" sz="2200" dirty="0" smtClean="0"/>
              <a:t>    </a:t>
            </a:r>
            <a:r>
              <a:rPr lang="en-US" altLang="en-US" sz="2200" dirty="0" smtClean="0"/>
              <a:t>CREATE TABLE </a:t>
            </a:r>
            <a:r>
              <a:rPr lang="en-US" altLang="en-US" sz="2200" dirty="0" err="1" smtClean="0"/>
              <a:t>table_name</a:t>
            </a:r>
            <a:r>
              <a:rPr lang="en-US" altLang="en-US" sz="2200" dirty="0" smtClean="0"/>
              <a:t/>
            </a:r>
            <a:br>
              <a:rPr lang="en-US" altLang="en-US" sz="2200" dirty="0" smtClean="0"/>
            </a:br>
            <a:r>
              <a:rPr lang="en-US" altLang="en-US" sz="2200" dirty="0" smtClean="0"/>
              <a:t>(</a:t>
            </a:r>
            <a:br>
              <a:rPr lang="en-US" altLang="en-US" sz="2200" dirty="0" smtClean="0"/>
            </a:br>
            <a:r>
              <a:rPr lang="en-US" altLang="en-US" sz="2200" dirty="0" smtClean="0"/>
              <a:t>column_name1   </a:t>
            </a:r>
            <a:r>
              <a:rPr lang="en-US" altLang="en-US" sz="2200" dirty="0" err="1" smtClean="0"/>
              <a:t>data_type</a:t>
            </a:r>
            <a:r>
              <a:rPr lang="en-US" altLang="en-US" sz="2200" dirty="0" smtClean="0"/>
              <a:t>,</a:t>
            </a:r>
            <a:br>
              <a:rPr lang="en-US" altLang="en-US" sz="2200" dirty="0" smtClean="0"/>
            </a:br>
            <a:r>
              <a:rPr lang="en-US" altLang="en-US" sz="2200" dirty="0" smtClean="0"/>
              <a:t>column_name2   </a:t>
            </a:r>
            <a:r>
              <a:rPr lang="en-US" altLang="en-US" sz="2200" dirty="0" err="1" smtClean="0"/>
              <a:t>data_type</a:t>
            </a:r>
            <a:r>
              <a:rPr lang="en-US" altLang="en-US" sz="2200" dirty="0" smtClean="0"/>
              <a:t>,</a:t>
            </a:r>
            <a:br>
              <a:rPr lang="en-US" altLang="en-US" sz="2200" dirty="0" smtClean="0"/>
            </a:br>
            <a:r>
              <a:rPr lang="en-US" altLang="en-US" sz="2200" dirty="0" smtClean="0"/>
              <a:t>column_name3   </a:t>
            </a:r>
            <a:r>
              <a:rPr lang="en-US" altLang="en-US" sz="2200" dirty="0" err="1" smtClean="0"/>
              <a:t>data_type</a:t>
            </a:r>
            <a:r>
              <a:rPr lang="en-US" altLang="en-US" sz="2200" dirty="0" smtClean="0"/>
              <a:t>,</a:t>
            </a:r>
            <a:br>
              <a:rPr lang="en-US" altLang="en-US" sz="2200" dirty="0" smtClean="0"/>
            </a:br>
            <a:r>
              <a:rPr lang="en-US" altLang="en-US" sz="2200" dirty="0" smtClean="0"/>
              <a:t>....</a:t>
            </a:r>
            <a:br>
              <a:rPr lang="en-US" altLang="en-US" sz="2200" dirty="0" smtClean="0"/>
            </a:br>
            <a:r>
              <a:rPr lang="en-US" altLang="en-US" sz="2200" dirty="0" smtClean="0"/>
              <a:t>) </a:t>
            </a:r>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9CBB58-64BF-4158-9C57-5746D6414E2D}" type="slidenum">
              <a:rPr lang="en-US" altLang="en-US">
                <a:solidFill>
                  <a:srgbClr val="898989"/>
                </a:solidFill>
                <a:latin typeface="Calibri" panose="020F0502020204030204" pitchFamily="34" charset="0"/>
              </a:rPr>
              <a:pPr eaLnBrk="1" hangingPunct="1"/>
              <a:t>18</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982764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479059"/>
            <a:ext cx="8229600" cy="685800"/>
          </a:xfrm>
        </p:spPr>
        <p:txBody>
          <a:bodyPr/>
          <a:lstStyle/>
          <a:p>
            <a:pPr eaLnBrk="1" hangingPunct="1"/>
            <a:r>
              <a:rPr lang="en-US" altLang="en-US" sz="4000" b="1" u="sng" dirty="0" smtClean="0">
                <a:solidFill>
                  <a:srgbClr val="0000FF"/>
                </a:solidFill>
              </a:rPr>
              <a:t>Create a Table </a:t>
            </a:r>
            <a:r>
              <a:rPr lang="en-US" altLang="en-US" sz="4000" b="1" dirty="0" smtClean="0"/>
              <a:t>in Database:</a:t>
            </a:r>
            <a:endParaRPr lang="en-US" altLang="en-US" sz="4000" dirty="0" smtClean="0"/>
          </a:p>
        </p:txBody>
      </p:sp>
      <p:sp>
        <p:nvSpPr>
          <p:cNvPr id="18435" name="Content Placeholder 2"/>
          <p:cNvSpPr>
            <a:spLocks noGrp="1"/>
          </p:cNvSpPr>
          <p:nvPr>
            <p:ph idx="1"/>
          </p:nvPr>
        </p:nvSpPr>
        <p:spPr>
          <a:xfrm>
            <a:off x="457200" y="1295400"/>
            <a:ext cx="8382000" cy="4754563"/>
          </a:xfrm>
        </p:spPr>
        <p:txBody>
          <a:bodyPr/>
          <a:lstStyle/>
          <a:p>
            <a:pPr algn="just" eaLnBrk="1" hangingPunct="1"/>
            <a:r>
              <a:rPr lang="en-US" altLang="en-US" dirty="0" smtClean="0"/>
              <a:t>For creating tables in database you should define the </a:t>
            </a:r>
            <a:r>
              <a:rPr lang="en-US" altLang="en-US" u="sng" dirty="0" smtClean="0"/>
              <a:t>data type </a:t>
            </a:r>
            <a:r>
              <a:rPr lang="en-US" altLang="en-US" dirty="0" smtClean="0"/>
              <a:t>and </a:t>
            </a:r>
            <a:r>
              <a:rPr lang="en-US" altLang="en-US" u="sng" dirty="0" smtClean="0"/>
              <a:t>maximum length </a:t>
            </a:r>
            <a:r>
              <a:rPr lang="en-US" altLang="en-US" dirty="0" smtClean="0"/>
              <a:t>of the field, e.g. varchar(20).</a:t>
            </a:r>
          </a:p>
          <a:p>
            <a:pPr algn="just" eaLnBrk="1" hangingPunct="1"/>
            <a:r>
              <a:rPr lang="en-US" altLang="en-US" dirty="0" smtClean="0"/>
              <a:t>Each table should have a </a:t>
            </a:r>
            <a:r>
              <a:rPr lang="en-US" altLang="en-US" u="sng" dirty="0" smtClean="0"/>
              <a:t>primary key </a:t>
            </a:r>
            <a:r>
              <a:rPr lang="en-US" altLang="en-US" dirty="0" smtClean="0"/>
              <a:t>field. </a:t>
            </a:r>
          </a:p>
          <a:p>
            <a:pPr algn="just" eaLnBrk="1" hangingPunct="1"/>
            <a:r>
              <a:rPr lang="en-US" altLang="en-US" dirty="0" smtClean="0"/>
              <a:t>A primary key is unique. </a:t>
            </a:r>
          </a:p>
          <a:p>
            <a:pPr algn="just" eaLnBrk="1" hangingPunct="1"/>
            <a:r>
              <a:rPr lang="en-US" altLang="en-US" dirty="0" smtClean="0"/>
              <a:t>A key value can not occur twice in one table. With a key you can find at most one row. </a:t>
            </a:r>
          </a:p>
          <a:p>
            <a:pPr algn="just" eaLnBrk="1" hangingPunct="1"/>
            <a:endParaRPr lang="en-US" altLang="en-US"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C812D5-7F2B-482F-BFB4-D54F15F1D0EE}" type="slidenum">
              <a:rPr lang="en-US" altLang="en-US">
                <a:solidFill>
                  <a:srgbClr val="898989"/>
                </a:solidFill>
                <a:latin typeface="Calibri" panose="020F0502020204030204" pitchFamily="34" charset="0"/>
              </a:rPr>
              <a:pPr eaLnBrk="1" hangingPunct="1"/>
              <a:t>19</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35009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664"/>
            <a:ext cx="8229600" cy="725487"/>
          </a:xfrm>
        </p:spPr>
        <p:txBody>
          <a:bodyPr rtlCol="0">
            <a:normAutofit fontScale="90000"/>
          </a:bodyPr>
          <a:lstStyle/>
          <a:p>
            <a:pPr eaLnBrk="1" fontAlgn="auto" hangingPunct="1">
              <a:spcAft>
                <a:spcPts val="0"/>
              </a:spcAft>
              <a:defRPr/>
            </a:pPr>
            <a:r>
              <a:rPr lang="en-US" b="1" dirty="0" smtClean="0"/>
              <a:t>Basic Definitions</a:t>
            </a:r>
          </a:p>
        </p:txBody>
      </p:sp>
      <p:sp>
        <p:nvSpPr>
          <p:cNvPr id="3" name="Content Placeholder 2"/>
          <p:cNvSpPr>
            <a:spLocks noGrp="1"/>
          </p:cNvSpPr>
          <p:nvPr>
            <p:ph idx="1"/>
          </p:nvPr>
        </p:nvSpPr>
        <p:spPr>
          <a:xfrm>
            <a:off x="428625" y="1357313"/>
            <a:ext cx="8229600" cy="4714875"/>
          </a:xfrm>
        </p:spPr>
        <p:txBody>
          <a:bodyPr rtlCol="0">
            <a:normAutofit lnSpcReduction="10000"/>
          </a:bodyPr>
          <a:lstStyle/>
          <a:p>
            <a:pPr algn="just" eaLnBrk="1" fontAlgn="auto" hangingPunct="1">
              <a:spcAft>
                <a:spcPts val="0"/>
              </a:spcAft>
              <a:defRPr/>
            </a:pPr>
            <a:r>
              <a:rPr lang="en-US" sz="2400" b="1" dirty="0" smtClean="0">
                <a:solidFill>
                  <a:srgbClr val="000000"/>
                </a:solidFill>
              </a:rPr>
              <a:t>Data</a:t>
            </a:r>
            <a:r>
              <a:rPr lang="en-US" sz="2400" dirty="0" smtClean="0">
                <a:solidFill>
                  <a:srgbClr val="000000"/>
                </a:solidFill>
              </a:rPr>
              <a:t>: Known facts that can be recorded and have an implicit meaning.</a:t>
            </a:r>
            <a:endParaRPr lang="en-US" sz="2400" b="1" dirty="0" smtClean="0">
              <a:solidFill>
                <a:srgbClr val="000000"/>
              </a:solidFill>
            </a:endParaRPr>
          </a:p>
          <a:p>
            <a:pPr algn="just" eaLnBrk="1" fontAlgn="auto" hangingPunct="1">
              <a:spcAft>
                <a:spcPts val="0"/>
              </a:spcAft>
              <a:defRPr/>
            </a:pPr>
            <a:r>
              <a:rPr lang="en-US" sz="2400" b="1" dirty="0" smtClean="0">
                <a:solidFill>
                  <a:srgbClr val="000000"/>
                </a:solidFill>
              </a:rPr>
              <a:t>Database</a:t>
            </a:r>
            <a:r>
              <a:rPr lang="en-US" sz="2400" dirty="0" smtClean="0">
                <a:solidFill>
                  <a:srgbClr val="000000"/>
                </a:solidFill>
              </a:rPr>
              <a:t>: A collection of related data.</a:t>
            </a:r>
          </a:p>
          <a:p>
            <a:pPr algn="just" eaLnBrk="1" fontAlgn="auto" hangingPunct="1">
              <a:spcAft>
                <a:spcPts val="0"/>
              </a:spcAft>
              <a:defRPr/>
            </a:pPr>
            <a:r>
              <a:rPr lang="en-US" sz="2400" b="1" dirty="0" smtClean="0">
                <a:solidFill>
                  <a:srgbClr val="000000"/>
                </a:solidFill>
              </a:rPr>
              <a:t>Database Management System (DBMS)</a:t>
            </a:r>
            <a:r>
              <a:rPr lang="en-US" sz="2400" dirty="0" smtClean="0">
                <a:solidFill>
                  <a:srgbClr val="000000"/>
                </a:solidFill>
              </a:rPr>
              <a:t>: A software package/system to facilitate the </a:t>
            </a:r>
            <a:r>
              <a:rPr lang="en-US" sz="2400" i="1" dirty="0" smtClean="0">
                <a:solidFill>
                  <a:srgbClr val="000000"/>
                </a:solidFill>
              </a:rPr>
              <a:t>creation</a:t>
            </a:r>
            <a:r>
              <a:rPr lang="en-US" sz="2400" dirty="0" smtClean="0">
                <a:solidFill>
                  <a:srgbClr val="000000"/>
                </a:solidFill>
              </a:rPr>
              <a:t> and </a:t>
            </a:r>
            <a:r>
              <a:rPr lang="en-US" sz="2400" i="1" dirty="0" smtClean="0">
                <a:solidFill>
                  <a:srgbClr val="000000"/>
                </a:solidFill>
              </a:rPr>
              <a:t>maintenance</a:t>
            </a:r>
            <a:r>
              <a:rPr lang="en-US" sz="2400" dirty="0" smtClean="0">
                <a:solidFill>
                  <a:srgbClr val="000000"/>
                </a:solidFill>
              </a:rPr>
              <a:t> of a computerized database.</a:t>
            </a:r>
          </a:p>
          <a:p>
            <a:pPr algn="just" eaLnBrk="1" fontAlgn="auto" hangingPunct="1">
              <a:spcAft>
                <a:spcPts val="0"/>
              </a:spcAft>
              <a:defRPr/>
            </a:pPr>
            <a:r>
              <a:rPr lang="en-US" sz="2400" b="1" dirty="0" smtClean="0">
                <a:solidFill>
                  <a:srgbClr val="000000"/>
                </a:solidFill>
              </a:rPr>
              <a:t>Database System</a:t>
            </a:r>
            <a:r>
              <a:rPr lang="en-US" sz="2400" dirty="0" smtClean="0">
                <a:solidFill>
                  <a:srgbClr val="000000"/>
                </a:solidFill>
              </a:rPr>
              <a:t>: The DBMS software together with the data itself.  Sometimes, the applications are also included.</a:t>
            </a:r>
          </a:p>
          <a:p>
            <a:pPr algn="just" eaLnBrk="1" fontAlgn="auto" hangingPunct="1">
              <a:spcAft>
                <a:spcPts val="0"/>
              </a:spcAft>
              <a:defRPr/>
            </a:pPr>
            <a:r>
              <a:rPr lang="en-US" sz="2400" b="1" dirty="0" smtClean="0">
                <a:solidFill>
                  <a:srgbClr val="000000"/>
                </a:solidFill>
              </a:rPr>
              <a:t>Define a database </a:t>
            </a:r>
            <a:r>
              <a:rPr lang="en-US" sz="2400" dirty="0" smtClean="0">
                <a:solidFill>
                  <a:srgbClr val="000000"/>
                </a:solidFill>
              </a:rPr>
              <a:t>: in terms of data types, structures and constraints</a:t>
            </a:r>
          </a:p>
          <a:p>
            <a:pPr algn="just" eaLnBrk="1" fontAlgn="auto" hangingPunct="1">
              <a:spcAft>
                <a:spcPts val="0"/>
              </a:spcAft>
              <a:defRPr/>
            </a:pPr>
            <a:r>
              <a:rPr lang="en-US" sz="2400" b="1" dirty="0" smtClean="0">
                <a:solidFill>
                  <a:srgbClr val="000000"/>
                </a:solidFill>
              </a:rPr>
              <a:t>Manipulating the database </a:t>
            </a:r>
            <a:r>
              <a:rPr lang="en-US" sz="2400" dirty="0" smtClean="0">
                <a:solidFill>
                  <a:srgbClr val="000000"/>
                </a:solidFill>
              </a:rPr>
              <a:t>: querying, generating reports, insertions, deletions and modifications to its content</a:t>
            </a:r>
          </a:p>
          <a:p>
            <a:pPr algn="just" eaLnBrk="1" fontAlgn="auto" hangingPunct="1">
              <a:spcAft>
                <a:spcPts val="0"/>
              </a:spcAft>
              <a:defRPr/>
            </a:pPr>
            <a:endParaRPr lang="en-US" sz="2400" dirty="0" smtClean="0">
              <a:solidFill>
                <a:srgbClr val="000000"/>
              </a:solidFill>
            </a:endParaRPr>
          </a:p>
          <a:p>
            <a:pPr algn="just" eaLnBrk="1" fontAlgn="auto" hangingPunct="1">
              <a:spcAft>
                <a:spcPts val="0"/>
              </a:spcAft>
              <a:defRPr/>
            </a:pPr>
            <a:endParaRPr lang="en-US" sz="2400" dirty="0" smtClean="0">
              <a:solidFill>
                <a:srgbClr val="000000"/>
              </a:solidFill>
            </a:endParaRPr>
          </a:p>
          <a:p>
            <a:pPr algn="just" eaLnBrk="1" fontAlgn="auto" hangingPunct="1">
              <a:spcAft>
                <a:spcPts val="0"/>
              </a:spcAft>
              <a:defRPr/>
            </a:pPr>
            <a:endParaRPr lang="en-US" sz="2400"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53FF6D-CFE6-4722-90A7-49D0CA22A564}" type="slidenum">
              <a:rPr lang="en-US" altLang="en-US">
                <a:solidFill>
                  <a:srgbClr val="898989"/>
                </a:solidFill>
                <a:latin typeface="Calibri" panose="020F0502020204030204" pitchFamily="34" charset="0"/>
              </a:rPr>
              <a:pPr eaLnBrk="1" hangingPunct="1"/>
              <a:t>2</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065995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381000"/>
            <a:ext cx="8229600" cy="685800"/>
          </a:xfrm>
        </p:spPr>
        <p:txBody>
          <a:bodyPr/>
          <a:lstStyle/>
          <a:p>
            <a:pPr eaLnBrk="1" hangingPunct="1"/>
            <a:r>
              <a:rPr lang="en-US" altLang="en-US" sz="4000" b="1" u="sng" dirty="0" smtClean="0">
                <a:solidFill>
                  <a:srgbClr val="0000FF"/>
                </a:solidFill>
              </a:rPr>
              <a:t>Create table </a:t>
            </a:r>
            <a:r>
              <a:rPr lang="en-US" altLang="en-US" sz="4000" b="1" dirty="0" smtClean="0"/>
              <a:t>in MySQL - example</a:t>
            </a:r>
          </a:p>
        </p:txBody>
      </p:sp>
      <p:sp>
        <p:nvSpPr>
          <p:cNvPr id="19459" name="Content Placeholder 2"/>
          <p:cNvSpPr>
            <a:spLocks noGrp="1"/>
          </p:cNvSpPr>
          <p:nvPr>
            <p:ph idx="1"/>
          </p:nvPr>
        </p:nvSpPr>
        <p:spPr>
          <a:xfrm>
            <a:off x="457200" y="1371601"/>
            <a:ext cx="8382000" cy="2133600"/>
          </a:xfrm>
        </p:spPr>
        <p:txBody>
          <a:bodyPr/>
          <a:lstStyle/>
          <a:p>
            <a:pPr eaLnBrk="1" hangingPunct="1">
              <a:buFont typeface="Arial" panose="020B0604020202020204" pitchFamily="34" charset="0"/>
              <a:buNone/>
            </a:pPr>
            <a:r>
              <a:rPr lang="ar-SA" altLang="en-US" sz="2200" dirty="0" smtClean="0"/>
              <a:t>    </a:t>
            </a:r>
            <a:endParaRPr lang="en-US" altLang="en-US" sz="2200" dirty="0" smtClean="0"/>
          </a:p>
          <a:p>
            <a:pPr eaLnBrk="1" hangingPunct="1">
              <a:buFont typeface="Arial" panose="020B0604020202020204" pitchFamily="34" charset="0"/>
              <a:buNone/>
            </a:pPr>
            <a:r>
              <a:rPr lang="en-US" altLang="en-US" sz="2200" dirty="0" smtClean="0"/>
              <a:t>$a= “    CREATE TABLE  students(</a:t>
            </a:r>
          </a:p>
          <a:p>
            <a:pPr eaLnBrk="1" hangingPunct="1">
              <a:buFont typeface="Arial" panose="020B0604020202020204" pitchFamily="34" charset="0"/>
              <a:buNone/>
            </a:pPr>
            <a:r>
              <a:rPr lang="en-US" altLang="en-US" sz="2200" dirty="0" smtClean="0"/>
              <a:t>     </a:t>
            </a:r>
            <a:r>
              <a:rPr lang="en-US" altLang="en-US" sz="2200" dirty="0" err="1" smtClean="0"/>
              <a:t>stno</a:t>
            </a:r>
            <a:r>
              <a:rPr lang="en-US" altLang="en-US" sz="2200" dirty="0" smtClean="0"/>
              <a:t> </a:t>
            </a:r>
            <a:r>
              <a:rPr lang="en-US" altLang="en-US" sz="2200" dirty="0" err="1" smtClean="0"/>
              <a:t>int</a:t>
            </a:r>
            <a:r>
              <a:rPr lang="en-US" altLang="en-US" sz="2200" dirty="0" smtClean="0"/>
              <a:t>(10) primary key,</a:t>
            </a:r>
          </a:p>
          <a:p>
            <a:pPr eaLnBrk="1" hangingPunct="1">
              <a:buFont typeface="Arial" panose="020B0604020202020204" pitchFamily="34" charset="0"/>
              <a:buNone/>
            </a:pPr>
            <a:r>
              <a:rPr lang="en-US" altLang="en-US" sz="2200" dirty="0" smtClean="0"/>
              <a:t>     </a:t>
            </a:r>
            <a:r>
              <a:rPr lang="en-US" altLang="en-US" sz="2200" dirty="0" err="1" smtClean="0"/>
              <a:t>stname</a:t>
            </a:r>
            <a:r>
              <a:rPr lang="en-US" altLang="en-US" sz="2200" dirty="0" smtClean="0"/>
              <a:t> varchar(50) not null  ) “;</a:t>
            </a:r>
            <a:br>
              <a:rPr lang="en-US" altLang="en-US" sz="2200" dirty="0" smtClean="0"/>
            </a:br>
            <a:endParaRPr lang="en-US" altLang="en-US" sz="2200"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E625B8-AAA8-48E9-8DAD-E625D590EFF8}" type="slidenum">
              <a:rPr lang="en-US" altLang="en-US">
                <a:solidFill>
                  <a:srgbClr val="898989"/>
                </a:solidFill>
                <a:latin typeface="Calibri" panose="020F0502020204030204" pitchFamily="34" charset="0"/>
              </a:rPr>
              <a:pPr eaLnBrk="1" hangingPunct="1"/>
              <a:t>20</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562504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417513"/>
            <a:ext cx="8229600" cy="725487"/>
          </a:xfrm>
        </p:spPr>
        <p:txBody>
          <a:bodyPr/>
          <a:lstStyle/>
          <a:p>
            <a:r>
              <a:rPr lang="en-US" altLang="en-US" sz="4000" b="1" dirty="0" smtClean="0"/>
              <a:t>MySQL Data Types-Number types</a:t>
            </a:r>
          </a:p>
        </p:txBody>
      </p:sp>
      <p:graphicFrame>
        <p:nvGraphicFramePr>
          <p:cNvPr id="4" name="Table 3"/>
          <p:cNvGraphicFramePr>
            <a:graphicFrameLocks noGrp="1"/>
          </p:cNvGraphicFramePr>
          <p:nvPr>
            <p:extLst>
              <p:ext uri="{D42A27DB-BD31-4B8C-83A1-F6EECF244321}">
                <p14:modId xmlns:p14="http://schemas.microsoft.com/office/powerpoint/2010/main" val="3840011324"/>
              </p:ext>
            </p:extLst>
          </p:nvPr>
        </p:nvGraphicFramePr>
        <p:xfrm>
          <a:off x="457200" y="1283754"/>
          <a:ext cx="8229600" cy="5498046"/>
        </p:xfrm>
        <a:graphic>
          <a:graphicData uri="http://schemas.openxmlformats.org/drawingml/2006/table">
            <a:tbl>
              <a:tblPr/>
              <a:tblGrid>
                <a:gridCol w="1645921">
                  <a:extLst>
                    <a:ext uri="{9D8B030D-6E8A-4147-A177-3AD203B41FA5}">
                      <a16:colId xmlns:a16="http://schemas.microsoft.com/office/drawing/2014/main" val="20000"/>
                    </a:ext>
                  </a:extLst>
                </a:gridCol>
                <a:gridCol w="6583679">
                  <a:extLst>
                    <a:ext uri="{9D8B030D-6E8A-4147-A177-3AD203B41FA5}">
                      <a16:colId xmlns:a16="http://schemas.microsoft.com/office/drawing/2014/main" val="20001"/>
                    </a:ext>
                  </a:extLst>
                </a:gridCol>
              </a:tblGrid>
              <a:tr h="228857">
                <a:tc>
                  <a:txBody>
                    <a:bodyPr/>
                    <a:lstStyle/>
                    <a:p>
                      <a:pPr marL="0" marR="0" algn="ctr">
                        <a:lnSpc>
                          <a:spcPct val="115000"/>
                        </a:lnSpc>
                        <a:spcBef>
                          <a:spcPts val="0"/>
                        </a:spcBef>
                        <a:spcAft>
                          <a:spcPts val="0"/>
                        </a:spcAft>
                      </a:pPr>
                      <a:r>
                        <a:rPr lang="en-US" sz="1200" b="1" dirty="0">
                          <a:solidFill>
                            <a:srgbClr val="000000"/>
                          </a:solidFill>
                          <a:latin typeface="Verdana"/>
                          <a:ea typeface="Times New Roman"/>
                          <a:cs typeface="Times New Roman"/>
                        </a:rPr>
                        <a:t>Data type</a:t>
                      </a:r>
                      <a:endParaRPr lang="en-US" sz="1200" dirty="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000000"/>
                          </a:solidFill>
                          <a:latin typeface="Verdana"/>
                          <a:ea typeface="Times New Roman"/>
                          <a:cs typeface="Times New Roman"/>
                        </a:rPr>
                        <a:t>Description</a:t>
                      </a:r>
                      <a:endParaRPr lang="en-US" sz="120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30579">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TINYINT(size)</a:t>
                      </a:r>
                      <a:endParaRPr lang="en-US" sz="120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dirty="0">
                          <a:solidFill>
                            <a:srgbClr val="000000"/>
                          </a:solidFill>
                          <a:latin typeface="Verdana"/>
                          <a:ea typeface="Times New Roman"/>
                          <a:cs typeface="Times New Roman"/>
                        </a:rPr>
                        <a:t>-128 to 127 normal. 0 to 255 UNSIGNED*. The maximum number of digits may be specified in parenthesis</a:t>
                      </a:r>
                      <a:endParaRPr lang="en-US" sz="1200" dirty="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30579">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SMALLINT(size)</a:t>
                      </a:r>
                      <a:endParaRPr lang="en-US" sz="120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dirty="0">
                          <a:solidFill>
                            <a:srgbClr val="000000"/>
                          </a:solidFill>
                          <a:latin typeface="Verdana"/>
                          <a:ea typeface="Times New Roman"/>
                          <a:cs typeface="Times New Roman"/>
                        </a:rPr>
                        <a:t>-32768 to 32767 normal. 0 to 65535 UNSIGNED*. The maximum number of digits may be specified in parenthesis</a:t>
                      </a:r>
                      <a:endParaRPr lang="en-US" sz="1200" dirty="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0579">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MEDIUMINT(size)</a:t>
                      </a:r>
                      <a:endParaRPr lang="en-US" sz="120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-8388608 to 8388607 normal. 0 to 16777215 UNSIGNED*. The maximum number of digits may be specified in parenthesis</a:t>
                      </a:r>
                      <a:endParaRPr lang="en-US" sz="120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0579">
                <a:tc>
                  <a:txBody>
                    <a:bodyPr/>
                    <a:lstStyle/>
                    <a:p>
                      <a:pPr marL="0" marR="0">
                        <a:lnSpc>
                          <a:spcPct val="140000"/>
                        </a:lnSpc>
                        <a:spcBef>
                          <a:spcPts val="0"/>
                        </a:spcBef>
                        <a:spcAft>
                          <a:spcPts val="0"/>
                        </a:spcAft>
                      </a:pPr>
                      <a:r>
                        <a:rPr lang="en-US" sz="1200" b="1" dirty="0">
                          <a:solidFill>
                            <a:srgbClr val="FF0000"/>
                          </a:solidFill>
                          <a:latin typeface="Verdana"/>
                          <a:ea typeface="Times New Roman"/>
                          <a:cs typeface="Times New Roman"/>
                        </a:rPr>
                        <a:t>INT(size)</a:t>
                      </a:r>
                      <a:endParaRPr lang="en-US" sz="1200" b="1" dirty="0">
                        <a:solidFill>
                          <a:srgbClr val="FF0000"/>
                        </a:solidFill>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-2147483648 to 2147483647 normal. 0 to 4294967295 UNSIGNED*. The maximum number of digits may be specified in parenthesis</a:t>
                      </a:r>
                      <a:endParaRPr lang="en-US" sz="120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86585">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BIGINT(size)</a:t>
                      </a:r>
                      <a:endParaRPr lang="en-US" sz="120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dirty="0">
                          <a:solidFill>
                            <a:srgbClr val="000000"/>
                          </a:solidFill>
                          <a:latin typeface="Verdana"/>
                          <a:ea typeface="Times New Roman"/>
                          <a:cs typeface="Times New Roman"/>
                        </a:rPr>
                        <a:t>-9223372036854775808 to 9223372036854775807 normal. 0 to 18446744073709551615 UNSIGNED*. The maximum number of digits may be specified in parenthesis</a:t>
                      </a:r>
                      <a:endParaRPr lang="en-US" sz="1200" dirty="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86585">
                <a:tc>
                  <a:txBody>
                    <a:bodyPr/>
                    <a:lstStyle/>
                    <a:p>
                      <a:pPr marL="0" marR="0" algn="l" defTabSz="914400" rtl="0" eaLnBrk="1" latinLnBrk="0" hangingPunct="1">
                        <a:lnSpc>
                          <a:spcPct val="140000"/>
                        </a:lnSpc>
                        <a:spcBef>
                          <a:spcPts val="0"/>
                        </a:spcBef>
                        <a:spcAft>
                          <a:spcPts val="0"/>
                        </a:spcAft>
                      </a:pPr>
                      <a:r>
                        <a:rPr lang="en-US" sz="1200" b="1" kern="1200" dirty="0">
                          <a:solidFill>
                            <a:srgbClr val="FF0000"/>
                          </a:solidFill>
                          <a:latin typeface="Verdana"/>
                          <a:ea typeface="Times New Roman"/>
                          <a:cs typeface="Times New Roman"/>
                        </a:rPr>
                        <a:t>FLOAT(</a:t>
                      </a:r>
                      <a:r>
                        <a:rPr lang="en-US" sz="1200" b="1" kern="1200" dirty="0" err="1">
                          <a:solidFill>
                            <a:srgbClr val="FF0000"/>
                          </a:solidFill>
                          <a:latin typeface="Verdana"/>
                          <a:ea typeface="Times New Roman"/>
                          <a:cs typeface="Times New Roman"/>
                        </a:rPr>
                        <a:t>size,d</a:t>
                      </a:r>
                      <a:r>
                        <a:rPr lang="en-US" sz="1200" b="1" kern="1200" dirty="0">
                          <a:solidFill>
                            <a:srgbClr val="FF0000"/>
                          </a:solidFill>
                          <a:latin typeface="Verdana"/>
                          <a:ea typeface="Times New Roman"/>
                          <a:cs typeface="Times New Roman"/>
                        </a:rPr>
                        <a:t>)</a:t>
                      </a: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A small number with a floating decimal point. The maximum number of digits may be specified in the size parameter. The maximum number of digits to the right of the decimal point is specified in the d parameter</a:t>
                      </a:r>
                      <a:endParaRPr lang="en-US" sz="120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86585">
                <a:tc>
                  <a:txBody>
                    <a:bodyPr/>
                    <a:lstStyle/>
                    <a:p>
                      <a:pPr marL="0" marR="0">
                        <a:lnSpc>
                          <a:spcPct val="140000"/>
                        </a:lnSpc>
                        <a:spcBef>
                          <a:spcPts val="0"/>
                        </a:spcBef>
                        <a:spcAft>
                          <a:spcPts val="0"/>
                        </a:spcAft>
                      </a:pPr>
                      <a:r>
                        <a:rPr lang="en-US" sz="1200" b="1" dirty="0">
                          <a:solidFill>
                            <a:srgbClr val="FF0000"/>
                          </a:solidFill>
                          <a:latin typeface="Verdana"/>
                          <a:ea typeface="Times New Roman"/>
                          <a:cs typeface="Times New Roman"/>
                        </a:rPr>
                        <a:t>DOUBLE(</a:t>
                      </a:r>
                      <a:r>
                        <a:rPr lang="en-US" sz="1200" b="1" dirty="0" err="1">
                          <a:solidFill>
                            <a:srgbClr val="FF0000"/>
                          </a:solidFill>
                          <a:latin typeface="Verdana"/>
                          <a:ea typeface="Times New Roman"/>
                          <a:cs typeface="Times New Roman"/>
                        </a:rPr>
                        <a:t>size,d</a:t>
                      </a:r>
                      <a:r>
                        <a:rPr lang="en-US" sz="1200" b="1" dirty="0">
                          <a:solidFill>
                            <a:srgbClr val="FF0000"/>
                          </a:solidFill>
                          <a:latin typeface="Verdana"/>
                          <a:ea typeface="Times New Roman"/>
                          <a:cs typeface="Times New Roman"/>
                        </a:rPr>
                        <a:t>)</a:t>
                      </a:r>
                      <a:endParaRPr lang="en-US" sz="1200" b="1" dirty="0">
                        <a:solidFill>
                          <a:srgbClr val="FF0000"/>
                        </a:solidFill>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A large number with a floating decimal point. The maximum number of digits may be specified in the size parameter. The maximum number of digits to the right of the decimal point is specified in the d parameter</a:t>
                      </a:r>
                      <a:endParaRPr lang="en-US" sz="120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786585">
                <a:tc>
                  <a:txBody>
                    <a:bodyPr/>
                    <a:lstStyle/>
                    <a:p>
                      <a:pPr marL="0" marR="0">
                        <a:lnSpc>
                          <a:spcPct val="140000"/>
                        </a:lnSpc>
                        <a:spcBef>
                          <a:spcPts val="0"/>
                        </a:spcBef>
                        <a:spcAft>
                          <a:spcPts val="0"/>
                        </a:spcAft>
                      </a:pPr>
                      <a:r>
                        <a:rPr lang="en-US" sz="1200" dirty="0">
                          <a:solidFill>
                            <a:srgbClr val="000000"/>
                          </a:solidFill>
                          <a:latin typeface="Verdana"/>
                          <a:ea typeface="Times New Roman"/>
                          <a:cs typeface="Times New Roman"/>
                        </a:rPr>
                        <a:t>DECIMAL(</a:t>
                      </a:r>
                      <a:r>
                        <a:rPr lang="en-US" sz="1200" dirty="0" err="1">
                          <a:solidFill>
                            <a:srgbClr val="000000"/>
                          </a:solidFill>
                          <a:latin typeface="Verdana"/>
                          <a:ea typeface="Times New Roman"/>
                          <a:cs typeface="Times New Roman"/>
                        </a:rPr>
                        <a:t>size,d</a:t>
                      </a:r>
                      <a:r>
                        <a:rPr lang="en-US" sz="1200" dirty="0">
                          <a:solidFill>
                            <a:srgbClr val="000000"/>
                          </a:solidFill>
                          <a:latin typeface="Verdana"/>
                          <a:ea typeface="Times New Roman"/>
                          <a:cs typeface="Times New Roman"/>
                        </a:rPr>
                        <a:t>)</a:t>
                      </a:r>
                      <a:endParaRPr lang="en-US" sz="1200" dirty="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dirty="0">
                          <a:solidFill>
                            <a:srgbClr val="000000"/>
                          </a:solidFill>
                          <a:latin typeface="Verdana"/>
                          <a:ea typeface="Times New Roman"/>
                          <a:cs typeface="Times New Roman"/>
                        </a:rPr>
                        <a:t>A DOUBLE stored as a string , allowing for a fixed decimal point. The maximum number of digits may be specified in the size parameter. The maximum number of digits to the right of the decimal point is specified in the d parameter</a:t>
                      </a:r>
                      <a:endParaRPr lang="en-US" sz="1200" dirty="0">
                        <a:latin typeface="Calibri"/>
                        <a:ea typeface="Calibri"/>
                        <a:cs typeface="Arial"/>
                      </a:endParaRPr>
                    </a:p>
                  </a:txBody>
                  <a:tcPr marL="9284" marR="9284" marT="9283" marB="928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عنصر نائب لرقم الشريحة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D25785-54B4-4D05-B42B-CC50A6251713}" type="slidenum">
              <a:rPr lang="en-US" altLang="en-US">
                <a:solidFill>
                  <a:srgbClr val="898989"/>
                </a:solidFill>
                <a:latin typeface="Calibri" panose="020F0502020204030204" pitchFamily="34" charset="0"/>
              </a:rPr>
              <a:pPr eaLnBrk="1" hangingPunct="1"/>
              <a:t>21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702801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533400"/>
            <a:ext cx="8229600" cy="582612"/>
          </a:xfrm>
        </p:spPr>
        <p:txBody>
          <a:bodyPr/>
          <a:lstStyle/>
          <a:p>
            <a:r>
              <a:rPr lang="en-US" altLang="en-US" sz="4000" b="1" dirty="0" smtClean="0"/>
              <a:t>MySQL Data Types-</a:t>
            </a:r>
            <a:r>
              <a:rPr lang="en-US" altLang="en-US" sz="4000" b="1" dirty="0" smtClean="0">
                <a:solidFill>
                  <a:srgbClr val="FF0000"/>
                </a:solidFill>
              </a:rPr>
              <a:t>Text</a:t>
            </a:r>
            <a:r>
              <a:rPr lang="en-US" altLang="en-US" sz="4000" b="1" dirty="0" smtClean="0"/>
              <a:t> types</a:t>
            </a:r>
          </a:p>
        </p:txBody>
      </p:sp>
      <p:graphicFrame>
        <p:nvGraphicFramePr>
          <p:cNvPr id="5" name="Table 4"/>
          <p:cNvGraphicFramePr>
            <a:graphicFrameLocks noGrp="1"/>
          </p:cNvGraphicFramePr>
          <p:nvPr>
            <p:extLst>
              <p:ext uri="{D42A27DB-BD31-4B8C-83A1-F6EECF244321}">
                <p14:modId xmlns:p14="http://schemas.microsoft.com/office/powerpoint/2010/main" val="1555502369"/>
              </p:ext>
            </p:extLst>
          </p:nvPr>
        </p:nvGraphicFramePr>
        <p:xfrm>
          <a:off x="914400" y="1676400"/>
          <a:ext cx="7429500" cy="2595580"/>
        </p:xfrm>
        <a:graphic>
          <a:graphicData uri="http://schemas.openxmlformats.org/drawingml/2006/table">
            <a:tbl>
              <a:tblPr/>
              <a:tblGrid>
                <a:gridCol w="1485901">
                  <a:extLst>
                    <a:ext uri="{9D8B030D-6E8A-4147-A177-3AD203B41FA5}">
                      <a16:colId xmlns:a16="http://schemas.microsoft.com/office/drawing/2014/main" val="20000"/>
                    </a:ext>
                  </a:extLst>
                </a:gridCol>
                <a:gridCol w="5943599">
                  <a:extLst>
                    <a:ext uri="{9D8B030D-6E8A-4147-A177-3AD203B41FA5}">
                      <a16:colId xmlns:a16="http://schemas.microsoft.com/office/drawing/2014/main" val="20001"/>
                    </a:ext>
                  </a:extLst>
                </a:gridCol>
              </a:tblGrid>
              <a:tr h="272086">
                <a:tc>
                  <a:txBody>
                    <a:bodyPr/>
                    <a:lstStyle/>
                    <a:p>
                      <a:pPr marL="0" marR="0" algn="ctr">
                        <a:lnSpc>
                          <a:spcPct val="115000"/>
                        </a:lnSpc>
                        <a:spcBef>
                          <a:spcPts val="0"/>
                        </a:spcBef>
                        <a:spcAft>
                          <a:spcPts val="0"/>
                        </a:spcAft>
                      </a:pPr>
                      <a:r>
                        <a:rPr lang="en-US" sz="1200" b="1" dirty="0">
                          <a:solidFill>
                            <a:srgbClr val="000000"/>
                          </a:solidFill>
                          <a:latin typeface="Verdana"/>
                          <a:ea typeface="Times New Roman"/>
                          <a:cs typeface="Times New Roman"/>
                        </a:rPr>
                        <a:t>Data type</a:t>
                      </a:r>
                      <a:endParaRPr lang="en-US" sz="1200" dirty="0">
                        <a:latin typeface="Calibri"/>
                        <a:ea typeface="Calibri"/>
                        <a:cs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000000"/>
                          </a:solidFill>
                          <a:latin typeface="Verdana"/>
                          <a:ea typeface="Times New Roman"/>
                          <a:cs typeface="Times New Roman"/>
                        </a:rPr>
                        <a:t>Description</a:t>
                      </a:r>
                      <a:endParaRPr lang="en-US" sz="1200" dirty="0">
                        <a:latin typeface="Calibri"/>
                        <a:ea typeface="Calibri"/>
                        <a:cs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7129">
                <a:tc>
                  <a:txBody>
                    <a:bodyPr/>
                    <a:lstStyle/>
                    <a:p>
                      <a:pPr marL="0" marR="0">
                        <a:lnSpc>
                          <a:spcPct val="140000"/>
                        </a:lnSpc>
                        <a:spcBef>
                          <a:spcPts val="0"/>
                        </a:spcBef>
                        <a:spcAft>
                          <a:spcPts val="0"/>
                        </a:spcAft>
                      </a:pPr>
                      <a:r>
                        <a:rPr lang="en-US" sz="1200" b="1" dirty="0">
                          <a:solidFill>
                            <a:srgbClr val="FF0000"/>
                          </a:solidFill>
                          <a:latin typeface="Verdana"/>
                          <a:ea typeface="Times New Roman"/>
                          <a:cs typeface="Times New Roman"/>
                        </a:rPr>
                        <a:t>CHAR(size)</a:t>
                      </a:r>
                      <a:endParaRPr lang="en-US" sz="1200" b="1" dirty="0">
                        <a:solidFill>
                          <a:srgbClr val="FF0000"/>
                        </a:solidFill>
                        <a:latin typeface="Calibri"/>
                        <a:ea typeface="Calibri"/>
                        <a:cs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Holds a fixed length string (can contain letters, numbers, and special characters). The fixed size is specified in parenthesis. Can store up to 255 characters</a:t>
                      </a:r>
                      <a:endParaRPr lang="en-US" sz="1200">
                        <a:latin typeface="Calibri"/>
                        <a:ea typeface="Calibri"/>
                        <a:cs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11487">
                <a:tc>
                  <a:txBody>
                    <a:bodyPr/>
                    <a:lstStyle/>
                    <a:p>
                      <a:pPr marL="0" marR="0">
                        <a:lnSpc>
                          <a:spcPct val="140000"/>
                        </a:lnSpc>
                        <a:spcBef>
                          <a:spcPts val="0"/>
                        </a:spcBef>
                        <a:spcAft>
                          <a:spcPts val="0"/>
                        </a:spcAft>
                      </a:pPr>
                      <a:r>
                        <a:rPr lang="en-US" sz="1200" b="1" dirty="0">
                          <a:solidFill>
                            <a:srgbClr val="FF0000"/>
                          </a:solidFill>
                          <a:latin typeface="Verdana"/>
                          <a:ea typeface="Times New Roman"/>
                          <a:cs typeface="Times New Roman"/>
                        </a:rPr>
                        <a:t>VARCHAR(size)</a:t>
                      </a:r>
                      <a:endParaRPr lang="en-US" sz="1200" b="1" dirty="0">
                        <a:solidFill>
                          <a:srgbClr val="FF0000"/>
                        </a:solidFill>
                        <a:latin typeface="Calibri"/>
                        <a:ea typeface="Calibri"/>
                        <a:cs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dirty="0">
                          <a:solidFill>
                            <a:srgbClr val="000000"/>
                          </a:solidFill>
                          <a:latin typeface="Verdana"/>
                          <a:ea typeface="Times New Roman"/>
                          <a:cs typeface="Times New Roman"/>
                        </a:rPr>
                        <a:t>Holds a variable length string (can contain letters, numbers, and special characters). The maximum size is specified in parenthesis. Can store up to 255 characters. </a:t>
                      </a:r>
                      <a:r>
                        <a:rPr lang="en-US" sz="1200" b="1" dirty="0">
                          <a:solidFill>
                            <a:srgbClr val="000000"/>
                          </a:solidFill>
                          <a:latin typeface="Verdana"/>
                          <a:ea typeface="Times New Roman"/>
                          <a:cs typeface="Times New Roman"/>
                        </a:rPr>
                        <a:t>Note:</a:t>
                      </a:r>
                      <a:r>
                        <a:rPr lang="en-US" sz="1200" dirty="0">
                          <a:solidFill>
                            <a:srgbClr val="000000"/>
                          </a:solidFill>
                          <a:latin typeface="Verdana"/>
                          <a:ea typeface="Times New Roman"/>
                          <a:cs typeface="Times New Roman"/>
                        </a:rPr>
                        <a:t> If you put a greater value than 255 it will be converted to a TEXT type</a:t>
                      </a:r>
                      <a:endParaRPr lang="en-US" sz="1200" dirty="0">
                        <a:latin typeface="Calibri"/>
                        <a:ea typeface="Calibri"/>
                        <a:cs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4861">
                <a:tc>
                  <a:txBody>
                    <a:bodyPr/>
                    <a:lstStyle/>
                    <a:p>
                      <a:pPr marL="0" marR="0">
                        <a:lnSpc>
                          <a:spcPct val="140000"/>
                        </a:lnSpc>
                        <a:spcBef>
                          <a:spcPts val="0"/>
                        </a:spcBef>
                        <a:spcAft>
                          <a:spcPts val="0"/>
                        </a:spcAft>
                      </a:pPr>
                      <a:r>
                        <a:rPr lang="en-US" sz="1200" b="1" dirty="0">
                          <a:solidFill>
                            <a:srgbClr val="FF0000"/>
                          </a:solidFill>
                          <a:latin typeface="Verdana"/>
                          <a:ea typeface="Times New Roman"/>
                          <a:cs typeface="Times New Roman"/>
                        </a:rPr>
                        <a:t>TEXT</a:t>
                      </a:r>
                      <a:endParaRPr lang="en-US" sz="1200" b="1" dirty="0">
                        <a:solidFill>
                          <a:srgbClr val="FF0000"/>
                        </a:solidFill>
                        <a:latin typeface="Calibri"/>
                        <a:ea typeface="Calibri"/>
                        <a:cs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dirty="0">
                          <a:solidFill>
                            <a:srgbClr val="000000"/>
                          </a:solidFill>
                          <a:latin typeface="Verdana"/>
                          <a:ea typeface="Times New Roman"/>
                          <a:cs typeface="Times New Roman"/>
                        </a:rPr>
                        <a:t>Holds a string with a maximum length of 65,535 characters</a:t>
                      </a:r>
                      <a:endParaRPr lang="en-US" sz="1200" dirty="0">
                        <a:latin typeface="Calibri"/>
                        <a:ea typeface="Calibri"/>
                        <a:cs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2BF6B9-257B-48A7-9299-3F939D3EE8F6}" type="slidenum">
              <a:rPr lang="en-US" altLang="en-US">
                <a:solidFill>
                  <a:srgbClr val="898989"/>
                </a:solidFill>
                <a:latin typeface="Calibri" panose="020F0502020204030204" pitchFamily="34" charset="0"/>
              </a:rPr>
              <a:pPr eaLnBrk="1" hangingPunct="1"/>
              <a:t>22</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453961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457200"/>
            <a:ext cx="8229600" cy="614363"/>
          </a:xfrm>
        </p:spPr>
        <p:txBody>
          <a:bodyPr/>
          <a:lstStyle/>
          <a:p>
            <a:r>
              <a:rPr lang="en-US" altLang="en-US" sz="4000" b="1" dirty="0" smtClean="0"/>
              <a:t>MySQL Data Types-</a:t>
            </a:r>
            <a:r>
              <a:rPr lang="en-US" altLang="en-US" sz="4000" b="1" dirty="0" smtClean="0">
                <a:solidFill>
                  <a:srgbClr val="FF0000"/>
                </a:solidFill>
              </a:rPr>
              <a:t>Date </a:t>
            </a:r>
            <a:r>
              <a:rPr lang="en-US" altLang="en-US" sz="4000" b="1" dirty="0" smtClean="0"/>
              <a:t>types</a:t>
            </a:r>
          </a:p>
        </p:txBody>
      </p:sp>
      <p:graphicFrame>
        <p:nvGraphicFramePr>
          <p:cNvPr id="4" name="Table 3"/>
          <p:cNvGraphicFramePr>
            <a:graphicFrameLocks noGrp="1"/>
          </p:cNvGraphicFramePr>
          <p:nvPr>
            <p:extLst>
              <p:ext uri="{D42A27DB-BD31-4B8C-83A1-F6EECF244321}">
                <p14:modId xmlns:p14="http://schemas.microsoft.com/office/powerpoint/2010/main" val="95033057"/>
              </p:ext>
            </p:extLst>
          </p:nvPr>
        </p:nvGraphicFramePr>
        <p:xfrm>
          <a:off x="642937" y="1458894"/>
          <a:ext cx="7858125" cy="5080018"/>
        </p:xfrm>
        <a:graphic>
          <a:graphicData uri="http://schemas.openxmlformats.org/drawingml/2006/table">
            <a:tbl>
              <a:tblPr/>
              <a:tblGrid>
                <a:gridCol w="1571625">
                  <a:extLst>
                    <a:ext uri="{9D8B030D-6E8A-4147-A177-3AD203B41FA5}">
                      <a16:colId xmlns:a16="http://schemas.microsoft.com/office/drawing/2014/main" val="20000"/>
                    </a:ext>
                  </a:extLst>
                </a:gridCol>
                <a:gridCol w="6286500">
                  <a:extLst>
                    <a:ext uri="{9D8B030D-6E8A-4147-A177-3AD203B41FA5}">
                      <a16:colId xmlns:a16="http://schemas.microsoft.com/office/drawing/2014/main" val="20001"/>
                    </a:ext>
                  </a:extLst>
                </a:gridCol>
              </a:tblGrid>
              <a:tr h="229343">
                <a:tc>
                  <a:txBody>
                    <a:bodyPr/>
                    <a:lstStyle/>
                    <a:p>
                      <a:pPr marL="0" marR="0" algn="ctr">
                        <a:lnSpc>
                          <a:spcPct val="115000"/>
                        </a:lnSpc>
                        <a:spcBef>
                          <a:spcPts val="0"/>
                        </a:spcBef>
                        <a:spcAft>
                          <a:spcPts val="0"/>
                        </a:spcAft>
                      </a:pPr>
                      <a:r>
                        <a:rPr lang="en-US" sz="1200" b="1">
                          <a:solidFill>
                            <a:srgbClr val="000000"/>
                          </a:solidFill>
                          <a:latin typeface="Verdana"/>
                          <a:ea typeface="Times New Roman"/>
                          <a:cs typeface="Times New Roman"/>
                        </a:rPr>
                        <a:t>Data type</a:t>
                      </a:r>
                      <a:endParaRPr lang="en-US" sz="1200">
                        <a:latin typeface="Calibri"/>
                        <a:ea typeface="Calibri"/>
                        <a:cs typeface="Arial"/>
                      </a:endParaRPr>
                    </a:p>
                  </a:txBody>
                  <a:tcPr marL="9525" marR="9525" marT="9524" marB="95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000000"/>
                          </a:solidFill>
                          <a:latin typeface="Verdana"/>
                          <a:ea typeface="Times New Roman"/>
                          <a:cs typeface="Times New Roman"/>
                        </a:rPr>
                        <a:t>Description</a:t>
                      </a:r>
                      <a:endParaRPr lang="en-US" sz="1200" dirty="0">
                        <a:latin typeface="Calibri"/>
                        <a:ea typeface="Calibri"/>
                        <a:cs typeface="Arial"/>
                      </a:endParaRPr>
                    </a:p>
                  </a:txBody>
                  <a:tcPr marL="9525" marR="9525" marT="9524" marB="95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64511">
                <a:tc>
                  <a:txBody>
                    <a:bodyPr/>
                    <a:lstStyle/>
                    <a:p>
                      <a:pPr marL="0" marR="0">
                        <a:lnSpc>
                          <a:spcPct val="140000"/>
                        </a:lnSpc>
                        <a:spcBef>
                          <a:spcPts val="0"/>
                        </a:spcBef>
                        <a:spcAft>
                          <a:spcPts val="0"/>
                        </a:spcAft>
                      </a:pPr>
                      <a:r>
                        <a:rPr lang="en-US" sz="1200" b="1" dirty="0">
                          <a:solidFill>
                            <a:srgbClr val="FF0000"/>
                          </a:solidFill>
                          <a:latin typeface="Verdana"/>
                          <a:ea typeface="Times New Roman"/>
                          <a:cs typeface="Times New Roman"/>
                        </a:rPr>
                        <a:t>DATE()</a:t>
                      </a:r>
                      <a:endParaRPr lang="en-US" sz="1200" b="1" dirty="0">
                        <a:solidFill>
                          <a:srgbClr val="FF0000"/>
                        </a:solidFill>
                        <a:latin typeface="Calibri"/>
                        <a:ea typeface="Calibri"/>
                        <a:cs typeface="Arial"/>
                      </a:endParaRPr>
                    </a:p>
                  </a:txBody>
                  <a:tcPr marL="9525" marR="9525" marT="9524" marB="95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A date. Format: YYYY-MM-DD</a:t>
                      </a:r>
                      <a:endParaRPr lang="en-US" sz="1200">
                        <a:latin typeface="Calibri"/>
                        <a:ea typeface="Calibri"/>
                        <a:cs typeface="Arial"/>
                      </a:endParaRPr>
                    </a:p>
                    <a:p>
                      <a:pPr marL="0" marR="0">
                        <a:lnSpc>
                          <a:spcPct val="140000"/>
                        </a:lnSpc>
                        <a:spcBef>
                          <a:spcPts val="0"/>
                        </a:spcBef>
                        <a:spcAft>
                          <a:spcPts val="1000"/>
                        </a:spcAft>
                      </a:pPr>
                      <a:r>
                        <a:rPr lang="en-US" sz="1200" b="1">
                          <a:solidFill>
                            <a:srgbClr val="000000"/>
                          </a:solidFill>
                          <a:latin typeface="Verdana"/>
                          <a:ea typeface="Times New Roman"/>
                          <a:cs typeface="Times New Roman"/>
                        </a:rPr>
                        <a:t>Note:</a:t>
                      </a:r>
                      <a:r>
                        <a:rPr lang="en-US" sz="1200">
                          <a:solidFill>
                            <a:srgbClr val="000000"/>
                          </a:solidFill>
                          <a:latin typeface="Verdana"/>
                          <a:ea typeface="Times New Roman"/>
                          <a:cs typeface="Times New Roman"/>
                        </a:rPr>
                        <a:t> The supported range is from '1000-01-01' to '9999-12-31'</a:t>
                      </a:r>
                      <a:endParaRPr lang="en-US" sz="1200">
                        <a:latin typeface="Calibri"/>
                        <a:ea typeface="Calibri"/>
                        <a:cs typeface="Arial"/>
                      </a:endParaRPr>
                    </a:p>
                  </a:txBody>
                  <a:tcPr marL="9525" marR="9525" marT="9524" marB="95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1537">
                <a:tc>
                  <a:txBody>
                    <a:bodyPr/>
                    <a:lstStyle/>
                    <a:p>
                      <a:pPr marL="0" marR="0">
                        <a:lnSpc>
                          <a:spcPct val="140000"/>
                        </a:lnSpc>
                        <a:spcBef>
                          <a:spcPts val="0"/>
                        </a:spcBef>
                        <a:spcAft>
                          <a:spcPts val="0"/>
                        </a:spcAft>
                      </a:pPr>
                      <a:r>
                        <a:rPr lang="en-US" sz="1200" dirty="0">
                          <a:solidFill>
                            <a:srgbClr val="000000"/>
                          </a:solidFill>
                          <a:latin typeface="Verdana"/>
                          <a:ea typeface="Times New Roman"/>
                          <a:cs typeface="Times New Roman"/>
                        </a:rPr>
                        <a:t>DATETIME()</a:t>
                      </a:r>
                      <a:endParaRPr lang="en-US" sz="1200" dirty="0">
                        <a:latin typeface="Calibri"/>
                        <a:ea typeface="Calibri"/>
                        <a:cs typeface="Arial"/>
                      </a:endParaRPr>
                    </a:p>
                  </a:txBody>
                  <a:tcPr marL="9525" marR="9525" marT="9524" marB="95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*A date and time combination. Format: YYYY-MM-DD HH:MM:SS</a:t>
                      </a:r>
                      <a:endParaRPr lang="en-US" sz="1200">
                        <a:latin typeface="Calibri"/>
                        <a:ea typeface="Calibri"/>
                        <a:cs typeface="Arial"/>
                      </a:endParaRPr>
                    </a:p>
                    <a:p>
                      <a:pPr marL="0" marR="0">
                        <a:lnSpc>
                          <a:spcPct val="140000"/>
                        </a:lnSpc>
                        <a:spcBef>
                          <a:spcPts val="0"/>
                        </a:spcBef>
                        <a:spcAft>
                          <a:spcPts val="1000"/>
                        </a:spcAft>
                      </a:pPr>
                      <a:r>
                        <a:rPr lang="en-US" sz="1200" b="1">
                          <a:solidFill>
                            <a:srgbClr val="000000"/>
                          </a:solidFill>
                          <a:latin typeface="Verdana"/>
                          <a:ea typeface="Times New Roman"/>
                          <a:cs typeface="Times New Roman"/>
                        </a:rPr>
                        <a:t>Note:</a:t>
                      </a:r>
                      <a:r>
                        <a:rPr lang="en-US" sz="1200">
                          <a:solidFill>
                            <a:srgbClr val="000000"/>
                          </a:solidFill>
                          <a:latin typeface="Verdana"/>
                          <a:ea typeface="Times New Roman"/>
                          <a:cs typeface="Times New Roman"/>
                        </a:rPr>
                        <a:t> The supported range is from '1000-01-01 00:00:00' to '9999-12-31 23:59:59'</a:t>
                      </a:r>
                      <a:endParaRPr lang="en-US" sz="1200">
                        <a:latin typeface="Calibri"/>
                        <a:ea typeface="Calibri"/>
                        <a:cs typeface="Arial"/>
                      </a:endParaRPr>
                    </a:p>
                  </a:txBody>
                  <a:tcPr marL="9525" marR="9525" marT="9524" marB="95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78562">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TIMESTAMP()</a:t>
                      </a:r>
                      <a:endParaRPr lang="en-US" sz="1200">
                        <a:latin typeface="Calibri"/>
                        <a:ea typeface="Calibri"/>
                        <a:cs typeface="Arial"/>
                      </a:endParaRPr>
                    </a:p>
                  </a:txBody>
                  <a:tcPr marL="9525" marR="9525" marT="9524" marB="95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*A timestamp. TIMESTAMP values are stored as the number of seconds since the Unix epoch ('1970-01-01 00:00:00' UTC). Format: YYYY-MM-DD HH:MM:SS</a:t>
                      </a:r>
                      <a:endParaRPr lang="en-US" sz="1200">
                        <a:latin typeface="Calibri"/>
                        <a:ea typeface="Calibri"/>
                        <a:cs typeface="Arial"/>
                      </a:endParaRPr>
                    </a:p>
                    <a:p>
                      <a:pPr marL="0" marR="0">
                        <a:lnSpc>
                          <a:spcPct val="140000"/>
                        </a:lnSpc>
                        <a:spcBef>
                          <a:spcPts val="0"/>
                        </a:spcBef>
                        <a:spcAft>
                          <a:spcPts val="1000"/>
                        </a:spcAft>
                      </a:pPr>
                      <a:r>
                        <a:rPr lang="en-US" sz="1200" b="1">
                          <a:solidFill>
                            <a:srgbClr val="000000"/>
                          </a:solidFill>
                          <a:latin typeface="Verdana"/>
                          <a:ea typeface="Times New Roman"/>
                          <a:cs typeface="Times New Roman"/>
                        </a:rPr>
                        <a:t>Note:</a:t>
                      </a:r>
                      <a:r>
                        <a:rPr lang="en-US" sz="1200">
                          <a:solidFill>
                            <a:srgbClr val="000000"/>
                          </a:solidFill>
                          <a:latin typeface="Verdana"/>
                          <a:ea typeface="Times New Roman"/>
                          <a:cs typeface="Times New Roman"/>
                        </a:rPr>
                        <a:t> The supported range is from '1970-01-01 00:00:01' UTC to '2038-01-09 03:14:07' UTC</a:t>
                      </a:r>
                      <a:endParaRPr lang="en-US" sz="1200">
                        <a:latin typeface="Calibri"/>
                        <a:ea typeface="Calibri"/>
                        <a:cs typeface="Arial"/>
                      </a:endParaRPr>
                    </a:p>
                  </a:txBody>
                  <a:tcPr marL="9525" marR="9525" marT="9524" marB="95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64511">
                <a:tc>
                  <a:txBody>
                    <a:bodyPr/>
                    <a:lstStyle/>
                    <a:p>
                      <a:pPr marL="0" marR="0">
                        <a:lnSpc>
                          <a:spcPct val="140000"/>
                        </a:lnSpc>
                        <a:spcBef>
                          <a:spcPts val="0"/>
                        </a:spcBef>
                        <a:spcAft>
                          <a:spcPts val="0"/>
                        </a:spcAft>
                      </a:pPr>
                      <a:r>
                        <a:rPr lang="en-US" sz="1200" dirty="0">
                          <a:solidFill>
                            <a:srgbClr val="000000"/>
                          </a:solidFill>
                          <a:latin typeface="Verdana"/>
                          <a:ea typeface="Times New Roman"/>
                          <a:cs typeface="Times New Roman"/>
                        </a:rPr>
                        <a:t>TIME()</a:t>
                      </a:r>
                      <a:endParaRPr lang="en-US" sz="1200" dirty="0">
                        <a:latin typeface="Calibri"/>
                        <a:ea typeface="Calibri"/>
                        <a:cs typeface="Arial"/>
                      </a:endParaRPr>
                    </a:p>
                  </a:txBody>
                  <a:tcPr marL="9525" marR="9525" marT="9524" marB="95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a:solidFill>
                            <a:srgbClr val="000000"/>
                          </a:solidFill>
                          <a:latin typeface="Verdana"/>
                          <a:ea typeface="Times New Roman"/>
                          <a:cs typeface="Times New Roman"/>
                        </a:rPr>
                        <a:t>A time. Format: HH:MM:SS</a:t>
                      </a:r>
                      <a:endParaRPr lang="en-US" sz="1200">
                        <a:latin typeface="Calibri"/>
                        <a:ea typeface="Calibri"/>
                        <a:cs typeface="Arial"/>
                      </a:endParaRPr>
                    </a:p>
                    <a:p>
                      <a:pPr marL="0" marR="0">
                        <a:lnSpc>
                          <a:spcPct val="140000"/>
                        </a:lnSpc>
                        <a:spcBef>
                          <a:spcPts val="0"/>
                        </a:spcBef>
                        <a:spcAft>
                          <a:spcPts val="1000"/>
                        </a:spcAft>
                      </a:pPr>
                      <a:r>
                        <a:rPr lang="en-US" sz="1200" b="1">
                          <a:solidFill>
                            <a:srgbClr val="000000"/>
                          </a:solidFill>
                          <a:latin typeface="Verdana"/>
                          <a:ea typeface="Times New Roman"/>
                          <a:cs typeface="Times New Roman"/>
                        </a:rPr>
                        <a:t>Note:</a:t>
                      </a:r>
                      <a:r>
                        <a:rPr lang="en-US" sz="1200">
                          <a:solidFill>
                            <a:srgbClr val="000000"/>
                          </a:solidFill>
                          <a:latin typeface="Verdana"/>
                          <a:ea typeface="Times New Roman"/>
                          <a:cs typeface="Times New Roman"/>
                        </a:rPr>
                        <a:t> The supported range is from '-838:59:59' to '838:59:59'</a:t>
                      </a:r>
                      <a:endParaRPr lang="en-US" sz="1200">
                        <a:latin typeface="Calibri"/>
                        <a:ea typeface="Calibri"/>
                        <a:cs typeface="Arial"/>
                      </a:endParaRPr>
                    </a:p>
                  </a:txBody>
                  <a:tcPr marL="9525" marR="9525" marT="9524" marB="95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21537">
                <a:tc>
                  <a:txBody>
                    <a:bodyPr/>
                    <a:lstStyle/>
                    <a:p>
                      <a:pPr marL="0" marR="0">
                        <a:lnSpc>
                          <a:spcPct val="140000"/>
                        </a:lnSpc>
                        <a:spcBef>
                          <a:spcPts val="0"/>
                        </a:spcBef>
                        <a:spcAft>
                          <a:spcPts val="0"/>
                        </a:spcAft>
                      </a:pPr>
                      <a:r>
                        <a:rPr lang="en-US" sz="1200" dirty="0">
                          <a:solidFill>
                            <a:srgbClr val="000000"/>
                          </a:solidFill>
                          <a:latin typeface="Verdana"/>
                          <a:ea typeface="Times New Roman"/>
                          <a:cs typeface="Times New Roman"/>
                        </a:rPr>
                        <a:t>YEAR()</a:t>
                      </a:r>
                      <a:endParaRPr lang="en-US" sz="1200" dirty="0">
                        <a:latin typeface="Calibri"/>
                        <a:ea typeface="Calibri"/>
                        <a:cs typeface="Arial"/>
                      </a:endParaRPr>
                    </a:p>
                  </a:txBody>
                  <a:tcPr marL="9525" marR="9525" marT="9524" marB="95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40000"/>
                        </a:lnSpc>
                        <a:spcBef>
                          <a:spcPts val="0"/>
                        </a:spcBef>
                        <a:spcAft>
                          <a:spcPts val="0"/>
                        </a:spcAft>
                      </a:pPr>
                      <a:r>
                        <a:rPr lang="en-US" sz="1200" dirty="0">
                          <a:solidFill>
                            <a:srgbClr val="000000"/>
                          </a:solidFill>
                          <a:latin typeface="Verdana"/>
                          <a:ea typeface="Times New Roman"/>
                          <a:cs typeface="Times New Roman"/>
                        </a:rPr>
                        <a:t>A year in two-digit or four-digit format.</a:t>
                      </a:r>
                      <a:endParaRPr lang="en-US" sz="1200" dirty="0">
                        <a:latin typeface="Calibri"/>
                        <a:ea typeface="Calibri"/>
                        <a:cs typeface="Arial"/>
                      </a:endParaRPr>
                    </a:p>
                    <a:p>
                      <a:pPr marL="0" marR="0">
                        <a:lnSpc>
                          <a:spcPct val="140000"/>
                        </a:lnSpc>
                        <a:spcBef>
                          <a:spcPts val="0"/>
                        </a:spcBef>
                        <a:spcAft>
                          <a:spcPts val="1000"/>
                        </a:spcAft>
                      </a:pPr>
                      <a:r>
                        <a:rPr lang="en-US" sz="1200" b="1" dirty="0">
                          <a:solidFill>
                            <a:srgbClr val="000000"/>
                          </a:solidFill>
                          <a:latin typeface="Verdana"/>
                          <a:ea typeface="Times New Roman"/>
                          <a:cs typeface="Times New Roman"/>
                        </a:rPr>
                        <a:t>Note:</a:t>
                      </a:r>
                      <a:r>
                        <a:rPr lang="en-US" sz="1200" dirty="0">
                          <a:solidFill>
                            <a:srgbClr val="000000"/>
                          </a:solidFill>
                          <a:latin typeface="Verdana"/>
                          <a:ea typeface="Times New Roman"/>
                          <a:cs typeface="Times New Roman"/>
                        </a:rPr>
                        <a:t> Values allowed in four-digit format: 1901 to 2155. Values allowed in two-digit format: 70 to 69, representing years from 1970 to 2069</a:t>
                      </a:r>
                      <a:endParaRPr lang="en-US" sz="1200" dirty="0">
                        <a:latin typeface="Calibri"/>
                        <a:ea typeface="Calibri"/>
                        <a:cs typeface="Arial"/>
                      </a:endParaRPr>
                    </a:p>
                  </a:txBody>
                  <a:tcPr marL="9525" marR="9525" marT="9524" marB="95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عنصر نائب لرقم الشريحة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EEFFBB-25D5-47CB-9DA0-AAB131649FA8}" type="slidenum">
              <a:rPr lang="en-US" altLang="en-US">
                <a:solidFill>
                  <a:srgbClr val="898989"/>
                </a:solidFill>
                <a:latin typeface="Calibri" panose="020F0502020204030204" pitchFamily="34" charset="0"/>
              </a:rPr>
              <a:pPr eaLnBrk="1" hangingPunct="1"/>
              <a:t>23</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578120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457200"/>
            <a:ext cx="8229600" cy="727808"/>
          </a:xfrm>
        </p:spPr>
        <p:txBody>
          <a:bodyPr/>
          <a:lstStyle/>
          <a:p>
            <a:r>
              <a:rPr lang="en-US" altLang="en-US" b="1" u="sng" dirty="0" smtClean="0">
                <a:solidFill>
                  <a:srgbClr val="0000FF"/>
                </a:solidFill>
              </a:rPr>
              <a:t>Create a Table </a:t>
            </a:r>
            <a:r>
              <a:rPr lang="en-US" altLang="en-US" b="1" dirty="0" smtClean="0"/>
              <a:t>in </a:t>
            </a:r>
            <a:r>
              <a:rPr lang="en-US" altLang="en-US" b="1" dirty="0" err="1" smtClean="0"/>
              <a:t>php</a:t>
            </a:r>
            <a:r>
              <a:rPr lang="en-US" altLang="en-US" b="1" dirty="0" smtClean="0"/>
              <a:t> code</a:t>
            </a:r>
            <a:endParaRPr lang="en-US" altLang="en-US" dirty="0" smtClean="0"/>
          </a:p>
        </p:txBody>
      </p:sp>
      <p:sp>
        <p:nvSpPr>
          <p:cNvPr id="23555" name="Content Placeholder 2"/>
          <p:cNvSpPr>
            <a:spLocks noGrp="1"/>
          </p:cNvSpPr>
          <p:nvPr>
            <p:ph idx="1"/>
          </p:nvPr>
        </p:nvSpPr>
        <p:spPr>
          <a:xfrm>
            <a:off x="342900" y="1356091"/>
            <a:ext cx="8458200" cy="4829175"/>
          </a:xfrm>
        </p:spPr>
        <p:txBody>
          <a:bodyPr/>
          <a:lstStyle/>
          <a:p>
            <a:r>
              <a:rPr lang="en-US" altLang="en-US" dirty="0" smtClean="0"/>
              <a:t>We must add the CREATE TABLE statement to the </a:t>
            </a:r>
            <a:r>
              <a:rPr lang="en-US" altLang="en-US" dirty="0" err="1" smtClean="0"/>
              <a:t>mysqli_query</a:t>
            </a:r>
            <a:r>
              <a:rPr lang="en-US" altLang="en-US" dirty="0" smtClean="0"/>
              <a:t>() function to execute the command.</a:t>
            </a:r>
          </a:p>
          <a:p>
            <a:pPr>
              <a:buFont typeface="Arial" panose="020B0604020202020204" pitchFamily="34" charset="0"/>
              <a:buNone/>
            </a:pPr>
            <a:endParaRPr lang="en-US" altLang="en-US" dirty="0" smtClean="0"/>
          </a:p>
          <a:p>
            <a:pPr eaLnBrk="1" hangingPunct="1">
              <a:buFont typeface="Arial" panose="020B0604020202020204" pitchFamily="34" charset="0"/>
              <a:buNone/>
            </a:pPr>
            <a:r>
              <a:rPr lang="en-US" altLang="en-US" sz="2000" dirty="0" smtClean="0"/>
              <a:t>$</a:t>
            </a:r>
            <a:r>
              <a:rPr lang="en-US" altLang="en-US" sz="2000" dirty="0" err="1" smtClean="0"/>
              <a:t>sql</a:t>
            </a:r>
            <a:r>
              <a:rPr lang="en-US" altLang="en-US" sz="2000" dirty="0" smtClean="0"/>
              <a:t>= “CREATE TABLE students</a:t>
            </a:r>
            <a:r>
              <a:rPr lang="en-US" altLang="en-US" sz="2000" b="1" dirty="0" smtClean="0">
                <a:solidFill>
                  <a:srgbClr val="FF0000"/>
                </a:solidFill>
              </a:rPr>
              <a:t>(</a:t>
            </a:r>
            <a:r>
              <a:rPr lang="en-US" altLang="en-US" sz="2000" b="1" dirty="0" err="1" smtClean="0">
                <a:solidFill>
                  <a:srgbClr val="FF0000"/>
                </a:solidFill>
              </a:rPr>
              <a:t>stno</a:t>
            </a:r>
            <a:r>
              <a:rPr lang="en-US" altLang="en-US" sz="2000" dirty="0" smtClean="0"/>
              <a:t> </a:t>
            </a:r>
            <a:r>
              <a:rPr lang="en-US" altLang="en-US" sz="2000" dirty="0" err="1" smtClean="0"/>
              <a:t>int</a:t>
            </a:r>
            <a:r>
              <a:rPr lang="en-US" altLang="en-US" sz="2000" dirty="0" smtClean="0"/>
              <a:t>(10) primary key, </a:t>
            </a:r>
            <a:r>
              <a:rPr lang="en-US" altLang="en-US" sz="2000" b="1" dirty="0" err="1">
                <a:solidFill>
                  <a:srgbClr val="FF0000"/>
                </a:solidFill>
              </a:rPr>
              <a:t>stname</a:t>
            </a:r>
            <a:r>
              <a:rPr lang="en-US" altLang="en-US" sz="2000" dirty="0" smtClean="0"/>
              <a:t> varchar(50) not null)”;</a:t>
            </a:r>
          </a:p>
          <a:p>
            <a:pPr eaLnBrk="1" hangingPunct="1">
              <a:buFont typeface="Arial" panose="020B0604020202020204" pitchFamily="34" charset="0"/>
              <a:buNone/>
            </a:pPr>
            <a:r>
              <a:rPr lang="en-US" altLang="en-US" sz="2000" dirty="0" err="1" smtClean="0"/>
              <a:t>Mysqli_query</a:t>
            </a:r>
            <a:r>
              <a:rPr lang="en-US" altLang="en-US" sz="2000" dirty="0" smtClean="0"/>
              <a:t>($</a:t>
            </a:r>
            <a:r>
              <a:rPr lang="en-US" altLang="en-US" sz="2000" dirty="0" err="1" smtClean="0"/>
              <a:t>sql</a:t>
            </a:r>
            <a:r>
              <a:rPr lang="en-US" altLang="en-US" sz="2000" dirty="0" smtClean="0"/>
              <a:t>);</a:t>
            </a:r>
          </a:p>
          <a:p>
            <a:pPr eaLnBrk="1" hangingPunct="1">
              <a:buFont typeface="Arial" panose="020B0604020202020204" pitchFamily="34" charset="0"/>
              <a:buNone/>
            </a:pPr>
            <a:r>
              <a:rPr lang="en-US" altLang="en-US" sz="2200" b="1" dirty="0" smtClean="0"/>
              <a:t>or</a:t>
            </a:r>
          </a:p>
          <a:p>
            <a:pPr eaLnBrk="1" hangingPunct="1">
              <a:buFont typeface="Arial" panose="020B0604020202020204" pitchFamily="34" charset="0"/>
              <a:buNone/>
            </a:pPr>
            <a:r>
              <a:rPr lang="en-US" altLang="en-US" sz="2000" dirty="0" err="1" smtClean="0"/>
              <a:t>Mysqli_query</a:t>
            </a:r>
            <a:r>
              <a:rPr lang="en-US" altLang="en-US" sz="2000" dirty="0" smtClean="0"/>
              <a:t>(“CREATE TABLE students(</a:t>
            </a:r>
            <a:r>
              <a:rPr lang="en-US" altLang="en-US" sz="2000" dirty="0" err="1" smtClean="0"/>
              <a:t>stno</a:t>
            </a:r>
            <a:r>
              <a:rPr lang="en-US" altLang="en-US" sz="2000" dirty="0" smtClean="0"/>
              <a:t> int(10) primary key,                                                        </a:t>
            </a:r>
            <a:r>
              <a:rPr lang="en-US" altLang="en-US" sz="2000" dirty="0" err="1" smtClean="0"/>
              <a:t>stname</a:t>
            </a:r>
            <a:r>
              <a:rPr lang="en-US" altLang="en-US" sz="2000" dirty="0" smtClean="0"/>
              <a:t> varchar(50) not null)”);</a:t>
            </a:r>
          </a:p>
          <a:p>
            <a:pPr eaLnBrk="1" hangingPunct="1">
              <a:buFont typeface="Arial" panose="020B0604020202020204" pitchFamily="34" charset="0"/>
              <a:buNone/>
            </a:pPr>
            <a:endParaRPr lang="en-US" altLang="en-US" sz="2200"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2E4B68-23FE-4717-A899-0CF0CCC643C7}" type="slidenum">
              <a:rPr lang="en-US" altLang="en-US">
                <a:solidFill>
                  <a:srgbClr val="898989"/>
                </a:solidFill>
                <a:latin typeface="Calibri" panose="020F0502020204030204" pitchFamily="34" charset="0"/>
              </a:rPr>
              <a:pPr eaLnBrk="1" hangingPunct="1"/>
              <a:t>24</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42971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86508" y="768228"/>
            <a:ext cx="8229600" cy="368300"/>
          </a:xfrm>
        </p:spPr>
        <p:txBody>
          <a:bodyPr/>
          <a:lstStyle/>
          <a:p>
            <a:r>
              <a:rPr lang="en-US" altLang="en-US" sz="3000" b="1" dirty="0" smtClean="0"/>
              <a:t>Full example </a:t>
            </a:r>
          </a:p>
        </p:txBody>
      </p:sp>
      <p:sp>
        <p:nvSpPr>
          <p:cNvPr id="24579" name="Content Placeholder 2"/>
          <p:cNvSpPr>
            <a:spLocks noGrp="1"/>
          </p:cNvSpPr>
          <p:nvPr>
            <p:ph idx="1"/>
          </p:nvPr>
        </p:nvSpPr>
        <p:spPr>
          <a:xfrm>
            <a:off x="486508" y="1283546"/>
            <a:ext cx="8229600" cy="4991100"/>
          </a:xfrm>
        </p:spPr>
        <p:txBody>
          <a:bodyPr/>
          <a:lstStyle/>
          <a:p>
            <a:pPr>
              <a:buFont typeface="Arial" panose="020B0604020202020204" pitchFamily="34" charset="0"/>
              <a:buNone/>
            </a:pPr>
            <a:r>
              <a:rPr lang="en-US" altLang="en-US" sz="2000" dirty="0" smtClean="0"/>
              <a:t>&lt;?</a:t>
            </a:r>
            <a:r>
              <a:rPr lang="en-US" altLang="en-US" sz="2000" dirty="0" err="1" smtClean="0"/>
              <a:t>php</a:t>
            </a:r>
            <a:endParaRPr lang="en-US" altLang="en-US" sz="2000" dirty="0" smtClean="0"/>
          </a:p>
          <a:p>
            <a:pPr>
              <a:buFont typeface="Arial" panose="020B0604020202020204" pitchFamily="34" charset="0"/>
              <a:buNone/>
            </a:pPr>
            <a:r>
              <a:rPr lang="en-US" altLang="en-US" sz="2000" dirty="0" smtClean="0"/>
              <a:t>$</a:t>
            </a:r>
            <a:r>
              <a:rPr lang="en-US" altLang="en-US" sz="2000" dirty="0" err="1" smtClean="0"/>
              <a:t>user_name</a:t>
            </a:r>
            <a:r>
              <a:rPr lang="en-US" altLang="en-US" sz="2000" dirty="0" smtClean="0"/>
              <a:t> = "root";</a:t>
            </a:r>
          </a:p>
          <a:p>
            <a:pPr>
              <a:buFont typeface="Arial" panose="020B0604020202020204" pitchFamily="34" charset="0"/>
              <a:buNone/>
            </a:pPr>
            <a:r>
              <a:rPr lang="en-US" altLang="en-US" sz="2000" dirty="0" smtClean="0"/>
              <a:t>$password = "“;</a:t>
            </a:r>
          </a:p>
          <a:p>
            <a:pPr>
              <a:buFont typeface="Arial" panose="020B0604020202020204" pitchFamily="34" charset="0"/>
              <a:buNone/>
            </a:pPr>
            <a:r>
              <a:rPr lang="en-US" altLang="en-US" sz="2000" dirty="0" smtClean="0"/>
              <a:t>$database = " </a:t>
            </a:r>
            <a:r>
              <a:rPr lang="en-US" altLang="en-US" sz="2000" dirty="0" err="1" smtClean="0"/>
              <a:t>mydb</a:t>
            </a:r>
            <a:r>
              <a:rPr lang="en-US" altLang="en-US" sz="2000" dirty="0" smtClean="0"/>
              <a:t> ";</a:t>
            </a:r>
          </a:p>
          <a:p>
            <a:pPr>
              <a:buFont typeface="Arial" panose="020B0604020202020204" pitchFamily="34" charset="0"/>
              <a:buNone/>
            </a:pPr>
            <a:r>
              <a:rPr lang="en-US" altLang="en-US" sz="2000" dirty="0" smtClean="0"/>
              <a:t>$server = " localhost "; // must be created manual </a:t>
            </a:r>
          </a:p>
          <a:p>
            <a:pPr>
              <a:buFont typeface="Arial" panose="020B0604020202020204" pitchFamily="34" charset="0"/>
              <a:buNone/>
            </a:pPr>
            <a:r>
              <a:rPr lang="en-US" altLang="en-US" sz="2000" b="1" dirty="0" err="1" smtClean="0">
                <a:solidFill>
                  <a:srgbClr val="FF0000"/>
                </a:solidFill>
              </a:rPr>
              <a:t>mysql_connect</a:t>
            </a:r>
            <a:r>
              <a:rPr lang="en-US" altLang="en-US" sz="2000" b="1" dirty="0" smtClean="0">
                <a:solidFill>
                  <a:srgbClr val="FF0000"/>
                </a:solidFill>
              </a:rPr>
              <a:t>($server, $</a:t>
            </a:r>
            <a:r>
              <a:rPr lang="en-US" altLang="en-US" sz="2000" b="1" dirty="0" err="1" smtClean="0">
                <a:solidFill>
                  <a:srgbClr val="FF0000"/>
                </a:solidFill>
              </a:rPr>
              <a:t>user_name</a:t>
            </a:r>
            <a:r>
              <a:rPr lang="en-US" altLang="en-US" sz="2000" b="1" dirty="0" smtClean="0">
                <a:solidFill>
                  <a:srgbClr val="FF0000"/>
                </a:solidFill>
              </a:rPr>
              <a:t>, $password);----------------1</a:t>
            </a:r>
          </a:p>
          <a:p>
            <a:pPr>
              <a:buFont typeface="Arial" panose="020B0604020202020204" pitchFamily="34" charset="0"/>
              <a:buNone/>
            </a:pPr>
            <a:r>
              <a:rPr lang="en-US" altLang="en-US" sz="2000" b="1" dirty="0" smtClean="0">
                <a:solidFill>
                  <a:srgbClr val="0000FF"/>
                </a:solidFill>
              </a:rPr>
              <a:t>$</a:t>
            </a:r>
            <a:r>
              <a:rPr lang="en-US" altLang="en-US" sz="2000" b="1" dirty="0" err="1" smtClean="0">
                <a:solidFill>
                  <a:srgbClr val="0000FF"/>
                </a:solidFill>
              </a:rPr>
              <a:t>db_found</a:t>
            </a:r>
            <a:r>
              <a:rPr lang="en-US" altLang="en-US" sz="2000" b="1" dirty="0" smtClean="0">
                <a:solidFill>
                  <a:srgbClr val="0000FF"/>
                </a:solidFill>
              </a:rPr>
              <a:t> = </a:t>
            </a:r>
            <a:r>
              <a:rPr lang="en-US" altLang="en-US" sz="2000" b="1" dirty="0" err="1" smtClean="0">
                <a:solidFill>
                  <a:srgbClr val="0000FF"/>
                </a:solidFill>
              </a:rPr>
              <a:t>mysql_select_db</a:t>
            </a:r>
            <a:r>
              <a:rPr lang="en-US" altLang="en-US" sz="2000" b="1" dirty="0" smtClean="0">
                <a:solidFill>
                  <a:srgbClr val="0000FF"/>
                </a:solidFill>
              </a:rPr>
              <a:t>($database);-------------------------------2</a:t>
            </a:r>
          </a:p>
          <a:p>
            <a:pPr>
              <a:buFont typeface="Arial" panose="020B0604020202020204" pitchFamily="34" charset="0"/>
              <a:buNone/>
            </a:pPr>
            <a:r>
              <a:rPr lang="en-US" altLang="en-US" sz="2000" dirty="0" smtClean="0"/>
              <a:t>if ($</a:t>
            </a:r>
            <a:r>
              <a:rPr lang="en-US" altLang="en-US" sz="2000" dirty="0" err="1" smtClean="0"/>
              <a:t>db_found</a:t>
            </a:r>
            <a:r>
              <a:rPr lang="en-US" altLang="en-US" sz="2000" dirty="0" smtClean="0"/>
              <a:t>) { echo "Database Found"; }</a:t>
            </a:r>
          </a:p>
          <a:p>
            <a:pPr>
              <a:buFont typeface="Arial" panose="020B0604020202020204" pitchFamily="34" charset="0"/>
              <a:buNone/>
            </a:pPr>
            <a:r>
              <a:rPr lang="en-US" altLang="en-US" sz="2000" dirty="0" smtClean="0"/>
              <a:t>else { echo "Database NOT Found“; }</a:t>
            </a:r>
          </a:p>
          <a:p>
            <a:pPr eaLnBrk="1" hangingPunct="1">
              <a:buFont typeface="Arial" panose="020B0604020202020204" pitchFamily="34" charset="0"/>
              <a:buNone/>
            </a:pPr>
            <a:r>
              <a:rPr lang="en-US" altLang="en-US" sz="2000" b="1" dirty="0" smtClean="0">
                <a:solidFill>
                  <a:srgbClr val="00B050"/>
                </a:solidFill>
              </a:rPr>
              <a:t>$</a:t>
            </a:r>
            <a:r>
              <a:rPr lang="en-US" altLang="en-US" sz="2000" b="1" dirty="0" err="1" smtClean="0">
                <a:solidFill>
                  <a:srgbClr val="00B050"/>
                </a:solidFill>
              </a:rPr>
              <a:t>sql</a:t>
            </a:r>
            <a:r>
              <a:rPr lang="en-US" altLang="en-US" sz="2000" b="1" dirty="0" smtClean="0">
                <a:solidFill>
                  <a:srgbClr val="00B050"/>
                </a:solidFill>
              </a:rPr>
              <a:t>= “CREATE TABLE   students  (</a:t>
            </a:r>
            <a:r>
              <a:rPr lang="en-US" altLang="en-US" sz="2000" b="1" dirty="0" err="1" smtClean="0">
                <a:solidFill>
                  <a:srgbClr val="00B050"/>
                </a:solidFill>
              </a:rPr>
              <a:t>stno</a:t>
            </a:r>
            <a:r>
              <a:rPr lang="en-US" altLang="en-US" sz="2000" b="1" dirty="0" smtClean="0">
                <a:solidFill>
                  <a:srgbClr val="00B050"/>
                </a:solidFill>
              </a:rPr>
              <a:t> int(10) primary key,</a:t>
            </a:r>
          </a:p>
          <a:p>
            <a:pPr eaLnBrk="1" hangingPunct="1">
              <a:buFont typeface="Arial" panose="020B0604020202020204" pitchFamily="34" charset="0"/>
              <a:buNone/>
            </a:pPr>
            <a:r>
              <a:rPr lang="en-US" altLang="en-US" sz="2000" b="1" dirty="0" smtClean="0">
                <a:solidFill>
                  <a:srgbClr val="00B050"/>
                </a:solidFill>
              </a:rPr>
              <a:t>                                                          </a:t>
            </a:r>
            <a:r>
              <a:rPr lang="en-US" altLang="en-US" sz="2000" b="1" dirty="0" err="1" smtClean="0">
                <a:solidFill>
                  <a:srgbClr val="00B050"/>
                </a:solidFill>
              </a:rPr>
              <a:t>stname</a:t>
            </a:r>
            <a:r>
              <a:rPr lang="en-US" altLang="en-US" sz="2000" b="1" dirty="0" smtClean="0">
                <a:solidFill>
                  <a:srgbClr val="00B050"/>
                </a:solidFill>
              </a:rPr>
              <a:t> varchar(50) not null)”;--------------3</a:t>
            </a:r>
          </a:p>
          <a:p>
            <a:pPr eaLnBrk="1" hangingPunct="1">
              <a:buFont typeface="Arial" panose="020B0604020202020204" pitchFamily="34" charset="0"/>
              <a:buNone/>
            </a:pPr>
            <a:r>
              <a:rPr lang="en-US" altLang="en-US" sz="2000" dirty="0" err="1" smtClean="0"/>
              <a:t>Mysqli_query</a:t>
            </a:r>
            <a:r>
              <a:rPr lang="en-US" altLang="en-US" sz="2000" dirty="0" smtClean="0"/>
              <a:t>($</a:t>
            </a:r>
            <a:r>
              <a:rPr lang="en-US" altLang="en-US" sz="2000" dirty="0" err="1" smtClean="0"/>
              <a:t>sql</a:t>
            </a:r>
            <a:r>
              <a:rPr lang="en-US" altLang="en-US" sz="2000" dirty="0" smtClean="0"/>
              <a:t>);</a:t>
            </a:r>
          </a:p>
          <a:p>
            <a:pPr eaLnBrk="1" hangingPunct="1">
              <a:buNone/>
            </a:pPr>
            <a:r>
              <a:rPr lang="en-US" altLang="en-US" sz="2000" dirty="0" smtClean="0"/>
              <a:t>?&gt;</a:t>
            </a:r>
            <a:r>
              <a:rPr lang="en-US" altLang="en-US" sz="2000" b="1" dirty="0" err="1">
                <a:solidFill>
                  <a:srgbClr val="CC0099"/>
                </a:solidFill>
              </a:rPr>
              <a:t>mysql_close</a:t>
            </a:r>
            <a:r>
              <a:rPr lang="en-US" altLang="en-US" sz="2000" b="1" dirty="0">
                <a:solidFill>
                  <a:srgbClr val="CC0099"/>
                </a:solidFill>
              </a:rPr>
              <a:t>($</a:t>
            </a:r>
            <a:r>
              <a:rPr lang="en-US" altLang="en-US" sz="2000" b="1" dirty="0" err="1">
                <a:solidFill>
                  <a:srgbClr val="CC0099"/>
                </a:solidFill>
              </a:rPr>
              <a:t>db_found</a:t>
            </a:r>
            <a:r>
              <a:rPr lang="en-US" altLang="en-US" sz="2000" b="1" dirty="0">
                <a:solidFill>
                  <a:srgbClr val="CC0099"/>
                </a:solidFill>
              </a:rPr>
              <a:t> </a:t>
            </a:r>
            <a:r>
              <a:rPr lang="en-US" altLang="en-US" sz="2000" b="1" dirty="0" smtClean="0">
                <a:solidFill>
                  <a:srgbClr val="CC0099"/>
                </a:solidFill>
              </a:rPr>
              <a:t>);--------------------------4</a:t>
            </a:r>
            <a:endParaRPr lang="en-US" altLang="en-US" sz="2000" b="1" dirty="0">
              <a:solidFill>
                <a:srgbClr val="CC0099"/>
              </a:solidFill>
            </a:endParaRPr>
          </a:p>
          <a:p>
            <a:pPr eaLnBrk="1" hangingPunct="1">
              <a:buFont typeface="Arial" panose="020B0604020202020204" pitchFamily="34" charset="0"/>
              <a:buNone/>
            </a:pPr>
            <a:endParaRPr lang="en-US" altLang="en-US" sz="2000" dirty="0" smtClean="0"/>
          </a:p>
          <a:p>
            <a:pPr>
              <a:buFont typeface="Arial" panose="020B0604020202020204" pitchFamily="34" charset="0"/>
              <a:buNone/>
            </a:pPr>
            <a:endParaRPr lang="en-US" altLang="en-US" sz="2000" dirty="0" smtClean="0"/>
          </a:p>
          <a:p>
            <a:pPr>
              <a:buFont typeface="Arial" panose="020B0604020202020204" pitchFamily="34" charset="0"/>
              <a:buNone/>
            </a:pPr>
            <a:endParaRPr lang="en-US" altLang="en-US" sz="2000" dirty="0" smtClean="0"/>
          </a:p>
          <a:p>
            <a:pPr>
              <a:buFont typeface="Arial" panose="020B0604020202020204" pitchFamily="34" charset="0"/>
              <a:buNone/>
            </a:pPr>
            <a:endParaRPr lang="en-US" altLang="en-US" sz="2000" dirty="0" smtClean="0"/>
          </a:p>
          <a:p>
            <a:pPr>
              <a:buFont typeface="Arial" panose="020B0604020202020204" pitchFamily="34" charset="0"/>
              <a:buNone/>
            </a:pPr>
            <a:endParaRPr lang="en-US" altLang="en-US" sz="2000"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678C8B-F01E-4233-9D39-981F9507D463}" type="slidenum">
              <a:rPr lang="en-US" altLang="en-US">
                <a:solidFill>
                  <a:srgbClr val="898989"/>
                </a:solidFill>
                <a:latin typeface="Calibri" panose="020F0502020204030204" pitchFamily="34" charset="0"/>
              </a:rPr>
              <a:pPr eaLnBrk="1" hangingPunct="1"/>
              <a:t>25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883006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685800"/>
            <a:ext cx="8229600" cy="511175"/>
          </a:xfrm>
        </p:spPr>
        <p:txBody>
          <a:bodyPr/>
          <a:lstStyle/>
          <a:p>
            <a:r>
              <a:rPr lang="en-US" altLang="en-US" sz="2800" b="1" u="sng" dirty="0" smtClean="0">
                <a:solidFill>
                  <a:srgbClr val="0000FF"/>
                </a:solidFill>
              </a:rPr>
              <a:t>Primary Keys </a:t>
            </a:r>
            <a:r>
              <a:rPr lang="en-US" altLang="en-US" sz="2800" b="1" dirty="0" smtClean="0"/>
              <a:t>and Auto Increment Fields</a:t>
            </a:r>
            <a:endParaRPr lang="en-US" altLang="en-US" sz="2800" dirty="0" smtClean="0"/>
          </a:p>
        </p:txBody>
      </p:sp>
      <p:sp>
        <p:nvSpPr>
          <p:cNvPr id="25603" name="Content Placeholder 2"/>
          <p:cNvSpPr>
            <a:spLocks noGrp="1"/>
          </p:cNvSpPr>
          <p:nvPr>
            <p:ph idx="1"/>
          </p:nvPr>
        </p:nvSpPr>
        <p:spPr>
          <a:xfrm>
            <a:off x="357188" y="1295400"/>
            <a:ext cx="8229600" cy="5205413"/>
          </a:xfrm>
        </p:spPr>
        <p:txBody>
          <a:bodyPr/>
          <a:lstStyle/>
          <a:p>
            <a:pPr algn="just"/>
            <a:r>
              <a:rPr lang="en-US" altLang="en-US" sz="2600" dirty="0" smtClean="0"/>
              <a:t>Each table in a database should have a primary key field.</a:t>
            </a:r>
          </a:p>
          <a:p>
            <a:pPr algn="just"/>
            <a:r>
              <a:rPr lang="en-US" altLang="en-US" sz="2600" dirty="0" smtClean="0"/>
              <a:t>A primary key is used to uniquely identify the rows in a table. Each primary key value must be unique within the table. Furthermore, the primary key field cannot be null because the database engine requires a value to locate the record.</a:t>
            </a:r>
          </a:p>
          <a:p>
            <a:pPr>
              <a:buFont typeface="Arial" panose="020B0604020202020204" pitchFamily="34" charset="0"/>
              <a:buNone/>
            </a:pPr>
            <a:r>
              <a:rPr lang="en-US" altLang="en-US" sz="2200" dirty="0" smtClean="0"/>
              <a:t>     $</a:t>
            </a:r>
            <a:r>
              <a:rPr lang="en-US" altLang="en-US" sz="2200" dirty="0" err="1" smtClean="0"/>
              <a:t>sql</a:t>
            </a:r>
            <a:r>
              <a:rPr lang="en-US" altLang="en-US" sz="2200" dirty="0" smtClean="0"/>
              <a:t> = "CREATE TABLE Persons </a:t>
            </a:r>
            <a:br>
              <a:rPr lang="en-US" altLang="en-US" sz="2200" dirty="0" smtClean="0"/>
            </a:br>
            <a:r>
              <a:rPr lang="en-US" altLang="en-US" sz="2200" dirty="0" smtClean="0"/>
              <a:t>(</a:t>
            </a:r>
            <a:br>
              <a:rPr lang="en-US" altLang="en-US" sz="2200" dirty="0" smtClean="0"/>
            </a:br>
            <a:r>
              <a:rPr lang="en-US" altLang="en-US" sz="2200" b="1" dirty="0" smtClean="0">
                <a:solidFill>
                  <a:srgbClr val="0000FF"/>
                </a:solidFill>
              </a:rPr>
              <a:t>PID </a:t>
            </a:r>
            <a:r>
              <a:rPr lang="en-US" altLang="en-US" sz="2200" dirty="0" smtClean="0"/>
              <a:t>INT NOT NULL </a:t>
            </a:r>
            <a:r>
              <a:rPr lang="en-US" altLang="en-US" sz="2200" b="1" dirty="0" smtClean="0">
                <a:solidFill>
                  <a:srgbClr val="FF0000"/>
                </a:solidFill>
              </a:rPr>
              <a:t>AUTO_INCREMENT</a:t>
            </a:r>
            <a:r>
              <a:rPr lang="en-US" altLang="en-US" sz="2200" dirty="0" smtClean="0"/>
              <a:t> PRIMARY KEY ,</a:t>
            </a:r>
            <a:br>
              <a:rPr lang="en-US" altLang="en-US" sz="2200" dirty="0" smtClean="0"/>
            </a:br>
            <a:r>
              <a:rPr lang="en-US" altLang="en-US" sz="2200" b="1" dirty="0" err="1">
                <a:solidFill>
                  <a:srgbClr val="0000FF"/>
                </a:solidFill>
              </a:rPr>
              <a:t>FirstName</a:t>
            </a:r>
            <a:r>
              <a:rPr lang="en-US" altLang="en-US" sz="2200" b="1" dirty="0">
                <a:solidFill>
                  <a:srgbClr val="0000FF"/>
                </a:solidFill>
              </a:rPr>
              <a:t> </a:t>
            </a:r>
            <a:r>
              <a:rPr lang="en-US" altLang="en-US" sz="2200" dirty="0" smtClean="0"/>
              <a:t>CHAR(15) </a:t>
            </a:r>
            <a:r>
              <a:rPr lang="en-US" altLang="en-US" sz="2200" dirty="0" smtClean="0"/>
              <a:t> default “</a:t>
            </a:r>
            <a:r>
              <a:rPr lang="en-US" altLang="en-US" sz="2200" dirty="0" err="1" smtClean="0"/>
              <a:t>ali</a:t>
            </a:r>
            <a:r>
              <a:rPr lang="en-US" altLang="en-US" sz="2200" dirty="0" smtClean="0"/>
              <a:t>”,</a:t>
            </a:r>
            <a:r>
              <a:rPr lang="en-US" altLang="en-US" sz="2200" dirty="0" smtClean="0"/>
              <a:t/>
            </a:r>
            <a:br>
              <a:rPr lang="en-US" altLang="en-US" sz="2200" dirty="0" smtClean="0"/>
            </a:br>
            <a:r>
              <a:rPr lang="en-US" altLang="en-US" sz="2200" b="1" dirty="0" err="1">
                <a:solidFill>
                  <a:srgbClr val="0000FF"/>
                </a:solidFill>
              </a:rPr>
              <a:t>LastName</a:t>
            </a:r>
            <a:r>
              <a:rPr lang="en-US" altLang="en-US" sz="2200" b="1" dirty="0">
                <a:solidFill>
                  <a:srgbClr val="0000FF"/>
                </a:solidFill>
              </a:rPr>
              <a:t> </a:t>
            </a:r>
            <a:r>
              <a:rPr lang="en-US" altLang="en-US" sz="2200" dirty="0" smtClean="0"/>
              <a:t>CHAR(15) ,</a:t>
            </a:r>
            <a:br>
              <a:rPr lang="en-US" altLang="en-US" sz="2200" dirty="0" smtClean="0"/>
            </a:br>
            <a:r>
              <a:rPr lang="en-US" altLang="en-US" sz="2200" b="1" dirty="0">
                <a:solidFill>
                  <a:srgbClr val="0000FF"/>
                </a:solidFill>
              </a:rPr>
              <a:t>Age </a:t>
            </a:r>
            <a:r>
              <a:rPr lang="en-US" altLang="en-US" sz="2200" dirty="0" smtClean="0"/>
              <a:t>INT</a:t>
            </a:r>
            <a:br>
              <a:rPr lang="en-US" altLang="en-US" sz="2200" dirty="0" smtClean="0"/>
            </a:br>
            <a:r>
              <a:rPr lang="en-US" altLang="en-US" sz="2200" dirty="0" smtClean="0"/>
              <a:t>)“  ;</a:t>
            </a:r>
          </a:p>
          <a:p>
            <a:pPr algn="just"/>
            <a:endParaRPr lang="en-US" altLang="en-US" sz="2800" dirty="0" smtClean="0"/>
          </a:p>
          <a:p>
            <a:endParaRPr lang="en-US" altLang="en-US"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BB87DE-95E0-4967-8FA8-B8C29606B97C}" type="slidenum">
              <a:rPr lang="en-US" altLang="en-US">
                <a:solidFill>
                  <a:srgbClr val="898989"/>
                </a:solidFill>
                <a:latin typeface="Calibri" panose="020F0502020204030204" pitchFamily="34" charset="0"/>
              </a:rPr>
              <a:pPr eaLnBrk="1" hangingPunct="1"/>
              <a:t>26</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145506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228600"/>
            <a:ext cx="9144000" cy="914400"/>
          </a:xfrm>
        </p:spPr>
        <p:txBody>
          <a:bodyPr/>
          <a:lstStyle/>
          <a:p>
            <a:r>
              <a:rPr lang="en-US" altLang="ar-JO" sz="2800" b="1" dirty="0" smtClean="0">
                <a:solidFill>
                  <a:srgbClr val="0000FF"/>
                </a:solidFill>
              </a:rPr>
              <a:t>Data Integrity Controls</a:t>
            </a:r>
          </a:p>
        </p:txBody>
      </p:sp>
      <p:sp>
        <p:nvSpPr>
          <p:cNvPr id="33795" name="Content Placeholder 2"/>
          <p:cNvSpPr>
            <a:spLocks noGrp="1"/>
          </p:cNvSpPr>
          <p:nvPr>
            <p:ph idx="1"/>
          </p:nvPr>
        </p:nvSpPr>
        <p:spPr>
          <a:xfrm>
            <a:off x="0" y="1524000"/>
            <a:ext cx="9144000" cy="4953000"/>
          </a:xfrm>
        </p:spPr>
        <p:txBody>
          <a:bodyPr/>
          <a:lstStyle/>
          <a:p>
            <a:pPr eaLnBrk="1" hangingPunct="1">
              <a:lnSpc>
                <a:spcPct val="90000"/>
              </a:lnSpc>
            </a:pPr>
            <a:r>
              <a:rPr lang="en-US" altLang="en-US" sz="2400" dirty="0" smtClean="0"/>
              <a:t>Referential integrity–constraint that ensures that foreign key values of a table must match primary key values of a related table in 1:M relationships</a:t>
            </a:r>
          </a:p>
          <a:p>
            <a:pPr eaLnBrk="1" hangingPunct="1">
              <a:lnSpc>
                <a:spcPct val="90000"/>
              </a:lnSpc>
            </a:pPr>
            <a:r>
              <a:rPr lang="en-US" altLang="en-US" sz="2400" dirty="0" smtClean="0"/>
              <a:t>Restricting:</a:t>
            </a:r>
          </a:p>
          <a:p>
            <a:pPr marL="914400" lvl="1" indent="-457200" eaLnBrk="1" hangingPunct="1">
              <a:lnSpc>
                <a:spcPct val="90000"/>
              </a:lnSpc>
              <a:buFont typeface="+mj-lt"/>
              <a:buAutoNum type="arabicPeriod"/>
            </a:pPr>
            <a:r>
              <a:rPr lang="en-US" altLang="en-US" sz="2400" dirty="0" smtClean="0"/>
              <a:t>Deletes of primary records</a:t>
            </a:r>
          </a:p>
          <a:p>
            <a:pPr marL="914400" lvl="1" indent="-457200" eaLnBrk="1" hangingPunct="1">
              <a:lnSpc>
                <a:spcPct val="90000"/>
              </a:lnSpc>
              <a:buFont typeface="+mj-lt"/>
              <a:buAutoNum type="arabicPeriod"/>
            </a:pPr>
            <a:r>
              <a:rPr lang="en-US" altLang="en-US" sz="2400" dirty="0" smtClean="0"/>
              <a:t>Updates of primary records</a:t>
            </a:r>
          </a:p>
          <a:p>
            <a:pPr marL="914400" lvl="1" indent="-457200" eaLnBrk="1" hangingPunct="1">
              <a:lnSpc>
                <a:spcPct val="90000"/>
              </a:lnSpc>
              <a:buFont typeface="+mj-lt"/>
              <a:buAutoNum type="arabicPeriod"/>
            </a:pPr>
            <a:r>
              <a:rPr lang="en-US" altLang="en-US" sz="2400" dirty="0" smtClean="0"/>
              <a:t>Inserts of dependent records</a:t>
            </a:r>
          </a:p>
          <a:p>
            <a:endParaRPr lang="en-US" altLang="ar-JO" dirty="0" smtClean="0"/>
          </a:p>
        </p:txBody>
      </p:sp>
    </p:spTree>
    <p:extLst>
      <p:ext uri="{BB962C8B-B14F-4D97-AF65-F5344CB8AC3E}">
        <p14:creationId xmlns:p14="http://schemas.microsoft.com/office/powerpoint/2010/main" val="2615102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609600"/>
            <a:ext cx="8229600" cy="500063"/>
          </a:xfrm>
        </p:spPr>
        <p:txBody>
          <a:bodyPr/>
          <a:lstStyle/>
          <a:p>
            <a:r>
              <a:rPr lang="en-US" altLang="en-US" sz="3000" b="1" u="sng" dirty="0" smtClean="0"/>
              <a:t>Insert</a:t>
            </a:r>
            <a:r>
              <a:rPr lang="en-US" altLang="en-US" sz="3000" b="1" dirty="0" smtClean="0"/>
              <a:t> Data Into a Database Table</a:t>
            </a:r>
            <a:endParaRPr lang="en-US" altLang="en-US" sz="3000" dirty="0" smtClean="0"/>
          </a:p>
        </p:txBody>
      </p:sp>
      <p:sp>
        <p:nvSpPr>
          <p:cNvPr id="26627" name="Content Placeholder 2"/>
          <p:cNvSpPr>
            <a:spLocks noGrp="1"/>
          </p:cNvSpPr>
          <p:nvPr>
            <p:ph idx="1"/>
          </p:nvPr>
        </p:nvSpPr>
        <p:spPr>
          <a:xfrm>
            <a:off x="500063" y="1295400"/>
            <a:ext cx="8229600" cy="5062538"/>
          </a:xfrm>
        </p:spPr>
        <p:txBody>
          <a:bodyPr/>
          <a:lstStyle/>
          <a:p>
            <a:pPr algn="just"/>
            <a:r>
              <a:rPr lang="en-US" altLang="en-US" sz="2400" dirty="0" smtClean="0"/>
              <a:t>The INSERT INTO statement is used to add new records to a database table.</a:t>
            </a:r>
          </a:p>
          <a:p>
            <a:pPr algn="just"/>
            <a:r>
              <a:rPr lang="en-US" altLang="en-US" sz="2400" b="1" dirty="0" smtClean="0"/>
              <a:t>Syntax</a:t>
            </a:r>
          </a:p>
          <a:p>
            <a:r>
              <a:rPr lang="en-US" altLang="en-US" sz="2400" dirty="0" smtClean="0"/>
              <a:t>It is possible to write the INSERT INTO statement in two forms. </a:t>
            </a:r>
          </a:p>
          <a:p>
            <a:r>
              <a:rPr lang="en-US" altLang="en-US" sz="2400" dirty="0" smtClean="0"/>
              <a:t>The first form doesn't specify the column names where the data will be inserted, only their values: </a:t>
            </a:r>
          </a:p>
          <a:p>
            <a:pPr>
              <a:buFont typeface="Arial" panose="020B0604020202020204" pitchFamily="34" charset="0"/>
              <a:buNone/>
            </a:pPr>
            <a:r>
              <a:rPr lang="en-US" altLang="en-US" sz="2000" b="1" i="1" dirty="0" smtClean="0">
                <a:solidFill>
                  <a:srgbClr val="FF0000"/>
                </a:solidFill>
              </a:rPr>
              <a:t>1- INSERT INTO   </a:t>
            </a:r>
            <a:r>
              <a:rPr lang="en-US" altLang="en-US" sz="2000" b="1" i="1" dirty="0" err="1" smtClean="0">
                <a:solidFill>
                  <a:srgbClr val="FF0000"/>
                </a:solidFill>
              </a:rPr>
              <a:t>table_name</a:t>
            </a:r>
            <a:r>
              <a:rPr lang="en-US" altLang="en-US" sz="2000" b="1" i="1" dirty="0" smtClean="0">
                <a:solidFill>
                  <a:srgbClr val="FF0000"/>
                </a:solidFill>
              </a:rPr>
              <a:t>   </a:t>
            </a:r>
            <a:r>
              <a:rPr lang="en-US" altLang="en-US" sz="2000" b="1" i="1" dirty="0" smtClean="0">
                <a:solidFill>
                  <a:srgbClr val="0000FF"/>
                </a:solidFill>
              </a:rPr>
              <a:t>VALUES</a:t>
            </a:r>
            <a:r>
              <a:rPr lang="en-US" altLang="en-US" sz="2000" b="1" i="1" dirty="0" smtClean="0"/>
              <a:t> </a:t>
            </a:r>
            <a:r>
              <a:rPr lang="en-US" altLang="en-US" sz="2000" b="1" i="1" dirty="0" smtClean="0">
                <a:solidFill>
                  <a:srgbClr val="00B050"/>
                </a:solidFill>
              </a:rPr>
              <a:t>(value1, value2, value3,...)</a:t>
            </a:r>
          </a:p>
          <a:p>
            <a:pPr algn="just"/>
            <a:r>
              <a:rPr lang="en-US" altLang="en-US" sz="2400" dirty="0" smtClean="0"/>
              <a:t>The second form specifies both the column names and the values to be inserted: </a:t>
            </a:r>
          </a:p>
          <a:p>
            <a:pPr algn="just">
              <a:buFont typeface="Arial" panose="020B0604020202020204" pitchFamily="34" charset="0"/>
              <a:buNone/>
            </a:pPr>
            <a:r>
              <a:rPr lang="en-US" altLang="en-US" sz="2000" b="1" i="1" dirty="0" smtClean="0">
                <a:solidFill>
                  <a:srgbClr val="FF0000"/>
                </a:solidFill>
              </a:rPr>
              <a:t>2- INSERT INTO </a:t>
            </a:r>
            <a:r>
              <a:rPr lang="en-US" altLang="en-US" sz="2000" b="1" i="1" dirty="0" err="1" smtClean="0">
                <a:solidFill>
                  <a:srgbClr val="FF0000"/>
                </a:solidFill>
              </a:rPr>
              <a:t>table_name</a:t>
            </a:r>
            <a:r>
              <a:rPr lang="en-US" altLang="en-US" sz="2000" b="1" i="1" dirty="0" smtClean="0">
                <a:solidFill>
                  <a:srgbClr val="FF0000"/>
                </a:solidFill>
              </a:rPr>
              <a:t> </a:t>
            </a:r>
            <a:r>
              <a:rPr lang="en-US" altLang="en-US" sz="2000" b="1" i="1" dirty="0" smtClean="0">
                <a:solidFill>
                  <a:srgbClr val="CC0099"/>
                </a:solidFill>
              </a:rPr>
              <a:t>(column1, column2, column3,...)</a:t>
            </a:r>
          </a:p>
          <a:p>
            <a:pPr>
              <a:buNone/>
            </a:pPr>
            <a:r>
              <a:rPr lang="en-US" altLang="en-US" sz="2000" b="1" i="1" dirty="0" smtClean="0">
                <a:solidFill>
                  <a:srgbClr val="0000FF"/>
                </a:solidFill>
              </a:rPr>
              <a:t>VALUES</a:t>
            </a:r>
            <a:r>
              <a:rPr lang="en-US" altLang="en-US" sz="2000" b="1" i="1" dirty="0" smtClean="0"/>
              <a:t> </a:t>
            </a:r>
            <a:r>
              <a:rPr lang="en-US" altLang="en-US" sz="2000" b="1" i="1" dirty="0">
                <a:solidFill>
                  <a:srgbClr val="00B050"/>
                </a:solidFill>
              </a:rPr>
              <a:t>(value1, value2, value3,...) </a:t>
            </a:r>
          </a:p>
          <a:p>
            <a:pPr algn="just"/>
            <a:endParaRPr lang="en-US" altLang="en-US" sz="2400" dirty="0" smtClean="0"/>
          </a:p>
          <a:p>
            <a:pPr algn="just"/>
            <a:endParaRPr lang="en-US" altLang="en-US" sz="2400"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29300E-946D-4902-8E7F-F5A80B65AE78}" type="slidenum">
              <a:rPr lang="en-US" altLang="en-US">
                <a:solidFill>
                  <a:srgbClr val="898989"/>
                </a:solidFill>
                <a:latin typeface="Calibri" panose="020F0502020204030204" pitchFamily="34" charset="0"/>
              </a:rPr>
              <a:pPr eaLnBrk="1" hangingPunct="1"/>
              <a:t>28</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350607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582612"/>
          </a:xfrm>
        </p:spPr>
        <p:txBody>
          <a:bodyPr/>
          <a:lstStyle/>
          <a:p>
            <a:r>
              <a:rPr lang="en-US" altLang="en-US" b="1" smtClean="0"/>
              <a:t>Example </a:t>
            </a:r>
          </a:p>
        </p:txBody>
      </p:sp>
      <p:sp>
        <p:nvSpPr>
          <p:cNvPr id="27651" name="Content Placeholder 2"/>
          <p:cNvSpPr>
            <a:spLocks noGrp="1"/>
          </p:cNvSpPr>
          <p:nvPr>
            <p:ph idx="1"/>
          </p:nvPr>
        </p:nvSpPr>
        <p:spPr>
          <a:xfrm>
            <a:off x="500063" y="1285875"/>
            <a:ext cx="8229600" cy="4525963"/>
          </a:xfrm>
        </p:spPr>
        <p:txBody>
          <a:bodyPr/>
          <a:lstStyle/>
          <a:p>
            <a:pPr>
              <a:buFont typeface="Arial" panose="020B0604020202020204" pitchFamily="34" charset="0"/>
              <a:buNone/>
            </a:pPr>
            <a:endParaRPr lang="en-US" altLang="en-US" sz="2200" b="1" dirty="0" smtClean="0"/>
          </a:p>
          <a:p>
            <a:pPr>
              <a:buFont typeface="Arial" panose="020B0604020202020204" pitchFamily="34" charset="0"/>
              <a:buNone/>
            </a:pPr>
            <a:r>
              <a:rPr lang="en-US" altLang="en-US" sz="2200" b="1" dirty="0" smtClean="0"/>
              <a:t>$</a:t>
            </a:r>
            <a:r>
              <a:rPr lang="en-US" altLang="en-US" sz="2200" b="1" dirty="0" err="1" smtClean="0"/>
              <a:t>sql</a:t>
            </a:r>
            <a:r>
              <a:rPr lang="en-US" altLang="en-US" sz="2200" b="1" dirty="0" smtClean="0"/>
              <a:t>= ‘</a:t>
            </a:r>
            <a:r>
              <a:rPr lang="en-US" altLang="en-US" sz="2200" b="1" dirty="0" smtClean="0">
                <a:solidFill>
                  <a:srgbClr val="0000FF"/>
                </a:solidFill>
              </a:rPr>
              <a:t>insert into students values(12,”sami”) ‘;</a:t>
            </a:r>
          </a:p>
          <a:p>
            <a:pPr eaLnBrk="1" hangingPunct="1">
              <a:buNone/>
            </a:pPr>
            <a:r>
              <a:rPr lang="en-US" altLang="en-US" sz="2400" b="1" dirty="0" err="1" smtClean="0"/>
              <a:t>mysql_query</a:t>
            </a:r>
            <a:r>
              <a:rPr lang="en-US" altLang="en-US" sz="2400" b="1" dirty="0">
                <a:solidFill>
                  <a:srgbClr val="C00000"/>
                </a:solidFill>
              </a:rPr>
              <a:t> ($c , </a:t>
            </a:r>
            <a:r>
              <a:rPr lang="en-US" altLang="en-US" sz="2400" b="1" dirty="0" smtClean="0"/>
              <a:t>$</a:t>
            </a:r>
            <a:r>
              <a:rPr lang="en-US" altLang="en-US" sz="2400" b="1" dirty="0" err="1" smtClean="0"/>
              <a:t>sql</a:t>
            </a:r>
            <a:r>
              <a:rPr lang="en-US" altLang="en-US" sz="2400" b="1" dirty="0" smtClean="0"/>
              <a:t>);</a:t>
            </a:r>
          </a:p>
          <a:p>
            <a:pPr eaLnBrk="1" hangingPunct="1">
              <a:buFont typeface="Arial" panose="020B0604020202020204" pitchFamily="34" charset="0"/>
              <a:buNone/>
            </a:pPr>
            <a:endParaRPr lang="en-US" altLang="en-US" sz="2400" b="1" dirty="0" smtClean="0"/>
          </a:p>
          <a:p>
            <a:pPr eaLnBrk="1" hangingPunct="1">
              <a:buFont typeface="Arial" panose="020B0604020202020204" pitchFamily="34" charset="0"/>
              <a:buNone/>
            </a:pPr>
            <a:r>
              <a:rPr lang="en-US" altLang="en-US" sz="2400" b="1" dirty="0" smtClean="0"/>
              <a:t>Or </a:t>
            </a:r>
          </a:p>
          <a:p>
            <a:pPr eaLnBrk="1" hangingPunct="1">
              <a:buFont typeface="Arial" panose="020B0604020202020204" pitchFamily="34" charset="0"/>
              <a:buNone/>
            </a:pPr>
            <a:endParaRPr lang="en-US" altLang="en-US" sz="2400" b="1" dirty="0" smtClean="0"/>
          </a:p>
          <a:p>
            <a:pPr eaLnBrk="1" hangingPunct="1">
              <a:buFont typeface="Arial" panose="020B0604020202020204" pitchFamily="34" charset="0"/>
              <a:buNone/>
            </a:pPr>
            <a:r>
              <a:rPr lang="en-US" altLang="en-US" sz="2400" b="1" dirty="0" smtClean="0"/>
              <a:t>$sql2=‘ </a:t>
            </a:r>
            <a:r>
              <a:rPr lang="en-US" altLang="en-US" sz="2400" b="1" dirty="0" smtClean="0">
                <a:solidFill>
                  <a:srgbClr val="0000FF"/>
                </a:solidFill>
              </a:rPr>
              <a:t>insert into </a:t>
            </a:r>
            <a:r>
              <a:rPr lang="en-US" altLang="en-US" sz="2400" b="1" dirty="0" smtClean="0">
                <a:solidFill>
                  <a:srgbClr val="0000FF"/>
                </a:solidFill>
              </a:rPr>
              <a:t>students(</a:t>
            </a:r>
            <a:r>
              <a:rPr lang="en-US" altLang="en-US" sz="2400" b="1" dirty="0" err="1" smtClean="0">
                <a:solidFill>
                  <a:srgbClr val="0000FF"/>
                </a:solidFill>
              </a:rPr>
              <a:t>stno,stname</a:t>
            </a:r>
            <a:r>
              <a:rPr lang="en-US" altLang="en-US" sz="2400" b="1" dirty="0" smtClean="0">
                <a:solidFill>
                  <a:srgbClr val="0000FF"/>
                </a:solidFill>
              </a:rPr>
              <a:t>)</a:t>
            </a:r>
            <a:r>
              <a:rPr lang="en-US" altLang="en-US" sz="2400" b="1" dirty="0" smtClean="0"/>
              <a:t> </a:t>
            </a:r>
            <a:r>
              <a:rPr lang="en-US" altLang="en-US" sz="2400" b="1" dirty="0" smtClean="0">
                <a:solidFill>
                  <a:srgbClr val="00B050"/>
                </a:solidFill>
              </a:rPr>
              <a:t>values</a:t>
            </a:r>
            <a:r>
              <a:rPr lang="en-US" altLang="en-US" sz="2400" b="1" dirty="0" smtClean="0">
                <a:solidFill>
                  <a:srgbClr val="C00000"/>
                </a:solidFill>
              </a:rPr>
              <a:t>(12,”sami”) ‘;</a:t>
            </a:r>
            <a:endParaRPr lang="en-US" altLang="en-US" sz="2400" b="1" dirty="0" smtClean="0">
              <a:solidFill>
                <a:srgbClr val="C00000"/>
              </a:solidFill>
            </a:endParaRPr>
          </a:p>
          <a:p>
            <a:pPr eaLnBrk="1" hangingPunct="1">
              <a:buFont typeface="Arial" panose="020B0604020202020204" pitchFamily="34" charset="0"/>
              <a:buNone/>
            </a:pPr>
            <a:r>
              <a:rPr lang="en-US" altLang="en-US" sz="2400" b="1" dirty="0" err="1" smtClean="0">
                <a:solidFill>
                  <a:srgbClr val="C00000"/>
                </a:solidFill>
              </a:rPr>
              <a:t>mysqli_query</a:t>
            </a:r>
            <a:r>
              <a:rPr lang="en-US" altLang="en-US" sz="2400" b="1" dirty="0" smtClean="0">
                <a:solidFill>
                  <a:srgbClr val="C00000"/>
                </a:solidFill>
              </a:rPr>
              <a:t>($c , $sql2);</a:t>
            </a:r>
          </a:p>
          <a:p>
            <a:pPr eaLnBrk="1" hangingPunct="1">
              <a:buFont typeface="Arial" panose="020B0604020202020204" pitchFamily="34" charset="0"/>
              <a:buNone/>
            </a:pPr>
            <a:endParaRPr lang="en-US" altLang="en-US" sz="2400" dirty="0" smtClean="0"/>
          </a:p>
          <a:p>
            <a:pPr eaLnBrk="1" hangingPunct="1">
              <a:buFont typeface="Arial" panose="020B0604020202020204" pitchFamily="34" charset="0"/>
              <a:buNone/>
            </a:pPr>
            <a:endParaRPr lang="en-US" altLang="en-US" sz="2400" dirty="0" smtClean="0"/>
          </a:p>
          <a:p>
            <a:pPr eaLnBrk="1" hangingPunct="1">
              <a:buFont typeface="Arial" panose="020B0604020202020204" pitchFamily="34" charset="0"/>
              <a:buNone/>
            </a:pPr>
            <a:endParaRPr lang="en-US" altLang="en-US" sz="2400"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A6AFD2-9311-40B5-8DBD-9A02898B6B1D}" type="slidenum">
              <a:rPr lang="en-US" altLang="en-US">
                <a:solidFill>
                  <a:srgbClr val="898989"/>
                </a:solidFill>
                <a:latin typeface="Calibri" panose="020F0502020204030204" pitchFamily="34" charset="0"/>
              </a:rPr>
              <a:pPr eaLnBrk="1" hangingPunct="1"/>
              <a:t>29</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62993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1371599"/>
            <a:ext cx="8229600" cy="4721225"/>
          </a:xfrm>
        </p:spPr>
        <p:txBody>
          <a:bodyPr rtlCol="0">
            <a:normAutofit fontScale="92500"/>
          </a:bodyPr>
          <a:lstStyle/>
          <a:p>
            <a:pPr algn="justLow" eaLnBrk="1" fontAlgn="auto" hangingPunct="1">
              <a:spcAft>
                <a:spcPts val="0"/>
              </a:spcAft>
              <a:defRPr/>
            </a:pPr>
            <a:r>
              <a:rPr lang="en-US" sz="2600" dirty="0" smtClean="0"/>
              <a:t>The data in MySQL is stored in </a:t>
            </a:r>
            <a:r>
              <a:rPr lang="en-US" sz="2600" b="1" dirty="0" smtClean="0"/>
              <a:t>tables.</a:t>
            </a:r>
          </a:p>
          <a:p>
            <a:pPr algn="justLow" eaLnBrk="1" fontAlgn="auto" hangingPunct="1">
              <a:spcAft>
                <a:spcPts val="0"/>
              </a:spcAft>
              <a:defRPr/>
            </a:pPr>
            <a:r>
              <a:rPr lang="en-US" sz="2600" b="1" dirty="0" smtClean="0"/>
              <a:t> </a:t>
            </a:r>
            <a:r>
              <a:rPr lang="en-US" sz="2600" b="1" u="sng" dirty="0" smtClean="0"/>
              <a:t>A table </a:t>
            </a:r>
            <a:r>
              <a:rPr lang="en-US" sz="2600" dirty="0" smtClean="0"/>
              <a:t>is a collection of related data, and it consists of columns and rows.</a:t>
            </a:r>
          </a:p>
          <a:p>
            <a:pPr algn="justLow" eaLnBrk="1" fontAlgn="auto" hangingPunct="1">
              <a:spcAft>
                <a:spcPts val="0"/>
              </a:spcAft>
              <a:defRPr/>
            </a:pPr>
            <a:r>
              <a:rPr lang="en-US" sz="2600" dirty="0" smtClean="0"/>
              <a:t>Databases are useful when storing information categorically.</a:t>
            </a:r>
          </a:p>
          <a:p>
            <a:pPr eaLnBrk="1" fontAlgn="auto" hangingPunct="1">
              <a:spcAft>
                <a:spcPts val="0"/>
              </a:spcAft>
              <a:defRPr/>
            </a:pPr>
            <a:r>
              <a:rPr lang="en-US" sz="2800" dirty="0" smtClean="0"/>
              <a:t>Example: </a:t>
            </a:r>
          </a:p>
          <a:p>
            <a:pPr algn="just" eaLnBrk="1" fontAlgn="auto" hangingPunct="1">
              <a:spcAft>
                <a:spcPts val="0"/>
              </a:spcAft>
              <a:defRPr/>
            </a:pPr>
            <a:r>
              <a:rPr lang="en-US" sz="2600" b="1" dirty="0" smtClean="0"/>
              <a:t>A company may have a database with the following tables:</a:t>
            </a:r>
          </a:p>
          <a:p>
            <a:pPr marL="898525" eaLnBrk="1" fontAlgn="auto" hangingPunct="1">
              <a:spcAft>
                <a:spcPts val="0"/>
              </a:spcAft>
              <a:defRPr/>
            </a:pPr>
            <a:r>
              <a:rPr lang="en-US" sz="2800" dirty="0" smtClean="0"/>
              <a:t>Employees</a:t>
            </a:r>
          </a:p>
          <a:p>
            <a:pPr marL="898525" eaLnBrk="1" fontAlgn="auto" hangingPunct="1">
              <a:spcAft>
                <a:spcPts val="0"/>
              </a:spcAft>
              <a:defRPr/>
            </a:pPr>
            <a:r>
              <a:rPr lang="en-US" sz="2800" dirty="0" smtClean="0"/>
              <a:t>Products</a:t>
            </a:r>
          </a:p>
          <a:p>
            <a:pPr marL="898525" eaLnBrk="1" fontAlgn="auto" hangingPunct="1">
              <a:spcAft>
                <a:spcPts val="0"/>
              </a:spcAft>
              <a:defRPr/>
            </a:pPr>
            <a:r>
              <a:rPr lang="en-US" sz="2800" dirty="0" smtClean="0"/>
              <a:t>Customers</a:t>
            </a:r>
          </a:p>
          <a:p>
            <a:pPr marL="898525" eaLnBrk="1" fontAlgn="auto" hangingPunct="1">
              <a:spcAft>
                <a:spcPts val="0"/>
              </a:spcAft>
              <a:defRPr/>
            </a:pPr>
            <a:r>
              <a:rPr lang="en-US" sz="2800" dirty="0" smtClean="0"/>
              <a:t>Orders</a:t>
            </a:r>
          </a:p>
          <a:p>
            <a:pPr algn="justLow" eaLnBrk="1" fontAlgn="auto" hangingPunct="1">
              <a:spcAft>
                <a:spcPts val="0"/>
              </a:spcAft>
              <a:defRPr/>
            </a:pPr>
            <a:endParaRPr lang="en-US" sz="2600"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DF02DB-9716-433E-80FE-B679BFC3DA6F}"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955523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0"/>
            <a:ext cx="9144000" cy="1219200"/>
          </a:xfrm>
        </p:spPr>
        <p:txBody>
          <a:bodyPr/>
          <a:lstStyle/>
          <a:p>
            <a:r>
              <a:rPr lang="en-US" altLang="ar-JO" b="1" dirty="0" smtClean="0">
                <a:solidFill>
                  <a:srgbClr val="FF0000"/>
                </a:solidFill>
              </a:rPr>
              <a:t>Insert Statement</a:t>
            </a:r>
          </a:p>
        </p:txBody>
      </p:sp>
      <p:sp>
        <p:nvSpPr>
          <p:cNvPr id="36867" name="Content Placeholder 2"/>
          <p:cNvSpPr>
            <a:spLocks noGrp="1"/>
          </p:cNvSpPr>
          <p:nvPr>
            <p:ph idx="1"/>
          </p:nvPr>
        </p:nvSpPr>
        <p:spPr>
          <a:xfrm>
            <a:off x="-8467" y="1219200"/>
            <a:ext cx="9144000" cy="5181600"/>
          </a:xfrm>
        </p:spPr>
        <p:txBody>
          <a:bodyPr/>
          <a:lstStyle/>
          <a:p>
            <a:pPr eaLnBrk="1" hangingPunct="1">
              <a:lnSpc>
                <a:spcPct val="90000"/>
              </a:lnSpc>
            </a:pPr>
            <a:r>
              <a:rPr lang="en-US" altLang="en-US" sz="2400" dirty="0" smtClean="0">
                <a:solidFill>
                  <a:srgbClr val="0000FF"/>
                </a:solidFill>
              </a:rPr>
              <a:t>Adds one or more rows to a table</a:t>
            </a:r>
          </a:p>
          <a:p>
            <a:pPr eaLnBrk="1" hangingPunct="1">
              <a:lnSpc>
                <a:spcPct val="90000"/>
              </a:lnSpc>
            </a:pPr>
            <a:r>
              <a:rPr lang="en-US" altLang="en-US" sz="2400" dirty="0" smtClean="0">
                <a:solidFill>
                  <a:srgbClr val="0000FF"/>
                </a:solidFill>
              </a:rPr>
              <a:t>Inserting into a table</a:t>
            </a:r>
          </a:p>
          <a:p>
            <a:pPr marL="0" indent="0" eaLnBrk="1" hangingPunct="1">
              <a:lnSpc>
                <a:spcPct val="90000"/>
              </a:lnSpc>
              <a:buNone/>
            </a:pPr>
            <a:endParaRPr lang="en-US" altLang="en-US" dirty="0" smtClean="0"/>
          </a:p>
          <a:p>
            <a:pPr eaLnBrk="1" hangingPunct="1">
              <a:lnSpc>
                <a:spcPct val="90000"/>
              </a:lnSpc>
            </a:pPr>
            <a:endParaRPr lang="ar-JO" altLang="en-US" dirty="0" smtClean="0"/>
          </a:p>
          <a:p>
            <a:pPr eaLnBrk="1" hangingPunct="1">
              <a:lnSpc>
                <a:spcPct val="90000"/>
              </a:lnSpc>
            </a:pPr>
            <a:r>
              <a:rPr lang="en-US" altLang="en-US" sz="2400" dirty="0">
                <a:solidFill>
                  <a:srgbClr val="0000FF"/>
                </a:solidFill>
              </a:rPr>
              <a:t>Inserting a record that has some null attributes requires identifying the fields that actually get data</a:t>
            </a:r>
          </a:p>
          <a:p>
            <a:pPr eaLnBrk="1" hangingPunct="1">
              <a:lnSpc>
                <a:spcPct val="90000"/>
              </a:lnSpc>
            </a:pPr>
            <a:endParaRPr lang="en-US" altLang="en-US" dirty="0" smtClean="0"/>
          </a:p>
          <a:p>
            <a:pPr eaLnBrk="1" hangingPunct="1">
              <a:lnSpc>
                <a:spcPct val="90000"/>
              </a:lnSpc>
            </a:pPr>
            <a:endParaRPr lang="ar-JO" altLang="en-US" dirty="0" smtClean="0"/>
          </a:p>
          <a:p>
            <a:pPr eaLnBrk="1" hangingPunct="1">
              <a:lnSpc>
                <a:spcPct val="90000"/>
              </a:lnSpc>
            </a:pPr>
            <a:endParaRPr lang="en-US" altLang="en-US" sz="800" dirty="0" smtClean="0">
              <a:solidFill>
                <a:srgbClr val="0000FF"/>
              </a:solidFill>
            </a:endParaRPr>
          </a:p>
          <a:p>
            <a:pPr eaLnBrk="1" hangingPunct="1">
              <a:lnSpc>
                <a:spcPct val="90000"/>
              </a:lnSpc>
            </a:pPr>
            <a:r>
              <a:rPr lang="en-US" altLang="en-US" sz="2400" dirty="0" smtClean="0">
                <a:solidFill>
                  <a:srgbClr val="0000FF"/>
                </a:solidFill>
              </a:rPr>
              <a:t>Inserting </a:t>
            </a:r>
            <a:r>
              <a:rPr lang="en-US" altLang="en-US" sz="2400" dirty="0">
                <a:solidFill>
                  <a:srgbClr val="0000FF"/>
                </a:solidFill>
              </a:rPr>
              <a:t>from another table</a:t>
            </a:r>
          </a:p>
          <a:p>
            <a:endParaRPr lang="en-US" altLang="ar-JO" dirty="0" smtClean="0"/>
          </a:p>
        </p:txBody>
      </p:sp>
      <p:pic>
        <p:nvPicPr>
          <p:cNvPr id="36868" name="Picture 4"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4934" y="2019300"/>
            <a:ext cx="83518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467" y="3810000"/>
            <a:ext cx="691197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6"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524500"/>
            <a:ext cx="43592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1721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605693"/>
            <a:ext cx="8229600" cy="582612"/>
          </a:xfrm>
        </p:spPr>
        <p:txBody>
          <a:bodyPr/>
          <a:lstStyle/>
          <a:p>
            <a:r>
              <a:rPr lang="it-IT" altLang="en-US" sz="3200" b="1" u="sng" dirty="0" smtClean="0">
                <a:solidFill>
                  <a:srgbClr val="0000FF"/>
                </a:solidFill>
              </a:rPr>
              <a:t>Update</a:t>
            </a:r>
            <a:r>
              <a:rPr lang="it-IT" altLang="en-US" sz="3200" b="1" dirty="0" smtClean="0"/>
              <a:t> Data In a Database</a:t>
            </a:r>
            <a:endParaRPr lang="en-US" altLang="en-US" sz="3200" dirty="0" smtClean="0"/>
          </a:p>
        </p:txBody>
      </p:sp>
      <p:sp>
        <p:nvSpPr>
          <p:cNvPr id="28675" name="Content Placeholder 2"/>
          <p:cNvSpPr>
            <a:spLocks noGrp="1"/>
          </p:cNvSpPr>
          <p:nvPr>
            <p:ph idx="1"/>
          </p:nvPr>
        </p:nvSpPr>
        <p:spPr>
          <a:xfrm>
            <a:off x="16933" y="1098184"/>
            <a:ext cx="9127067" cy="5759816"/>
          </a:xfrm>
        </p:spPr>
        <p:txBody>
          <a:bodyPr/>
          <a:lstStyle/>
          <a:p>
            <a:r>
              <a:rPr lang="en-US" altLang="en-US" sz="2800" dirty="0" smtClean="0"/>
              <a:t>The UPDATE statement is used to update existing records in a table.</a:t>
            </a:r>
          </a:p>
          <a:p>
            <a:r>
              <a:rPr lang="en-US" altLang="en-US" sz="2800" b="1" dirty="0" smtClean="0"/>
              <a:t>Syntax</a:t>
            </a:r>
          </a:p>
          <a:p>
            <a:pPr algn="ctr">
              <a:buFont typeface="Arial" panose="020B0604020202020204" pitchFamily="34" charset="0"/>
              <a:buNone/>
            </a:pPr>
            <a:r>
              <a:rPr lang="en-US" altLang="en-US" sz="2400" b="1" dirty="0" smtClean="0">
                <a:solidFill>
                  <a:srgbClr val="C00000"/>
                </a:solidFill>
              </a:rPr>
              <a:t>UPDATE</a:t>
            </a:r>
            <a:r>
              <a:rPr lang="en-US" altLang="en-US" sz="2400" i="1" dirty="0" smtClean="0"/>
              <a:t> </a:t>
            </a:r>
            <a:r>
              <a:rPr lang="en-US" altLang="en-US" sz="2400" i="1" dirty="0" err="1" smtClean="0"/>
              <a:t>table_name</a:t>
            </a:r>
            <a:endParaRPr lang="en-US" altLang="en-US" sz="2400" i="1" dirty="0" smtClean="0"/>
          </a:p>
          <a:p>
            <a:pPr algn="ctr">
              <a:buFont typeface="Arial" panose="020B0604020202020204" pitchFamily="34" charset="0"/>
              <a:buNone/>
            </a:pPr>
            <a:r>
              <a:rPr lang="en-US" altLang="en-US" sz="2400" b="1" dirty="0">
                <a:solidFill>
                  <a:srgbClr val="C00000"/>
                </a:solidFill>
              </a:rPr>
              <a:t>SET</a:t>
            </a:r>
            <a:r>
              <a:rPr lang="en-US" altLang="en-US" sz="2400" i="1" dirty="0" smtClean="0"/>
              <a:t> column1=value, column2=value2,...</a:t>
            </a:r>
          </a:p>
          <a:p>
            <a:pPr algn="ctr">
              <a:buFont typeface="Arial" panose="020B0604020202020204" pitchFamily="34" charset="0"/>
              <a:buNone/>
            </a:pPr>
            <a:r>
              <a:rPr lang="en-US" altLang="en-US" sz="2400" b="1" dirty="0">
                <a:solidFill>
                  <a:srgbClr val="C00000"/>
                </a:solidFill>
              </a:rPr>
              <a:t>WHERE</a:t>
            </a:r>
            <a:r>
              <a:rPr lang="en-US" altLang="en-US" sz="2400" i="1" dirty="0" smtClean="0"/>
              <a:t> </a:t>
            </a:r>
            <a:r>
              <a:rPr lang="en-US" altLang="en-US" sz="2400" i="1" dirty="0" err="1" smtClean="0"/>
              <a:t>some_column</a:t>
            </a:r>
            <a:r>
              <a:rPr lang="en-US" altLang="en-US" sz="2400" i="1" dirty="0" smtClean="0"/>
              <a:t>=</a:t>
            </a:r>
            <a:r>
              <a:rPr lang="en-US" altLang="en-US" sz="2400" i="1" dirty="0" err="1" smtClean="0"/>
              <a:t>some_value</a:t>
            </a:r>
            <a:r>
              <a:rPr lang="en-US" altLang="en-US" sz="2400" i="1" dirty="0" smtClean="0"/>
              <a:t>   ; </a:t>
            </a:r>
          </a:p>
          <a:p>
            <a:pPr algn="ctr">
              <a:buFont typeface="Arial" panose="020B0604020202020204" pitchFamily="34" charset="0"/>
              <a:buNone/>
            </a:pPr>
            <a:endParaRPr lang="en-US" altLang="en-US" sz="2200" i="1" dirty="0" smtClean="0"/>
          </a:p>
          <a:p>
            <a:r>
              <a:rPr lang="en-US" altLang="en-US" sz="2400" b="1" dirty="0" smtClean="0"/>
              <a:t>Note:</a:t>
            </a:r>
            <a:r>
              <a:rPr lang="en-US" altLang="en-US" sz="2400" dirty="0" smtClean="0"/>
              <a:t> Notice the </a:t>
            </a:r>
            <a:r>
              <a:rPr lang="en-US" altLang="en-US" sz="2400" b="1" dirty="0" smtClean="0">
                <a:solidFill>
                  <a:srgbClr val="0000FF"/>
                </a:solidFill>
              </a:rPr>
              <a:t>WHERE</a:t>
            </a:r>
            <a:r>
              <a:rPr lang="en-US" altLang="en-US" sz="2400" dirty="0" smtClean="0"/>
              <a:t> clause in the UPDATE syntax. The </a:t>
            </a:r>
            <a:r>
              <a:rPr lang="en-US" altLang="en-US" sz="2400" b="1" dirty="0">
                <a:solidFill>
                  <a:srgbClr val="0000FF"/>
                </a:solidFill>
              </a:rPr>
              <a:t>WHERE</a:t>
            </a:r>
            <a:r>
              <a:rPr lang="en-US" altLang="en-US" sz="2400" dirty="0" smtClean="0"/>
              <a:t> clause specifies which record or records that should be updated. </a:t>
            </a:r>
            <a:r>
              <a:rPr lang="en-US" altLang="en-US" sz="2400" b="1" u="sng" dirty="0">
                <a:solidFill>
                  <a:srgbClr val="0000FF"/>
                </a:solidFill>
              </a:rPr>
              <a:t>If you omit </a:t>
            </a:r>
            <a:r>
              <a:rPr lang="en-US" altLang="en-US" sz="2400" dirty="0" smtClean="0"/>
              <a:t>the WHERE clause, all records will be updated!</a:t>
            </a:r>
          </a:p>
          <a:p>
            <a:pPr>
              <a:buFont typeface="Arial" panose="020B0604020202020204" pitchFamily="34" charset="0"/>
              <a:buNone/>
            </a:pPr>
            <a:r>
              <a:rPr lang="en-US" altLang="en-US" sz="2200" b="1" dirty="0" smtClean="0"/>
              <a:t>$</a:t>
            </a:r>
            <a:r>
              <a:rPr lang="en-US" altLang="en-US" sz="2200" b="1" dirty="0" err="1" smtClean="0"/>
              <a:t>sql</a:t>
            </a:r>
            <a:r>
              <a:rPr lang="en-US" altLang="en-US" sz="2200" b="1" dirty="0" smtClean="0"/>
              <a:t>=‘ </a:t>
            </a:r>
            <a:r>
              <a:rPr lang="en-US" altLang="en-US" sz="2200" b="1" dirty="0" smtClean="0">
                <a:solidFill>
                  <a:srgbClr val="CC0099"/>
                </a:solidFill>
              </a:rPr>
              <a:t>update</a:t>
            </a:r>
            <a:r>
              <a:rPr lang="en-US" altLang="en-US" sz="2200" b="1" dirty="0" smtClean="0"/>
              <a:t> students </a:t>
            </a:r>
            <a:r>
              <a:rPr lang="en-US" altLang="en-US" sz="2200" b="1" dirty="0" smtClean="0">
                <a:solidFill>
                  <a:srgbClr val="CC0099"/>
                </a:solidFill>
              </a:rPr>
              <a:t>set</a:t>
            </a:r>
            <a:r>
              <a:rPr lang="en-US" altLang="en-US" sz="2200" b="1" dirty="0" smtClean="0"/>
              <a:t> </a:t>
            </a:r>
            <a:r>
              <a:rPr lang="en-US" altLang="en-US" sz="2200" b="1" dirty="0" err="1" smtClean="0"/>
              <a:t>stname</a:t>
            </a:r>
            <a:r>
              <a:rPr lang="en-US" altLang="en-US" sz="2200" b="1" dirty="0" smtClean="0"/>
              <a:t>=“</a:t>
            </a:r>
            <a:r>
              <a:rPr lang="en-US" altLang="en-US" sz="2200" b="1" dirty="0" err="1" smtClean="0"/>
              <a:t>sami</a:t>
            </a:r>
            <a:r>
              <a:rPr lang="en-US" altLang="en-US" sz="2200" b="1" dirty="0" smtClean="0"/>
              <a:t> </a:t>
            </a:r>
            <a:r>
              <a:rPr lang="en-US" altLang="en-US" sz="2200" b="1" dirty="0" err="1" smtClean="0"/>
              <a:t>ali</a:t>
            </a:r>
            <a:r>
              <a:rPr lang="en-US" altLang="en-US" sz="2200" b="1" dirty="0" smtClean="0"/>
              <a:t>” </a:t>
            </a:r>
            <a:r>
              <a:rPr lang="en-US" altLang="en-US" sz="2200" b="1" dirty="0" smtClean="0">
                <a:solidFill>
                  <a:srgbClr val="CC0099"/>
                </a:solidFill>
              </a:rPr>
              <a:t>where</a:t>
            </a:r>
            <a:r>
              <a:rPr lang="en-US" altLang="en-US" sz="2200" b="1" dirty="0" smtClean="0"/>
              <a:t> </a:t>
            </a:r>
            <a:r>
              <a:rPr lang="en-US" altLang="en-US" sz="2200" b="1" dirty="0" err="1" smtClean="0"/>
              <a:t>stno</a:t>
            </a:r>
            <a:r>
              <a:rPr lang="en-US" altLang="en-US" sz="2200" b="1" dirty="0" smtClean="0"/>
              <a:t>= “12”) ‘;</a:t>
            </a:r>
          </a:p>
          <a:p>
            <a:pPr>
              <a:buFont typeface="Arial" panose="020B0604020202020204" pitchFamily="34" charset="0"/>
              <a:buNone/>
            </a:pPr>
            <a:r>
              <a:rPr lang="en-US" altLang="en-US" sz="2400" b="1" dirty="0" smtClean="0"/>
              <a:t>$r=</a:t>
            </a:r>
            <a:r>
              <a:rPr lang="en-US" altLang="en-US" sz="2400" b="1" dirty="0" err="1" smtClean="0"/>
              <a:t>mysql_query</a:t>
            </a:r>
            <a:r>
              <a:rPr lang="en-US" altLang="en-US" sz="2400" b="1" dirty="0" smtClean="0"/>
              <a:t>($c, $</a:t>
            </a:r>
            <a:r>
              <a:rPr lang="en-US" altLang="en-US" sz="2400" b="1" dirty="0" err="1" smtClean="0"/>
              <a:t>sql</a:t>
            </a:r>
            <a:r>
              <a:rPr lang="en-US" altLang="en-US" sz="2400" b="1" dirty="0" smtClean="0"/>
              <a:t>);</a:t>
            </a:r>
          </a:p>
          <a:p>
            <a:pPr>
              <a:buFont typeface="Arial" panose="020B0604020202020204" pitchFamily="34" charset="0"/>
              <a:buNone/>
            </a:pPr>
            <a:r>
              <a:rPr lang="en-US" altLang="en-US" sz="2400" b="1" dirty="0" smtClean="0"/>
              <a:t>If $r --------------</a:t>
            </a:r>
            <a:endParaRPr lang="en-US" altLang="en-US" sz="2200" i="1" dirty="0" smtClean="0"/>
          </a:p>
          <a:p>
            <a:pPr>
              <a:buFont typeface="Arial" panose="020B0604020202020204" pitchFamily="34" charset="0"/>
              <a:buNone/>
            </a:pPr>
            <a:endParaRPr lang="en-US" altLang="en-US" sz="2200" i="1"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FBAD1E-33E8-4B5F-8395-036FBA00B5CB}" type="slidenum">
              <a:rPr lang="en-US" altLang="en-US">
                <a:solidFill>
                  <a:srgbClr val="898989"/>
                </a:solidFill>
                <a:latin typeface="Calibri" panose="020F0502020204030204" pitchFamily="34" charset="0"/>
              </a:rPr>
              <a:pPr eaLnBrk="1" hangingPunct="1"/>
              <a:t>31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067985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524730"/>
            <a:ext cx="8229600" cy="654050"/>
          </a:xfrm>
        </p:spPr>
        <p:txBody>
          <a:bodyPr/>
          <a:lstStyle/>
          <a:p>
            <a:r>
              <a:rPr lang="en-US" altLang="en-US" sz="3200" b="1" dirty="0" smtClean="0"/>
              <a:t>PHP MySQL</a:t>
            </a:r>
            <a:r>
              <a:rPr lang="en-US" altLang="en-US" sz="3200" b="1" u="sng" dirty="0" smtClean="0">
                <a:solidFill>
                  <a:srgbClr val="0000FF"/>
                </a:solidFill>
              </a:rPr>
              <a:t> Delete</a:t>
            </a:r>
            <a:endParaRPr lang="en-US" altLang="en-US" sz="3200" u="sng" dirty="0" smtClean="0">
              <a:solidFill>
                <a:srgbClr val="0000FF"/>
              </a:solidFill>
            </a:endParaRPr>
          </a:p>
        </p:txBody>
      </p:sp>
      <p:sp>
        <p:nvSpPr>
          <p:cNvPr id="29699" name="Content Placeholder 2"/>
          <p:cNvSpPr>
            <a:spLocks noGrp="1"/>
          </p:cNvSpPr>
          <p:nvPr>
            <p:ph idx="1"/>
          </p:nvPr>
        </p:nvSpPr>
        <p:spPr>
          <a:xfrm>
            <a:off x="0" y="1285875"/>
            <a:ext cx="9144000" cy="5357813"/>
          </a:xfrm>
        </p:spPr>
        <p:txBody>
          <a:bodyPr/>
          <a:lstStyle/>
          <a:p>
            <a:pPr algn="just"/>
            <a:r>
              <a:rPr lang="en-US" altLang="en-US" sz="2600" dirty="0" smtClean="0"/>
              <a:t>The </a:t>
            </a:r>
            <a:r>
              <a:rPr lang="en-US" altLang="en-US" sz="2600" dirty="0" smtClean="0">
                <a:solidFill>
                  <a:srgbClr val="CC0099"/>
                </a:solidFill>
              </a:rPr>
              <a:t>DELETE</a:t>
            </a:r>
            <a:r>
              <a:rPr lang="en-US" altLang="en-US" sz="2600" dirty="0" smtClean="0"/>
              <a:t> statement is used to delete records in a table.</a:t>
            </a:r>
          </a:p>
          <a:p>
            <a:r>
              <a:rPr lang="en-US" altLang="en-US" sz="2600" b="1" dirty="0" smtClean="0"/>
              <a:t>Syntax</a:t>
            </a:r>
          </a:p>
          <a:p>
            <a:pPr algn="ctr">
              <a:buFont typeface="Arial" panose="020B0604020202020204" pitchFamily="34" charset="0"/>
              <a:buNone/>
            </a:pPr>
            <a:r>
              <a:rPr lang="en-US" altLang="en-US" sz="2400" b="1" dirty="0" smtClean="0">
                <a:solidFill>
                  <a:srgbClr val="CC0099"/>
                </a:solidFill>
              </a:rPr>
              <a:t>DELETE FROM </a:t>
            </a:r>
            <a:r>
              <a:rPr lang="en-US" altLang="en-US" sz="2400" dirty="0" err="1" smtClean="0"/>
              <a:t>table_name</a:t>
            </a:r>
            <a:endParaRPr lang="en-US" altLang="en-US" sz="2400" dirty="0" smtClean="0"/>
          </a:p>
          <a:p>
            <a:pPr algn="ctr">
              <a:buFont typeface="Arial" panose="020B0604020202020204" pitchFamily="34" charset="0"/>
              <a:buNone/>
            </a:pPr>
            <a:r>
              <a:rPr lang="en-US" altLang="en-US" sz="2400" b="1" dirty="0">
                <a:solidFill>
                  <a:srgbClr val="CC0099"/>
                </a:solidFill>
              </a:rPr>
              <a:t>WHERE </a:t>
            </a:r>
            <a:r>
              <a:rPr lang="en-US" altLang="en-US" sz="2400" dirty="0" err="1" smtClean="0"/>
              <a:t>some_column</a:t>
            </a:r>
            <a:r>
              <a:rPr lang="en-US" altLang="en-US" sz="2400" dirty="0" smtClean="0"/>
              <a:t> = </a:t>
            </a:r>
            <a:r>
              <a:rPr lang="en-US" altLang="en-US" sz="2400" dirty="0" err="1" smtClean="0"/>
              <a:t>some_value</a:t>
            </a:r>
            <a:r>
              <a:rPr lang="en-US" altLang="en-US" sz="2400" dirty="0" smtClean="0"/>
              <a:t>  ;</a:t>
            </a:r>
          </a:p>
          <a:p>
            <a:pPr algn="ctr">
              <a:buFont typeface="Arial" panose="020B0604020202020204" pitchFamily="34" charset="0"/>
              <a:buNone/>
            </a:pPr>
            <a:endParaRPr lang="en-US" altLang="en-US" sz="2000" dirty="0" smtClean="0"/>
          </a:p>
          <a:p>
            <a:pPr algn="just"/>
            <a:r>
              <a:rPr lang="en-US" altLang="en-US" sz="2600" b="1" dirty="0" smtClean="0"/>
              <a:t>Note:</a:t>
            </a:r>
            <a:r>
              <a:rPr lang="en-US" altLang="en-US" sz="2600" dirty="0" smtClean="0"/>
              <a:t> Notice the WHERE clause in the DELETE syntax. The WHERE clause specifies which record or records that should be deleted. If you omit the WHERE clause, all records will be deleted!</a:t>
            </a:r>
          </a:p>
          <a:p>
            <a:pPr algn="just"/>
            <a:endParaRPr lang="en-US" altLang="en-US" sz="2600" dirty="0" smtClean="0"/>
          </a:p>
          <a:p>
            <a:pPr algn="ctr">
              <a:buFont typeface="Arial" panose="020B0604020202020204" pitchFamily="34" charset="0"/>
              <a:buNone/>
            </a:pPr>
            <a:r>
              <a:rPr lang="en-US" altLang="en-US" sz="2800" dirty="0" smtClean="0"/>
              <a:t>$</a:t>
            </a:r>
            <a:r>
              <a:rPr lang="en-US" altLang="en-US" sz="2800" dirty="0" err="1" smtClean="0"/>
              <a:t>sql</a:t>
            </a:r>
            <a:r>
              <a:rPr lang="en-US" altLang="en-US" sz="2800" dirty="0" smtClean="0"/>
              <a:t>=“</a:t>
            </a:r>
            <a:r>
              <a:rPr lang="en-US" altLang="en-US" sz="2800" b="1" dirty="0">
                <a:solidFill>
                  <a:srgbClr val="CC0099"/>
                </a:solidFill>
              </a:rPr>
              <a:t>delete from </a:t>
            </a:r>
            <a:r>
              <a:rPr lang="en-US" altLang="en-US" sz="2800" dirty="0" smtClean="0"/>
              <a:t>students </a:t>
            </a:r>
            <a:r>
              <a:rPr lang="en-US" altLang="en-US" sz="2800" b="1" dirty="0">
                <a:solidFill>
                  <a:srgbClr val="CC0099"/>
                </a:solidFill>
              </a:rPr>
              <a:t>where</a:t>
            </a:r>
            <a:r>
              <a:rPr lang="en-US" altLang="en-US" sz="2800" dirty="0" smtClean="0"/>
              <a:t> </a:t>
            </a:r>
            <a:r>
              <a:rPr lang="en-US" altLang="en-US" sz="2800" dirty="0" err="1" smtClean="0"/>
              <a:t>stno</a:t>
            </a:r>
            <a:r>
              <a:rPr lang="en-US" altLang="en-US" sz="2800" dirty="0" smtClean="0"/>
              <a:t>=12”;</a:t>
            </a:r>
          </a:p>
          <a:p>
            <a:pPr>
              <a:buFont typeface="Arial" panose="020B0604020202020204" pitchFamily="34" charset="0"/>
              <a:buNone/>
            </a:pPr>
            <a:r>
              <a:rPr lang="en-US" altLang="en-US" sz="2800" dirty="0" smtClean="0"/>
              <a:t>                        </a:t>
            </a:r>
            <a:r>
              <a:rPr lang="en-US" altLang="en-US" sz="2800" dirty="0" err="1" smtClean="0"/>
              <a:t>mysql_query</a:t>
            </a:r>
            <a:r>
              <a:rPr lang="en-US" altLang="en-US" sz="2800" dirty="0" smtClean="0"/>
              <a:t>($</a:t>
            </a:r>
            <a:r>
              <a:rPr lang="en-US" altLang="en-US" sz="2800" dirty="0" err="1" smtClean="0"/>
              <a:t>sql</a:t>
            </a:r>
            <a:r>
              <a:rPr lang="en-US" altLang="en-US" sz="2800" dirty="0" smtClean="0"/>
              <a:t>);</a:t>
            </a:r>
          </a:p>
          <a:p>
            <a:pPr algn="just">
              <a:buFont typeface="Arial" panose="020B0604020202020204" pitchFamily="34" charset="0"/>
              <a:buNone/>
            </a:pPr>
            <a:endParaRPr lang="en-US" altLang="en-US" sz="2600" dirty="0" smtClean="0"/>
          </a:p>
          <a:p>
            <a:pPr algn="just">
              <a:buFont typeface="Arial" panose="020B0604020202020204" pitchFamily="34" charset="0"/>
              <a:buNone/>
            </a:pPr>
            <a:endParaRPr lang="en-US" altLang="en-US" sz="2600" dirty="0" smtClean="0"/>
          </a:p>
          <a:p>
            <a:pPr algn="just">
              <a:buFont typeface="Arial" panose="020B0604020202020204" pitchFamily="34" charset="0"/>
              <a:buNone/>
            </a:pPr>
            <a:endParaRPr lang="en-US" altLang="en-US" sz="2600"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1ABE3E-CA0D-4130-A141-211EB461DB7F}" type="slidenum">
              <a:rPr lang="en-US" altLang="en-US">
                <a:solidFill>
                  <a:srgbClr val="898989"/>
                </a:solidFill>
                <a:latin typeface="Calibri" panose="020F0502020204030204" pitchFamily="34" charset="0"/>
              </a:rPr>
              <a:pPr eaLnBrk="1" hangingPunct="1"/>
              <a:t>32</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633546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0" y="228600"/>
            <a:ext cx="9144000" cy="914400"/>
          </a:xfrm>
        </p:spPr>
        <p:txBody>
          <a:bodyPr/>
          <a:lstStyle/>
          <a:p>
            <a:r>
              <a:rPr lang="en-US" altLang="ar-JO" b="1" dirty="0" smtClean="0">
                <a:solidFill>
                  <a:srgbClr val="0000FF"/>
                </a:solidFill>
              </a:rPr>
              <a:t>Changing Tables</a:t>
            </a:r>
          </a:p>
        </p:txBody>
      </p:sp>
      <p:sp>
        <p:nvSpPr>
          <p:cNvPr id="34819" name="Rectangle 3"/>
          <p:cNvSpPr>
            <a:spLocks noGrp="1" noChangeArrowheads="1"/>
          </p:cNvSpPr>
          <p:nvPr>
            <p:ph idx="1"/>
          </p:nvPr>
        </p:nvSpPr>
        <p:spPr>
          <a:xfrm>
            <a:off x="0" y="1371600"/>
            <a:ext cx="9144000" cy="5486400"/>
          </a:xfrm>
        </p:spPr>
        <p:txBody>
          <a:bodyPr/>
          <a:lstStyle/>
          <a:p>
            <a:pPr eaLnBrk="1" hangingPunct="1"/>
            <a:r>
              <a:rPr lang="en-US" altLang="en-US" sz="2400" dirty="0" smtClean="0">
                <a:solidFill>
                  <a:srgbClr val="0000FF"/>
                </a:solidFill>
              </a:rPr>
              <a:t>ALTER </a:t>
            </a:r>
            <a:r>
              <a:rPr lang="en-US" altLang="en-US" sz="2400" dirty="0" smtClean="0">
                <a:solidFill>
                  <a:srgbClr val="FF0000"/>
                </a:solidFill>
              </a:rPr>
              <a:t>TABLE statement allows you to change column specifications:</a:t>
            </a:r>
          </a:p>
          <a:p>
            <a:pPr marL="0" indent="0" eaLnBrk="1" hangingPunct="1">
              <a:buNone/>
            </a:pPr>
            <a:endParaRPr lang="en-US" altLang="en-US" dirty="0" smtClean="0"/>
          </a:p>
          <a:p>
            <a:pPr eaLnBrk="1" hangingPunct="1"/>
            <a:endParaRPr lang="en-US" altLang="en-US" sz="2400" dirty="0" smtClean="0">
              <a:solidFill>
                <a:srgbClr val="FF0000"/>
              </a:solidFill>
            </a:endParaRPr>
          </a:p>
          <a:p>
            <a:pPr eaLnBrk="1" hangingPunct="1"/>
            <a:endParaRPr lang="en-US" altLang="en-US" sz="2400" dirty="0" smtClean="0">
              <a:solidFill>
                <a:srgbClr val="FF0000"/>
              </a:solidFill>
            </a:endParaRPr>
          </a:p>
          <a:p>
            <a:pPr eaLnBrk="1" hangingPunct="1"/>
            <a:r>
              <a:rPr lang="en-US" altLang="en-US" sz="2400" dirty="0" smtClean="0">
                <a:solidFill>
                  <a:srgbClr val="FF0000"/>
                </a:solidFill>
              </a:rPr>
              <a:t>Table Actions:</a:t>
            </a:r>
          </a:p>
          <a:p>
            <a:pPr eaLnBrk="1" hangingPunct="1"/>
            <a:endParaRPr lang="en-US" altLang="en-US" dirty="0" smtClean="0"/>
          </a:p>
          <a:p>
            <a:pPr eaLnBrk="1" hangingPunct="1"/>
            <a:endParaRPr lang="en-US" altLang="en-US" dirty="0" smtClean="0"/>
          </a:p>
          <a:p>
            <a:pPr eaLnBrk="1" hangingPunct="1"/>
            <a:endParaRPr lang="en-US" altLang="en-US" sz="2400" dirty="0" smtClean="0">
              <a:solidFill>
                <a:srgbClr val="FF0000"/>
              </a:solidFill>
            </a:endParaRPr>
          </a:p>
          <a:p>
            <a:pPr eaLnBrk="1" hangingPunct="1"/>
            <a:r>
              <a:rPr lang="en-US" altLang="en-US" sz="2400" dirty="0" smtClean="0">
                <a:solidFill>
                  <a:srgbClr val="FF0000"/>
                </a:solidFill>
              </a:rPr>
              <a:t>Example </a:t>
            </a:r>
            <a:r>
              <a:rPr lang="en-US" altLang="en-US" sz="2400" dirty="0">
                <a:solidFill>
                  <a:srgbClr val="FF0000"/>
                </a:solidFill>
              </a:rPr>
              <a:t>(adding a new column with a default value):</a:t>
            </a:r>
          </a:p>
          <a:p>
            <a:pPr eaLnBrk="1" hangingPunct="1"/>
            <a:endParaRPr lang="en-US" altLang="en-US" dirty="0" smtClean="0"/>
          </a:p>
        </p:txBody>
      </p:sp>
      <p:pic>
        <p:nvPicPr>
          <p:cNvPr id="34820" name="Picture 4"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86000"/>
            <a:ext cx="56388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8563" y="3692526"/>
            <a:ext cx="61722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0913" y="5788027"/>
            <a:ext cx="66675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9363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80646" y="524119"/>
            <a:ext cx="8229600" cy="654050"/>
          </a:xfrm>
        </p:spPr>
        <p:txBody>
          <a:bodyPr/>
          <a:lstStyle/>
          <a:p>
            <a:pPr eaLnBrk="1" hangingPunct="1"/>
            <a:r>
              <a:rPr lang="en-US" altLang="en-US" sz="4000" b="1" dirty="0" smtClean="0"/>
              <a:t>PHP + MySQL</a:t>
            </a:r>
            <a:endParaRPr lang="en-US" altLang="en-US" sz="4000" dirty="0" smtClean="0"/>
          </a:p>
        </p:txBody>
      </p:sp>
      <p:sp>
        <p:nvSpPr>
          <p:cNvPr id="5123" name="Content Placeholder 2"/>
          <p:cNvSpPr>
            <a:spLocks noGrp="1"/>
          </p:cNvSpPr>
          <p:nvPr>
            <p:ph idx="1"/>
          </p:nvPr>
        </p:nvSpPr>
        <p:spPr>
          <a:xfrm>
            <a:off x="509954" y="1371600"/>
            <a:ext cx="8229600" cy="4525963"/>
          </a:xfrm>
        </p:spPr>
        <p:txBody>
          <a:bodyPr/>
          <a:lstStyle/>
          <a:p>
            <a:pPr eaLnBrk="1" hangingPunct="1"/>
            <a:r>
              <a:rPr lang="en-US" altLang="en-US" dirty="0" smtClean="0"/>
              <a:t>PHP combined with MySQL are cross-platform  (</a:t>
            </a:r>
            <a:r>
              <a:rPr lang="en-US" altLang="en-US" dirty="0" err="1" smtClean="0"/>
              <a:t>EasyPHP</a:t>
            </a:r>
            <a:r>
              <a:rPr lang="en-US" altLang="en-US" dirty="0" smtClean="0"/>
              <a:t>) (</a:t>
            </a:r>
            <a:r>
              <a:rPr lang="en-US" altLang="en-US" dirty="0" err="1" smtClean="0"/>
              <a:t>xampp</a:t>
            </a:r>
            <a:r>
              <a:rPr lang="en-US" altLang="en-US" dirty="0" smtClean="0"/>
              <a:t>)</a:t>
            </a:r>
          </a:p>
          <a:p>
            <a:pPr eaLnBrk="1" hangingPunct="1"/>
            <a:r>
              <a:rPr lang="en-US" altLang="en-US" dirty="0" smtClean="0"/>
              <a:t>For more info. About </a:t>
            </a:r>
            <a:r>
              <a:rPr lang="en-US" altLang="en-US" dirty="0" err="1" smtClean="0"/>
              <a:t>EasyPHP</a:t>
            </a:r>
            <a:r>
              <a:rPr lang="en-US" altLang="en-US" dirty="0" smtClean="0"/>
              <a:t> : </a:t>
            </a:r>
            <a:r>
              <a:rPr lang="en-US" altLang="en-US" dirty="0" smtClean="0">
                <a:hlinkClick r:id="rId2"/>
              </a:rPr>
              <a:t>http://www.easyphp.org/introduction.php</a:t>
            </a:r>
            <a:endParaRPr lang="en-US" altLang="en-US" dirty="0" smtClean="0"/>
          </a:p>
          <a:p>
            <a:pPr eaLnBrk="1" hangingPunct="1"/>
            <a:r>
              <a:rPr lang="en-US" altLang="en-US" dirty="0" smtClean="0"/>
              <a:t>Run </a:t>
            </a:r>
            <a:r>
              <a:rPr lang="en-US" altLang="en-US" dirty="0" err="1" smtClean="0"/>
              <a:t>EasyPHP</a:t>
            </a:r>
            <a:endParaRPr lang="en-US" altLang="en-US" dirty="0" smtClean="0"/>
          </a:p>
          <a:p>
            <a:pPr eaLnBrk="1" hangingPunct="1"/>
            <a:r>
              <a:rPr lang="en-US" altLang="en-US" dirty="0" smtClean="0"/>
              <a:t>Select administration</a:t>
            </a:r>
          </a:p>
          <a:p>
            <a:pPr eaLnBrk="1" hangingPunct="1"/>
            <a:endParaRPr lang="en-US" altLang="en-US" dirty="0" smtClean="0"/>
          </a:p>
          <a:p>
            <a:pPr eaLnBrk="1" hangingPunct="1"/>
            <a:endParaRPr lang="en-US" altLang="en-US"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74E065-7B94-4C28-8DF9-730F819288B5}"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17739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609600"/>
            <a:ext cx="8229600" cy="533400"/>
          </a:xfrm>
        </p:spPr>
        <p:txBody>
          <a:bodyPr/>
          <a:lstStyle/>
          <a:p>
            <a:pPr eaLnBrk="1" hangingPunct="1"/>
            <a:r>
              <a:rPr lang="en-US" altLang="en-US" sz="4000" b="1" dirty="0" smtClean="0"/>
              <a:t>Data Definition Language (DDL)</a:t>
            </a:r>
          </a:p>
        </p:txBody>
      </p:sp>
      <p:sp>
        <p:nvSpPr>
          <p:cNvPr id="6147" name="Content Placeholder 2"/>
          <p:cNvSpPr>
            <a:spLocks noGrp="1"/>
          </p:cNvSpPr>
          <p:nvPr>
            <p:ph idx="1"/>
          </p:nvPr>
        </p:nvSpPr>
        <p:spPr>
          <a:xfrm>
            <a:off x="381000" y="1295400"/>
            <a:ext cx="8229600" cy="4525962"/>
          </a:xfrm>
        </p:spPr>
        <p:txBody>
          <a:bodyPr/>
          <a:lstStyle/>
          <a:p>
            <a:pPr eaLnBrk="1" hangingPunct="1"/>
            <a:r>
              <a:rPr lang="en-US" altLang="en-US" sz="2400" b="1" dirty="0" smtClean="0"/>
              <a:t>Data Definition Language </a:t>
            </a:r>
            <a:r>
              <a:rPr lang="en-US" altLang="en-US" sz="2400" dirty="0" smtClean="0"/>
              <a:t>(DDL) statements are used to define the database structure or schema. </a:t>
            </a:r>
          </a:p>
          <a:p>
            <a:pPr eaLnBrk="1" hangingPunct="1">
              <a:buFont typeface="Arial" panose="020B0604020202020204" pitchFamily="34" charset="0"/>
              <a:buNone/>
            </a:pPr>
            <a:r>
              <a:rPr lang="en-US" altLang="en-US" sz="2400" u="sng" dirty="0" smtClean="0"/>
              <a:t>Some examples:</a:t>
            </a:r>
            <a:endParaRPr lang="ar-SA" altLang="en-US" sz="2400" u="sng" dirty="0" smtClean="0"/>
          </a:p>
          <a:p>
            <a:pPr eaLnBrk="1" hangingPunct="1"/>
            <a:r>
              <a:rPr lang="en-US" altLang="en-US" sz="2400" b="1" dirty="0" smtClean="0"/>
              <a:t>CREATE</a:t>
            </a:r>
            <a:r>
              <a:rPr lang="en-US" altLang="en-US" sz="2400" dirty="0" smtClean="0"/>
              <a:t> - to create objects in the database </a:t>
            </a:r>
            <a:endParaRPr lang="ar-SA" altLang="en-US" sz="2400" dirty="0" smtClean="0"/>
          </a:p>
          <a:p>
            <a:pPr eaLnBrk="1" hangingPunct="1"/>
            <a:r>
              <a:rPr lang="en-US" altLang="en-US" sz="2400" b="1" dirty="0" smtClean="0"/>
              <a:t>ALTER</a:t>
            </a:r>
            <a:r>
              <a:rPr lang="en-US" altLang="en-US" sz="2400" dirty="0" smtClean="0"/>
              <a:t> - alters the structure of the database </a:t>
            </a:r>
            <a:endParaRPr lang="ar-SA" altLang="en-US" sz="2400" dirty="0" smtClean="0"/>
          </a:p>
          <a:p>
            <a:pPr eaLnBrk="1" hangingPunct="1"/>
            <a:r>
              <a:rPr lang="en-US" altLang="en-US" sz="2400" b="1" dirty="0" smtClean="0"/>
              <a:t>DROP</a:t>
            </a:r>
            <a:r>
              <a:rPr lang="en-US" altLang="en-US" sz="2400" dirty="0" smtClean="0"/>
              <a:t> - delete objects from the database </a:t>
            </a:r>
            <a:endParaRPr lang="ar-SA" altLang="en-US" sz="2400" dirty="0" smtClean="0"/>
          </a:p>
          <a:p>
            <a:pPr eaLnBrk="1" hangingPunct="1"/>
            <a:r>
              <a:rPr lang="en-US" altLang="en-US" sz="2400" b="1" dirty="0" smtClean="0"/>
              <a:t>TRUNCATE </a:t>
            </a:r>
            <a:r>
              <a:rPr lang="en-US" altLang="en-US" sz="2400" dirty="0" smtClean="0"/>
              <a:t>- remove all records from a table, including all spaces allocated for the records are removed </a:t>
            </a:r>
            <a:endParaRPr lang="ar-SA" altLang="en-US" sz="2400" dirty="0" smtClean="0"/>
          </a:p>
          <a:p>
            <a:pPr eaLnBrk="1" hangingPunct="1"/>
            <a:r>
              <a:rPr lang="en-US" altLang="en-US" sz="2400" b="1" dirty="0" smtClean="0"/>
              <a:t>COMMENT</a:t>
            </a:r>
            <a:r>
              <a:rPr lang="en-US" altLang="en-US" sz="2400" dirty="0" smtClean="0"/>
              <a:t> - add comments to the data dictionary </a:t>
            </a:r>
            <a:endParaRPr lang="ar-SA" altLang="en-US" sz="2400" dirty="0" smtClean="0"/>
          </a:p>
          <a:p>
            <a:pPr eaLnBrk="1" hangingPunct="1"/>
            <a:r>
              <a:rPr lang="en-US" altLang="en-US" sz="2400" b="1" dirty="0" smtClean="0"/>
              <a:t>RENAME</a:t>
            </a:r>
            <a:r>
              <a:rPr lang="en-US" altLang="en-US" sz="2400" dirty="0" smtClean="0"/>
              <a:t> - rename an object </a:t>
            </a:r>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543F08-73B4-4DC2-857E-312F27A23E0B}"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27902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09600"/>
            <a:ext cx="8229600" cy="457200"/>
          </a:xfrm>
        </p:spPr>
        <p:txBody>
          <a:bodyPr/>
          <a:lstStyle/>
          <a:p>
            <a:pPr eaLnBrk="1" hangingPunct="1"/>
            <a:r>
              <a:rPr lang="en-US" altLang="en-US" sz="4000" b="1" dirty="0" smtClean="0"/>
              <a:t>Data Manipulation Language (DML)</a:t>
            </a:r>
          </a:p>
        </p:txBody>
      </p:sp>
      <p:sp>
        <p:nvSpPr>
          <p:cNvPr id="8195" name="Content Placeholder 2"/>
          <p:cNvSpPr>
            <a:spLocks noGrp="1"/>
          </p:cNvSpPr>
          <p:nvPr>
            <p:ph idx="1"/>
          </p:nvPr>
        </p:nvSpPr>
        <p:spPr>
          <a:xfrm>
            <a:off x="309501" y="1270122"/>
            <a:ext cx="8524998" cy="5286375"/>
          </a:xfrm>
        </p:spPr>
        <p:txBody>
          <a:bodyPr/>
          <a:lstStyle/>
          <a:p>
            <a:pPr eaLnBrk="1" hangingPunct="1">
              <a:buFont typeface="Arial" charset="0"/>
              <a:buChar char="•"/>
              <a:defRPr/>
            </a:pPr>
            <a:r>
              <a:rPr lang="en-US" sz="2400" b="1" u="sng" dirty="0" smtClean="0"/>
              <a:t>Data Manipulation Language </a:t>
            </a:r>
            <a:r>
              <a:rPr lang="en-US" sz="2400" dirty="0" smtClean="0"/>
              <a:t>(DML) statements are used for managing data within schema objects.</a:t>
            </a:r>
          </a:p>
          <a:p>
            <a:pPr eaLnBrk="1" hangingPunct="1">
              <a:buFont typeface="Arial" panose="020B0604020202020204" pitchFamily="34" charset="0"/>
              <a:buNone/>
              <a:defRPr/>
            </a:pPr>
            <a:r>
              <a:rPr lang="en-US" sz="2400" u="sng" dirty="0" smtClean="0">
                <a:solidFill>
                  <a:srgbClr val="FF0000"/>
                </a:solidFill>
              </a:rPr>
              <a:t> </a:t>
            </a:r>
            <a:r>
              <a:rPr lang="en-US" sz="2400" b="1" u="sng" dirty="0" smtClean="0">
                <a:solidFill>
                  <a:srgbClr val="FF0000"/>
                </a:solidFill>
              </a:rPr>
              <a:t>Some examples:</a:t>
            </a:r>
            <a:endParaRPr lang="ar-SA" sz="2400" b="1" u="sng" dirty="0" smtClean="0">
              <a:solidFill>
                <a:srgbClr val="FF0000"/>
              </a:solidFill>
            </a:endParaRPr>
          </a:p>
          <a:p>
            <a:pPr marL="630238" indent="-180975" eaLnBrk="1" hangingPunct="1">
              <a:buFont typeface="Arial" charset="0"/>
              <a:buChar char="•"/>
              <a:defRPr/>
            </a:pPr>
            <a:r>
              <a:rPr lang="en-US" sz="2400" b="1" dirty="0" smtClean="0"/>
              <a:t>SELECT</a:t>
            </a:r>
            <a:r>
              <a:rPr lang="en-US" sz="2400" dirty="0" smtClean="0"/>
              <a:t> - retrieve data from the a database </a:t>
            </a:r>
            <a:endParaRPr lang="ar-SA" sz="2400" dirty="0" smtClean="0"/>
          </a:p>
          <a:p>
            <a:pPr marL="630238" indent="-180975" eaLnBrk="1" hangingPunct="1">
              <a:buFont typeface="Arial" charset="0"/>
              <a:buChar char="•"/>
              <a:defRPr/>
            </a:pPr>
            <a:r>
              <a:rPr lang="en-US" sz="2400" b="1" dirty="0" smtClean="0"/>
              <a:t>INSERT </a:t>
            </a:r>
            <a:r>
              <a:rPr lang="en-US" sz="2400" dirty="0" smtClean="0"/>
              <a:t>- insert data into a table </a:t>
            </a:r>
            <a:endParaRPr lang="ar-SA" sz="2400" dirty="0" smtClean="0"/>
          </a:p>
          <a:p>
            <a:pPr marL="630238" indent="-180975" eaLnBrk="1" hangingPunct="1">
              <a:buFont typeface="Arial" charset="0"/>
              <a:buChar char="•"/>
              <a:defRPr/>
            </a:pPr>
            <a:r>
              <a:rPr lang="en-US" sz="2400" b="1" dirty="0" smtClean="0"/>
              <a:t>UPDATE</a:t>
            </a:r>
            <a:r>
              <a:rPr lang="en-US" sz="2400" dirty="0" smtClean="0"/>
              <a:t> - updates existing data within a table </a:t>
            </a:r>
            <a:endParaRPr lang="ar-SA" sz="2400" dirty="0" smtClean="0"/>
          </a:p>
          <a:p>
            <a:pPr marL="630238" indent="-180975" eaLnBrk="1" hangingPunct="1">
              <a:buFont typeface="Arial" charset="0"/>
              <a:buChar char="•"/>
              <a:defRPr/>
            </a:pPr>
            <a:r>
              <a:rPr lang="en-US" sz="2400" b="1" dirty="0" smtClean="0"/>
              <a:t>DELETE</a:t>
            </a:r>
            <a:r>
              <a:rPr lang="en-US" sz="2400" dirty="0" smtClean="0"/>
              <a:t> - deletes all records from a table, the space for the records remain </a:t>
            </a:r>
            <a:endParaRPr lang="ar-SA" sz="2400" dirty="0" smtClean="0"/>
          </a:p>
          <a:p>
            <a:pPr marL="630238" indent="-180975" eaLnBrk="1" hangingPunct="1">
              <a:buFont typeface="Arial" charset="0"/>
              <a:buChar char="•"/>
              <a:defRPr/>
            </a:pPr>
            <a:r>
              <a:rPr lang="en-US" sz="2400" b="1" dirty="0" smtClean="0"/>
              <a:t>MERGE</a:t>
            </a:r>
            <a:r>
              <a:rPr lang="en-US" sz="2400" dirty="0" smtClean="0"/>
              <a:t> - UPSERT operation (insert or update) </a:t>
            </a:r>
            <a:endParaRPr lang="ar-SA" sz="2400" dirty="0" smtClean="0"/>
          </a:p>
          <a:p>
            <a:pPr marL="630238" indent="-180975" eaLnBrk="1" hangingPunct="1">
              <a:buFont typeface="Arial" charset="0"/>
              <a:buChar char="•"/>
              <a:defRPr/>
            </a:pPr>
            <a:r>
              <a:rPr lang="en-US" sz="2400" b="1" dirty="0" smtClean="0"/>
              <a:t>CALL</a:t>
            </a:r>
            <a:r>
              <a:rPr lang="en-US" sz="2400" dirty="0" smtClean="0"/>
              <a:t> - call a PL/SQL or Java subprogram </a:t>
            </a:r>
            <a:endParaRPr lang="ar-SA" sz="2400" dirty="0" smtClean="0"/>
          </a:p>
          <a:p>
            <a:pPr marL="630238" indent="-180975" eaLnBrk="1" hangingPunct="1">
              <a:buFont typeface="Arial" charset="0"/>
              <a:buChar char="•"/>
              <a:defRPr/>
            </a:pPr>
            <a:r>
              <a:rPr lang="en-US" sz="2400" b="1" dirty="0" smtClean="0"/>
              <a:t>EXPLAIN PLAN </a:t>
            </a:r>
            <a:r>
              <a:rPr lang="en-US" sz="2400" dirty="0" smtClean="0"/>
              <a:t>- explain access path to data </a:t>
            </a:r>
            <a:endParaRPr lang="ar-SA" sz="2400" dirty="0" smtClean="0"/>
          </a:p>
          <a:p>
            <a:pPr marL="630238" indent="-180975" eaLnBrk="1" hangingPunct="1">
              <a:buFont typeface="Arial" charset="0"/>
              <a:buChar char="•"/>
              <a:defRPr/>
            </a:pPr>
            <a:r>
              <a:rPr lang="en-US" sz="2400" b="1" dirty="0" smtClean="0"/>
              <a:t>LOCK TABLE </a:t>
            </a:r>
            <a:r>
              <a:rPr lang="en-US" sz="2400" dirty="0" smtClean="0"/>
              <a:t>- control concurrency </a:t>
            </a:r>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25B364-2039-4D0D-A7D7-BA07453106B2}" type="slidenum">
              <a:rPr lang="en-US" altLang="en-US">
                <a:solidFill>
                  <a:srgbClr val="898989"/>
                </a:solidFill>
                <a:latin typeface="Calibri" panose="020F0502020204030204" pitchFamily="34" charset="0"/>
              </a:rPr>
              <a:pPr eaLnBrk="1" hangingPunct="1"/>
              <a:t>6</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06892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57200"/>
            <a:ext cx="8229600" cy="609600"/>
          </a:xfrm>
        </p:spPr>
        <p:txBody>
          <a:bodyPr/>
          <a:lstStyle/>
          <a:p>
            <a:pPr eaLnBrk="1" hangingPunct="1"/>
            <a:r>
              <a:rPr lang="en-US" altLang="en-US" sz="4000" b="1" dirty="0" smtClean="0"/>
              <a:t>Data Control Language (DCL)</a:t>
            </a:r>
          </a:p>
        </p:txBody>
      </p:sp>
      <p:sp>
        <p:nvSpPr>
          <p:cNvPr id="9219" name="Content Placeholder 2"/>
          <p:cNvSpPr>
            <a:spLocks noGrp="1"/>
          </p:cNvSpPr>
          <p:nvPr>
            <p:ph idx="1"/>
          </p:nvPr>
        </p:nvSpPr>
        <p:spPr>
          <a:xfrm>
            <a:off x="457200" y="1371600"/>
            <a:ext cx="8229600" cy="3671887"/>
          </a:xfrm>
        </p:spPr>
        <p:txBody>
          <a:bodyPr/>
          <a:lstStyle/>
          <a:p>
            <a:pPr eaLnBrk="1" hangingPunct="1">
              <a:buFont typeface="Arial" charset="0"/>
              <a:buChar char="•"/>
              <a:defRPr/>
            </a:pPr>
            <a:r>
              <a:rPr lang="en-US" sz="2400" b="1" u="sng" dirty="0" smtClean="0"/>
              <a:t>Data Control Language </a:t>
            </a:r>
            <a:r>
              <a:rPr lang="en-US" sz="2400" dirty="0" smtClean="0"/>
              <a:t>(DCL) statements. Some examples:</a:t>
            </a:r>
            <a:endParaRPr lang="ar-SA" sz="2400" dirty="0" smtClean="0"/>
          </a:p>
          <a:p>
            <a:pPr marL="809625" indent="-360363" eaLnBrk="1" hangingPunct="1">
              <a:buFont typeface="Arial" charset="0"/>
              <a:buChar char="•"/>
              <a:defRPr/>
            </a:pPr>
            <a:r>
              <a:rPr lang="en-US" sz="2400" b="1" dirty="0" smtClean="0"/>
              <a:t>GRANT</a:t>
            </a:r>
            <a:r>
              <a:rPr lang="en-US" sz="2400" dirty="0" smtClean="0"/>
              <a:t> - gives user's access privileges to database </a:t>
            </a:r>
            <a:endParaRPr lang="ar-SA" sz="2400" dirty="0" smtClean="0"/>
          </a:p>
          <a:p>
            <a:pPr marL="809625" indent="-360363" eaLnBrk="1" hangingPunct="1">
              <a:buFont typeface="Arial" charset="0"/>
              <a:buChar char="•"/>
              <a:defRPr/>
            </a:pPr>
            <a:r>
              <a:rPr lang="en-US" sz="2400" b="1" dirty="0" smtClean="0"/>
              <a:t>REVOKE</a:t>
            </a:r>
            <a:r>
              <a:rPr lang="en-US" sz="2400" dirty="0" smtClean="0"/>
              <a:t> - withdraw access privileges given with the GRANT command </a:t>
            </a:r>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24ED12-E661-4454-997F-F1431117BBA6}" type="slidenum">
              <a:rPr lang="en-US" altLang="en-US">
                <a:solidFill>
                  <a:srgbClr val="898989"/>
                </a:solidFill>
                <a:latin typeface="Calibri" panose="020F0502020204030204" pitchFamily="34" charset="0"/>
              </a:rPr>
              <a:pPr eaLnBrk="1" hangingPunct="1"/>
              <a:t>7</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87898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457200"/>
            <a:ext cx="8229600" cy="609600"/>
          </a:xfrm>
        </p:spPr>
        <p:txBody>
          <a:bodyPr/>
          <a:lstStyle/>
          <a:p>
            <a:pPr eaLnBrk="1" hangingPunct="1"/>
            <a:r>
              <a:rPr lang="en-US" altLang="en-US" sz="4000" b="1" dirty="0" smtClean="0"/>
              <a:t>Transaction Control (TCL) </a:t>
            </a:r>
          </a:p>
        </p:txBody>
      </p:sp>
      <p:sp>
        <p:nvSpPr>
          <p:cNvPr id="10243" name="Content Placeholder 2"/>
          <p:cNvSpPr>
            <a:spLocks noGrp="1"/>
          </p:cNvSpPr>
          <p:nvPr>
            <p:ph idx="1"/>
          </p:nvPr>
        </p:nvSpPr>
        <p:spPr/>
        <p:txBody>
          <a:bodyPr/>
          <a:lstStyle/>
          <a:p>
            <a:pPr algn="just" eaLnBrk="1" hangingPunct="1">
              <a:buFont typeface="Arial" charset="0"/>
              <a:buChar char="•"/>
              <a:defRPr/>
            </a:pPr>
            <a:r>
              <a:rPr lang="en-US" sz="2400" b="1" u="sng" dirty="0" smtClean="0"/>
              <a:t>Transaction Control </a:t>
            </a:r>
            <a:r>
              <a:rPr lang="en-US" sz="2400" dirty="0" smtClean="0"/>
              <a:t>(TCL) statements are used to manage the changes made by DML statements. It allows statements to be grouped together into logical transactions.</a:t>
            </a:r>
            <a:r>
              <a:rPr lang="ar-SA" sz="2400" dirty="0" smtClean="0"/>
              <a:t>.</a:t>
            </a:r>
          </a:p>
          <a:p>
            <a:pPr marL="538163" indent="-268288" algn="just" eaLnBrk="1" hangingPunct="1">
              <a:buFont typeface="Arial" charset="0"/>
              <a:buChar char="•"/>
              <a:tabLst>
                <a:tab pos="630238" algn="l"/>
              </a:tabLst>
              <a:defRPr/>
            </a:pPr>
            <a:r>
              <a:rPr lang="en-US" sz="2400" b="1" dirty="0" smtClean="0"/>
              <a:t>COMMIT </a:t>
            </a:r>
            <a:r>
              <a:rPr lang="en-US" sz="2400" dirty="0" smtClean="0"/>
              <a:t>- save work done </a:t>
            </a:r>
            <a:endParaRPr lang="ar-SA" sz="2400" dirty="0" smtClean="0"/>
          </a:p>
          <a:p>
            <a:pPr marL="538163" indent="-268288" algn="just" eaLnBrk="1" hangingPunct="1">
              <a:buFont typeface="Arial" charset="0"/>
              <a:buChar char="•"/>
              <a:tabLst>
                <a:tab pos="630238" algn="l"/>
              </a:tabLst>
              <a:defRPr/>
            </a:pPr>
            <a:r>
              <a:rPr lang="en-US" sz="2400" b="1" dirty="0" smtClean="0"/>
              <a:t>SAVEPOINT</a:t>
            </a:r>
            <a:r>
              <a:rPr lang="en-US" sz="2400" dirty="0" smtClean="0"/>
              <a:t> - identify a point in a transaction to which you can later roll back </a:t>
            </a:r>
            <a:endParaRPr lang="ar-SA" sz="2400" dirty="0" smtClean="0"/>
          </a:p>
          <a:p>
            <a:pPr marL="538163" indent="-268288" algn="just" eaLnBrk="1" hangingPunct="1">
              <a:buFont typeface="Arial" charset="0"/>
              <a:buChar char="•"/>
              <a:tabLst>
                <a:tab pos="630238" algn="l"/>
              </a:tabLst>
              <a:defRPr/>
            </a:pPr>
            <a:r>
              <a:rPr lang="en-US" sz="2400" b="1" dirty="0" smtClean="0"/>
              <a:t>ROLLBACK</a:t>
            </a:r>
            <a:r>
              <a:rPr lang="en-US" sz="2400" dirty="0" smtClean="0"/>
              <a:t> - restore database to original since the last COMMIT </a:t>
            </a:r>
            <a:endParaRPr lang="ar-SA" sz="2400" dirty="0" smtClean="0"/>
          </a:p>
          <a:p>
            <a:pPr marL="538163" indent="-268288" algn="just" eaLnBrk="1" hangingPunct="1">
              <a:buFont typeface="Arial" charset="0"/>
              <a:buChar char="•"/>
              <a:tabLst>
                <a:tab pos="630238" algn="l"/>
              </a:tabLst>
              <a:defRPr/>
            </a:pPr>
            <a:r>
              <a:rPr lang="en-US" sz="2400" b="1" dirty="0" smtClean="0"/>
              <a:t>SET TRANSACTION </a:t>
            </a:r>
            <a:r>
              <a:rPr lang="en-US" sz="2400" dirty="0" smtClean="0"/>
              <a:t>- Change transaction options like isolation level and what rollback segment to use </a:t>
            </a:r>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5937326-8621-421C-80E1-1FB7646B1F1A}" type="slidenum">
              <a:rPr lang="en-US" altLang="en-US">
                <a:solidFill>
                  <a:srgbClr val="898989"/>
                </a:solidFill>
                <a:latin typeface="Calibri" panose="020F0502020204030204" pitchFamily="34" charset="0"/>
              </a:rPr>
              <a:pPr eaLnBrk="1" hangingPunct="1"/>
              <a:t>8</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03091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68313" y="533400"/>
            <a:ext cx="8229600" cy="609600"/>
          </a:xfrm>
        </p:spPr>
        <p:txBody>
          <a:bodyPr/>
          <a:lstStyle/>
          <a:p>
            <a:r>
              <a:rPr lang="en-US" altLang="en-US" sz="4000" b="1" dirty="0" smtClean="0"/>
              <a:t>Transaction Control (TCL) </a:t>
            </a:r>
            <a:endParaRPr lang="ar-JO" altLang="en-US" sz="4000" dirty="0" smtClean="0"/>
          </a:p>
        </p:txBody>
      </p:sp>
      <p:sp>
        <p:nvSpPr>
          <p:cNvPr id="3" name="Content Placeholder 2"/>
          <p:cNvSpPr>
            <a:spLocks noGrp="1"/>
          </p:cNvSpPr>
          <p:nvPr>
            <p:ph idx="1"/>
          </p:nvPr>
        </p:nvSpPr>
        <p:spPr>
          <a:xfrm>
            <a:off x="609600" y="1447800"/>
            <a:ext cx="8229600" cy="3976687"/>
          </a:xfrm>
        </p:spPr>
        <p:txBody>
          <a:bodyPr/>
          <a:lstStyle/>
          <a:p>
            <a:pPr>
              <a:buFont typeface="Arial" charset="0"/>
              <a:buChar char="•"/>
              <a:defRPr/>
            </a:pPr>
            <a:r>
              <a:rPr lang="en-US" b="1" dirty="0" smtClean="0"/>
              <a:t>The approached we'll take has three steps:</a:t>
            </a:r>
          </a:p>
          <a:p>
            <a:pPr marL="963613" indent="-514350">
              <a:buFont typeface="+mj-lt"/>
              <a:buAutoNum type="arabicPeriod"/>
              <a:defRPr/>
            </a:pPr>
            <a:r>
              <a:rPr lang="en-US" dirty="0" smtClean="0"/>
              <a:t>Open a connection to MySQL itself</a:t>
            </a:r>
          </a:p>
          <a:p>
            <a:pPr marL="963613" indent="-514350">
              <a:buFont typeface="+mj-lt"/>
              <a:buAutoNum type="arabicPeriod"/>
              <a:defRPr/>
            </a:pPr>
            <a:r>
              <a:rPr lang="en-US" dirty="0" smtClean="0"/>
              <a:t>Specify the database we want to open</a:t>
            </a:r>
          </a:p>
          <a:p>
            <a:pPr marL="963613" indent="-514350">
              <a:buFont typeface="+mj-lt"/>
              <a:buAutoNum type="arabicPeriod"/>
              <a:defRPr/>
            </a:pPr>
            <a:r>
              <a:rPr lang="en-US" dirty="0" smtClean="0"/>
              <a:t>Close the connection</a:t>
            </a:r>
            <a:endParaRPr lang="ar-SA" dirty="0" smtClean="0"/>
          </a:p>
          <a:p>
            <a:pPr marL="963613" indent="-514350">
              <a:buFont typeface="Arial" charset="0"/>
              <a:buNone/>
              <a:defRPr/>
            </a:pPr>
            <a:endParaRPr lang="en-US" dirty="0" smtClean="0"/>
          </a:p>
          <a:p>
            <a:pPr>
              <a:buFont typeface="Arial" charset="0"/>
              <a:buChar char="•"/>
              <a:defRPr/>
            </a:pPr>
            <a:endParaRPr lang="en-US" dirty="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DBE093-D2DA-4232-9D4F-7DAE5BFB52BA}"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5915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AB1EAC43B815424C96D32F5905C6C054" ma:contentTypeVersion="10" ma:contentTypeDescription="إنشاء مستند جديد." ma:contentTypeScope="" ma:versionID="f2f6b6a321f0b5b0888709fbaa226e96">
  <xsd:schema xmlns:xsd="http://www.w3.org/2001/XMLSchema" xmlns:xs="http://www.w3.org/2001/XMLSchema" xmlns:p="http://schemas.microsoft.com/office/2006/metadata/properties" xmlns:ns2="54839328-afe8-48d1-a406-5c2c895e77a3" xmlns:ns3="f59f8d1f-2e91-40a8-9fa6-5633a360ccee" targetNamespace="http://schemas.microsoft.com/office/2006/metadata/properties" ma:root="true" ma:fieldsID="a53616bb29d626360d55a0b0863889fb" ns2:_="" ns3:_="">
    <xsd:import namespace="54839328-afe8-48d1-a406-5c2c895e77a3"/>
    <xsd:import namespace="f59f8d1f-2e91-40a8-9fa6-5633a360ccee"/>
    <xsd:element name="properties">
      <xsd:complexType>
        <xsd:sequence>
          <xsd:element name="documentManagement">
            <xsd:complexType>
              <xsd:all>
                <xsd:element ref="ns2:MediaServiceMetadata" minOccurs="0"/>
                <xsd:element ref="ns2:MediaServiceFastMetadata"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839328-afe8-48d1-a406-5c2c895e77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lcf76f155ced4ddcb4097134ff3c332f" ma:index="12" nillable="true" ma:taxonomy="true" ma:internalName="lcf76f155ced4ddcb4097134ff3c332f" ma:taxonomyFieldName="MediaServiceImageTags" ma:displayName="علامات الصور" ma:readOnly="false" ma:fieldId="{5cf76f15-5ced-4ddc-b409-7134ff3c332f}" ma:taxonomyMulti="true" ma:sspId="9ff52f34-b351-492d-bd72-b80be8882ab9"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59f8d1f-2e91-40a8-9fa6-5633a360cce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9bd7a56-8bc9-410c-943b-83c87892c5d3}" ma:internalName="TaxCatchAll" ma:showField="CatchAllData" ma:web="f59f8d1f-2e91-40a8-9fa6-5633a360cce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4839328-afe8-48d1-a406-5c2c895e77a3">
      <Terms xmlns="http://schemas.microsoft.com/office/infopath/2007/PartnerControls"/>
    </lcf76f155ced4ddcb4097134ff3c332f>
    <TaxCatchAll xmlns="f59f8d1f-2e91-40a8-9fa6-5633a360ccee" xsi:nil="true"/>
  </documentManagement>
</p:properties>
</file>

<file path=customXml/itemProps1.xml><?xml version="1.0" encoding="utf-8"?>
<ds:datastoreItem xmlns:ds="http://schemas.openxmlformats.org/officeDocument/2006/customXml" ds:itemID="{229E3C7A-98D9-4B5F-98EA-40F48C93E6D3}"/>
</file>

<file path=customXml/itemProps2.xml><?xml version="1.0" encoding="utf-8"?>
<ds:datastoreItem xmlns:ds="http://schemas.openxmlformats.org/officeDocument/2006/customXml" ds:itemID="{00658691-E969-40D7-840D-D0FE50BD6528}"/>
</file>

<file path=customXml/itemProps3.xml><?xml version="1.0" encoding="utf-8"?>
<ds:datastoreItem xmlns:ds="http://schemas.openxmlformats.org/officeDocument/2006/customXml" ds:itemID="{002449AE-66B6-45AC-B485-09BFED259347}"/>
</file>

<file path=docProps/app.xml><?xml version="1.0" encoding="utf-8"?>
<Properties xmlns="http://schemas.openxmlformats.org/officeDocument/2006/extended-properties" xmlns:vt="http://schemas.openxmlformats.org/officeDocument/2006/docPropsVTypes">
  <Template/>
  <TotalTime>11468</TotalTime>
  <Words>2068</Words>
  <Application>Microsoft Office PowerPoint</Application>
  <PresentationFormat>On-screen Show (4:3)</PresentationFormat>
  <Paragraphs>313</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Verdana</vt:lpstr>
      <vt:lpstr>Office Theme</vt:lpstr>
      <vt:lpstr>Part 8 Database &amp; MySQL  Introduction</vt:lpstr>
      <vt:lpstr>Basic Definitions</vt:lpstr>
      <vt:lpstr>PowerPoint Presentation</vt:lpstr>
      <vt:lpstr>PHP + MySQL</vt:lpstr>
      <vt:lpstr>Data Definition Language (DDL)</vt:lpstr>
      <vt:lpstr>Data Manipulation Language (DML)</vt:lpstr>
      <vt:lpstr>Data Control Language (DCL)</vt:lpstr>
      <vt:lpstr>Transaction Control (TCL) </vt:lpstr>
      <vt:lpstr>Transaction Control (TCL) </vt:lpstr>
      <vt:lpstr>Step 1 - Open a connection to MySQL</vt:lpstr>
      <vt:lpstr>Example </vt:lpstr>
      <vt:lpstr>Example </vt:lpstr>
      <vt:lpstr>CREATE DATABASE</vt:lpstr>
      <vt:lpstr>Example </vt:lpstr>
      <vt:lpstr>Step 2 - Specify the database you want to open  mysqli_select_db($database)</vt:lpstr>
      <vt:lpstr>mysqli_select_db( )</vt:lpstr>
      <vt:lpstr>Step 3 - Close the connection mysqli_close( $db_handle )</vt:lpstr>
      <vt:lpstr>Create a Table in Database:</vt:lpstr>
      <vt:lpstr>Create a Table in Database:</vt:lpstr>
      <vt:lpstr>Create table in MySQL - example</vt:lpstr>
      <vt:lpstr>MySQL Data Types-Number types</vt:lpstr>
      <vt:lpstr>MySQL Data Types-Text types</vt:lpstr>
      <vt:lpstr>MySQL Data Types-Date types</vt:lpstr>
      <vt:lpstr>Create a Table in php code</vt:lpstr>
      <vt:lpstr>Full example </vt:lpstr>
      <vt:lpstr>Primary Keys and Auto Increment Fields</vt:lpstr>
      <vt:lpstr>Data Integrity Controls</vt:lpstr>
      <vt:lpstr>Insert Data Into a Database Table</vt:lpstr>
      <vt:lpstr>Example </vt:lpstr>
      <vt:lpstr>Insert Statement</vt:lpstr>
      <vt:lpstr>Update Data In a Database</vt:lpstr>
      <vt:lpstr>PHP MySQL Delete</vt:lpstr>
      <vt:lpstr>Changing Tables</vt:lpstr>
    </vt:vector>
  </TitlesOfParts>
  <Company>Univeristy of Nebraska - 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College of Business Administration</dc:creator>
  <cp:lastModifiedBy>aa</cp:lastModifiedBy>
  <cp:revision>262</cp:revision>
  <cp:lastPrinted>2019-02-10T13:13:25Z</cp:lastPrinted>
  <dcterms:created xsi:type="dcterms:W3CDTF">2002-08-15T13:14:21Z</dcterms:created>
  <dcterms:modified xsi:type="dcterms:W3CDTF">2021-05-16T08:54:22Z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0x010100AB1EAC43B815424C96D32F5905C6C054</vt:lpwstr>
  </property>
</Properties>
</file>