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8.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7.xml" ContentType="application/vnd.openxmlformats-officedocument.presentationml.slide+xml"/>
  <Override PartName="/ppt/slides/slide6.xml" ContentType="application/vnd.openxmlformats-officedocument.presentationml.slide+xml"/>
  <Override PartName="/ppt/slides/slide5.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7.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1.xml" ContentType="application/vnd.openxmlformats-officedocument.presentationml.slide+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1.xml" ContentType="application/vnd.openxmlformats-officedocument.presentationml.slideLayout+xml"/>
  <Override PartName="/ppt/notesSlides/notesSlide1.xml" ContentType="application/vnd.openxmlformats-officedocument.presentationml.notesSlide+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app.xml" ContentType="application/vnd.openxmlformats-officedocument.extended-properties+xml"/>
  <Override PartName="/docProps/core.xml" ContentType="application/vnd.openxmlformats-package.core-properties+xml"/>
  <Override PartName="/ppt/revisionInfo.xml" ContentType="application/vnd.ms-powerpoint.revision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0" r:id="rId1"/>
  </p:sldMasterIdLst>
  <p:notesMasterIdLst>
    <p:notesMasterId r:id="rId21"/>
  </p:notesMasterIdLst>
  <p:handoutMasterIdLst>
    <p:handoutMasterId r:id="rId22"/>
  </p:handoutMasterIdLst>
  <p:sldIdLst>
    <p:sldId id="524" r:id="rId2"/>
    <p:sldId id="525" r:id="rId3"/>
    <p:sldId id="526" r:id="rId4"/>
    <p:sldId id="527" r:id="rId5"/>
    <p:sldId id="528" r:id="rId6"/>
    <p:sldId id="529" r:id="rId7"/>
    <p:sldId id="530" r:id="rId8"/>
    <p:sldId id="531" r:id="rId9"/>
    <p:sldId id="532" r:id="rId10"/>
    <p:sldId id="533" r:id="rId11"/>
    <p:sldId id="535" r:id="rId12"/>
    <p:sldId id="536" r:id="rId13"/>
    <p:sldId id="534" r:id="rId14"/>
    <p:sldId id="537" r:id="rId15"/>
    <p:sldId id="538" r:id="rId16"/>
    <p:sldId id="539" r:id="rId17"/>
    <p:sldId id="540" r:id="rId18"/>
    <p:sldId id="541" r:id="rId19"/>
    <p:sldId id="542" r:id="rId20"/>
  </p:sldIdLst>
  <p:sldSz cx="9144000" cy="6858000" type="screen4x3"/>
  <p:notesSz cx="9926638" cy="6797675"/>
  <p:defaultTextStyle>
    <a:defPPr>
      <a:defRPr lang="en-US"/>
    </a:defPPr>
    <a:lvl1pPr algn="l" rtl="0" fontAlgn="base">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fontAlgn="base">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fontAlgn="base">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fontAlgn="base">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fontAlgn="base">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C0099"/>
    <a:srgbClr val="DA2916"/>
    <a:srgbClr val="FF0000"/>
    <a:srgbClr val="E454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59BB5C-1378-FF11-A175-03E6E1A93CCA}" v="1" dt="2019-02-09T20:51:56.069"/>
  </p1510:revLst>
</p1510:revInfo>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6862" autoAdjust="0"/>
    <p:restoredTop sz="90676" autoAdjust="0"/>
  </p:normalViewPr>
  <p:slideViewPr>
    <p:cSldViewPr>
      <p:cViewPr varScale="1">
        <p:scale>
          <a:sx n="57" d="100"/>
          <a:sy n="57" d="100"/>
        </p:scale>
        <p:origin x="1590" y="6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67"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66"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65"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64"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301543" cy="34106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622798" y="1"/>
            <a:ext cx="4301543" cy="341064"/>
          </a:xfrm>
          <a:prstGeom prst="rect">
            <a:avLst/>
          </a:prstGeom>
        </p:spPr>
        <p:txBody>
          <a:bodyPr vert="horz" lIns="91440" tIns="45720" rIns="91440" bIns="45720" rtlCol="0"/>
          <a:lstStyle>
            <a:lvl1pPr algn="r">
              <a:defRPr sz="1200"/>
            </a:lvl1pPr>
          </a:lstStyle>
          <a:p>
            <a:fld id="{63F47B32-984F-4ABB-84FD-4F662DEC08D9}" type="datetimeFigureOut">
              <a:rPr lang="en-US" smtClean="0"/>
              <a:t>5/16/2021</a:t>
            </a:fld>
            <a:endParaRPr lang="en-US"/>
          </a:p>
        </p:txBody>
      </p:sp>
      <p:sp>
        <p:nvSpPr>
          <p:cNvPr id="4" name="Footer Placeholder 3"/>
          <p:cNvSpPr>
            <a:spLocks noGrp="1"/>
          </p:cNvSpPr>
          <p:nvPr>
            <p:ph type="ftr" sz="quarter" idx="2"/>
          </p:nvPr>
        </p:nvSpPr>
        <p:spPr>
          <a:xfrm>
            <a:off x="0" y="6456612"/>
            <a:ext cx="4301543" cy="341063"/>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622798" y="6456612"/>
            <a:ext cx="4301543" cy="341063"/>
          </a:xfrm>
          <a:prstGeom prst="rect">
            <a:avLst/>
          </a:prstGeom>
        </p:spPr>
        <p:txBody>
          <a:bodyPr vert="horz" lIns="91440" tIns="45720" rIns="91440" bIns="45720" rtlCol="0" anchor="b"/>
          <a:lstStyle>
            <a:lvl1pPr algn="r">
              <a:defRPr sz="1200"/>
            </a:lvl1pPr>
          </a:lstStyle>
          <a:p>
            <a:fld id="{08DD2E2A-CACD-4FEE-B4D2-736CD61B4AFA}" type="slidenum">
              <a:rPr lang="en-US" smtClean="0"/>
              <a:t>‹#›</a:t>
            </a:fld>
            <a:endParaRPr lang="en-US"/>
          </a:p>
        </p:txBody>
      </p:sp>
    </p:spTree>
    <p:extLst>
      <p:ext uri="{BB962C8B-B14F-4D97-AF65-F5344CB8AC3E}">
        <p14:creationId xmlns:p14="http://schemas.microsoft.com/office/powerpoint/2010/main" val="27398821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Times New Roman" charset="0"/>
              </a:defRPr>
            </a:lvl1pPr>
          </a:lstStyle>
          <a:p>
            <a:pPr>
              <a:defRPr/>
            </a:pPr>
            <a:endParaRPr lang="en-US"/>
          </a:p>
        </p:txBody>
      </p:sp>
      <p:sp>
        <p:nvSpPr>
          <p:cNvPr id="5123" name="Rectangle 3"/>
          <p:cNvSpPr>
            <a:spLocks noGrp="1" noChangeArrowheads="1"/>
          </p:cNvSpPr>
          <p:nvPr>
            <p:ph type="dt" idx="1"/>
          </p:nvPr>
        </p:nvSpPr>
        <p:spPr bwMode="auto">
          <a:xfrm>
            <a:off x="5625095" y="0"/>
            <a:ext cx="4301543" cy="33988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Times New Roman" charset="0"/>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3263900" y="509588"/>
            <a:ext cx="3398838" cy="254952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1323552" y="3228896"/>
            <a:ext cx="7279535" cy="30589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126" name="Rectangle 6"/>
          <p:cNvSpPr>
            <a:spLocks noGrp="1" noChangeArrowheads="1"/>
          </p:cNvSpPr>
          <p:nvPr>
            <p:ph type="ftr" sz="quarter" idx="4"/>
          </p:nvPr>
        </p:nvSpPr>
        <p:spPr bwMode="auto">
          <a:xfrm>
            <a:off x="0"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Times New Roman" charset="0"/>
              </a:defRPr>
            </a:lvl1pPr>
          </a:lstStyle>
          <a:p>
            <a:pPr>
              <a:defRPr/>
            </a:pPr>
            <a:endParaRPr lang="en-US"/>
          </a:p>
        </p:txBody>
      </p:sp>
      <p:sp>
        <p:nvSpPr>
          <p:cNvPr id="5127" name="Rectangle 7"/>
          <p:cNvSpPr>
            <a:spLocks noGrp="1" noChangeArrowheads="1"/>
          </p:cNvSpPr>
          <p:nvPr>
            <p:ph type="sldNum" sz="quarter" idx="5"/>
          </p:nvPr>
        </p:nvSpPr>
        <p:spPr bwMode="auto">
          <a:xfrm>
            <a:off x="5625095" y="6457791"/>
            <a:ext cx="4301543" cy="339884"/>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9376FE08-D186-4741-B366-417B14292817}" type="slidenum">
              <a:rPr lang="en-US" altLang="en-US"/>
              <a:pPr/>
              <a:t>‹#›</a:t>
            </a:fld>
            <a:endParaRPr lang="en-US" altLang="en-US"/>
          </a:p>
        </p:txBody>
      </p:sp>
    </p:spTree>
    <p:extLst>
      <p:ext uri="{BB962C8B-B14F-4D97-AF65-F5344CB8AC3E}">
        <p14:creationId xmlns:p14="http://schemas.microsoft.com/office/powerpoint/2010/main" val="249980181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3F261111-3FB6-42DC-ACCE-920638765187}" type="slidenum">
              <a:rPr lang="en-US" altLang="ar-JO" sz="1200">
                <a:latin typeface="Arial" panose="020B0604020202020204" pitchFamily="34" charset="0"/>
              </a:rPr>
              <a:pPr/>
              <a:t>19</a:t>
            </a:fld>
            <a:endParaRPr lang="en-US" altLang="ar-JO" sz="1200">
              <a:latin typeface="Arial" panose="020B0604020202020204" pitchFamily="34" charset="0"/>
            </a:endParaRPr>
          </a:p>
        </p:txBody>
      </p:sp>
      <p:sp>
        <p:nvSpPr>
          <p:cNvPr id="66563" name="Rectangle 2"/>
          <p:cNvSpPr>
            <a:spLocks noGrp="1" noRot="1" noChangeAspect="1" noChangeArrowheads="1" noTextEdit="1"/>
          </p:cNvSpPr>
          <p:nvPr>
            <p:ph type="sldImg"/>
          </p:nvPr>
        </p:nvSpPr>
        <p:spPr>
          <a:ln/>
        </p:spPr>
      </p:sp>
      <p:sp>
        <p:nvSpPr>
          <p:cNvPr id="6656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ar-JO" altLang="ar-JO" smtClean="0"/>
          </a:p>
        </p:txBody>
      </p:sp>
    </p:spTree>
    <p:extLst>
      <p:ext uri="{BB962C8B-B14F-4D97-AF65-F5344CB8AC3E}">
        <p14:creationId xmlns:p14="http://schemas.microsoft.com/office/powerpoint/2010/main" val="979085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fld id="{88EB4587-00CE-4CAA-B002-8DA2638FCE80}"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36EA4B2-C361-4ED0-A46A-5B2D95CEF76D}" type="slidenum">
              <a:rPr lang="en-US" altLang="en-US"/>
              <a:pPr/>
              <a:t>‹#›</a:t>
            </a:fld>
            <a:endParaRPr lang="en-US" altLang="en-US"/>
          </a:p>
        </p:txBody>
      </p:sp>
    </p:spTree>
    <p:extLst>
      <p:ext uri="{BB962C8B-B14F-4D97-AF65-F5344CB8AC3E}">
        <p14:creationId xmlns:p14="http://schemas.microsoft.com/office/powerpoint/2010/main" val="40666160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F8DBA52-5DBB-404C-B8C0-A61E92DEA5C1}"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29FD9D54-45C2-4AC2-AF1F-5526532BF566}" type="slidenum">
              <a:rPr lang="en-US" altLang="en-US"/>
              <a:pPr/>
              <a:t>‹#›</a:t>
            </a:fld>
            <a:endParaRPr lang="en-US" altLang="en-US"/>
          </a:p>
        </p:txBody>
      </p:sp>
    </p:spTree>
    <p:extLst>
      <p:ext uri="{BB962C8B-B14F-4D97-AF65-F5344CB8AC3E}">
        <p14:creationId xmlns:p14="http://schemas.microsoft.com/office/powerpoint/2010/main" val="29343111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6D5FC1BF-010D-4A62-89AF-80A9DCD4E866}"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EF85977C-F926-46B2-B5DC-860499FB7D5E}" type="slidenum">
              <a:rPr lang="en-US" altLang="en-US"/>
              <a:pPr/>
              <a:t>‹#›</a:t>
            </a:fld>
            <a:endParaRPr lang="en-US" altLang="en-US"/>
          </a:p>
        </p:txBody>
      </p:sp>
    </p:spTree>
    <p:extLst>
      <p:ext uri="{BB962C8B-B14F-4D97-AF65-F5344CB8AC3E}">
        <p14:creationId xmlns:p14="http://schemas.microsoft.com/office/powerpoint/2010/main" val="3234231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90600"/>
          </a:xfrm>
        </p:spPr>
        <p:txBody>
          <a:bodyPr/>
          <a:lstStyle/>
          <a:p>
            <a:r>
              <a:rPr lang="en-US"/>
              <a:t>Click to edit Master title style</a:t>
            </a:r>
          </a:p>
        </p:txBody>
      </p:sp>
      <p:sp>
        <p:nvSpPr>
          <p:cNvPr id="3" name="Content Placeholder 2"/>
          <p:cNvSpPr>
            <a:spLocks noGrp="1"/>
          </p:cNvSpPr>
          <p:nvPr>
            <p:ph idx="1"/>
          </p:nvPr>
        </p:nvSpPr>
        <p:spPr>
          <a:xfrm>
            <a:off x="457200" y="1371600"/>
            <a:ext cx="8382000" cy="47545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0570A892-A4AF-4E59-8C40-9DCBD5527675}"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7B8191E8-D434-416E-8CB3-F034D7BEA5CF}" type="slidenum">
              <a:rPr lang="en-US" altLang="en-US"/>
              <a:pPr/>
              <a:t>‹#›</a:t>
            </a:fld>
            <a:endParaRPr lang="en-US" altLang="en-US"/>
          </a:p>
        </p:txBody>
      </p:sp>
    </p:spTree>
    <p:extLst>
      <p:ext uri="{BB962C8B-B14F-4D97-AF65-F5344CB8AC3E}">
        <p14:creationId xmlns:p14="http://schemas.microsoft.com/office/powerpoint/2010/main" val="26827966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7F18355-F022-4402-97B2-1620EDDF90E7}" type="datetime1">
              <a:rPr lang="en-US"/>
              <a:pPr>
                <a:defRPr/>
              </a:pPr>
              <a:t>5/16/2021</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fld id="{8767FC9A-0DD0-4DB2-AE0E-F10CB844E11A}" type="slidenum">
              <a:rPr lang="en-US" altLang="en-US"/>
              <a:pPr/>
              <a:t>‹#›</a:t>
            </a:fld>
            <a:endParaRPr lang="en-US" altLang="en-US"/>
          </a:p>
        </p:txBody>
      </p:sp>
    </p:spTree>
    <p:extLst>
      <p:ext uri="{BB962C8B-B14F-4D97-AF65-F5344CB8AC3E}">
        <p14:creationId xmlns:p14="http://schemas.microsoft.com/office/powerpoint/2010/main" val="2896006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pPr>
              <a:defRPr/>
            </a:pPr>
            <a:fld id="{C48D4428-0320-4001-8383-D30D5A603D84}"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896BBE28-1DAC-4D09-8D59-2A180AA73B30}" type="slidenum">
              <a:rPr lang="en-US" altLang="en-US"/>
              <a:pPr/>
              <a:t>‹#›</a:t>
            </a:fld>
            <a:endParaRPr lang="en-US" altLang="en-US"/>
          </a:p>
        </p:txBody>
      </p:sp>
    </p:spTree>
    <p:extLst>
      <p:ext uri="{BB962C8B-B14F-4D97-AF65-F5344CB8AC3E}">
        <p14:creationId xmlns:p14="http://schemas.microsoft.com/office/powerpoint/2010/main" val="2881223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pPr>
              <a:defRPr/>
            </a:pPr>
            <a:fld id="{715E96C0-F60C-4742-896A-F893CB5FD845}" type="datetime1">
              <a:rPr lang="en-US"/>
              <a:pPr>
                <a:defRPr/>
              </a:pPr>
              <a:t>5/16/2021</a:t>
            </a:fld>
            <a:endParaRPr lang="en-US"/>
          </a:p>
        </p:txBody>
      </p:sp>
      <p:sp>
        <p:nvSpPr>
          <p:cNvPr id="8" name="Footer Placeholder 7"/>
          <p:cNvSpPr>
            <a:spLocks noGrp="1"/>
          </p:cNvSpPr>
          <p:nvPr>
            <p:ph type="ftr" sz="quarter" idx="11"/>
          </p:nvPr>
        </p:nvSpPr>
        <p:spPr/>
        <p:txBody>
          <a:bodyPr/>
          <a:lstStyle>
            <a:lvl1pPr>
              <a:defRPr/>
            </a:lvl1pPr>
          </a:lstStyle>
          <a:p>
            <a:pPr>
              <a:defRPr/>
            </a:pPr>
            <a:endParaRPr lang="en-US"/>
          </a:p>
        </p:txBody>
      </p:sp>
      <p:sp>
        <p:nvSpPr>
          <p:cNvPr id="9" name="Slide Number Placeholder 8"/>
          <p:cNvSpPr>
            <a:spLocks noGrp="1"/>
          </p:cNvSpPr>
          <p:nvPr>
            <p:ph type="sldNum" sz="quarter" idx="12"/>
          </p:nvPr>
        </p:nvSpPr>
        <p:spPr/>
        <p:txBody>
          <a:bodyPr/>
          <a:lstStyle>
            <a:lvl1pPr>
              <a:defRPr/>
            </a:lvl1pPr>
          </a:lstStyle>
          <a:p>
            <a:fld id="{7149EF7D-252E-4737-87F6-8D867E564885}" type="slidenum">
              <a:rPr lang="en-US" altLang="en-US"/>
              <a:pPr/>
              <a:t>‹#›</a:t>
            </a:fld>
            <a:endParaRPr lang="en-US" altLang="en-US"/>
          </a:p>
        </p:txBody>
      </p:sp>
    </p:spTree>
    <p:extLst>
      <p:ext uri="{BB962C8B-B14F-4D97-AF65-F5344CB8AC3E}">
        <p14:creationId xmlns:p14="http://schemas.microsoft.com/office/powerpoint/2010/main" val="36276780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pPr>
              <a:defRPr/>
            </a:pPr>
            <a:fld id="{1C53F499-51CC-42EC-AB3F-BB7353A4EB20}" type="datetime1">
              <a:rPr lang="en-US"/>
              <a:pPr>
                <a:defRPr/>
              </a:pPr>
              <a:t>5/16/2021</a:t>
            </a:fld>
            <a:endParaRPr lang="en-US"/>
          </a:p>
        </p:txBody>
      </p:sp>
      <p:sp>
        <p:nvSpPr>
          <p:cNvPr id="4" name="Footer Placeholder 3"/>
          <p:cNvSpPr>
            <a:spLocks noGrp="1"/>
          </p:cNvSpPr>
          <p:nvPr>
            <p:ph type="ftr" sz="quarter" idx="11"/>
          </p:nvPr>
        </p:nvSpPr>
        <p:spPr/>
        <p:txBody>
          <a:bodyPr/>
          <a:lstStyle>
            <a:lvl1pPr>
              <a:defRPr/>
            </a:lvl1pPr>
          </a:lstStyle>
          <a:p>
            <a:pPr>
              <a:defRPr/>
            </a:pPr>
            <a:endParaRPr lang="en-US"/>
          </a:p>
        </p:txBody>
      </p:sp>
      <p:sp>
        <p:nvSpPr>
          <p:cNvPr id="5" name="Slide Number Placeholder 4"/>
          <p:cNvSpPr>
            <a:spLocks noGrp="1"/>
          </p:cNvSpPr>
          <p:nvPr>
            <p:ph type="sldNum" sz="quarter" idx="12"/>
          </p:nvPr>
        </p:nvSpPr>
        <p:spPr/>
        <p:txBody>
          <a:bodyPr/>
          <a:lstStyle>
            <a:lvl1pPr>
              <a:defRPr/>
            </a:lvl1pPr>
          </a:lstStyle>
          <a:p>
            <a:fld id="{197B5988-9EAA-4CCC-A1E1-750403074984}" type="slidenum">
              <a:rPr lang="en-US" altLang="en-US"/>
              <a:pPr/>
              <a:t>‹#›</a:t>
            </a:fld>
            <a:endParaRPr lang="en-US" altLang="en-US"/>
          </a:p>
        </p:txBody>
      </p:sp>
    </p:spTree>
    <p:extLst>
      <p:ext uri="{BB962C8B-B14F-4D97-AF65-F5344CB8AC3E}">
        <p14:creationId xmlns:p14="http://schemas.microsoft.com/office/powerpoint/2010/main" val="3236458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pPr>
              <a:defRPr/>
            </a:pPr>
            <a:fld id="{13E519B5-6A4C-4346-8205-2D3AB682B495}" type="datetime1">
              <a:rPr lang="en-US"/>
              <a:pPr>
                <a:defRPr/>
              </a:pPr>
              <a:t>5/16/2021</a:t>
            </a:fld>
            <a:endParaRPr lang="en-US"/>
          </a:p>
        </p:txBody>
      </p:sp>
      <p:sp>
        <p:nvSpPr>
          <p:cNvPr id="3" name="Footer Placeholder 2"/>
          <p:cNvSpPr>
            <a:spLocks noGrp="1"/>
          </p:cNvSpPr>
          <p:nvPr>
            <p:ph type="ftr" sz="quarter" idx="11"/>
          </p:nvPr>
        </p:nvSpPr>
        <p:spPr/>
        <p:txBody>
          <a:bodyPr/>
          <a:lstStyle>
            <a:lvl1pPr>
              <a:defRPr/>
            </a:lvl1pPr>
          </a:lstStyle>
          <a:p>
            <a:pPr>
              <a:defRPr/>
            </a:pPr>
            <a:endParaRPr lang="en-US"/>
          </a:p>
        </p:txBody>
      </p:sp>
      <p:sp>
        <p:nvSpPr>
          <p:cNvPr id="4" name="Slide Number Placeholder 3"/>
          <p:cNvSpPr>
            <a:spLocks noGrp="1"/>
          </p:cNvSpPr>
          <p:nvPr>
            <p:ph type="sldNum" sz="quarter" idx="12"/>
          </p:nvPr>
        </p:nvSpPr>
        <p:spPr/>
        <p:txBody>
          <a:bodyPr/>
          <a:lstStyle>
            <a:lvl1pPr>
              <a:defRPr/>
            </a:lvl1pPr>
          </a:lstStyle>
          <a:p>
            <a:fld id="{8DBBB9DE-8268-4BEB-97B2-F6843DCE2689}" type="slidenum">
              <a:rPr lang="en-US" altLang="en-US"/>
              <a:pPr/>
              <a:t>‹#›</a:t>
            </a:fld>
            <a:endParaRPr lang="en-US" altLang="en-US"/>
          </a:p>
        </p:txBody>
      </p:sp>
    </p:spTree>
    <p:extLst>
      <p:ext uri="{BB962C8B-B14F-4D97-AF65-F5344CB8AC3E}">
        <p14:creationId xmlns:p14="http://schemas.microsoft.com/office/powerpoint/2010/main" val="39713489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B66C1FCE-0E45-4A80-97A4-B6990A3AB154}"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2C485E5A-A2F0-4E69-AAEE-A63BFD4F38B4}" type="slidenum">
              <a:rPr lang="en-US" altLang="en-US"/>
              <a:pPr/>
              <a:t>‹#›</a:t>
            </a:fld>
            <a:endParaRPr lang="en-US" altLang="en-US"/>
          </a:p>
        </p:txBody>
      </p:sp>
    </p:spTree>
    <p:extLst>
      <p:ext uri="{BB962C8B-B14F-4D97-AF65-F5344CB8AC3E}">
        <p14:creationId xmlns:p14="http://schemas.microsoft.com/office/powerpoint/2010/main" val="35034918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pPr>
              <a:defRPr/>
            </a:pPr>
            <a:fld id="{327EC965-A568-47FD-A07C-070F4E411252}" type="datetime1">
              <a:rPr lang="en-US"/>
              <a:pPr>
                <a:defRPr/>
              </a:pPr>
              <a:t>5/16/2021</a:t>
            </a:fld>
            <a:endParaRPr lang="en-US"/>
          </a:p>
        </p:txBody>
      </p:sp>
      <p:sp>
        <p:nvSpPr>
          <p:cNvPr id="6" name="Footer Placeholder 5"/>
          <p:cNvSpPr>
            <a:spLocks noGrp="1"/>
          </p:cNvSpPr>
          <p:nvPr>
            <p:ph type="ftr" sz="quarter" idx="11"/>
          </p:nvPr>
        </p:nvSpPr>
        <p:spPr/>
        <p:txBody>
          <a:bodyPr/>
          <a:lstStyle>
            <a:lvl1pPr>
              <a:defRPr/>
            </a:lvl1pPr>
          </a:lstStyle>
          <a:p>
            <a:pPr>
              <a:defRPr/>
            </a:pPr>
            <a:endParaRPr lang="en-US"/>
          </a:p>
        </p:txBody>
      </p:sp>
      <p:sp>
        <p:nvSpPr>
          <p:cNvPr id="7" name="Slide Number Placeholder 6"/>
          <p:cNvSpPr>
            <a:spLocks noGrp="1"/>
          </p:cNvSpPr>
          <p:nvPr>
            <p:ph type="sldNum" sz="quarter" idx="12"/>
          </p:nvPr>
        </p:nvSpPr>
        <p:spPr/>
        <p:txBody>
          <a:bodyPr/>
          <a:lstStyle>
            <a:lvl1pPr>
              <a:defRPr/>
            </a:lvl1pPr>
          </a:lstStyle>
          <a:p>
            <a:fld id="{404CB461-37C6-4D29-9B5F-5DCC44FD25BF}" type="slidenum">
              <a:rPr lang="en-US" altLang="en-US"/>
              <a:pPr/>
              <a:t>‹#›</a:t>
            </a:fld>
            <a:endParaRPr lang="en-US" altLang="en-US"/>
          </a:p>
        </p:txBody>
      </p:sp>
    </p:spTree>
    <p:extLst>
      <p:ext uri="{BB962C8B-B14F-4D97-AF65-F5344CB8AC3E}">
        <p14:creationId xmlns:p14="http://schemas.microsoft.com/office/powerpoint/2010/main" val="1462496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7171"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Times New Roman" charset="0"/>
              </a:defRPr>
            </a:lvl1pPr>
          </a:lstStyle>
          <a:p>
            <a:pPr>
              <a:defRPr/>
            </a:pPr>
            <a:fld id="{CFCE3193-BACA-4D42-89AA-FDC25F28BC45}" type="datetime1">
              <a:rPr lang="en-US"/>
              <a:pPr>
                <a:defRPr/>
              </a:pPr>
              <a:t>5/16/2021</a:t>
            </a:fld>
            <a:endParaRPr lang="en-US">
              <a:solidFill>
                <a:schemeClr val="tx1">
                  <a:shade val="50000"/>
                </a:scheme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defRPr>
            </a:lvl1pPr>
          </a:lstStyle>
          <a:p>
            <a:pPr>
              <a:defRPr/>
            </a:pP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defRPr>
            </a:lvl1pPr>
          </a:lstStyle>
          <a:p>
            <a:fld id="{133FDEC5-DB1B-4CC7-9225-FBFB6B32FD5E}" type="slidenum">
              <a:rPr lang="en-US" altLang="en-US"/>
              <a:pPr/>
              <a:t>‹#›</a:t>
            </a:fld>
            <a:endParaRPr lang="en-US" altLang="en-US">
              <a:solidFill>
                <a:srgbClr val="000000"/>
              </a:solidFill>
            </a:endParaRPr>
          </a:p>
        </p:txBody>
      </p:sp>
      <p:sp>
        <p:nvSpPr>
          <p:cNvPr id="8" name="Line 8"/>
          <p:cNvSpPr>
            <a:spLocks noChangeShapeType="1"/>
          </p:cNvSpPr>
          <p:nvPr userDrawn="1"/>
        </p:nvSpPr>
        <p:spPr bwMode="auto">
          <a:xfrm>
            <a:off x="0" y="1219200"/>
            <a:ext cx="9144000" cy="0"/>
          </a:xfrm>
          <a:prstGeom prst="line">
            <a:avLst/>
          </a:prstGeom>
          <a:noFill/>
          <a:ln w="101600">
            <a:solidFill>
              <a:srgbClr val="CE5D28"/>
            </a:solidFill>
            <a:round/>
            <a:headEnd/>
            <a:tailEnd/>
          </a:ln>
          <a:effectLst/>
        </p:spPr>
        <p:txBody>
          <a:bodyPr/>
          <a:lstStyle/>
          <a:p>
            <a:pPr>
              <a:defRPr/>
            </a:pPr>
            <a:endParaRPr lang="en-US">
              <a:latin typeface="Times New Roman" charset="0"/>
            </a:endParaRPr>
          </a:p>
        </p:txBody>
      </p:sp>
    </p:spTree>
  </p:cSld>
  <p:clrMap bg1="lt1" tx1="dk1" bg2="lt2" tx2="dk2" accent1="accent1" accent2="accent2" accent3="accent3" accent4="accent4" accent5="accent5" accent6="accent6" hlink="hlink" folHlink="folHlink"/>
  <p:sldLayoutIdLst>
    <p:sldLayoutId id="2147483945" r:id="rId1"/>
    <p:sldLayoutId id="2147483946" r:id="rId2"/>
    <p:sldLayoutId id="2147483947" r:id="rId3"/>
    <p:sldLayoutId id="2147483948" r:id="rId4"/>
    <p:sldLayoutId id="2147483949" r:id="rId5"/>
    <p:sldLayoutId id="2147483950" r:id="rId6"/>
    <p:sldLayoutId id="2147483951" r:id="rId7"/>
    <p:sldLayoutId id="2147483952" r:id="rId8"/>
    <p:sldLayoutId id="2147483953" r:id="rId9"/>
    <p:sldLayoutId id="2147483954" r:id="rId10"/>
    <p:sldLayoutId id="2147483955"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ctrTitle"/>
          </p:nvPr>
        </p:nvSpPr>
        <p:spPr>
          <a:xfrm>
            <a:off x="685800" y="1295400"/>
            <a:ext cx="7772400" cy="2305050"/>
          </a:xfrm>
        </p:spPr>
        <p:txBody>
          <a:bodyPr/>
          <a:lstStyle/>
          <a:p>
            <a:pPr eaLnBrk="1" hangingPunct="1"/>
            <a:r>
              <a:rPr lang="en-US" altLang="en-US" b="1" dirty="0" smtClean="0"/>
              <a:t>Part 9</a:t>
            </a:r>
            <a:br>
              <a:rPr lang="en-US" altLang="en-US" b="1" dirty="0" smtClean="0"/>
            </a:br>
            <a:r>
              <a:rPr lang="en-US" altLang="en-US" b="1" dirty="0"/>
              <a:t> MySQL Select</a:t>
            </a:r>
            <a:endParaRPr lang="en-US" altLang="en-US" dirty="0" smtClean="0"/>
          </a:p>
        </p:txBody>
      </p:sp>
    </p:spTree>
    <p:extLst>
      <p:ext uri="{BB962C8B-B14F-4D97-AF65-F5344CB8AC3E}">
        <p14:creationId xmlns:p14="http://schemas.microsoft.com/office/powerpoint/2010/main" val="33410663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a:xfrm>
            <a:off x="457200" y="685800"/>
            <a:ext cx="8229600" cy="490537"/>
          </a:xfrm>
        </p:spPr>
        <p:txBody>
          <a:bodyPr/>
          <a:lstStyle/>
          <a:p>
            <a:pPr eaLnBrk="1" hangingPunct="1"/>
            <a:r>
              <a:rPr lang="en-US" altLang="en-US" sz="3000" b="1" dirty="0" err="1" smtClean="0"/>
              <a:t>Full_example</a:t>
            </a:r>
            <a:r>
              <a:rPr lang="en-US" altLang="en-US" sz="3000" b="1" dirty="0" smtClean="0"/>
              <a:t> </a:t>
            </a:r>
          </a:p>
        </p:txBody>
      </p:sp>
      <p:sp>
        <p:nvSpPr>
          <p:cNvPr id="11267" name="Content Placeholder 2"/>
          <p:cNvSpPr>
            <a:spLocks noGrp="1"/>
          </p:cNvSpPr>
          <p:nvPr>
            <p:ph idx="1"/>
          </p:nvPr>
        </p:nvSpPr>
        <p:spPr>
          <a:xfrm>
            <a:off x="500063" y="1295400"/>
            <a:ext cx="8229600" cy="4776788"/>
          </a:xfrm>
        </p:spPr>
        <p:txBody>
          <a:bodyPr/>
          <a:lstStyle/>
          <a:p>
            <a:pPr eaLnBrk="1" hangingPunct="1">
              <a:buFont typeface="Arial" panose="020B0604020202020204" pitchFamily="34" charset="0"/>
              <a:buNone/>
            </a:pPr>
            <a:r>
              <a:rPr lang="en-US" altLang="en-US" sz="2200" dirty="0" smtClean="0"/>
              <a:t>&lt;?</a:t>
            </a:r>
            <a:r>
              <a:rPr lang="en-US" altLang="en-US" sz="2200" dirty="0" err="1" smtClean="0"/>
              <a:t>php</a:t>
            </a:r>
            <a:endParaRPr lang="en-US" altLang="en-US" sz="2200" dirty="0" smtClean="0"/>
          </a:p>
          <a:p>
            <a:pPr eaLnBrk="1" hangingPunct="1">
              <a:buFont typeface="Arial" panose="020B0604020202020204" pitchFamily="34" charset="0"/>
              <a:buNone/>
            </a:pPr>
            <a:r>
              <a:rPr lang="en-US" altLang="en-US" sz="2200" b="1" dirty="0" smtClean="0">
                <a:solidFill>
                  <a:srgbClr val="0000FF"/>
                </a:solidFill>
              </a:rPr>
              <a:t>include "</a:t>
            </a:r>
            <a:r>
              <a:rPr lang="en-US" altLang="en-US" sz="2200" b="1" dirty="0" err="1" smtClean="0">
                <a:solidFill>
                  <a:srgbClr val="0000FF"/>
                </a:solidFill>
              </a:rPr>
              <a:t>conn.php</a:t>
            </a:r>
            <a:r>
              <a:rPr lang="en-US" altLang="en-US" sz="2200" b="1" dirty="0" smtClean="0">
                <a:solidFill>
                  <a:srgbClr val="0000FF"/>
                </a:solidFill>
              </a:rPr>
              <a:t>";</a:t>
            </a:r>
          </a:p>
          <a:p>
            <a:pPr eaLnBrk="1" hangingPunct="1">
              <a:buFont typeface="Arial" panose="020B0604020202020204" pitchFamily="34" charset="0"/>
              <a:buNone/>
            </a:pPr>
            <a:r>
              <a:rPr lang="en-US" altLang="en-US" sz="2200" dirty="0" smtClean="0"/>
              <a:t>echo "&lt;</a:t>
            </a:r>
            <a:r>
              <a:rPr lang="en-US" altLang="en-US" sz="2200" dirty="0" err="1" smtClean="0"/>
              <a:t>br</a:t>
            </a:r>
            <a:r>
              <a:rPr lang="en-US" altLang="en-US" sz="2200" dirty="0" smtClean="0"/>
              <a:t>&gt;";</a:t>
            </a:r>
          </a:p>
          <a:p>
            <a:pPr eaLnBrk="1" hangingPunct="1">
              <a:buNone/>
            </a:pPr>
            <a:r>
              <a:rPr lang="en-US" altLang="en-US" sz="2200" dirty="0" smtClean="0"/>
              <a:t>echo “</a:t>
            </a:r>
            <a:r>
              <a:rPr lang="en-US" altLang="en-US" sz="2200" dirty="0" err="1" smtClean="0"/>
              <a:t>stno</a:t>
            </a:r>
            <a:r>
              <a:rPr lang="en-US" altLang="en-US" sz="2200" dirty="0" smtClean="0"/>
              <a:t>    </a:t>
            </a:r>
            <a:r>
              <a:rPr lang="en-US" altLang="en-US" sz="2200" dirty="0" err="1" smtClean="0"/>
              <a:t>stname</a:t>
            </a:r>
            <a:r>
              <a:rPr lang="en-US" altLang="en-US" sz="2200" dirty="0"/>
              <a:t>”; echo "&lt;</a:t>
            </a:r>
            <a:r>
              <a:rPr lang="en-US" altLang="en-US" sz="2200" dirty="0" err="1"/>
              <a:t>br</a:t>
            </a:r>
            <a:r>
              <a:rPr lang="en-US" altLang="en-US" sz="2200" dirty="0"/>
              <a:t>&gt;";</a:t>
            </a:r>
          </a:p>
          <a:p>
            <a:pPr eaLnBrk="1" hangingPunct="1">
              <a:buFont typeface="Arial" panose="020B0604020202020204" pitchFamily="34" charset="0"/>
              <a:buNone/>
            </a:pPr>
            <a:r>
              <a:rPr lang="en-US" altLang="en-US" sz="2200" dirty="0" smtClean="0"/>
              <a:t>echo “-----     ---------”;</a:t>
            </a:r>
          </a:p>
          <a:p>
            <a:pPr eaLnBrk="1" hangingPunct="1">
              <a:buFont typeface="Arial" panose="020B0604020202020204" pitchFamily="34" charset="0"/>
              <a:buNone/>
            </a:pPr>
            <a:r>
              <a:rPr lang="en-US" altLang="en-US" sz="2200" b="1" dirty="0" smtClean="0">
                <a:solidFill>
                  <a:srgbClr val="C00000"/>
                </a:solidFill>
              </a:rPr>
              <a:t>$</a:t>
            </a:r>
            <a:r>
              <a:rPr lang="en-US" altLang="en-US" sz="2200" b="1" dirty="0" err="1" smtClean="0">
                <a:solidFill>
                  <a:srgbClr val="C00000"/>
                </a:solidFill>
              </a:rPr>
              <a:t>sql</a:t>
            </a:r>
            <a:r>
              <a:rPr lang="en-US" altLang="en-US" sz="2200" b="1" dirty="0" smtClean="0">
                <a:solidFill>
                  <a:srgbClr val="0000FF"/>
                </a:solidFill>
              </a:rPr>
              <a:t>="SELECT * FROM students";</a:t>
            </a:r>
          </a:p>
          <a:p>
            <a:pPr eaLnBrk="1" hangingPunct="1">
              <a:buFont typeface="Arial" panose="020B0604020202020204" pitchFamily="34" charset="0"/>
              <a:buNone/>
            </a:pPr>
            <a:r>
              <a:rPr lang="en-US" altLang="en-US" sz="2200" b="1" dirty="0" smtClean="0">
                <a:solidFill>
                  <a:srgbClr val="00B050"/>
                </a:solidFill>
              </a:rPr>
              <a:t>$res</a:t>
            </a:r>
            <a:r>
              <a:rPr lang="en-US" altLang="en-US" sz="2200" dirty="0" smtClean="0"/>
              <a:t>=</a:t>
            </a:r>
            <a:r>
              <a:rPr lang="en-US" altLang="en-US" sz="2200" dirty="0" err="1" smtClean="0"/>
              <a:t>mysql_query</a:t>
            </a:r>
            <a:r>
              <a:rPr lang="en-US" altLang="en-US" sz="2200" dirty="0" smtClean="0"/>
              <a:t>(</a:t>
            </a:r>
            <a:r>
              <a:rPr lang="en-US" altLang="en-US" sz="2200" b="1" dirty="0" smtClean="0">
                <a:solidFill>
                  <a:srgbClr val="C00000"/>
                </a:solidFill>
              </a:rPr>
              <a:t>$</a:t>
            </a:r>
            <a:r>
              <a:rPr lang="en-US" altLang="en-US" sz="2200" b="1" dirty="0" err="1" smtClean="0">
                <a:solidFill>
                  <a:srgbClr val="C00000"/>
                </a:solidFill>
              </a:rPr>
              <a:t>sql</a:t>
            </a:r>
            <a:r>
              <a:rPr lang="en-US" altLang="en-US" sz="2200" dirty="0" smtClean="0"/>
              <a:t>);</a:t>
            </a:r>
          </a:p>
          <a:p>
            <a:pPr eaLnBrk="1" hangingPunct="1">
              <a:buFont typeface="Arial" panose="020B0604020202020204" pitchFamily="34" charset="0"/>
              <a:buNone/>
            </a:pPr>
            <a:r>
              <a:rPr lang="en-US" altLang="en-US" sz="2200" b="1" dirty="0" smtClean="0">
                <a:solidFill>
                  <a:srgbClr val="0000FF"/>
                </a:solidFill>
              </a:rPr>
              <a:t>while(</a:t>
            </a:r>
            <a:r>
              <a:rPr lang="en-US" altLang="en-US" sz="2200" b="1" dirty="0" smtClean="0">
                <a:solidFill>
                  <a:srgbClr val="CC0099"/>
                </a:solidFill>
              </a:rPr>
              <a:t>$a</a:t>
            </a:r>
            <a:r>
              <a:rPr lang="en-US" altLang="en-US" sz="2200" b="1" dirty="0" smtClean="0">
                <a:solidFill>
                  <a:srgbClr val="0000FF"/>
                </a:solidFill>
              </a:rPr>
              <a:t>=</a:t>
            </a:r>
            <a:r>
              <a:rPr lang="en-US" altLang="en-US" sz="2200" b="1" dirty="0" err="1" smtClean="0">
                <a:solidFill>
                  <a:srgbClr val="0000FF"/>
                </a:solidFill>
              </a:rPr>
              <a:t>mysql_fetch_array</a:t>
            </a:r>
            <a:r>
              <a:rPr lang="en-US" altLang="en-US" sz="2200" b="1" dirty="0" smtClean="0">
                <a:solidFill>
                  <a:srgbClr val="0000FF"/>
                </a:solidFill>
              </a:rPr>
              <a:t>(</a:t>
            </a:r>
            <a:r>
              <a:rPr lang="en-US" altLang="en-US" sz="2200" b="1" dirty="0">
                <a:solidFill>
                  <a:srgbClr val="00B050"/>
                </a:solidFill>
              </a:rPr>
              <a:t>$res</a:t>
            </a:r>
            <a:r>
              <a:rPr lang="en-US" altLang="en-US" sz="2200" b="1" dirty="0" smtClean="0">
                <a:solidFill>
                  <a:srgbClr val="0000FF"/>
                </a:solidFill>
              </a:rPr>
              <a:t>))</a:t>
            </a:r>
          </a:p>
          <a:p>
            <a:pPr eaLnBrk="1" hangingPunct="1">
              <a:buFont typeface="Arial" panose="020B0604020202020204" pitchFamily="34" charset="0"/>
              <a:buNone/>
            </a:pPr>
            <a:r>
              <a:rPr lang="en-US" altLang="en-US" sz="2200" dirty="0" smtClean="0"/>
              <a:t>{</a:t>
            </a:r>
          </a:p>
          <a:p>
            <a:pPr eaLnBrk="1" hangingPunct="1">
              <a:buFont typeface="Arial" panose="020B0604020202020204" pitchFamily="34" charset="0"/>
              <a:buNone/>
            </a:pPr>
            <a:r>
              <a:rPr lang="en-US" altLang="en-US" sz="2200" dirty="0" smtClean="0"/>
              <a:t>echo </a:t>
            </a:r>
            <a:r>
              <a:rPr lang="en-US" altLang="en-US" sz="2200" b="1" dirty="0">
                <a:solidFill>
                  <a:srgbClr val="CC0099"/>
                </a:solidFill>
              </a:rPr>
              <a:t>$a</a:t>
            </a:r>
            <a:r>
              <a:rPr lang="en-US" altLang="en-US" sz="2200" dirty="0" smtClean="0"/>
              <a:t>[0]." ".</a:t>
            </a:r>
            <a:r>
              <a:rPr lang="en-US" altLang="en-US" sz="2200" b="1" dirty="0">
                <a:solidFill>
                  <a:srgbClr val="CC0099"/>
                </a:solidFill>
              </a:rPr>
              <a:t>$a</a:t>
            </a:r>
            <a:r>
              <a:rPr lang="en-US" altLang="en-US" sz="2200" dirty="0" smtClean="0"/>
              <a:t>[1]."&lt;</a:t>
            </a:r>
            <a:r>
              <a:rPr lang="en-US" altLang="en-US" sz="2200" dirty="0" err="1" smtClean="0"/>
              <a:t>br</a:t>
            </a:r>
            <a:r>
              <a:rPr lang="en-US" altLang="en-US" sz="2200" dirty="0" smtClean="0"/>
              <a:t>&gt;";</a:t>
            </a:r>
          </a:p>
          <a:p>
            <a:pPr eaLnBrk="1" hangingPunct="1">
              <a:buFont typeface="Arial" panose="020B0604020202020204" pitchFamily="34" charset="0"/>
              <a:buNone/>
            </a:pPr>
            <a:r>
              <a:rPr lang="en-US" altLang="en-US" sz="2200" dirty="0" smtClean="0"/>
              <a:t>}</a:t>
            </a:r>
          </a:p>
          <a:p>
            <a:pPr eaLnBrk="1" hangingPunct="1">
              <a:buFont typeface="Arial" panose="020B0604020202020204" pitchFamily="34" charset="0"/>
              <a:buNone/>
            </a:pPr>
            <a:r>
              <a:rPr lang="en-US" altLang="en-US" sz="2200" dirty="0" smtClean="0"/>
              <a:t>?&gt;</a:t>
            </a:r>
          </a:p>
          <a:p>
            <a:pPr eaLnBrk="1" hangingPunct="1">
              <a:buFont typeface="Arial" panose="020B0604020202020204" pitchFamily="34" charset="0"/>
              <a:buNone/>
            </a:pPr>
            <a:endParaRPr lang="en-US" altLang="en-US" sz="22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49AD24-E3AB-4D66-823D-A5A4D830E111}" type="slidenum">
              <a:rPr lang="en-US" altLang="en-US">
                <a:solidFill>
                  <a:srgbClr val="898989"/>
                </a:solidFill>
                <a:latin typeface="Calibri" panose="020F0502020204030204" pitchFamily="34" charset="0"/>
              </a:rPr>
              <a:pPr eaLnBrk="1" hangingPunct="1"/>
              <a:t>10</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988719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a:xfrm>
            <a:off x="0" y="228600"/>
            <a:ext cx="9144000" cy="914400"/>
          </a:xfrm>
        </p:spPr>
        <p:txBody>
          <a:bodyPr/>
          <a:lstStyle/>
          <a:p>
            <a:r>
              <a:rPr lang="en-US" altLang="ar-JO" dirty="0" smtClean="0">
                <a:solidFill>
                  <a:srgbClr val="0000FF"/>
                </a:solidFill>
              </a:rPr>
              <a:t>SELECT Example–Boolean Operators</a:t>
            </a:r>
          </a:p>
        </p:txBody>
      </p:sp>
      <p:sp>
        <p:nvSpPr>
          <p:cNvPr id="3" name="Content Placeholder 2"/>
          <p:cNvSpPr>
            <a:spLocks noGrp="1"/>
          </p:cNvSpPr>
          <p:nvPr>
            <p:ph idx="1"/>
          </p:nvPr>
        </p:nvSpPr>
        <p:spPr>
          <a:xfrm>
            <a:off x="0" y="1524000"/>
            <a:ext cx="9144000" cy="5334000"/>
          </a:xfrm>
        </p:spPr>
        <p:txBody>
          <a:bodyPr/>
          <a:lstStyle/>
          <a:p>
            <a:pPr eaLnBrk="1" fontAlgn="auto" hangingPunct="1">
              <a:spcAft>
                <a:spcPts val="0"/>
              </a:spcAft>
              <a:buFont typeface="Wingdings 2"/>
              <a:buChar char=""/>
              <a:defRPr/>
            </a:pPr>
            <a:r>
              <a:rPr lang="en-US" sz="2400" dirty="0">
                <a:solidFill>
                  <a:srgbClr val="990000"/>
                </a:solidFill>
                <a:effectLst>
                  <a:outerShdw blurRad="38100" dist="38100" dir="2700000" algn="tl">
                    <a:srgbClr val="000000"/>
                  </a:outerShdw>
                </a:effectLst>
              </a:rPr>
              <a:t>AND</a:t>
            </a:r>
            <a:r>
              <a:rPr lang="en-US" sz="2400" dirty="0"/>
              <a:t>, </a:t>
            </a:r>
            <a:r>
              <a:rPr lang="en-US" sz="2400" dirty="0">
                <a:solidFill>
                  <a:srgbClr val="990000"/>
                </a:solidFill>
                <a:effectLst>
                  <a:outerShdw blurRad="38100" dist="38100" dir="2700000" algn="tl">
                    <a:srgbClr val="000000"/>
                  </a:outerShdw>
                </a:effectLst>
              </a:rPr>
              <a:t>OR</a:t>
            </a:r>
            <a:r>
              <a:rPr lang="en-US" sz="2400" dirty="0"/>
              <a:t>, and </a:t>
            </a:r>
            <a:r>
              <a:rPr lang="en-US" sz="2400" dirty="0">
                <a:solidFill>
                  <a:srgbClr val="990000"/>
                </a:solidFill>
                <a:effectLst>
                  <a:outerShdw blurRad="38100" dist="38100" dir="2700000" algn="tl">
                    <a:srgbClr val="000000"/>
                  </a:outerShdw>
                </a:effectLst>
              </a:rPr>
              <a:t>NOT</a:t>
            </a:r>
            <a:r>
              <a:rPr lang="en-US" sz="2400" dirty="0"/>
              <a:t> Operators for customizing conditions in WHERE clause</a:t>
            </a:r>
          </a:p>
          <a:p>
            <a:pPr eaLnBrk="1" fontAlgn="auto" hangingPunct="1">
              <a:spcAft>
                <a:spcPts val="0"/>
              </a:spcAft>
              <a:buFont typeface="Wingdings 2"/>
              <a:buChar char=""/>
              <a:defRPr/>
            </a:pPr>
            <a:endParaRPr lang="ar-JO" dirty="0" smtClean="0">
              <a:solidFill>
                <a:srgbClr val="000000"/>
              </a:solidFill>
              <a:cs typeface="Tahoma" pitchFamily="34" charset="0"/>
            </a:endParaRPr>
          </a:p>
          <a:p>
            <a:pPr eaLnBrk="1" fontAlgn="auto" hangingPunct="1">
              <a:spcAft>
                <a:spcPts val="0"/>
              </a:spcAft>
              <a:buFont typeface="Wingdings 2"/>
              <a:buChar char=""/>
              <a:defRPr/>
            </a:pPr>
            <a:endParaRPr lang="ar-JO" dirty="0">
              <a:solidFill>
                <a:srgbClr val="000000"/>
              </a:solidFill>
              <a:cs typeface="Tahoma" pitchFamily="34" charset="0"/>
            </a:endParaRPr>
          </a:p>
          <a:p>
            <a:pPr eaLnBrk="1" fontAlgn="auto" hangingPunct="1">
              <a:spcAft>
                <a:spcPts val="0"/>
              </a:spcAft>
              <a:buFont typeface="Wingdings 2"/>
              <a:buChar char=""/>
              <a:defRPr/>
            </a:pPr>
            <a:endParaRPr lang="ar-JO" dirty="0" smtClean="0">
              <a:solidFill>
                <a:srgbClr val="000000"/>
              </a:solidFill>
              <a:cs typeface="Tahoma" pitchFamily="34" charset="0"/>
            </a:endParaRPr>
          </a:p>
          <a:p>
            <a:pPr eaLnBrk="1" fontAlgn="auto" hangingPunct="1">
              <a:spcAft>
                <a:spcPts val="0"/>
              </a:spcAft>
              <a:buFont typeface="Wingdings 2"/>
              <a:buChar char=""/>
              <a:defRPr/>
            </a:pPr>
            <a:endParaRPr lang="ar-JO" dirty="0">
              <a:solidFill>
                <a:srgbClr val="000000"/>
              </a:solidFill>
              <a:cs typeface="Tahoma" pitchFamily="34" charset="0"/>
            </a:endParaRPr>
          </a:p>
          <a:p>
            <a:pPr eaLnBrk="1" fontAlgn="auto" hangingPunct="1">
              <a:spcAft>
                <a:spcPts val="0"/>
              </a:spcAft>
              <a:buFont typeface="Wingdings 2"/>
              <a:buChar char=""/>
              <a:defRPr/>
            </a:pPr>
            <a:endParaRPr lang="ar-JO" dirty="0" smtClean="0">
              <a:solidFill>
                <a:srgbClr val="000000"/>
              </a:solidFill>
              <a:cs typeface="Tahoma" pitchFamily="34" charset="0"/>
            </a:endParaRPr>
          </a:p>
          <a:p>
            <a:pPr eaLnBrk="1" fontAlgn="auto" hangingPunct="1">
              <a:spcAft>
                <a:spcPts val="0"/>
              </a:spcAft>
              <a:buFont typeface="Wingdings 2"/>
              <a:buChar char=""/>
              <a:defRPr/>
            </a:pPr>
            <a:r>
              <a:rPr lang="en-US" sz="2400" dirty="0" smtClean="0">
                <a:solidFill>
                  <a:srgbClr val="000000"/>
                </a:solidFill>
                <a:cs typeface="Tahoma" pitchFamily="34" charset="0"/>
              </a:rPr>
              <a:t>Note</a:t>
            </a:r>
            <a:r>
              <a:rPr lang="en-US" sz="2400" dirty="0">
                <a:solidFill>
                  <a:srgbClr val="000000"/>
                </a:solidFill>
                <a:cs typeface="Tahoma" pitchFamily="34" charset="0"/>
              </a:rPr>
              <a:t>: the </a:t>
            </a:r>
            <a:r>
              <a:rPr lang="en-US" sz="2400" dirty="0">
                <a:solidFill>
                  <a:srgbClr val="C00000"/>
                </a:solidFill>
                <a:effectLst>
                  <a:outerShdw blurRad="38100" dist="38100" dir="2700000" algn="tl">
                    <a:srgbClr val="000000">
                      <a:alpha val="43137"/>
                    </a:srgbClr>
                  </a:outerShdw>
                </a:effectLst>
                <a:cs typeface="Tahoma" pitchFamily="34" charset="0"/>
              </a:rPr>
              <a:t>LIKE</a:t>
            </a:r>
            <a:r>
              <a:rPr lang="en-US" sz="2400" dirty="0">
                <a:solidFill>
                  <a:srgbClr val="000000"/>
                </a:solidFill>
                <a:effectLst>
                  <a:outerShdw blurRad="38100" dist="38100" dir="2700000" algn="tl">
                    <a:srgbClr val="000000">
                      <a:alpha val="43137"/>
                    </a:srgbClr>
                  </a:outerShdw>
                </a:effectLst>
                <a:cs typeface="Tahoma" pitchFamily="34" charset="0"/>
              </a:rPr>
              <a:t> </a:t>
            </a:r>
            <a:r>
              <a:rPr lang="en-US" sz="2400" dirty="0">
                <a:solidFill>
                  <a:srgbClr val="000000"/>
                </a:solidFill>
                <a:cs typeface="Tahoma" pitchFamily="34" charset="0"/>
              </a:rPr>
              <a:t>operator allows you to compare strings using wildcards. For example, the % wildcard in ‘%Desk’  indicates that all strings that have any number of characters preceding the word “Desk” will be allowed</a:t>
            </a:r>
            <a:endParaRPr lang="en-US" sz="2400" dirty="0"/>
          </a:p>
        </p:txBody>
      </p:sp>
      <p:pic>
        <p:nvPicPr>
          <p:cNvPr id="46084" name="Picture 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2667001"/>
            <a:ext cx="7772400"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517112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itle 1"/>
          <p:cNvSpPr>
            <a:spLocks noGrp="1"/>
          </p:cNvSpPr>
          <p:nvPr>
            <p:ph type="title"/>
          </p:nvPr>
        </p:nvSpPr>
        <p:spPr>
          <a:xfrm>
            <a:off x="0" y="228600"/>
            <a:ext cx="9144000" cy="990600"/>
          </a:xfrm>
        </p:spPr>
        <p:txBody>
          <a:bodyPr/>
          <a:lstStyle/>
          <a:p>
            <a:r>
              <a:rPr lang="en-US" altLang="en-US" sz="3600" b="1" dirty="0" smtClean="0">
                <a:solidFill>
                  <a:srgbClr val="0000FF"/>
                </a:solidFill>
                <a:latin typeface="Times New Roman" panose="02020603050405020304" pitchFamily="18" charset="0"/>
              </a:rPr>
              <a:t>Boolean query A without use of  parentheses</a:t>
            </a:r>
            <a:endParaRPr lang="en-US" altLang="ar-JO" sz="3600" b="1" dirty="0" smtClean="0">
              <a:solidFill>
                <a:srgbClr val="0000FF"/>
              </a:solidFill>
            </a:endParaRPr>
          </a:p>
        </p:txBody>
      </p:sp>
      <p:pic>
        <p:nvPicPr>
          <p:cNvPr id="47107" name="Picture 4" descr="Nonam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1750" y="1233488"/>
            <a:ext cx="6024563" cy="5624512"/>
          </a:xfrm>
          <a:noFill/>
        </p:spPr>
      </p:pic>
      <p:pic>
        <p:nvPicPr>
          <p:cNvPr id="47108" name="Picture 5" descr="Noname.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038600" y="1233488"/>
            <a:ext cx="4841875"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p:nvPr/>
        </p:nvSpPr>
        <p:spPr>
          <a:xfrm>
            <a:off x="6226175" y="3019425"/>
            <a:ext cx="2497138" cy="2308225"/>
          </a:xfrm>
          <a:prstGeom prst="rect">
            <a:avLst/>
          </a:prstGeom>
          <a:noFill/>
        </p:spPr>
        <p:txBody>
          <a:bodyPr>
            <a:spAutoFit/>
          </a:bodyPr>
          <a:lstStyle/>
          <a:p>
            <a:pPr eaLnBrk="1" hangingPunct="1">
              <a:defRPr/>
            </a:pPr>
            <a:r>
              <a:rPr lang="en-US" dirty="0">
                <a:latin typeface="+mn-lt"/>
                <a:cs typeface="Arial" charset="0"/>
              </a:rPr>
              <a:t>By default, processing order of Boolean operators is NOT, then AND, then OR</a:t>
            </a:r>
          </a:p>
        </p:txBody>
      </p:sp>
    </p:spTree>
    <p:extLst>
      <p:ext uri="{BB962C8B-B14F-4D97-AF65-F5344CB8AC3E}">
        <p14:creationId xmlns:p14="http://schemas.microsoft.com/office/powerpoint/2010/main" val="306068599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a:xfrm>
            <a:off x="0" y="228600"/>
            <a:ext cx="9144000" cy="914400"/>
          </a:xfrm>
        </p:spPr>
        <p:txBody>
          <a:bodyPr/>
          <a:lstStyle/>
          <a:p>
            <a:r>
              <a:rPr lang="en-US" altLang="ar-JO" b="1" dirty="0" smtClean="0">
                <a:solidFill>
                  <a:srgbClr val="0000FF"/>
                </a:solidFill>
              </a:rPr>
              <a:t>SELECT Example–Boolean Operators</a:t>
            </a:r>
          </a:p>
        </p:txBody>
      </p:sp>
      <p:sp>
        <p:nvSpPr>
          <p:cNvPr id="3" name="Content Placeholder 2"/>
          <p:cNvSpPr>
            <a:spLocks noGrp="1"/>
          </p:cNvSpPr>
          <p:nvPr>
            <p:ph idx="1"/>
          </p:nvPr>
        </p:nvSpPr>
        <p:spPr>
          <a:xfrm>
            <a:off x="0" y="1524000"/>
            <a:ext cx="9144000" cy="5334000"/>
          </a:xfrm>
        </p:spPr>
        <p:txBody>
          <a:bodyPr/>
          <a:lstStyle/>
          <a:p>
            <a:pPr>
              <a:defRPr/>
            </a:pPr>
            <a:r>
              <a:rPr lang="en-US" sz="2800" dirty="0" smtClean="0">
                <a:solidFill>
                  <a:srgbClr val="990000"/>
                </a:solidFill>
                <a:effectLst>
                  <a:outerShdw blurRad="38100" dist="38100" dir="2700000" algn="tl">
                    <a:srgbClr val="000000"/>
                  </a:outerShdw>
                </a:effectLst>
              </a:rPr>
              <a:t>With parentheses…these override the normal precedence of Boolean operators</a:t>
            </a:r>
            <a:endParaRPr lang="ar-JO" sz="2800" dirty="0" smtClean="0">
              <a:solidFill>
                <a:srgbClr val="990000"/>
              </a:solidFill>
              <a:effectLst>
                <a:outerShdw blurRad="38100" dist="38100" dir="2700000" algn="tl">
                  <a:srgbClr val="000000"/>
                </a:outerShdw>
              </a:effectLst>
            </a:endParaRPr>
          </a:p>
          <a:p>
            <a:pPr>
              <a:defRPr/>
            </a:pPr>
            <a:endParaRPr lang="en-US" dirty="0" smtClean="0"/>
          </a:p>
          <a:p>
            <a:pPr>
              <a:defRPr/>
            </a:pPr>
            <a:endParaRPr lang="ar-JO" dirty="0" smtClean="0"/>
          </a:p>
          <a:p>
            <a:pPr>
              <a:defRPr/>
            </a:pPr>
            <a:endParaRPr lang="ar-JO" dirty="0"/>
          </a:p>
          <a:p>
            <a:pPr>
              <a:defRPr/>
            </a:pPr>
            <a:endParaRPr lang="ar-JO" dirty="0" smtClean="0"/>
          </a:p>
          <a:p>
            <a:pPr>
              <a:defRPr/>
            </a:pPr>
            <a:endParaRPr lang="ar-JO" dirty="0"/>
          </a:p>
          <a:p>
            <a:pPr>
              <a:defRPr/>
            </a:pPr>
            <a:endParaRPr lang="ar-JO" dirty="0" smtClean="0"/>
          </a:p>
          <a:p>
            <a:pPr>
              <a:defRPr/>
            </a:pPr>
            <a:endParaRPr lang="ar-JO" dirty="0"/>
          </a:p>
          <a:p>
            <a:pPr>
              <a:defRPr/>
            </a:pPr>
            <a:endParaRPr lang="ar-JO" dirty="0" smtClean="0"/>
          </a:p>
          <a:p>
            <a:pPr>
              <a:defRPr/>
            </a:pPr>
            <a:endParaRPr lang="ar-JO" dirty="0"/>
          </a:p>
          <a:p>
            <a:pPr>
              <a:defRPr/>
            </a:pPr>
            <a:endParaRPr lang="ar-JO" dirty="0" smtClean="0"/>
          </a:p>
          <a:p>
            <a:pPr>
              <a:defRPr/>
            </a:pPr>
            <a:endParaRPr lang="ar-JO" dirty="0"/>
          </a:p>
          <a:p>
            <a:pPr>
              <a:defRPr/>
            </a:pPr>
            <a:endParaRPr lang="en-US" dirty="0"/>
          </a:p>
        </p:txBody>
      </p:sp>
      <p:sp>
        <p:nvSpPr>
          <p:cNvPr id="5" name="Text Box 4"/>
          <p:cNvSpPr txBox="1">
            <a:spLocks noChangeArrowheads="1"/>
          </p:cNvSpPr>
          <p:nvPr/>
        </p:nvSpPr>
        <p:spPr bwMode="auto">
          <a:xfrm>
            <a:off x="279400" y="5638800"/>
            <a:ext cx="8864600" cy="830262"/>
          </a:xfrm>
          <a:prstGeom prst="rect">
            <a:avLst/>
          </a:prstGeom>
          <a:noFill/>
          <a:ln w="25400">
            <a:noFill/>
            <a:miter lim="800000"/>
            <a:headEnd/>
            <a:tailEnd/>
          </a:ln>
        </p:spPr>
        <p:txBody>
          <a:bodyPr>
            <a:spAutoFit/>
          </a:bodyPr>
          <a:lstStyle/>
          <a:p>
            <a:pPr eaLnBrk="1" hangingPunct="1">
              <a:defRPr/>
            </a:pPr>
            <a:r>
              <a:rPr lang="en-US" dirty="0">
                <a:solidFill>
                  <a:srgbClr val="000000"/>
                </a:solidFill>
                <a:latin typeface="+mn-lt"/>
                <a:cs typeface="Tahoma" pitchFamily="34" charset="0"/>
              </a:rPr>
              <a:t>With parentheses, you can override normal precedence rules. In this case parentheses make the OR take place before the AND.</a:t>
            </a:r>
          </a:p>
        </p:txBody>
      </p:sp>
      <p:pic>
        <p:nvPicPr>
          <p:cNvPr id="48133" name="Picture 6"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95337" y="2667000"/>
            <a:ext cx="7553325" cy="242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228488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0" y="0"/>
            <a:ext cx="9144000" cy="1219200"/>
          </a:xfrm>
        </p:spPr>
        <p:txBody>
          <a:bodyPr/>
          <a:lstStyle/>
          <a:p>
            <a:r>
              <a:rPr lang="en-US" altLang="en-US" dirty="0" smtClean="0">
                <a:solidFill>
                  <a:srgbClr val="0000FF"/>
                </a:solidFill>
                <a:latin typeface="Times New Roman" panose="02020603050405020304" pitchFamily="18" charset="0"/>
              </a:rPr>
              <a:t>Boolean query with use of parentheses</a:t>
            </a:r>
            <a:endParaRPr lang="en-US" altLang="ar-JO" dirty="0" smtClean="0">
              <a:solidFill>
                <a:srgbClr val="0000FF"/>
              </a:solidFill>
            </a:endParaRPr>
          </a:p>
        </p:txBody>
      </p:sp>
      <p:pic>
        <p:nvPicPr>
          <p:cNvPr id="51203" name="Picture 5" descr="Noname.jp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30163" y="1295400"/>
            <a:ext cx="6751637" cy="5562600"/>
          </a:xfrm>
          <a:noFill/>
        </p:spPr>
      </p:pic>
      <p:pic>
        <p:nvPicPr>
          <p:cNvPr id="51204" name="Picture 6" descr="Noname.gif"/>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343400" y="1316038"/>
            <a:ext cx="4572000" cy="129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41020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0" y="0"/>
            <a:ext cx="9144000" cy="1143000"/>
          </a:xfrm>
        </p:spPr>
        <p:txBody>
          <a:bodyPr/>
          <a:lstStyle/>
          <a:p>
            <a:r>
              <a:rPr lang="en-US" altLang="ar-JO" dirty="0" smtClean="0">
                <a:solidFill>
                  <a:srgbClr val="0000FF"/>
                </a:solidFill>
              </a:rPr>
              <a:t>Sorting Results with </a:t>
            </a:r>
            <a:r>
              <a:rPr lang="en-US" altLang="ar-JO" sz="3600" dirty="0" smtClean="0">
                <a:solidFill>
                  <a:srgbClr val="0000FF"/>
                </a:solidFill>
              </a:rPr>
              <a:t>ORDER BY </a:t>
            </a:r>
            <a:r>
              <a:rPr lang="en-US" altLang="ar-JO" dirty="0" smtClean="0">
                <a:solidFill>
                  <a:srgbClr val="0000FF"/>
                </a:solidFill>
              </a:rPr>
              <a:t>Clause</a:t>
            </a:r>
          </a:p>
        </p:txBody>
      </p:sp>
      <p:sp>
        <p:nvSpPr>
          <p:cNvPr id="52227" name="Content Placeholder 2"/>
          <p:cNvSpPr>
            <a:spLocks noGrp="1"/>
          </p:cNvSpPr>
          <p:nvPr>
            <p:ph idx="1"/>
          </p:nvPr>
        </p:nvSpPr>
        <p:spPr>
          <a:xfrm>
            <a:off x="0" y="1524000"/>
            <a:ext cx="9144000" cy="5334000"/>
          </a:xfrm>
        </p:spPr>
        <p:txBody>
          <a:bodyPr/>
          <a:lstStyle/>
          <a:p>
            <a:r>
              <a:rPr lang="en-US" altLang="en-US" dirty="0" smtClean="0"/>
              <a:t>Sort the results first by STATE, and within a state by the CUSTOMER NAME</a:t>
            </a:r>
            <a:endParaRPr lang="ar-JO" altLang="en-US" dirty="0" smtClean="0"/>
          </a:p>
          <a:p>
            <a:endParaRPr lang="en-US" altLang="ar-JO" dirty="0" smtClean="0"/>
          </a:p>
        </p:txBody>
      </p:sp>
      <p:pic>
        <p:nvPicPr>
          <p:cNvPr id="52228" name="Picture 5" descr="Noname.gif"/>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28600" y="3009900"/>
            <a:ext cx="8915400" cy="17835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Text Box 4"/>
          <p:cNvSpPr txBox="1">
            <a:spLocks noChangeArrowheads="1"/>
          </p:cNvSpPr>
          <p:nvPr/>
        </p:nvSpPr>
        <p:spPr bwMode="auto">
          <a:xfrm>
            <a:off x="0" y="5174456"/>
            <a:ext cx="914400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eaLnBrk="1" hangingPunct="1"/>
            <a:r>
              <a:rPr lang="en-US" altLang="en-US" sz="2000" dirty="0">
                <a:solidFill>
                  <a:srgbClr val="000000"/>
                </a:solidFill>
              </a:rPr>
              <a:t>Note: the </a:t>
            </a:r>
            <a:r>
              <a:rPr lang="en-US" altLang="en-US" sz="2000" b="1" dirty="0">
                <a:solidFill>
                  <a:srgbClr val="FF0000"/>
                </a:solidFill>
              </a:rPr>
              <a:t>IN</a:t>
            </a:r>
            <a:r>
              <a:rPr lang="en-US" altLang="en-US" sz="2000" dirty="0">
                <a:solidFill>
                  <a:srgbClr val="000000"/>
                </a:solidFill>
              </a:rPr>
              <a:t> operator in this example allows you to include rows whose </a:t>
            </a:r>
            <a:r>
              <a:rPr lang="en-US" altLang="en-US" sz="2000" dirty="0" err="1">
                <a:solidFill>
                  <a:srgbClr val="000000"/>
                </a:solidFill>
              </a:rPr>
              <a:t>CustomerState</a:t>
            </a:r>
            <a:r>
              <a:rPr lang="en-US" altLang="en-US" sz="2000" dirty="0">
                <a:solidFill>
                  <a:srgbClr val="000000"/>
                </a:solidFill>
              </a:rPr>
              <a:t> value is either FL, TX, CA, or HI. It is more efficient than separate OR conditions.</a:t>
            </a:r>
          </a:p>
        </p:txBody>
      </p:sp>
    </p:spTree>
    <p:extLst>
      <p:ext uri="{BB962C8B-B14F-4D97-AF65-F5344CB8AC3E}">
        <p14:creationId xmlns:p14="http://schemas.microsoft.com/office/powerpoint/2010/main" val="220861276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Title 1"/>
          <p:cNvSpPr>
            <a:spLocks noGrp="1"/>
          </p:cNvSpPr>
          <p:nvPr>
            <p:ph type="title"/>
          </p:nvPr>
        </p:nvSpPr>
        <p:spPr>
          <a:xfrm>
            <a:off x="0" y="0"/>
            <a:ext cx="9144000" cy="1219200"/>
          </a:xfrm>
        </p:spPr>
        <p:txBody>
          <a:bodyPr/>
          <a:lstStyle/>
          <a:p>
            <a:r>
              <a:rPr lang="en-US" altLang="ar-JO" dirty="0" smtClean="0">
                <a:solidFill>
                  <a:srgbClr val="0000FF"/>
                </a:solidFill>
              </a:rPr>
              <a:t>Using and Defining Views</a:t>
            </a:r>
          </a:p>
        </p:txBody>
      </p:sp>
      <p:sp>
        <p:nvSpPr>
          <p:cNvPr id="55299" name="Content Placeholder 2"/>
          <p:cNvSpPr>
            <a:spLocks noGrp="1"/>
          </p:cNvSpPr>
          <p:nvPr>
            <p:ph idx="1"/>
          </p:nvPr>
        </p:nvSpPr>
        <p:spPr>
          <a:xfrm>
            <a:off x="0" y="1524000"/>
            <a:ext cx="9144000" cy="5334000"/>
          </a:xfrm>
        </p:spPr>
        <p:txBody>
          <a:bodyPr/>
          <a:lstStyle/>
          <a:p>
            <a:pPr eaLnBrk="1" hangingPunct="1">
              <a:lnSpc>
                <a:spcPct val="110000"/>
              </a:lnSpc>
              <a:spcBef>
                <a:spcPts val="600"/>
              </a:spcBef>
            </a:pPr>
            <a:r>
              <a:rPr lang="en-US" altLang="en-US" sz="2400" dirty="0" smtClean="0"/>
              <a:t>Views provide users controlled access to tables</a:t>
            </a:r>
          </a:p>
          <a:p>
            <a:pPr eaLnBrk="1" hangingPunct="1">
              <a:lnSpc>
                <a:spcPct val="110000"/>
              </a:lnSpc>
              <a:spcBef>
                <a:spcPts val="600"/>
              </a:spcBef>
            </a:pPr>
            <a:r>
              <a:rPr lang="en-US" altLang="en-US" sz="2400" dirty="0" smtClean="0"/>
              <a:t>Base Table–table containing the raw data</a:t>
            </a:r>
          </a:p>
          <a:p>
            <a:pPr eaLnBrk="1" hangingPunct="1">
              <a:lnSpc>
                <a:spcPct val="110000"/>
              </a:lnSpc>
              <a:spcBef>
                <a:spcPts val="600"/>
              </a:spcBef>
            </a:pPr>
            <a:r>
              <a:rPr lang="en-US" altLang="en-US" sz="2400" b="1" dirty="0" smtClean="0">
                <a:solidFill>
                  <a:srgbClr val="FF0000"/>
                </a:solidFill>
              </a:rPr>
              <a:t>Virtual Table–</a:t>
            </a:r>
            <a:r>
              <a:rPr lang="en-US" altLang="en-US" sz="2400" dirty="0" smtClean="0"/>
              <a:t>constructed automatically as needed; not maintained as real data</a:t>
            </a:r>
          </a:p>
          <a:p>
            <a:pPr eaLnBrk="1" hangingPunct="1">
              <a:lnSpc>
                <a:spcPct val="110000"/>
              </a:lnSpc>
              <a:spcBef>
                <a:spcPts val="600"/>
              </a:spcBef>
            </a:pPr>
            <a:r>
              <a:rPr lang="en-US" altLang="en-US" sz="2400" dirty="0" smtClean="0"/>
              <a:t>Dynamic View</a:t>
            </a:r>
          </a:p>
          <a:p>
            <a:pPr lvl="1" eaLnBrk="1" hangingPunct="1">
              <a:lnSpc>
                <a:spcPct val="110000"/>
              </a:lnSpc>
              <a:spcBef>
                <a:spcPts val="600"/>
              </a:spcBef>
            </a:pPr>
            <a:r>
              <a:rPr lang="en-US" altLang="en-US" sz="2000" dirty="0" smtClean="0"/>
              <a:t>A “virtual table” created dynamically upon request by a user </a:t>
            </a:r>
          </a:p>
          <a:p>
            <a:pPr lvl="1" eaLnBrk="1" hangingPunct="1">
              <a:lnSpc>
                <a:spcPct val="110000"/>
              </a:lnSpc>
              <a:spcBef>
                <a:spcPts val="600"/>
              </a:spcBef>
            </a:pPr>
            <a:r>
              <a:rPr lang="en-US" altLang="en-US" sz="2000" dirty="0" smtClean="0"/>
              <a:t>No data actually stored; instead data from base table made available to user</a:t>
            </a:r>
          </a:p>
          <a:p>
            <a:pPr lvl="1" eaLnBrk="1" hangingPunct="1">
              <a:lnSpc>
                <a:spcPct val="110000"/>
              </a:lnSpc>
              <a:spcBef>
                <a:spcPts val="600"/>
              </a:spcBef>
            </a:pPr>
            <a:r>
              <a:rPr lang="en-US" altLang="en-US" sz="2000" dirty="0" smtClean="0"/>
              <a:t>Based on SQL SELECT statement on base tables or other views</a:t>
            </a:r>
          </a:p>
          <a:p>
            <a:pPr lvl="1" eaLnBrk="1" hangingPunct="1">
              <a:lnSpc>
                <a:spcPct val="110000"/>
              </a:lnSpc>
              <a:spcBef>
                <a:spcPts val="600"/>
              </a:spcBef>
            </a:pPr>
            <a:r>
              <a:rPr lang="en-US" altLang="en-US" sz="2000" dirty="0" smtClean="0"/>
              <a:t>Contents materialized as a result of a query</a:t>
            </a:r>
          </a:p>
          <a:p>
            <a:endParaRPr lang="en-US" altLang="ar-JO" dirty="0" smtClean="0"/>
          </a:p>
        </p:txBody>
      </p:sp>
    </p:spTree>
    <p:extLst>
      <p:ext uri="{BB962C8B-B14F-4D97-AF65-F5344CB8AC3E}">
        <p14:creationId xmlns:p14="http://schemas.microsoft.com/office/powerpoint/2010/main" val="32174034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Title 1"/>
          <p:cNvSpPr>
            <a:spLocks noGrp="1"/>
          </p:cNvSpPr>
          <p:nvPr>
            <p:ph type="title"/>
          </p:nvPr>
        </p:nvSpPr>
        <p:spPr>
          <a:xfrm>
            <a:off x="0" y="0"/>
            <a:ext cx="9144000" cy="1143000"/>
          </a:xfrm>
        </p:spPr>
        <p:txBody>
          <a:bodyPr/>
          <a:lstStyle/>
          <a:p>
            <a:r>
              <a:rPr lang="en-US" altLang="ar-JO" dirty="0" smtClean="0">
                <a:solidFill>
                  <a:srgbClr val="0000FF"/>
                </a:solidFill>
              </a:rPr>
              <a:t>Sample CREATE VIEW</a:t>
            </a:r>
            <a:endParaRPr lang="en-US" altLang="ar-JO" b="0" dirty="0" smtClean="0">
              <a:solidFill>
                <a:srgbClr val="0000FF"/>
              </a:solidFill>
            </a:endParaRPr>
          </a:p>
        </p:txBody>
      </p:sp>
      <p:sp>
        <p:nvSpPr>
          <p:cNvPr id="56323" name="Text Box 4"/>
          <p:cNvSpPr>
            <a:spLocks noGrp="1" noChangeArrowheads="1"/>
          </p:cNvSpPr>
          <p:nvPr>
            <p:ph idx="1"/>
          </p:nvPr>
        </p:nvSpPr>
        <p:spPr>
          <a:xfrm>
            <a:off x="0" y="1524000"/>
            <a:ext cx="9144000" cy="1258888"/>
          </a:xfrm>
        </p:spPr>
        <p:txBody>
          <a:bodyPr>
            <a:spAutoFit/>
          </a:bodyPr>
          <a:lstStyle/>
          <a:p>
            <a:pPr eaLnBrk="1" hangingPunct="1">
              <a:spcBef>
                <a:spcPct val="0"/>
              </a:spcBef>
              <a:buClrTx/>
              <a:buSzTx/>
              <a:buFontTx/>
              <a:buNone/>
            </a:pPr>
            <a:r>
              <a:rPr lang="en-US" altLang="en-US" sz="2800" b="1" i="1" smtClean="0">
                <a:solidFill>
                  <a:schemeClr val="tx1"/>
                </a:solidFill>
              </a:rPr>
              <a:t>Query: </a:t>
            </a:r>
            <a:r>
              <a:rPr lang="en-US" altLang="en-US" sz="2400" smtClean="0">
                <a:solidFill>
                  <a:schemeClr val="tx1"/>
                </a:solidFill>
              </a:rPr>
              <a:t>What are the data elements necessary to create an invoice for a customer?</a:t>
            </a:r>
            <a:r>
              <a:rPr lang="ar-JO" altLang="en-US" sz="2400" smtClean="0">
                <a:solidFill>
                  <a:schemeClr val="tx1"/>
                </a:solidFill>
              </a:rPr>
              <a:t>  </a:t>
            </a:r>
            <a:endParaRPr lang="en-US" altLang="en-US" sz="2400" smtClean="0">
              <a:solidFill>
                <a:schemeClr val="tx1"/>
              </a:solidFill>
            </a:endParaRPr>
          </a:p>
          <a:p>
            <a:pPr eaLnBrk="1" hangingPunct="1">
              <a:spcBef>
                <a:spcPct val="0"/>
              </a:spcBef>
              <a:buClrTx/>
              <a:buSzTx/>
              <a:buFontTx/>
              <a:buNone/>
            </a:pPr>
            <a:r>
              <a:rPr lang="en-US" altLang="en-US" sz="2400" smtClean="0">
                <a:solidFill>
                  <a:schemeClr val="tx1"/>
                </a:solidFill>
              </a:rPr>
              <a:t>Save this query as a view named Invoice_V.</a:t>
            </a:r>
            <a:endParaRPr lang="en-US" altLang="en-US" sz="2400" smtClean="0">
              <a:solidFill>
                <a:srgbClr val="000000"/>
              </a:solidFill>
              <a:latin typeface="Times New Roman" panose="02020603050405020304" pitchFamily="18" charset="0"/>
            </a:endParaRPr>
          </a:p>
        </p:txBody>
      </p:sp>
      <p:pic>
        <p:nvPicPr>
          <p:cNvPr id="56324"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 y="2822575"/>
            <a:ext cx="8332788" cy="2700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pic>
    </p:spTree>
    <p:extLst>
      <p:ext uri="{BB962C8B-B14F-4D97-AF65-F5344CB8AC3E}">
        <p14:creationId xmlns:p14="http://schemas.microsoft.com/office/powerpoint/2010/main" val="23692300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Title 1"/>
          <p:cNvSpPr>
            <a:spLocks noGrp="1"/>
          </p:cNvSpPr>
          <p:nvPr>
            <p:ph type="title"/>
          </p:nvPr>
        </p:nvSpPr>
        <p:spPr>
          <a:xfrm>
            <a:off x="0" y="0"/>
            <a:ext cx="9144000" cy="1219200"/>
          </a:xfrm>
        </p:spPr>
        <p:txBody>
          <a:bodyPr/>
          <a:lstStyle/>
          <a:p>
            <a:r>
              <a:rPr lang="en-US" altLang="ar-JO" sz="3600" dirty="0" smtClean="0">
                <a:solidFill>
                  <a:srgbClr val="0000FF"/>
                </a:solidFill>
              </a:rPr>
              <a:t>Advantages of Views</a:t>
            </a:r>
          </a:p>
        </p:txBody>
      </p:sp>
      <p:sp>
        <p:nvSpPr>
          <p:cNvPr id="57347" name="Content Placeholder 2"/>
          <p:cNvSpPr>
            <a:spLocks noGrp="1"/>
          </p:cNvSpPr>
          <p:nvPr>
            <p:ph idx="1"/>
          </p:nvPr>
        </p:nvSpPr>
        <p:spPr>
          <a:xfrm>
            <a:off x="0" y="1524000"/>
            <a:ext cx="9144000" cy="5334000"/>
          </a:xfrm>
        </p:spPr>
        <p:txBody>
          <a:bodyPr/>
          <a:lstStyle/>
          <a:p>
            <a:pPr eaLnBrk="1" hangingPunct="1">
              <a:lnSpc>
                <a:spcPct val="90000"/>
              </a:lnSpc>
            </a:pPr>
            <a:r>
              <a:rPr lang="en-US" altLang="en-US" sz="2800" dirty="0" smtClean="0"/>
              <a:t>Simplify query commands</a:t>
            </a:r>
          </a:p>
          <a:p>
            <a:pPr eaLnBrk="1" hangingPunct="1">
              <a:lnSpc>
                <a:spcPct val="90000"/>
              </a:lnSpc>
            </a:pPr>
            <a:r>
              <a:rPr lang="en-US" altLang="en-US" sz="2800" dirty="0" smtClean="0"/>
              <a:t>Assist with data security (but don't rely on views for security, there are more important security measures)</a:t>
            </a:r>
          </a:p>
          <a:p>
            <a:pPr eaLnBrk="1" hangingPunct="1">
              <a:lnSpc>
                <a:spcPct val="90000"/>
              </a:lnSpc>
            </a:pPr>
            <a:r>
              <a:rPr lang="en-US" altLang="en-US" sz="2800" dirty="0" smtClean="0"/>
              <a:t>Enhance programming productivity</a:t>
            </a:r>
          </a:p>
          <a:p>
            <a:pPr eaLnBrk="1" hangingPunct="1">
              <a:lnSpc>
                <a:spcPct val="90000"/>
              </a:lnSpc>
            </a:pPr>
            <a:r>
              <a:rPr lang="en-US" altLang="en-US" sz="2800" dirty="0" smtClean="0"/>
              <a:t>Contain most current base table data</a:t>
            </a:r>
          </a:p>
          <a:p>
            <a:pPr eaLnBrk="1" hangingPunct="1">
              <a:lnSpc>
                <a:spcPct val="90000"/>
              </a:lnSpc>
            </a:pPr>
            <a:r>
              <a:rPr lang="en-US" altLang="en-US" sz="2800" dirty="0" smtClean="0"/>
              <a:t>Use little storage space</a:t>
            </a:r>
          </a:p>
          <a:p>
            <a:pPr eaLnBrk="1" hangingPunct="1">
              <a:lnSpc>
                <a:spcPct val="90000"/>
              </a:lnSpc>
            </a:pPr>
            <a:r>
              <a:rPr lang="en-US" altLang="en-US" sz="2800" dirty="0" smtClean="0"/>
              <a:t>Provide customized view for user</a:t>
            </a:r>
          </a:p>
          <a:p>
            <a:pPr eaLnBrk="1" hangingPunct="1">
              <a:lnSpc>
                <a:spcPct val="90000"/>
              </a:lnSpc>
            </a:pPr>
            <a:r>
              <a:rPr lang="en-US" altLang="en-US" sz="2800" dirty="0" smtClean="0"/>
              <a:t>Establish physical data independence</a:t>
            </a:r>
          </a:p>
          <a:p>
            <a:endParaRPr lang="en-US" altLang="ar-JO" dirty="0" smtClean="0"/>
          </a:p>
        </p:txBody>
      </p:sp>
    </p:spTree>
    <p:extLst>
      <p:ext uri="{BB962C8B-B14F-4D97-AF65-F5344CB8AC3E}">
        <p14:creationId xmlns:p14="http://schemas.microsoft.com/office/powerpoint/2010/main" val="195513265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4"/>
          <p:cNvSpPr>
            <a:spLocks noGrp="1" noChangeArrowheads="1"/>
          </p:cNvSpPr>
          <p:nvPr>
            <p:ph type="ctrTitle"/>
          </p:nvPr>
        </p:nvSpPr>
        <p:spPr>
          <a:xfrm>
            <a:off x="685800" y="2130425"/>
            <a:ext cx="7772400" cy="1470025"/>
          </a:xfrm>
          <a:solidFill>
            <a:schemeClr val="folHlink"/>
          </a:solidFill>
        </p:spPr>
        <p:txBody>
          <a:bodyPr anchor="ctr"/>
          <a:lstStyle/>
          <a:p>
            <a:r>
              <a:rPr lang="en-US" altLang="ar-JO" sz="3200" smtClean="0"/>
              <a:t>End of Presentation</a:t>
            </a:r>
          </a:p>
        </p:txBody>
      </p:sp>
    </p:spTree>
    <p:extLst>
      <p:ext uri="{BB962C8B-B14F-4D97-AF65-F5344CB8AC3E}">
        <p14:creationId xmlns:p14="http://schemas.microsoft.com/office/powerpoint/2010/main" val="193973406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1"/>
          <p:cNvSpPr>
            <a:spLocks noGrp="1"/>
          </p:cNvSpPr>
          <p:nvPr>
            <p:ph type="title"/>
          </p:nvPr>
        </p:nvSpPr>
        <p:spPr>
          <a:xfrm>
            <a:off x="457200" y="344488"/>
            <a:ext cx="8229600" cy="796925"/>
          </a:xfrm>
        </p:spPr>
        <p:txBody>
          <a:bodyPr/>
          <a:lstStyle/>
          <a:p>
            <a:pPr eaLnBrk="1" hangingPunct="1"/>
            <a:r>
              <a:rPr lang="en-US" altLang="en-US" sz="3000" b="1" smtClean="0"/>
              <a:t>PHP MySQL Select</a:t>
            </a:r>
            <a:endParaRPr lang="en-US" altLang="en-US" sz="3000" smtClean="0"/>
          </a:p>
        </p:txBody>
      </p:sp>
      <p:sp>
        <p:nvSpPr>
          <p:cNvPr id="3075" name="Content Placeholder 2"/>
          <p:cNvSpPr>
            <a:spLocks noGrp="1"/>
          </p:cNvSpPr>
          <p:nvPr>
            <p:ph idx="1"/>
          </p:nvPr>
        </p:nvSpPr>
        <p:spPr>
          <a:xfrm>
            <a:off x="-228600" y="1371600"/>
            <a:ext cx="9372599" cy="5486400"/>
          </a:xfrm>
        </p:spPr>
        <p:txBody>
          <a:bodyPr/>
          <a:lstStyle/>
          <a:p>
            <a:pPr algn="just" eaLnBrk="1" hangingPunct="1"/>
            <a:r>
              <a:rPr lang="en-US" altLang="en-US" dirty="0" smtClean="0"/>
              <a:t>The </a:t>
            </a:r>
            <a:r>
              <a:rPr lang="en-US" altLang="en-US" dirty="0" smtClean="0">
                <a:solidFill>
                  <a:srgbClr val="CC0099"/>
                </a:solidFill>
              </a:rPr>
              <a:t>SELECT</a:t>
            </a:r>
            <a:r>
              <a:rPr lang="en-US" altLang="en-US" dirty="0" smtClean="0"/>
              <a:t> statement is used to select data from a database.</a:t>
            </a:r>
          </a:p>
          <a:p>
            <a:pPr algn="just" eaLnBrk="1" hangingPunct="1"/>
            <a:r>
              <a:rPr lang="en-US" altLang="en-US" b="1" dirty="0" smtClean="0"/>
              <a:t>Select Data From a Database Table</a:t>
            </a:r>
          </a:p>
          <a:p>
            <a:pPr algn="just" eaLnBrk="1" hangingPunct="1"/>
            <a:r>
              <a:rPr lang="en-US" altLang="en-US" b="1" dirty="0" smtClean="0"/>
              <a:t>Syntax</a:t>
            </a:r>
          </a:p>
          <a:p>
            <a:pPr algn="just" eaLnBrk="1" hangingPunct="1"/>
            <a:endParaRPr lang="en-US" altLang="en-US" b="1" dirty="0" smtClean="0"/>
          </a:p>
          <a:p>
            <a:pPr algn="ctr" eaLnBrk="1" hangingPunct="1">
              <a:buFont typeface="Arial" panose="020B0604020202020204" pitchFamily="34" charset="0"/>
              <a:buNone/>
            </a:pPr>
            <a:r>
              <a:rPr lang="en-US" altLang="en-US" sz="2200" b="1" i="1" dirty="0" smtClean="0"/>
              <a:t>   </a:t>
            </a:r>
            <a:r>
              <a:rPr lang="en-US" altLang="en-US" sz="2200" b="1" dirty="0" smtClean="0">
                <a:solidFill>
                  <a:srgbClr val="CC0099"/>
                </a:solidFill>
              </a:rPr>
              <a:t> SELECT </a:t>
            </a:r>
            <a:r>
              <a:rPr lang="en-US" altLang="en-US" sz="2200" i="1" dirty="0" err="1" smtClean="0"/>
              <a:t>column_name</a:t>
            </a:r>
            <a:r>
              <a:rPr lang="en-US" altLang="en-US" sz="2200" i="1" dirty="0" smtClean="0"/>
              <a:t>(s)  </a:t>
            </a:r>
            <a:r>
              <a:rPr lang="en-US" altLang="en-US" sz="2200" b="1" dirty="0" smtClean="0">
                <a:solidFill>
                  <a:srgbClr val="CC0099"/>
                </a:solidFill>
              </a:rPr>
              <a:t>FROM </a:t>
            </a:r>
            <a:r>
              <a:rPr lang="en-US" altLang="en-US" sz="2200" i="1" dirty="0" err="1" smtClean="0"/>
              <a:t>table_name</a:t>
            </a:r>
            <a:endParaRPr lang="en-US" altLang="en-US" sz="2200" i="1" dirty="0" smtClean="0"/>
          </a:p>
          <a:p>
            <a:pPr algn="ctr" eaLnBrk="1" hangingPunct="1">
              <a:buFont typeface="Arial" panose="020B0604020202020204" pitchFamily="34" charset="0"/>
              <a:buNone/>
            </a:pPr>
            <a:endParaRPr lang="en-US" altLang="en-US" sz="2200" i="1" dirty="0" smtClean="0"/>
          </a:p>
          <a:p>
            <a:pPr algn="just" eaLnBrk="1" hangingPunct="1"/>
            <a:r>
              <a:rPr lang="en-US" altLang="en-US" sz="2400" dirty="0" smtClean="0"/>
              <a:t>To get PHP to execute the statement above we must use the </a:t>
            </a:r>
            <a:r>
              <a:rPr lang="en-US" altLang="en-US" sz="2400" dirty="0" err="1" smtClean="0"/>
              <a:t>mysqli_query</a:t>
            </a:r>
            <a:r>
              <a:rPr lang="en-US" altLang="en-US" sz="2400" dirty="0" smtClean="0"/>
              <a:t>() function. This function is used to send a query or command to a MySQL connection.</a:t>
            </a:r>
            <a:endParaRPr lang="en-US" altLang="en-US" sz="2200" i="1"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81EE0B55-C0B2-4F49-851C-2280024EDE42}" type="slidenum">
              <a:rPr lang="en-US" altLang="en-US">
                <a:solidFill>
                  <a:srgbClr val="898989"/>
                </a:solidFill>
                <a:latin typeface="Calibri" panose="020F0502020204030204" pitchFamily="34" charset="0"/>
              </a:rPr>
              <a:pPr eaLnBrk="1" hangingPunct="1"/>
              <a:t>2</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0827798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a:xfrm>
            <a:off x="434487" y="488950"/>
            <a:ext cx="8229600" cy="654050"/>
          </a:xfrm>
        </p:spPr>
        <p:txBody>
          <a:bodyPr/>
          <a:lstStyle/>
          <a:p>
            <a:pPr eaLnBrk="1" hangingPunct="1"/>
            <a:r>
              <a:rPr lang="en-US" altLang="en-US" b="1" dirty="0" err="1" smtClean="0"/>
              <a:t>Select_example</a:t>
            </a:r>
            <a:endParaRPr lang="en-US" altLang="en-US" b="1" dirty="0" smtClean="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571027501"/>
              </p:ext>
            </p:extLst>
          </p:nvPr>
        </p:nvGraphicFramePr>
        <p:xfrm>
          <a:off x="6172200" y="1752600"/>
          <a:ext cx="2657475" cy="1854200"/>
        </p:xfrm>
        <a:graphic>
          <a:graphicData uri="http://schemas.openxmlformats.org/drawingml/2006/table">
            <a:tbl>
              <a:tblPr firstRow="1" bandRow="1">
                <a:tableStyleId>{5940675A-B579-460E-94D1-54222C63F5DA}</a:tableStyleId>
              </a:tblPr>
              <a:tblGrid>
                <a:gridCol w="1401414">
                  <a:extLst>
                    <a:ext uri="{9D8B030D-6E8A-4147-A177-3AD203B41FA5}">
                      <a16:colId xmlns:a16="http://schemas.microsoft.com/office/drawing/2014/main" val="20000"/>
                    </a:ext>
                  </a:extLst>
                </a:gridCol>
                <a:gridCol w="1256061">
                  <a:extLst>
                    <a:ext uri="{9D8B030D-6E8A-4147-A177-3AD203B41FA5}">
                      <a16:colId xmlns:a16="http://schemas.microsoft.com/office/drawing/2014/main" val="20001"/>
                    </a:ext>
                  </a:extLst>
                </a:gridCol>
              </a:tblGrid>
              <a:tr h="370840">
                <a:tc>
                  <a:txBody>
                    <a:bodyPr/>
                    <a:lstStyle/>
                    <a:p>
                      <a:r>
                        <a:rPr lang="en-US" b="1" dirty="0" smtClean="0"/>
                        <a:t>Stno</a:t>
                      </a:r>
                      <a:endParaRPr lang="en-US" b="1" dirty="0"/>
                    </a:p>
                  </a:txBody>
                  <a:tcPr/>
                </a:tc>
                <a:tc>
                  <a:txBody>
                    <a:bodyPr/>
                    <a:lstStyle/>
                    <a:p>
                      <a:r>
                        <a:rPr lang="en-US" b="1" dirty="0" smtClean="0"/>
                        <a:t>stname</a:t>
                      </a:r>
                      <a:endParaRPr lang="en-US" b="1" dirty="0"/>
                    </a:p>
                  </a:txBody>
                  <a:tcPr/>
                </a:tc>
                <a:extLst>
                  <a:ext uri="{0D108BD9-81ED-4DB2-BD59-A6C34878D82A}">
                    <a16:rowId xmlns:a16="http://schemas.microsoft.com/office/drawing/2014/main" val="10000"/>
                  </a:ext>
                </a:extLst>
              </a:tr>
              <a:tr h="370840">
                <a:tc>
                  <a:txBody>
                    <a:bodyPr/>
                    <a:lstStyle/>
                    <a:p>
                      <a:r>
                        <a:rPr lang="en-US" dirty="0" smtClean="0"/>
                        <a:t>10</a:t>
                      </a:r>
                      <a:endParaRPr lang="en-US" dirty="0"/>
                    </a:p>
                  </a:txBody>
                  <a:tcPr/>
                </a:tc>
                <a:tc>
                  <a:txBody>
                    <a:bodyPr/>
                    <a:lstStyle/>
                    <a:p>
                      <a:r>
                        <a:rPr lang="en-US" dirty="0" smtClean="0"/>
                        <a:t>Sami</a:t>
                      </a:r>
                      <a:endParaRPr lang="en-US" dirty="0"/>
                    </a:p>
                  </a:txBody>
                  <a:tcPr/>
                </a:tc>
                <a:extLst>
                  <a:ext uri="{0D108BD9-81ED-4DB2-BD59-A6C34878D82A}">
                    <a16:rowId xmlns:a16="http://schemas.microsoft.com/office/drawing/2014/main" val="10001"/>
                  </a:ext>
                </a:extLst>
              </a:tr>
              <a:tr h="370840">
                <a:tc>
                  <a:txBody>
                    <a:bodyPr/>
                    <a:lstStyle/>
                    <a:p>
                      <a:r>
                        <a:rPr lang="en-US" dirty="0" smtClean="0"/>
                        <a:t>11</a:t>
                      </a:r>
                      <a:endParaRPr lang="en-US" dirty="0"/>
                    </a:p>
                  </a:txBody>
                  <a:tcPr/>
                </a:tc>
                <a:tc>
                  <a:txBody>
                    <a:bodyPr/>
                    <a:lstStyle/>
                    <a:p>
                      <a:r>
                        <a:rPr lang="en-US" dirty="0" smtClean="0"/>
                        <a:t>Rami</a:t>
                      </a:r>
                      <a:endParaRPr lang="en-US" dirty="0"/>
                    </a:p>
                  </a:txBody>
                  <a:tcPr/>
                </a:tc>
                <a:extLst>
                  <a:ext uri="{0D108BD9-81ED-4DB2-BD59-A6C34878D82A}">
                    <a16:rowId xmlns:a16="http://schemas.microsoft.com/office/drawing/2014/main" val="10002"/>
                  </a:ext>
                </a:extLst>
              </a:tr>
              <a:tr h="370840">
                <a:tc>
                  <a:txBody>
                    <a:bodyPr/>
                    <a:lstStyle/>
                    <a:p>
                      <a:r>
                        <a:rPr lang="en-US" dirty="0" smtClean="0"/>
                        <a:t>12</a:t>
                      </a:r>
                      <a:endParaRPr lang="en-US" dirty="0"/>
                    </a:p>
                  </a:txBody>
                  <a:tcPr/>
                </a:tc>
                <a:tc>
                  <a:txBody>
                    <a:bodyPr/>
                    <a:lstStyle/>
                    <a:p>
                      <a:r>
                        <a:rPr lang="en-US" dirty="0" smtClean="0"/>
                        <a:t>Ali</a:t>
                      </a:r>
                      <a:endParaRPr lang="en-US" dirty="0"/>
                    </a:p>
                  </a:txBody>
                  <a:tcPr/>
                </a:tc>
                <a:extLst>
                  <a:ext uri="{0D108BD9-81ED-4DB2-BD59-A6C34878D82A}">
                    <a16:rowId xmlns:a16="http://schemas.microsoft.com/office/drawing/2014/main" val="10003"/>
                  </a:ext>
                </a:extLst>
              </a:tr>
              <a:tr h="370840">
                <a:tc>
                  <a:txBody>
                    <a:bodyPr/>
                    <a:lstStyle/>
                    <a:p>
                      <a:r>
                        <a:rPr lang="en-US" dirty="0" smtClean="0"/>
                        <a:t>13</a:t>
                      </a:r>
                      <a:endParaRPr lang="en-US" dirty="0"/>
                    </a:p>
                  </a:txBody>
                  <a:tcPr/>
                </a:tc>
                <a:tc>
                  <a:txBody>
                    <a:bodyPr/>
                    <a:lstStyle/>
                    <a:p>
                      <a:r>
                        <a:rPr lang="en-US" dirty="0" err="1" smtClean="0"/>
                        <a:t>fahad</a:t>
                      </a:r>
                      <a:endParaRPr lang="en-US" dirty="0"/>
                    </a:p>
                  </a:txBody>
                  <a:tcPr/>
                </a:tc>
                <a:extLst>
                  <a:ext uri="{0D108BD9-81ED-4DB2-BD59-A6C34878D82A}">
                    <a16:rowId xmlns:a16="http://schemas.microsoft.com/office/drawing/2014/main" val="10004"/>
                  </a:ext>
                </a:extLst>
              </a:tr>
            </a:tbl>
          </a:graphicData>
        </a:graphic>
      </p:graphicFrame>
      <p:sp>
        <p:nvSpPr>
          <p:cNvPr id="4119" name="TextBox 4"/>
          <p:cNvSpPr txBox="1">
            <a:spLocks noChangeArrowheads="1"/>
          </p:cNvSpPr>
          <p:nvPr/>
        </p:nvSpPr>
        <p:spPr bwMode="auto">
          <a:xfrm>
            <a:off x="228600" y="1735015"/>
            <a:ext cx="548640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r>
              <a:rPr lang="en-US" altLang="en-US" dirty="0"/>
              <a:t> select * from students;</a:t>
            </a:r>
          </a:p>
          <a:p>
            <a:pPr eaLnBrk="1" hangingPunct="1"/>
            <a:endParaRPr lang="en-US" altLang="en-US" dirty="0"/>
          </a:p>
          <a:p>
            <a:pPr eaLnBrk="1" hangingPunct="1"/>
            <a:r>
              <a:rPr lang="en-US" altLang="en-US" dirty="0"/>
              <a:t>Select </a:t>
            </a:r>
            <a:r>
              <a:rPr lang="en-US" altLang="en-US" dirty="0" err="1"/>
              <a:t>stno,stname</a:t>
            </a:r>
            <a:r>
              <a:rPr lang="en-US" altLang="en-US" dirty="0"/>
              <a:t> from students;</a:t>
            </a:r>
          </a:p>
          <a:p>
            <a:pPr eaLnBrk="1" hangingPunct="1"/>
            <a:endParaRPr lang="en-US" altLang="en-US" dirty="0"/>
          </a:p>
          <a:p>
            <a:pPr eaLnBrk="1" hangingPunct="1"/>
            <a:r>
              <a:rPr lang="en-US" altLang="en-US" dirty="0"/>
              <a:t>Select </a:t>
            </a:r>
            <a:r>
              <a:rPr lang="en-US" altLang="en-US" dirty="0" err="1"/>
              <a:t>stname</a:t>
            </a:r>
            <a:r>
              <a:rPr lang="en-US" altLang="en-US" dirty="0"/>
              <a:t> from students;</a:t>
            </a:r>
          </a:p>
        </p:txBody>
      </p:sp>
      <p:sp>
        <p:nvSpPr>
          <p:cNvPr id="5" name="عنصر نائب لرقم الشريحة 4"/>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25A642-E8E0-4EB2-BC16-5F34B9B599B1}" type="slidenum">
              <a:rPr lang="en-US" altLang="en-US">
                <a:solidFill>
                  <a:srgbClr val="898989"/>
                </a:solidFill>
                <a:latin typeface="Calibri" panose="020F0502020204030204" pitchFamily="34" charset="0"/>
              </a:rPr>
              <a:pPr eaLnBrk="1" hangingPunct="1"/>
              <a:t>3</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60595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a:xfrm>
            <a:off x="457200" y="596901"/>
            <a:ext cx="8229600" cy="544512"/>
          </a:xfrm>
        </p:spPr>
        <p:txBody>
          <a:bodyPr/>
          <a:lstStyle/>
          <a:p>
            <a:pPr eaLnBrk="1" hangingPunct="1"/>
            <a:r>
              <a:rPr lang="en-US" altLang="en-US" sz="3200" b="1" dirty="0" smtClean="0"/>
              <a:t>The WHERE clause</a:t>
            </a:r>
            <a:endParaRPr lang="en-US" altLang="en-US" sz="3200" dirty="0" smtClean="0"/>
          </a:p>
        </p:txBody>
      </p:sp>
      <p:sp>
        <p:nvSpPr>
          <p:cNvPr id="5123" name="Content Placeholder 2"/>
          <p:cNvSpPr>
            <a:spLocks noGrp="1"/>
          </p:cNvSpPr>
          <p:nvPr>
            <p:ph idx="1"/>
          </p:nvPr>
        </p:nvSpPr>
        <p:spPr>
          <a:xfrm>
            <a:off x="533400" y="1295400"/>
            <a:ext cx="8229600" cy="4525963"/>
          </a:xfrm>
        </p:spPr>
        <p:txBody>
          <a:bodyPr/>
          <a:lstStyle/>
          <a:p>
            <a:pPr algn="just" eaLnBrk="1" hangingPunct="1"/>
            <a:r>
              <a:rPr lang="en-US" altLang="en-US" sz="2600" dirty="0" smtClean="0"/>
              <a:t>The </a:t>
            </a:r>
            <a:r>
              <a:rPr lang="en-US" altLang="en-US" sz="2200" b="1" dirty="0">
                <a:solidFill>
                  <a:srgbClr val="CC0099"/>
                </a:solidFill>
              </a:rPr>
              <a:t>WHERE </a:t>
            </a:r>
            <a:r>
              <a:rPr lang="en-US" altLang="en-US" sz="2600" dirty="0" smtClean="0"/>
              <a:t>clause is used to extract only those records that fulfill a specified criterion.</a:t>
            </a:r>
          </a:p>
          <a:p>
            <a:pPr algn="just" eaLnBrk="1" hangingPunct="1"/>
            <a:r>
              <a:rPr lang="en-US" altLang="en-US" sz="2800" b="1" dirty="0" smtClean="0"/>
              <a:t>Syntax</a:t>
            </a:r>
          </a:p>
          <a:p>
            <a:pPr algn="ctr" eaLnBrk="1" hangingPunct="1">
              <a:buFont typeface="Arial" panose="020B0604020202020204" pitchFamily="34" charset="0"/>
              <a:buNone/>
            </a:pPr>
            <a:r>
              <a:rPr lang="en-US" altLang="en-US" sz="2200" b="1" dirty="0" smtClean="0">
                <a:solidFill>
                  <a:srgbClr val="CC0099"/>
                </a:solidFill>
              </a:rPr>
              <a:t>SELECT</a:t>
            </a:r>
            <a:r>
              <a:rPr lang="en-US" altLang="en-US" sz="2200" i="1" dirty="0" smtClean="0"/>
              <a:t> </a:t>
            </a:r>
            <a:r>
              <a:rPr lang="en-US" altLang="en-US" sz="2200" i="1" dirty="0" err="1" smtClean="0"/>
              <a:t>column_name</a:t>
            </a:r>
            <a:r>
              <a:rPr lang="en-US" altLang="en-US" sz="2200" i="1" dirty="0" smtClean="0"/>
              <a:t>(s)</a:t>
            </a:r>
            <a:br>
              <a:rPr lang="en-US" altLang="en-US" sz="2200" i="1" dirty="0" smtClean="0"/>
            </a:br>
            <a:r>
              <a:rPr lang="en-US" altLang="en-US" sz="2200" b="1" dirty="0">
                <a:solidFill>
                  <a:srgbClr val="CC0099"/>
                </a:solidFill>
              </a:rPr>
              <a:t>FROM</a:t>
            </a:r>
            <a:r>
              <a:rPr lang="en-US" altLang="en-US" sz="2200" i="1" dirty="0" smtClean="0"/>
              <a:t> </a:t>
            </a:r>
            <a:r>
              <a:rPr lang="en-US" altLang="en-US" sz="2200" i="1" dirty="0" err="1" smtClean="0"/>
              <a:t>table_name</a:t>
            </a:r>
            <a:r>
              <a:rPr lang="en-US" altLang="en-US" sz="2200" i="1" dirty="0" smtClean="0"/>
              <a:t/>
            </a:r>
            <a:br>
              <a:rPr lang="en-US" altLang="en-US" sz="2200" i="1" dirty="0" smtClean="0"/>
            </a:br>
            <a:r>
              <a:rPr lang="en-US" altLang="en-US" sz="2200" b="1" dirty="0">
                <a:solidFill>
                  <a:srgbClr val="CC0099"/>
                </a:solidFill>
              </a:rPr>
              <a:t>WHERE </a:t>
            </a:r>
            <a:r>
              <a:rPr lang="en-US" altLang="en-US" sz="2200" i="1" dirty="0" err="1" smtClean="0"/>
              <a:t>column_name</a:t>
            </a:r>
            <a:r>
              <a:rPr lang="en-US" altLang="en-US" sz="2200" i="1" dirty="0" smtClean="0"/>
              <a:t> operator value </a:t>
            </a:r>
          </a:p>
          <a:p>
            <a:pPr eaLnBrk="1" hangingPunct="1"/>
            <a:endParaRPr lang="en-US" altLang="en-US" sz="2800" dirty="0" smtClean="0"/>
          </a:p>
          <a:p>
            <a:pPr eaLnBrk="1" hangingPunct="1"/>
            <a:r>
              <a:rPr lang="en-US" altLang="en-US" sz="2800" dirty="0" smtClean="0"/>
              <a:t>Example </a:t>
            </a:r>
          </a:p>
          <a:p>
            <a:pPr algn="ctr" eaLnBrk="1" hangingPunct="1">
              <a:buFont typeface="Arial" panose="020B0604020202020204" pitchFamily="34" charset="0"/>
              <a:buNone/>
            </a:pPr>
            <a:endParaRPr lang="en-US" altLang="en-US" sz="2200" i="1" dirty="0" smtClean="0"/>
          </a:p>
          <a:p>
            <a:pPr algn="ctr" eaLnBrk="1" hangingPunct="1">
              <a:buFont typeface="Arial" panose="020B0604020202020204" pitchFamily="34" charset="0"/>
              <a:buNone/>
            </a:pPr>
            <a:r>
              <a:rPr lang="en-US" altLang="en-US" sz="2200" b="1" dirty="0">
                <a:solidFill>
                  <a:srgbClr val="CC0099"/>
                </a:solidFill>
              </a:rPr>
              <a:t>Select </a:t>
            </a:r>
            <a:r>
              <a:rPr lang="en-US" altLang="en-US" sz="2200" i="1" dirty="0" err="1" smtClean="0"/>
              <a:t>stname</a:t>
            </a:r>
            <a:r>
              <a:rPr lang="en-US" altLang="en-US" sz="2200" i="1" dirty="0" smtClean="0"/>
              <a:t> </a:t>
            </a:r>
            <a:r>
              <a:rPr lang="en-US" altLang="en-US" sz="2200" b="1" dirty="0">
                <a:solidFill>
                  <a:srgbClr val="CC0099"/>
                </a:solidFill>
              </a:rPr>
              <a:t>from</a:t>
            </a:r>
            <a:r>
              <a:rPr lang="en-US" altLang="en-US" sz="2200" i="1" dirty="0" smtClean="0"/>
              <a:t> students </a:t>
            </a:r>
            <a:r>
              <a:rPr lang="en-US" altLang="en-US" sz="2200" b="1" dirty="0">
                <a:solidFill>
                  <a:srgbClr val="CC0099"/>
                </a:solidFill>
              </a:rPr>
              <a:t>where</a:t>
            </a:r>
            <a:r>
              <a:rPr lang="en-US" altLang="en-US" sz="2200" i="1" dirty="0" smtClean="0"/>
              <a:t> </a:t>
            </a:r>
            <a:r>
              <a:rPr lang="en-US" altLang="en-US" sz="2200" i="1" dirty="0" err="1" smtClean="0"/>
              <a:t>stno</a:t>
            </a:r>
            <a:r>
              <a:rPr lang="en-US" altLang="en-US" sz="2200" i="1" dirty="0" smtClean="0"/>
              <a:t>=10</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9C21FE7-FBA2-4586-8991-15D4C61F7E26}" type="slidenum">
              <a:rPr lang="en-US" altLang="en-US">
                <a:solidFill>
                  <a:srgbClr val="898989"/>
                </a:solidFill>
                <a:latin typeface="Calibri" panose="020F0502020204030204" pitchFamily="34" charset="0"/>
              </a:rPr>
              <a:pPr eaLnBrk="1" hangingPunct="1"/>
              <a:t>4</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1076550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428625" y="631825"/>
            <a:ext cx="8229600" cy="511175"/>
          </a:xfrm>
        </p:spPr>
        <p:txBody>
          <a:bodyPr/>
          <a:lstStyle/>
          <a:p>
            <a:pPr eaLnBrk="1" hangingPunct="1"/>
            <a:r>
              <a:rPr lang="en-US" altLang="en-US" sz="3200" b="1" smtClean="0"/>
              <a:t>The ORDER BY Keyword</a:t>
            </a:r>
            <a:endParaRPr lang="en-US" altLang="en-US" sz="3200" smtClean="0"/>
          </a:p>
        </p:txBody>
      </p:sp>
      <p:sp>
        <p:nvSpPr>
          <p:cNvPr id="6147" name="Content Placeholder 2"/>
          <p:cNvSpPr>
            <a:spLocks noGrp="1"/>
          </p:cNvSpPr>
          <p:nvPr>
            <p:ph idx="1"/>
          </p:nvPr>
        </p:nvSpPr>
        <p:spPr>
          <a:xfrm>
            <a:off x="451338" y="1371600"/>
            <a:ext cx="8229600" cy="4525963"/>
          </a:xfrm>
        </p:spPr>
        <p:txBody>
          <a:bodyPr/>
          <a:lstStyle/>
          <a:p>
            <a:pPr algn="just" eaLnBrk="1" hangingPunct="1"/>
            <a:r>
              <a:rPr lang="en-US" altLang="en-US" sz="2600" dirty="0" smtClean="0"/>
              <a:t>The </a:t>
            </a:r>
            <a:r>
              <a:rPr lang="en-US" altLang="en-US" sz="2600" b="1" dirty="0" smtClean="0">
                <a:solidFill>
                  <a:srgbClr val="CC0099"/>
                </a:solidFill>
              </a:rPr>
              <a:t>ORDER BY </a:t>
            </a:r>
            <a:r>
              <a:rPr lang="en-US" altLang="en-US" sz="2600" dirty="0" smtClean="0"/>
              <a:t>keyword is used to sort the data in a record set.</a:t>
            </a:r>
          </a:p>
          <a:p>
            <a:pPr algn="just" eaLnBrk="1" hangingPunct="1"/>
            <a:r>
              <a:rPr lang="en-US" altLang="en-US" sz="2600" dirty="0" smtClean="0"/>
              <a:t>The </a:t>
            </a:r>
            <a:r>
              <a:rPr lang="en-US" altLang="en-US" sz="2600" b="1" dirty="0">
                <a:solidFill>
                  <a:srgbClr val="CC0099"/>
                </a:solidFill>
              </a:rPr>
              <a:t>ORDER BY </a:t>
            </a:r>
            <a:r>
              <a:rPr lang="en-US" altLang="en-US" sz="2600" dirty="0" smtClean="0"/>
              <a:t>keyword sort the records in </a:t>
            </a:r>
            <a:r>
              <a:rPr lang="en-US" altLang="en-US" sz="2600" b="1" u="sng" dirty="0" smtClean="0"/>
              <a:t>ascending order by default.</a:t>
            </a:r>
          </a:p>
          <a:p>
            <a:pPr algn="just" eaLnBrk="1" hangingPunct="1"/>
            <a:r>
              <a:rPr lang="en-US" altLang="en-US" sz="2600" dirty="0" smtClean="0"/>
              <a:t>If you want to sort the records in a descending order, you can use the </a:t>
            </a:r>
            <a:r>
              <a:rPr lang="en-US" altLang="en-US" sz="2600" b="1" dirty="0" smtClean="0">
                <a:solidFill>
                  <a:srgbClr val="0000FF"/>
                </a:solidFill>
              </a:rPr>
              <a:t>DESC keyword.</a:t>
            </a:r>
          </a:p>
          <a:p>
            <a:pPr algn="just" eaLnBrk="1" hangingPunct="1"/>
            <a:r>
              <a:rPr lang="en-US" altLang="en-US" sz="2800" b="1" dirty="0" smtClean="0"/>
              <a:t>Syntax</a:t>
            </a:r>
          </a:p>
          <a:p>
            <a:pPr algn="ctr" eaLnBrk="1" hangingPunct="1">
              <a:buFont typeface="Arial" panose="020B0604020202020204" pitchFamily="34" charset="0"/>
              <a:buNone/>
            </a:pPr>
            <a:r>
              <a:rPr lang="en-US" altLang="en-US" sz="2600" b="1" dirty="0" smtClean="0">
                <a:solidFill>
                  <a:srgbClr val="CC0099"/>
                </a:solidFill>
              </a:rPr>
              <a:t>SELECT</a:t>
            </a:r>
            <a:r>
              <a:rPr lang="en-US" altLang="en-US" sz="2200" i="1" dirty="0" smtClean="0"/>
              <a:t> </a:t>
            </a:r>
            <a:r>
              <a:rPr lang="en-US" altLang="en-US" sz="2200" i="1" dirty="0" err="1" smtClean="0"/>
              <a:t>column_name</a:t>
            </a:r>
            <a:r>
              <a:rPr lang="en-US" altLang="en-US" sz="2200" i="1" dirty="0" smtClean="0"/>
              <a:t>(s)</a:t>
            </a:r>
            <a:br>
              <a:rPr lang="en-US" altLang="en-US" sz="2200" i="1" dirty="0" smtClean="0"/>
            </a:br>
            <a:r>
              <a:rPr lang="en-US" altLang="en-US" sz="2600" b="1" dirty="0">
                <a:solidFill>
                  <a:srgbClr val="CC0099"/>
                </a:solidFill>
              </a:rPr>
              <a:t>FROM </a:t>
            </a:r>
            <a:r>
              <a:rPr lang="en-US" altLang="en-US" sz="2200" i="1" dirty="0" err="1" smtClean="0"/>
              <a:t>table_name</a:t>
            </a:r>
            <a:r>
              <a:rPr lang="en-US" altLang="en-US" sz="2200" i="1" dirty="0" smtClean="0"/>
              <a:t/>
            </a:r>
            <a:br>
              <a:rPr lang="en-US" altLang="en-US" sz="2200" i="1" dirty="0" smtClean="0"/>
            </a:br>
            <a:r>
              <a:rPr lang="en-US" altLang="en-US" sz="2600" b="1" dirty="0">
                <a:solidFill>
                  <a:srgbClr val="CC0099"/>
                </a:solidFill>
              </a:rPr>
              <a:t>ORDER BY </a:t>
            </a:r>
            <a:r>
              <a:rPr lang="en-US" altLang="en-US" sz="2200" i="1" dirty="0" err="1" smtClean="0"/>
              <a:t>column_name</a:t>
            </a:r>
            <a:r>
              <a:rPr lang="en-US" altLang="en-US" sz="2200" i="1" dirty="0" smtClean="0"/>
              <a:t>(s) </a:t>
            </a:r>
            <a:r>
              <a:rPr lang="en-US" altLang="en-US" sz="2600" b="1" dirty="0" smtClean="0">
                <a:solidFill>
                  <a:srgbClr val="CC0099"/>
                </a:solidFill>
              </a:rPr>
              <a:t>ASC | DESC</a:t>
            </a:r>
            <a:endParaRPr lang="en-US" altLang="en-US" sz="2600" b="1" dirty="0">
              <a:solidFill>
                <a:srgbClr val="CC0099"/>
              </a:solidFill>
            </a:endParaRPr>
          </a:p>
          <a:p>
            <a:pPr eaLnBrk="1" hangingPunct="1"/>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FCBD63D2-5AE3-45E9-85BC-4E0CAE329EC2}" type="slidenum">
              <a:rPr lang="en-US" altLang="en-US">
                <a:solidFill>
                  <a:srgbClr val="898989"/>
                </a:solidFill>
                <a:latin typeface="Calibri" panose="020F0502020204030204" pitchFamily="34" charset="0"/>
              </a:rPr>
              <a:pPr eaLnBrk="1" hangingPunct="1"/>
              <a:t>5</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278099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480646" y="565944"/>
            <a:ext cx="8229600" cy="582612"/>
          </a:xfrm>
        </p:spPr>
        <p:txBody>
          <a:bodyPr/>
          <a:lstStyle/>
          <a:p>
            <a:pPr eaLnBrk="1" hangingPunct="1"/>
            <a:r>
              <a:rPr lang="en-US" altLang="en-US" sz="3200" b="1" dirty="0" smtClean="0"/>
              <a:t>The ORDER BY Keyword Examples</a:t>
            </a:r>
          </a:p>
        </p:txBody>
      </p:sp>
      <p:sp>
        <p:nvSpPr>
          <p:cNvPr id="7171" name="Content Placeholder 2"/>
          <p:cNvSpPr>
            <a:spLocks noGrp="1"/>
          </p:cNvSpPr>
          <p:nvPr>
            <p:ph idx="1"/>
          </p:nvPr>
        </p:nvSpPr>
        <p:spPr>
          <a:xfrm>
            <a:off x="0" y="1371600"/>
            <a:ext cx="9144000" cy="4795044"/>
          </a:xfrm>
        </p:spPr>
        <p:txBody>
          <a:bodyPr/>
          <a:lstStyle/>
          <a:p>
            <a:pPr marL="0" indent="0" eaLnBrk="1" hangingPunct="1">
              <a:buNone/>
            </a:pPr>
            <a:r>
              <a:rPr lang="en-US" altLang="en-US" sz="2400" b="1" dirty="0" smtClean="0">
                <a:solidFill>
                  <a:srgbClr val="0000FF"/>
                </a:solidFill>
              </a:rPr>
              <a:t>Select</a:t>
            </a:r>
            <a:r>
              <a:rPr lang="en-US" altLang="en-US" sz="2400" i="1" dirty="0" smtClean="0"/>
              <a:t> </a:t>
            </a:r>
            <a:r>
              <a:rPr lang="en-US" altLang="en-US" sz="2400" i="1" dirty="0" err="1" smtClean="0"/>
              <a:t>stno,stname</a:t>
            </a:r>
            <a:r>
              <a:rPr lang="en-US" altLang="en-US" sz="2400" i="1" dirty="0" smtClean="0"/>
              <a:t>      </a:t>
            </a:r>
            <a:r>
              <a:rPr lang="en-US" altLang="en-US" sz="2400" b="1" dirty="0">
                <a:solidFill>
                  <a:srgbClr val="0000FF"/>
                </a:solidFill>
              </a:rPr>
              <a:t>From </a:t>
            </a:r>
            <a:r>
              <a:rPr lang="en-US" altLang="en-US" sz="2400" i="1" dirty="0" smtClean="0"/>
              <a:t>students      </a:t>
            </a:r>
            <a:r>
              <a:rPr lang="en-US" altLang="en-US" sz="2400" b="1" dirty="0">
                <a:solidFill>
                  <a:srgbClr val="0000FF"/>
                </a:solidFill>
              </a:rPr>
              <a:t>Order by </a:t>
            </a:r>
            <a:r>
              <a:rPr lang="en-US" altLang="en-US" sz="2400" i="1" dirty="0" err="1" smtClean="0"/>
              <a:t>stno</a:t>
            </a:r>
            <a:r>
              <a:rPr lang="en-US" altLang="en-US" sz="2400" i="1" dirty="0" smtClean="0"/>
              <a:t>;</a:t>
            </a:r>
          </a:p>
          <a:p>
            <a:pPr marL="0" indent="0" eaLnBrk="1" hangingPunct="1">
              <a:buNone/>
            </a:pPr>
            <a:endParaRPr lang="en-US" altLang="en-US" sz="2400" i="1" dirty="0" smtClean="0"/>
          </a:p>
          <a:p>
            <a:pPr marL="0" indent="0" eaLnBrk="1" hangingPunct="1">
              <a:buNone/>
            </a:pPr>
            <a:r>
              <a:rPr lang="en-US" altLang="en-US" sz="2400" b="1" dirty="0">
                <a:solidFill>
                  <a:srgbClr val="0000FF"/>
                </a:solidFill>
              </a:rPr>
              <a:t>Select </a:t>
            </a:r>
            <a:r>
              <a:rPr lang="en-US" altLang="en-US" sz="2400" i="1" dirty="0" err="1" smtClean="0"/>
              <a:t>stno,stname</a:t>
            </a:r>
            <a:r>
              <a:rPr lang="en-US" altLang="en-US" sz="2400" i="1" dirty="0" smtClean="0"/>
              <a:t>         </a:t>
            </a:r>
            <a:r>
              <a:rPr lang="en-US" altLang="en-US" sz="2400" b="1" dirty="0">
                <a:solidFill>
                  <a:srgbClr val="0000FF"/>
                </a:solidFill>
              </a:rPr>
              <a:t>From </a:t>
            </a:r>
            <a:r>
              <a:rPr lang="en-US" altLang="en-US" sz="2400" i="1" dirty="0" smtClean="0"/>
              <a:t>students      </a:t>
            </a:r>
            <a:r>
              <a:rPr lang="en-US" altLang="en-US" sz="2400" b="1" dirty="0">
                <a:solidFill>
                  <a:srgbClr val="0000FF"/>
                </a:solidFill>
              </a:rPr>
              <a:t>Order by </a:t>
            </a:r>
            <a:r>
              <a:rPr lang="en-US" altLang="en-US" sz="2400" i="1" dirty="0" err="1" smtClean="0"/>
              <a:t>stname</a:t>
            </a:r>
            <a:r>
              <a:rPr lang="en-US" altLang="en-US" sz="2400" i="1" dirty="0" smtClean="0"/>
              <a:t> </a:t>
            </a:r>
            <a:r>
              <a:rPr lang="en-US" altLang="en-US" sz="2400" b="1" dirty="0" err="1">
                <a:solidFill>
                  <a:srgbClr val="0000FF"/>
                </a:solidFill>
              </a:rPr>
              <a:t>desc</a:t>
            </a:r>
            <a:r>
              <a:rPr lang="en-US" altLang="en-US" sz="2400" i="1" dirty="0" smtClean="0"/>
              <a:t>;</a:t>
            </a:r>
          </a:p>
          <a:p>
            <a:pPr marL="0" indent="0" eaLnBrk="1" hangingPunct="1">
              <a:buNone/>
            </a:pPr>
            <a:endParaRPr lang="en-US" altLang="en-US" sz="2200" i="1" dirty="0" smtClean="0"/>
          </a:p>
          <a:p>
            <a:pPr eaLnBrk="1" hangingPunct="1"/>
            <a:r>
              <a:rPr lang="en-US" altLang="en-US" b="1" dirty="0" smtClean="0"/>
              <a:t>Order by Two Columns</a:t>
            </a:r>
          </a:p>
          <a:p>
            <a:pPr marL="50800" indent="-50800" eaLnBrk="1" hangingPunct="1">
              <a:buFont typeface="Arial" panose="020B0604020202020204" pitchFamily="34" charset="0"/>
              <a:buNone/>
            </a:pPr>
            <a:r>
              <a:rPr lang="en-US" altLang="en-US" sz="2400" dirty="0" smtClean="0"/>
              <a:t>It is also possible to order by more than one column. When ordering by more than one column, the second column is only used if the values in the first column are equal:</a:t>
            </a:r>
          </a:p>
          <a:p>
            <a:pPr algn="ctr" eaLnBrk="1" hangingPunct="1">
              <a:buFont typeface="Arial" panose="020B0604020202020204" pitchFamily="34" charset="0"/>
              <a:buNone/>
            </a:pPr>
            <a:r>
              <a:rPr lang="en-US" altLang="en-US" sz="2400" b="1" dirty="0">
                <a:solidFill>
                  <a:srgbClr val="0000FF"/>
                </a:solidFill>
              </a:rPr>
              <a:t>SELECT </a:t>
            </a:r>
            <a:r>
              <a:rPr lang="en-US" altLang="en-US" sz="2400" dirty="0" err="1" smtClean="0"/>
              <a:t>column_name</a:t>
            </a:r>
            <a:r>
              <a:rPr lang="en-US" altLang="en-US" sz="2400" dirty="0" smtClean="0"/>
              <a:t>(s)</a:t>
            </a:r>
            <a:br>
              <a:rPr lang="en-US" altLang="en-US" sz="2400" dirty="0" smtClean="0"/>
            </a:br>
            <a:r>
              <a:rPr lang="en-US" altLang="en-US" sz="2400" b="1" dirty="0">
                <a:solidFill>
                  <a:srgbClr val="0000FF"/>
                </a:solidFill>
              </a:rPr>
              <a:t>FROM</a:t>
            </a:r>
            <a:r>
              <a:rPr lang="en-US" altLang="en-US" sz="2400" dirty="0" smtClean="0"/>
              <a:t> </a:t>
            </a:r>
            <a:r>
              <a:rPr lang="en-US" altLang="en-US" sz="2400" dirty="0" err="1" smtClean="0"/>
              <a:t>table_name</a:t>
            </a:r>
            <a:r>
              <a:rPr lang="en-US" altLang="en-US" sz="2400" dirty="0" smtClean="0"/>
              <a:t/>
            </a:r>
            <a:br>
              <a:rPr lang="en-US" altLang="en-US" sz="2400" dirty="0" smtClean="0"/>
            </a:br>
            <a:r>
              <a:rPr lang="en-US" altLang="en-US" sz="2400" b="1" dirty="0">
                <a:solidFill>
                  <a:srgbClr val="0000FF"/>
                </a:solidFill>
              </a:rPr>
              <a:t>ORDER BY </a:t>
            </a:r>
            <a:r>
              <a:rPr lang="en-US" altLang="en-US" sz="2400" dirty="0" smtClean="0"/>
              <a:t>column1, column2 </a:t>
            </a:r>
          </a:p>
          <a:p>
            <a:pPr eaLnBrk="1" hangingPunct="1">
              <a:buFont typeface="Arial" panose="020B0604020202020204" pitchFamily="34" charset="0"/>
              <a:buNone/>
            </a:pPr>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73996063-E67A-4783-90C5-F3748C0FB120}" type="slidenum">
              <a:rPr lang="en-US" altLang="en-US">
                <a:solidFill>
                  <a:srgbClr val="898989"/>
                </a:solidFill>
                <a:latin typeface="Calibri" panose="020F0502020204030204" pitchFamily="34" charset="0"/>
              </a:rPr>
              <a:pPr eaLnBrk="1" hangingPunct="1"/>
              <a:t>6</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72714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457200" y="467945"/>
            <a:ext cx="8229600" cy="654050"/>
          </a:xfrm>
        </p:spPr>
        <p:txBody>
          <a:bodyPr/>
          <a:lstStyle/>
          <a:p>
            <a:pPr eaLnBrk="1" hangingPunct="1"/>
            <a:r>
              <a:rPr lang="en-US" altLang="en-US" sz="3200" b="1" dirty="0" smtClean="0"/>
              <a:t>Select in </a:t>
            </a:r>
            <a:r>
              <a:rPr lang="en-US" altLang="en-US" sz="3200" b="1" dirty="0" err="1" smtClean="0"/>
              <a:t>php</a:t>
            </a:r>
            <a:r>
              <a:rPr lang="en-US" altLang="en-US" sz="3200" b="1" dirty="0" smtClean="0"/>
              <a:t> </a:t>
            </a:r>
          </a:p>
        </p:txBody>
      </p:sp>
      <p:sp>
        <p:nvSpPr>
          <p:cNvPr id="8195" name="Content Placeholder 2"/>
          <p:cNvSpPr>
            <a:spLocks noGrp="1"/>
          </p:cNvSpPr>
          <p:nvPr>
            <p:ph idx="1"/>
          </p:nvPr>
        </p:nvSpPr>
        <p:spPr>
          <a:xfrm>
            <a:off x="152400" y="1144587"/>
            <a:ext cx="8991600" cy="5576888"/>
          </a:xfrm>
        </p:spPr>
        <p:txBody>
          <a:bodyPr/>
          <a:lstStyle/>
          <a:p>
            <a:pPr eaLnBrk="1" hangingPunct="1"/>
            <a:r>
              <a:rPr lang="en-US" altLang="en-US" sz="2400" b="1" dirty="0" smtClean="0"/>
              <a:t>connect to MySQL and database </a:t>
            </a:r>
          </a:p>
          <a:p>
            <a:pPr algn="ctr" eaLnBrk="1" hangingPunct="1">
              <a:buFont typeface="Arial" panose="020B0604020202020204" pitchFamily="34" charset="0"/>
              <a:buNone/>
            </a:pPr>
            <a:r>
              <a:rPr lang="en-US" altLang="en-US" sz="2400" dirty="0" smtClean="0"/>
              <a:t>// Connects to your Database</a:t>
            </a:r>
          </a:p>
          <a:p>
            <a:pPr algn="ctr" eaLnBrk="1" hangingPunct="1">
              <a:buFont typeface="Arial" panose="020B0604020202020204" pitchFamily="34" charset="0"/>
              <a:buNone/>
            </a:pPr>
            <a:r>
              <a:rPr lang="en-US" altLang="en-US" sz="2400" b="1" dirty="0" smtClean="0">
                <a:solidFill>
                  <a:srgbClr val="0000FF"/>
                </a:solidFill>
              </a:rPr>
              <a:t> include “</a:t>
            </a:r>
            <a:r>
              <a:rPr lang="en-US" altLang="en-US" sz="2400" b="1" dirty="0" err="1" smtClean="0">
                <a:solidFill>
                  <a:srgbClr val="0000FF"/>
                </a:solidFill>
              </a:rPr>
              <a:t>conn.php</a:t>
            </a:r>
            <a:r>
              <a:rPr lang="en-US" altLang="en-US" sz="2400" b="1" dirty="0" smtClean="0">
                <a:solidFill>
                  <a:srgbClr val="0000FF"/>
                </a:solidFill>
              </a:rPr>
              <a:t>”;</a:t>
            </a:r>
          </a:p>
          <a:p>
            <a:pPr algn="just" eaLnBrk="1" hangingPunct="1"/>
            <a:endParaRPr lang="en-US" altLang="en-US" sz="2400" dirty="0" smtClean="0"/>
          </a:p>
          <a:p>
            <a:pPr algn="just" eaLnBrk="1" hangingPunct="1"/>
            <a:r>
              <a:rPr lang="en-US" altLang="en-US" sz="2400" b="1" dirty="0" smtClean="0"/>
              <a:t>we will retrieve the information from the database table we created called “students" </a:t>
            </a:r>
          </a:p>
          <a:p>
            <a:pPr algn="ctr" eaLnBrk="1" hangingPunct="1">
              <a:buFont typeface="Arial" panose="020B0604020202020204" pitchFamily="34" charset="0"/>
              <a:buNone/>
            </a:pPr>
            <a:r>
              <a:rPr lang="en-US" altLang="en-US" sz="2400" dirty="0" smtClean="0"/>
              <a:t>// Collects data from "friends" table</a:t>
            </a:r>
            <a:endParaRPr lang="en-US" altLang="en-US" sz="2200" dirty="0" smtClean="0"/>
          </a:p>
          <a:p>
            <a:pPr algn="ctr" eaLnBrk="1" hangingPunct="1">
              <a:buNone/>
            </a:pPr>
            <a:r>
              <a:rPr lang="en-US" altLang="en-US" sz="2400" b="1" dirty="0">
                <a:solidFill>
                  <a:srgbClr val="0000FF"/>
                </a:solidFill>
              </a:rPr>
              <a:t>$</a:t>
            </a:r>
            <a:r>
              <a:rPr lang="en-US" altLang="en-US" sz="2400" b="1" dirty="0" err="1">
                <a:solidFill>
                  <a:srgbClr val="0000FF"/>
                </a:solidFill>
              </a:rPr>
              <a:t>sql</a:t>
            </a:r>
            <a:r>
              <a:rPr lang="en-US" altLang="en-US" sz="2400" b="1" dirty="0">
                <a:solidFill>
                  <a:srgbClr val="0000FF"/>
                </a:solidFill>
              </a:rPr>
              <a:t>= </a:t>
            </a:r>
            <a:r>
              <a:rPr lang="en-US" altLang="en-US" sz="2400" b="1" dirty="0" smtClean="0">
                <a:solidFill>
                  <a:srgbClr val="0000FF"/>
                </a:solidFill>
              </a:rPr>
              <a:t>"</a:t>
            </a:r>
            <a:r>
              <a:rPr lang="en-US" altLang="en-US" sz="2400" b="1" dirty="0">
                <a:solidFill>
                  <a:srgbClr val="0000FF"/>
                </a:solidFill>
              </a:rPr>
              <a:t>SELECT * FROM friends</a:t>
            </a:r>
            <a:r>
              <a:rPr lang="en-US" altLang="en-US" sz="2400" b="1" dirty="0" smtClean="0">
                <a:solidFill>
                  <a:srgbClr val="0000FF"/>
                </a:solidFill>
              </a:rPr>
              <a:t>";</a:t>
            </a:r>
            <a:endParaRPr lang="en-US" altLang="en-US" sz="2400" b="1" dirty="0">
              <a:solidFill>
                <a:srgbClr val="0000FF"/>
              </a:solidFill>
            </a:endParaRPr>
          </a:p>
          <a:p>
            <a:pPr algn="just" eaLnBrk="1" hangingPunct="1"/>
            <a:r>
              <a:rPr lang="en-US" altLang="en-US" sz="2400" b="1" dirty="0" smtClean="0"/>
              <a:t>And we will then temporally put this information into an array to use:</a:t>
            </a:r>
          </a:p>
          <a:p>
            <a:pPr marL="457200" lvl="1" indent="0" algn="just" eaLnBrk="1" hangingPunct="1">
              <a:buNone/>
            </a:pPr>
            <a:r>
              <a:rPr lang="en-US" altLang="en-US" sz="2000" b="1" dirty="0">
                <a:solidFill>
                  <a:srgbClr val="00B050"/>
                </a:solidFill>
              </a:rPr>
              <a:t>	</a:t>
            </a:r>
            <a:r>
              <a:rPr lang="en-US" altLang="en-US" sz="2000" b="1" dirty="0" smtClean="0">
                <a:solidFill>
                  <a:srgbClr val="00B050"/>
                </a:solidFill>
              </a:rPr>
              <a:t>	</a:t>
            </a:r>
            <a:r>
              <a:rPr lang="en-US" altLang="en-US" sz="2000" b="1" dirty="0">
                <a:solidFill>
                  <a:srgbClr val="0000FF"/>
                </a:solidFill>
              </a:rPr>
              <a:t> $data </a:t>
            </a:r>
            <a:r>
              <a:rPr lang="en-US" altLang="en-US" sz="2000" dirty="0" smtClean="0"/>
              <a:t>=</a:t>
            </a:r>
            <a:r>
              <a:rPr lang="en-US" altLang="en-US" sz="2000" dirty="0" err="1"/>
              <a:t>mysql_query</a:t>
            </a:r>
            <a:r>
              <a:rPr lang="en-US" altLang="en-US" sz="2000" dirty="0"/>
              <a:t>(</a:t>
            </a:r>
            <a:r>
              <a:rPr lang="en-US" altLang="en-US" sz="2000" b="1" dirty="0">
                <a:solidFill>
                  <a:srgbClr val="C00000"/>
                </a:solidFill>
              </a:rPr>
              <a:t>$</a:t>
            </a:r>
            <a:r>
              <a:rPr lang="en-US" altLang="en-US" sz="2000" b="1" dirty="0" err="1">
                <a:solidFill>
                  <a:srgbClr val="C00000"/>
                </a:solidFill>
              </a:rPr>
              <a:t>sql</a:t>
            </a:r>
            <a:r>
              <a:rPr lang="en-US" altLang="en-US" sz="2000" dirty="0" smtClean="0"/>
              <a:t>);</a:t>
            </a:r>
            <a:endParaRPr lang="en-US" altLang="en-US" sz="2400" b="1" dirty="0" smtClean="0"/>
          </a:p>
          <a:p>
            <a:pPr algn="ctr" eaLnBrk="1" hangingPunct="1">
              <a:buFont typeface="Arial" panose="020B0604020202020204" pitchFamily="34" charset="0"/>
              <a:buNone/>
            </a:pPr>
            <a:r>
              <a:rPr lang="en-US" altLang="en-US" sz="2400" dirty="0" smtClean="0"/>
              <a:t> </a:t>
            </a:r>
            <a:r>
              <a:rPr lang="en-US" altLang="en-US" sz="2200" i="1" dirty="0" smtClean="0"/>
              <a:t>// puts the "friends" info into the $info array </a:t>
            </a:r>
          </a:p>
          <a:p>
            <a:pPr algn="ctr" eaLnBrk="1" hangingPunct="1">
              <a:buNone/>
            </a:pPr>
            <a:r>
              <a:rPr lang="en-US" altLang="en-US" sz="2400" b="1" dirty="0">
                <a:solidFill>
                  <a:srgbClr val="0000FF"/>
                </a:solidFill>
              </a:rPr>
              <a:t>$info = </a:t>
            </a:r>
            <a:r>
              <a:rPr lang="en-US" altLang="en-US" sz="2400" b="1" dirty="0" err="1">
                <a:solidFill>
                  <a:srgbClr val="0000FF"/>
                </a:solidFill>
              </a:rPr>
              <a:t>mysql_fetch_array</a:t>
            </a:r>
            <a:r>
              <a:rPr lang="en-US" altLang="en-US" sz="2400" b="1" dirty="0">
                <a:solidFill>
                  <a:srgbClr val="0000FF"/>
                </a:solidFill>
              </a:rPr>
              <a:t>( $data );</a:t>
            </a:r>
          </a:p>
          <a:p>
            <a:pPr algn="just" eaLnBrk="1" hangingPunct="1">
              <a:buFont typeface="Arial" panose="020B0604020202020204" pitchFamily="34" charset="0"/>
              <a:buNone/>
            </a:pPr>
            <a:endParaRPr lang="en-US" altLang="en-US" sz="2400"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CFBD003-C69B-48EC-9F5E-B8FF1D597C84}" type="slidenum">
              <a:rPr lang="en-US" altLang="en-US">
                <a:solidFill>
                  <a:srgbClr val="898989"/>
                </a:solidFill>
                <a:latin typeface="Calibri" panose="020F0502020204030204" pitchFamily="34" charset="0"/>
              </a:rPr>
              <a:pPr eaLnBrk="1" hangingPunct="1"/>
              <a:t>7</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37492859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422763" y="609600"/>
            <a:ext cx="8229600" cy="580292"/>
          </a:xfrm>
        </p:spPr>
        <p:txBody>
          <a:bodyPr/>
          <a:lstStyle/>
          <a:p>
            <a:pPr eaLnBrk="1" hangingPunct="1"/>
            <a:r>
              <a:rPr lang="en-US" altLang="en-US" sz="3000" b="1" dirty="0" smtClean="0"/>
              <a:t>Cont..</a:t>
            </a:r>
          </a:p>
        </p:txBody>
      </p:sp>
      <p:sp>
        <p:nvSpPr>
          <p:cNvPr id="9219" name="Content Placeholder 2"/>
          <p:cNvSpPr>
            <a:spLocks noGrp="1"/>
          </p:cNvSpPr>
          <p:nvPr>
            <p:ph idx="1"/>
          </p:nvPr>
        </p:nvSpPr>
        <p:spPr>
          <a:xfrm>
            <a:off x="0" y="1219200"/>
            <a:ext cx="9143999" cy="5138738"/>
          </a:xfrm>
        </p:spPr>
        <p:txBody>
          <a:bodyPr/>
          <a:lstStyle/>
          <a:p>
            <a:pPr eaLnBrk="1" hangingPunct="1"/>
            <a:r>
              <a:rPr lang="en-US" altLang="en-US" sz="2400" b="1" dirty="0" smtClean="0"/>
              <a:t>Now let's print out the data to see if it worked:</a:t>
            </a:r>
          </a:p>
          <a:p>
            <a:pPr eaLnBrk="1" hangingPunct="1">
              <a:buFont typeface="Arial" panose="020B0604020202020204" pitchFamily="34" charset="0"/>
              <a:buNone/>
            </a:pPr>
            <a:r>
              <a:rPr lang="en-US" altLang="en-US" sz="2400" dirty="0" smtClean="0"/>
              <a:t>// Print out the contents of the entry </a:t>
            </a:r>
          </a:p>
          <a:p>
            <a:pPr eaLnBrk="1" hangingPunct="1">
              <a:buFont typeface="Arial" panose="020B0604020202020204" pitchFamily="34" charset="0"/>
              <a:buNone/>
            </a:pPr>
            <a:r>
              <a:rPr lang="en-US" altLang="en-US" sz="2400" b="1" dirty="0" smtClean="0">
                <a:solidFill>
                  <a:srgbClr val="0000FF"/>
                </a:solidFill>
              </a:rPr>
              <a:t>Echo "&lt;b&gt;Name:&lt;/b&gt; ".$info[‘</a:t>
            </a:r>
            <a:r>
              <a:rPr lang="en-US" altLang="en-US" sz="2400" b="1" dirty="0" err="1" smtClean="0">
                <a:solidFill>
                  <a:srgbClr val="0000FF"/>
                </a:solidFill>
              </a:rPr>
              <a:t>stno</a:t>
            </a:r>
            <a:r>
              <a:rPr lang="en-US" altLang="en-US" sz="2400" b="1" dirty="0" smtClean="0">
                <a:solidFill>
                  <a:srgbClr val="0000FF"/>
                </a:solidFill>
              </a:rPr>
              <a:t>'] . " "; </a:t>
            </a:r>
          </a:p>
          <a:p>
            <a:pPr eaLnBrk="1" hangingPunct="1">
              <a:buFont typeface="Arial" panose="020B0604020202020204" pitchFamily="34" charset="0"/>
              <a:buNone/>
            </a:pPr>
            <a:r>
              <a:rPr lang="en-US" altLang="en-US" sz="2400" b="1" dirty="0" smtClean="0">
                <a:solidFill>
                  <a:srgbClr val="0000FF"/>
                </a:solidFill>
              </a:rPr>
              <a:t>Echo "&lt;b&gt;Pet:&lt;/b&gt; ".$info[‘</a:t>
            </a:r>
            <a:r>
              <a:rPr lang="en-US" altLang="en-US" sz="2400" b="1" dirty="0" err="1" smtClean="0">
                <a:solidFill>
                  <a:srgbClr val="0000FF"/>
                </a:solidFill>
              </a:rPr>
              <a:t>stname</a:t>
            </a:r>
            <a:r>
              <a:rPr lang="en-US" altLang="en-US" sz="2400" b="1" dirty="0" smtClean="0">
                <a:solidFill>
                  <a:srgbClr val="0000FF"/>
                </a:solidFill>
              </a:rPr>
              <a:t>'] . " &lt;</a:t>
            </a:r>
            <a:r>
              <a:rPr lang="en-US" altLang="en-US" sz="2400" b="1" dirty="0" err="1" smtClean="0">
                <a:solidFill>
                  <a:srgbClr val="0000FF"/>
                </a:solidFill>
              </a:rPr>
              <a:t>br</a:t>
            </a:r>
            <a:r>
              <a:rPr lang="en-US" altLang="en-US" sz="2400" b="1" dirty="0" smtClean="0">
                <a:solidFill>
                  <a:srgbClr val="0000FF"/>
                </a:solidFill>
              </a:rPr>
              <a:t>&gt;";</a:t>
            </a:r>
          </a:p>
          <a:p>
            <a:pPr algn="just" eaLnBrk="1" hangingPunct="1"/>
            <a:r>
              <a:rPr lang="en-US" altLang="en-US" sz="2400" dirty="0" smtClean="0"/>
              <a:t>However this will only give us the first entry in our database. In order to retrieve all the information, we need to make this a loop. Here is an example:</a:t>
            </a:r>
          </a:p>
          <a:p>
            <a:pPr algn="just" eaLnBrk="1" hangingPunct="1"/>
            <a:endParaRPr lang="en-US" altLang="en-US" sz="2400" dirty="0" smtClean="0"/>
          </a:p>
          <a:p>
            <a:pPr marL="795338" indent="-50800" algn="just" eaLnBrk="1" hangingPunct="1">
              <a:buFont typeface="Arial" panose="020B0604020202020204" pitchFamily="34" charset="0"/>
              <a:buNone/>
            </a:pPr>
            <a:r>
              <a:rPr lang="en-US" altLang="en-US" sz="2200" b="1" dirty="0" smtClean="0"/>
              <a:t>while($info = </a:t>
            </a:r>
            <a:r>
              <a:rPr lang="en-US" altLang="en-US" sz="2200" b="1" dirty="0" err="1" smtClean="0"/>
              <a:t>mysql_fetch_array</a:t>
            </a:r>
            <a:r>
              <a:rPr lang="en-US" altLang="en-US" sz="2200" b="1" dirty="0" smtClean="0"/>
              <a:t>( $data )) </a:t>
            </a:r>
          </a:p>
          <a:p>
            <a:pPr marL="795338" indent="-50800" algn="just" eaLnBrk="1" hangingPunct="1">
              <a:buFont typeface="Arial" panose="020B0604020202020204" pitchFamily="34" charset="0"/>
              <a:buNone/>
            </a:pPr>
            <a:r>
              <a:rPr lang="en-US" altLang="en-US" sz="2200" b="1" dirty="0" smtClean="0"/>
              <a:t>{ </a:t>
            </a:r>
          </a:p>
          <a:p>
            <a:pPr marL="795338" indent="-50800" algn="just" eaLnBrk="1" hangingPunct="1">
              <a:buFont typeface="Arial" panose="020B0604020202020204" pitchFamily="34" charset="0"/>
              <a:buNone/>
            </a:pPr>
            <a:r>
              <a:rPr lang="en-US" altLang="en-US" sz="2000" b="1" dirty="0" smtClean="0"/>
              <a:t>Echo "&lt;b&gt;Name:&lt;/b&gt; ".$info[‘</a:t>
            </a:r>
            <a:r>
              <a:rPr lang="en-US" altLang="en-US" sz="2000" b="1" dirty="0" err="1" smtClean="0"/>
              <a:t>stno</a:t>
            </a:r>
            <a:r>
              <a:rPr lang="en-US" altLang="en-US" sz="2000" b="1" dirty="0" smtClean="0"/>
              <a:t>'] . " "; </a:t>
            </a:r>
          </a:p>
          <a:p>
            <a:pPr marL="795338" indent="-50800" algn="just" eaLnBrk="1" hangingPunct="1">
              <a:buFont typeface="Arial" panose="020B0604020202020204" pitchFamily="34" charset="0"/>
              <a:buNone/>
            </a:pPr>
            <a:r>
              <a:rPr lang="en-US" altLang="en-US" sz="2000" b="1" dirty="0" smtClean="0"/>
              <a:t>Echo "&lt;b&gt;Pet:&lt;/b&gt; ".$info[‘</a:t>
            </a:r>
            <a:r>
              <a:rPr lang="en-US" altLang="en-US" sz="2000" b="1" dirty="0" err="1" smtClean="0"/>
              <a:t>stname</a:t>
            </a:r>
            <a:r>
              <a:rPr lang="en-US" altLang="en-US" sz="2000" b="1" dirty="0" smtClean="0"/>
              <a:t>'] . " &lt;</a:t>
            </a:r>
            <a:r>
              <a:rPr lang="en-US" altLang="en-US" sz="2000" b="1" dirty="0" err="1" smtClean="0"/>
              <a:t>br</a:t>
            </a:r>
            <a:r>
              <a:rPr lang="en-US" altLang="en-US" sz="2000" b="1" dirty="0" smtClean="0"/>
              <a:t>&gt;";</a:t>
            </a:r>
          </a:p>
          <a:p>
            <a:pPr marL="795338" indent="-50800" algn="just" eaLnBrk="1" hangingPunct="1">
              <a:buFont typeface="Arial" panose="020B0604020202020204" pitchFamily="34" charset="0"/>
              <a:buNone/>
            </a:pPr>
            <a:r>
              <a:rPr lang="en-US" altLang="en-US" sz="2200" b="1" dirty="0" smtClean="0"/>
              <a:t>}</a:t>
            </a:r>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3A92C0-7BD5-4ADF-ABB7-7AF97469ED4E}" type="slidenum">
              <a:rPr lang="en-US" altLang="en-US">
                <a:solidFill>
                  <a:srgbClr val="898989"/>
                </a:solidFill>
                <a:latin typeface="Calibri" panose="020F0502020204030204" pitchFamily="34" charset="0"/>
              </a:rPr>
              <a:pPr eaLnBrk="1" hangingPunct="1"/>
              <a:t>8</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241522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a:xfrm>
            <a:off x="457200" y="455613"/>
            <a:ext cx="8229600" cy="685800"/>
          </a:xfrm>
        </p:spPr>
        <p:txBody>
          <a:bodyPr/>
          <a:lstStyle/>
          <a:p>
            <a:pPr eaLnBrk="1" hangingPunct="1"/>
            <a:r>
              <a:rPr lang="en-US" altLang="en-US" b="1" dirty="0" smtClean="0"/>
              <a:t>Cont..</a:t>
            </a:r>
            <a:endParaRPr lang="ar-JO" altLang="en-US" dirty="0" smtClean="0"/>
          </a:p>
        </p:txBody>
      </p:sp>
      <p:sp>
        <p:nvSpPr>
          <p:cNvPr id="10243" name="Content Placeholder 2"/>
          <p:cNvSpPr>
            <a:spLocks noGrp="1"/>
          </p:cNvSpPr>
          <p:nvPr>
            <p:ph idx="1"/>
          </p:nvPr>
        </p:nvSpPr>
        <p:spPr/>
        <p:txBody>
          <a:bodyPr/>
          <a:lstStyle/>
          <a:p>
            <a:pPr eaLnBrk="1" hangingPunct="1"/>
            <a:r>
              <a:rPr lang="en-US" altLang="en-US" dirty="0" smtClean="0"/>
              <a:t> you can use index of col</a:t>
            </a:r>
          </a:p>
          <a:p>
            <a:pPr algn="just" eaLnBrk="1" hangingPunct="1">
              <a:buFont typeface="Arial" panose="020B0604020202020204" pitchFamily="34" charset="0"/>
              <a:buNone/>
            </a:pPr>
            <a:endParaRPr lang="en-US" altLang="en-US" sz="3000" dirty="0" smtClean="0"/>
          </a:p>
          <a:p>
            <a:pPr marL="627063" indent="0" algn="just" eaLnBrk="1" hangingPunct="1">
              <a:buFont typeface="Arial" panose="020B0604020202020204" pitchFamily="34" charset="0"/>
              <a:buNone/>
            </a:pPr>
            <a:r>
              <a:rPr lang="en-US" altLang="en-US" sz="2400" b="1" dirty="0" smtClean="0"/>
              <a:t>while($info = </a:t>
            </a:r>
            <a:r>
              <a:rPr lang="en-US" altLang="en-US" sz="2400" b="1" dirty="0" err="1" smtClean="0"/>
              <a:t>mysql_fetch_array</a:t>
            </a:r>
            <a:r>
              <a:rPr lang="en-US" altLang="en-US" sz="2400" b="1" dirty="0" smtClean="0"/>
              <a:t>( $data )) </a:t>
            </a:r>
          </a:p>
          <a:p>
            <a:pPr marL="627063" indent="0" algn="just" eaLnBrk="1" hangingPunct="1">
              <a:buFont typeface="Arial" panose="020B0604020202020204" pitchFamily="34" charset="0"/>
              <a:buNone/>
            </a:pPr>
            <a:r>
              <a:rPr lang="en-US" altLang="en-US" sz="2400" b="1" dirty="0" smtClean="0"/>
              <a:t>{ </a:t>
            </a:r>
          </a:p>
          <a:p>
            <a:pPr marL="627063" indent="0" algn="just" eaLnBrk="1" hangingPunct="1">
              <a:buFont typeface="Arial" panose="020B0604020202020204" pitchFamily="34" charset="0"/>
              <a:buNone/>
            </a:pPr>
            <a:r>
              <a:rPr lang="en-US" altLang="en-US" sz="2400" b="1" dirty="0" smtClean="0"/>
              <a:t>Echo "&lt;b&gt;Name:&lt;/b&gt; ".$info[0] . " "; </a:t>
            </a:r>
          </a:p>
          <a:p>
            <a:pPr marL="627063" indent="0" algn="just" eaLnBrk="1" hangingPunct="1">
              <a:buFont typeface="Arial" panose="020B0604020202020204" pitchFamily="34" charset="0"/>
              <a:buNone/>
            </a:pPr>
            <a:r>
              <a:rPr lang="en-US" altLang="en-US" sz="2400" b="1" dirty="0" smtClean="0"/>
              <a:t>Echo "&lt;b&gt;Pet:&lt;/b&gt; ".$info[1] . " &lt;</a:t>
            </a:r>
            <a:r>
              <a:rPr lang="en-US" altLang="en-US" sz="2400" b="1" dirty="0" err="1" smtClean="0"/>
              <a:t>br</a:t>
            </a:r>
            <a:r>
              <a:rPr lang="en-US" altLang="en-US" sz="2400" b="1" dirty="0" smtClean="0"/>
              <a:t>&gt;";</a:t>
            </a:r>
          </a:p>
          <a:p>
            <a:pPr marL="627063" indent="0" algn="just" eaLnBrk="1" hangingPunct="1">
              <a:buFont typeface="Arial" panose="020B0604020202020204" pitchFamily="34" charset="0"/>
              <a:buNone/>
            </a:pPr>
            <a:r>
              <a:rPr lang="en-US" altLang="en-US" sz="2400" b="1" dirty="0" smtClean="0"/>
              <a:t>}</a:t>
            </a:r>
          </a:p>
          <a:p>
            <a:pPr eaLnBrk="1" hangingPunct="1">
              <a:buFont typeface="Arial" panose="020B0604020202020204" pitchFamily="34" charset="0"/>
              <a:buNone/>
            </a:pPr>
            <a:endParaRPr lang="en-US" altLang="en-US" dirty="0" smtClean="0"/>
          </a:p>
          <a:p>
            <a:pPr eaLnBrk="1" hangingPunct="1">
              <a:buFont typeface="Arial" panose="020B0604020202020204" pitchFamily="34" charset="0"/>
              <a:buNone/>
            </a:pPr>
            <a:endParaRPr lang="en-US" altLang="en-US" dirty="0" smtClean="0"/>
          </a:p>
        </p:txBody>
      </p:sp>
      <p:sp>
        <p:nvSpPr>
          <p:cNvPr id="4" name="عنصر نائب لرقم الشريحة 3"/>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DC7E6B91-0B77-4686-9F69-69C7265D3E4C}" type="slidenum">
              <a:rPr lang="en-US" altLang="en-US">
                <a:solidFill>
                  <a:srgbClr val="898989"/>
                </a:solidFill>
                <a:latin typeface="Calibri" panose="020F0502020204030204" pitchFamily="34" charset="0"/>
              </a:rPr>
              <a:pPr eaLnBrk="1" hangingPunct="1"/>
              <a:t>9</a:t>
            </a:fld>
            <a:endParaRPr lang="en-US" altLang="en-US">
              <a:solidFill>
                <a:srgbClr val="898989"/>
              </a:solidFill>
              <a:latin typeface="Calibri" panose="020F0502020204030204" pitchFamily="34" charset="0"/>
            </a:endParaRPr>
          </a:p>
        </p:txBody>
      </p:sp>
    </p:spTree>
    <p:extLst>
      <p:ext uri="{BB962C8B-B14F-4D97-AF65-F5344CB8AC3E}">
        <p14:creationId xmlns:p14="http://schemas.microsoft.com/office/powerpoint/2010/main" val="17230736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AB1EAC43B815424C96D32F5905C6C054" ma:contentTypeVersion="10" ma:contentTypeDescription="إنشاء مستند جديد." ma:contentTypeScope="" ma:versionID="f2f6b6a321f0b5b0888709fbaa226e96">
  <xsd:schema xmlns:xsd="http://www.w3.org/2001/XMLSchema" xmlns:xs="http://www.w3.org/2001/XMLSchema" xmlns:p="http://schemas.microsoft.com/office/2006/metadata/properties" xmlns:ns2="54839328-afe8-48d1-a406-5c2c895e77a3" xmlns:ns3="f59f8d1f-2e91-40a8-9fa6-5633a360ccee" targetNamespace="http://schemas.microsoft.com/office/2006/metadata/properties" ma:root="true" ma:fieldsID="a53616bb29d626360d55a0b0863889fb" ns2:_="" ns3:_="">
    <xsd:import namespace="54839328-afe8-48d1-a406-5c2c895e77a3"/>
    <xsd:import namespace="f59f8d1f-2e91-40a8-9fa6-5633a360ccee"/>
    <xsd:element name="properties">
      <xsd:complexType>
        <xsd:sequence>
          <xsd:element name="documentManagement">
            <xsd:complexType>
              <xsd:all>
                <xsd:element ref="ns2:MediaServiceMetadata" minOccurs="0"/>
                <xsd:element ref="ns2:MediaServiceFastMetadata" minOccurs="0"/>
                <xsd:element ref="ns2:MediaLengthInSeconds" minOccurs="0"/>
                <xsd:element ref="ns2:lcf76f155ced4ddcb4097134ff3c332f" minOccurs="0"/>
                <xsd:element ref="ns3:TaxCatchAll" minOccurs="0"/>
                <xsd:element ref="ns2:MediaServiceGenerationTime" minOccurs="0"/>
                <xsd:element ref="ns2:MediaServiceEventHashCode" minOccurs="0"/>
                <xsd:element ref="ns2:MediaServiceDateTake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4839328-afe8-48d1-a406-5c2c895e77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0" nillable="true" ma:displayName="MediaLengthInSeconds" ma:hidden="true" ma:internalName="MediaLengthInSeconds" ma:readOnly="true">
      <xsd:simpleType>
        <xsd:restriction base="dms:Unknown"/>
      </xsd:simpleType>
    </xsd:element>
    <xsd:element name="lcf76f155ced4ddcb4097134ff3c332f" ma:index="12" nillable="true" ma:taxonomy="true" ma:internalName="lcf76f155ced4ddcb4097134ff3c332f" ma:taxonomyFieldName="MediaServiceImageTags" ma:displayName="علامات الصور" ma:readOnly="false" ma:fieldId="{5cf76f15-5ced-4ddc-b409-7134ff3c332f}" ma:taxonomyMulti="true" ma:sspId="9ff52f34-b351-492d-bd72-b80be8882ab9" ma:termSetId="09814cd3-568e-fe90-9814-8d621ff8fb84" ma:anchorId="fba54fb3-c3e1-fe81-a776-ca4b69148c4d" ma:open="true" ma:isKeyword="false">
      <xsd:complexType>
        <xsd:sequence>
          <xsd:element ref="pc:Terms" minOccurs="0" maxOccurs="1"/>
        </xsd:sequence>
      </xsd:complex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59f8d1f-2e91-40a8-9fa6-5633a360ccee" elementFormDefault="qualified">
    <xsd:import namespace="http://schemas.microsoft.com/office/2006/documentManagement/types"/>
    <xsd:import namespace="http://schemas.microsoft.com/office/infopath/2007/PartnerControls"/>
    <xsd:element name="TaxCatchAll" ma:index="13" nillable="true" ma:displayName="Taxonomy Catch All Column" ma:hidden="true" ma:list="{59bd7a56-8bc9-410c-943b-83c87892c5d3}" ma:internalName="TaxCatchAll" ma:showField="CatchAllData" ma:web="f59f8d1f-2e91-40a8-9fa6-5633a360ccee">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54839328-afe8-48d1-a406-5c2c895e77a3">
      <Terms xmlns="http://schemas.microsoft.com/office/infopath/2007/PartnerControls"/>
    </lcf76f155ced4ddcb4097134ff3c332f>
    <TaxCatchAll xmlns="f59f8d1f-2e91-40a8-9fa6-5633a360ccee" xsi:nil="true"/>
  </documentManagement>
</p:properties>
</file>

<file path=customXml/itemProps1.xml><?xml version="1.0" encoding="utf-8"?>
<ds:datastoreItem xmlns:ds="http://schemas.openxmlformats.org/officeDocument/2006/customXml" ds:itemID="{60DBCEE9-EADF-481B-8235-28916F4B02F3}"/>
</file>

<file path=customXml/itemProps2.xml><?xml version="1.0" encoding="utf-8"?>
<ds:datastoreItem xmlns:ds="http://schemas.openxmlformats.org/officeDocument/2006/customXml" ds:itemID="{65E5818C-F4BB-4305-B811-618DF8F3DB5C}"/>
</file>

<file path=customXml/itemProps3.xml><?xml version="1.0" encoding="utf-8"?>
<ds:datastoreItem xmlns:ds="http://schemas.openxmlformats.org/officeDocument/2006/customXml" ds:itemID="{EFDF796C-DBA5-42BB-8DA4-16872575FA2C}"/>
</file>

<file path=docProps/app.xml><?xml version="1.0" encoding="utf-8"?>
<Properties xmlns="http://schemas.openxmlformats.org/officeDocument/2006/extended-properties" xmlns:vt="http://schemas.openxmlformats.org/officeDocument/2006/docPropsVTypes">
  <Template/>
  <TotalTime>10961</TotalTime>
  <Words>865</Words>
  <Application>Microsoft Office PowerPoint</Application>
  <PresentationFormat>On-screen Show (4:3)</PresentationFormat>
  <Paragraphs>150</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Tahoma</vt:lpstr>
      <vt:lpstr>Times New Roman</vt:lpstr>
      <vt:lpstr>Wingdings 2</vt:lpstr>
      <vt:lpstr>Office Theme</vt:lpstr>
      <vt:lpstr>Part 9  MySQL Select</vt:lpstr>
      <vt:lpstr>PHP MySQL Select</vt:lpstr>
      <vt:lpstr>Select_example</vt:lpstr>
      <vt:lpstr>The WHERE clause</vt:lpstr>
      <vt:lpstr>The ORDER BY Keyword</vt:lpstr>
      <vt:lpstr>The ORDER BY Keyword Examples</vt:lpstr>
      <vt:lpstr>Select in php </vt:lpstr>
      <vt:lpstr>Cont..</vt:lpstr>
      <vt:lpstr>Cont..</vt:lpstr>
      <vt:lpstr>Full_example </vt:lpstr>
      <vt:lpstr>SELECT Example–Boolean Operators</vt:lpstr>
      <vt:lpstr>Boolean query A without use of  parentheses</vt:lpstr>
      <vt:lpstr>SELECT Example–Boolean Operators</vt:lpstr>
      <vt:lpstr>Boolean query with use of parentheses</vt:lpstr>
      <vt:lpstr>Sorting Results with ORDER BY Clause</vt:lpstr>
      <vt:lpstr>Using and Defining Views</vt:lpstr>
      <vt:lpstr>Sample CREATE VIEW</vt:lpstr>
      <vt:lpstr>Advantages of Views</vt:lpstr>
      <vt:lpstr>End of Presentation</vt:lpstr>
    </vt:vector>
  </TitlesOfParts>
  <Company>Univeristy of Nebraska - Lincoln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dc:title>
  <dc:creator>College of Business Administration</dc:creator>
  <cp:lastModifiedBy>aa</cp:lastModifiedBy>
  <cp:revision>239</cp:revision>
  <cp:lastPrinted>2019-02-10T13:13:25Z</cp:lastPrinted>
  <dcterms:created xsi:type="dcterms:W3CDTF">2002-08-15T13:14:21Z</dcterms:created>
  <dcterms:modified xsi:type="dcterms:W3CDTF">2021-05-16T08:54:18Z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0x010100AB1EAC43B815424C96D32F5905C6C054</vt:lpwstr>
  </property>
</Properties>
</file>