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4"/>
    <p:sldMasterId id="2147483697" r:id="rId5"/>
  </p:sldMasterIdLst>
  <p:notesMasterIdLst>
    <p:notesMasterId r:id="rId53"/>
  </p:notesMasterIdLst>
  <p:handoutMasterIdLst>
    <p:handoutMasterId r:id="rId54"/>
  </p:handoutMasterIdLst>
  <p:sldIdLst>
    <p:sldId id="324" r:id="rId6"/>
    <p:sldId id="325" r:id="rId7"/>
    <p:sldId id="375" r:id="rId8"/>
    <p:sldId id="376" r:id="rId9"/>
    <p:sldId id="281" r:id="rId10"/>
    <p:sldId id="305" r:id="rId11"/>
    <p:sldId id="328" r:id="rId12"/>
    <p:sldId id="306" r:id="rId13"/>
    <p:sldId id="329" r:id="rId14"/>
    <p:sldId id="286" r:id="rId15"/>
    <p:sldId id="330" r:id="rId16"/>
    <p:sldId id="331" r:id="rId17"/>
    <p:sldId id="360" r:id="rId18"/>
    <p:sldId id="361" r:id="rId19"/>
    <p:sldId id="332" r:id="rId20"/>
    <p:sldId id="382" r:id="rId21"/>
    <p:sldId id="383" r:id="rId22"/>
    <p:sldId id="384" r:id="rId23"/>
    <p:sldId id="333" r:id="rId24"/>
    <p:sldId id="377" r:id="rId25"/>
    <p:sldId id="334" r:id="rId26"/>
    <p:sldId id="335" r:id="rId27"/>
    <p:sldId id="379" r:id="rId28"/>
    <p:sldId id="336" r:id="rId29"/>
    <p:sldId id="337" r:id="rId30"/>
    <p:sldId id="343" r:id="rId31"/>
    <p:sldId id="345" r:id="rId32"/>
    <p:sldId id="344" r:id="rId33"/>
    <p:sldId id="365" r:id="rId34"/>
    <p:sldId id="381" r:id="rId35"/>
    <p:sldId id="314" r:id="rId36"/>
    <p:sldId id="378" r:id="rId37"/>
    <p:sldId id="366" r:id="rId38"/>
    <p:sldId id="367" r:id="rId39"/>
    <p:sldId id="386" r:id="rId40"/>
    <p:sldId id="385" r:id="rId41"/>
    <p:sldId id="387" r:id="rId42"/>
    <p:sldId id="369" r:id="rId43"/>
    <p:sldId id="368" r:id="rId44"/>
    <p:sldId id="388" r:id="rId45"/>
    <p:sldId id="389" r:id="rId46"/>
    <p:sldId id="370" r:id="rId47"/>
    <p:sldId id="390" r:id="rId48"/>
    <p:sldId id="392" r:id="rId49"/>
    <p:sldId id="371" r:id="rId50"/>
    <p:sldId id="372" r:id="rId51"/>
    <p:sldId id="327" r:id="rId52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0" autoAdjust="0"/>
  </p:normalViewPr>
  <p:slideViewPr>
    <p:cSldViewPr>
      <p:cViewPr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7" d="100"/>
          <a:sy n="127" d="100"/>
        </p:scale>
        <p:origin x="-149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 /><Relationship Id="rId18" Type="http://schemas.openxmlformats.org/officeDocument/2006/relationships/slide" Target="slides/slide13.xml" /><Relationship Id="rId26" Type="http://schemas.openxmlformats.org/officeDocument/2006/relationships/slide" Target="slides/slide21.xml" /><Relationship Id="rId39" Type="http://schemas.openxmlformats.org/officeDocument/2006/relationships/slide" Target="slides/slide34.xml" /><Relationship Id="rId21" Type="http://schemas.openxmlformats.org/officeDocument/2006/relationships/slide" Target="slides/slide16.xml" /><Relationship Id="rId34" Type="http://schemas.openxmlformats.org/officeDocument/2006/relationships/slide" Target="slides/slide29.xml" /><Relationship Id="rId42" Type="http://schemas.openxmlformats.org/officeDocument/2006/relationships/slide" Target="slides/slide37.xml" /><Relationship Id="rId47" Type="http://schemas.openxmlformats.org/officeDocument/2006/relationships/slide" Target="slides/slide42.xml" /><Relationship Id="rId50" Type="http://schemas.openxmlformats.org/officeDocument/2006/relationships/slide" Target="slides/slide45.xml" /><Relationship Id="rId55" Type="http://schemas.openxmlformats.org/officeDocument/2006/relationships/presProps" Target="presProps.xml" /><Relationship Id="rId7" Type="http://schemas.openxmlformats.org/officeDocument/2006/relationships/slide" Target="slides/slide2.xml" /><Relationship Id="rId12" Type="http://schemas.openxmlformats.org/officeDocument/2006/relationships/slide" Target="slides/slide7.xml" /><Relationship Id="rId17" Type="http://schemas.openxmlformats.org/officeDocument/2006/relationships/slide" Target="slides/slide12.xml" /><Relationship Id="rId25" Type="http://schemas.openxmlformats.org/officeDocument/2006/relationships/slide" Target="slides/slide20.xml" /><Relationship Id="rId33" Type="http://schemas.openxmlformats.org/officeDocument/2006/relationships/slide" Target="slides/slide28.xml" /><Relationship Id="rId38" Type="http://schemas.openxmlformats.org/officeDocument/2006/relationships/slide" Target="slides/slide33.xml" /><Relationship Id="rId46" Type="http://schemas.openxmlformats.org/officeDocument/2006/relationships/slide" Target="slides/slide41.xml" /><Relationship Id="rId2" Type="http://schemas.openxmlformats.org/officeDocument/2006/relationships/customXml" Target="../customXml/item2.xml" /><Relationship Id="rId16" Type="http://schemas.openxmlformats.org/officeDocument/2006/relationships/slide" Target="slides/slide11.xml" /><Relationship Id="rId20" Type="http://schemas.openxmlformats.org/officeDocument/2006/relationships/slide" Target="slides/slide15.xml" /><Relationship Id="rId29" Type="http://schemas.openxmlformats.org/officeDocument/2006/relationships/slide" Target="slides/slide24.xml" /><Relationship Id="rId41" Type="http://schemas.openxmlformats.org/officeDocument/2006/relationships/slide" Target="slides/slide36.xml" /><Relationship Id="rId54" Type="http://schemas.openxmlformats.org/officeDocument/2006/relationships/handoutMaster" Target="handoutMasters/handoutMaster1.xml" /><Relationship Id="rId1" Type="http://schemas.openxmlformats.org/officeDocument/2006/relationships/customXml" Target="../customXml/item1.xml" /><Relationship Id="rId6" Type="http://schemas.openxmlformats.org/officeDocument/2006/relationships/slide" Target="slides/slide1.xml" /><Relationship Id="rId11" Type="http://schemas.openxmlformats.org/officeDocument/2006/relationships/slide" Target="slides/slide6.xml" /><Relationship Id="rId24" Type="http://schemas.openxmlformats.org/officeDocument/2006/relationships/slide" Target="slides/slide19.xml" /><Relationship Id="rId32" Type="http://schemas.openxmlformats.org/officeDocument/2006/relationships/slide" Target="slides/slide27.xml" /><Relationship Id="rId37" Type="http://schemas.openxmlformats.org/officeDocument/2006/relationships/slide" Target="slides/slide32.xml" /><Relationship Id="rId40" Type="http://schemas.openxmlformats.org/officeDocument/2006/relationships/slide" Target="slides/slide35.xml" /><Relationship Id="rId45" Type="http://schemas.openxmlformats.org/officeDocument/2006/relationships/slide" Target="slides/slide40.xml" /><Relationship Id="rId53" Type="http://schemas.openxmlformats.org/officeDocument/2006/relationships/notesMaster" Target="notesMasters/notesMaster1.xml" /><Relationship Id="rId58" Type="http://schemas.openxmlformats.org/officeDocument/2006/relationships/tableStyles" Target="tableStyles.xml" /><Relationship Id="rId5" Type="http://schemas.openxmlformats.org/officeDocument/2006/relationships/slideMaster" Target="slideMasters/slideMaster2.xml" /><Relationship Id="rId15" Type="http://schemas.openxmlformats.org/officeDocument/2006/relationships/slide" Target="slides/slide10.xml" /><Relationship Id="rId23" Type="http://schemas.openxmlformats.org/officeDocument/2006/relationships/slide" Target="slides/slide18.xml" /><Relationship Id="rId28" Type="http://schemas.openxmlformats.org/officeDocument/2006/relationships/slide" Target="slides/slide23.xml" /><Relationship Id="rId36" Type="http://schemas.openxmlformats.org/officeDocument/2006/relationships/slide" Target="slides/slide31.xml" /><Relationship Id="rId49" Type="http://schemas.openxmlformats.org/officeDocument/2006/relationships/slide" Target="slides/slide44.xml" /><Relationship Id="rId57" Type="http://schemas.openxmlformats.org/officeDocument/2006/relationships/theme" Target="theme/theme1.xml" /><Relationship Id="rId10" Type="http://schemas.openxmlformats.org/officeDocument/2006/relationships/slide" Target="slides/slide5.xml" /><Relationship Id="rId19" Type="http://schemas.openxmlformats.org/officeDocument/2006/relationships/slide" Target="slides/slide14.xml" /><Relationship Id="rId31" Type="http://schemas.openxmlformats.org/officeDocument/2006/relationships/slide" Target="slides/slide26.xml" /><Relationship Id="rId44" Type="http://schemas.openxmlformats.org/officeDocument/2006/relationships/slide" Target="slides/slide39.xml" /><Relationship Id="rId52" Type="http://schemas.openxmlformats.org/officeDocument/2006/relationships/slide" Target="slides/slide47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4.xml" /><Relationship Id="rId14" Type="http://schemas.openxmlformats.org/officeDocument/2006/relationships/slide" Target="slides/slide9.xml" /><Relationship Id="rId22" Type="http://schemas.openxmlformats.org/officeDocument/2006/relationships/slide" Target="slides/slide17.xml" /><Relationship Id="rId27" Type="http://schemas.openxmlformats.org/officeDocument/2006/relationships/slide" Target="slides/slide22.xml" /><Relationship Id="rId30" Type="http://schemas.openxmlformats.org/officeDocument/2006/relationships/slide" Target="slides/slide25.xml" /><Relationship Id="rId35" Type="http://schemas.openxmlformats.org/officeDocument/2006/relationships/slide" Target="slides/slide30.xml" /><Relationship Id="rId43" Type="http://schemas.openxmlformats.org/officeDocument/2006/relationships/slide" Target="slides/slide38.xml" /><Relationship Id="rId48" Type="http://schemas.openxmlformats.org/officeDocument/2006/relationships/slide" Target="slides/slide43.xml" /><Relationship Id="rId56" Type="http://schemas.openxmlformats.org/officeDocument/2006/relationships/viewProps" Target="viewProps.xml" /><Relationship Id="rId8" Type="http://schemas.openxmlformats.org/officeDocument/2006/relationships/slide" Target="slides/slide3.xml" /><Relationship Id="rId51" Type="http://schemas.openxmlformats.org/officeDocument/2006/relationships/slide" Target="slides/slide46.xml" /><Relationship Id="rId3" Type="http://schemas.openxmlformats.org/officeDocument/2006/relationships/customXml" Target="../customXml/item3.xml" 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 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9D6F4-BC36-0D42-9828-50A4B5F57A5B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7F2861-8603-1749-8905-36222D71F47A}">
      <dgm:prSet phldrT="[Text]" custT="1"/>
      <dgm:spPr/>
      <dgm:t>
        <a:bodyPr/>
        <a:lstStyle/>
        <a:p>
          <a:r>
            <a:rPr lang="en-AU" sz="1600" b="1" i="0" dirty="0">
              <a:ea typeface="+mn-ea"/>
            </a:rPr>
            <a:t>1.</a:t>
          </a:r>
          <a:endParaRPr lang="en-US" sz="1600" b="1" i="0" dirty="0"/>
        </a:p>
      </dgm:t>
    </dgm:pt>
    <dgm:pt modelId="{4BC56C73-5124-D046-9848-B78AA5F456F7}" type="parTrans" cxnId="{795A9BD3-8C52-584C-B3C5-4A6457088198}">
      <dgm:prSet/>
      <dgm:spPr/>
      <dgm:t>
        <a:bodyPr/>
        <a:lstStyle/>
        <a:p>
          <a:endParaRPr lang="en-US"/>
        </a:p>
      </dgm:t>
    </dgm:pt>
    <dgm:pt modelId="{D8BD60E9-60E2-BB49-BA41-B7BC874F1D2E}" type="sibTrans" cxnId="{795A9BD3-8C52-584C-B3C5-4A6457088198}">
      <dgm:prSet/>
      <dgm:spPr/>
      <dgm:t>
        <a:bodyPr/>
        <a:lstStyle/>
        <a:p>
          <a:endParaRPr lang="en-US"/>
        </a:p>
      </dgm:t>
    </dgm:pt>
    <dgm:pt modelId="{E7BEE5E9-B068-F440-AA78-C06B5DA31F9F}">
      <dgm:prSet custT="1"/>
      <dgm:spPr/>
      <dgm:t>
        <a:bodyPr/>
        <a:lstStyle/>
        <a:p>
          <a:r>
            <a:rPr lang="en-AU" sz="1600" b="1" i="0" dirty="0">
              <a:ea typeface="+mn-ea"/>
            </a:rPr>
            <a:t>2.</a:t>
          </a:r>
        </a:p>
      </dgm:t>
    </dgm:pt>
    <dgm:pt modelId="{3BD7872B-5311-4C46-BE7D-1A43595322FD}" type="parTrans" cxnId="{E6F4BD6A-E71B-C348-A7C5-892E30686EF6}">
      <dgm:prSet/>
      <dgm:spPr/>
      <dgm:t>
        <a:bodyPr/>
        <a:lstStyle/>
        <a:p>
          <a:endParaRPr lang="en-US"/>
        </a:p>
      </dgm:t>
    </dgm:pt>
    <dgm:pt modelId="{8200FAE9-38A0-794A-9C45-0A523EBC6CD8}" type="sibTrans" cxnId="{E6F4BD6A-E71B-C348-A7C5-892E30686EF6}">
      <dgm:prSet/>
      <dgm:spPr/>
      <dgm:t>
        <a:bodyPr/>
        <a:lstStyle/>
        <a:p>
          <a:endParaRPr lang="en-US"/>
        </a:p>
      </dgm:t>
    </dgm:pt>
    <dgm:pt modelId="{49EFE361-CF40-C647-A532-3DB806AF13A5}">
      <dgm:prSet custT="1"/>
      <dgm:spPr/>
      <dgm:t>
        <a:bodyPr/>
        <a:lstStyle/>
        <a:p>
          <a:r>
            <a:rPr lang="en-AU" sz="1600" b="1" i="0" dirty="0">
              <a:ea typeface="+mn-ea"/>
            </a:rPr>
            <a:t>4.</a:t>
          </a:r>
        </a:p>
      </dgm:t>
    </dgm:pt>
    <dgm:pt modelId="{CFE636A9-8EBA-A545-B381-D1901F80C1F8}" type="parTrans" cxnId="{AB94D550-4FC1-BD4D-A19A-3F4C3AB52280}">
      <dgm:prSet/>
      <dgm:spPr/>
      <dgm:t>
        <a:bodyPr/>
        <a:lstStyle/>
        <a:p>
          <a:endParaRPr lang="en-US"/>
        </a:p>
      </dgm:t>
    </dgm:pt>
    <dgm:pt modelId="{38E7586E-E1E7-6641-B699-FC69EF62FCB4}" type="sibTrans" cxnId="{AB94D550-4FC1-BD4D-A19A-3F4C3AB52280}">
      <dgm:prSet/>
      <dgm:spPr/>
      <dgm:t>
        <a:bodyPr/>
        <a:lstStyle/>
        <a:p>
          <a:endParaRPr lang="en-US"/>
        </a:p>
      </dgm:t>
    </dgm:pt>
    <dgm:pt modelId="{DE800D88-AFC2-C748-95A6-84274571450D}">
      <dgm:prSet custT="1"/>
      <dgm:spPr/>
      <dgm:t>
        <a:bodyPr/>
        <a:lstStyle/>
        <a:p>
          <a:r>
            <a:rPr lang="en-AU" sz="1600" b="1" i="0" dirty="0">
              <a:ea typeface="+mn-ea"/>
            </a:rPr>
            <a:t>5. </a:t>
          </a:r>
        </a:p>
      </dgm:t>
    </dgm:pt>
    <dgm:pt modelId="{2AB82780-A93F-2241-82C5-044F7C113A5B}" type="parTrans" cxnId="{D309BC2B-2C28-5D4F-A167-B5C8489E062B}">
      <dgm:prSet/>
      <dgm:spPr/>
      <dgm:t>
        <a:bodyPr/>
        <a:lstStyle/>
        <a:p>
          <a:endParaRPr lang="en-US"/>
        </a:p>
      </dgm:t>
    </dgm:pt>
    <dgm:pt modelId="{56A0522B-1198-1A4B-95EF-8273C6411250}" type="sibTrans" cxnId="{D309BC2B-2C28-5D4F-A167-B5C8489E062B}">
      <dgm:prSet/>
      <dgm:spPr/>
      <dgm:t>
        <a:bodyPr/>
        <a:lstStyle/>
        <a:p>
          <a:endParaRPr lang="en-US"/>
        </a:p>
      </dgm:t>
    </dgm:pt>
    <dgm:pt modelId="{1C83C87B-222E-0647-A9B1-678C74EE72FB}">
      <dgm:prSet custT="1"/>
      <dgm:spPr/>
      <dgm:t>
        <a:bodyPr/>
        <a:lstStyle/>
        <a:p>
          <a:r>
            <a:rPr lang="en-AU" sz="1600" b="1" i="0" dirty="0">
              <a:ea typeface="+mn-ea"/>
            </a:rPr>
            <a:t>6.</a:t>
          </a:r>
        </a:p>
      </dgm:t>
    </dgm:pt>
    <dgm:pt modelId="{5175E942-C08B-5340-8A93-6316416F3C04}" type="parTrans" cxnId="{D9B66B88-B454-7740-A110-89C2A8F7895B}">
      <dgm:prSet/>
      <dgm:spPr/>
      <dgm:t>
        <a:bodyPr/>
        <a:lstStyle/>
        <a:p>
          <a:endParaRPr lang="en-US"/>
        </a:p>
      </dgm:t>
    </dgm:pt>
    <dgm:pt modelId="{A1A4982E-B916-3545-B228-858E66705963}" type="sibTrans" cxnId="{D9B66B88-B454-7740-A110-89C2A8F7895B}">
      <dgm:prSet/>
      <dgm:spPr/>
      <dgm:t>
        <a:bodyPr/>
        <a:lstStyle/>
        <a:p>
          <a:endParaRPr lang="en-US"/>
        </a:p>
      </dgm:t>
    </dgm:pt>
    <dgm:pt modelId="{84085882-6E9C-1740-A09E-E5D012E12456}">
      <dgm:prSet phldrT="[Text]"/>
      <dgm:spPr/>
      <dgm:t>
        <a:bodyPr/>
        <a:lstStyle/>
        <a:p>
          <a:r>
            <a:rPr lang="en-AU" dirty="0">
              <a:ea typeface="+mn-ea"/>
            </a:rPr>
            <a:t> Find integers </a:t>
          </a:r>
          <a:r>
            <a:rPr lang="en-AU" i="1" dirty="0" err="1">
              <a:ea typeface="+mn-ea"/>
            </a:rPr>
            <a:t>k</a:t>
          </a:r>
          <a:r>
            <a:rPr lang="en-AU" i="1" dirty="0">
              <a:ea typeface="+mn-ea"/>
            </a:rPr>
            <a:t>, </a:t>
          </a:r>
          <a:r>
            <a:rPr lang="en-AU" i="1" dirty="0" err="1">
              <a:ea typeface="+mn-ea"/>
            </a:rPr>
            <a:t>q</a:t>
          </a:r>
          <a:r>
            <a:rPr lang="en-AU" dirty="0">
              <a:ea typeface="+mn-ea"/>
            </a:rPr>
            <a:t>, with </a:t>
          </a:r>
          <a:r>
            <a:rPr lang="en-AU" i="1" dirty="0" err="1">
              <a:ea typeface="+mn-ea"/>
            </a:rPr>
            <a:t>k</a:t>
          </a:r>
          <a:r>
            <a:rPr lang="en-AU" i="1" dirty="0">
              <a:ea typeface="+mn-ea"/>
            </a:rPr>
            <a:t> &gt; 0</a:t>
          </a:r>
          <a:r>
            <a:rPr lang="en-AU" dirty="0">
              <a:ea typeface="+mn-ea"/>
            </a:rPr>
            <a:t>, </a:t>
          </a:r>
          <a:r>
            <a:rPr lang="en-AU" i="1" dirty="0" err="1">
              <a:ea typeface="+mn-ea"/>
            </a:rPr>
            <a:t>q</a:t>
          </a:r>
          <a:r>
            <a:rPr lang="en-AU" dirty="0">
              <a:ea typeface="+mn-ea"/>
            </a:rPr>
            <a:t> odd, so that </a:t>
          </a:r>
          <a:r>
            <a:rPr lang="en-AU" i="1" dirty="0">
              <a:ea typeface="+mn-ea"/>
            </a:rPr>
            <a:t>(</a:t>
          </a:r>
          <a:r>
            <a:rPr lang="en-AU" i="1" dirty="0" err="1">
              <a:ea typeface="+mn-ea"/>
            </a:rPr>
            <a:t>n</a:t>
          </a:r>
          <a:r>
            <a:rPr lang="en-AU" i="1" dirty="0">
              <a:ea typeface="+mn-ea"/>
            </a:rPr>
            <a:t> – 1)=2</a:t>
          </a:r>
          <a:r>
            <a:rPr lang="en-AU" i="1" baseline="30000" dirty="0">
              <a:ea typeface="+mn-ea"/>
            </a:rPr>
            <a:t>k</a:t>
          </a:r>
          <a:r>
            <a:rPr lang="en-AU" i="1" dirty="0">
              <a:ea typeface="+mn-ea"/>
            </a:rPr>
            <a:t>q ;</a:t>
          </a:r>
          <a:endParaRPr lang="en-US" dirty="0"/>
        </a:p>
      </dgm:t>
    </dgm:pt>
    <dgm:pt modelId="{29773E85-45B9-6045-9824-C7CE37D7B132}" type="parTrans" cxnId="{46B25CDD-CA2A-524E-A3E7-D09D1B833BFE}">
      <dgm:prSet/>
      <dgm:spPr/>
      <dgm:t>
        <a:bodyPr/>
        <a:lstStyle/>
        <a:p>
          <a:endParaRPr lang="en-US"/>
        </a:p>
      </dgm:t>
    </dgm:pt>
    <dgm:pt modelId="{522EEFD0-741F-6844-B11C-0193E8A0AD51}" type="sibTrans" cxnId="{46B25CDD-CA2A-524E-A3E7-D09D1B833BFE}">
      <dgm:prSet/>
      <dgm:spPr/>
      <dgm:t>
        <a:bodyPr/>
        <a:lstStyle/>
        <a:p>
          <a:endParaRPr lang="en-US"/>
        </a:p>
      </dgm:t>
    </dgm:pt>
    <dgm:pt modelId="{ADC67CD4-5024-4449-B1E2-58B28F85B9A6}">
      <dgm:prSet/>
      <dgm:spPr/>
      <dgm:t>
        <a:bodyPr/>
        <a:lstStyle/>
        <a:p>
          <a:r>
            <a:rPr lang="en-AU" dirty="0">
              <a:ea typeface="+mn-ea"/>
            </a:rPr>
            <a:t> Select a random integer </a:t>
          </a:r>
          <a:r>
            <a:rPr lang="en-AU" i="1" dirty="0">
              <a:ea typeface="+mn-ea"/>
            </a:rPr>
            <a:t>a, 1 &lt; a &lt; </a:t>
          </a:r>
          <a:r>
            <a:rPr lang="en-AU" i="1" dirty="0" err="1">
              <a:ea typeface="+mn-ea"/>
            </a:rPr>
            <a:t>n</a:t>
          </a:r>
          <a:r>
            <a:rPr lang="en-AU" i="1" dirty="0">
              <a:ea typeface="+mn-ea"/>
            </a:rPr>
            <a:t> – 1 ;</a:t>
          </a:r>
        </a:p>
      </dgm:t>
    </dgm:pt>
    <dgm:pt modelId="{E4D2A74A-25BA-ED49-935E-32E7C5909C8F}" type="parTrans" cxnId="{A5458707-6149-AE4C-A4B3-D6287B953BCC}">
      <dgm:prSet/>
      <dgm:spPr/>
      <dgm:t>
        <a:bodyPr/>
        <a:lstStyle/>
        <a:p>
          <a:endParaRPr lang="en-US"/>
        </a:p>
      </dgm:t>
    </dgm:pt>
    <dgm:pt modelId="{052867FB-C570-EE47-8D47-84A7FFD9AFE5}" type="sibTrans" cxnId="{A5458707-6149-AE4C-A4B3-D6287B953BCC}">
      <dgm:prSet/>
      <dgm:spPr/>
      <dgm:t>
        <a:bodyPr/>
        <a:lstStyle/>
        <a:p>
          <a:endParaRPr lang="en-US"/>
        </a:p>
      </dgm:t>
    </dgm:pt>
    <dgm:pt modelId="{192186F6-7AF8-3145-9D3A-B172FA14B83E}">
      <dgm:prSet/>
      <dgm:spPr/>
      <dgm:t>
        <a:bodyPr/>
        <a:lstStyle/>
        <a:p>
          <a:r>
            <a:rPr lang="en-AU" dirty="0">
              <a:ea typeface="+mn-ea"/>
            </a:rPr>
            <a:t> </a:t>
          </a:r>
          <a:r>
            <a:rPr lang="en-AU" b="1" dirty="0">
              <a:ea typeface="+mn-ea"/>
            </a:rPr>
            <a:t>for</a:t>
          </a:r>
          <a:r>
            <a:rPr lang="en-AU" dirty="0">
              <a:ea typeface="+mn-ea"/>
            </a:rPr>
            <a:t> </a:t>
          </a:r>
          <a:r>
            <a:rPr lang="en-AU" i="1" dirty="0" err="1">
              <a:ea typeface="+mn-ea"/>
            </a:rPr>
            <a:t>j</a:t>
          </a:r>
          <a:r>
            <a:rPr lang="en-AU" i="1" dirty="0">
              <a:ea typeface="+mn-ea"/>
            </a:rPr>
            <a:t> = 0 </a:t>
          </a:r>
          <a:r>
            <a:rPr lang="en-AU" b="1" dirty="0">
              <a:ea typeface="+mn-ea"/>
            </a:rPr>
            <a:t>to</a:t>
          </a:r>
          <a:r>
            <a:rPr lang="en-AU" dirty="0">
              <a:ea typeface="+mn-ea"/>
            </a:rPr>
            <a:t> </a:t>
          </a:r>
          <a:r>
            <a:rPr lang="en-AU" i="1" dirty="0" err="1">
              <a:ea typeface="+mn-ea"/>
            </a:rPr>
            <a:t>k</a:t>
          </a:r>
          <a:r>
            <a:rPr lang="en-AU" i="1" dirty="0">
              <a:ea typeface="+mn-ea"/>
            </a:rPr>
            <a:t> – 1 </a:t>
          </a:r>
          <a:r>
            <a:rPr lang="en-AU" b="1" dirty="0">
              <a:ea typeface="+mn-ea"/>
            </a:rPr>
            <a:t>do</a:t>
          </a:r>
        </a:p>
      </dgm:t>
    </dgm:pt>
    <dgm:pt modelId="{EDE528E3-FAAB-184A-B521-906B172CBC25}" type="parTrans" cxnId="{3BF51E6E-EE78-8E4B-A13F-8D9EAE33BD38}">
      <dgm:prSet/>
      <dgm:spPr/>
      <dgm:t>
        <a:bodyPr/>
        <a:lstStyle/>
        <a:p>
          <a:endParaRPr lang="en-US"/>
        </a:p>
      </dgm:t>
    </dgm:pt>
    <dgm:pt modelId="{BEA016D0-03A7-C946-B73B-108307CE6788}" type="sibTrans" cxnId="{3BF51E6E-EE78-8E4B-A13F-8D9EAE33BD38}">
      <dgm:prSet/>
      <dgm:spPr/>
      <dgm:t>
        <a:bodyPr/>
        <a:lstStyle/>
        <a:p>
          <a:endParaRPr lang="en-US"/>
        </a:p>
      </dgm:t>
    </dgm:pt>
    <dgm:pt modelId="{69541EC2-EEAC-F24D-B49B-E8C172D9D351}">
      <dgm:prSet/>
      <dgm:spPr/>
      <dgm:t>
        <a:bodyPr/>
        <a:lstStyle/>
        <a:p>
          <a:r>
            <a:rPr lang="en-AU" b="1" dirty="0">
              <a:ea typeface="+mn-ea"/>
            </a:rPr>
            <a:t>if</a:t>
          </a:r>
          <a:r>
            <a:rPr lang="en-AU" dirty="0">
              <a:ea typeface="+mn-ea"/>
            </a:rPr>
            <a:t> </a:t>
          </a:r>
          <a:r>
            <a:rPr lang="en-AU" i="1" dirty="0">
              <a:ea typeface="+mn-ea"/>
            </a:rPr>
            <a:t>(a</a:t>
          </a:r>
          <a:r>
            <a:rPr lang="en-AU" i="1" baseline="30000" dirty="0">
              <a:ea typeface="+mn-ea"/>
            </a:rPr>
            <a:t>2jq</a:t>
          </a:r>
          <a:r>
            <a:rPr lang="en-AU" i="1" dirty="0">
              <a:ea typeface="+mn-ea"/>
            </a:rPr>
            <a:t> mod n = n – 1) </a:t>
          </a:r>
          <a:r>
            <a:rPr lang="en-AU" b="1" dirty="0">
              <a:ea typeface="+mn-ea"/>
            </a:rPr>
            <a:t>then</a:t>
          </a:r>
          <a:r>
            <a:rPr lang="en-AU" dirty="0">
              <a:ea typeface="+mn-ea"/>
            </a:rPr>
            <a:t> return (“</a:t>
          </a:r>
          <a:r>
            <a:rPr lang="en-US" dirty="0">
              <a:ea typeface="+mn-ea"/>
            </a:rPr>
            <a:t>prime</a:t>
          </a:r>
          <a:r>
            <a:rPr lang="en-AU" dirty="0">
              <a:ea typeface="+mn-ea"/>
            </a:rPr>
            <a:t>") ;</a:t>
          </a:r>
        </a:p>
      </dgm:t>
    </dgm:pt>
    <dgm:pt modelId="{84CBE7AA-88E8-7342-8170-07F040767286}" type="parTrans" cxnId="{ABC98552-FA43-F342-95C8-A0AF8548403C}">
      <dgm:prSet/>
      <dgm:spPr/>
      <dgm:t>
        <a:bodyPr/>
        <a:lstStyle/>
        <a:p>
          <a:endParaRPr lang="en-US"/>
        </a:p>
      </dgm:t>
    </dgm:pt>
    <dgm:pt modelId="{E8351854-FC35-C643-BB4A-B61C8918F414}" type="sibTrans" cxnId="{ABC98552-FA43-F342-95C8-A0AF8548403C}">
      <dgm:prSet/>
      <dgm:spPr/>
      <dgm:t>
        <a:bodyPr/>
        <a:lstStyle/>
        <a:p>
          <a:endParaRPr lang="en-US"/>
        </a:p>
      </dgm:t>
    </dgm:pt>
    <dgm:pt modelId="{372DA5CB-9EB6-8B4D-97BA-01A5AB4F4F57}">
      <dgm:prSet/>
      <dgm:spPr/>
      <dgm:t>
        <a:bodyPr/>
        <a:lstStyle/>
        <a:p>
          <a:r>
            <a:rPr lang="en-AU" dirty="0">
              <a:ea typeface="+mn-ea"/>
            </a:rPr>
            <a:t>return (“composite") ;</a:t>
          </a:r>
        </a:p>
      </dgm:t>
    </dgm:pt>
    <dgm:pt modelId="{45440A3E-C467-F24B-AE80-333CB8E50EA8}" type="parTrans" cxnId="{23A7B482-FB0F-F543-B352-0DD89D1F69F4}">
      <dgm:prSet/>
      <dgm:spPr/>
      <dgm:t>
        <a:bodyPr/>
        <a:lstStyle/>
        <a:p>
          <a:endParaRPr lang="en-US"/>
        </a:p>
      </dgm:t>
    </dgm:pt>
    <dgm:pt modelId="{3D0CCDC6-B23B-8143-B71B-FD3D01BA0255}" type="sibTrans" cxnId="{23A7B482-FB0F-F543-B352-0DD89D1F69F4}">
      <dgm:prSet/>
      <dgm:spPr/>
      <dgm:t>
        <a:bodyPr/>
        <a:lstStyle/>
        <a:p>
          <a:endParaRPr lang="en-US"/>
        </a:p>
      </dgm:t>
    </dgm:pt>
    <dgm:pt modelId="{09D346F8-9EAF-5B4F-878E-A6E389AE9980}">
      <dgm:prSet custT="1"/>
      <dgm:spPr/>
      <dgm:t>
        <a:bodyPr/>
        <a:lstStyle/>
        <a:p>
          <a:r>
            <a:rPr lang="en-AU" sz="1600" b="1" i="0" dirty="0">
              <a:ea typeface="+mn-ea"/>
            </a:rPr>
            <a:t>3.</a:t>
          </a:r>
        </a:p>
      </dgm:t>
    </dgm:pt>
    <dgm:pt modelId="{84008035-451E-244B-9822-9BFB0C54B9B1}" type="sibTrans" cxnId="{8E3C383C-CB97-CB49-89EB-176D995223F0}">
      <dgm:prSet/>
      <dgm:spPr/>
      <dgm:t>
        <a:bodyPr/>
        <a:lstStyle/>
        <a:p>
          <a:endParaRPr lang="en-US"/>
        </a:p>
      </dgm:t>
    </dgm:pt>
    <dgm:pt modelId="{8595B2C8-0405-7B4C-ABDE-A21DE2E1B6B4}" type="parTrans" cxnId="{8E3C383C-CB97-CB49-89EB-176D995223F0}">
      <dgm:prSet/>
      <dgm:spPr/>
      <dgm:t>
        <a:bodyPr/>
        <a:lstStyle/>
        <a:p>
          <a:endParaRPr lang="en-US"/>
        </a:p>
      </dgm:t>
    </dgm:pt>
    <dgm:pt modelId="{3D7D89BD-3593-1D4F-8698-91E73EF5D182}">
      <dgm:prSet/>
      <dgm:spPr/>
      <dgm:t>
        <a:bodyPr/>
        <a:lstStyle/>
        <a:p>
          <a:r>
            <a:rPr lang="en-AU" dirty="0">
              <a:ea typeface="+mn-ea"/>
            </a:rPr>
            <a:t> </a:t>
          </a:r>
          <a:r>
            <a:rPr lang="en-AU" b="1" dirty="0">
              <a:ea typeface="+mn-ea"/>
            </a:rPr>
            <a:t>if</a:t>
          </a:r>
          <a:r>
            <a:rPr lang="en-AU" dirty="0">
              <a:ea typeface="+mn-ea"/>
            </a:rPr>
            <a:t> b</a:t>
          </a:r>
          <a:r>
            <a:rPr lang="en-AU" baseline="-25000" dirty="0">
              <a:ea typeface="+mn-ea"/>
            </a:rPr>
            <a:t>0</a:t>
          </a:r>
          <a:r>
            <a:rPr lang="en-AU" dirty="0">
              <a:ea typeface="+mn-ea"/>
            </a:rPr>
            <a:t>=</a:t>
          </a:r>
          <a:r>
            <a:rPr lang="en-AU" i="1" dirty="0" err="1">
              <a:ea typeface="+mn-ea"/>
            </a:rPr>
            <a:t>a</a:t>
          </a:r>
          <a:r>
            <a:rPr lang="en-AU" i="1" baseline="30000" dirty="0" err="1">
              <a:ea typeface="+mn-ea"/>
            </a:rPr>
            <a:t>q</a:t>
          </a:r>
          <a:r>
            <a:rPr lang="en-AU" i="1" dirty="0">
              <a:ea typeface="+mn-ea"/>
            </a:rPr>
            <a:t> mod n = ±1 </a:t>
          </a:r>
          <a:r>
            <a:rPr lang="en-AU" b="1" dirty="0">
              <a:ea typeface="+mn-ea"/>
            </a:rPr>
            <a:t>then</a:t>
          </a:r>
          <a:r>
            <a:rPr lang="en-AU" dirty="0">
              <a:ea typeface="+mn-ea"/>
            </a:rPr>
            <a:t> return (“</a:t>
          </a:r>
          <a:r>
            <a:rPr lang="en-US" dirty="0">
              <a:ea typeface="+mn-ea"/>
            </a:rPr>
            <a:t>prime</a:t>
          </a:r>
          <a:r>
            <a:rPr lang="en-AU" dirty="0">
              <a:ea typeface="+mn-ea"/>
            </a:rPr>
            <a:t>") ;</a:t>
          </a:r>
        </a:p>
      </dgm:t>
    </dgm:pt>
    <dgm:pt modelId="{135EC791-B2DD-B848-80AC-3D9E557FAF51}" type="sibTrans" cxnId="{2BCF0FD8-3469-7845-89AA-5616D5E2B633}">
      <dgm:prSet/>
      <dgm:spPr/>
      <dgm:t>
        <a:bodyPr/>
        <a:lstStyle/>
        <a:p>
          <a:endParaRPr lang="en-US"/>
        </a:p>
      </dgm:t>
    </dgm:pt>
    <dgm:pt modelId="{DB8B4F9B-009D-1448-AB53-DE3DEAA28659}" type="parTrans" cxnId="{2BCF0FD8-3469-7845-89AA-5616D5E2B633}">
      <dgm:prSet/>
      <dgm:spPr/>
      <dgm:t>
        <a:bodyPr/>
        <a:lstStyle/>
        <a:p>
          <a:endParaRPr lang="en-US"/>
        </a:p>
      </dgm:t>
    </dgm:pt>
    <dgm:pt modelId="{D7D118A1-74CC-6C4F-B831-3685DF19C48D}" type="pres">
      <dgm:prSet presAssocID="{DE09D6F4-BC36-0D42-9828-50A4B5F57A5B}" presName="linearFlow" presStyleCnt="0">
        <dgm:presLayoutVars>
          <dgm:dir/>
          <dgm:animLvl val="lvl"/>
          <dgm:resizeHandles val="exact"/>
        </dgm:presLayoutVars>
      </dgm:prSet>
      <dgm:spPr/>
    </dgm:pt>
    <dgm:pt modelId="{7DBAE230-6AF8-7A47-B5A6-8624F47456AE}" type="pres">
      <dgm:prSet presAssocID="{217F2861-8603-1749-8905-36222D71F47A}" presName="composite" presStyleCnt="0"/>
      <dgm:spPr/>
    </dgm:pt>
    <dgm:pt modelId="{D7A1E9D5-302B-694D-869C-A3ABA0C4A5D6}" type="pres">
      <dgm:prSet presAssocID="{217F2861-8603-1749-8905-36222D71F47A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29F965AD-C2D4-B047-B721-29B9E3EC90ED}" type="pres">
      <dgm:prSet presAssocID="{217F2861-8603-1749-8905-36222D71F47A}" presName="descendantText" presStyleLbl="alignAcc1" presStyleIdx="0" presStyleCnt="6">
        <dgm:presLayoutVars>
          <dgm:bulletEnabled val="1"/>
        </dgm:presLayoutVars>
      </dgm:prSet>
      <dgm:spPr/>
    </dgm:pt>
    <dgm:pt modelId="{1CD26310-B59C-CB48-8080-F86AF6178FD8}" type="pres">
      <dgm:prSet presAssocID="{D8BD60E9-60E2-BB49-BA41-B7BC874F1D2E}" presName="sp" presStyleCnt="0"/>
      <dgm:spPr/>
    </dgm:pt>
    <dgm:pt modelId="{33EE43DC-34BE-A840-BD1C-AE38AAA55524}" type="pres">
      <dgm:prSet presAssocID="{E7BEE5E9-B068-F440-AA78-C06B5DA31F9F}" presName="composite" presStyleCnt="0"/>
      <dgm:spPr/>
    </dgm:pt>
    <dgm:pt modelId="{2F49BE34-3DD4-D442-BEA2-FF0D8EE8E178}" type="pres">
      <dgm:prSet presAssocID="{E7BEE5E9-B068-F440-AA78-C06B5DA31F9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9185ABA3-9ACF-FA4D-9D6C-AD4636C47777}" type="pres">
      <dgm:prSet presAssocID="{E7BEE5E9-B068-F440-AA78-C06B5DA31F9F}" presName="descendantText" presStyleLbl="alignAcc1" presStyleIdx="1" presStyleCnt="6">
        <dgm:presLayoutVars>
          <dgm:bulletEnabled val="1"/>
        </dgm:presLayoutVars>
      </dgm:prSet>
      <dgm:spPr/>
    </dgm:pt>
    <dgm:pt modelId="{68534DD1-E48D-9F49-9F10-C9BFBD29C4CD}" type="pres">
      <dgm:prSet presAssocID="{8200FAE9-38A0-794A-9C45-0A523EBC6CD8}" presName="sp" presStyleCnt="0"/>
      <dgm:spPr/>
    </dgm:pt>
    <dgm:pt modelId="{7E85EF86-6CCB-6D4E-B305-07C60A71FA80}" type="pres">
      <dgm:prSet presAssocID="{09D346F8-9EAF-5B4F-878E-A6E389AE9980}" presName="composite" presStyleCnt="0"/>
      <dgm:spPr/>
    </dgm:pt>
    <dgm:pt modelId="{CDFA1110-DB91-3342-8A3D-179A837BBA12}" type="pres">
      <dgm:prSet presAssocID="{09D346F8-9EAF-5B4F-878E-A6E389AE9980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EEA74246-F6BC-5046-AA33-638FD8E71F46}" type="pres">
      <dgm:prSet presAssocID="{09D346F8-9EAF-5B4F-878E-A6E389AE9980}" presName="descendantText" presStyleLbl="alignAcc1" presStyleIdx="2" presStyleCnt="6">
        <dgm:presLayoutVars>
          <dgm:bulletEnabled val="1"/>
        </dgm:presLayoutVars>
      </dgm:prSet>
      <dgm:spPr/>
    </dgm:pt>
    <dgm:pt modelId="{6F3A862C-6535-E844-BD7C-1C965B86A6DC}" type="pres">
      <dgm:prSet presAssocID="{84008035-451E-244B-9822-9BFB0C54B9B1}" presName="sp" presStyleCnt="0"/>
      <dgm:spPr/>
    </dgm:pt>
    <dgm:pt modelId="{20D2E5A2-495E-CE45-B454-2F2C99F11F10}" type="pres">
      <dgm:prSet presAssocID="{49EFE361-CF40-C647-A532-3DB806AF13A5}" presName="composite" presStyleCnt="0"/>
      <dgm:spPr/>
    </dgm:pt>
    <dgm:pt modelId="{6CDAECC0-63B0-4043-8086-E12AC2EBF14F}" type="pres">
      <dgm:prSet presAssocID="{49EFE361-CF40-C647-A532-3DB806AF13A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8EB0E9CA-38E0-294D-BA1D-ABDC8F904BF8}" type="pres">
      <dgm:prSet presAssocID="{49EFE361-CF40-C647-A532-3DB806AF13A5}" presName="descendantText" presStyleLbl="alignAcc1" presStyleIdx="3" presStyleCnt="6">
        <dgm:presLayoutVars>
          <dgm:bulletEnabled val="1"/>
        </dgm:presLayoutVars>
      </dgm:prSet>
      <dgm:spPr/>
    </dgm:pt>
    <dgm:pt modelId="{3787DBBF-077B-AB45-9CCA-2DCBD66F11A2}" type="pres">
      <dgm:prSet presAssocID="{38E7586E-E1E7-6641-B699-FC69EF62FCB4}" presName="sp" presStyleCnt="0"/>
      <dgm:spPr/>
    </dgm:pt>
    <dgm:pt modelId="{9952EB10-1BAF-9C4E-82BC-013884F3CD0B}" type="pres">
      <dgm:prSet presAssocID="{DE800D88-AFC2-C748-95A6-84274571450D}" presName="composite" presStyleCnt="0"/>
      <dgm:spPr/>
    </dgm:pt>
    <dgm:pt modelId="{7A51B00A-7D2E-CB40-B681-149F0CD6A739}" type="pres">
      <dgm:prSet presAssocID="{DE800D88-AFC2-C748-95A6-84274571450D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631AD66C-6EA6-8E42-90F0-37439CBC6540}" type="pres">
      <dgm:prSet presAssocID="{DE800D88-AFC2-C748-95A6-84274571450D}" presName="descendantText" presStyleLbl="alignAcc1" presStyleIdx="4" presStyleCnt="6">
        <dgm:presLayoutVars>
          <dgm:bulletEnabled val="1"/>
        </dgm:presLayoutVars>
      </dgm:prSet>
      <dgm:spPr/>
    </dgm:pt>
    <dgm:pt modelId="{1BB8B7A7-DB29-3E4D-8B25-6A3EFF5A49E1}" type="pres">
      <dgm:prSet presAssocID="{56A0522B-1198-1A4B-95EF-8273C6411250}" presName="sp" presStyleCnt="0"/>
      <dgm:spPr/>
    </dgm:pt>
    <dgm:pt modelId="{81671323-D572-BA41-8D74-434926E9198C}" type="pres">
      <dgm:prSet presAssocID="{1C83C87B-222E-0647-A9B1-678C74EE72FB}" presName="composite" presStyleCnt="0"/>
      <dgm:spPr/>
    </dgm:pt>
    <dgm:pt modelId="{095298D9-91B6-C442-9E68-491C82CAAEDB}" type="pres">
      <dgm:prSet presAssocID="{1C83C87B-222E-0647-A9B1-678C74EE72FB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5652334-D05E-924B-BE13-85008940BE0E}" type="pres">
      <dgm:prSet presAssocID="{1C83C87B-222E-0647-A9B1-678C74EE72FB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A5458707-6149-AE4C-A4B3-D6287B953BCC}" srcId="{E7BEE5E9-B068-F440-AA78-C06B5DA31F9F}" destId="{ADC67CD4-5024-4449-B1E2-58B28F85B9A6}" srcOrd="0" destOrd="0" parTransId="{E4D2A74A-25BA-ED49-935E-32E7C5909C8F}" sibTransId="{052867FB-C570-EE47-8D47-84A7FFD9AFE5}"/>
    <dgm:cxn modelId="{805B940A-E3C3-ED4B-AF15-2A9EE036FA63}" type="presOf" srcId="{84085882-6E9C-1740-A09E-E5D012E12456}" destId="{29F965AD-C2D4-B047-B721-29B9E3EC90ED}" srcOrd="0" destOrd="0" presId="urn:microsoft.com/office/officeart/2005/8/layout/chevron2"/>
    <dgm:cxn modelId="{398F3714-A634-254E-A3FC-DAF9E7BBF23F}" type="presOf" srcId="{69541EC2-EEAC-F24D-B49B-E8C172D9D351}" destId="{631AD66C-6EA6-8E42-90F0-37439CBC6540}" srcOrd="0" destOrd="0" presId="urn:microsoft.com/office/officeart/2005/8/layout/chevron2"/>
    <dgm:cxn modelId="{D309BC2B-2C28-5D4F-A167-B5C8489E062B}" srcId="{DE09D6F4-BC36-0D42-9828-50A4B5F57A5B}" destId="{DE800D88-AFC2-C748-95A6-84274571450D}" srcOrd="4" destOrd="0" parTransId="{2AB82780-A93F-2241-82C5-044F7C113A5B}" sibTransId="{56A0522B-1198-1A4B-95EF-8273C6411250}"/>
    <dgm:cxn modelId="{DBCBA72D-55FC-7C44-98C3-BD1CECA29BB7}" type="presOf" srcId="{3D7D89BD-3593-1D4F-8698-91E73EF5D182}" destId="{EEA74246-F6BC-5046-AA33-638FD8E71F46}" srcOrd="0" destOrd="0" presId="urn:microsoft.com/office/officeart/2005/8/layout/chevron2"/>
    <dgm:cxn modelId="{7868A433-F81F-0649-AC17-E1D0B037957D}" type="presOf" srcId="{1C83C87B-222E-0647-A9B1-678C74EE72FB}" destId="{095298D9-91B6-C442-9E68-491C82CAAEDB}" srcOrd="0" destOrd="0" presId="urn:microsoft.com/office/officeart/2005/8/layout/chevron2"/>
    <dgm:cxn modelId="{8E3C383C-CB97-CB49-89EB-176D995223F0}" srcId="{DE09D6F4-BC36-0D42-9828-50A4B5F57A5B}" destId="{09D346F8-9EAF-5B4F-878E-A6E389AE9980}" srcOrd="2" destOrd="0" parTransId="{8595B2C8-0405-7B4C-ABDE-A21DE2E1B6B4}" sibTransId="{84008035-451E-244B-9822-9BFB0C54B9B1}"/>
    <dgm:cxn modelId="{8A61245E-BAE3-204E-A619-2878E353EA4D}" type="presOf" srcId="{DE09D6F4-BC36-0D42-9828-50A4B5F57A5B}" destId="{D7D118A1-74CC-6C4F-B831-3685DF19C48D}" srcOrd="0" destOrd="0" presId="urn:microsoft.com/office/officeart/2005/8/layout/chevron2"/>
    <dgm:cxn modelId="{E6F4BD6A-E71B-C348-A7C5-892E30686EF6}" srcId="{DE09D6F4-BC36-0D42-9828-50A4B5F57A5B}" destId="{E7BEE5E9-B068-F440-AA78-C06B5DA31F9F}" srcOrd="1" destOrd="0" parTransId="{3BD7872B-5311-4C46-BE7D-1A43595322FD}" sibTransId="{8200FAE9-38A0-794A-9C45-0A523EBC6CD8}"/>
    <dgm:cxn modelId="{4BC6184E-4A68-BE4C-9A34-B3B9F0CE3A82}" type="presOf" srcId="{ADC67CD4-5024-4449-B1E2-58B28F85B9A6}" destId="{9185ABA3-9ACF-FA4D-9D6C-AD4636C47777}" srcOrd="0" destOrd="0" presId="urn:microsoft.com/office/officeart/2005/8/layout/chevron2"/>
    <dgm:cxn modelId="{3BF51E6E-EE78-8E4B-A13F-8D9EAE33BD38}" srcId="{49EFE361-CF40-C647-A532-3DB806AF13A5}" destId="{192186F6-7AF8-3145-9D3A-B172FA14B83E}" srcOrd="0" destOrd="0" parTransId="{EDE528E3-FAAB-184A-B521-906B172CBC25}" sibTransId="{BEA016D0-03A7-C946-B73B-108307CE6788}"/>
    <dgm:cxn modelId="{69FF8F50-2CCE-D844-9D09-1A5957AA7D21}" type="presOf" srcId="{49EFE361-CF40-C647-A532-3DB806AF13A5}" destId="{6CDAECC0-63B0-4043-8086-E12AC2EBF14F}" srcOrd="0" destOrd="0" presId="urn:microsoft.com/office/officeart/2005/8/layout/chevron2"/>
    <dgm:cxn modelId="{AB94D550-4FC1-BD4D-A19A-3F4C3AB52280}" srcId="{DE09D6F4-BC36-0D42-9828-50A4B5F57A5B}" destId="{49EFE361-CF40-C647-A532-3DB806AF13A5}" srcOrd="3" destOrd="0" parTransId="{CFE636A9-8EBA-A545-B381-D1901F80C1F8}" sibTransId="{38E7586E-E1E7-6641-B699-FC69EF62FCB4}"/>
    <dgm:cxn modelId="{ABC98552-FA43-F342-95C8-A0AF8548403C}" srcId="{DE800D88-AFC2-C748-95A6-84274571450D}" destId="{69541EC2-EEAC-F24D-B49B-E8C172D9D351}" srcOrd="0" destOrd="0" parTransId="{84CBE7AA-88E8-7342-8170-07F040767286}" sibTransId="{E8351854-FC35-C643-BB4A-B61C8918F414}"/>
    <dgm:cxn modelId="{3C5A9D7D-2FED-4041-B84B-D9B4753FDE99}" type="presOf" srcId="{192186F6-7AF8-3145-9D3A-B172FA14B83E}" destId="{8EB0E9CA-38E0-294D-BA1D-ABDC8F904BF8}" srcOrd="0" destOrd="0" presId="urn:microsoft.com/office/officeart/2005/8/layout/chevron2"/>
    <dgm:cxn modelId="{23A7B482-FB0F-F543-B352-0DD89D1F69F4}" srcId="{1C83C87B-222E-0647-A9B1-678C74EE72FB}" destId="{372DA5CB-9EB6-8B4D-97BA-01A5AB4F4F57}" srcOrd="0" destOrd="0" parTransId="{45440A3E-C467-F24B-AE80-333CB8E50EA8}" sibTransId="{3D0CCDC6-B23B-8143-B71B-FD3D01BA0255}"/>
    <dgm:cxn modelId="{D9B66B88-B454-7740-A110-89C2A8F7895B}" srcId="{DE09D6F4-BC36-0D42-9828-50A4B5F57A5B}" destId="{1C83C87B-222E-0647-A9B1-678C74EE72FB}" srcOrd="5" destOrd="0" parTransId="{5175E942-C08B-5340-8A93-6316416F3C04}" sibTransId="{A1A4982E-B916-3545-B228-858E66705963}"/>
    <dgm:cxn modelId="{2C88F999-6410-0D4C-915A-6ABBCA3FEAAB}" type="presOf" srcId="{217F2861-8603-1749-8905-36222D71F47A}" destId="{D7A1E9D5-302B-694D-869C-A3ABA0C4A5D6}" srcOrd="0" destOrd="0" presId="urn:microsoft.com/office/officeart/2005/8/layout/chevron2"/>
    <dgm:cxn modelId="{D2A6E9A1-692B-2A48-B076-CE28EEEBD53E}" type="presOf" srcId="{372DA5CB-9EB6-8B4D-97BA-01A5AB4F4F57}" destId="{C5652334-D05E-924B-BE13-85008940BE0E}" srcOrd="0" destOrd="0" presId="urn:microsoft.com/office/officeart/2005/8/layout/chevron2"/>
    <dgm:cxn modelId="{EB4997BD-2C40-5B49-9E80-0A6A4022022E}" type="presOf" srcId="{E7BEE5E9-B068-F440-AA78-C06B5DA31F9F}" destId="{2F49BE34-3DD4-D442-BEA2-FF0D8EE8E178}" srcOrd="0" destOrd="0" presId="urn:microsoft.com/office/officeart/2005/8/layout/chevron2"/>
    <dgm:cxn modelId="{1DDD25BF-821F-7446-BD05-358F6CA41DBD}" type="presOf" srcId="{DE800D88-AFC2-C748-95A6-84274571450D}" destId="{7A51B00A-7D2E-CB40-B681-149F0CD6A739}" srcOrd="0" destOrd="0" presId="urn:microsoft.com/office/officeart/2005/8/layout/chevron2"/>
    <dgm:cxn modelId="{795A9BD3-8C52-584C-B3C5-4A6457088198}" srcId="{DE09D6F4-BC36-0D42-9828-50A4B5F57A5B}" destId="{217F2861-8603-1749-8905-36222D71F47A}" srcOrd="0" destOrd="0" parTransId="{4BC56C73-5124-D046-9848-B78AA5F456F7}" sibTransId="{D8BD60E9-60E2-BB49-BA41-B7BC874F1D2E}"/>
    <dgm:cxn modelId="{2BCF0FD8-3469-7845-89AA-5616D5E2B633}" srcId="{09D346F8-9EAF-5B4F-878E-A6E389AE9980}" destId="{3D7D89BD-3593-1D4F-8698-91E73EF5D182}" srcOrd="0" destOrd="0" parTransId="{DB8B4F9B-009D-1448-AB53-DE3DEAA28659}" sibTransId="{135EC791-B2DD-B848-80AC-3D9E557FAF51}"/>
    <dgm:cxn modelId="{46B25CDD-CA2A-524E-A3E7-D09D1B833BFE}" srcId="{217F2861-8603-1749-8905-36222D71F47A}" destId="{84085882-6E9C-1740-A09E-E5D012E12456}" srcOrd="0" destOrd="0" parTransId="{29773E85-45B9-6045-9824-C7CE37D7B132}" sibTransId="{522EEFD0-741F-6844-B11C-0193E8A0AD51}"/>
    <dgm:cxn modelId="{C1CCB8E5-F762-CF48-92C9-0CFA8FF7AB6A}" type="presOf" srcId="{09D346F8-9EAF-5B4F-878E-A6E389AE9980}" destId="{CDFA1110-DB91-3342-8A3D-179A837BBA12}" srcOrd="0" destOrd="0" presId="urn:microsoft.com/office/officeart/2005/8/layout/chevron2"/>
    <dgm:cxn modelId="{4D59FE7A-08C8-224F-BD7E-A30DCA0D0A5B}" type="presParOf" srcId="{D7D118A1-74CC-6C4F-B831-3685DF19C48D}" destId="{7DBAE230-6AF8-7A47-B5A6-8624F47456AE}" srcOrd="0" destOrd="0" presId="urn:microsoft.com/office/officeart/2005/8/layout/chevron2"/>
    <dgm:cxn modelId="{A1189274-A1F1-6B43-AE32-ED332D008F88}" type="presParOf" srcId="{7DBAE230-6AF8-7A47-B5A6-8624F47456AE}" destId="{D7A1E9D5-302B-694D-869C-A3ABA0C4A5D6}" srcOrd="0" destOrd="0" presId="urn:microsoft.com/office/officeart/2005/8/layout/chevron2"/>
    <dgm:cxn modelId="{26086A09-77FB-5945-9064-F5EC27AE1259}" type="presParOf" srcId="{7DBAE230-6AF8-7A47-B5A6-8624F47456AE}" destId="{29F965AD-C2D4-B047-B721-29B9E3EC90ED}" srcOrd="1" destOrd="0" presId="urn:microsoft.com/office/officeart/2005/8/layout/chevron2"/>
    <dgm:cxn modelId="{AD7601BE-5D6C-1E4F-B974-1ECA8A4122D0}" type="presParOf" srcId="{D7D118A1-74CC-6C4F-B831-3685DF19C48D}" destId="{1CD26310-B59C-CB48-8080-F86AF6178FD8}" srcOrd="1" destOrd="0" presId="urn:microsoft.com/office/officeart/2005/8/layout/chevron2"/>
    <dgm:cxn modelId="{4E0A75F4-F18F-0F41-BF6F-920B94E64734}" type="presParOf" srcId="{D7D118A1-74CC-6C4F-B831-3685DF19C48D}" destId="{33EE43DC-34BE-A840-BD1C-AE38AAA55524}" srcOrd="2" destOrd="0" presId="urn:microsoft.com/office/officeart/2005/8/layout/chevron2"/>
    <dgm:cxn modelId="{8FB19EB5-18D6-5E46-B7E1-2A6AF37E04D1}" type="presParOf" srcId="{33EE43DC-34BE-A840-BD1C-AE38AAA55524}" destId="{2F49BE34-3DD4-D442-BEA2-FF0D8EE8E178}" srcOrd="0" destOrd="0" presId="urn:microsoft.com/office/officeart/2005/8/layout/chevron2"/>
    <dgm:cxn modelId="{B0A6E01F-C874-4E41-B051-9682729DE48C}" type="presParOf" srcId="{33EE43DC-34BE-A840-BD1C-AE38AAA55524}" destId="{9185ABA3-9ACF-FA4D-9D6C-AD4636C47777}" srcOrd="1" destOrd="0" presId="urn:microsoft.com/office/officeart/2005/8/layout/chevron2"/>
    <dgm:cxn modelId="{99BC8511-0C96-B045-8572-7D7383031F96}" type="presParOf" srcId="{D7D118A1-74CC-6C4F-B831-3685DF19C48D}" destId="{68534DD1-E48D-9F49-9F10-C9BFBD29C4CD}" srcOrd="3" destOrd="0" presId="urn:microsoft.com/office/officeart/2005/8/layout/chevron2"/>
    <dgm:cxn modelId="{8E7374B7-2E22-1840-9DF2-0A6DFB078E4C}" type="presParOf" srcId="{D7D118A1-74CC-6C4F-B831-3685DF19C48D}" destId="{7E85EF86-6CCB-6D4E-B305-07C60A71FA80}" srcOrd="4" destOrd="0" presId="urn:microsoft.com/office/officeart/2005/8/layout/chevron2"/>
    <dgm:cxn modelId="{C3BB8BE0-2B24-3243-B6E0-7C62CE08AF47}" type="presParOf" srcId="{7E85EF86-6CCB-6D4E-B305-07C60A71FA80}" destId="{CDFA1110-DB91-3342-8A3D-179A837BBA12}" srcOrd="0" destOrd="0" presId="urn:microsoft.com/office/officeart/2005/8/layout/chevron2"/>
    <dgm:cxn modelId="{B919F964-EFBE-1A4B-B326-ED408EDB578C}" type="presParOf" srcId="{7E85EF86-6CCB-6D4E-B305-07C60A71FA80}" destId="{EEA74246-F6BC-5046-AA33-638FD8E71F46}" srcOrd="1" destOrd="0" presId="urn:microsoft.com/office/officeart/2005/8/layout/chevron2"/>
    <dgm:cxn modelId="{DAF0FC02-51C2-7F46-BD98-95AEF443E4D6}" type="presParOf" srcId="{D7D118A1-74CC-6C4F-B831-3685DF19C48D}" destId="{6F3A862C-6535-E844-BD7C-1C965B86A6DC}" srcOrd="5" destOrd="0" presId="urn:microsoft.com/office/officeart/2005/8/layout/chevron2"/>
    <dgm:cxn modelId="{F388BE6F-E816-684A-BF47-043E2B6774B2}" type="presParOf" srcId="{D7D118A1-74CC-6C4F-B831-3685DF19C48D}" destId="{20D2E5A2-495E-CE45-B454-2F2C99F11F10}" srcOrd="6" destOrd="0" presId="urn:microsoft.com/office/officeart/2005/8/layout/chevron2"/>
    <dgm:cxn modelId="{3B906096-DFDA-D347-85EA-E57A13F93EFA}" type="presParOf" srcId="{20D2E5A2-495E-CE45-B454-2F2C99F11F10}" destId="{6CDAECC0-63B0-4043-8086-E12AC2EBF14F}" srcOrd="0" destOrd="0" presId="urn:microsoft.com/office/officeart/2005/8/layout/chevron2"/>
    <dgm:cxn modelId="{3FDD3DAC-6AE9-634B-BF03-944DCA4443F1}" type="presParOf" srcId="{20D2E5A2-495E-CE45-B454-2F2C99F11F10}" destId="{8EB0E9CA-38E0-294D-BA1D-ABDC8F904BF8}" srcOrd="1" destOrd="0" presId="urn:microsoft.com/office/officeart/2005/8/layout/chevron2"/>
    <dgm:cxn modelId="{4989A152-E468-4640-86D2-9BE44F91ADEC}" type="presParOf" srcId="{D7D118A1-74CC-6C4F-B831-3685DF19C48D}" destId="{3787DBBF-077B-AB45-9CCA-2DCBD66F11A2}" srcOrd="7" destOrd="0" presId="urn:microsoft.com/office/officeart/2005/8/layout/chevron2"/>
    <dgm:cxn modelId="{56BE0A0B-3CB1-AD4C-A3D9-4BEC4A04F624}" type="presParOf" srcId="{D7D118A1-74CC-6C4F-B831-3685DF19C48D}" destId="{9952EB10-1BAF-9C4E-82BC-013884F3CD0B}" srcOrd="8" destOrd="0" presId="urn:microsoft.com/office/officeart/2005/8/layout/chevron2"/>
    <dgm:cxn modelId="{2A43EA4D-6ADD-6943-ACF2-C06F16E93B5C}" type="presParOf" srcId="{9952EB10-1BAF-9C4E-82BC-013884F3CD0B}" destId="{7A51B00A-7D2E-CB40-B681-149F0CD6A739}" srcOrd="0" destOrd="0" presId="urn:microsoft.com/office/officeart/2005/8/layout/chevron2"/>
    <dgm:cxn modelId="{8CA6B8ED-87FB-1440-8AA4-D65123FD4C04}" type="presParOf" srcId="{9952EB10-1BAF-9C4E-82BC-013884F3CD0B}" destId="{631AD66C-6EA6-8E42-90F0-37439CBC6540}" srcOrd="1" destOrd="0" presId="urn:microsoft.com/office/officeart/2005/8/layout/chevron2"/>
    <dgm:cxn modelId="{6E2A944C-F3A5-CB4E-BE1D-88EC4CC7171B}" type="presParOf" srcId="{D7D118A1-74CC-6C4F-B831-3685DF19C48D}" destId="{1BB8B7A7-DB29-3E4D-8B25-6A3EFF5A49E1}" srcOrd="9" destOrd="0" presId="urn:microsoft.com/office/officeart/2005/8/layout/chevron2"/>
    <dgm:cxn modelId="{A3795EE3-7245-7440-BF9C-2A34F8DBBB23}" type="presParOf" srcId="{D7D118A1-74CC-6C4F-B831-3685DF19C48D}" destId="{81671323-D572-BA41-8D74-434926E9198C}" srcOrd="10" destOrd="0" presId="urn:microsoft.com/office/officeart/2005/8/layout/chevron2"/>
    <dgm:cxn modelId="{02F4A663-63AD-EA49-88BB-530B989B43D0}" type="presParOf" srcId="{81671323-D572-BA41-8D74-434926E9198C}" destId="{095298D9-91B6-C442-9E68-491C82CAAEDB}" srcOrd="0" destOrd="0" presId="urn:microsoft.com/office/officeart/2005/8/layout/chevron2"/>
    <dgm:cxn modelId="{7B692212-FF64-DF44-AFBB-DCD67D7B1947}" type="presParOf" srcId="{81671323-D572-BA41-8D74-434926E9198C}" destId="{C5652334-D05E-924B-BE13-85008940BE0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579336-3EDD-504A-BEEF-A11AC624ED8E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269044-1E7A-0C41-802D-2DA78E58FD2B}">
      <dgm:prSet phldrT="[Text]"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AU" dirty="0">
              <a:ea typeface="+mn-ea"/>
              <a:cs typeface="+mn-cs"/>
            </a:rPr>
            <a:t>Provides a way to manipulate (potentially very large) numbers mod </a:t>
          </a:r>
          <a:r>
            <a:rPr lang="en-AU" i="1" dirty="0">
              <a:ea typeface="+mn-ea"/>
              <a:cs typeface="+mn-cs"/>
            </a:rPr>
            <a:t>M </a:t>
          </a:r>
          <a:r>
            <a:rPr lang="en-AU" dirty="0">
              <a:ea typeface="+mn-ea"/>
              <a:cs typeface="+mn-cs"/>
            </a:rPr>
            <a:t>in terms of tuples of smaller numbers</a:t>
          </a:r>
          <a:endParaRPr lang="en-US" dirty="0"/>
        </a:p>
      </dgm:t>
    </dgm:pt>
    <dgm:pt modelId="{ED5A64B5-EFE2-2E40-96AB-68006603D201}" type="parTrans" cxnId="{94106BBF-8DE6-DB41-BC8A-DE48E852D137}">
      <dgm:prSet/>
      <dgm:spPr/>
      <dgm:t>
        <a:bodyPr/>
        <a:lstStyle/>
        <a:p>
          <a:endParaRPr lang="en-US"/>
        </a:p>
      </dgm:t>
    </dgm:pt>
    <dgm:pt modelId="{1CACCCBD-35A5-7E40-8528-08C6D4A4EFE4}" type="sibTrans" cxnId="{94106BBF-8DE6-DB41-BC8A-DE48E852D137}">
      <dgm:prSet/>
      <dgm:spPr/>
      <dgm:t>
        <a:bodyPr/>
        <a:lstStyle/>
        <a:p>
          <a:endParaRPr lang="en-US"/>
        </a:p>
      </dgm:t>
    </dgm:pt>
    <dgm:pt modelId="{A9B72FEC-E322-8D47-80DF-A7E41D4DDE9B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AU" dirty="0">
              <a:ea typeface="+mn-ea"/>
            </a:rPr>
            <a:t>This can be useful when </a:t>
          </a:r>
          <a:r>
            <a:rPr lang="en-AU" i="1" dirty="0">
              <a:ea typeface="+mn-ea"/>
            </a:rPr>
            <a:t>M </a:t>
          </a:r>
          <a:r>
            <a:rPr lang="en-AU" dirty="0">
              <a:ea typeface="+mn-ea"/>
            </a:rPr>
            <a:t>is 150 digits or more</a:t>
          </a:r>
        </a:p>
      </dgm:t>
    </dgm:pt>
    <dgm:pt modelId="{B300D083-4B1B-DD48-BD68-F0FE22D3BCE8}" type="parTrans" cxnId="{442B01CF-1B47-BA46-8F5C-CE17C2B2E367}">
      <dgm:prSet/>
      <dgm:spPr/>
      <dgm:t>
        <a:bodyPr/>
        <a:lstStyle/>
        <a:p>
          <a:endParaRPr lang="en-US"/>
        </a:p>
      </dgm:t>
    </dgm:pt>
    <dgm:pt modelId="{7A0A9B0B-0D94-C942-9111-83E93925DB2F}" type="sibTrans" cxnId="{442B01CF-1B47-BA46-8F5C-CE17C2B2E367}">
      <dgm:prSet/>
      <dgm:spPr/>
      <dgm:t>
        <a:bodyPr/>
        <a:lstStyle/>
        <a:p>
          <a:endParaRPr lang="en-US"/>
        </a:p>
      </dgm:t>
    </dgm:pt>
    <dgm:pt modelId="{70B3C10C-A4AF-5B49-9C1C-C13364F5573B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AU" dirty="0">
              <a:ea typeface="+mn-ea"/>
            </a:rPr>
            <a:t>However, it is necessary to know beforehand the factorization of </a:t>
          </a:r>
          <a:r>
            <a:rPr lang="en-AU" i="1" dirty="0">
              <a:ea typeface="+mn-ea"/>
            </a:rPr>
            <a:t>M</a:t>
          </a:r>
          <a:endParaRPr lang="en-AU" dirty="0">
            <a:ea typeface="+mn-ea"/>
          </a:endParaRPr>
        </a:p>
      </dgm:t>
    </dgm:pt>
    <dgm:pt modelId="{B75E28C2-B101-464A-95A2-E3F4BDF5452B}" type="parTrans" cxnId="{9665BCE8-EF01-914A-B553-A03D141D4190}">
      <dgm:prSet/>
      <dgm:spPr/>
      <dgm:t>
        <a:bodyPr/>
        <a:lstStyle/>
        <a:p>
          <a:endParaRPr lang="en-US"/>
        </a:p>
      </dgm:t>
    </dgm:pt>
    <dgm:pt modelId="{06C987B2-05BD-0040-9F19-DCB771E65FBC}" type="sibTrans" cxnId="{9665BCE8-EF01-914A-B553-A03D141D4190}">
      <dgm:prSet/>
      <dgm:spPr/>
      <dgm:t>
        <a:bodyPr/>
        <a:lstStyle/>
        <a:p>
          <a:endParaRPr lang="en-US"/>
        </a:p>
      </dgm:t>
    </dgm:pt>
    <dgm:pt modelId="{E0D33B3F-4090-674E-9CE3-48A9DB04631B}" type="pres">
      <dgm:prSet presAssocID="{E9579336-3EDD-504A-BEEF-A11AC624ED8E}" presName="Name0" presStyleCnt="0">
        <dgm:presLayoutVars>
          <dgm:dir/>
          <dgm:animLvl val="lvl"/>
          <dgm:resizeHandles val="exact"/>
        </dgm:presLayoutVars>
      </dgm:prSet>
      <dgm:spPr/>
    </dgm:pt>
    <dgm:pt modelId="{134D492F-354E-2F4F-8BB7-0DEDAC2CAD25}" type="pres">
      <dgm:prSet presAssocID="{26269044-1E7A-0C41-802D-2DA78E58FD2B}" presName="composite" presStyleCnt="0"/>
      <dgm:spPr/>
    </dgm:pt>
    <dgm:pt modelId="{BA6348B4-F7A9-2B49-A2C4-F1F1F2B3A08C}" type="pres">
      <dgm:prSet presAssocID="{26269044-1E7A-0C41-802D-2DA78E58FD2B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215F77BB-9FDE-7E4A-B50C-8417DFBCAFC9}" type="pres">
      <dgm:prSet presAssocID="{26269044-1E7A-0C41-802D-2DA78E58FD2B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99442113-26FB-AA4B-BEC3-4AC363032F0E}" type="presOf" srcId="{70B3C10C-A4AF-5B49-9C1C-C13364F5573B}" destId="{215F77BB-9FDE-7E4A-B50C-8417DFBCAFC9}" srcOrd="0" destOrd="1" presId="urn:microsoft.com/office/officeart/2005/8/layout/hList1"/>
    <dgm:cxn modelId="{584E3633-B1D9-E84C-A27C-F8AC092FD81E}" type="presOf" srcId="{E9579336-3EDD-504A-BEEF-A11AC624ED8E}" destId="{E0D33B3F-4090-674E-9CE3-48A9DB04631B}" srcOrd="0" destOrd="0" presId="urn:microsoft.com/office/officeart/2005/8/layout/hList1"/>
    <dgm:cxn modelId="{12D63164-B370-2B4F-8A34-344DBF9F1475}" type="presOf" srcId="{A9B72FEC-E322-8D47-80DF-A7E41D4DDE9B}" destId="{215F77BB-9FDE-7E4A-B50C-8417DFBCAFC9}" srcOrd="0" destOrd="0" presId="urn:microsoft.com/office/officeart/2005/8/layout/hList1"/>
    <dgm:cxn modelId="{5A76B26C-F843-BA4C-B779-186BC68D1217}" type="presOf" srcId="{26269044-1E7A-0C41-802D-2DA78E58FD2B}" destId="{BA6348B4-F7A9-2B49-A2C4-F1F1F2B3A08C}" srcOrd="0" destOrd="0" presId="urn:microsoft.com/office/officeart/2005/8/layout/hList1"/>
    <dgm:cxn modelId="{94106BBF-8DE6-DB41-BC8A-DE48E852D137}" srcId="{E9579336-3EDD-504A-BEEF-A11AC624ED8E}" destId="{26269044-1E7A-0C41-802D-2DA78E58FD2B}" srcOrd="0" destOrd="0" parTransId="{ED5A64B5-EFE2-2E40-96AB-68006603D201}" sibTransId="{1CACCCBD-35A5-7E40-8528-08C6D4A4EFE4}"/>
    <dgm:cxn modelId="{442B01CF-1B47-BA46-8F5C-CE17C2B2E367}" srcId="{26269044-1E7A-0C41-802D-2DA78E58FD2B}" destId="{A9B72FEC-E322-8D47-80DF-A7E41D4DDE9B}" srcOrd="0" destOrd="0" parTransId="{B300D083-4B1B-DD48-BD68-F0FE22D3BCE8}" sibTransId="{7A0A9B0B-0D94-C942-9111-83E93925DB2F}"/>
    <dgm:cxn modelId="{9665BCE8-EF01-914A-B553-A03D141D4190}" srcId="{26269044-1E7A-0C41-802D-2DA78E58FD2B}" destId="{70B3C10C-A4AF-5B49-9C1C-C13364F5573B}" srcOrd="1" destOrd="0" parTransId="{B75E28C2-B101-464A-95A2-E3F4BDF5452B}" sibTransId="{06C987B2-05BD-0040-9F19-DCB771E65FBC}"/>
    <dgm:cxn modelId="{7819138F-31AD-D046-BBAD-E447F08A02B0}" type="presParOf" srcId="{E0D33B3F-4090-674E-9CE3-48A9DB04631B}" destId="{134D492F-354E-2F4F-8BB7-0DEDAC2CAD25}" srcOrd="0" destOrd="0" presId="urn:microsoft.com/office/officeart/2005/8/layout/hList1"/>
    <dgm:cxn modelId="{9783B5E2-0B6B-FA48-B533-5BDCAEC6C146}" type="presParOf" srcId="{134D492F-354E-2F4F-8BB7-0DEDAC2CAD25}" destId="{BA6348B4-F7A9-2B49-A2C4-F1F1F2B3A08C}" srcOrd="0" destOrd="0" presId="urn:microsoft.com/office/officeart/2005/8/layout/hList1"/>
    <dgm:cxn modelId="{BBF2A2C1-0AA8-C345-A1E3-977D2A809B89}" type="presParOf" srcId="{134D492F-354E-2F4F-8BB7-0DEDAC2CAD25}" destId="{215F77BB-9FDE-7E4A-B50C-8417DFBCAF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1E9D5-302B-694D-869C-A3ABA0C4A5D6}">
      <dsp:nvSpPr>
        <dsp:cNvPr id="0" name=""/>
        <dsp:cNvSpPr/>
      </dsp:nvSpPr>
      <dsp:spPr>
        <a:xfrm rot="5400000">
          <a:off x="-96536" y="99276"/>
          <a:ext cx="643573" cy="450501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i="0" kern="1200" dirty="0">
              <a:ea typeface="+mn-ea"/>
            </a:rPr>
            <a:t>1.</a:t>
          </a:r>
          <a:endParaRPr lang="en-US" sz="1600" b="1" i="0" kern="1200" dirty="0"/>
        </a:p>
      </dsp:txBody>
      <dsp:txXfrm rot="-5400000">
        <a:off x="1" y="227991"/>
        <a:ext cx="450501" cy="193072"/>
      </dsp:txXfrm>
    </dsp:sp>
    <dsp:sp modelId="{29F965AD-C2D4-B047-B721-29B9E3EC90ED}">
      <dsp:nvSpPr>
        <dsp:cNvPr id="0" name=""/>
        <dsp:cNvSpPr/>
      </dsp:nvSpPr>
      <dsp:spPr>
        <a:xfrm rot="5400000">
          <a:off x="3559279" y="-3106037"/>
          <a:ext cx="418542" cy="6636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>
              <a:ea typeface="+mn-ea"/>
            </a:rPr>
            <a:t> Find integers </a:t>
          </a:r>
          <a:r>
            <a:rPr lang="en-AU" sz="2100" i="1" kern="1200" dirty="0" err="1">
              <a:ea typeface="+mn-ea"/>
            </a:rPr>
            <a:t>k</a:t>
          </a:r>
          <a:r>
            <a:rPr lang="en-AU" sz="2100" i="1" kern="1200" dirty="0">
              <a:ea typeface="+mn-ea"/>
            </a:rPr>
            <a:t>, </a:t>
          </a:r>
          <a:r>
            <a:rPr lang="en-AU" sz="2100" i="1" kern="1200" dirty="0" err="1">
              <a:ea typeface="+mn-ea"/>
            </a:rPr>
            <a:t>q</a:t>
          </a:r>
          <a:r>
            <a:rPr lang="en-AU" sz="2100" kern="1200" dirty="0">
              <a:ea typeface="+mn-ea"/>
            </a:rPr>
            <a:t>, with </a:t>
          </a:r>
          <a:r>
            <a:rPr lang="en-AU" sz="2100" i="1" kern="1200" dirty="0" err="1">
              <a:ea typeface="+mn-ea"/>
            </a:rPr>
            <a:t>k</a:t>
          </a:r>
          <a:r>
            <a:rPr lang="en-AU" sz="2100" i="1" kern="1200" dirty="0">
              <a:ea typeface="+mn-ea"/>
            </a:rPr>
            <a:t> &gt; 0</a:t>
          </a:r>
          <a:r>
            <a:rPr lang="en-AU" sz="2100" kern="1200" dirty="0">
              <a:ea typeface="+mn-ea"/>
            </a:rPr>
            <a:t>, </a:t>
          </a:r>
          <a:r>
            <a:rPr lang="en-AU" sz="2100" i="1" kern="1200" dirty="0" err="1">
              <a:ea typeface="+mn-ea"/>
            </a:rPr>
            <a:t>q</a:t>
          </a:r>
          <a:r>
            <a:rPr lang="en-AU" sz="2100" kern="1200" dirty="0">
              <a:ea typeface="+mn-ea"/>
            </a:rPr>
            <a:t> odd, so that </a:t>
          </a:r>
          <a:r>
            <a:rPr lang="en-AU" sz="2100" i="1" kern="1200" dirty="0">
              <a:ea typeface="+mn-ea"/>
            </a:rPr>
            <a:t>(</a:t>
          </a:r>
          <a:r>
            <a:rPr lang="en-AU" sz="2100" i="1" kern="1200" dirty="0" err="1">
              <a:ea typeface="+mn-ea"/>
            </a:rPr>
            <a:t>n</a:t>
          </a:r>
          <a:r>
            <a:rPr lang="en-AU" sz="2100" i="1" kern="1200" dirty="0">
              <a:ea typeface="+mn-ea"/>
            </a:rPr>
            <a:t> – 1)=2</a:t>
          </a:r>
          <a:r>
            <a:rPr lang="en-AU" sz="2100" i="1" kern="1200" baseline="30000" dirty="0">
              <a:ea typeface="+mn-ea"/>
            </a:rPr>
            <a:t>k</a:t>
          </a:r>
          <a:r>
            <a:rPr lang="en-AU" sz="2100" i="1" kern="1200" dirty="0">
              <a:ea typeface="+mn-ea"/>
            </a:rPr>
            <a:t>q ;</a:t>
          </a:r>
          <a:endParaRPr lang="en-US" sz="2100" kern="1200" dirty="0"/>
        </a:p>
      </dsp:txBody>
      <dsp:txXfrm rot="-5400000">
        <a:off x="450501" y="23173"/>
        <a:ext cx="6615666" cy="377678"/>
      </dsp:txXfrm>
    </dsp:sp>
    <dsp:sp modelId="{2F49BE34-3DD4-D442-BEA2-FF0D8EE8E178}">
      <dsp:nvSpPr>
        <dsp:cNvPr id="0" name=""/>
        <dsp:cNvSpPr/>
      </dsp:nvSpPr>
      <dsp:spPr>
        <a:xfrm rot="5400000">
          <a:off x="-96536" y="640025"/>
          <a:ext cx="643573" cy="450501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i="0" kern="1200" dirty="0">
              <a:ea typeface="+mn-ea"/>
            </a:rPr>
            <a:t>2.</a:t>
          </a:r>
        </a:p>
      </dsp:txBody>
      <dsp:txXfrm rot="-5400000">
        <a:off x="1" y="768740"/>
        <a:ext cx="450501" cy="193072"/>
      </dsp:txXfrm>
    </dsp:sp>
    <dsp:sp modelId="{9185ABA3-9ACF-FA4D-9D6C-AD4636C47777}">
      <dsp:nvSpPr>
        <dsp:cNvPr id="0" name=""/>
        <dsp:cNvSpPr/>
      </dsp:nvSpPr>
      <dsp:spPr>
        <a:xfrm rot="5400000">
          <a:off x="3559389" y="-2565398"/>
          <a:ext cx="418322" cy="6636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>
              <a:ea typeface="+mn-ea"/>
            </a:rPr>
            <a:t> Select a random integer </a:t>
          </a:r>
          <a:r>
            <a:rPr lang="en-AU" sz="2100" i="1" kern="1200" dirty="0">
              <a:ea typeface="+mn-ea"/>
            </a:rPr>
            <a:t>a, 1 &lt; a &lt; </a:t>
          </a:r>
          <a:r>
            <a:rPr lang="en-AU" sz="2100" i="1" kern="1200" dirty="0" err="1">
              <a:ea typeface="+mn-ea"/>
            </a:rPr>
            <a:t>n</a:t>
          </a:r>
          <a:r>
            <a:rPr lang="en-AU" sz="2100" i="1" kern="1200" dirty="0">
              <a:ea typeface="+mn-ea"/>
            </a:rPr>
            <a:t> – 1 ;</a:t>
          </a:r>
        </a:p>
      </dsp:txBody>
      <dsp:txXfrm rot="-5400000">
        <a:off x="450502" y="563910"/>
        <a:ext cx="6615677" cy="377480"/>
      </dsp:txXfrm>
    </dsp:sp>
    <dsp:sp modelId="{CDFA1110-DB91-3342-8A3D-179A837BBA12}">
      <dsp:nvSpPr>
        <dsp:cNvPr id="0" name=""/>
        <dsp:cNvSpPr/>
      </dsp:nvSpPr>
      <dsp:spPr>
        <a:xfrm rot="5400000">
          <a:off x="-96536" y="1180774"/>
          <a:ext cx="643573" cy="450501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i="0" kern="1200" dirty="0">
              <a:ea typeface="+mn-ea"/>
            </a:rPr>
            <a:t>3.</a:t>
          </a:r>
        </a:p>
      </dsp:txBody>
      <dsp:txXfrm rot="-5400000">
        <a:off x="1" y="1309489"/>
        <a:ext cx="450501" cy="193072"/>
      </dsp:txXfrm>
    </dsp:sp>
    <dsp:sp modelId="{EEA74246-F6BC-5046-AA33-638FD8E71F46}">
      <dsp:nvSpPr>
        <dsp:cNvPr id="0" name=""/>
        <dsp:cNvSpPr/>
      </dsp:nvSpPr>
      <dsp:spPr>
        <a:xfrm rot="5400000">
          <a:off x="3559389" y="-2024649"/>
          <a:ext cx="418322" cy="6636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>
              <a:ea typeface="+mn-ea"/>
            </a:rPr>
            <a:t> </a:t>
          </a:r>
          <a:r>
            <a:rPr lang="en-AU" sz="2100" b="1" kern="1200" dirty="0">
              <a:ea typeface="+mn-ea"/>
            </a:rPr>
            <a:t>if</a:t>
          </a:r>
          <a:r>
            <a:rPr lang="en-AU" sz="2100" kern="1200" dirty="0">
              <a:ea typeface="+mn-ea"/>
            </a:rPr>
            <a:t> b</a:t>
          </a:r>
          <a:r>
            <a:rPr lang="en-AU" sz="2100" kern="1200" baseline="-25000" dirty="0">
              <a:ea typeface="+mn-ea"/>
            </a:rPr>
            <a:t>0</a:t>
          </a:r>
          <a:r>
            <a:rPr lang="en-AU" sz="2100" kern="1200" dirty="0">
              <a:ea typeface="+mn-ea"/>
            </a:rPr>
            <a:t>=</a:t>
          </a:r>
          <a:r>
            <a:rPr lang="en-AU" sz="2100" i="1" kern="1200" dirty="0" err="1">
              <a:ea typeface="+mn-ea"/>
            </a:rPr>
            <a:t>a</a:t>
          </a:r>
          <a:r>
            <a:rPr lang="en-AU" sz="2100" i="1" kern="1200" baseline="30000" dirty="0" err="1">
              <a:ea typeface="+mn-ea"/>
            </a:rPr>
            <a:t>q</a:t>
          </a:r>
          <a:r>
            <a:rPr lang="en-AU" sz="2100" i="1" kern="1200" dirty="0">
              <a:ea typeface="+mn-ea"/>
            </a:rPr>
            <a:t> mod n = ±1 </a:t>
          </a:r>
          <a:r>
            <a:rPr lang="en-AU" sz="2100" b="1" kern="1200" dirty="0">
              <a:ea typeface="+mn-ea"/>
            </a:rPr>
            <a:t>then</a:t>
          </a:r>
          <a:r>
            <a:rPr lang="en-AU" sz="2100" kern="1200" dirty="0">
              <a:ea typeface="+mn-ea"/>
            </a:rPr>
            <a:t> return (“</a:t>
          </a:r>
          <a:r>
            <a:rPr lang="en-US" sz="2100" kern="1200" dirty="0">
              <a:ea typeface="+mn-ea"/>
            </a:rPr>
            <a:t>prime</a:t>
          </a:r>
          <a:r>
            <a:rPr lang="en-AU" sz="2100" kern="1200" dirty="0">
              <a:ea typeface="+mn-ea"/>
            </a:rPr>
            <a:t>") ;</a:t>
          </a:r>
        </a:p>
      </dsp:txBody>
      <dsp:txXfrm rot="-5400000">
        <a:off x="450502" y="1104659"/>
        <a:ext cx="6615677" cy="377480"/>
      </dsp:txXfrm>
    </dsp:sp>
    <dsp:sp modelId="{6CDAECC0-63B0-4043-8086-E12AC2EBF14F}">
      <dsp:nvSpPr>
        <dsp:cNvPr id="0" name=""/>
        <dsp:cNvSpPr/>
      </dsp:nvSpPr>
      <dsp:spPr>
        <a:xfrm rot="5400000">
          <a:off x="-96536" y="1721523"/>
          <a:ext cx="643573" cy="450501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i="0" kern="1200" dirty="0">
              <a:ea typeface="+mn-ea"/>
            </a:rPr>
            <a:t>4.</a:t>
          </a:r>
        </a:p>
      </dsp:txBody>
      <dsp:txXfrm rot="-5400000">
        <a:off x="1" y="1850238"/>
        <a:ext cx="450501" cy="193072"/>
      </dsp:txXfrm>
    </dsp:sp>
    <dsp:sp modelId="{8EB0E9CA-38E0-294D-BA1D-ABDC8F904BF8}">
      <dsp:nvSpPr>
        <dsp:cNvPr id="0" name=""/>
        <dsp:cNvSpPr/>
      </dsp:nvSpPr>
      <dsp:spPr>
        <a:xfrm rot="5400000">
          <a:off x="3559389" y="-1483900"/>
          <a:ext cx="418322" cy="6636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>
              <a:ea typeface="+mn-ea"/>
            </a:rPr>
            <a:t> </a:t>
          </a:r>
          <a:r>
            <a:rPr lang="en-AU" sz="2100" b="1" kern="1200" dirty="0">
              <a:ea typeface="+mn-ea"/>
            </a:rPr>
            <a:t>for</a:t>
          </a:r>
          <a:r>
            <a:rPr lang="en-AU" sz="2100" kern="1200" dirty="0">
              <a:ea typeface="+mn-ea"/>
            </a:rPr>
            <a:t> </a:t>
          </a:r>
          <a:r>
            <a:rPr lang="en-AU" sz="2100" i="1" kern="1200" dirty="0" err="1">
              <a:ea typeface="+mn-ea"/>
            </a:rPr>
            <a:t>j</a:t>
          </a:r>
          <a:r>
            <a:rPr lang="en-AU" sz="2100" i="1" kern="1200" dirty="0">
              <a:ea typeface="+mn-ea"/>
            </a:rPr>
            <a:t> = 0 </a:t>
          </a:r>
          <a:r>
            <a:rPr lang="en-AU" sz="2100" b="1" kern="1200" dirty="0">
              <a:ea typeface="+mn-ea"/>
            </a:rPr>
            <a:t>to</a:t>
          </a:r>
          <a:r>
            <a:rPr lang="en-AU" sz="2100" kern="1200" dirty="0">
              <a:ea typeface="+mn-ea"/>
            </a:rPr>
            <a:t> </a:t>
          </a:r>
          <a:r>
            <a:rPr lang="en-AU" sz="2100" i="1" kern="1200" dirty="0" err="1">
              <a:ea typeface="+mn-ea"/>
            </a:rPr>
            <a:t>k</a:t>
          </a:r>
          <a:r>
            <a:rPr lang="en-AU" sz="2100" i="1" kern="1200" dirty="0">
              <a:ea typeface="+mn-ea"/>
            </a:rPr>
            <a:t> – 1 </a:t>
          </a:r>
          <a:r>
            <a:rPr lang="en-AU" sz="2100" b="1" kern="1200" dirty="0">
              <a:ea typeface="+mn-ea"/>
            </a:rPr>
            <a:t>do</a:t>
          </a:r>
        </a:p>
      </dsp:txBody>
      <dsp:txXfrm rot="-5400000">
        <a:off x="450502" y="1645408"/>
        <a:ext cx="6615677" cy="377480"/>
      </dsp:txXfrm>
    </dsp:sp>
    <dsp:sp modelId="{7A51B00A-7D2E-CB40-B681-149F0CD6A739}">
      <dsp:nvSpPr>
        <dsp:cNvPr id="0" name=""/>
        <dsp:cNvSpPr/>
      </dsp:nvSpPr>
      <dsp:spPr>
        <a:xfrm rot="5400000">
          <a:off x="-96536" y="2262272"/>
          <a:ext cx="643573" cy="450501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i="0" kern="1200" dirty="0">
              <a:ea typeface="+mn-ea"/>
            </a:rPr>
            <a:t>5. </a:t>
          </a:r>
        </a:p>
      </dsp:txBody>
      <dsp:txXfrm rot="-5400000">
        <a:off x="1" y="2390987"/>
        <a:ext cx="450501" cy="193072"/>
      </dsp:txXfrm>
    </dsp:sp>
    <dsp:sp modelId="{631AD66C-6EA6-8E42-90F0-37439CBC6540}">
      <dsp:nvSpPr>
        <dsp:cNvPr id="0" name=""/>
        <dsp:cNvSpPr/>
      </dsp:nvSpPr>
      <dsp:spPr>
        <a:xfrm rot="5400000">
          <a:off x="3559389" y="-943150"/>
          <a:ext cx="418322" cy="6636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b="1" kern="1200" dirty="0">
              <a:ea typeface="+mn-ea"/>
            </a:rPr>
            <a:t>if</a:t>
          </a:r>
          <a:r>
            <a:rPr lang="en-AU" sz="2100" kern="1200" dirty="0">
              <a:ea typeface="+mn-ea"/>
            </a:rPr>
            <a:t> </a:t>
          </a:r>
          <a:r>
            <a:rPr lang="en-AU" sz="2100" i="1" kern="1200" dirty="0">
              <a:ea typeface="+mn-ea"/>
            </a:rPr>
            <a:t>(a</a:t>
          </a:r>
          <a:r>
            <a:rPr lang="en-AU" sz="2100" i="1" kern="1200" baseline="30000" dirty="0">
              <a:ea typeface="+mn-ea"/>
            </a:rPr>
            <a:t>2jq</a:t>
          </a:r>
          <a:r>
            <a:rPr lang="en-AU" sz="2100" i="1" kern="1200" dirty="0">
              <a:ea typeface="+mn-ea"/>
            </a:rPr>
            <a:t> mod n = n – 1) </a:t>
          </a:r>
          <a:r>
            <a:rPr lang="en-AU" sz="2100" b="1" kern="1200" dirty="0">
              <a:ea typeface="+mn-ea"/>
            </a:rPr>
            <a:t>then</a:t>
          </a:r>
          <a:r>
            <a:rPr lang="en-AU" sz="2100" kern="1200" dirty="0">
              <a:ea typeface="+mn-ea"/>
            </a:rPr>
            <a:t> return (“</a:t>
          </a:r>
          <a:r>
            <a:rPr lang="en-US" sz="2100" kern="1200" dirty="0">
              <a:ea typeface="+mn-ea"/>
            </a:rPr>
            <a:t>prime</a:t>
          </a:r>
          <a:r>
            <a:rPr lang="en-AU" sz="2100" kern="1200" dirty="0">
              <a:ea typeface="+mn-ea"/>
            </a:rPr>
            <a:t>") ;</a:t>
          </a:r>
        </a:p>
      </dsp:txBody>
      <dsp:txXfrm rot="-5400000">
        <a:off x="450502" y="2186158"/>
        <a:ext cx="6615677" cy="377480"/>
      </dsp:txXfrm>
    </dsp:sp>
    <dsp:sp modelId="{095298D9-91B6-C442-9E68-491C82CAAEDB}">
      <dsp:nvSpPr>
        <dsp:cNvPr id="0" name=""/>
        <dsp:cNvSpPr/>
      </dsp:nvSpPr>
      <dsp:spPr>
        <a:xfrm rot="5400000">
          <a:off x="-96536" y="2803022"/>
          <a:ext cx="643573" cy="450501"/>
        </a:xfrm>
        <a:prstGeom prst="chevron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b="1" i="0" kern="1200" dirty="0">
              <a:ea typeface="+mn-ea"/>
            </a:rPr>
            <a:t>6.</a:t>
          </a:r>
        </a:p>
      </dsp:txBody>
      <dsp:txXfrm rot="-5400000">
        <a:off x="1" y="2931737"/>
        <a:ext cx="450501" cy="193072"/>
      </dsp:txXfrm>
    </dsp:sp>
    <dsp:sp modelId="{C5652334-D05E-924B-BE13-85008940BE0E}">
      <dsp:nvSpPr>
        <dsp:cNvPr id="0" name=""/>
        <dsp:cNvSpPr/>
      </dsp:nvSpPr>
      <dsp:spPr>
        <a:xfrm rot="5400000">
          <a:off x="3559389" y="-402401"/>
          <a:ext cx="418322" cy="663609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2100" kern="1200" dirty="0">
              <a:ea typeface="+mn-ea"/>
            </a:rPr>
            <a:t>return (“composite") ;</a:t>
          </a:r>
        </a:p>
      </dsp:txBody>
      <dsp:txXfrm rot="-5400000">
        <a:off x="450502" y="2726907"/>
        <a:ext cx="6615677" cy="377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348B4-F7A9-2B49-A2C4-F1F1F2B3A08C}">
      <dsp:nvSpPr>
        <dsp:cNvPr id="0" name=""/>
        <dsp:cNvSpPr/>
      </dsp:nvSpPr>
      <dsp:spPr>
        <a:xfrm>
          <a:off x="0" y="34208"/>
          <a:ext cx="5867399" cy="715927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lumMod val="7500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900" kern="1200" dirty="0">
              <a:ea typeface="+mn-ea"/>
              <a:cs typeface="+mn-cs"/>
            </a:rPr>
            <a:t>Provides a way to manipulate (potentially very large) numbers mod </a:t>
          </a:r>
          <a:r>
            <a:rPr lang="en-AU" sz="1900" i="1" kern="1200" dirty="0">
              <a:ea typeface="+mn-ea"/>
              <a:cs typeface="+mn-cs"/>
            </a:rPr>
            <a:t>M </a:t>
          </a:r>
          <a:r>
            <a:rPr lang="en-AU" sz="1900" kern="1200" dirty="0">
              <a:ea typeface="+mn-ea"/>
              <a:cs typeface="+mn-cs"/>
            </a:rPr>
            <a:t>in terms of tuples of smaller numbers</a:t>
          </a:r>
          <a:endParaRPr lang="en-US" sz="1900" kern="1200" dirty="0"/>
        </a:p>
      </dsp:txBody>
      <dsp:txXfrm>
        <a:off x="0" y="34208"/>
        <a:ext cx="5867399" cy="715927"/>
      </dsp:txXfrm>
    </dsp:sp>
    <dsp:sp modelId="{215F77BB-9FDE-7E4A-B50C-8417DFBCAFC9}">
      <dsp:nvSpPr>
        <dsp:cNvPr id="0" name=""/>
        <dsp:cNvSpPr/>
      </dsp:nvSpPr>
      <dsp:spPr>
        <a:xfrm>
          <a:off x="0" y="750136"/>
          <a:ext cx="5867399" cy="10952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>
              <a:ea typeface="+mn-ea"/>
            </a:rPr>
            <a:t>This can be useful when </a:t>
          </a:r>
          <a:r>
            <a:rPr lang="en-AU" sz="1900" i="1" kern="1200" dirty="0">
              <a:ea typeface="+mn-ea"/>
            </a:rPr>
            <a:t>M </a:t>
          </a:r>
          <a:r>
            <a:rPr lang="en-AU" sz="1900" kern="1200" dirty="0">
              <a:ea typeface="+mn-ea"/>
            </a:rPr>
            <a:t>is 150 digits or more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900" kern="1200" dirty="0">
              <a:ea typeface="+mn-ea"/>
            </a:rPr>
            <a:t>However, it is necessary to know beforehand the factorization of </a:t>
          </a:r>
          <a:r>
            <a:rPr lang="en-AU" sz="1900" i="1" kern="1200" dirty="0">
              <a:ea typeface="+mn-ea"/>
            </a:rPr>
            <a:t>M</a:t>
          </a:r>
          <a:endParaRPr lang="en-AU" sz="1900" kern="1200" dirty="0">
            <a:ea typeface="+mn-ea"/>
          </a:endParaRPr>
        </a:p>
      </dsp:txBody>
      <dsp:txXfrm>
        <a:off x="0" y="750136"/>
        <a:ext cx="5867399" cy="1095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F217DA43-F7AE-7641-96F9-03D7730E69DC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B1B765E1-EB55-3F42-96E6-9BC39CDD5E78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13168-CBB8-004E-B161-E3C8E26BC09B}" type="slidenum">
              <a:rPr lang="en-AU">
                <a:latin typeface="Arial" pitchFamily="-84" charset="0"/>
              </a:rPr>
              <a:pPr/>
              <a:t>1</a:t>
            </a:fld>
            <a:endParaRPr lang="en-AU">
              <a:latin typeface="Arial" pitchFamily="-8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Times New Roman" pitchFamily="-84" charset="0"/>
                <a:ea typeface="ＭＳ Ｐゴシック" pitchFamily="-84" charset="-128"/>
                <a:cs typeface="ＭＳ Ｐゴシック" pitchFamily="-84" charset="-128"/>
              </a:rPr>
              <a:t>Lecture slides prepared for “Cryptography and Network Security”, 7/e, by William Stallings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Chapter 2 – “Introduction</a:t>
            </a:r>
            <a:r>
              <a:rPr lang="en-US" baseline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to Number Theory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”.</a:t>
            </a:r>
            <a:endParaRPr lang="en-AU" dirty="0">
              <a:latin typeface="Times New Roman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6F37AB-E29E-B94D-B797-40264BDA9EBB}" type="slidenum">
              <a:rPr lang="en-AU">
                <a:latin typeface="Arial" pitchFamily="-84" charset="0"/>
              </a:rPr>
              <a:pPr/>
              <a:t>10</a:t>
            </a:fld>
            <a:endParaRPr lang="en-AU">
              <a:latin typeface="Arial" pitchFamily="-8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One of the basic techniques of number theory is the Euclidean algorithm, which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a simple procedure for determining the greatest common divisor of two positive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integers. First, we need a simple definition: Two integers are relatively prime  if their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only common positive integer factor is 1.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 Recall that nonzero b  is defined to be a divisor of a  if a = mb  for some m , where a , b , and</a:t>
            </a:r>
          </a:p>
          <a:p>
            <a:pPr>
              <a:defRPr/>
            </a:pPr>
            <a:r>
              <a:rPr lang="en-US" dirty="0"/>
              <a:t>m  are integers. We will use the notation gcd(a , b ) to mean the greatest common divisor</a:t>
            </a:r>
          </a:p>
          <a:p>
            <a:pPr>
              <a:defRPr/>
            </a:pPr>
            <a:r>
              <a:rPr lang="en-US" dirty="0"/>
              <a:t> of a  and b . The greatest common divisor of a  and b  is the largest integer that divides</a:t>
            </a:r>
          </a:p>
          <a:p>
            <a:pPr>
              <a:defRPr/>
            </a:pPr>
            <a:r>
              <a:rPr lang="en-US" dirty="0"/>
              <a:t>both a  and b . We also define gcd(0, 0) =  0.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 More formally, the positive integer c  is said to be the greatest common divisor</a:t>
            </a:r>
          </a:p>
          <a:p>
            <a:pPr>
              <a:defRPr/>
            </a:pPr>
            <a:r>
              <a:rPr lang="en-US" dirty="0"/>
              <a:t>of a  and b  if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1. c  is a divisor of a  and of b 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2.  Any divisor of a  and b  is a divisor of c 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An equivalent definition is the following: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gcd(a , b ) =  max[k , such that k | a  and k | b ]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3896B-A8FC-4A47-B28C-34D1D9795B34}" type="slidenum">
              <a:rPr lang="en-AU" smtClean="0">
                <a:latin typeface="Arial" pitchFamily="-84" charset="0"/>
              </a:rPr>
              <a:pPr/>
              <a:t>11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Because we require that the greatest common divisor be positive, gcd(a , b ) =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gcd(a , -b ) =  gcd(-a , b ) =  gcd(-a ,-b ). In general, gcd(a , b ) =  gcd( | a | , | b |  ).</a:t>
            </a:r>
          </a:p>
          <a:p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Also, because all nonzero integers divide 0, we have gcd(a , 0) =  a  .</a:t>
            </a:r>
          </a:p>
          <a:p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We stated that two integers a  and b  are relatively prime if their only common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positive integer factor is 1. This is equivalent to saying that a  and b  are relatively</a:t>
            </a:r>
          </a:p>
          <a:p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prime if gcd(a , b ) =  1.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3B5EFD-BDF2-DC42-8674-BFFF97780EEF}" type="slidenum">
              <a:rPr lang="en-AU" smtClean="0">
                <a:latin typeface="Arial" pitchFamily="-84" charset="0"/>
              </a:rPr>
              <a:pPr/>
              <a:t>12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We now describe an algorithm credited to Euclid for easily finding the greatest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common divisor of two integers (Figure 2.2). This algorithm has broad significance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cryptography.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B765E1-EB55-3F42-96E6-9BC39CDD5E78}" type="slidenum">
              <a:rPr lang="en-AU" smtClean="0"/>
              <a:pPr>
                <a:defRPr/>
              </a:pPr>
              <a:t>13</a:t>
            </a:fld>
            <a:endParaRPr lang="en-AU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We can find the greatest common divisor of two integers by repetitive application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of the division algorithm. This scheme is known as the Euclidean algorithm.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2.3 illustrates a simple example.</a:t>
            </a:r>
          </a:p>
          <a:p>
            <a:pPr rtl="1"/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Euclid algorithm to find the greatest common divisor</a:t>
            </a: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pPr rtl="1"/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A=24/b=16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q=1      r=8</a:t>
            </a:r>
          </a:p>
          <a:p>
            <a:pPr rtl="1"/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Remainder isn’t zero thus b become a and r become b</a:t>
            </a:r>
          </a:p>
          <a:p>
            <a:pPr rtl="1"/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A=16/ b=8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  <a:sym typeface="Wingdings" panose="05000000000000000000" pitchFamily="2" charset="2"/>
              </a:rPr>
              <a:t>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q=2    r=0</a:t>
            </a:r>
          </a:p>
          <a:p>
            <a:pPr rtl="1"/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Then b is the GCD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B765E1-EB55-3F42-96E6-9BC39CDD5E78}" type="slidenum">
              <a:rPr lang="en-AU" smtClean="0"/>
              <a:pPr>
                <a:defRPr/>
              </a:pPr>
              <a:t>14</a:t>
            </a:fld>
            <a:endParaRPr lang="en-AU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In this example, we begin by dividing 1160718174 by 316258250, which gives 3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with a remainder of 211943424. Next we take 316258250 and divide it by 211943424.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process continues until we get a remainder of 0, yielding a result of 1078.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0E76CD-330F-DD41-BA79-88804F486D86}" type="slidenum">
              <a:rPr lang="en-AU" smtClean="0">
                <a:latin typeface="Arial" pitchFamily="-84" charset="0"/>
              </a:rPr>
              <a:pPr/>
              <a:t>15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Example of the Extended Euclidean Algorithm.  (See pages 97 – 99 in textbook for details.)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220B7-2036-6648-AF1F-6DFB8489BAC3}" type="slidenum">
              <a:rPr lang="en-AU" smtClean="0">
                <a:latin typeface="Arial" pitchFamily="-84" charset="0"/>
              </a:rPr>
              <a:pPr/>
              <a:t>16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52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Example of the Extended Euclidean Algorithm.  (See pages 97 – 99 in textbook for details.)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220B7-2036-6648-AF1F-6DFB8489BAC3}" type="slidenum">
              <a:rPr lang="en-AU" smtClean="0">
                <a:latin typeface="Arial" pitchFamily="-84" charset="0"/>
              </a:rPr>
              <a:pPr/>
              <a:t>17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331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Example of the Extended Euclidean Algorithm.  (See pages 97 – 99 in textbook for details.)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220B7-2036-6648-AF1F-6DFB8489BAC3}" type="slidenum">
              <a:rPr lang="en-AU" smtClean="0">
                <a:latin typeface="Arial" pitchFamily="-84" charset="0"/>
              </a:rPr>
              <a:pPr/>
              <a:t>18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205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11 mod 7=4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If we use -11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  <a:sym typeface="Wingdings" panose="05000000000000000000" pitchFamily="2" charset="2"/>
              </a:rPr>
              <a:t> -1(7)=-7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actually bigger than -11.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-11 mod 7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  <a:sym typeface="Wingdings" panose="05000000000000000000" pitchFamily="2" charset="2"/>
              </a:rPr>
              <a:t> 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  <a:sym typeface="Wingdings" panose="05000000000000000000" pitchFamily="2" charset="2"/>
              </a:rPr>
              <a:t>-11=-2(7) + r  r=3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  <a:sym typeface="Wingdings" panose="05000000000000000000" pitchFamily="2" charset="2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  <a:sym typeface="Wingdings" panose="05000000000000000000" pitchFamily="2" charset="2"/>
              </a:rPr>
              <a:t>5 mod 3=2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  <a:sym typeface="Wingdings" panose="05000000000000000000" pitchFamily="2" charset="2"/>
              </a:rPr>
              <a:t>-5 mod 3=1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  <a:sym typeface="Wingdings" panose="05000000000000000000" pitchFamily="2" charset="2"/>
              </a:rPr>
              <a:t>-5=-2(3)+r  r=1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0118FC-DFA6-EC48-AF68-EC43E4DB831B}" type="slidenum">
              <a:rPr lang="en-AU" smtClean="0">
                <a:latin typeface="Arial" pitchFamily="-84" charset="0"/>
              </a:rPr>
              <a:pPr/>
              <a:t>19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Number theory is pervasive in cryptographic algorithms. This chapter provides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sufficient breadth and depth of coverage of relevant number theory topics for understanding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wide range of applications in cryptography. The reader familiar with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topics can safely skip this chapter.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first three sections introduce basic concepts from number theory that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needed for understanding finite fields; these include divisibility, the Euclidian algorithm,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modular arithmetic. The reader may study these sections now or wait until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ready to tackle Chapter 5 on finite fields.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Sections 2.4 through 2.8 discuss aspects of number theory related to prime numbers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discrete logarithms. These topics are fundamental to the design of asymmetric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(public-key) cryptographic algorithms. The reader may study these sections now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wait until ready to read Part Three.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concepts and techniques of number theory are quite abstract, and it is often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difficult to grasp them intuitively without examples. Accordingly, this chapter includes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number of examples, each of which is highlighted in a shaded box.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0C2CB9-0E3F-284F-82E5-C13EA3B1B06E}" type="slidenum">
              <a:rPr lang="en-AU" smtClean="0">
                <a:latin typeface="Arial" pitchFamily="-84" charset="0"/>
              </a:rPr>
              <a:pPr/>
              <a:t>2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computing, the modulo operation returns the remainder or signed remainder of a division, after one number is divided by another (called the modulus of the operation).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Two integers a  and b  are said to be congruent modulo n , if (a  mod n ) =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(b  mod n ). This is written as a K b  (mod n ).</a:t>
            </a:r>
            <a:endParaRPr lang="en-US" baseline="3000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US" baseline="3000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Note that if a = 0 (mod n ), then n | a .</a:t>
            </a:r>
          </a:p>
          <a:p>
            <a:endParaRPr lang="en-US" baseline="3000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0F70A2-E83B-B941-A8BF-73D587A67417}" type="slidenum">
              <a:rPr lang="en-AU" smtClean="0">
                <a:latin typeface="Arial" pitchFamily="-84" charset="0"/>
              </a:rPr>
              <a:pPr/>
              <a:t>20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397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aseline="3000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0F70A2-E83B-B941-A8BF-73D587A67417}" type="slidenum">
              <a:rPr lang="en-AU" smtClean="0">
                <a:latin typeface="Arial" pitchFamily="-84" charset="0"/>
              </a:rPr>
              <a:pPr/>
              <a:t>21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Congruences have the following properties: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	1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 a = b (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mod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n)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if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 (a – b)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	2.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= b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(mod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implies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 = a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(mod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	3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 a = b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(mod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and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 = c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(mod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imply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= c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(mod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To demonstrate the first point, if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 (a - b)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then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(a - b) =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kn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some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</a:t>
            </a:r>
          </a:p>
          <a:p>
            <a:pPr lvl="1"/>
            <a:r>
              <a:rPr lang="en-US" dirty="0">
                <a:latin typeface="Arial" pitchFamily="-84" charset="0"/>
              </a:rPr>
              <a:t>So we can write </a:t>
            </a:r>
            <a:r>
              <a:rPr lang="en-US" i="1" dirty="0">
                <a:latin typeface="Arial" pitchFamily="-84" charset="0"/>
              </a:rPr>
              <a:t>a = b + </a:t>
            </a:r>
            <a:r>
              <a:rPr lang="en-US" i="1" dirty="0" err="1">
                <a:latin typeface="Arial" pitchFamily="-84" charset="0"/>
              </a:rPr>
              <a:t>kn</a:t>
            </a:r>
            <a:r>
              <a:rPr lang="en-US" dirty="0">
                <a:latin typeface="Arial" pitchFamily="-84" charset="0"/>
              </a:rPr>
              <a:t> </a:t>
            </a:r>
          </a:p>
          <a:p>
            <a:pPr lvl="1"/>
            <a:r>
              <a:rPr lang="en-US" dirty="0">
                <a:latin typeface="Arial" pitchFamily="-84" charset="0"/>
              </a:rPr>
              <a:t>Therefore, (</a:t>
            </a:r>
            <a:r>
              <a:rPr lang="en-US" i="1" dirty="0">
                <a:latin typeface="Arial" pitchFamily="-84" charset="0"/>
              </a:rPr>
              <a:t>a </a:t>
            </a:r>
            <a:r>
              <a:rPr lang="en-US" dirty="0">
                <a:latin typeface="Arial" pitchFamily="-84" charset="0"/>
              </a:rPr>
              <a:t>mod </a:t>
            </a:r>
            <a:r>
              <a:rPr lang="en-US" i="1" dirty="0">
                <a:latin typeface="Arial" pitchFamily="-84" charset="0"/>
              </a:rPr>
              <a:t>n</a:t>
            </a:r>
            <a:r>
              <a:rPr lang="en-US" dirty="0">
                <a:latin typeface="Arial" pitchFamily="-84" charset="0"/>
              </a:rPr>
              <a:t>) = (remainder when </a:t>
            </a:r>
            <a:r>
              <a:rPr lang="en-US" i="1" dirty="0">
                <a:latin typeface="Arial" pitchFamily="-84" charset="0"/>
              </a:rPr>
              <a:t>b + </a:t>
            </a:r>
            <a:r>
              <a:rPr lang="en-US" i="1" dirty="0" err="1">
                <a:latin typeface="Arial" pitchFamily="-84" charset="0"/>
              </a:rPr>
              <a:t>kn</a:t>
            </a:r>
            <a:r>
              <a:rPr lang="en-US" i="1" dirty="0">
                <a:latin typeface="Arial" pitchFamily="-84" charset="0"/>
              </a:rPr>
              <a:t> </a:t>
            </a:r>
            <a:r>
              <a:rPr lang="en-US" dirty="0">
                <a:latin typeface="Arial" pitchFamily="-84" charset="0"/>
              </a:rPr>
              <a:t>is divided by </a:t>
            </a:r>
            <a:r>
              <a:rPr lang="en-US" i="1" dirty="0">
                <a:latin typeface="Arial" pitchFamily="-84" charset="0"/>
              </a:rPr>
              <a:t>n</a:t>
            </a:r>
            <a:r>
              <a:rPr lang="en-US" dirty="0">
                <a:latin typeface="Arial" pitchFamily="-84" charset="0"/>
              </a:rPr>
              <a:t>) = (remainder when </a:t>
            </a:r>
            <a:r>
              <a:rPr lang="en-US" i="1" dirty="0">
                <a:latin typeface="Arial" pitchFamily="-84" charset="0"/>
              </a:rPr>
              <a:t>b</a:t>
            </a:r>
            <a:r>
              <a:rPr lang="en-US" dirty="0">
                <a:latin typeface="Arial" pitchFamily="-84" charset="0"/>
              </a:rPr>
              <a:t> is divided by </a:t>
            </a:r>
            <a:r>
              <a:rPr lang="en-US" i="1" dirty="0">
                <a:latin typeface="Arial" pitchFamily="-84" charset="0"/>
              </a:rPr>
              <a:t>n</a:t>
            </a:r>
            <a:r>
              <a:rPr lang="en-US" dirty="0">
                <a:latin typeface="Arial" pitchFamily="-84" charset="0"/>
              </a:rPr>
              <a:t>) = (</a:t>
            </a:r>
            <a:r>
              <a:rPr lang="en-US" i="1" dirty="0">
                <a:latin typeface="Arial" pitchFamily="-84" charset="0"/>
              </a:rPr>
              <a:t>b</a:t>
            </a:r>
            <a:r>
              <a:rPr lang="en-US" dirty="0">
                <a:latin typeface="Arial" pitchFamily="-84" charset="0"/>
              </a:rPr>
              <a:t> mod </a:t>
            </a:r>
            <a:r>
              <a:rPr lang="en-US" i="1" dirty="0">
                <a:latin typeface="Arial" pitchFamily="-84" charset="0"/>
              </a:rPr>
              <a:t>n</a:t>
            </a:r>
            <a:r>
              <a:rPr lang="en-US" dirty="0">
                <a:latin typeface="Arial" pitchFamily="-84" charset="0"/>
              </a:rPr>
              <a:t>)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94C3A-2C59-124A-9480-A1DD054BCF2A}" type="slidenum">
              <a:rPr lang="en-AU" smtClean="0">
                <a:latin typeface="Arial" pitchFamily="-84" charset="0"/>
              </a:rPr>
              <a:pPr/>
              <a:t>22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94C3A-2C59-124A-9480-A1DD054BCF2A}" type="slidenum">
              <a:rPr lang="en-AU" smtClean="0">
                <a:latin typeface="Arial" pitchFamily="-84" charset="0"/>
              </a:rPr>
              <a:pPr/>
              <a:t>23</a:t>
            </a:fld>
            <a:endParaRPr lang="en-AU">
              <a:latin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637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defRPr/>
            </a:pPr>
            <a:r>
              <a:rPr lang="en-US" sz="3200" dirty="0"/>
              <a:t>Modular arithmetic exhibits the following properties:</a:t>
            </a:r>
          </a:p>
          <a:p>
            <a:pPr>
              <a:lnSpc>
                <a:spcPct val="120000"/>
              </a:lnSpc>
              <a:spcBef>
                <a:spcPts val="2000"/>
              </a:spcBef>
              <a:defRPr/>
            </a:pPr>
            <a:r>
              <a:rPr lang="en-US" dirty="0"/>
              <a:t>		1.  [(</a:t>
            </a:r>
            <a:r>
              <a:rPr lang="en-US" i="1" dirty="0"/>
              <a:t>a</a:t>
            </a:r>
            <a:r>
              <a:rPr lang="en-US" dirty="0"/>
              <a:t> mod </a:t>
            </a:r>
            <a:r>
              <a:rPr lang="en-US" i="1" dirty="0"/>
              <a:t>n</a:t>
            </a:r>
            <a:r>
              <a:rPr lang="en-US" dirty="0"/>
              <a:t>) + (</a:t>
            </a:r>
            <a:r>
              <a:rPr lang="en-US" i="1" dirty="0"/>
              <a:t>b</a:t>
            </a:r>
            <a:r>
              <a:rPr lang="en-US" dirty="0"/>
              <a:t> mod </a:t>
            </a:r>
            <a:r>
              <a:rPr lang="en-US" i="1" dirty="0"/>
              <a:t>n</a:t>
            </a:r>
            <a:r>
              <a:rPr lang="en-US" dirty="0"/>
              <a:t>)] mod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i="1" dirty="0"/>
              <a:t>= (a + b) </a:t>
            </a:r>
            <a:r>
              <a:rPr lang="en-US" dirty="0"/>
              <a:t>mod </a:t>
            </a:r>
            <a:r>
              <a:rPr lang="en-US" i="1" dirty="0"/>
              <a:t>n</a:t>
            </a:r>
          </a:p>
          <a:p>
            <a:pPr>
              <a:lnSpc>
                <a:spcPct val="120000"/>
              </a:lnSpc>
              <a:spcBef>
                <a:spcPts val="2000"/>
              </a:spcBef>
              <a:defRPr/>
            </a:pPr>
            <a:r>
              <a:rPr lang="en-US" dirty="0"/>
              <a:t>		2.  [(</a:t>
            </a:r>
            <a:r>
              <a:rPr lang="en-US" i="1" dirty="0"/>
              <a:t>a</a:t>
            </a:r>
            <a:r>
              <a:rPr lang="en-US" dirty="0"/>
              <a:t> mod </a:t>
            </a:r>
            <a:r>
              <a:rPr lang="en-US" i="1" dirty="0"/>
              <a:t>n</a:t>
            </a:r>
            <a:r>
              <a:rPr lang="en-US" dirty="0"/>
              <a:t>) - (</a:t>
            </a:r>
            <a:r>
              <a:rPr lang="en-US" i="1" dirty="0"/>
              <a:t>b</a:t>
            </a:r>
            <a:r>
              <a:rPr lang="en-US" dirty="0"/>
              <a:t> mod </a:t>
            </a:r>
            <a:r>
              <a:rPr lang="en-US" i="1" dirty="0"/>
              <a:t>n</a:t>
            </a:r>
            <a:r>
              <a:rPr lang="en-US" dirty="0"/>
              <a:t>)] mod </a:t>
            </a:r>
            <a:r>
              <a:rPr lang="en-US" i="1" dirty="0"/>
              <a:t>n = (a - b) </a:t>
            </a:r>
            <a:r>
              <a:rPr lang="en-US" dirty="0"/>
              <a:t>mod </a:t>
            </a:r>
            <a:r>
              <a:rPr lang="en-US" i="1" dirty="0"/>
              <a:t>n</a:t>
            </a:r>
          </a:p>
          <a:p>
            <a:pPr>
              <a:lnSpc>
                <a:spcPct val="120000"/>
              </a:lnSpc>
              <a:spcBef>
                <a:spcPts val="2000"/>
              </a:spcBef>
              <a:defRPr/>
            </a:pPr>
            <a:r>
              <a:rPr lang="en-US" dirty="0"/>
              <a:t>		3.  [(</a:t>
            </a:r>
            <a:r>
              <a:rPr lang="en-US" i="1" dirty="0"/>
              <a:t>a</a:t>
            </a:r>
            <a:r>
              <a:rPr lang="en-US" dirty="0"/>
              <a:t> mod </a:t>
            </a:r>
            <a:r>
              <a:rPr lang="en-US" i="1" dirty="0"/>
              <a:t>n</a:t>
            </a:r>
            <a:r>
              <a:rPr lang="en-US" dirty="0"/>
              <a:t>) * (</a:t>
            </a:r>
            <a:r>
              <a:rPr lang="en-US" i="1" dirty="0"/>
              <a:t>b</a:t>
            </a:r>
            <a:r>
              <a:rPr lang="en-US" dirty="0"/>
              <a:t> mod </a:t>
            </a:r>
            <a:r>
              <a:rPr lang="en-US" i="1" dirty="0"/>
              <a:t>n</a:t>
            </a:r>
            <a:r>
              <a:rPr lang="en-US" dirty="0"/>
              <a:t>)] mod </a:t>
            </a:r>
            <a:r>
              <a:rPr lang="en-US" i="1" dirty="0"/>
              <a:t>n = (a * b) </a:t>
            </a:r>
            <a:r>
              <a:rPr lang="en-US" dirty="0"/>
              <a:t>mod </a:t>
            </a:r>
            <a:r>
              <a:rPr lang="en-US" i="1" dirty="0"/>
              <a:t>n</a:t>
            </a:r>
          </a:p>
          <a:p>
            <a:pPr>
              <a:lnSpc>
                <a:spcPct val="120000"/>
              </a:lnSpc>
              <a:defRPr/>
            </a:pPr>
            <a:r>
              <a:rPr lang="en-US" sz="3200" dirty="0"/>
              <a:t>We demonstrate the first property: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3000" dirty="0"/>
              <a:t>Define (</a:t>
            </a:r>
            <a:r>
              <a:rPr lang="en-US" sz="3000" i="1" dirty="0"/>
              <a:t>a</a:t>
            </a:r>
            <a:r>
              <a:rPr lang="en-US" sz="3000" dirty="0"/>
              <a:t> mod </a:t>
            </a:r>
            <a:r>
              <a:rPr lang="en-US" sz="3000" i="1" dirty="0"/>
              <a:t>n)</a:t>
            </a:r>
            <a:r>
              <a:rPr lang="en-US" sz="3000" dirty="0"/>
              <a:t> = </a:t>
            </a:r>
            <a:r>
              <a:rPr lang="en-US" sz="3000" i="1" dirty="0"/>
              <a:t>r</a:t>
            </a:r>
            <a:r>
              <a:rPr lang="en-US" sz="3000" i="1" baseline="-25000" dirty="0"/>
              <a:t>a</a:t>
            </a:r>
            <a:r>
              <a:rPr lang="en-US" sz="3000" i="1" dirty="0"/>
              <a:t> </a:t>
            </a:r>
            <a:r>
              <a:rPr lang="en-US" sz="3000" dirty="0"/>
              <a:t>and (</a:t>
            </a:r>
            <a:r>
              <a:rPr lang="en-US" sz="3000" i="1" dirty="0"/>
              <a:t>b</a:t>
            </a:r>
            <a:r>
              <a:rPr lang="en-US" sz="3000" dirty="0"/>
              <a:t> mod </a:t>
            </a:r>
            <a:r>
              <a:rPr lang="en-US" sz="3000" i="1" dirty="0"/>
              <a:t>n</a:t>
            </a:r>
            <a:r>
              <a:rPr lang="en-US" sz="3000" dirty="0"/>
              <a:t>) = </a:t>
            </a:r>
            <a:r>
              <a:rPr lang="en-US" sz="3000" i="1" dirty="0"/>
              <a:t>r</a:t>
            </a:r>
            <a:r>
              <a:rPr lang="en-US" sz="3000" i="1" baseline="-25000" dirty="0"/>
              <a:t>b</a:t>
            </a:r>
            <a:r>
              <a:rPr lang="en-US" sz="3000" dirty="0"/>
              <a:t>. Then we can write </a:t>
            </a:r>
            <a:r>
              <a:rPr lang="en-US" sz="3000" i="1" dirty="0"/>
              <a:t>a = r</a:t>
            </a:r>
            <a:r>
              <a:rPr lang="en-US" sz="3000" i="1" baseline="-25000" dirty="0"/>
              <a:t>a</a:t>
            </a:r>
            <a:r>
              <a:rPr lang="en-US" sz="3000" i="1" dirty="0"/>
              <a:t> </a:t>
            </a:r>
            <a:r>
              <a:rPr lang="en-US" sz="3000" dirty="0"/>
              <a:t>+ </a:t>
            </a:r>
            <a:r>
              <a:rPr lang="en-US" sz="3000" i="1" dirty="0"/>
              <a:t>jn</a:t>
            </a:r>
            <a:r>
              <a:rPr lang="en-US" sz="3000" dirty="0"/>
              <a:t> for some integer</a:t>
            </a:r>
            <a:r>
              <a:rPr lang="en-US" sz="3000" i="1" dirty="0"/>
              <a:t> j </a:t>
            </a:r>
            <a:r>
              <a:rPr lang="en-US" sz="3000" dirty="0"/>
              <a:t>and </a:t>
            </a:r>
            <a:r>
              <a:rPr lang="en-US" sz="3000" i="1" dirty="0"/>
              <a:t>b = r</a:t>
            </a:r>
            <a:r>
              <a:rPr lang="en-US" sz="3000" i="1" baseline="-25000" dirty="0"/>
              <a:t>b</a:t>
            </a:r>
            <a:r>
              <a:rPr lang="en-US" sz="3000" i="1" dirty="0"/>
              <a:t> + kn </a:t>
            </a:r>
            <a:r>
              <a:rPr lang="en-US" sz="3000" dirty="0"/>
              <a:t>for some integer </a:t>
            </a:r>
            <a:r>
              <a:rPr lang="en-US" sz="3000" i="1" dirty="0"/>
              <a:t>k</a:t>
            </a:r>
            <a:r>
              <a:rPr lang="en-US" sz="3000" dirty="0"/>
              <a:t>. </a:t>
            </a:r>
          </a:p>
          <a:p>
            <a:pPr lvl="1">
              <a:lnSpc>
                <a:spcPct val="120000"/>
              </a:lnSpc>
              <a:defRPr/>
            </a:pPr>
            <a:r>
              <a:rPr lang="en-US" sz="3000" dirty="0"/>
              <a:t>Then:</a:t>
            </a:r>
          </a:p>
          <a:p>
            <a:pPr>
              <a:spcBef>
                <a:spcPts val="1200"/>
              </a:spcBef>
              <a:defRPr/>
            </a:pPr>
            <a:r>
              <a:rPr lang="en-US" dirty="0"/>
              <a:t>		(a + b) mod n = (ra + jn + rb + kn) mod n</a:t>
            </a:r>
          </a:p>
          <a:p>
            <a:pPr>
              <a:spcBef>
                <a:spcPts val="1200"/>
              </a:spcBef>
              <a:defRPr/>
            </a:pPr>
            <a:r>
              <a:rPr lang="en-US" dirty="0"/>
              <a:t>			        = (ra + rb + (k + j)n) mod n</a:t>
            </a:r>
          </a:p>
          <a:p>
            <a:pPr>
              <a:spcBef>
                <a:spcPts val="1200"/>
              </a:spcBef>
              <a:defRPr/>
            </a:pPr>
            <a:r>
              <a:rPr lang="en-US" dirty="0"/>
              <a:t>			        = (ra + rb) mod n</a:t>
            </a:r>
          </a:p>
          <a:p>
            <a:pPr>
              <a:spcBef>
                <a:spcPts val="1200"/>
              </a:spcBef>
              <a:defRPr/>
            </a:pPr>
            <a:r>
              <a:rPr lang="en-US" dirty="0"/>
              <a:t>			        = [(a mod n) + (b mod n)] mod 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5B2419-3275-C04F-8FDC-CEB8F0A9BFC5}" type="slidenum">
              <a:rPr lang="en-AU" smtClean="0">
                <a:latin typeface="Arial" pitchFamily="-84" charset="0"/>
              </a:rPr>
              <a:pPr/>
              <a:t>24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remaining properties are proven as easily. Here are examples of the three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properties.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165EDC-6161-8D44-86F9-56C4889C6689}" type="slidenum">
              <a:rPr lang="en-AU" smtClean="0">
                <a:latin typeface="Arial" pitchFamily="-84" charset="0"/>
              </a:rPr>
              <a:pPr/>
              <a:t>25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Table 2.2a and Table 2.2b provide an illustration of modular addition and multiplication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modulo 8. Looking at addition, the results are straightforward, and there is a regular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pattern to the matrix. Both matrices are symmetric about the main diagonal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conformance to the commutative property of addition and multiplication. 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1+1=2 mod 8=2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6+6=12mod 8=4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7+7=14 mod 8=6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…etc.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12EAA-F774-4A4F-8A80-46A3893DE848}" type="slidenum">
              <a:rPr lang="en-AU" smtClean="0">
                <a:latin typeface="Arial" pitchFamily="-84" charset="0"/>
              </a:rPr>
              <a:pPr/>
              <a:t>26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Similarly, the entries in the multiplication table are straightforward. In ordinary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arithmetic, there is a multiplicative inverse, or reciprocal, to each integer. In modular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arithmetic mod 8, the multiplicative inverse of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the integer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y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such that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(x * y ) mod 8 </a:t>
            </a:r>
            <a:r>
              <a:rPr lang="en-US" sz="1200" dirty="0">
                <a:latin typeface="Arial" charset="0"/>
                <a:ea typeface="ＭＳ Ｐゴシック" pitchFamily="-107" charset="-128"/>
                <a:cs typeface="ＭＳ Ｐゴシック" pitchFamily="-84" charset="-128"/>
              </a:rPr>
              <a:t>=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1 mod 8. Now, to find the multiplicative inverse of an integer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from the multiplication table, scan across the matrix in the row for that integer to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find the value 1; the integer at the top of that column is the multiplicative inverse;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thus, (3 *  3) mod 8 =  1. Note that not all integers mod 8 have a multiplicative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inverse; more about that later.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3*3=9 mod 8=1 mod 8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6*5=30 mod 8=6 mod 8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1755E3-5E80-4046-B358-B8EC7915C077}" type="slidenum">
              <a:rPr lang="en-AU" smtClean="0">
                <a:latin typeface="Arial" pitchFamily="-84" charset="0"/>
              </a:rPr>
              <a:pPr/>
              <a:t>27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As in ordinary addition, there is an additive inverse, or negative, to each integer in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modular arithmetic. In this case, the negative of an integer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the integer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y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such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that (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+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y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 mod 8 =  0. To find the additive inverse of an integer in the left-hand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column, scan across the corresponding row of the matrix to find the value 0;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integer at the top of that column is the additive inverse; thus, (2 +  6) mod 8 =  0.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Find the multiplicative inverse of 3 mod 5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Ex. 3x ? </a:t>
            </a:r>
            <a:r>
              <a:rPr lang="en-US" sz="1200" dirty="0"/>
              <a:t>≡ (is congruent to) 1 mod 5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    3 x2=6 mod 5 =1 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EX2. 2x ? </a:t>
            </a:r>
            <a:r>
              <a:rPr lang="en-US" sz="1200" dirty="0"/>
              <a:t>≡1 mod 11</a:t>
            </a:r>
          </a:p>
          <a:p>
            <a:r>
              <a:rPr lang="en-US" sz="12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      2x6=12</a:t>
            </a:r>
            <a:r>
              <a:rPr lang="en-US" sz="1200" baseline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mod 11=1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B5FE4E-337E-8542-8758-D390F14993B4}" type="slidenum">
              <a:rPr lang="en-AU" smtClean="0">
                <a:latin typeface="Arial" pitchFamily="-84" charset="0"/>
              </a:rPr>
              <a:pPr/>
              <a:t>28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20D566-8A83-4341-A217-7A6B709D4AE3}" type="slidenum">
              <a:rPr lang="en-AU">
                <a:latin typeface="Arial" pitchFamily="-84" charset="0"/>
              </a:rPr>
              <a:pPr/>
              <a:t>29</a:t>
            </a:fld>
            <a:endParaRPr lang="en-AU">
              <a:latin typeface="Arial" pitchFamily="-8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702A24-FA59-FB47-B5ED-F3B289B39302}" type="slidenum">
              <a:rPr lang="en-AU">
                <a:latin typeface="Arial" pitchFamily="-84" charset="0"/>
              </a:rPr>
              <a:pPr/>
              <a:t>3</a:t>
            </a:fld>
            <a:endParaRPr lang="en-AU">
              <a:latin typeface="Arial" pitchFamily="-8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4860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20D566-8A83-4341-A217-7A6B709D4AE3}" type="slidenum">
              <a:rPr lang="en-AU">
                <a:latin typeface="Arial" pitchFamily="-84" charset="0"/>
              </a:rPr>
              <a:pPr/>
              <a:t>30</a:t>
            </a:fld>
            <a:endParaRPr lang="en-AU">
              <a:latin typeface="Arial" pitchFamily="-8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9544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If we perform modular arithmetic within Z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the properties shown in Table 2.3 hold for integers in Z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We show in the next section that this implies that Z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a commutative ring with a multiplicative identity element. </a:t>
            </a:r>
          </a:p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 general, an integer has a multiplicative inverse in Z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if that integer is relatively prime to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 Table 2.2c in the text shows that the integers 1, 3, 5, and 7 have a multiplicative inverse in Z 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8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but 2, 4, and 6 do not. </a:t>
            </a: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666F9F-413C-7D4C-A627-B4D99621AA15}" type="slidenum">
              <a:rPr lang="en-AU" smtClean="0">
                <a:latin typeface="Arial" pitchFamily="-84" charset="0"/>
              </a:rPr>
              <a:pPr/>
              <a:t>31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20D566-8A83-4341-A217-7A6B709D4AE3}" type="slidenum">
              <a:rPr lang="en-AU">
                <a:latin typeface="Arial" pitchFamily="-84" charset="0"/>
              </a:rPr>
              <a:pPr/>
              <a:t>32</a:t>
            </a:fld>
            <a:endParaRPr lang="en-AU">
              <a:latin typeface="Arial" pitchFamily="-8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 integer p &gt; 1 is a prime number if and only if its only divisors are ±1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± p . Prime numbers  play a critical role in number theory and in the techniques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discussed in this chapter.</a:t>
            </a:r>
          </a:p>
          <a:p>
            <a:endParaRPr lang="en-US" sz="360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Any integer a &gt; 1 can be factored in a unique way as</a:t>
            </a:r>
          </a:p>
          <a:p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		a = </a:t>
            </a:r>
            <a:r>
              <a:rPr lang="en-US" sz="3600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p1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sz="3600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a1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* p</a:t>
            </a:r>
            <a:r>
              <a:rPr lang="en-US" sz="3600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sz="3600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a2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* . . . * p</a:t>
            </a:r>
            <a:r>
              <a:rPr lang="en-US" sz="3600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p1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sz="3600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a1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</a:p>
          <a:p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where p</a:t>
            </a:r>
            <a:r>
              <a:rPr lang="en-US" sz="3600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&lt; p</a:t>
            </a:r>
            <a:r>
              <a:rPr lang="en-US" sz="3600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&lt; . . .  &lt; p</a:t>
            </a:r>
            <a:r>
              <a:rPr lang="en-US" sz="3600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are prime numbers and where each a</a:t>
            </a:r>
            <a:r>
              <a:rPr lang="en-US" sz="3600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</a:t>
            </a:r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a positive integer</a:t>
            </a:r>
          </a:p>
          <a:p>
            <a:r>
              <a:rPr lang="en-US" sz="36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is known as the fundamental theorem of arithmetic; a proof can be found in any text</a:t>
            </a:r>
            <a:r>
              <a:rPr lang="en-US" sz="3600" baseline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on number theory.</a:t>
            </a:r>
            <a:endParaRPr lang="en-AU" sz="360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242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Table 2.5 shows the primes less than 2000. Note the way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primes are distributed. In particular, note the number of primes in each range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of 100 numbers.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F2214A-C138-A847-BDBA-33769045B979}" type="slidenum">
              <a:rPr lang="en-AU" smtClean="0">
                <a:latin typeface="Arial" pitchFamily="-84" charset="0"/>
              </a:rPr>
              <a:pPr/>
              <a:t>33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21AA34-FB19-C14C-BCB4-272FDD16AD93}" type="slidenum">
              <a:rPr lang="en-AU">
                <a:latin typeface="Arial" pitchFamily="-84" charset="0"/>
              </a:rPr>
              <a:pPr/>
              <a:t>34</a:t>
            </a:fld>
            <a:endParaRPr lang="en-AU">
              <a:latin typeface="Arial" pitchFamily="-8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Two theorems that play important roles in public-key cryptography are Fermat’s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theorem and Euler’s theorem.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Fermat’s theorem states the following: If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prime and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a positive integer not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divisible by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then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p-1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= 1 (mod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 alternative form of Fermat’s theorem is also useful: If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prime and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a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positive integer, then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baseline="30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(mod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  <a:endParaRPr lang="en-US" dirty="0">
              <a:solidFill>
                <a:srgbClr val="000000"/>
              </a:solidFill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21AA34-FB19-C14C-BCB4-272FDD16AD93}" type="slidenum">
              <a:rPr lang="en-AU">
                <a:latin typeface="Arial" pitchFamily="-84" charset="0"/>
              </a:rPr>
              <a:pPr/>
              <a:t>35</a:t>
            </a:fld>
            <a:endParaRPr lang="en-AU">
              <a:latin typeface="Arial" pitchFamily="-8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Two theorems that play important roles in public-key cryptography are Fermat’s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theorem and Euler’s theorem.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Fermat’s theorem states the following: If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prime and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a positive integer not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divisible by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then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p-1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= 1 (mod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which means</a:t>
            </a:r>
            <a:r>
              <a:rPr lang="en-US" baseline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(</a:t>
            </a:r>
            <a:r>
              <a:rPr lang="en-AU" sz="800" kern="12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</a:t>
            </a:r>
            <a:r>
              <a:rPr lang="en-AU" sz="800" kern="1200" baseline="30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p-1</a:t>
            </a:r>
            <a:r>
              <a:rPr lang="en-AU" sz="800" kern="12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%p</a:t>
            </a:r>
            <a:r>
              <a:rPr lang="en-US" dirty="0"/>
              <a:t>=</a:t>
            </a:r>
            <a:r>
              <a:rPr lang="en-AU" sz="800" kern="12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1%</a:t>
            </a:r>
            <a:r>
              <a:rPr lang="en-AU" sz="800" i="1" kern="12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p)</a:t>
            </a:r>
            <a:endParaRPr lang="en-AU" sz="800" kern="120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 alternative form of Fermat’s theorem is also useful: If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prime and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a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positive integer, then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baseline="30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(mod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  <a:endParaRPr lang="en-US" dirty="0">
              <a:solidFill>
                <a:srgbClr val="000000"/>
              </a:solidFill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3719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21AA34-FB19-C14C-BCB4-272FDD16AD93}" type="slidenum">
              <a:rPr lang="en-AU">
                <a:latin typeface="Arial" pitchFamily="-84" charset="0"/>
              </a:rPr>
              <a:pPr/>
              <a:t>36</a:t>
            </a:fld>
            <a:endParaRPr lang="en-AU">
              <a:latin typeface="Arial" pitchFamily="-8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979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21AA34-FB19-C14C-BCB4-272FDD16AD93}" type="slidenum">
              <a:rPr lang="en-AU">
                <a:latin typeface="Arial" pitchFamily="-84" charset="0"/>
              </a:rPr>
              <a:pPr/>
              <a:t>37</a:t>
            </a:fld>
            <a:endParaRPr lang="en-AU">
              <a:latin typeface="Arial" pitchFamily="-8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itchFamily="-84" charset="0"/>
                <a:ea typeface="Arial" pitchFamily="-84" charset="0"/>
                <a:cs typeface="Arial" pitchFamily="-84" charset="0"/>
              </a:rPr>
              <a:t>Another</a:t>
            </a:r>
            <a:r>
              <a:rPr lang="en-US" baseline="0" dirty="0">
                <a:solidFill>
                  <a:srgbClr val="000000"/>
                </a:solidFill>
                <a:latin typeface="Arial" pitchFamily="-84" charset="0"/>
                <a:ea typeface="Arial" pitchFamily="-84" charset="0"/>
                <a:cs typeface="Arial" pitchFamily="-84" charset="0"/>
              </a:rPr>
              <a:t> simplification: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sz="1200" kern="1200" baseline="0" dirty="0">
                <a:solidFill>
                  <a:srgbClr val="000000"/>
                </a:solidFill>
                <a:latin typeface="Arial" pitchFamily="-84" charset="0"/>
                <a:ea typeface="ＭＳ Ｐゴシック" pitchFamily="-107" charset="-128"/>
                <a:cs typeface="Arial" pitchFamily="-84" charset="0"/>
              </a:rPr>
              <a:t>    </a:t>
            </a:r>
            <a:r>
              <a:rPr lang="en-AU" sz="800" kern="12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11</a:t>
            </a:r>
            <a:r>
              <a:rPr lang="en-AU" sz="800" kern="1200" baseline="30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12</a:t>
            </a:r>
            <a:r>
              <a:rPr lang="en-AU" sz="800" kern="12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dirty="0"/>
              <a:t>≡ </a:t>
            </a:r>
            <a:r>
              <a:rPr lang="en-AU" sz="800" kern="12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 (mod </a:t>
            </a:r>
            <a:r>
              <a:rPr lang="en-AU" sz="800" i="1" kern="12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13</a:t>
            </a:r>
            <a:r>
              <a:rPr lang="en-AU" sz="800" kern="12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</a:t>
            </a:r>
            <a:r>
              <a:rPr lang="en-US" sz="800" kern="12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AU" sz="8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    </a:t>
            </a:r>
            <a:r>
              <a:rPr lang="en-AU" sz="800" kern="12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-2</a:t>
            </a:r>
            <a:r>
              <a:rPr lang="en-AU" sz="800" kern="1200" baseline="300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12 </a:t>
            </a:r>
            <a:r>
              <a:rPr lang="en-US" dirty="0"/>
              <a:t>≡</a:t>
            </a:r>
            <a:r>
              <a:rPr lang="en-AU" sz="800" kern="120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1 (mod 13) 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AU" baseline="0" dirty="0"/>
              <a:t>     </a:t>
            </a:r>
            <a:r>
              <a:rPr lang="en-AU" dirty="0"/>
              <a:t>-2</a:t>
            </a:r>
            <a:r>
              <a:rPr lang="en-AU" baseline="30000" dirty="0"/>
              <a:t>6x2 </a:t>
            </a:r>
            <a:r>
              <a:rPr lang="en-US" dirty="0"/>
              <a:t>≡</a:t>
            </a:r>
            <a:r>
              <a:rPr lang="en-AU" dirty="0"/>
              <a:t> 1 (mod 13) </a:t>
            </a:r>
            <a:endParaRPr lang="en-AU" sz="800" kern="120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AU" baseline="0" dirty="0"/>
              <a:t>      64</a:t>
            </a:r>
            <a:r>
              <a:rPr lang="en-AU" baseline="30000" dirty="0"/>
              <a:t>2</a:t>
            </a:r>
            <a:r>
              <a:rPr lang="en-US" dirty="0"/>
              <a:t> ≡ 1(mod 13) </a:t>
            </a:r>
            <a:r>
              <a:rPr lang="en-US" dirty="0">
                <a:sym typeface="Wingdings" panose="05000000000000000000" pitchFamily="2" charset="2"/>
              </a:rPr>
              <a:t> 13x4=52 r=12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AU" baseline="0" dirty="0"/>
              <a:t>      12</a:t>
            </a:r>
            <a:r>
              <a:rPr lang="en-AU" baseline="30000" dirty="0"/>
              <a:t>2</a:t>
            </a:r>
            <a:r>
              <a:rPr lang="en-US" dirty="0"/>
              <a:t> ≡ 1(mod 13) 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AU" baseline="0" dirty="0"/>
              <a:t>      -1</a:t>
            </a:r>
            <a:r>
              <a:rPr lang="en-AU" baseline="30000" dirty="0"/>
              <a:t>2</a:t>
            </a:r>
            <a:r>
              <a:rPr lang="en-US" dirty="0"/>
              <a:t>  ≡ 1(mod 13)</a:t>
            </a:r>
          </a:p>
          <a:p>
            <a:endParaRPr lang="en-US" dirty="0">
              <a:solidFill>
                <a:srgbClr val="000000"/>
              </a:solidFill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0840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C152BB-3289-B54C-B77C-5536B430B290}" type="slidenum">
              <a:rPr lang="en-AU">
                <a:latin typeface="Arial" pitchFamily="-84" charset="0"/>
              </a:rPr>
              <a:pPr/>
              <a:t>38</a:t>
            </a:fld>
            <a:endParaRPr lang="en-AU">
              <a:latin typeface="Arial" pitchFamily="-8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Euler’s theorem states that for every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and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that are relatively prime: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AU" baseline="30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</a:t>
            </a:r>
            <a:r>
              <a:rPr lang="en-US" baseline="30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=  1(mod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As is the case for Fermat’s theorem, an alternative form of the theorem is also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Useful: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AU" baseline="30000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(n)+1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= 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(mod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BE424-E5B0-6142-BFBD-BBEB599409A8}" type="slidenum">
              <a:rPr lang="en-AU">
                <a:latin typeface="Arial" pitchFamily="-84" charset="0"/>
              </a:rPr>
              <a:pPr/>
              <a:t>39</a:t>
            </a:fld>
            <a:endParaRPr lang="en-AU">
              <a:latin typeface="Arial" pitchFamily="-8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Euler’s totient function, written </a:t>
            </a:r>
            <a:r>
              <a:rPr lang="en-AU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AU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(n ), is defined as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number of positive integers less than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and relatively prime to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 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By convention,</a:t>
            </a:r>
            <a:r>
              <a:rPr lang="en-US" baseline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AU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(1) =  1.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example, for n=5, there are 4 number less than 5:</a:t>
            </a:r>
            <a:r>
              <a:rPr lang="en-US" baseline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{1,2,3,4}</a:t>
            </a:r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all of those number are</a:t>
            </a:r>
            <a:r>
              <a:rPr lang="en-US" baseline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r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elatively prime</a:t>
            </a:r>
            <a:r>
              <a:rPr lang="en-US" baseline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5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Then,</a:t>
            </a:r>
            <a:r>
              <a:rPr lang="en-US" baseline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</a:t>
            </a:r>
            <a:r>
              <a:rPr lang="en-US" baseline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AU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ø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(5) =  4.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702A24-FA59-FB47-B5ED-F3B289B39302}" type="slidenum">
              <a:rPr lang="en-AU">
                <a:latin typeface="Arial" pitchFamily="-84" charset="0"/>
              </a:rPr>
              <a:pPr/>
              <a:t>4</a:t>
            </a:fld>
            <a:endParaRPr lang="en-AU">
              <a:latin typeface="Arial" pitchFamily="-8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0411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21AA34-FB19-C14C-BCB4-272FDD16AD93}" type="slidenum">
              <a:rPr lang="en-AU">
                <a:latin typeface="Arial" pitchFamily="-84" charset="0"/>
              </a:rPr>
              <a:pPr/>
              <a:t>40</a:t>
            </a:fld>
            <a:endParaRPr lang="en-AU">
              <a:latin typeface="Arial" pitchFamily="-8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8310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21AA34-FB19-C14C-BCB4-272FDD16AD93}" type="slidenum">
              <a:rPr lang="en-AU">
                <a:latin typeface="Arial" pitchFamily="-84" charset="0"/>
              </a:rPr>
              <a:pPr/>
              <a:t>41</a:t>
            </a:fld>
            <a:endParaRPr lang="en-AU">
              <a:latin typeface="Arial" pitchFamily="-8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solidFill>
                <a:srgbClr val="000000"/>
              </a:solidFill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7726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27762-5641-D348-AF5A-03C56F213ADC}" type="slidenum">
              <a:rPr lang="en-AU">
                <a:latin typeface="Arial" pitchFamily="-84" charset="0"/>
              </a:rPr>
              <a:pPr/>
              <a:t>42</a:t>
            </a:fld>
            <a:endParaRPr lang="en-AU">
              <a:latin typeface="Arial" pitchFamily="-8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algorithm due to Miller and Rabin [MILL75, RABI80] is typically used to test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large number for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primality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procedure TEST takes a candidate integer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as input and returns the result 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composite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if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definitely not a prime, and the result 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inconclusive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if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may or may not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be a prime.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How can we use the Miller-Rabin algorithm to determine with a high degree of confidence whether or not an integer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prime? It can be shown [KNUT98] that given an odd number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that is not prime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a randomly chosen integer,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 &lt; a &lt;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  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the probability that TEST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will return 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inconclusive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(i.e., fail to detect that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not prime) is less than 1/4.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Thus, if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different values of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are chosen, the probability that all of them will pass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TEST (return inconclusive) for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less than (1/4)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 For example, for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 10,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probability that a nonprime number will pass all ten tests is less than 10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-6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 Thus,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a sufficiently large value of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we can be confident that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prime if Miller’s test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always returns 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inconclusive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gives us a basis for determining whether an odd integer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prime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with a reasonable degree of confidence. The procedure is as follows: Repeatedly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invoke TEST (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using randomly chosen values for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 If, at any point, TEST returns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composite , then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determined to be nonprime. If TEST continues to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return 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inconclusive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for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tests, then for a sufficiently large value of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assume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that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prime.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27762-5641-D348-AF5A-03C56F213ADC}" type="slidenum">
              <a:rPr lang="en-AU">
                <a:latin typeface="Arial" pitchFamily="-84" charset="0"/>
              </a:rPr>
              <a:pPr/>
              <a:t>43</a:t>
            </a:fld>
            <a:endParaRPr lang="en-AU">
              <a:latin typeface="Arial" pitchFamily="-8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algorithm due to Miller and Rabin [MILL75, RABI80] is typically used to test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large number for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primality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procedure TEST takes a candidate integer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as input and returns the result 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composite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if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definitely not a prime, and the result 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inconclusive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if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may or may not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be a prime.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How can we use the Miller-Rabin algorithm to determine with a high degree of confidence whether or not an integer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prime? It can be shown [KNUT98] that given an odd number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that is not prime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a randomly chosen integer,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 &lt; a &lt;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  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the probability that TEST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will return 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inconclusive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(i.e., fail to detect that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not prime) is less than 1/4.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Thus, if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different values of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are chosen, the probability that all of them will pass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TEST (return inconclusive) for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less than (1/4)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 For example, for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 10,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probability that a nonprime number will pass all ten tests is less than 10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-6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 Thus,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a sufficiently large value of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we can be confident that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prime if Miller’s test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always returns 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inconclusive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gives us a basis for determining whether an odd integer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prime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with a reasonable degree of confidence. The procedure is as follows: Repeatedly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invoke TEST (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using randomly chosen values for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 If, at any point, TEST returns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composite , then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determined to be nonprime. If TEST continues to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return 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inconclusive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for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tests, then for a sufficiently large value of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assume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that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prime.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8049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27762-5641-D348-AF5A-03C56F213ADC}" type="slidenum">
              <a:rPr lang="en-AU">
                <a:latin typeface="Arial" pitchFamily="-84" charset="0"/>
              </a:rPr>
              <a:pPr/>
              <a:t>44</a:t>
            </a:fld>
            <a:endParaRPr lang="en-AU">
              <a:latin typeface="Arial" pitchFamily="-8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algorithm due to Miller and Rabin [MILL75, RABI80] is typically used to test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large number for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primality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procedure TEST takes a candidate integer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as input and returns the result 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composite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if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definitely not a prime, and the result 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inconclusive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if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may or may not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be a prime.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How can we use the Miller-Rabin algorithm to determine with a high degree of confidence whether or not an integer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is prime? It can be shown [KNUT98] that given an odd number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that is not prime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a randomly chosen integer,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with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 &lt; a &lt;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-  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the probability that TEST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will return 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inconclusive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(i.e., fail to detect that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not prime) is less than 1/4.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Thus, if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different values of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are chosen, the probability that all of them will pass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TEST (return inconclusive) for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less than (1/4)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 For example, for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 10, the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probability that a nonprime number will pass all ten tests is less than 10</a:t>
            </a:r>
            <a:r>
              <a:rPr lang="en-US" baseline="30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-6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 Thus,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a sufficiently large value of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we can be confident that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prime if Miller’s test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always returns 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inconclusive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gives us a basis for determining whether an odd integer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prime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with a reasonable degree of confidence. The procedure is as follows: Repeatedly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invoke TEST (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 using randomly chosen values for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 If, at any point, TEST returns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composite , then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determined to be nonprime. If TEST continues to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return </a:t>
            </a:r>
            <a:r>
              <a:rPr lang="en-US" b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inconclusive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for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tests, then for a sufficiently large value of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assume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that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prime.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1146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Prior to 2002, there was no known method of efficiently proving the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primality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of very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large numbers. All of the algorithms in use, including the most popular (Miller-Rabin),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produced a probabilistic result. In 2002 (announced in 2002, published in 2004),</a:t>
            </a:r>
          </a:p>
          <a:p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Agrawal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Kayal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and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Saxena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[AGRA04] developed a relatively simple deterministic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algorithm that efficiently determines whether a given large number is a prime. The algorithm,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known as the AKS algorithm, does not appear to be as efficient as the Miller-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Rabin algorithm. Thus far, it has not supplanted this older, probabilistic technique.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2B013-62D1-194A-B230-76FBB108D621}" type="slidenum">
              <a:rPr lang="en-AU" smtClean="0">
                <a:latin typeface="Arial" pitchFamily="-84" charset="0"/>
              </a:rPr>
              <a:pPr/>
              <a:t>45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893D91-8EA2-3449-B649-5F467F3288A1}" type="slidenum">
              <a:rPr lang="en-AU">
                <a:latin typeface="Arial" pitchFamily="-84" charset="0"/>
              </a:rPr>
              <a:pPr/>
              <a:t>46</a:t>
            </a:fld>
            <a:endParaRPr lang="en-AU">
              <a:latin typeface="Arial" pitchFamily="-8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One of the most useful results of number theory is the Chinese remainder theorem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(CRT).  In essence, the CRT says it is possible to reconstruct integers in a certain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range from their residues modulo a set of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pairwise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relatively prime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moduli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 CRT can be stated in several ways. We present here a formulation that is most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useful from the point of view of this text. An alternative formulation is explored in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Problem 2.33.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One of the useful features of the Chinese remainder theorem is that it provides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 way to manipulate (potentially very large) numbers mod M  in terms of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tuples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of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smaller numbers. This can be useful when M  is 150 digits or more. However, note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that it is necessary to know beforehand the factorization of M 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0FD7ED-C008-874C-A44A-6FBCC1FFE7C2}" type="slidenum">
              <a:rPr lang="en-AU">
                <a:latin typeface="Arial" pitchFamily="-84" charset="0"/>
              </a:rPr>
              <a:pPr/>
              <a:t>47</a:t>
            </a:fld>
            <a:endParaRPr lang="en-AU">
              <a:latin typeface="Arial" pitchFamily="-84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Chapter 2 summary.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702A24-FA59-FB47-B5ED-F3B289B39302}" type="slidenum">
              <a:rPr lang="en-AU">
                <a:latin typeface="Arial" pitchFamily="-84" charset="0"/>
              </a:rPr>
              <a:pPr/>
              <a:t>5</a:t>
            </a:fld>
            <a:endParaRPr lang="en-AU">
              <a:latin typeface="Arial" pitchFamily="-8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Arial" pitchFamily="-84" charset="0"/>
                <a:cs typeface="Arial" pitchFamily="-84" charset="0"/>
              </a:rPr>
              <a:t>We say that a nonzero b divides a if a=</a:t>
            </a:r>
            <a:r>
              <a:rPr lang="en-US" dirty="0" err="1">
                <a:latin typeface="Arial" pitchFamily="-84" charset="0"/>
                <a:ea typeface="Arial" pitchFamily="-84" charset="0"/>
                <a:cs typeface="Arial" pitchFamily="-84" charset="0"/>
              </a:rPr>
              <a:t>mb</a:t>
            </a:r>
            <a:r>
              <a:rPr lang="en-US" dirty="0">
                <a:latin typeface="Arial" pitchFamily="-84" charset="0"/>
                <a:ea typeface="Arial" pitchFamily="-84" charset="0"/>
                <a:cs typeface="Arial" pitchFamily="-84" charset="0"/>
              </a:rPr>
              <a:t> for some m, where a, b, and m are integers. That is, b divides a if there is no remainder on division.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The notation b | a is commonly used to mean b  divides a . Also, if b | a , we say that b is a divisor of a .</a:t>
            </a: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Subsequently, we will need some simple properties of divisibility for integers, which are as follows: </a:t>
            </a:r>
          </a:p>
          <a:p>
            <a:pPr eaLnBrk="1" hangingPunct="1"/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• If </a:t>
            </a:r>
            <a:r>
              <a:rPr lang="en-US" i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a|1, then a = ±1.</a:t>
            </a:r>
          </a:p>
          <a:p>
            <a:pPr eaLnBrk="1" hangingPunct="1"/>
            <a:endParaRPr lang="en-US" i="1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i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• If a|b and b|a, then a = ±b.</a:t>
            </a:r>
          </a:p>
          <a:p>
            <a:pPr eaLnBrk="1" hangingPunct="1"/>
            <a:endParaRPr lang="en-US" i="1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i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• Any b ≠ 0 divides 0. </a:t>
            </a:r>
          </a:p>
          <a:p>
            <a:pPr eaLnBrk="1" hangingPunct="1"/>
            <a:endParaRPr lang="en-US" i="1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i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If a | b and b | c, then a | c </a:t>
            </a:r>
          </a:p>
          <a:p>
            <a:pPr eaLnBrk="1" hangingPunct="1"/>
            <a:endParaRPr lang="en-US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If </a:t>
            </a:r>
            <a:r>
              <a:rPr lang="en-US" i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b|g and b|h, then b|(mg + nh) for arbitrary integers m and n. 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D348B4-5558-1C4E-9943-D091830B32AF}" type="slidenum">
              <a:rPr lang="en-AU" smtClean="0">
                <a:latin typeface="Arial" pitchFamily="-84" charset="0"/>
              </a:rPr>
              <a:pPr/>
              <a:t>6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To see this last point, note that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 If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|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then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of the form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* g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for some integer g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•  If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|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, then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of the form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h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* h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for some integer h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So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mg +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nh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mbg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+ nbh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*  (mg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+ nh</a:t>
            </a:r>
            <a:r>
              <a:rPr lang="en-US" baseline="-2500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)</a:t>
            </a:r>
          </a:p>
          <a:p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therefore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b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divides mg +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nh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46235F-3FA9-AE45-89D1-A58CF8B779DB}" type="slidenum">
              <a:rPr lang="en-AU" smtClean="0">
                <a:latin typeface="Arial" pitchFamily="-84" charset="0"/>
              </a:rPr>
              <a:pPr/>
              <a:t>7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Given any positive integer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and any nonnegative integer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if we divide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by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we get an integer quotient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and an integer remainder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that obey the following relationship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:</a:t>
            </a:r>
          </a:p>
          <a:p>
            <a:pPr eaLnBrk="1" hangingPunct="1"/>
            <a:endParaRPr lang="en-US" i="1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 =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qn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+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  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0 ≤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&lt;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;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[a/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]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which is referred to as the division algorithm. </a:t>
            </a:r>
          </a:p>
          <a:p>
            <a:pPr eaLnBrk="1" hangingPunct="1"/>
            <a:endParaRPr lang="en-US" b="1" i="1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3DC2E6-EEFD-874E-B170-9A85AC6E093F}" type="slidenum">
              <a:rPr lang="en-AU" smtClean="0">
                <a:latin typeface="Arial" pitchFamily="-84" charset="0"/>
              </a:rPr>
              <a:pPr/>
              <a:t>8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Figure 2.1a demonstrates that, given a and positive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it is always possible to find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and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that satisfy the preceding relationship. Represent the integers on the number line; a will fall somewhere on that line (positive a is shown, a similar demonstration can be made for negative a). Starting at 0, proceed to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2n, up to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such that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≤ a and (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+ 1)n &gt; a. The distance from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qn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to a is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and we have found the unique values of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and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. The remainder </a:t>
            </a:r>
            <a:r>
              <a:rPr lang="en-US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often referred to as a residue .</a:t>
            </a:r>
          </a:p>
          <a:p>
            <a:pPr eaLnBrk="1" hangingPunct="1"/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example: </a:t>
            </a:r>
          </a:p>
          <a:p>
            <a:pPr eaLnBrk="1" hangingPunct="1"/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  a = 11;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7; 	11 = 1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7 + 4; 	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4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1 </a:t>
            </a:r>
          </a:p>
          <a:p>
            <a:pPr eaLnBrk="1" hangingPunct="1"/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  a = –11;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n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7; 	–11 = (–2)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x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7 + 3; 	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r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3 </a:t>
            </a:r>
            <a:r>
              <a:rPr lang="en-US" i="1" dirty="0" err="1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q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–2 </a:t>
            </a:r>
          </a:p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Figure 4.1b provides another example. </a:t>
            </a:r>
          </a:p>
          <a:p>
            <a:endParaRPr lang="en-US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372CBD-66AF-E241-A037-ABBDAFF689DC}" type="slidenum">
              <a:rPr lang="en-AU" smtClean="0">
                <a:latin typeface="Arial" pitchFamily="-84" charset="0"/>
              </a:rPr>
              <a:pPr/>
              <a:t>9</a:t>
            </a:fld>
            <a:endParaRPr lang="en-AU">
              <a:latin typeface="Arial" pitchFamily="-8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jpe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8.png" 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6.jpeg" /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jpe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8.png" 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6.jpeg" /><Relationship Id="rId1" Type="http://schemas.openxmlformats.org/officeDocument/2006/relationships/slideMaster" Target="../slideMasters/slideMaster2.xml" /><Relationship Id="rId4" Type="http://schemas.openxmlformats.org/officeDocument/2006/relationships/image" Target="../media/image8.png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6.jpeg" /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6.jpeg" /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6.jpeg" /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jpeg" /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jpeg" /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6.jpeg" /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jpeg" /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0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1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2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3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4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5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6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8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9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0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2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3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4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5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6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7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8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2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3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4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5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6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8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9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0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1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2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5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6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7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8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9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0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1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2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3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4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5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6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7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48" name="Group 54"/>
              <p:cNvGrpSpPr>
                <a:grpSpLocks/>
              </p:cNvGrpSpPr>
              <p:nvPr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4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5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6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7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8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9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49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0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1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2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3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90178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017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5EF581-0E8B-1644-973A-58ABAC7E08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E571F1-141D-9947-B89B-C71570E7C7A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F3187-063D-B44F-AB3F-7977ABF9E0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8E293-5757-B443-AD77-BD23F0D77B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38D00E-85F4-444E-87C2-78E53B8874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C1D24-2EC1-FF44-89DA-12B55CC0C8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51168-E824-D04D-83FF-C98F1CA659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0744C-4E5E-B44F-858E-4DFAADC169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C4C7-E6BB-984E-935A-7BAFFF217E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B294C-D295-9A41-A644-AA4385FA015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mtClean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F471B74E-94C9-3A46-BDDD-4A5C29C0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C72D9-0234-0849-A78E-7C9F74E65B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14F31-650F-F846-B7A6-35BA09D1AF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86FEB9-CF7A-B848-AF2F-BE9E1FDF15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130B2-53C1-C742-BB72-C65A7D6485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B9FC7-6686-5347-9CB0-1546F2BC5E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5C8B5-2ACE-8D46-AC11-C6D02B882D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9E763C-3782-2941-8360-E3F03AEA7D0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40AA3-233B-FB4A-9F8F-C96C5A6CF6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D372B-D420-C54D-8767-D73AC5A101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642DF-26EE-714A-A24A-028B6D17627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7D039-DE9B-EB48-B3A9-EAE8E52898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13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slideLayout" Target="../slideLayouts/slideLayout23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Relationship Id="rId14" Type="http://schemas.openxmlformats.org/officeDocument/2006/relationships/theme" Target="../theme/theme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89091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1034" name="Group 5"/>
              <p:cNvGrpSpPr>
                <a:grpSpLocks/>
              </p:cNvGrpSpPr>
              <p:nvPr userDrawn="1"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89094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095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096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097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098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099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00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01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89102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03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04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05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06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07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08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09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0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1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2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3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4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5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6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7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8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19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0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1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2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3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4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5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6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7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8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29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0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1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2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3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4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5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6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7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8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39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40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89141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1075" name="Group 54"/>
              <p:cNvGrpSpPr>
                <a:grpSpLocks/>
              </p:cNvGrpSpPr>
              <p:nvPr userDrawn="1"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89143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44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45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46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47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48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1076" name="Group 61"/>
              <p:cNvGrpSpPr>
                <a:grpSpLocks/>
              </p:cNvGrpSpPr>
              <p:nvPr userDrawn="1"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89150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51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52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89153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89154" name="Rectangle 66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9155" name="Rectangle 6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156" name="Rectangle 6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  <p:sp>
        <p:nvSpPr>
          <p:cNvPr id="89157" name="Rectangle 6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fld id="{6D4DF42E-3762-4049-AE2C-F3CF68EA27A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9158" name="Rectangle 70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76400"/>
            <a:ext cx="8229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84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-84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-84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fld id="{03C9D31D-5C05-E248-A7ED-46FCD7F50A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Arial" pitchFamily="-1" charset="0"/>
              </a:defRPr>
            </a:lvl1pPr>
          </a:lstStyle>
          <a:p>
            <a:pPr>
              <a:defRPr/>
            </a:pPr>
            <a:r>
              <a:rPr lang="en-US" dirty="0"/>
              <a:t>© 2017 Pearson Education, Ltd.,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hf sldNum="0" hdr="0" dt="0"/>
  <p:txStyles>
    <p:titleStyle>
      <a:lvl1pPr algn="ctr" rtl="0" fontAlgn="base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fontAlgn="base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4.xml" /><Relationship Id="rId6" Type="http://schemas.openxmlformats.org/officeDocument/2006/relationships/image" Target="../media/image7.png" /><Relationship Id="rId5" Type="http://schemas.openxmlformats.org/officeDocument/2006/relationships/image" Target="../media/image6.jpeg" /><Relationship Id="rId4" Type="http://schemas.openxmlformats.org/officeDocument/2006/relationships/image" Target="../media/image11.jpe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0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3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df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9.xml" /><Relationship Id="rId4" Type="http://schemas.openxmlformats.org/officeDocument/2006/relationships/image" Target="../media/image14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df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9.xml" /><Relationship Id="rId4" Type="http://schemas.openxmlformats.org/officeDocument/2006/relationships/image" Target="../media/image15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9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3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3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13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13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13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13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13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13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13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18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18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notesSlide" Target="../notesSlides/notesSlide28.xml" /><Relationship Id="rId1" Type="http://schemas.openxmlformats.org/officeDocument/2006/relationships/slideLayout" Target="../slideLayouts/slideLayout20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3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13.xml" 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notesSlide" Target="../notesSlides/notesSlide31.xml" /><Relationship Id="rId1" Type="http://schemas.openxmlformats.org/officeDocument/2006/relationships/slideLayout" Target="../slideLayouts/slideLayout13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 /><Relationship Id="rId1" Type="http://schemas.openxmlformats.org/officeDocument/2006/relationships/slideLayout" Target="../slideLayouts/slideLayout13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notesSlide" Target="../notesSlides/notesSlide33.xml" /><Relationship Id="rId1" Type="http://schemas.openxmlformats.org/officeDocument/2006/relationships/slideLayout" Target="../slideLayouts/slideLayout19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 /><Relationship Id="rId1" Type="http://schemas.openxmlformats.org/officeDocument/2006/relationships/slideLayout" Target="../slideLayouts/slideLayout13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 /><Relationship Id="rId1" Type="http://schemas.openxmlformats.org/officeDocument/2006/relationships/slideLayout" Target="../slideLayouts/slideLayout13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 /><Relationship Id="rId1" Type="http://schemas.openxmlformats.org/officeDocument/2006/relationships/slideLayout" Target="../slideLayouts/slideLayout13.xml" 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 /><Relationship Id="rId1" Type="http://schemas.openxmlformats.org/officeDocument/2006/relationships/slideLayout" Target="../slideLayouts/slideLayout13.xml" 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 /><Relationship Id="rId1" Type="http://schemas.openxmlformats.org/officeDocument/2006/relationships/slideLayout" Target="../slideLayouts/slideLayout13.xml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notesSlide" Target="../notesSlides/notesSlide39.xml" /><Relationship Id="rId1" Type="http://schemas.openxmlformats.org/officeDocument/2006/relationships/slideLayout" Target="../slideLayouts/slideLayout1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 /><Relationship Id="rId1" Type="http://schemas.openxmlformats.org/officeDocument/2006/relationships/slideLayout" Target="../slideLayouts/slideLayout13.xml" 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 /><Relationship Id="rId1" Type="http://schemas.openxmlformats.org/officeDocument/2006/relationships/slideLayout" Target="../slideLayouts/slideLayout13.xml" 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notesSlide" Target="../notesSlides/notesSlide42.xml" /><Relationship Id="rId1" Type="http://schemas.openxmlformats.org/officeDocument/2006/relationships/slideLayout" Target="../slideLayouts/slideLayout13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 /><Relationship Id="rId1" Type="http://schemas.openxmlformats.org/officeDocument/2006/relationships/slideLayout" Target="../slideLayouts/slideLayout13.xml" 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 /><Relationship Id="rId1" Type="http://schemas.openxmlformats.org/officeDocument/2006/relationships/slideLayout" Target="../slideLayouts/slideLayout13.xml" 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 /><Relationship Id="rId2" Type="http://schemas.openxmlformats.org/officeDocument/2006/relationships/notesSlide" Target="../notesSlides/notesSlide45.xml" /><Relationship Id="rId1" Type="http://schemas.openxmlformats.org/officeDocument/2006/relationships/slideLayout" Target="../slideLayouts/slideLayout13.xml" 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 /><Relationship Id="rId3" Type="http://schemas.openxmlformats.org/officeDocument/2006/relationships/diagramData" Target="../diagrams/data2.xml" /><Relationship Id="rId7" Type="http://schemas.microsoft.com/office/2007/relationships/diagramDrawing" Target="../diagrams/drawing2.xml" /><Relationship Id="rId2" Type="http://schemas.openxmlformats.org/officeDocument/2006/relationships/notesSlide" Target="../notesSlides/notesSlide46.xml" /><Relationship Id="rId1" Type="http://schemas.openxmlformats.org/officeDocument/2006/relationships/slideLayout" Target="../slideLayouts/slideLayout13.xml" /><Relationship Id="rId6" Type="http://schemas.openxmlformats.org/officeDocument/2006/relationships/diagramColors" Target="../diagrams/colors2.xml" /><Relationship Id="rId5" Type="http://schemas.openxmlformats.org/officeDocument/2006/relationships/diagramQuickStyle" Target="../diagrams/quickStyle2.xml" /><Relationship Id="rId4" Type="http://schemas.openxmlformats.org/officeDocument/2006/relationships/diagramLayout" Target="../diagrams/layout2.xml" 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notesSlide" Target="../notesSlides/notesSlide47.xml" /><Relationship Id="rId1" Type="http://schemas.openxmlformats.org/officeDocument/2006/relationships/slideLayout" Target="../slideLayouts/slideLayout1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9.xml" /><Relationship Id="rId4" Type="http://schemas.openxmlformats.org/officeDocument/2006/relationships/image" Target="../media/image1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Cryptography and Network Security</a:t>
            </a:r>
            <a:endParaRPr lang="en-AU" dirty="0">
              <a:ea typeface="+mj-ea"/>
              <a:cs typeface="+mj-cs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54200" y="5203825"/>
            <a:ext cx="5446713" cy="852488"/>
          </a:xfrm>
        </p:spPr>
        <p:txBody>
          <a:bodyPr/>
          <a:lstStyle/>
          <a:p>
            <a:r>
              <a:rPr lang="en-US" dirty="0"/>
              <a:t>Seventh Edition, Global Edition</a:t>
            </a:r>
          </a:p>
          <a:p>
            <a:pPr>
              <a:buFont typeface="Wingdings" pitchFamily="-84" charset="2"/>
              <a:buNone/>
            </a:pPr>
            <a:r>
              <a:rPr lang="en-US" dirty="0"/>
              <a:t>by William Stallings	</a:t>
            </a:r>
          </a:p>
          <a:p>
            <a:pPr>
              <a:buFont typeface="Wingdings" pitchFamily="-84" charset="2"/>
              <a:buNone/>
            </a:pPr>
            <a:endParaRPr lang="en-US" dirty="0"/>
          </a:p>
        </p:txBody>
      </p:sp>
      <p:pic>
        <p:nvPicPr>
          <p:cNvPr id="5" name="Picture Placeholder 4" descr="crypto.jpg"/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>
          <a:xfrm>
            <a:off x="3581400" y="1447800"/>
            <a:ext cx="2109547" cy="1209027"/>
          </a:xfrm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grpSp>
        <p:nvGrpSpPr>
          <p:cNvPr id="15" name="Group 14"/>
          <p:cNvGrpSpPr/>
          <p:nvPr/>
        </p:nvGrpSpPr>
        <p:grpSpPr>
          <a:xfrm>
            <a:off x="-31968" y="-27384"/>
            <a:ext cx="9319984" cy="6885384"/>
            <a:chOff x="-31968" y="-27384"/>
            <a:chExt cx="9319984" cy="6885384"/>
          </a:xfrm>
        </p:grpSpPr>
        <p:pic>
          <p:nvPicPr>
            <p:cNvPr id="16" name="Picture 15" descr="9781292158587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5796" y="0"/>
              <a:ext cx="5270500" cy="6858000"/>
            </a:xfrm>
            <a:prstGeom prst="rect">
              <a:avLst/>
            </a:prstGeom>
          </p:spPr>
        </p:pic>
        <p:grpSp>
          <p:nvGrpSpPr>
            <p:cNvPr id="17" name="Group 15"/>
            <p:cNvGrpSpPr>
              <a:grpSpLocks/>
            </p:cNvGrpSpPr>
            <p:nvPr/>
          </p:nvGrpSpPr>
          <p:grpSpPr bwMode="auto">
            <a:xfrm flipH="1">
              <a:off x="-31968" y="0"/>
              <a:ext cx="2011680" cy="6858000"/>
              <a:chOff x="134471" y="0"/>
              <a:chExt cx="1581220" cy="6858000"/>
            </a:xfrm>
          </p:grpSpPr>
          <p:pic>
            <p:nvPicPr>
              <p:cNvPr id="21" name="Picture 7" descr="Overlay-Blank.jpg"/>
              <p:cNvPicPr>
                <a:picLocks noChangeAspect="1"/>
              </p:cNvPicPr>
              <p:nvPr/>
            </p:nvPicPr>
            <p:blipFill>
              <a:blip r:embed="rId5"/>
              <a:srcRect l="1471" r="83676"/>
              <a:stretch>
                <a:fillRect/>
              </a:stretch>
            </p:blipFill>
            <p:spPr bwMode="auto">
              <a:xfrm>
                <a:off x="134471" y="0"/>
                <a:ext cx="1358153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" name="Picture 8" descr="Overlay-VerticalBridge.jpg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447800" y="0"/>
                <a:ext cx="267891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8" name="Group 15"/>
            <p:cNvGrpSpPr>
              <a:grpSpLocks/>
            </p:cNvGrpSpPr>
            <p:nvPr/>
          </p:nvGrpSpPr>
          <p:grpSpPr bwMode="auto">
            <a:xfrm>
              <a:off x="7236296" y="-27384"/>
              <a:ext cx="2051720" cy="6858000"/>
              <a:chOff x="134471" y="0"/>
              <a:chExt cx="1581220" cy="6858000"/>
            </a:xfrm>
          </p:grpSpPr>
          <p:pic>
            <p:nvPicPr>
              <p:cNvPr id="19" name="Picture 7" descr="Overlay-Blank.jpg"/>
              <p:cNvPicPr>
                <a:picLocks noChangeAspect="1"/>
              </p:cNvPicPr>
              <p:nvPr/>
            </p:nvPicPr>
            <p:blipFill>
              <a:blip r:embed="rId5"/>
              <a:srcRect l="1471" r="83676"/>
              <a:stretch>
                <a:fillRect/>
              </a:stretch>
            </p:blipFill>
            <p:spPr bwMode="auto">
              <a:xfrm>
                <a:off x="134471" y="0"/>
                <a:ext cx="1358153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8" descr="Overlay-VerticalBridge.jpg"/>
              <p:cNvPicPr>
                <a:picLocks noChangeAspect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1447800" y="0"/>
                <a:ext cx="267891" cy="6858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3613150" cy="2057400"/>
          </a:xfrm>
        </p:spPr>
        <p:txBody>
          <a:bodyPr/>
          <a:lstStyle/>
          <a:p>
            <a:r>
              <a:rPr lang="en-AU" sz="6000" dirty="0"/>
              <a:t>Euclidean Algorithm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886325" y="381000"/>
            <a:ext cx="3813175" cy="5697538"/>
          </a:xfrm>
        </p:spPr>
        <p:txBody>
          <a:bodyPr/>
          <a:lstStyle/>
          <a:p>
            <a:r>
              <a:rPr lang="en-AU"/>
              <a:t>One of the basic techniques of number theory</a:t>
            </a:r>
          </a:p>
          <a:p>
            <a:r>
              <a:rPr lang="en-AU"/>
              <a:t>Procedure for determining the greatest common divisor of two positive integers</a:t>
            </a:r>
          </a:p>
          <a:p>
            <a:r>
              <a:rPr lang="en-AU"/>
              <a:t>Two integers are </a:t>
            </a:r>
            <a:r>
              <a:rPr lang="en-AU" b="1"/>
              <a:t>relatively prime </a:t>
            </a:r>
            <a:r>
              <a:rPr lang="en-AU"/>
              <a:t>if their only common positive integer factor is 1</a:t>
            </a:r>
          </a:p>
        </p:txBody>
      </p:sp>
      <p:pic>
        <p:nvPicPr>
          <p:cNvPr id="46084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3276600"/>
            <a:ext cx="2946400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267325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4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r>
              <a:rPr lang="en-US" dirty="0"/>
              <a:t>Greatest Common Divisor (GCD)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752600"/>
            <a:ext cx="7570787" cy="4714875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The greatest common divisor of </a:t>
            </a:r>
            <a:r>
              <a:rPr lang="en-US" i="1" dirty="0">
                <a:ea typeface="+mn-ea"/>
                <a:cs typeface="+mn-cs"/>
              </a:rPr>
              <a:t>a </a:t>
            </a:r>
            <a:r>
              <a:rPr lang="en-US" dirty="0">
                <a:ea typeface="+mn-ea"/>
                <a:cs typeface="+mn-cs"/>
              </a:rPr>
              <a:t>and </a:t>
            </a:r>
            <a:r>
              <a:rPr lang="en-US" i="1" dirty="0">
                <a:ea typeface="+mn-ea"/>
                <a:cs typeface="+mn-cs"/>
              </a:rPr>
              <a:t>b </a:t>
            </a:r>
            <a:r>
              <a:rPr lang="en-US" dirty="0">
                <a:ea typeface="+mn-ea"/>
                <a:cs typeface="+mn-cs"/>
              </a:rPr>
              <a:t>is the largest integer that divides both </a:t>
            </a:r>
            <a:r>
              <a:rPr lang="en-US" i="1" dirty="0">
                <a:ea typeface="+mn-ea"/>
                <a:cs typeface="+mn-cs"/>
              </a:rPr>
              <a:t>a </a:t>
            </a:r>
            <a:r>
              <a:rPr lang="en-US" dirty="0">
                <a:ea typeface="+mn-ea"/>
                <a:cs typeface="+mn-cs"/>
              </a:rPr>
              <a:t>and </a:t>
            </a:r>
            <a:r>
              <a:rPr lang="en-US" i="1" dirty="0">
                <a:ea typeface="+mn-ea"/>
                <a:cs typeface="+mn-cs"/>
              </a:rPr>
              <a:t>b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We can use the notation gcd</a:t>
            </a:r>
            <a:r>
              <a:rPr lang="en-US" i="1" dirty="0">
                <a:ea typeface="+mn-ea"/>
                <a:cs typeface="+mn-cs"/>
              </a:rPr>
              <a:t>(a,b) </a:t>
            </a:r>
            <a:r>
              <a:rPr lang="en-US" dirty="0">
                <a:ea typeface="+mn-ea"/>
                <a:cs typeface="+mn-cs"/>
              </a:rPr>
              <a:t> to mean the </a:t>
            </a:r>
            <a:r>
              <a:rPr lang="en-US" b="1" dirty="0">
                <a:ea typeface="+mn-ea"/>
                <a:cs typeface="+mn-cs"/>
              </a:rPr>
              <a:t>greatest common divisor </a:t>
            </a:r>
            <a:r>
              <a:rPr lang="en-US" dirty="0">
                <a:ea typeface="+mn-ea"/>
                <a:cs typeface="+mn-cs"/>
              </a:rPr>
              <a:t>of </a:t>
            </a:r>
            <a:r>
              <a:rPr lang="en-US" i="1" dirty="0">
                <a:ea typeface="+mn-ea"/>
                <a:cs typeface="+mn-cs"/>
              </a:rPr>
              <a:t>a </a:t>
            </a:r>
            <a:r>
              <a:rPr lang="en-US" dirty="0">
                <a:ea typeface="+mn-ea"/>
                <a:cs typeface="+mn-cs"/>
              </a:rPr>
              <a:t>and </a:t>
            </a:r>
            <a:r>
              <a:rPr lang="en-US" i="1" dirty="0">
                <a:ea typeface="+mn-ea"/>
                <a:cs typeface="+mn-cs"/>
              </a:rPr>
              <a:t>b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We also define gcd(0,0) = 0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Positive integer </a:t>
            </a:r>
            <a:r>
              <a:rPr lang="en-US" i="1" dirty="0">
                <a:ea typeface="+mn-ea"/>
                <a:cs typeface="+mn-cs"/>
              </a:rPr>
              <a:t>c </a:t>
            </a:r>
            <a:r>
              <a:rPr lang="en-US" dirty="0">
                <a:ea typeface="+mn-ea"/>
                <a:cs typeface="+mn-cs"/>
              </a:rPr>
              <a:t>is said to be the gcd of </a:t>
            </a:r>
            <a:r>
              <a:rPr lang="en-US" i="1" dirty="0">
                <a:ea typeface="+mn-ea"/>
                <a:cs typeface="+mn-cs"/>
              </a:rPr>
              <a:t>a </a:t>
            </a:r>
            <a:r>
              <a:rPr lang="en-US" dirty="0">
                <a:ea typeface="+mn-ea"/>
                <a:cs typeface="+mn-cs"/>
              </a:rPr>
              <a:t>and </a:t>
            </a:r>
            <a:r>
              <a:rPr lang="en-US" i="1" dirty="0">
                <a:ea typeface="+mn-ea"/>
                <a:cs typeface="+mn-cs"/>
              </a:rPr>
              <a:t>b </a:t>
            </a:r>
            <a:r>
              <a:rPr lang="en-US" dirty="0">
                <a:ea typeface="+mn-ea"/>
                <a:cs typeface="+mn-cs"/>
              </a:rPr>
              <a:t>if: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i="1" dirty="0">
                <a:ea typeface="+mn-ea"/>
              </a:rPr>
              <a:t>c </a:t>
            </a:r>
            <a:r>
              <a:rPr lang="en-US" dirty="0">
                <a:ea typeface="+mn-ea"/>
              </a:rPr>
              <a:t>is a divisor of </a:t>
            </a:r>
            <a:r>
              <a:rPr lang="en-US" i="1" dirty="0">
                <a:ea typeface="+mn-ea"/>
              </a:rPr>
              <a:t>a </a:t>
            </a:r>
            <a:r>
              <a:rPr lang="en-US" dirty="0">
                <a:ea typeface="+mn-ea"/>
              </a:rPr>
              <a:t>and </a:t>
            </a:r>
            <a:r>
              <a:rPr lang="en-US" i="1" dirty="0">
                <a:ea typeface="+mn-ea"/>
              </a:rPr>
              <a:t>b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Any divisor of </a:t>
            </a:r>
            <a:r>
              <a:rPr lang="en-US" i="1" dirty="0">
                <a:ea typeface="+mn-ea"/>
              </a:rPr>
              <a:t>a </a:t>
            </a:r>
            <a:r>
              <a:rPr lang="en-US" dirty="0">
                <a:ea typeface="+mn-ea"/>
              </a:rPr>
              <a:t>and </a:t>
            </a:r>
            <a:r>
              <a:rPr lang="en-US" i="1" dirty="0">
                <a:ea typeface="+mn-ea"/>
              </a:rPr>
              <a:t>b </a:t>
            </a:r>
            <a:r>
              <a:rPr lang="en-US" dirty="0">
                <a:ea typeface="+mn-ea"/>
              </a:rPr>
              <a:t>is a divisor of </a:t>
            </a:r>
            <a:r>
              <a:rPr lang="en-US" i="1" dirty="0">
                <a:ea typeface="+mn-ea"/>
              </a:rPr>
              <a:t>c</a:t>
            </a:r>
          </a:p>
          <a:p>
            <a:pPr marL="342900" lvl="1" indent="-342900" fontAlgn="auto">
              <a:spcBef>
                <a:spcPts val="24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811" dirty="0">
                <a:ea typeface="+mn-ea"/>
              </a:rPr>
              <a:t>An equivalent definition is:</a:t>
            </a:r>
          </a:p>
          <a:p>
            <a:pPr marL="342900" lvl="1" indent="-342900" algn="ctr" fontAlgn="auto">
              <a:spcBef>
                <a:spcPts val="24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sz="2811" dirty="0">
                <a:ea typeface="+mn-ea"/>
              </a:rPr>
              <a:t>gcd(</a:t>
            </a:r>
            <a:r>
              <a:rPr lang="en-US" sz="2811" i="1" dirty="0">
                <a:ea typeface="+mn-ea"/>
              </a:rPr>
              <a:t>a,b) = </a:t>
            </a:r>
            <a:r>
              <a:rPr lang="en-US" sz="2811" dirty="0">
                <a:ea typeface="+mn-ea"/>
              </a:rPr>
              <a:t>max[</a:t>
            </a:r>
            <a:r>
              <a:rPr lang="en-US" sz="2811" i="1" dirty="0">
                <a:ea typeface="+mn-ea"/>
              </a:rPr>
              <a:t>k, </a:t>
            </a:r>
            <a:r>
              <a:rPr lang="en-US" sz="2811" dirty="0">
                <a:ea typeface="+mn-ea"/>
              </a:rPr>
              <a:t>such that </a:t>
            </a:r>
            <a:r>
              <a:rPr lang="en-US" sz="2811" i="1" dirty="0">
                <a:ea typeface="+mn-ea"/>
              </a:rPr>
              <a:t>k | a </a:t>
            </a:r>
            <a:r>
              <a:rPr lang="en-US" sz="2811" dirty="0">
                <a:ea typeface="+mn-ea"/>
              </a:rPr>
              <a:t>and </a:t>
            </a:r>
            <a:r>
              <a:rPr lang="en-US" sz="2811" i="1" dirty="0">
                <a:ea typeface="+mn-ea"/>
              </a:rPr>
              <a:t>k | b]</a:t>
            </a:r>
            <a:endParaRPr lang="en-US" sz="2811" dirty="0">
              <a:ea typeface="+mn-ea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953125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289425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706" dirty="0">
                <a:ea typeface="+mn-ea"/>
                <a:cs typeface="+mn-cs"/>
              </a:rPr>
              <a:t>Because we require that the greatest common divisor be positive, gcd(</a:t>
            </a:r>
            <a:r>
              <a:rPr lang="en-US" sz="2706" i="1" dirty="0">
                <a:ea typeface="+mn-ea"/>
                <a:cs typeface="+mn-cs"/>
              </a:rPr>
              <a:t>a,b) = </a:t>
            </a:r>
            <a:r>
              <a:rPr lang="en-US" sz="2706" dirty="0">
                <a:ea typeface="+mn-ea"/>
                <a:cs typeface="+mn-cs"/>
              </a:rPr>
              <a:t>gcd</a:t>
            </a:r>
            <a:r>
              <a:rPr lang="en-US" sz="2706" i="1" dirty="0">
                <a:ea typeface="+mn-ea"/>
                <a:cs typeface="+mn-cs"/>
              </a:rPr>
              <a:t>(a,-b) = </a:t>
            </a:r>
            <a:r>
              <a:rPr lang="en-US" sz="2706" dirty="0">
                <a:ea typeface="+mn-ea"/>
                <a:cs typeface="+mn-cs"/>
              </a:rPr>
              <a:t>gcd</a:t>
            </a:r>
            <a:r>
              <a:rPr lang="en-US" sz="2706" i="1" dirty="0">
                <a:ea typeface="+mn-ea"/>
                <a:cs typeface="+mn-cs"/>
              </a:rPr>
              <a:t>(-a,b) = </a:t>
            </a:r>
            <a:r>
              <a:rPr lang="en-US" sz="2706" dirty="0">
                <a:ea typeface="+mn-ea"/>
                <a:cs typeface="+mn-cs"/>
              </a:rPr>
              <a:t>gcd</a:t>
            </a:r>
            <a:r>
              <a:rPr lang="en-US" sz="2706" i="1" dirty="0">
                <a:ea typeface="+mn-ea"/>
                <a:cs typeface="+mn-cs"/>
              </a:rPr>
              <a:t>(-a,-b)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706" dirty="0">
                <a:ea typeface="+mn-ea"/>
                <a:cs typeface="+mn-cs"/>
              </a:rPr>
              <a:t>In general, gcd(</a:t>
            </a:r>
            <a:r>
              <a:rPr lang="en-US" sz="2706" i="1" dirty="0">
                <a:ea typeface="+mn-ea"/>
                <a:cs typeface="+mn-cs"/>
              </a:rPr>
              <a:t>a,b) = </a:t>
            </a:r>
            <a:r>
              <a:rPr lang="en-US" sz="2706" dirty="0">
                <a:ea typeface="+mn-ea"/>
                <a:cs typeface="+mn-cs"/>
              </a:rPr>
              <a:t>gcd(| </a:t>
            </a:r>
            <a:r>
              <a:rPr lang="en-US" sz="2706" i="1" dirty="0">
                <a:ea typeface="+mn-ea"/>
                <a:cs typeface="+mn-cs"/>
              </a:rPr>
              <a:t>a </a:t>
            </a:r>
            <a:r>
              <a:rPr lang="en-US" sz="2706" dirty="0">
                <a:ea typeface="+mn-ea"/>
                <a:cs typeface="+mn-cs"/>
              </a:rPr>
              <a:t>|, | </a:t>
            </a:r>
            <a:r>
              <a:rPr lang="en-US" sz="2706" i="1" dirty="0">
                <a:ea typeface="+mn-ea"/>
                <a:cs typeface="+mn-cs"/>
              </a:rPr>
              <a:t>b |)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i="1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706" dirty="0">
                <a:ea typeface="+mn-ea"/>
                <a:cs typeface="+mn-cs"/>
              </a:rPr>
              <a:t>Also, because all nonzero integers divide 0, we have gcd(a,0) = | a |</a:t>
            </a:r>
          </a:p>
          <a:p>
            <a:pPr fontAlgn="auto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706" dirty="0">
                <a:ea typeface="+mn-ea"/>
                <a:cs typeface="+mn-cs"/>
              </a:rPr>
              <a:t>We stated that two integers </a:t>
            </a:r>
            <a:r>
              <a:rPr lang="en-US" sz="2706" i="1" dirty="0">
                <a:ea typeface="+mn-ea"/>
                <a:cs typeface="+mn-cs"/>
              </a:rPr>
              <a:t>a </a:t>
            </a:r>
            <a:r>
              <a:rPr lang="en-US" sz="2706" dirty="0">
                <a:ea typeface="+mn-ea"/>
                <a:cs typeface="+mn-cs"/>
              </a:rPr>
              <a:t>and </a:t>
            </a:r>
            <a:r>
              <a:rPr lang="en-US" sz="2706" i="1" dirty="0">
                <a:ea typeface="+mn-ea"/>
                <a:cs typeface="+mn-cs"/>
              </a:rPr>
              <a:t>b </a:t>
            </a:r>
            <a:r>
              <a:rPr lang="en-US" sz="2706" dirty="0">
                <a:ea typeface="+mn-ea"/>
                <a:cs typeface="+mn-cs"/>
              </a:rPr>
              <a:t>are relatively prime if their only common positive integer factor is 1; this is equivalent to saying that </a:t>
            </a:r>
            <a:r>
              <a:rPr lang="en-US" sz="2706" i="1" dirty="0">
                <a:ea typeface="+mn-ea"/>
                <a:cs typeface="+mn-cs"/>
              </a:rPr>
              <a:t>a </a:t>
            </a:r>
            <a:r>
              <a:rPr lang="en-US" sz="2706" dirty="0">
                <a:ea typeface="+mn-ea"/>
                <a:cs typeface="+mn-cs"/>
              </a:rPr>
              <a:t>and </a:t>
            </a:r>
            <a:r>
              <a:rPr lang="en-US" sz="2706" i="1" dirty="0">
                <a:ea typeface="+mn-ea"/>
                <a:cs typeface="+mn-cs"/>
              </a:rPr>
              <a:t>b </a:t>
            </a:r>
            <a:r>
              <a:rPr lang="en-US" sz="2706" dirty="0">
                <a:ea typeface="+mn-ea"/>
                <a:cs typeface="+mn-cs"/>
              </a:rPr>
              <a:t>are relatively prime if gcd(</a:t>
            </a:r>
            <a:r>
              <a:rPr lang="en-US" sz="2706" i="1" dirty="0">
                <a:ea typeface="+mn-ea"/>
                <a:cs typeface="+mn-cs"/>
              </a:rPr>
              <a:t>a,b) = 1</a:t>
            </a:r>
            <a:endParaRPr lang="en-US" sz="2706" dirty="0"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86000" y="2971800"/>
            <a:ext cx="4572000" cy="461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Arial" pitchFamily="-1" charset="0"/>
              </a:rPr>
              <a:t>  </a:t>
            </a:r>
            <a:r>
              <a:rPr lang="en-US" sz="2400" dirty="0">
                <a:latin typeface="+mn-lt"/>
              </a:rPr>
              <a:t>gcd(60, 24) =  gcd(60, - 24) =  12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5410200"/>
            <a:ext cx="8534400" cy="10779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Arial" pitchFamily="-1" charset="0"/>
              </a:rPr>
              <a:t> </a:t>
            </a:r>
            <a:r>
              <a:rPr lang="en-US" sz="2000" dirty="0">
                <a:latin typeface="+mn-lt"/>
              </a:rPr>
              <a:t>8 and 15 are relatively prime because the positive divisors of 8 are 1, 2, 4, and 8, and the positive divisors of 15 are 1, 3, 5, and 15. So 1 is the only integer on both lists.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4770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0010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  <p:pic>
        <p:nvPicPr>
          <p:cNvPr id="3" name="Picture 2" descr="f0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20000" b="18182"/>
              <a:stretch>
                <a:fillRect/>
              </a:stretch>
            </p:blipFill>
          </mc:Choice>
          <mc:Fallback>
            <p:blipFill>
              <a:blip r:embed="rId4"/>
              <a:srcRect t="20000" b="18182"/>
              <a:stretch>
                <a:fillRect/>
              </a:stretch>
            </p:blipFill>
          </mc:Fallback>
        </mc:AlternateContent>
        <p:spPr>
          <a:xfrm>
            <a:off x="322150" y="-199505"/>
            <a:ext cx="8631351" cy="69051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4770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  <p:pic>
        <p:nvPicPr>
          <p:cNvPr id="3" name="Picture 2" descr="f0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4545" b="31818"/>
              <a:stretch>
                <a:fillRect/>
              </a:stretch>
            </p:blipFill>
          </mc:Choice>
          <mc:Fallback>
            <p:blipFill>
              <a:blip r:embed="rId4"/>
              <a:srcRect t="14545" b="31818"/>
              <a:stretch>
                <a:fillRect/>
              </a:stretch>
            </p:blipFill>
          </mc:Fallback>
        </mc:AlternateContent>
        <p:spPr>
          <a:xfrm>
            <a:off x="-972616" y="818704"/>
            <a:ext cx="7989912" cy="561662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934850"/>
              </p:ext>
            </p:extLst>
          </p:nvPr>
        </p:nvGraphicFramePr>
        <p:xfrm>
          <a:off x="5796136" y="1772816"/>
          <a:ext cx="29509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739">
                  <a:extLst>
                    <a:ext uri="{9D8B030D-6E8A-4147-A177-3AD203B41FA5}">
                      <a16:colId xmlns:a16="http://schemas.microsoft.com/office/drawing/2014/main" val="896484175"/>
                    </a:ext>
                  </a:extLst>
                </a:gridCol>
                <a:gridCol w="737739">
                  <a:extLst>
                    <a:ext uri="{9D8B030D-6E8A-4147-A177-3AD203B41FA5}">
                      <a16:colId xmlns:a16="http://schemas.microsoft.com/office/drawing/2014/main" val="3296632785"/>
                    </a:ext>
                  </a:extLst>
                </a:gridCol>
                <a:gridCol w="737739">
                  <a:extLst>
                    <a:ext uri="{9D8B030D-6E8A-4147-A177-3AD203B41FA5}">
                      <a16:colId xmlns:a16="http://schemas.microsoft.com/office/drawing/2014/main" val="2444655179"/>
                    </a:ext>
                  </a:extLst>
                </a:gridCol>
                <a:gridCol w="737739">
                  <a:extLst>
                    <a:ext uri="{9D8B030D-6E8A-4147-A177-3AD203B41FA5}">
                      <a16:colId xmlns:a16="http://schemas.microsoft.com/office/drawing/2014/main" val="1168275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400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60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15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56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0523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 idx="4294967295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US" sz="4800" dirty="0"/>
              <a:t>Table 2.1</a:t>
            </a:r>
            <a:br>
              <a:rPr lang="en-US" sz="4800" dirty="0"/>
            </a:br>
            <a:r>
              <a:rPr lang="en-US" sz="4800" dirty="0"/>
              <a:t>Euclidean Algorithm Example</a:t>
            </a:r>
          </a:p>
        </p:txBody>
      </p:sp>
      <p:sp>
        <p:nvSpPr>
          <p:cNvPr id="52227" name="TextBox 5"/>
          <p:cNvSpPr txBox="1">
            <a:spLocks noChangeArrowheads="1"/>
          </p:cNvSpPr>
          <p:nvPr/>
        </p:nvSpPr>
        <p:spPr bwMode="auto">
          <a:xfrm>
            <a:off x="4572000" y="6248400"/>
            <a:ext cx="43367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(This table can be found on page 34 in the textbook)</a:t>
            </a:r>
          </a:p>
        </p:txBody>
      </p:sp>
      <p:pic>
        <p:nvPicPr>
          <p:cNvPr id="52228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0"/>
            <a:ext cx="8818563" cy="480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019925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  <p:transition spd="med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0" y="39689"/>
            <a:ext cx="9144000" cy="1085056"/>
          </a:xfrm>
        </p:spPr>
        <p:txBody>
          <a:bodyPr/>
          <a:lstStyle/>
          <a:p>
            <a:br>
              <a:rPr lang="en-US" dirty="0"/>
            </a:br>
            <a:r>
              <a:rPr lang="en-US" sz="4000" dirty="0"/>
              <a:t>Extended Euclidean Algorithm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827584" y="2089565"/>
            <a:ext cx="777169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3200" i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 Extended Euclidean algorithm can be used to find integer coefficients x and y such that: </a:t>
            </a:r>
          </a:p>
          <a:p>
            <a:r>
              <a:rPr lang="en-US" sz="3200" i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ax + by = </a:t>
            </a:r>
            <a:r>
              <a:rPr lang="en-US" sz="3200" i="1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gcd</a:t>
            </a:r>
            <a:r>
              <a:rPr lang="en-US" sz="3200" i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(a, b)</a:t>
            </a:r>
            <a:r>
              <a:rPr lang="en-US" sz="3200" i="1" dirty="0">
                <a:latin typeface="+mn-lt"/>
              </a:rPr>
              <a:t> 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766585"/>
              </p:ext>
            </p:extLst>
          </p:nvPr>
        </p:nvGraphicFramePr>
        <p:xfrm>
          <a:off x="1621044" y="4293096"/>
          <a:ext cx="59019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739">
                  <a:extLst>
                    <a:ext uri="{9D8B030D-6E8A-4147-A177-3AD203B41FA5}">
                      <a16:colId xmlns:a16="http://schemas.microsoft.com/office/drawing/2014/main" val="1361961931"/>
                    </a:ext>
                  </a:extLst>
                </a:gridCol>
                <a:gridCol w="737739">
                  <a:extLst>
                    <a:ext uri="{9D8B030D-6E8A-4147-A177-3AD203B41FA5}">
                      <a16:colId xmlns:a16="http://schemas.microsoft.com/office/drawing/2014/main" val="570310926"/>
                    </a:ext>
                  </a:extLst>
                </a:gridCol>
                <a:gridCol w="737739">
                  <a:extLst>
                    <a:ext uri="{9D8B030D-6E8A-4147-A177-3AD203B41FA5}">
                      <a16:colId xmlns:a16="http://schemas.microsoft.com/office/drawing/2014/main" val="3858048392"/>
                    </a:ext>
                  </a:extLst>
                </a:gridCol>
                <a:gridCol w="737739">
                  <a:extLst>
                    <a:ext uri="{9D8B030D-6E8A-4147-A177-3AD203B41FA5}">
                      <a16:colId xmlns:a16="http://schemas.microsoft.com/office/drawing/2014/main" val="2122358"/>
                    </a:ext>
                  </a:extLst>
                </a:gridCol>
                <a:gridCol w="737739">
                  <a:extLst>
                    <a:ext uri="{9D8B030D-6E8A-4147-A177-3AD203B41FA5}">
                      <a16:colId xmlns:a16="http://schemas.microsoft.com/office/drawing/2014/main" val="3145040810"/>
                    </a:ext>
                  </a:extLst>
                </a:gridCol>
                <a:gridCol w="737739">
                  <a:extLst>
                    <a:ext uri="{9D8B030D-6E8A-4147-A177-3AD203B41FA5}">
                      <a16:colId xmlns:a16="http://schemas.microsoft.com/office/drawing/2014/main" val="1852129632"/>
                    </a:ext>
                  </a:extLst>
                </a:gridCol>
                <a:gridCol w="737739">
                  <a:extLst>
                    <a:ext uri="{9D8B030D-6E8A-4147-A177-3AD203B41FA5}">
                      <a16:colId xmlns:a16="http://schemas.microsoft.com/office/drawing/2014/main" val="3251190936"/>
                    </a:ext>
                  </a:extLst>
                </a:gridCol>
                <a:gridCol w="737739">
                  <a:extLst>
                    <a:ext uri="{9D8B030D-6E8A-4147-A177-3AD203B41FA5}">
                      <a16:colId xmlns:a16="http://schemas.microsoft.com/office/drawing/2014/main" val="874743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x</a:t>
                      </a:r>
                      <a:r>
                        <a:rPr lang="en-US" sz="1800" b="0" baseline="-2500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y</a:t>
                      </a:r>
                      <a:r>
                        <a:rPr lang="en-US" sz="1800" b="0" baseline="-2500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85910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364781" y="5072665"/>
            <a:ext cx="24144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+mn-lt"/>
              </a:rPr>
              <a:t>A=max(</a:t>
            </a:r>
            <a:r>
              <a:rPr lang="en-US" sz="2400" dirty="0" err="1">
                <a:latin typeface="+mn-lt"/>
              </a:rPr>
              <a:t>a,b</a:t>
            </a:r>
            <a:r>
              <a:rPr lang="en-US" sz="2400" dirty="0">
                <a:latin typeface="+mn-lt"/>
              </a:rPr>
              <a:t>)</a:t>
            </a:r>
          </a:p>
          <a:p>
            <a:pPr algn="ctr"/>
            <a:r>
              <a:rPr lang="en-US" sz="2400" dirty="0">
                <a:latin typeface="+mn-lt"/>
              </a:rPr>
              <a:t>Initial (x</a:t>
            </a:r>
            <a:r>
              <a:rPr lang="en-US" sz="2400" baseline="-25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,x)=(1,0)</a:t>
            </a:r>
          </a:p>
          <a:p>
            <a:pPr algn="ctr"/>
            <a:r>
              <a:rPr lang="en-US" sz="2400" dirty="0">
                <a:latin typeface="+mn-lt"/>
              </a:rPr>
              <a:t>Initial (y</a:t>
            </a:r>
            <a:r>
              <a:rPr lang="en-US" sz="2400" baseline="-25000" dirty="0">
                <a:latin typeface="+mn-lt"/>
              </a:rPr>
              <a:t>0</a:t>
            </a:r>
            <a:r>
              <a:rPr lang="en-US" sz="2400" dirty="0">
                <a:latin typeface="+mn-lt"/>
              </a:rPr>
              <a:t>,y)=(0,1)</a:t>
            </a:r>
          </a:p>
        </p:txBody>
      </p:sp>
    </p:spTree>
    <p:extLst>
      <p:ext uri="{BB962C8B-B14F-4D97-AF65-F5344CB8AC3E}">
        <p14:creationId xmlns:p14="http://schemas.microsoft.com/office/powerpoint/2010/main" val="50170776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US" dirty="0"/>
              <a:t>Table 2.4</a:t>
            </a:r>
            <a:br>
              <a:rPr lang="en-US" dirty="0"/>
            </a:br>
            <a:r>
              <a:rPr lang="en-US" sz="4000" dirty="0"/>
              <a:t>Extended Euclidean Algorithm Example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832758" y="1835150"/>
            <a:ext cx="8059655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+mn-lt"/>
              </a:rPr>
              <a:t>Find </a:t>
            </a:r>
            <a:r>
              <a:rPr lang="en-US" sz="2800" dirty="0" err="1">
                <a:latin typeface="+mn-lt"/>
              </a:rPr>
              <a:t>x,y</a:t>
            </a:r>
            <a:r>
              <a:rPr lang="en-US" sz="2800" dirty="0">
                <a:latin typeface="+mn-lt"/>
              </a:rPr>
              <a:t> </a:t>
            </a:r>
            <a:r>
              <a:rPr lang="el-GR" sz="2800" dirty="0">
                <a:latin typeface="+mn-lt"/>
              </a:rPr>
              <a:t>ϵ</a:t>
            </a:r>
            <a:r>
              <a:rPr lang="en-US" sz="2800" dirty="0">
                <a:latin typeface="+mn-lt"/>
              </a:rPr>
              <a:t> Z such that 1759x+550y=</a:t>
            </a:r>
            <a:r>
              <a:rPr lang="en-US" sz="2800" dirty="0" err="1">
                <a:latin typeface="+mn-lt"/>
              </a:rPr>
              <a:t>gcd</a:t>
            </a:r>
            <a:r>
              <a:rPr lang="en-US" sz="2800" dirty="0">
                <a:latin typeface="+mn-lt"/>
              </a:rPr>
              <a:t>(1759,550)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825497"/>
              </p:ext>
            </p:extLst>
          </p:nvPr>
        </p:nvGraphicFramePr>
        <p:xfrm>
          <a:off x="1622418" y="2523679"/>
          <a:ext cx="5901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739">
                  <a:extLst>
                    <a:ext uri="{9D8B030D-6E8A-4147-A177-3AD203B41FA5}">
                      <a16:colId xmlns:a16="http://schemas.microsoft.com/office/drawing/2014/main" val="394806546"/>
                    </a:ext>
                  </a:extLst>
                </a:gridCol>
                <a:gridCol w="737739">
                  <a:extLst>
                    <a:ext uri="{9D8B030D-6E8A-4147-A177-3AD203B41FA5}">
                      <a16:colId xmlns:a16="http://schemas.microsoft.com/office/drawing/2014/main" val="1444641109"/>
                    </a:ext>
                  </a:extLst>
                </a:gridCol>
                <a:gridCol w="737739">
                  <a:extLst>
                    <a:ext uri="{9D8B030D-6E8A-4147-A177-3AD203B41FA5}">
                      <a16:colId xmlns:a16="http://schemas.microsoft.com/office/drawing/2014/main" val="1277478934"/>
                    </a:ext>
                  </a:extLst>
                </a:gridCol>
                <a:gridCol w="737739">
                  <a:extLst>
                    <a:ext uri="{9D8B030D-6E8A-4147-A177-3AD203B41FA5}">
                      <a16:colId xmlns:a16="http://schemas.microsoft.com/office/drawing/2014/main" val="2519342640"/>
                    </a:ext>
                  </a:extLst>
                </a:gridCol>
                <a:gridCol w="737739">
                  <a:extLst>
                    <a:ext uri="{9D8B030D-6E8A-4147-A177-3AD203B41FA5}">
                      <a16:colId xmlns:a16="http://schemas.microsoft.com/office/drawing/2014/main" val="3120820223"/>
                    </a:ext>
                  </a:extLst>
                </a:gridCol>
                <a:gridCol w="737739">
                  <a:extLst>
                    <a:ext uri="{9D8B030D-6E8A-4147-A177-3AD203B41FA5}">
                      <a16:colId xmlns:a16="http://schemas.microsoft.com/office/drawing/2014/main" val="2939728687"/>
                    </a:ext>
                  </a:extLst>
                </a:gridCol>
                <a:gridCol w="737739">
                  <a:extLst>
                    <a:ext uri="{9D8B030D-6E8A-4147-A177-3AD203B41FA5}">
                      <a16:colId xmlns:a16="http://schemas.microsoft.com/office/drawing/2014/main" val="2542435150"/>
                    </a:ext>
                  </a:extLst>
                </a:gridCol>
                <a:gridCol w="737739">
                  <a:extLst>
                    <a:ext uri="{9D8B030D-6E8A-4147-A177-3AD203B41FA5}">
                      <a16:colId xmlns:a16="http://schemas.microsoft.com/office/drawing/2014/main" val="4237415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x</a:t>
                      </a:r>
                      <a:r>
                        <a:rPr lang="en-US" sz="1800" b="0" baseline="-2500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y</a:t>
                      </a:r>
                      <a:r>
                        <a:rPr lang="en-US" sz="1800" b="0" baseline="-2500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41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1759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5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5168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837299" y="2852936"/>
            <a:ext cx="3097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3</a:t>
            </a:r>
          </a:p>
        </p:txBody>
      </p:sp>
      <p:sp>
        <p:nvSpPr>
          <p:cNvPr id="4" name="Rectangle 3"/>
          <p:cNvSpPr/>
          <p:nvPr/>
        </p:nvSpPr>
        <p:spPr>
          <a:xfrm>
            <a:off x="3943429" y="2852936"/>
            <a:ext cx="5565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109</a:t>
            </a:r>
          </a:p>
        </p:txBody>
      </p:sp>
      <p:sp>
        <p:nvSpPr>
          <p:cNvPr id="8" name="Rectangle 7"/>
          <p:cNvSpPr/>
          <p:nvPr/>
        </p:nvSpPr>
        <p:spPr>
          <a:xfrm>
            <a:off x="2480826" y="3212976"/>
            <a:ext cx="5790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550</a:t>
            </a:r>
          </a:p>
        </p:txBody>
      </p:sp>
      <p:sp>
        <p:nvSpPr>
          <p:cNvPr id="9" name="Rectangle 8"/>
          <p:cNvSpPr/>
          <p:nvPr/>
        </p:nvSpPr>
        <p:spPr>
          <a:xfrm>
            <a:off x="3181549" y="3231645"/>
            <a:ext cx="5565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109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35696" y="3212976"/>
            <a:ext cx="3113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6058" y="3181261"/>
            <a:ext cx="3113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+mn-lt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74527" y="3243754"/>
            <a:ext cx="325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295584" y="3212976"/>
            <a:ext cx="274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52558" y="3243754"/>
            <a:ext cx="274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68919" y="3212976"/>
            <a:ext cx="3907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-3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286000" y="388791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 err="1">
                <a:latin typeface="+mn-lt"/>
              </a:rPr>
              <a:t>Xnew</a:t>
            </a:r>
            <a:r>
              <a:rPr lang="en-US" sz="2800" dirty="0">
                <a:latin typeface="+mn-lt"/>
              </a:rPr>
              <a:t>=x</a:t>
            </a:r>
            <a:r>
              <a:rPr lang="en-US" sz="2800" baseline="-25000" dirty="0">
                <a:latin typeface="+mn-lt"/>
              </a:rPr>
              <a:t>0</a:t>
            </a:r>
            <a:r>
              <a:rPr lang="en-US" sz="2800" dirty="0">
                <a:latin typeface="+mn-lt"/>
              </a:rPr>
              <a:t>-xQ  </a:t>
            </a:r>
          </a:p>
          <a:p>
            <a:pPr algn="ctr"/>
            <a:r>
              <a:rPr lang="en-US" sz="2800" dirty="0" err="1">
                <a:latin typeface="+mn-lt"/>
              </a:rPr>
              <a:t>Ynew</a:t>
            </a:r>
            <a:r>
              <a:rPr lang="en-US" sz="2800" dirty="0">
                <a:latin typeface="+mn-lt"/>
              </a:rPr>
              <a:t>=y</a:t>
            </a:r>
            <a:r>
              <a:rPr lang="en-US" sz="2800" baseline="-25000" dirty="0">
                <a:latin typeface="+mn-lt"/>
              </a:rPr>
              <a:t>0</a:t>
            </a:r>
            <a:r>
              <a:rPr lang="en-US" sz="2800" dirty="0">
                <a:latin typeface="+mn-lt"/>
              </a:rPr>
              <a:t>-yQ</a:t>
            </a:r>
          </a:p>
        </p:txBody>
      </p:sp>
    </p:spTree>
    <p:extLst>
      <p:ext uri="{BB962C8B-B14F-4D97-AF65-F5344CB8AC3E}">
        <p14:creationId xmlns:p14="http://schemas.microsoft.com/office/powerpoint/2010/main" val="105760705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US" dirty="0"/>
              <a:t>Table 2.4</a:t>
            </a:r>
            <a:br>
              <a:rPr lang="en-US" dirty="0"/>
            </a:br>
            <a:r>
              <a:rPr lang="en-US" sz="4000" dirty="0"/>
              <a:t>Extended Euclidean Algorithm Example</a:t>
            </a:r>
            <a:endParaRPr lang="en-US" dirty="0"/>
          </a:p>
        </p:txBody>
      </p:sp>
      <p:sp>
        <p:nvSpPr>
          <p:cNvPr id="72708" name="TextBox 5"/>
          <p:cNvSpPr txBox="1">
            <a:spLocks noChangeArrowheads="1"/>
          </p:cNvSpPr>
          <p:nvPr/>
        </p:nvSpPr>
        <p:spPr bwMode="auto">
          <a:xfrm>
            <a:off x="1070705" y="4800978"/>
            <a:ext cx="758376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endParaRPr lang="en-US" sz="2400" dirty="0">
              <a:latin typeface="+mn-lt"/>
            </a:endParaRPr>
          </a:p>
          <a:p>
            <a:pPr algn="ctr"/>
            <a:r>
              <a:rPr lang="en-US" sz="2400" dirty="0">
                <a:latin typeface="+mn-lt"/>
              </a:rPr>
              <a:t>Result: </a:t>
            </a:r>
            <a:r>
              <a:rPr lang="en-US" sz="2400" i="1" dirty="0">
                <a:latin typeface="+mn-lt"/>
              </a:rPr>
              <a:t>1759(-111)+550(355)= -195249+ 195250= 1</a:t>
            </a:r>
            <a:endParaRPr lang="en-US" sz="2400" dirty="0">
              <a:latin typeface="+mn-lt"/>
            </a:endParaRPr>
          </a:p>
          <a:p>
            <a:pPr algn="ctr"/>
            <a:endParaRPr lang="en-US" sz="2400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572000" y="6248400"/>
            <a:ext cx="43204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(This table can be found on page 43 in the textbook)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832758" y="1835150"/>
            <a:ext cx="8059655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+mn-lt"/>
              </a:rPr>
              <a:t>Find </a:t>
            </a:r>
            <a:r>
              <a:rPr lang="en-US" sz="2800" dirty="0" err="1">
                <a:latin typeface="+mn-lt"/>
              </a:rPr>
              <a:t>x,y</a:t>
            </a:r>
            <a:r>
              <a:rPr lang="en-US" sz="2800" dirty="0">
                <a:latin typeface="+mn-lt"/>
              </a:rPr>
              <a:t> </a:t>
            </a:r>
            <a:r>
              <a:rPr lang="el-GR" sz="2800" dirty="0">
                <a:latin typeface="+mn-lt"/>
              </a:rPr>
              <a:t>ϵ</a:t>
            </a:r>
            <a:r>
              <a:rPr lang="en-US" sz="2800" dirty="0">
                <a:latin typeface="+mn-lt"/>
              </a:rPr>
              <a:t> Z such that 1759x+550y=</a:t>
            </a:r>
            <a:r>
              <a:rPr lang="en-US" sz="2800" dirty="0" err="1">
                <a:latin typeface="+mn-lt"/>
              </a:rPr>
              <a:t>gcd</a:t>
            </a:r>
            <a:r>
              <a:rPr lang="en-US" sz="2800" dirty="0">
                <a:latin typeface="+mn-lt"/>
              </a:rPr>
              <a:t>(1759,550)</a:t>
            </a:r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452763"/>
              </p:ext>
            </p:extLst>
          </p:nvPr>
        </p:nvGraphicFramePr>
        <p:xfrm>
          <a:off x="1622418" y="2523679"/>
          <a:ext cx="59019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739">
                  <a:extLst>
                    <a:ext uri="{9D8B030D-6E8A-4147-A177-3AD203B41FA5}">
                      <a16:colId xmlns:a16="http://schemas.microsoft.com/office/drawing/2014/main" val="394806546"/>
                    </a:ext>
                  </a:extLst>
                </a:gridCol>
                <a:gridCol w="737739">
                  <a:extLst>
                    <a:ext uri="{9D8B030D-6E8A-4147-A177-3AD203B41FA5}">
                      <a16:colId xmlns:a16="http://schemas.microsoft.com/office/drawing/2014/main" val="1444641109"/>
                    </a:ext>
                  </a:extLst>
                </a:gridCol>
                <a:gridCol w="737739">
                  <a:extLst>
                    <a:ext uri="{9D8B030D-6E8A-4147-A177-3AD203B41FA5}">
                      <a16:colId xmlns:a16="http://schemas.microsoft.com/office/drawing/2014/main" val="1277478934"/>
                    </a:ext>
                  </a:extLst>
                </a:gridCol>
                <a:gridCol w="737739">
                  <a:extLst>
                    <a:ext uri="{9D8B030D-6E8A-4147-A177-3AD203B41FA5}">
                      <a16:colId xmlns:a16="http://schemas.microsoft.com/office/drawing/2014/main" val="2519342640"/>
                    </a:ext>
                  </a:extLst>
                </a:gridCol>
                <a:gridCol w="737739">
                  <a:extLst>
                    <a:ext uri="{9D8B030D-6E8A-4147-A177-3AD203B41FA5}">
                      <a16:colId xmlns:a16="http://schemas.microsoft.com/office/drawing/2014/main" val="3120820223"/>
                    </a:ext>
                  </a:extLst>
                </a:gridCol>
                <a:gridCol w="737739">
                  <a:extLst>
                    <a:ext uri="{9D8B030D-6E8A-4147-A177-3AD203B41FA5}">
                      <a16:colId xmlns:a16="http://schemas.microsoft.com/office/drawing/2014/main" val="2939728687"/>
                    </a:ext>
                  </a:extLst>
                </a:gridCol>
                <a:gridCol w="737739">
                  <a:extLst>
                    <a:ext uri="{9D8B030D-6E8A-4147-A177-3AD203B41FA5}">
                      <a16:colId xmlns:a16="http://schemas.microsoft.com/office/drawing/2014/main" val="2542435150"/>
                    </a:ext>
                  </a:extLst>
                </a:gridCol>
                <a:gridCol w="737739">
                  <a:extLst>
                    <a:ext uri="{9D8B030D-6E8A-4147-A177-3AD203B41FA5}">
                      <a16:colId xmlns:a16="http://schemas.microsoft.com/office/drawing/2014/main" val="4237415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x</a:t>
                      </a:r>
                      <a:r>
                        <a:rPr lang="en-US" sz="1800" b="0" baseline="-2500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y</a:t>
                      </a:r>
                      <a:r>
                        <a:rPr lang="en-US" sz="1800" b="0" baseline="-2500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411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1759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15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851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83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-339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46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</a:rPr>
                        <a:t>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+mn-lt"/>
                        </a:rPr>
                        <a:t>-339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FF0000"/>
                          </a:solidFill>
                          <a:latin typeface="+mn-lt"/>
                        </a:rPr>
                        <a:t>355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26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028865"/>
      </p:ext>
    </p:extLst>
  </p:cSld>
  <p:clrMapOvr>
    <a:masterClrMapping/>
  </p:clrMapOvr>
  <p:transition spd="med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Arithmetic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modulus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a </a:t>
            </a:r>
            <a:r>
              <a:rPr lang="en-US" dirty="0"/>
              <a:t>is an integer and </a:t>
            </a:r>
            <a:r>
              <a:rPr lang="en-US" i="1" dirty="0" err="1"/>
              <a:t>n</a:t>
            </a:r>
            <a:r>
              <a:rPr lang="en-US" i="1" dirty="0"/>
              <a:t> </a:t>
            </a:r>
            <a:r>
              <a:rPr lang="en-US" dirty="0"/>
              <a:t>is a positive integer, we define </a:t>
            </a:r>
            <a:r>
              <a:rPr lang="en-US" i="1" dirty="0"/>
              <a:t>a </a:t>
            </a:r>
            <a:r>
              <a:rPr lang="en-US" dirty="0"/>
              <a:t>mod </a:t>
            </a:r>
            <a:r>
              <a:rPr lang="en-US" i="1" dirty="0" err="1"/>
              <a:t>n</a:t>
            </a:r>
            <a:r>
              <a:rPr lang="en-US" i="1" dirty="0"/>
              <a:t> </a:t>
            </a:r>
            <a:r>
              <a:rPr lang="en-US" dirty="0"/>
              <a:t>to be the remainder when </a:t>
            </a:r>
            <a:r>
              <a:rPr lang="en-US" i="1" dirty="0"/>
              <a:t>a </a:t>
            </a:r>
            <a:r>
              <a:rPr lang="en-US" dirty="0"/>
              <a:t>is divided by </a:t>
            </a:r>
            <a:r>
              <a:rPr lang="en-US" i="1" dirty="0" err="1"/>
              <a:t>n</a:t>
            </a:r>
            <a:r>
              <a:rPr lang="en-US" i="1" dirty="0"/>
              <a:t>; </a:t>
            </a:r>
            <a:r>
              <a:rPr lang="en-US" dirty="0"/>
              <a:t>the integer </a:t>
            </a:r>
            <a:r>
              <a:rPr lang="en-US" i="1" dirty="0" err="1"/>
              <a:t>n</a:t>
            </a:r>
            <a:r>
              <a:rPr lang="en-US" i="1" dirty="0"/>
              <a:t> </a:t>
            </a:r>
            <a:r>
              <a:rPr lang="en-US" dirty="0"/>
              <a:t>is called the </a:t>
            </a:r>
            <a:r>
              <a:rPr lang="en-US" b="1" dirty="0"/>
              <a:t>modulus</a:t>
            </a:r>
          </a:p>
          <a:p>
            <a:pPr lvl="1"/>
            <a:r>
              <a:rPr lang="en-US" dirty="0"/>
              <a:t>Thus, for any integer </a:t>
            </a:r>
            <a:r>
              <a:rPr lang="en-US" i="1" dirty="0"/>
              <a:t>a:</a:t>
            </a:r>
          </a:p>
          <a:p>
            <a:pPr lvl="1">
              <a:buFont typeface="Candara" pitchFamily="-84" charset="0"/>
              <a:buNone/>
            </a:pPr>
            <a:r>
              <a:rPr lang="en-US" i="1" dirty="0"/>
              <a:t>		</a:t>
            </a:r>
            <a:r>
              <a:rPr lang="en-US" dirty="0"/>
              <a:t> </a:t>
            </a:r>
            <a:r>
              <a:rPr lang="en-US" i="1" dirty="0"/>
              <a:t>a =  </a:t>
            </a:r>
            <a:r>
              <a:rPr lang="en-US" i="1" dirty="0" err="1"/>
              <a:t>qn</a:t>
            </a:r>
            <a:r>
              <a:rPr lang="en-US" i="1" dirty="0"/>
              <a:t> +  </a:t>
            </a:r>
            <a:r>
              <a:rPr lang="en-US" i="1" dirty="0" err="1"/>
              <a:t>r</a:t>
            </a:r>
            <a:r>
              <a:rPr lang="en-US" i="1" dirty="0"/>
              <a:t> </a:t>
            </a:r>
            <a:r>
              <a:rPr lang="en-US" dirty="0"/>
              <a:t>	0 </a:t>
            </a:r>
            <a:r>
              <a:rPr lang="en-US" i="1" dirty="0"/>
              <a:t>≤ </a:t>
            </a:r>
            <a:r>
              <a:rPr lang="en-US" i="1" dirty="0" err="1"/>
              <a:t>r</a:t>
            </a:r>
            <a:r>
              <a:rPr lang="en-US" i="1" dirty="0"/>
              <a:t> &lt; </a:t>
            </a:r>
            <a:r>
              <a:rPr lang="en-US" i="1" dirty="0" err="1"/>
              <a:t>n</a:t>
            </a:r>
            <a:r>
              <a:rPr lang="en-US" i="1" dirty="0"/>
              <a:t>;  </a:t>
            </a:r>
            <a:r>
              <a:rPr lang="en-US" i="1" dirty="0" err="1"/>
              <a:t>q</a:t>
            </a:r>
            <a:r>
              <a:rPr lang="en-US" i="1" dirty="0"/>
              <a:t> = [a/ </a:t>
            </a:r>
            <a:r>
              <a:rPr lang="en-US" i="1" dirty="0" err="1"/>
              <a:t>n</a:t>
            </a:r>
            <a:r>
              <a:rPr lang="en-US" i="1" dirty="0"/>
              <a:t>]</a:t>
            </a:r>
          </a:p>
          <a:p>
            <a:pPr lvl="1">
              <a:buFont typeface="Candara" pitchFamily="-84" charset="0"/>
              <a:buNone/>
            </a:pPr>
            <a:r>
              <a:rPr lang="en-US" dirty="0"/>
              <a:t>	</a:t>
            </a:r>
            <a:r>
              <a:rPr lang="en-US" i="1" dirty="0"/>
              <a:t>    a = [a/ </a:t>
            </a:r>
            <a:r>
              <a:rPr lang="en-US" i="1" dirty="0" err="1"/>
              <a:t>n</a:t>
            </a:r>
            <a:r>
              <a:rPr lang="en-US" i="1" dirty="0"/>
              <a:t>] *  </a:t>
            </a:r>
            <a:r>
              <a:rPr lang="en-US" i="1" dirty="0" err="1"/>
              <a:t>n</a:t>
            </a:r>
            <a:r>
              <a:rPr lang="en-US" i="1" dirty="0"/>
              <a:t> + ( a </a:t>
            </a:r>
            <a:r>
              <a:rPr lang="en-US" dirty="0"/>
              <a:t>mod </a:t>
            </a:r>
            <a:r>
              <a:rPr lang="en-US" i="1" dirty="0" err="1"/>
              <a:t>n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19400" y="5334000"/>
            <a:ext cx="4114800" cy="923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Arial" pitchFamily="-1" charset="0"/>
              </a:rPr>
              <a:t> </a:t>
            </a:r>
          </a:p>
          <a:p>
            <a:pPr algn="ctr">
              <a:defRPr/>
            </a:pPr>
            <a:r>
              <a:rPr lang="en-US" dirty="0">
                <a:latin typeface="Arial" pitchFamily="-1" charset="0"/>
              </a:rPr>
              <a:t>11 mod 7 =  4; - 11 mod 7 =  3</a:t>
            </a:r>
          </a:p>
          <a:p>
            <a:pPr algn="ctr">
              <a:defRPr/>
            </a:pPr>
            <a:endParaRPr lang="en-US" dirty="0">
              <a:latin typeface="Arial" pitchFamily="-1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1628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Chapter 2</a:t>
            </a:r>
          </a:p>
        </p:txBody>
      </p:sp>
      <p:sp>
        <p:nvSpPr>
          <p:cNvPr id="31747" name="Subtitle 13"/>
          <p:cNvSpPr>
            <a:spLocks noGrp="1"/>
          </p:cNvSpPr>
          <p:nvPr>
            <p:ph type="subTitle" idx="1"/>
          </p:nvPr>
        </p:nvSpPr>
        <p:spPr>
          <a:xfrm>
            <a:off x="1524000" y="5203825"/>
            <a:ext cx="6096000" cy="852488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Introduction to Number Theory</a:t>
            </a:r>
          </a:p>
        </p:txBody>
      </p:sp>
      <p:pic>
        <p:nvPicPr>
          <p:cNvPr id="4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14478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029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Modular Arithmetic</a:t>
            </a:r>
          </a:p>
        </p:txBody>
      </p:sp>
      <p:sp>
        <p:nvSpPr>
          <p:cNvPr id="56323" name="Content Placeholder 4"/>
          <p:cNvSpPr>
            <a:spLocks noGrp="1"/>
          </p:cNvSpPr>
          <p:nvPr>
            <p:ph idx="1"/>
          </p:nvPr>
        </p:nvSpPr>
        <p:spPr>
          <a:xfrm>
            <a:off x="914400" y="2057399"/>
            <a:ext cx="7570788" cy="4435475"/>
          </a:xfrm>
        </p:spPr>
        <p:txBody>
          <a:bodyPr/>
          <a:lstStyle/>
          <a:p>
            <a:r>
              <a:rPr lang="en-US" dirty="0"/>
              <a:t>Congruent modulo </a:t>
            </a:r>
            <a:r>
              <a:rPr lang="en-US" i="1" dirty="0"/>
              <a:t>n</a:t>
            </a:r>
            <a:endParaRPr lang="en-US" dirty="0"/>
          </a:p>
          <a:p>
            <a:pPr lvl="1"/>
            <a:r>
              <a:rPr lang="en-US" dirty="0"/>
              <a:t>Two integers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 </a:t>
            </a:r>
            <a:r>
              <a:rPr lang="en-US" dirty="0"/>
              <a:t>are said to be </a:t>
            </a:r>
            <a:r>
              <a:rPr lang="en-US" b="1" dirty="0"/>
              <a:t>congruent modulo </a:t>
            </a:r>
            <a:r>
              <a:rPr lang="en-US" b="1" i="1" dirty="0"/>
              <a:t>n </a:t>
            </a:r>
            <a:r>
              <a:rPr lang="en-US" dirty="0"/>
              <a:t>if (</a:t>
            </a:r>
            <a:r>
              <a:rPr lang="en-US" i="1" dirty="0"/>
              <a:t>a </a:t>
            </a:r>
            <a:r>
              <a:rPr lang="en-US" dirty="0"/>
              <a:t>mod </a:t>
            </a:r>
            <a:r>
              <a:rPr lang="en-US" i="1" dirty="0"/>
              <a:t>n</a:t>
            </a:r>
            <a:r>
              <a:rPr lang="en-US" dirty="0"/>
              <a:t>) = (</a:t>
            </a:r>
            <a:r>
              <a:rPr lang="en-US" i="1" dirty="0"/>
              <a:t>b </a:t>
            </a:r>
            <a:r>
              <a:rPr lang="en-US" dirty="0"/>
              <a:t>mod 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a%n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dirty="0" err="1">
                <a:sym typeface="Wingdings" panose="05000000000000000000" pitchFamily="2" charset="2"/>
              </a:rPr>
              <a:t>b%n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another words, integers </a:t>
            </a:r>
            <a:r>
              <a:rPr lang="en-US" i="1" dirty="0"/>
              <a:t>a</a:t>
            </a:r>
            <a:r>
              <a:rPr lang="en-US" dirty="0"/>
              <a:t> and </a:t>
            </a:r>
            <a:r>
              <a:rPr lang="en-US" i="1" dirty="0"/>
              <a:t>b</a:t>
            </a:r>
            <a:r>
              <a:rPr lang="en-US" dirty="0"/>
              <a:t> are "congruent modulo </a:t>
            </a:r>
            <a:r>
              <a:rPr lang="en-US" i="1" dirty="0"/>
              <a:t>n</a:t>
            </a:r>
            <a:r>
              <a:rPr lang="en-US" dirty="0"/>
              <a:t>" if their difference is a multiple of 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is written as </a:t>
            </a:r>
            <a:r>
              <a:rPr lang="en-US" i="1" dirty="0"/>
              <a:t>a </a:t>
            </a:r>
            <a:r>
              <a:rPr lang="en-US" sz="2800" dirty="0"/>
              <a:t>≡</a:t>
            </a:r>
            <a:r>
              <a:rPr lang="en-US" i="1" dirty="0"/>
              <a:t> b(</a:t>
            </a:r>
            <a:r>
              <a:rPr lang="en-US" dirty="0"/>
              <a:t>mod </a:t>
            </a:r>
            <a:r>
              <a:rPr lang="en-US" i="1" dirty="0"/>
              <a:t>n)</a:t>
            </a:r>
          </a:p>
          <a:p>
            <a:pPr lvl="1"/>
            <a:r>
              <a:rPr lang="en-US" sz="2400" i="1" dirty="0"/>
              <a:t>In Cryptography, congruence (</a:t>
            </a:r>
            <a:r>
              <a:rPr lang="en-US" sz="2400" dirty="0"/>
              <a:t>≡</a:t>
            </a:r>
            <a:r>
              <a:rPr lang="en-US" sz="2400" i="1" dirty="0"/>
              <a:t>) is used instead of equality (=)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1628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271465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Modular Arithmetic</a:t>
            </a:r>
          </a:p>
        </p:txBody>
      </p:sp>
      <p:sp>
        <p:nvSpPr>
          <p:cNvPr id="56323" name="Content Placeholder 4"/>
          <p:cNvSpPr>
            <a:spLocks noGrp="1"/>
          </p:cNvSpPr>
          <p:nvPr>
            <p:ph idx="1"/>
          </p:nvPr>
        </p:nvSpPr>
        <p:spPr>
          <a:xfrm>
            <a:off x="611560" y="2060848"/>
            <a:ext cx="8280920" cy="3891880"/>
          </a:xfrm>
        </p:spPr>
        <p:txBody>
          <a:bodyPr/>
          <a:lstStyle/>
          <a:p>
            <a:r>
              <a:rPr lang="en-US" sz="2400" dirty="0"/>
              <a:t>17 and 5 are congruent modulo 3 because 17 - 5 = 12 = 4⋅3</a:t>
            </a:r>
          </a:p>
          <a:p>
            <a:r>
              <a:rPr lang="en-US" sz="2400" dirty="0"/>
              <a:t>10 and -2 are congruent modulo 12 since 10- -2  =  12 = 1⋅12 </a:t>
            </a:r>
          </a:p>
          <a:p>
            <a:r>
              <a:rPr lang="en-US" sz="2400" dirty="0"/>
              <a:t>We often write this as 17 ≡ 5 mod 3 or 10 ≡ -2 mod 12. </a:t>
            </a:r>
          </a:p>
          <a:p>
            <a:r>
              <a:rPr lang="en-US" sz="2400" dirty="0"/>
              <a:t>The expression -8 ≡ 10 mod 9 is pronounced "negative 8 is congruent to 10 modulo 9," or sometimes "negative 8 is congruent to 10 mod 9."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1628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4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US" dirty="0"/>
              <a:t>Properties of Congruences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1524000"/>
            <a:ext cx="7772400" cy="4289425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Congruences have the following properties: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	1</a:t>
            </a:r>
            <a:r>
              <a:rPr lang="en-US" i="1" dirty="0">
                <a:ea typeface="+mn-ea"/>
                <a:cs typeface="+mn-cs"/>
              </a:rPr>
              <a:t>. a = b (</a:t>
            </a:r>
            <a:r>
              <a:rPr lang="en-US" dirty="0">
                <a:ea typeface="+mn-ea"/>
                <a:cs typeface="+mn-cs"/>
              </a:rPr>
              <a:t>mod</a:t>
            </a:r>
            <a:r>
              <a:rPr lang="en-US" i="1" dirty="0">
                <a:ea typeface="+mn-ea"/>
                <a:cs typeface="+mn-cs"/>
              </a:rPr>
              <a:t> n)</a:t>
            </a:r>
            <a:r>
              <a:rPr lang="en-US" dirty="0">
                <a:ea typeface="+mn-ea"/>
                <a:cs typeface="+mn-cs"/>
              </a:rPr>
              <a:t> if </a:t>
            </a:r>
            <a:r>
              <a:rPr lang="en-US" i="1" dirty="0">
                <a:ea typeface="+mn-ea"/>
                <a:cs typeface="+mn-cs"/>
              </a:rPr>
              <a:t>n (a – b)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	2. </a:t>
            </a:r>
            <a:r>
              <a:rPr lang="en-US" i="1" dirty="0">
                <a:ea typeface="+mn-ea"/>
                <a:cs typeface="+mn-cs"/>
              </a:rPr>
              <a:t>a = b </a:t>
            </a:r>
            <a:r>
              <a:rPr lang="en-US" dirty="0">
                <a:ea typeface="+mn-ea"/>
                <a:cs typeface="+mn-cs"/>
              </a:rPr>
              <a:t>(mod </a:t>
            </a:r>
            <a:r>
              <a:rPr lang="en-US" i="1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) implies </a:t>
            </a:r>
            <a:r>
              <a:rPr lang="en-US" i="1" dirty="0">
                <a:ea typeface="+mn-ea"/>
                <a:cs typeface="+mn-cs"/>
              </a:rPr>
              <a:t>b = a </a:t>
            </a:r>
            <a:r>
              <a:rPr lang="en-US" dirty="0">
                <a:ea typeface="+mn-ea"/>
                <a:cs typeface="+mn-cs"/>
              </a:rPr>
              <a:t>(mod </a:t>
            </a:r>
            <a:r>
              <a:rPr lang="en-US" i="1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	3</a:t>
            </a:r>
            <a:r>
              <a:rPr lang="en-US" i="1" dirty="0">
                <a:ea typeface="+mn-ea"/>
                <a:cs typeface="+mn-cs"/>
              </a:rPr>
              <a:t>. a = b </a:t>
            </a:r>
            <a:r>
              <a:rPr lang="en-US" dirty="0">
                <a:ea typeface="+mn-ea"/>
                <a:cs typeface="+mn-cs"/>
              </a:rPr>
              <a:t>(mod </a:t>
            </a:r>
            <a:r>
              <a:rPr lang="en-US" i="1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) and </a:t>
            </a:r>
            <a:r>
              <a:rPr lang="en-US" i="1" dirty="0">
                <a:ea typeface="+mn-ea"/>
                <a:cs typeface="+mn-cs"/>
              </a:rPr>
              <a:t>b = c </a:t>
            </a:r>
            <a:r>
              <a:rPr lang="en-US" dirty="0">
                <a:ea typeface="+mn-ea"/>
                <a:cs typeface="+mn-cs"/>
              </a:rPr>
              <a:t>(mod </a:t>
            </a:r>
            <a:r>
              <a:rPr lang="en-US" i="1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) imply </a:t>
            </a:r>
            <a:r>
              <a:rPr lang="en-US" i="1" dirty="0">
                <a:ea typeface="+mn-ea"/>
                <a:cs typeface="+mn-cs"/>
              </a:rPr>
              <a:t>a = c </a:t>
            </a:r>
            <a:r>
              <a:rPr lang="en-US" dirty="0">
                <a:ea typeface="+mn-ea"/>
                <a:cs typeface="+mn-cs"/>
              </a:rPr>
              <a:t>(mod </a:t>
            </a:r>
            <a:r>
              <a:rPr lang="en-US" i="1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To demonstrate the first point, if </a:t>
            </a:r>
            <a:r>
              <a:rPr lang="en-US" i="1" dirty="0">
                <a:ea typeface="+mn-ea"/>
                <a:cs typeface="+mn-cs"/>
              </a:rPr>
              <a:t>n (a - b)</a:t>
            </a:r>
            <a:r>
              <a:rPr lang="en-US" dirty="0">
                <a:ea typeface="+mn-ea"/>
                <a:cs typeface="+mn-cs"/>
              </a:rPr>
              <a:t>, then </a:t>
            </a:r>
            <a:r>
              <a:rPr lang="en-US" i="1" dirty="0">
                <a:ea typeface="+mn-ea"/>
                <a:cs typeface="+mn-cs"/>
              </a:rPr>
              <a:t>(a - b) = kn </a:t>
            </a:r>
            <a:r>
              <a:rPr lang="en-US" dirty="0">
                <a:ea typeface="+mn-ea"/>
                <a:cs typeface="+mn-cs"/>
              </a:rPr>
              <a:t>for some </a:t>
            </a:r>
            <a:r>
              <a:rPr lang="en-US" i="1" dirty="0">
                <a:ea typeface="+mn-ea"/>
                <a:cs typeface="+mn-cs"/>
              </a:rPr>
              <a:t>k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So we can write </a:t>
            </a:r>
            <a:r>
              <a:rPr lang="en-US" i="1" dirty="0">
                <a:ea typeface="+mn-ea"/>
              </a:rPr>
              <a:t>a = b + kn</a:t>
            </a:r>
            <a:r>
              <a:rPr lang="en-US" dirty="0">
                <a:ea typeface="+mn-ea"/>
              </a:rPr>
              <a:t> 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Therefore, (</a:t>
            </a:r>
            <a:r>
              <a:rPr lang="en-US" i="1" dirty="0">
                <a:ea typeface="+mn-ea"/>
              </a:rPr>
              <a:t>a </a:t>
            </a:r>
            <a:r>
              <a:rPr lang="en-US" dirty="0">
                <a:ea typeface="+mn-ea"/>
              </a:rPr>
              <a:t>mod </a:t>
            </a:r>
            <a:r>
              <a:rPr lang="en-US" i="1" dirty="0">
                <a:ea typeface="+mn-ea"/>
              </a:rPr>
              <a:t>n</a:t>
            </a:r>
            <a:r>
              <a:rPr lang="en-US" dirty="0">
                <a:ea typeface="+mn-ea"/>
              </a:rPr>
              <a:t>) = (remainder when </a:t>
            </a:r>
            <a:r>
              <a:rPr lang="en-US" i="1" dirty="0">
                <a:ea typeface="+mn-ea"/>
              </a:rPr>
              <a:t>b + kn </a:t>
            </a:r>
            <a:r>
              <a:rPr lang="en-US" dirty="0">
                <a:ea typeface="+mn-ea"/>
              </a:rPr>
              <a:t>is divided by </a:t>
            </a:r>
            <a:r>
              <a:rPr lang="en-US" i="1" dirty="0">
                <a:ea typeface="+mn-ea"/>
              </a:rPr>
              <a:t>n</a:t>
            </a:r>
            <a:r>
              <a:rPr lang="en-US" dirty="0">
                <a:ea typeface="+mn-ea"/>
              </a:rPr>
              <a:t>) = (remainder when </a:t>
            </a:r>
            <a:r>
              <a:rPr lang="en-US" i="1" dirty="0">
                <a:ea typeface="+mn-ea"/>
              </a:rPr>
              <a:t>b</a:t>
            </a:r>
            <a:r>
              <a:rPr lang="en-US" dirty="0">
                <a:ea typeface="+mn-ea"/>
              </a:rPr>
              <a:t> is divided by </a:t>
            </a:r>
            <a:r>
              <a:rPr lang="en-US" i="1" dirty="0">
                <a:ea typeface="+mn-ea"/>
              </a:rPr>
              <a:t>n</a:t>
            </a:r>
            <a:r>
              <a:rPr lang="en-US" dirty="0">
                <a:ea typeface="+mn-ea"/>
              </a:rPr>
              <a:t>) = (</a:t>
            </a:r>
            <a:r>
              <a:rPr lang="en-US" i="1" dirty="0">
                <a:ea typeface="+mn-ea"/>
              </a:rPr>
              <a:t>b</a:t>
            </a:r>
            <a:r>
              <a:rPr lang="en-US" dirty="0">
                <a:ea typeface="+mn-ea"/>
              </a:rPr>
              <a:t> mod </a:t>
            </a:r>
            <a:r>
              <a:rPr lang="en-US" i="1" dirty="0">
                <a:ea typeface="+mn-ea"/>
              </a:rPr>
              <a:t>n</a:t>
            </a:r>
            <a:r>
              <a:rPr lang="en-US" dirty="0">
                <a:ea typeface="+mn-ea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5486400"/>
            <a:ext cx="6096000" cy="9239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pitchFamily="-1" charset="0"/>
              </a:rPr>
              <a:t>       23 =  8 (mod 5) because 23 -  8 =  15 =  5 *  3</a:t>
            </a:r>
          </a:p>
          <a:p>
            <a:pPr>
              <a:defRPr/>
            </a:pPr>
            <a:r>
              <a:rPr lang="en-US" dirty="0">
                <a:latin typeface="Arial" pitchFamily="-1" charset="0"/>
              </a:rPr>
              <a:t>       - 11 =  5 (mod 8) because - 11 -  5 = - 16 =  8 *  (- 2)</a:t>
            </a:r>
          </a:p>
          <a:p>
            <a:pPr>
              <a:defRPr/>
            </a:pPr>
            <a:r>
              <a:rPr lang="en-US" dirty="0">
                <a:latin typeface="Arial" pitchFamily="-1" charset="0"/>
              </a:rPr>
              <a:t>       81 =  0 (mod 27) because 81 -  0 =  81 =  27 *  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0198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4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US" dirty="0"/>
              <a:t>Congruences examples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9592" y="1826028"/>
            <a:ext cx="7558608" cy="4289425"/>
          </a:xfrm>
        </p:spPr>
        <p:txBody>
          <a:bodyPr rtlCol="0">
            <a:normAutofit fontScale="92500" lnSpcReduction="20000"/>
          </a:bodyPr>
          <a:lstStyle/>
          <a:p>
            <a:pPr marL="0" indent="0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US" dirty="0">
                <a:ea typeface="+mn-ea"/>
              </a:rPr>
              <a:t>Which of the following is valid congruences?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38</a:t>
            </a:r>
            <a:r>
              <a:rPr lang="en-US" dirty="0"/>
              <a:t> ≡2 (mod 12)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38</a:t>
            </a:r>
            <a:r>
              <a:rPr lang="en-US" dirty="0"/>
              <a:t> ≡ 14 (mod 12)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10</a:t>
            </a:r>
            <a:r>
              <a:rPr lang="en-US" dirty="0"/>
              <a:t> ≡2 (mod 6)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13</a:t>
            </a:r>
            <a:r>
              <a:rPr lang="en-US" dirty="0"/>
              <a:t> ≡ 3 (mod 13)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2</a:t>
            </a:r>
            <a:r>
              <a:rPr lang="en-US" dirty="0"/>
              <a:t> ≡ -3 (mod 5)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-8 </a:t>
            </a:r>
            <a:r>
              <a:rPr lang="en-US" dirty="0"/>
              <a:t>≡ 7 (mod 5)</a:t>
            </a:r>
            <a:endParaRPr lang="en-US" dirty="0"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0198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00882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Modular Arithmetic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66800" y="1524000"/>
            <a:ext cx="7570788" cy="5181600"/>
          </a:xfrm>
        </p:spPr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3200" dirty="0">
                <a:ea typeface="+mn-ea"/>
                <a:cs typeface="+mn-cs"/>
              </a:rPr>
              <a:t>Modular arithmetic exhibits the following properties:</a:t>
            </a:r>
          </a:p>
          <a:p>
            <a:pPr fontAlgn="auto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	1.  [(</a:t>
            </a:r>
            <a:r>
              <a:rPr lang="en-US" i="1" dirty="0">
                <a:ea typeface="+mn-ea"/>
                <a:cs typeface="+mn-cs"/>
              </a:rPr>
              <a:t>a</a:t>
            </a:r>
            <a:r>
              <a:rPr lang="en-US" dirty="0">
                <a:ea typeface="+mn-ea"/>
                <a:cs typeface="+mn-cs"/>
              </a:rPr>
              <a:t> mod </a:t>
            </a:r>
            <a:r>
              <a:rPr lang="en-US" i="1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) + (</a:t>
            </a:r>
            <a:r>
              <a:rPr lang="en-US" i="1" dirty="0">
                <a:ea typeface="+mn-ea"/>
                <a:cs typeface="+mn-cs"/>
              </a:rPr>
              <a:t>b</a:t>
            </a:r>
            <a:r>
              <a:rPr lang="en-US" dirty="0">
                <a:ea typeface="+mn-ea"/>
                <a:cs typeface="+mn-cs"/>
              </a:rPr>
              <a:t> mod </a:t>
            </a:r>
            <a:r>
              <a:rPr lang="en-US" i="1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)] mod </a:t>
            </a:r>
            <a:r>
              <a:rPr lang="en-US" i="1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i="1" dirty="0">
                <a:ea typeface="+mn-ea"/>
                <a:cs typeface="+mn-cs"/>
              </a:rPr>
              <a:t>= (a + b) </a:t>
            </a:r>
            <a:r>
              <a:rPr lang="en-US" dirty="0">
                <a:ea typeface="+mn-ea"/>
                <a:cs typeface="+mn-cs"/>
              </a:rPr>
              <a:t>mod </a:t>
            </a:r>
            <a:r>
              <a:rPr lang="en-US" i="1" dirty="0">
                <a:ea typeface="+mn-ea"/>
                <a:cs typeface="+mn-cs"/>
              </a:rPr>
              <a:t>n</a:t>
            </a:r>
          </a:p>
          <a:p>
            <a:pPr fontAlgn="auto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	2.  [(</a:t>
            </a:r>
            <a:r>
              <a:rPr lang="en-US" i="1" dirty="0">
                <a:ea typeface="+mn-ea"/>
                <a:cs typeface="+mn-cs"/>
              </a:rPr>
              <a:t>a</a:t>
            </a:r>
            <a:r>
              <a:rPr lang="en-US" dirty="0">
                <a:ea typeface="+mn-ea"/>
                <a:cs typeface="+mn-cs"/>
              </a:rPr>
              <a:t> mod </a:t>
            </a:r>
            <a:r>
              <a:rPr lang="en-US" i="1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) - (</a:t>
            </a:r>
            <a:r>
              <a:rPr lang="en-US" i="1" dirty="0">
                <a:ea typeface="+mn-ea"/>
                <a:cs typeface="+mn-cs"/>
              </a:rPr>
              <a:t>b</a:t>
            </a:r>
            <a:r>
              <a:rPr lang="en-US" dirty="0">
                <a:ea typeface="+mn-ea"/>
                <a:cs typeface="+mn-cs"/>
              </a:rPr>
              <a:t> mod </a:t>
            </a:r>
            <a:r>
              <a:rPr lang="en-US" i="1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)] mod </a:t>
            </a:r>
            <a:r>
              <a:rPr lang="en-US" i="1" dirty="0">
                <a:ea typeface="+mn-ea"/>
                <a:cs typeface="+mn-cs"/>
              </a:rPr>
              <a:t>n = (a - b) </a:t>
            </a:r>
            <a:r>
              <a:rPr lang="en-US" dirty="0">
                <a:ea typeface="+mn-ea"/>
                <a:cs typeface="+mn-cs"/>
              </a:rPr>
              <a:t>mod </a:t>
            </a:r>
            <a:r>
              <a:rPr lang="en-US" i="1" dirty="0">
                <a:ea typeface="+mn-ea"/>
                <a:cs typeface="+mn-cs"/>
              </a:rPr>
              <a:t>n</a:t>
            </a:r>
          </a:p>
          <a:p>
            <a:pPr fontAlgn="auto">
              <a:lnSpc>
                <a:spcPct val="120000"/>
              </a:lnSpc>
              <a:spcBef>
                <a:spcPts val="2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	3.  [(</a:t>
            </a:r>
            <a:r>
              <a:rPr lang="en-US" i="1" dirty="0">
                <a:ea typeface="+mn-ea"/>
                <a:cs typeface="+mn-cs"/>
              </a:rPr>
              <a:t>a</a:t>
            </a:r>
            <a:r>
              <a:rPr lang="en-US" dirty="0">
                <a:ea typeface="+mn-ea"/>
                <a:cs typeface="+mn-cs"/>
              </a:rPr>
              <a:t> mod </a:t>
            </a:r>
            <a:r>
              <a:rPr lang="en-US" i="1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) * (</a:t>
            </a:r>
            <a:r>
              <a:rPr lang="en-US" i="1" dirty="0">
                <a:ea typeface="+mn-ea"/>
                <a:cs typeface="+mn-cs"/>
              </a:rPr>
              <a:t>b</a:t>
            </a:r>
            <a:r>
              <a:rPr lang="en-US" dirty="0">
                <a:ea typeface="+mn-ea"/>
                <a:cs typeface="+mn-cs"/>
              </a:rPr>
              <a:t> mod </a:t>
            </a:r>
            <a:r>
              <a:rPr lang="en-US" i="1" dirty="0">
                <a:ea typeface="+mn-ea"/>
                <a:cs typeface="+mn-cs"/>
              </a:rPr>
              <a:t>n</a:t>
            </a:r>
            <a:r>
              <a:rPr lang="en-US" dirty="0">
                <a:ea typeface="+mn-ea"/>
                <a:cs typeface="+mn-cs"/>
              </a:rPr>
              <a:t>)] mod </a:t>
            </a:r>
            <a:r>
              <a:rPr lang="en-US" i="1" dirty="0">
                <a:ea typeface="+mn-ea"/>
                <a:cs typeface="+mn-cs"/>
              </a:rPr>
              <a:t>n = (a * b) </a:t>
            </a:r>
            <a:r>
              <a:rPr lang="en-US" dirty="0">
                <a:ea typeface="+mn-ea"/>
                <a:cs typeface="+mn-cs"/>
              </a:rPr>
              <a:t>mod </a:t>
            </a:r>
            <a:r>
              <a:rPr lang="en-US" i="1" dirty="0">
                <a:ea typeface="+mn-ea"/>
                <a:cs typeface="+mn-cs"/>
              </a:rPr>
              <a:t>n</a:t>
            </a:r>
          </a:p>
          <a:p>
            <a:pPr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3200" dirty="0">
                <a:ea typeface="+mn-ea"/>
                <a:cs typeface="+mn-cs"/>
              </a:rPr>
              <a:t>We demonstrate the first property:</a:t>
            </a: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sz="3000" dirty="0">
                <a:ea typeface="+mn-ea"/>
              </a:rPr>
              <a:t>Define (</a:t>
            </a:r>
            <a:r>
              <a:rPr lang="en-US" sz="3000" i="1" dirty="0">
                <a:ea typeface="+mn-ea"/>
              </a:rPr>
              <a:t>a</a:t>
            </a:r>
            <a:r>
              <a:rPr lang="en-US" sz="3000" dirty="0">
                <a:ea typeface="+mn-ea"/>
              </a:rPr>
              <a:t> mod </a:t>
            </a:r>
            <a:r>
              <a:rPr lang="en-US" sz="3000" i="1" dirty="0">
                <a:ea typeface="+mn-ea"/>
              </a:rPr>
              <a:t>n)</a:t>
            </a:r>
            <a:r>
              <a:rPr lang="en-US" sz="3000" dirty="0">
                <a:ea typeface="+mn-ea"/>
              </a:rPr>
              <a:t> = </a:t>
            </a:r>
            <a:r>
              <a:rPr lang="en-US" sz="3000" i="1" dirty="0">
                <a:ea typeface="+mn-ea"/>
              </a:rPr>
              <a:t>r</a:t>
            </a:r>
            <a:r>
              <a:rPr lang="en-US" sz="3000" i="1" baseline="-25000" dirty="0">
                <a:ea typeface="+mn-ea"/>
              </a:rPr>
              <a:t>a</a:t>
            </a:r>
            <a:r>
              <a:rPr lang="en-US" sz="3000" i="1" dirty="0">
                <a:ea typeface="+mn-ea"/>
              </a:rPr>
              <a:t> </a:t>
            </a:r>
            <a:r>
              <a:rPr lang="en-US" sz="3000" dirty="0">
                <a:ea typeface="+mn-ea"/>
              </a:rPr>
              <a:t>and (</a:t>
            </a:r>
            <a:r>
              <a:rPr lang="en-US" sz="3000" i="1" dirty="0">
                <a:ea typeface="+mn-ea"/>
              </a:rPr>
              <a:t>b</a:t>
            </a:r>
            <a:r>
              <a:rPr lang="en-US" sz="3000" dirty="0">
                <a:ea typeface="+mn-ea"/>
              </a:rPr>
              <a:t> mod </a:t>
            </a:r>
            <a:r>
              <a:rPr lang="en-US" sz="3000" i="1" dirty="0">
                <a:ea typeface="+mn-ea"/>
              </a:rPr>
              <a:t>n</a:t>
            </a:r>
            <a:r>
              <a:rPr lang="en-US" sz="3000" dirty="0">
                <a:ea typeface="+mn-ea"/>
              </a:rPr>
              <a:t>) = </a:t>
            </a:r>
            <a:r>
              <a:rPr lang="en-US" sz="3000" i="1" dirty="0">
                <a:ea typeface="+mn-ea"/>
              </a:rPr>
              <a:t>r</a:t>
            </a:r>
            <a:r>
              <a:rPr lang="en-US" sz="3000" i="1" baseline="-25000" dirty="0">
                <a:ea typeface="+mn-ea"/>
              </a:rPr>
              <a:t>b</a:t>
            </a:r>
            <a:r>
              <a:rPr lang="en-US" sz="3000" dirty="0">
                <a:ea typeface="+mn-ea"/>
              </a:rPr>
              <a:t>. Then we can write </a:t>
            </a:r>
          </a:p>
          <a:p>
            <a:pPr marL="349250" lvl="1" indent="0" fontAlgn="auto">
              <a:lnSpc>
                <a:spcPct val="120000"/>
              </a:lnSpc>
              <a:spcAft>
                <a:spcPts val="0"/>
              </a:spcAft>
              <a:buNone/>
              <a:defRPr/>
            </a:pPr>
            <a:r>
              <a:rPr lang="en-US" sz="3000" i="1" dirty="0">
                <a:ea typeface="+mn-ea"/>
              </a:rPr>
              <a:t>a = r</a:t>
            </a:r>
            <a:r>
              <a:rPr lang="en-US" sz="3000" i="1" baseline="-25000" dirty="0">
                <a:ea typeface="+mn-ea"/>
              </a:rPr>
              <a:t>a</a:t>
            </a:r>
            <a:r>
              <a:rPr lang="en-US" sz="3000" i="1" dirty="0">
                <a:ea typeface="+mn-ea"/>
              </a:rPr>
              <a:t> </a:t>
            </a:r>
            <a:r>
              <a:rPr lang="en-US" sz="3000" dirty="0">
                <a:ea typeface="+mn-ea"/>
              </a:rPr>
              <a:t>+ </a:t>
            </a:r>
            <a:r>
              <a:rPr lang="en-US" sz="3000" i="1" dirty="0" err="1">
                <a:ea typeface="+mn-ea"/>
              </a:rPr>
              <a:t>jn</a:t>
            </a:r>
            <a:r>
              <a:rPr lang="en-US" sz="3000" dirty="0">
                <a:ea typeface="+mn-ea"/>
              </a:rPr>
              <a:t> , </a:t>
            </a:r>
            <a:r>
              <a:rPr lang="en-US" sz="3000" i="1" dirty="0">
                <a:ea typeface="+mn-ea"/>
              </a:rPr>
              <a:t>b = r</a:t>
            </a:r>
            <a:r>
              <a:rPr lang="en-US" sz="3000" i="1" baseline="-25000" dirty="0">
                <a:ea typeface="+mn-ea"/>
              </a:rPr>
              <a:t>b</a:t>
            </a:r>
            <a:r>
              <a:rPr lang="en-US" sz="3000" i="1" dirty="0">
                <a:ea typeface="+mn-ea"/>
              </a:rPr>
              <a:t> + kn </a:t>
            </a:r>
            <a:r>
              <a:rPr lang="en-US" sz="3000" dirty="0">
                <a:ea typeface="+mn-ea"/>
              </a:rPr>
              <a:t>for some integer j and </a:t>
            </a:r>
            <a:r>
              <a:rPr lang="en-US" sz="3000" i="1" dirty="0">
                <a:ea typeface="+mn-ea"/>
              </a:rPr>
              <a:t>k</a:t>
            </a:r>
            <a:endParaRPr lang="en-US" sz="3000" dirty="0">
              <a:ea typeface="+mn-ea"/>
            </a:endParaRPr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sz="3000" dirty="0">
                <a:ea typeface="+mn-ea"/>
              </a:rPr>
              <a:t>Then: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	(a + b) mod n = (r</a:t>
            </a:r>
            <a:r>
              <a:rPr lang="en-US" baseline="-25000" dirty="0">
                <a:ea typeface="+mn-ea"/>
                <a:cs typeface="+mn-cs"/>
              </a:rPr>
              <a:t>a</a:t>
            </a:r>
            <a:r>
              <a:rPr lang="en-US" dirty="0">
                <a:ea typeface="+mn-ea"/>
                <a:cs typeface="+mn-cs"/>
              </a:rPr>
              <a:t> + jn + r</a:t>
            </a:r>
            <a:r>
              <a:rPr lang="en-US" baseline="-25000" dirty="0">
                <a:ea typeface="+mn-ea"/>
                <a:cs typeface="+mn-cs"/>
              </a:rPr>
              <a:t>b</a:t>
            </a:r>
            <a:r>
              <a:rPr lang="en-US" dirty="0">
                <a:ea typeface="+mn-ea"/>
                <a:cs typeface="+mn-cs"/>
              </a:rPr>
              <a:t> + kn) mod n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		        = (r</a:t>
            </a:r>
            <a:r>
              <a:rPr lang="en-US" baseline="-25000" dirty="0">
                <a:ea typeface="+mn-ea"/>
                <a:cs typeface="+mn-cs"/>
              </a:rPr>
              <a:t>a</a:t>
            </a:r>
            <a:r>
              <a:rPr lang="en-US" dirty="0">
                <a:ea typeface="+mn-ea"/>
                <a:cs typeface="+mn-cs"/>
              </a:rPr>
              <a:t> + r</a:t>
            </a:r>
            <a:r>
              <a:rPr lang="en-US" baseline="-25000" dirty="0">
                <a:ea typeface="+mn-ea"/>
                <a:cs typeface="+mn-cs"/>
              </a:rPr>
              <a:t>b</a:t>
            </a:r>
            <a:r>
              <a:rPr lang="en-US" dirty="0">
                <a:ea typeface="+mn-ea"/>
                <a:cs typeface="+mn-cs"/>
              </a:rPr>
              <a:t> + n(k + j)) mod n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		        = (r</a:t>
            </a:r>
            <a:r>
              <a:rPr lang="en-US" baseline="-25000" dirty="0">
                <a:ea typeface="+mn-ea"/>
                <a:cs typeface="+mn-cs"/>
              </a:rPr>
              <a:t>a</a:t>
            </a:r>
            <a:r>
              <a:rPr lang="en-US" dirty="0">
                <a:ea typeface="+mn-ea"/>
                <a:cs typeface="+mn-cs"/>
              </a:rPr>
              <a:t> + r</a:t>
            </a:r>
            <a:r>
              <a:rPr lang="en-US" baseline="-25000" dirty="0">
                <a:ea typeface="+mn-ea"/>
                <a:cs typeface="+mn-cs"/>
              </a:rPr>
              <a:t>b</a:t>
            </a:r>
            <a:r>
              <a:rPr lang="en-US" dirty="0">
                <a:ea typeface="+mn-ea"/>
                <a:cs typeface="+mn-cs"/>
              </a:rPr>
              <a:t>) mod n</a:t>
            </a:r>
          </a:p>
          <a:p>
            <a:pPr fontAlgn="auto"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		        = [(a mod n) + (b mod n)] mod 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0866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Remaining Properties:</a:t>
            </a:r>
          </a:p>
        </p:txBody>
      </p:sp>
      <p:sp>
        <p:nvSpPr>
          <p:cNvPr id="6246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Examples of the three remaining properties: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0" y="2492896"/>
            <a:ext cx="5307013" cy="38164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spcBef>
                <a:spcPts val="1200"/>
              </a:spcBef>
              <a:defRPr/>
            </a:pPr>
            <a:r>
              <a:rPr lang="en-US" dirty="0">
                <a:latin typeface="Arial" pitchFamily="-1" charset="0"/>
              </a:rPr>
              <a:t> 11 mod 8 = 3; 15 mod 8 = 7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latin typeface="Arial" pitchFamily="-1" charset="0"/>
              </a:rPr>
              <a:t>[(11 mod 8) + (15 mod 8)] mod 8 = 10 mod 8 = 2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à"/>
              <a:defRPr/>
            </a:pPr>
            <a:r>
              <a:rPr lang="en-US" dirty="0">
                <a:latin typeface="Arial" pitchFamily="-1" charset="0"/>
              </a:rPr>
              <a:t>(11 + 15) mod 8 =  26 mod 8 = 2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à"/>
              <a:defRPr/>
            </a:pPr>
            <a:endParaRPr lang="en-US" dirty="0">
              <a:latin typeface="Arial" pitchFamily="-1" charset="0"/>
            </a:endParaRPr>
          </a:p>
          <a:p>
            <a:pPr>
              <a:spcBef>
                <a:spcPts val="1200"/>
              </a:spcBef>
              <a:defRPr/>
            </a:pPr>
            <a:r>
              <a:rPr lang="en-US" dirty="0">
                <a:latin typeface="Arial" pitchFamily="-1" charset="0"/>
              </a:rPr>
              <a:t>[(11 mod 8) - (15 mod 8)] mod 8 = - 4 mod 8 = 4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latin typeface="Arial" pitchFamily="-1" charset="0"/>
              </a:rPr>
              <a:t>(11 -  15) mod 8 = - 4 mod 8 =  4</a:t>
            </a:r>
          </a:p>
          <a:p>
            <a:pPr>
              <a:spcBef>
                <a:spcPts val="1200"/>
              </a:spcBef>
              <a:defRPr/>
            </a:pPr>
            <a:endParaRPr lang="en-US" dirty="0">
              <a:latin typeface="Arial" pitchFamily="-1" charset="0"/>
            </a:endParaRPr>
          </a:p>
          <a:p>
            <a:pPr>
              <a:spcBef>
                <a:spcPts val="1200"/>
              </a:spcBef>
              <a:defRPr/>
            </a:pPr>
            <a:r>
              <a:rPr lang="en-US" dirty="0">
                <a:latin typeface="Arial" pitchFamily="-1" charset="0"/>
              </a:rPr>
              <a:t>[(11 mod 8) *  (15 mod 8)] mod 8 =  21 mod 8 = 5</a:t>
            </a:r>
          </a:p>
          <a:p>
            <a:pPr>
              <a:spcBef>
                <a:spcPts val="1200"/>
              </a:spcBef>
              <a:defRPr/>
            </a:pPr>
            <a:r>
              <a:rPr lang="en-US" dirty="0">
                <a:latin typeface="Arial" pitchFamily="-1" charset="0"/>
              </a:rPr>
              <a:t>(11 * 15) mod 8 = 165 mod 8 =  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791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2.2(a)</a:t>
            </a:r>
            <a:br>
              <a:rPr lang="en-US" dirty="0"/>
            </a:br>
            <a:r>
              <a:rPr lang="en-US" dirty="0"/>
              <a:t>Arithmetic Modulo 8</a:t>
            </a:r>
          </a:p>
        </p:txBody>
      </p:sp>
      <p:pic>
        <p:nvPicPr>
          <p:cNvPr id="64515" name="Picture 2"/>
          <p:cNvPicPr>
            <a:picLocks noChangeAspect="1"/>
          </p:cNvPicPr>
          <p:nvPr/>
        </p:nvPicPr>
        <p:blipFill>
          <a:blip r:embed="rId3"/>
          <a:srcRect r="36000"/>
          <a:stretch>
            <a:fillRect/>
          </a:stretch>
        </p:blipFill>
        <p:spPr bwMode="auto">
          <a:xfrm>
            <a:off x="457200" y="1600200"/>
            <a:ext cx="819836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294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696948" y="6596390"/>
            <a:ext cx="34470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(This table can be found on page 37 in the textbook)</a:t>
            </a:r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US" dirty="0"/>
              <a:t>Table 2.2(b)</a:t>
            </a:r>
            <a:br>
              <a:rPr lang="en-US" dirty="0"/>
            </a:br>
            <a:r>
              <a:rPr lang="en-US" sz="4800" dirty="0"/>
              <a:t>Multiplication Modulo 8</a:t>
            </a:r>
            <a:endParaRPr lang="en-US" dirty="0"/>
          </a:p>
        </p:txBody>
      </p:sp>
      <p:pic>
        <p:nvPicPr>
          <p:cNvPr id="66563" name="Picture 2"/>
          <p:cNvPicPr>
            <a:picLocks noChangeAspect="1"/>
          </p:cNvPicPr>
          <p:nvPr/>
        </p:nvPicPr>
        <p:blipFill>
          <a:blip r:embed="rId3"/>
          <a:srcRect r="36151"/>
          <a:stretch>
            <a:fillRect/>
          </a:stretch>
        </p:blipFill>
        <p:spPr bwMode="auto">
          <a:xfrm>
            <a:off x="533400" y="1600200"/>
            <a:ext cx="8305800" cy="541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4770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696948" y="6596390"/>
            <a:ext cx="34470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(This table can be found on page 37 in the textbook)</a:t>
            </a:r>
          </a:p>
        </p:txBody>
      </p:sp>
    </p:spTree>
  </p:cSld>
  <p:clrMapOvr>
    <a:masterClrMapping/>
  </p:clrMapOvr>
  <p:transition spd="med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>
          <a:xfrm>
            <a:off x="251520" y="1772816"/>
            <a:ext cx="3886200" cy="4594448"/>
          </a:xfrm>
        </p:spPr>
        <p:txBody>
          <a:bodyPr/>
          <a:lstStyle/>
          <a:p>
            <a:r>
              <a:rPr lang="en-US" sz="4800" dirty="0"/>
              <a:t>Table 2.2(c)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Additive inverse (-w)</a:t>
            </a:r>
            <a:br>
              <a:rPr lang="en-US" sz="4800" dirty="0"/>
            </a:br>
            <a:r>
              <a:rPr lang="en-US" sz="4800" dirty="0"/>
              <a:t>and </a:t>
            </a:r>
            <a:br>
              <a:rPr lang="en-US" sz="4800" dirty="0"/>
            </a:br>
            <a:r>
              <a:rPr lang="en-US" sz="4800" dirty="0"/>
              <a:t>Multiplicative Inverse (w</a:t>
            </a:r>
            <a:r>
              <a:rPr lang="en-US" sz="4800" baseline="30000" dirty="0"/>
              <a:t>-1</a:t>
            </a:r>
            <a:r>
              <a:rPr lang="en-US" sz="4800" dirty="0"/>
              <a:t>)</a:t>
            </a:r>
            <a:br>
              <a:rPr lang="en-US" sz="4800" dirty="0"/>
            </a:br>
            <a:r>
              <a:rPr lang="en-US" sz="4800" dirty="0"/>
              <a:t>Modulo 8</a:t>
            </a:r>
          </a:p>
        </p:txBody>
      </p:sp>
      <p:pic>
        <p:nvPicPr>
          <p:cNvPr id="68611" name="Picture 2"/>
          <p:cNvPicPr>
            <a:picLocks noChangeAspect="1"/>
          </p:cNvPicPr>
          <p:nvPr/>
        </p:nvPicPr>
        <p:blipFill>
          <a:blip r:embed="rId3"/>
          <a:srcRect r="76820"/>
          <a:stretch>
            <a:fillRect/>
          </a:stretch>
        </p:blipFill>
        <p:spPr bwMode="auto">
          <a:xfrm>
            <a:off x="5062538" y="179388"/>
            <a:ext cx="3700462" cy="667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7150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696948" y="6596390"/>
            <a:ext cx="34470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(This table can be found on page 37 in the textbook)</a:t>
            </a:r>
          </a:p>
        </p:txBody>
      </p:sp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9688"/>
            <a:ext cx="8172325" cy="1412875"/>
          </a:xfrm>
        </p:spPr>
        <p:txBody>
          <a:bodyPr/>
          <a:lstStyle/>
          <a:p>
            <a:r>
              <a:rPr lang="en-US" sz="3600" dirty="0">
                <a:latin typeface="Arial" pitchFamily="-84" charset="0"/>
              </a:rPr>
              <a:t>The additive and multiplicative inverse</a:t>
            </a:r>
            <a:endParaRPr lang="en-AU" sz="3600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dirty="0"/>
              <a:t>Find the multiplicative inverse of 3 mod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the multiplicative inverse of 2 mod 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1100" y="257061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</a:rPr>
              <a:t>   3x w</a:t>
            </a:r>
            <a:r>
              <a:rPr lang="en-US" sz="2800" baseline="30000" dirty="0">
                <a:latin typeface="+mn-lt"/>
              </a:rPr>
              <a:t>-1</a:t>
            </a:r>
            <a:r>
              <a:rPr lang="en-US" sz="2800" dirty="0">
                <a:latin typeface="+mn-lt"/>
              </a:rPr>
              <a:t>  ≡ 1 (mod 5)</a:t>
            </a:r>
          </a:p>
          <a:p>
            <a:pPr marL="0" indent="0">
              <a:buNone/>
            </a:pPr>
            <a:r>
              <a:rPr lang="en-US" sz="2800" dirty="0">
                <a:latin typeface="+mn-lt"/>
              </a:rPr>
              <a:t>   3 x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2800" dirty="0">
                <a:latin typeface="+mn-lt"/>
              </a:rPr>
              <a:t>=6 mod 5 =1 </a:t>
            </a:r>
          </a:p>
        </p:txBody>
      </p:sp>
      <p:sp>
        <p:nvSpPr>
          <p:cNvPr id="3" name="Rectangle 2"/>
          <p:cNvSpPr/>
          <p:nvPr/>
        </p:nvSpPr>
        <p:spPr>
          <a:xfrm>
            <a:off x="1547664" y="472514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</a:rPr>
              <a:t> 2x w</a:t>
            </a:r>
            <a:r>
              <a:rPr lang="en-US" sz="2800" baseline="30000" dirty="0">
                <a:latin typeface="+mn-lt"/>
              </a:rPr>
              <a:t>-1</a:t>
            </a:r>
            <a:r>
              <a:rPr lang="en-US" sz="2800" dirty="0">
                <a:latin typeface="+mn-lt"/>
              </a:rPr>
              <a:t> ≡1 (mod 11)</a:t>
            </a:r>
          </a:p>
          <a:p>
            <a:pPr marL="0" indent="0">
              <a:buNone/>
            </a:pPr>
            <a:r>
              <a:rPr lang="en-US" sz="2800" dirty="0">
                <a:latin typeface="+mn-lt"/>
              </a:rPr>
              <a:t> 2x</a:t>
            </a:r>
            <a:r>
              <a:rPr lang="en-US" sz="2800" dirty="0">
                <a:solidFill>
                  <a:srgbClr val="FF0000"/>
                </a:solidFill>
                <a:latin typeface="+mn-lt"/>
              </a:rPr>
              <a:t>6</a:t>
            </a:r>
            <a:r>
              <a:rPr lang="en-US" sz="2800" dirty="0">
                <a:latin typeface="+mn-lt"/>
              </a:rPr>
              <a:t>=12 mod 11=1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35843" name="Content Placeholder 5"/>
          <p:cNvSpPr>
            <a:spLocks noGrp="1"/>
          </p:cNvSpPr>
          <p:nvPr>
            <p:ph idx="1"/>
          </p:nvPr>
        </p:nvSpPr>
        <p:spPr>
          <a:xfrm>
            <a:off x="792163" y="1700808"/>
            <a:ext cx="7570787" cy="4730750"/>
          </a:xfrm>
        </p:spPr>
        <p:txBody>
          <a:bodyPr/>
          <a:lstStyle/>
          <a:p>
            <a:r>
              <a:rPr lang="en-US" dirty="0"/>
              <a:t>This chapter introduces the basic concepts from number theory that are needed for understanding finite fields; these include divisibility, the Euclidian algorithm, and modular arithmetic.</a:t>
            </a:r>
          </a:p>
          <a:p>
            <a:r>
              <a:rPr lang="en-US" dirty="0"/>
              <a:t>This chapter also discusses aspects of number theory related to prime numbers and discrete logarithms, which are fundamental to the design of asymmetric (public-key) cryptographic algorithms.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876925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618144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9688"/>
            <a:ext cx="8172325" cy="1412875"/>
          </a:xfrm>
        </p:spPr>
        <p:txBody>
          <a:bodyPr/>
          <a:lstStyle/>
          <a:p>
            <a:r>
              <a:rPr lang="en-US" sz="3600" dirty="0">
                <a:latin typeface="Arial" pitchFamily="-84" charset="0"/>
              </a:rPr>
              <a:t>The additive and multiplicative inverse</a:t>
            </a:r>
            <a:endParaRPr lang="en-AU" sz="3600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dirty="0"/>
              <a:t>Find the multiplicative inverse of 4 mod 5: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 the additive inverse of 7 mod 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  <p:sp>
        <p:nvSpPr>
          <p:cNvPr id="2" name="Rectangle 1"/>
          <p:cNvSpPr/>
          <p:nvPr/>
        </p:nvSpPr>
        <p:spPr>
          <a:xfrm>
            <a:off x="1691680" y="2541558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</a:rPr>
              <a:t>4x w</a:t>
            </a:r>
            <a:r>
              <a:rPr lang="en-US" sz="2800" baseline="30000" dirty="0">
                <a:latin typeface="+mn-lt"/>
              </a:rPr>
              <a:t>-1</a:t>
            </a:r>
            <a:r>
              <a:rPr lang="en-US" sz="2800" dirty="0">
                <a:latin typeface="+mn-lt"/>
              </a:rPr>
              <a:t> ≡ 1 mod 5</a:t>
            </a:r>
            <a:endParaRPr lang="en-US" sz="2800" dirty="0">
              <a:latin typeface="+mn-lt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>
                <a:latin typeface="+mn-lt"/>
                <a:sym typeface="Wingdings" panose="05000000000000000000" pitchFamily="2" charset="2"/>
              </a:rPr>
              <a:t>4x</a:t>
            </a:r>
            <a:r>
              <a:rPr lang="en-US" sz="28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4</a:t>
            </a:r>
            <a:r>
              <a:rPr lang="en-US" sz="2800" dirty="0">
                <a:latin typeface="+mn-lt"/>
                <a:sym typeface="Wingdings" panose="05000000000000000000" pitchFamily="2" charset="2"/>
              </a:rPr>
              <a:t>=16 mod 5=1</a:t>
            </a:r>
          </a:p>
        </p:txBody>
      </p:sp>
      <p:sp>
        <p:nvSpPr>
          <p:cNvPr id="3" name="Rectangle 2"/>
          <p:cNvSpPr/>
          <p:nvPr/>
        </p:nvSpPr>
        <p:spPr>
          <a:xfrm>
            <a:off x="971600" y="4725144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</a:rPr>
              <a:t>	7+ -w ≡ 0 mod 8</a:t>
            </a:r>
          </a:p>
          <a:p>
            <a:pPr marL="0" indent="0">
              <a:buNone/>
            </a:pPr>
            <a:r>
              <a:rPr lang="en-US" sz="2800" dirty="0">
                <a:latin typeface="+mn-lt"/>
                <a:sym typeface="Wingdings" panose="05000000000000000000" pitchFamily="2" charset="2"/>
              </a:rPr>
              <a:t>             7+</a:t>
            </a:r>
            <a:r>
              <a:rPr lang="en-US" sz="2800" dirty="0">
                <a:solidFill>
                  <a:srgbClr val="FF0000"/>
                </a:solidFill>
                <a:latin typeface="+mn-lt"/>
                <a:sym typeface="Wingdings" panose="05000000000000000000" pitchFamily="2" charset="2"/>
              </a:rPr>
              <a:t>1</a:t>
            </a:r>
            <a:r>
              <a:rPr lang="en-US" sz="2800" dirty="0">
                <a:latin typeface="+mn-lt"/>
                <a:sym typeface="Wingdings" panose="05000000000000000000" pitchFamily="2" charset="2"/>
              </a:rPr>
              <a:t>=8 mod 8=1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902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AU" sz="4800" dirty="0"/>
              <a:t>Table 2.3</a:t>
            </a:r>
            <a:br>
              <a:rPr lang="en-AU" sz="4800" dirty="0"/>
            </a:br>
            <a:r>
              <a:rPr lang="en-AU" sz="3200" dirty="0"/>
              <a:t>Properties of Modular Arithmetic for Integers in Z</a:t>
            </a:r>
            <a:r>
              <a:rPr lang="en-AU" sz="3200" baseline="-25000" dirty="0"/>
              <a:t>n</a:t>
            </a:r>
            <a:endParaRPr lang="en-US" sz="4400" baseline="-25000" dirty="0"/>
          </a:p>
        </p:txBody>
      </p:sp>
      <p:pic>
        <p:nvPicPr>
          <p:cNvPr id="70659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463" y="2286000"/>
            <a:ext cx="8999537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791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562600" y="6400800"/>
            <a:ext cx="34470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100" dirty="0"/>
              <a:t>(This table can be found on page 38 in the textbook)</a:t>
            </a:r>
          </a:p>
        </p:txBody>
      </p:sp>
    </p:spTree>
  </p:cSld>
  <p:clrMapOvr>
    <a:masterClrMapping/>
  </p:clrMapOvr>
  <p:transition spd="med">
    <p:wipe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Prime Numbers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>
                <a:ea typeface="+mn-ea"/>
                <a:cs typeface="+mn-cs"/>
              </a:rPr>
              <a:t>Prime numbers only have divisors of 1 and itself 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AU" dirty="0">
                <a:ea typeface="+mn-ea"/>
              </a:rPr>
              <a:t>They cannot be written as a product of other numbers 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Prime numbers are central to number theory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 Any integer a &gt; 1 can be factored in a unique way as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		a = </a:t>
            </a:r>
            <a:r>
              <a:rPr lang="en-US" baseline="-25000" dirty="0">
                <a:ea typeface="+mn-ea"/>
                <a:cs typeface="+mn-cs"/>
              </a:rPr>
              <a:t>p1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baseline="30000" dirty="0">
                <a:ea typeface="+mn-ea"/>
                <a:cs typeface="+mn-cs"/>
              </a:rPr>
              <a:t>a1</a:t>
            </a:r>
            <a:r>
              <a:rPr lang="en-US" dirty="0">
                <a:ea typeface="+mn-ea"/>
                <a:cs typeface="+mn-cs"/>
              </a:rPr>
              <a:t> * p</a:t>
            </a:r>
            <a:r>
              <a:rPr lang="en-US" baseline="-25000" dirty="0">
                <a:ea typeface="+mn-ea"/>
                <a:cs typeface="+mn-cs"/>
              </a:rPr>
              <a:t>2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sz="2857" baseline="30000" dirty="0">
                <a:ea typeface="+mn-ea"/>
                <a:cs typeface="+mn-cs"/>
              </a:rPr>
              <a:t>a2</a:t>
            </a:r>
            <a:r>
              <a:rPr lang="en-US" dirty="0">
                <a:ea typeface="+mn-ea"/>
                <a:cs typeface="+mn-cs"/>
              </a:rPr>
              <a:t> * . . . * p</a:t>
            </a:r>
            <a:r>
              <a:rPr lang="en-US" baseline="-25000" dirty="0">
                <a:ea typeface="+mn-ea"/>
                <a:cs typeface="+mn-cs"/>
              </a:rPr>
              <a:t>p1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baseline="30000" dirty="0">
                <a:ea typeface="+mn-ea"/>
                <a:cs typeface="+mn-cs"/>
              </a:rPr>
              <a:t>a1</a:t>
            </a:r>
            <a:r>
              <a:rPr lang="en-US" dirty="0">
                <a:ea typeface="+mn-ea"/>
                <a:cs typeface="+mn-cs"/>
              </a:rPr>
              <a:t> 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where p</a:t>
            </a:r>
            <a:r>
              <a:rPr lang="en-US" sz="2839" baseline="-25000" dirty="0">
                <a:ea typeface="+mn-ea"/>
                <a:cs typeface="+mn-cs"/>
              </a:rPr>
              <a:t>1</a:t>
            </a:r>
            <a:r>
              <a:rPr lang="en-US" dirty="0">
                <a:ea typeface="+mn-ea"/>
                <a:cs typeface="+mn-cs"/>
              </a:rPr>
              <a:t> &lt; p</a:t>
            </a:r>
            <a:r>
              <a:rPr lang="en-US" sz="2839" baseline="-25000" dirty="0">
                <a:ea typeface="+mn-ea"/>
                <a:cs typeface="+mn-cs"/>
              </a:rPr>
              <a:t>2</a:t>
            </a:r>
            <a:r>
              <a:rPr lang="en-US" dirty="0">
                <a:ea typeface="+mn-ea"/>
                <a:cs typeface="+mn-cs"/>
              </a:rPr>
              <a:t> &lt; . . .  &lt; p</a:t>
            </a:r>
            <a:r>
              <a:rPr lang="en-US" sz="2839" baseline="-25000" dirty="0">
                <a:ea typeface="+mn-ea"/>
                <a:cs typeface="+mn-cs"/>
              </a:rPr>
              <a:t>t</a:t>
            </a:r>
            <a:r>
              <a:rPr lang="en-US" dirty="0">
                <a:ea typeface="+mn-ea"/>
                <a:cs typeface="+mn-cs"/>
              </a:rPr>
              <a:t>  are prime numbers and where each a</a:t>
            </a:r>
            <a:r>
              <a:rPr lang="en-US" sz="2839" baseline="-25000" dirty="0">
                <a:ea typeface="+mn-ea"/>
                <a:cs typeface="+mn-cs"/>
              </a:rPr>
              <a:t>i</a:t>
            </a:r>
            <a:r>
              <a:rPr lang="en-US" dirty="0">
                <a:ea typeface="+mn-ea"/>
                <a:cs typeface="+mn-cs"/>
              </a:rPr>
              <a:t>  is a positive integer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This is known as the fundamental theorem of arithmetic</a:t>
            </a:r>
            <a:endParaRPr lang="en-AU" dirty="0"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241811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914400"/>
            <a:ext cx="83693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latin typeface="+mn-lt"/>
              </a:rPr>
              <a:t>Table 2.5 </a:t>
            </a:r>
          </a:p>
          <a:p>
            <a:pPr algn="ctr">
              <a:defRPr/>
            </a:pPr>
            <a:r>
              <a:rPr lang="en-US" sz="2800" dirty="0">
                <a:latin typeface="+mn-lt"/>
              </a:rPr>
              <a:t>Primes Under 2000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07206" y="6550223"/>
            <a:ext cx="43367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(This table can be found on page 44 in the textbook)</a:t>
            </a:r>
          </a:p>
        </p:txBody>
      </p:sp>
    </p:spTree>
  </p:cSld>
  <p:clrMapOvr>
    <a:masterClrMapping/>
  </p:clrMapOvr>
  <p:transition spd="med">
    <p:pull dir="r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Common Theorem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570787" cy="4638675"/>
          </a:xfrm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n-US" dirty="0"/>
              <a:t>Two theorems that play important roles in public-key cryptography are :</a:t>
            </a:r>
          </a:p>
          <a:p>
            <a:pPr indent="-1588"/>
            <a:r>
              <a:rPr lang="en-US" dirty="0"/>
              <a:t>Fermat’s theorem</a:t>
            </a:r>
          </a:p>
          <a:p>
            <a:pPr indent="-1588"/>
            <a:r>
              <a:rPr lang="en-US" dirty="0"/>
              <a:t>Euler’s theorem.</a:t>
            </a: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Fermat's Theorem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570787" cy="46386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>
                <a:ea typeface="+mn-ea"/>
                <a:cs typeface="+mn-cs"/>
              </a:rPr>
              <a:t>States the following: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AU" dirty="0">
                <a:ea typeface="+mn-ea"/>
              </a:rPr>
              <a:t>If </a:t>
            </a:r>
            <a:r>
              <a:rPr lang="en-AU" i="1" dirty="0">
                <a:solidFill>
                  <a:srgbClr val="FF0000"/>
                </a:solidFill>
                <a:ea typeface="+mn-ea"/>
              </a:rPr>
              <a:t>p </a:t>
            </a:r>
            <a:r>
              <a:rPr lang="en-AU" dirty="0">
                <a:solidFill>
                  <a:srgbClr val="FF0000"/>
                </a:solidFill>
                <a:ea typeface="+mn-ea"/>
              </a:rPr>
              <a:t>is prime </a:t>
            </a:r>
            <a:r>
              <a:rPr lang="en-AU" dirty="0">
                <a:ea typeface="+mn-ea"/>
              </a:rPr>
              <a:t>and </a:t>
            </a:r>
            <a:r>
              <a:rPr lang="en-AU" i="1" dirty="0">
                <a:solidFill>
                  <a:srgbClr val="FF0000"/>
                </a:solidFill>
                <a:ea typeface="+mn-ea"/>
              </a:rPr>
              <a:t>a </a:t>
            </a:r>
            <a:r>
              <a:rPr lang="en-AU" dirty="0">
                <a:solidFill>
                  <a:srgbClr val="FF0000"/>
                </a:solidFill>
                <a:ea typeface="+mn-ea"/>
              </a:rPr>
              <a:t>is a positive </a:t>
            </a:r>
            <a:r>
              <a:rPr lang="en-AU" dirty="0">
                <a:ea typeface="+mn-ea"/>
              </a:rPr>
              <a:t>integer </a:t>
            </a:r>
            <a:r>
              <a:rPr lang="en-AU" dirty="0">
                <a:solidFill>
                  <a:srgbClr val="FF0000"/>
                </a:solidFill>
                <a:ea typeface="+mn-ea"/>
              </a:rPr>
              <a:t>not divisible by </a:t>
            </a:r>
            <a:r>
              <a:rPr lang="en-AU" i="1" dirty="0">
                <a:solidFill>
                  <a:srgbClr val="FF0000"/>
                </a:solidFill>
                <a:ea typeface="+mn-ea"/>
              </a:rPr>
              <a:t>p</a:t>
            </a:r>
            <a:r>
              <a:rPr lang="en-AU" i="1" dirty="0">
                <a:ea typeface="+mn-ea"/>
              </a:rPr>
              <a:t> </a:t>
            </a:r>
            <a:r>
              <a:rPr lang="en-AU" dirty="0">
                <a:ea typeface="+mn-ea"/>
              </a:rPr>
              <a:t>then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AU" dirty="0">
                <a:ea typeface="+mn-ea"/>
                <a:cs typeface="+mn-cs"/>
              </a:rPr>
              <a:t>			a</a:t>
            </a:r>
            <a:r>
              <a:rPr lang="en-AU" baseline="30000" dirty="0">
                <a:ea typeface="+mn-ea"/>
                <a:cs typeface="+mn-cs"/>
              </a:rPr>
              <a:t>p-1</a:t>
            </a:r>
            <a:r>
              <a:rPr lang="en-AU" dirty="0">
                <a:ea typeface="+mn-ea"/>
                <a:cs typeface="+mn-cs"/>
              </a:rPr>
              <a:t> </a:t>
            </a:r>
            <a:r>
              <a:rPr lang="en-US" dirty="0"/>
              <a:t>≡</a:t>
            </a:r>
            <a:r>
              <a:rPr lang="en-AU" dirty="0">
                <a:ea typeface="+mn-ea"/>
                <a:cs typeface="+mn-cs"/>
              </a:rPr>
              <a:t> 1 (mod </a:t>
            </a:r>
            <a:r>
              <a:rPr lang="en-AU" i="1" dirty="0">
                <a:ea typeface="+mn-ea"/>
                <a:cs typeface="+mn-cs"/>
              </a:rPr>
              <a:t>p</a:t>
            </a:r>
            <a:r>
              <a:rPr lang="en-AU" dirty="0">
                <a:ea typeface="+mn-ea"/>
                <a:cs typeface="+mn-cs"/>
              </a:rPr>
              <a:t>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An alternate form is: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If </a:t>
            </a:r>
            <a:r>
              <a:rPr lang="en-US" i="1" dirty="0">
                <a:ea typeface="+mn-ea"/>
              </a:rPr>
              <a:t>p </a:t>
            </a:r>
            <a:r>
              <a:rPr lang="en-US" dirty="0">
                <a:ea typeface="+mn-ea"/>
              </a:rPr>
              <a:t>is prime and </a:t>
            </a:r>
            <a:r>
              <a:rPr lang="en-US" i="1" dirty="0">
                <a:ea typeface="+mn-ea"/>
              </a:rPr>
              <a:t>a </a:t>
            </a:r>
            <a:r>
              <a:rPr lang="en-US" dirty="0">
                <a:ea typeface="+mn-ea"/>
              </a:rPr>
              <a:t>is a positive integer then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			 </a:t>
            </a:r>
            <a:r>
              <a:rPr lang="en-AU" i="1" dirty="0" err="1">
                <a:ea typeface="+mn-ea"/>
                <a:cs typeface="+mn-cs"/>
              </a:rPr>
              <a:t>a</a:t>
            </a:r>
            <a:r>
              <a:rPr lang="en-AU" baseline="30000" dirty="0" err="1">
                <a:ea typeface="+mn-ea"/>
                <a:cs typeface="+mn-cs"/>
              </a:rPr>
              <a:t>p</a:t>
            </a:r>
            <a:r>
              <a:rPr lang="en-AU" dirty="0">
                <a:ea typeface="+mn-ea"/>
                <a:cs typeface="+mn-cs"/>
              </a:rPr>
              <a:t> </a:t>
            </a:r>
            <a:r>
              <a:rPr lang="en-US" dirty="0"/>
              <a:t>≡</a:t>
            </a:r>
            <a:r>
              <a:rPr lang="en-AU" dirty="0">
                <a:ea typeface="+mn-ea"/>
                <a:cs typeface="+mn-cs"/>
              </a:rPr>
              <a:t> </a:t>
            </a:r>
            <a:r>
              <a:rPr lang="en-AU" i="1" dirty="0">
                <a:ea typeface="+mn-ea"/>
                <a:cs typeface="+mn-cs"/>
              </a:rPr>
              <a:t>a</a:t>
            </a:r>
            <a:r>
              <a:rPr lang="en-AU" dirty="0">
                <a:ea typeface="+mn-ea"/>
                <a:cs typeface="+mn-cs"/>
              </a:rPr>
              <a:t> (mod </a:t>
            </a:r>
            <a:r>
              <a:rPr lang="en-AU" i="1" dirty="0">
                <a:ea typeface="+mn-ea"/>
                <a:cs typeface="+mn-cs"/>
              </a:rPr>
              <a:t>p</a:t>
            </a:r>
            <a:r>
              <a:rPr lang="en-AU" dirty="0">
                <a:ea typeface="+mn-ea"/>
                <a:cs typeface="+mn-cs"/>
              </a:rPr>
              <a:t>)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070309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Fermat's Theorem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570787" cy="46386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AU" dirty="0">
                <a:ea typeface="+mn-ea"/>
                <a:cs typeface="+mn-cs"/>
              </a:rPr>
              <a:t>Example: Prove Fermat’s theorem hold true for an integer number 2 and prime number 5: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AU" dirty="0">
                <a:ea typeface="+mn-ea"/>
                <a:cs typeface="+mn-cs"/>
              </a:rPr>
              <a:t>		a</a:t>
            </a:r>
            <a:r>
              <a:rPr lang="en-AU" baseline="30000" dirty="0">
                <a:ea typeface="+mn-ea"/>
                <a:cs typeface="+mn-cs"/>
              </a:rPr>
              <a:t>p-1</a:t>
            </a:r>
            <a:r>
              <a:rPr lang="en-AU" dirty="0">
                <a:ea typeface="+mn-ea"/>
                <a:cs typeface="+mn-cs"/>
              </a:rPr>
              <a:t> </a:t>
            </a:r>
            <a:r>
              <a:rPr lang="en-US" dirty="0"/>
              <a:t>≡ </a:t>
            </a:r>
            <a:r>
              <a:rPr lang="en-AU" dirty="0">
                <a:ea typeface="+mn-ea"/>
                <a:cs typeface="+mn-cs"/>
              </a:rPr>
              <a:t>1 (mod </a:t>
            </a:r>
            <a:r>
              <a:rPr lang="en-AU" i="1" dirty="0">
                <a:ea typeface="+mn-ea"/>
                <a:cs typeface="+mn-cs"/>
              </a:rPr>
              <a:t>p</a:t>
            </a:r>
            <a:r>
              <a:rPr lang="en-AU" dirty="0">
                <a:ea typeface="+mn-ea"/>
                <a:cs typeface="+mn-cs"/>
              </a:rPr>
              <a:t>)</a:t>
            </a:r>
            <a:r>
              <a:rPr lang="en-US" dirty="0">
                <a:ea typeface="+mn-ea"/>
                <a:cs typeface="+mn-cs"/>
              </a:rPr>
              <a:t>             </a:t>
            </a:r>
            <a:r>
              <a:rPr lang="en-AU" i="1" dirty="0" err="1">
                <a:ea typeface="+mn-ea"/>
                <a:cs typeface="+mn-cs"/>
              </a:rPr>
              <a:t>a</a:t>
            </a:r>
            <a:r>
              <a:rPr lang="en-AU" baseline="30000" dirty="0" err="1">
                <a:ea typeface="+mn-ea"/>
                <a:cs typeface="+mn-cs"/>
              </a:rPr>
              <a:t>p</a:t>
            </a:r>
            <a:r>
              <a:rPr lang="en-AU" dirty="0">
                <a:ea typeface="+mn-ea"/>
                <a:cs typeface="+mn-cs"/>
              </a:rPr>
              <a:t> </a:t>
            </a:r>
            <a:r>
              <a:rPr lang="en-US" dirty="0"/>
              <a:t>≡</a:t>
            </a:r>
            <a:r>
              <a:rPr lang="en-AU" dirty="0">
                <a:ea typeface="+mn-ea"/>
                <a:cs typeface="+mn-cs"/>
              </a:rPr>
              <a:t> </a:t>
            </a:r>
            <a:r>
              <a:rPr lang="en-AU" i="1" dirty="0">
                <a:ea typeface="+mn-ea"/>
                <a:cs typeface="+mn-cs"/>
              </a:rPr>
              <a:t>a</a:t>
            </a:r>
            <a:r>
              <a:rPr lang="en-AU" dirty="0">
                <a:ea typeface="+mn-ea"/>
                <a:cs typeface="+mn-cs"/>
              </a:rPr>
              <a:t> (mod </a:t>
            </a:r>
            <a:r>
              <a:rPr lang="en-AU" i="1" dirty="0">
                <a:ea typeface="+mn-ea"/>
                <a:cs typeface="+mn-cs"/>
              </a:rPr>
              <a:t>p</a:t>
            </a:r>
            <a:r>
              <a:rPr lang="en-AU" dirty="0">
                <a:ea typeface="+mn-ea"/>
                <a:cs typeface="+mn-cs"/>
              </a:rPr>
              <a:t>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AU" dirty="0">
                <a:ea typeface="+mn-ea"/>
                <a:cs typeface="+mn-cs"/>
              </a:rPr>
              <a:t>            2</a:t>
            </a:r>
            <a:r>
              <a:rPr lang="en-AU" baseline="30000" dirty="0">
                <a:ea typeface="+mn-ea"/>
                <a:cs typeface="+mn-cs"/>
              </a:rPr>
              <a:t>4 </a:t>
            </a:r>
            <a:r>
              <a:rPr lang="en-US" dirty="0"/>
              <a:t>≡</a:t>
            </a:r>
            <a:r>
              <a:rPr lang="en-AU" dirty="0">
                <a:ea typeface="+mn-ea"/>
                <a:cs typeface="+mn-cs"/>
              </a:rPr>
              <a:t> 1 (mod 5)               2</a:t>
            </a:r>
            <a:r>
              <a:rPr lang="en-AU" baseline="30000" dirty="0">
                <a:ea typeface="+mn-ea"/>
                <a:cs typeface="+mn-cs"/>
              </a:rPr>
              <a:t>5</a:t>
            </a:r>
            <a:r>
              <a:rPr lang="en-US" dirty="0"/>
              <a:t> ≡ </a:t>
            </a:r>
            <a:r>
              <a:rPr lang="en-AU" dirty="0">
                <a:ea typeface="+mn-ea"/>
                <a:cs typeface="+mn-cs"/>
              </a:rPr>
              <a:t>2 (mod 5)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AU" dirty="0">
                <a:ea typeface="+mn-ea"/>
                <a:cs typeface="+mn-cs"/>
              </a:rPr>
              <a:t>             16</a:t>
            </a:r>
            <a:r>
              <a:rPr lang="en-US" dirty="0"/>
              <a:t> ≡ 1(mod 5)               32 ≡ 2 (mod 5)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17798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Fermat's Theorem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570787" cy="46386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AU" dirty="0">
                <a:ea typeface="+mn-ea"/>
                <a:cs typeface="+mn-cs"/>
              </a:rPr>
              <a:t>Example: Prove that Fermat’s theorem hold true for an integer number 11 and prime number 13: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AU" dirty="0">
                <a:ea typeface="+mn-ea"/>
                <a:cs typeface="+mn-cs"/>
              </a:rPr>
              <a:t>		11</a:t>
            </a:r>
            <a:r>
              <a:rPr lang="en-AU" baseline="30000" dirty="0">
                <a:ea typeface="+mn-ea"/>
                <a:cs typeface="+mn-cs"/>
              </a:rPr>
              <a:t>12</a:t>
            </a:r>
            <a:r>
              <a:rPr lang="en-AU" dirty="0">
                <a:ea typeface="+mn-ea"/>
                <a:cs typeface="+mn-cs"/>
              </a:rPr>
              <a:t> </a:t>
            </a:r>
            <a:r>
              <a:rPr lang="en-US" dirty="0"/>
              <a:t>≡ </a:t>
            </a:r>
            <a:r>
              <a:rPr lang="en-AU" dirty="0">
                <a:ea typeface="+mn-ea"/>
                <a:cs typeface="+mn-cs"/>
              </a:rPr>
              <a:t>1 (mod </a:t>
            </a:r>
            <a:r>
              <a:rPr lang="en-AU" i="1" dirty="0">
                <a:ea typeface="+mn-ea"/>
                <a:cs typeface="+mn-cs"/>
              </a:rPr>
              <a:t>13</a:t>
            </a:r>
            <a:r>
              <a:rPr lang="en-AU" dirty="0">
                <a:ea typeface="+mn-ea"/>
                <a:cs typeface="+mn-cs"/>
              </a:rPr>
              <a:t>)</a:t>
            </a:r>
            <a:r>
              <a:rPr lang="en-US" dirty="0">
                <a:ea typeface="+mn-ea"/>
                <a:cs typeface="+mn-cs"/>
              </a:rPr>
              <a:t> 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           </a:t>
            </a:r>
            <a:r>
              <a:rPr lang="en-AU" dirty="0">
                <a:ea typeface="+mn-ea"/>
                <a:cs typeface="+mn-cs"/>
              </a:rPr>
              <a:t>-2</a:t>
            </a:r>
            <a:r>
              <a:rPr lang="en-AU" baseline="30000" dirty="0">
                <a:ea typeface="+mn-ea"/>
                <a:cs typeface="+mn-cs"/>
              </a:rPr>
              <a:t>12 </a:t>
            </a:r>
            <a:r>
              <a:rPr lang="en-US" dirty="0"/>
              <a:t>≡</a:t>
            </a:r>
            <a:r>
              <a:rPr lang="en-AU" dirty="0">
                <a:ea typeface="+mn-ea"/>
                <a:cs typeface="+mn-cs"/>
              </a:rPr>
              <a:t> 1 (mod 13) 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AU" dirty="0"/>
              <a:t>           -2</a:t>
            </a:r>
            <a:r>
              <a:rPr lang="en-AU" baseline="30000" dirty="0"/>
              <a:t>4x3 </a:t>
            </a:r>
            <a:r>
              <a:rPr lang="en-US" dirty="0"/>
              <a:t>≡</a:t>
            </a:r>
            <a:r>
              <a:rPr lang="en-AU" dirty="0"/>
              <a:t> 1 (mod 13) </a:t>
            </a:r>
            <a:endParaRPr lang="en-AU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AU" dirty="0">
                <a:ea typeface="+mn-ea"/>
                <a:cs typeface="+mn-cs"/>
              </a:rPr>
              <a:t>           </a:t>
            </a:r>
            <a:r>
              <a:rPr lang="en-AU" dirty="0"/>
              <a:t>3</a:t>
            </a:r>
            <a:r>
              <a:rPr lang="en-AU" baseline="30000" dirty="0"/>
              <a:t>3</a:t>
            </a:r>
            <a:r>
              <a:rPr lang="en-US" dirty="0"/>
              <a:t> ≡ 1(mod 13)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AU" dirty="0"/>
              <a:t>           27</a:t>
            </a:r>
            <a:r>
              <a:rPr lang="en-US" dirty="0"/>
              <a:t> ≡ 1(mod 13)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743252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Euler's Theorem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209800"/>
            <a:ext cx="7570788" cy="4419600"/>
          </a:xfrm>
        </p:spPr>
        <p:txBody>
          <a:bodyPr/>
          <a:lstStyle/>
          <a:p>
            <a:r>
              <a:rPr lang="en-AU" dirty="0"/>
              <a:t>States that for every </a:t>
            </a:r>
            <a:r>
              <a:rPr lang="en-AU" i="1" dirty="0"/>
              <a:t>a </a:t>
            </a:r>
            <a:r>
              <a:rPr lang="en-AU" dirty="0"/>
              <a:t>and </a:t>
            </a:r>
            <a:r>
              <a:rPr lang="en-AU" i="1" dirty="0" err="1"/>
              <a:t>n</a:t>
            </a:r>
            <a:r>
              <a:rPr lang="en-AU" i="1" dirty="0"/>
              <a:t> </a:t>
            </a:r>
            <a:r>
              <a:rPr lang="en-AU" dirty="0"/>
              <a:t>that are relatively prime:</a:t>
            </a:r>
          </a:p>
          <a:p>
            <a:pPr>
              <a:buNone/>
            </a:pPr>
            <a:r>
              <a:rPr lang="en-AU" dirty="0"/>
              <a:t>			</a:t>
            </a:r>
            <a:r>
              <a:rPr lang="en-US" i="1" dirty="0">
                <a:solidFill>
                  <a:schemeClr val="tx1"/>
                </a:solidFill>
              </a:rPr>
              <a:t>a</a:t>
            </a:r>
            <a:r>
              <a:rPr lang="en-AU" baseline="30000" dirty="0" err="1"/>
              <a:t>ø</a:t>
            </a:r>
            <a:r>
              <a:rPr lang="en-US" baseline="30000" dirty="0">
                <a:solidFill>
                  <a:schemeClr val="tx1"/>
                </a:solidFill>
              </a:rPr>
              <a:t>(n)</a:t>
            </a:r>
            <a:r>
              <a:rPr lang="en-US" dirty="0"/>
              <a:t> ≡ </a:t>
            </a:r>
            <a:r>
              <a:rPr lang="en-US" dirty="0">
                <a:solidFill>
                  <a:schemeClr val="tx1"/>
                </a:solidFill>
              </a:rPr>
              <a:t>1(mod 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/>
              <a:t>An alternative form is: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i="1" dirty="0">
                <a:solidFill>
                  <a:schemeClr val="tx1"/>
                </a:solidFill>
              </a:rPr>
              <a:t>a</a:t>
            </a:r>
            <a:r>
              <a:rPr lang="en-AU" baseline="30000" dirty="0" err="1"/>
              <a:t>ø</a:t>
            </a:r>
            <a:r>
              <a:rPr lang="en-US" baseline="30000" dirty="0">
                <a:solidFill>
                  <a:schemeClr val="tx1"/>
                </a:solidFill>
              </a:rPr>
              <a:t>(n)+1 </a:t>
            </a:r>
            <a:r>
              <a:rPr lang="en-US" dirty="0"/>
              <a:t>≡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i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(mod </a:t>
            </a:r>
            <a:r>
              <a:rPr lang="en-US" i="1" dirty="0">
                <a:solidFill>
                  <a:schemeClr val="tx1"/>
                </a:solidFill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  <a:p>
            <a:pPr>
              <a:buFont typeface="Candara" pitchFamily="-84" charset="0"/>
              <a:buNone/>
            </a:pPr>
            <a:endParaRPr lang="en-AU" dirty="0"/>
          </a:p>
          <a:p>
            <a:pPr lvl="1"/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pPr>
              <a:lnSpc>
                <a:spcPts val="4800"/>
              </a:lnSpc>
            </a:pPr>
            <a:r>
              <a:rPr lang="en-AU" sz="4400" dirty="0"/>
              <a:t>Table 2.6</a:t>
            </a:r>
            <a:br>
              <a:rPr lang="en-AU" sz="4400" dirty="0"/>
            </a:br>
            <a:r>
              <a:rPr lang="en-AU" sz="3600" dirty="0"/>
              <a:t>Some Values of Euler’s </a:t>
            </a:r>
            <a:r>
              <a:rPr lang="en-AU" sz="3600" dirty="0" err="1"/>
              <a:t>Totient</a:t>
            </a:r>
            <a:r>
              <a:rPr lang="en-AU" sz="3600" dirty="0"/>
              <a:t> Function </a:t>
            </a:r>
            <a:r>
              <a:rPr lang="en-AU" sz="3600" i="1" dirty="0" err="1"/>
              <a:t>ø(n</a:t>
            </a:r>
            <a:r>
              <a:rPr lang="en-AU" sz="3600" i="1" dirty="0"/>
              <a:t>)</a:t>
            </a:r>
            <a:endParaRPr lang="en-AU" sz="4400" i="1" dirty="0"/>
          </a:p>
        </p:txBody>
      </p:sp>
      <p:pic>
        <p:nvPicPr>
          <p:cNvPr id="41987" name="Picture 8"/>
          <p:cNvPicPr>
            <a:picLocks noChangeAspect="1"/>
          </p:cNvPicPr>
          <p:nvPr/>
        </p:nvPicPr>
        <p:blipFill>
          <a:blip r:embed="rId3"/>
          <a:srcRect l="13585" t="-2904" r="15094"/>
          <a:stretch>
            <a:fillRect/>
          </a:stretch>
        </p:blipFill>
        <p:spPr bwMode="auto">
          <a:xfrm>
            <a:off x="1295400" y="1600200"/>
            <a:ext cx="6645275" cy="498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4807206" y="6550223"/>
            <a:ext cx="43367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(This table can be found on page 48 in the textbook)</a:t>
            </a:r>
          </a:p>
        </p:txBody>
      </p:sp>
    </p:spTree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35843" name="Content Placeholder 5"/>
          <p:cNvSpPr>
            <a:spLocks noGrp="1"/>
          </p:cNvSpPr>
          <p:nvPr>
            <p:ph idx="1"/>
          </p:nvPr>
        </p:nvSpPr>
        <p:spPr>
          <a:xfrm>
            <a:off x="792163" y="1700808"/>
            <a:ext cx="7570787" cy="47307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Number theory includes:</a:t>
            </a:r>
          </a:p>
          <a:p>
            <a:r>
              <a:rPr lang="en-US" dirty="0"/>
              <a:t>Division Algorithm</a:t>
            </a:r>
          </a:p>
          <a:p>
            <a:r>
              <a:rPr lang="en-AU" dirty="0"/>
              <a:t>Euclidean Algorithm</a:t>
            </a:r>
          </a:p>
          <a:p>
            <a:r>
              <a:rPr lang="en-US" dirty="0"/>
              <a:t>Modular Arithmetic</a:t>
            </a:r>
          </a:p>
          <a:p>
            <a:r>
              <a:rPr lang="en-AU" dirty="0"/>
              <a:t>Prime Numbers</a:t>
            </a:r>
          </a:p>
          <a:p>
            <a:r>
              <a:rPr lang="en-US" dirty="0"/>
              <a:t>Discrete Logarithms</a:t>
            </a:r>
            <a:endParaRPr lang="en-A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876925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783849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Euler's Theorem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570787" cy="46386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AU" dirty="0">
                <a:ea typeface="+mn-ea"/>
                <a:cs typeface="+mn-cs"/>
              </a:rPr>
              <a:t>Example: Prove that Euler’s theorem hold true for integer numbers (a, n) 0f value (3,10):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endParaRPr lang="en-AU" sz="1100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AU" dirty="0">
                <a:ea typeface="+mn-ea"/>
                <a:cs typeface="+mn-cs"/>
              </a:rPr>
              <a:t>		3</a:t>
            </a:r>
            <a:r>
              <a:rPr lang="en-AU" baseline="30000" dirty="0"/>
              <a:t> ø</a:t>
            </a:r>
            <a:r>
              <a:rPr lang="en-US" baseline="30000" dirty="0">
                <a:solidFill>
                  <a:schemeClr val="tx1"/>
                </a:solidFill>
              </a:rPr>
              <a:t>(10)</a:t>
            </a:r>
            <a:r>
              <a:rPr lang="en-AU" dirty="0">
                <a:ea typeface="+mn-ea"/>
                <a:cs typeface="+mn-cs"/>
              </a:rPr>
              <a:t> </a:t>
            </a:r>
            <a:r>
              <a:rPr lang="en-US" dirty="0"/>
              <a:t>≡ </a:t>
            </a:r>
            <a:r>
              <a:rPr lang="en-AU" dirty="0">
                <a:ea typeface="+mn-ea"/>
                <a:cs typeface="+mn-cs"/>
              </a:rPr>
              <a:t>1 (mod </a:t>
            </a:r>
            <a:r>
              <a:rPr lang="en-AU" i="1" dirty="0">
                <a:ea typeface="+mn-ea"/>
                <a:cs typeface="+mn-cs"/>
              </a:rPr>
              <a:t>10</a:t>
            </a:r>
            <a:r>
              <a:rPr lang="en-AU" dirty="0">
                <a:ea typeface="+mn-ea"/>
                <a:cs typeface="+mn-cs"/>
              </a:rPr>
              <a:t>)</a:t>
            </a:r>
            <a:r>
              <a:rPr lang="en-US" dirty="0">
                <a:ea typeface="+mn-ea"/>
                <a:cs typeface="+mn-cs"/>
              </a:rPr>
              <a:t> 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           </a:t>
            </a:r>
            <a:r>
              <a:rPr lang="en-AU" dirty="0">
                <a:ea typeface="+mn-ea"/>
                <a:cs typeface="+mn-cs"/>
              </a:rPr>
              <a:t>3</a:t>
            </a:r>
            <a:r>
              <a:rPr lang="en-AU" baseline="30000" dirty="0">
                <a:ea typeface="+mn-ea"/>
                <a:cs typeface="+mn-cs"/>
              </a:rPr>
              <a:t>4 </a:t>
            </a:r>
            <a:r>
              <a:rPr lang="en-US" dirty="0"/>
              <a:t>≡</a:t>
            </a:r>
            <a:r>
              <a:rPr lang="en-AU" dirty="0">
                <a:ea typeface="+mn-ea"/>
                <a:cs typeface="+mn-cs"/>
              </a:rPr>
              <a:t> 1 (mod 10) 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AU" dirty="0"/>
              <a:t>           81</a:t>
            </a:r>
            <a:r>
              <a:rPr lang="en-US" dirty="0"/>
              <a:t>≡</a:t>
            </a:r>
            <a:r>
              <a:rPr lang="en-AU" dirty="0"/>
              <a:t> 1 (mod 10) </a:t>
            </a:r>
            <a:endParaRPr lang="en-AU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45158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Euler's Theorem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570787" cy="46386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AU" dirty="0">
                <a:ea typeface="+mn-ea"/>
                <a:cs typeface="+mn-cs"/>
              </a:rPr>
              <a:t>Example: Prove that Euler’s theorem hold true for integer numbers (a, n) 0f value (10,11):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endParaRPr lang="en-AU" sz="1050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AU" dirty="0">
                <a:ea typeface="+mn-ea"/>
                <a:cs typeface="+mn-cs"/>
              </a:rPr>
              <a:t>		10</a:t>
            </a:r>
            <a:r>
              <a:rPr lang="en-AU" baseline="30000" dirty="0"/>
              <a:t> ø</a:t>
            </a:r>
            <a:r>
              <a:rPr lang="en-US" baseline="30000" dirty="0">
                <a:solidFill>
                  <a:schemeClr val="tx1"/>
                </a:solidFill>
              </a:rPr>
              <a:t>(11)</a:t>
            </a:r>
            <a:r>
              <a:rPr lang="en-AU" dirty="0">
                <a:ea typeface="+mn-ea"/>
                <a:cs typeface="+mn-cs"/>
              </a:rPr>
              <a:t> </a:t>
            </a:r>
            <a:r>
              <a:rPr lang="en-US" dirty="0"/>
              <a:t>≡ </a:t>
            </a:r>
            <a:r>
              <a:rPr lang="en-AU" dirty="0">
                <a:ea typeface="+mn-ea"/>
                <a:cs typeface="+mn-cs"/>
              </a:rPr>
              <a:t>1 (mod </a:t>
            </a:r>
            <a:r>
              <a:rPr lang="en-AU" i="1" dirty="0">
                <a:ea typeface="+mn-ea"/>
                <a:cs typeface="+mn-cs"/>
              </a:rPr>
              <a:t>11</a:t>
            </a:r>
            <a:r>
              <a:rPr lang="en-AU" dirty="0">
                <a:ea typeface="+mn-ea"/>
                <a:cs typeface="+mn-cs"/>
              </a:rPr>
              <a:t>)</a:t>
            </a:r>
            <a:r>
              <a:rPr lang="en-US" dirty="0">
                <a:ea typeface="+mn-ea"/>
                <a:cs typeface="+mn-cs"/>
              </a:rPr>
              <a:t> 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>
                <a:ea typeface="+mn-ea"/>
                <a:cs typeface="+mn-cs"/>
              </a:rPr>
              <a:t>           </a:t>
            </a:r>
            <a:r>
              <a:rPr lang="en-AU" dirty="0">
                <a:ea typeface="+mn-ea"/>
                <a:cs typeface="+mn-cs"/>
              </a:rPr>
              <a:t>10</a:t>
            </a:r>
            <a:r>
              <a:rPr lang="en-AU" baseline="30000" dirty="0">
                <a:ea typeface="+mn-ea"/>
                <a:cs typeface="+mn-cs"/>
              </a:rPr>
              <a:t>10 </a:t>
            </a:r>
            <a:r>
              <a:rPr lang="en-US" dirty="0"/>
              <a:t>≡</a:t>
            </a:r>
            <a:r>
              <a:rPr lang="en-AU" dirty="0">
                <a:ea typeface="+mn-ea"/>
                <a:cs typeface="+mn-cs"/>
              </a:rPr>
              <a:t> 1 (mod 11) 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/>
              <a:t>            </a:t>
            </a:r>
            <a:r>
              <a:rPr lang="en-AU" dirty="0"/>
              <a:t>-1</a:t>
            </a:r>
            <a:r>
              <a:rPr lang="en-AU" baseline="30000" dirty="0"/>
              <a:t>10 </a:t>
            </a:r>
            <a:r>
              <a:rPr lang="en-US" dirty="0"/>
              <a:t>≡</a:t>
            </a:r>
            <a:r>
              <a:rPr lang="en-AU" dirty="0"/>
              <a:t> 1 (mod 11) </a:t>
            </a:r>
            <a:endParaRPr lang="en-AU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AU" dirty="0"/>
              <a:t>             1 </a:t>
            </a:r>
            <a:r>
              <a:rPr lang="en-US" dirty="0"/>
              <a:t>≡</a:t>
            </a:r>
            <a:r>
              <a:rPr lang="en-AU" dirty="0"/>
              <a:t> 1 (mod 11) </a:t>
            </a:r>
            <a:endParaRPr lang="en-AU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515858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Miller-Rabin Algorithm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1"/>
            <a:ext cx="8001000" cy="1472951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Typically used to test a large number for primality</a:t>
            </a:r>
          </a:p>
          <a:p>
            <a:pPr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Algorithm is:</a:t>
            </a:r>
            <a:endParaRPr lang="en-AU" dirty="0">
              <a:ea typeface="+mn-ea"/>
              <a:cs typeface="+mn-cs"/>
            </a:endParaRPr>
          </a:p>
          <a:p>
            <a:pPr lvl="1" fontAlgn="auto">
              <a:lnSpc>
                <a:spcPct val="150000"/>
              </a:lnSpc>
              <a:spcAft>
                <a:spcPts val="0"/>
              </a:spcAft>
              <a:buFont typeface="Candara" pitchFamily="34" charset="0"/>
              <a:buNone/>
              <a:defRPr/>
            </a:pPr>
            <a:r>
              <a:rPr lang="en-AU" dirty="0">
                <a:ea typeface="+mn-ea"/>
              </a:rPr>
              <a:t>TEST (</a:t>
            </a:r>
            <a:r>
              <a:rPr lang="en-AU" i="1" dirty="0">
                <a:ea typeface="+mn-ea"/>
              </a:rPr>
              <a:t>n</a:t>
            </a:r>
            <a:r>
              <a:rPr lang="en-AU" dirty="0">
                <a:ea typeface="+mn-ea"/>
              </a:rPr>
              <a:t>) 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75027618"/>
              </p:ext>
            </p:extLst>
          </p:nvPr>
        </p:nvGraphicFramePr>
        <p:xfrm>
          <a:off x="990600" y="3124200"/>
          <a:ext cx="70866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Miller-Rabin Algorithm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1"/>
            <a:ext cx="8001000" cy="87472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>
                <a:ea typeface="+mn-ea"/>
              </a:rPr>
              <a:t>Example: Use Miller-Rabin algorithm to determine if 13  is prime number.</a:t>
            </a:r>
          </a:p>
        </p:txBody>
      </p:sp>
      <p:sp>
        <p:nvSpPr>
          <p:cNvPr id="3" name="Freeform 2"/>
          <p:cNvSpPr/>
          <p:nvPr/>
        </p:nvSpPr>
        <p:spPr>
          <a:xfrm>
            <a:off x="990600" y="2492896"/>
            <a:ext cx="450501" cy="643574"/>
          </a:xfrm>
          <a:custGeom>
            <a:avLst/>
            <a:gdLst>
              <a:gd name="connsiteX0" fmla="*/ 0 w 643573"/>
              <a:gd name="connsiteY0" fmla="*/ 0 h 450501"/>
              <a:gd name="connsiteX1" fmla="*/ 418323 w 643573"/>
              <a:gd name="connsiteY1" fmla="*/ 0 h 450501"/>
              <a:gd name="connsiteX2" fmla="*/ 643573 w 643573"/>
              <a:gd name="connsiteY2" fmla="*/ 225251 h 450501"/>
              <a:gd name="connsiteX3" fmla="*/ 418323 w 643573"/>
              <a:gd name="connsiteY3" fmla="*/ 450501 h 450501"/>
              <a:gd name="connsiteX4" fmla="*/ 0 w 643573"/>
              <a:gd name="connsiteY4" fmla="*/ 450501 h 450501"/>
              <a:gd name="connsiteX5" fmla="*/ 225251 w 643573"/>
              <a:gd name="connsiteY5" fmla="*/ 225251 h 450501"/>
              <a:gd name="connsiteX6" fmla="*/ 0 w 643573"/>
              <a:gd name="connsiteY6" fmla="*/ 0 h 450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3573" h="450501">
                <a:moveTo>
                  <a:pt x="643573" y="0"/>
                </a:moveTo>
                <a:lnTo>
                  <a:pt x="643573" y="292826"/>
                </a:lnTo>
                <a:lnTo>
                  <a:pt x="321786" y="450501"/>
                </a:lnTo>
                <a:lnTo>
                  <a:pt x="0" y="292826"/>
                </a:lnTo>
                <a:lnTo>
                  <a:pt x="0" y="0"/>
                </a:lnTo>
                <a:lnTo>
                  <a:pt x="321786" y="157676"/>
                </a:lnTo>
                <a:lnTo>
                  <a:pt x="643573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1" tIns="235412" rIns="10159" bIns="23541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1600" b="1" i="0" kern="1200" dirty="0">
                <a:ea typeface="+mn-ea"/>
              </a:rPr>
              <a:t>1.</a:t>
            </a:r>
            <a:endParaRPr lang="en-US" sz="1600" b="1" i="0" kern="1200" dirty="0"/>
          </a:p>
        </p:txBody>
      </p:sp>
      <p:sp>
        <p:nvSpPr>
          <p:cNvPr id="6" name="Freeform 5"/>
          <p:cNvSpPr/>
          <p:nvPr/>
        </p:nvSpPr>
        <p:spPr>
          <a:xfrm>
            <a:off x="1441101" y="2492898"/>
            <a:ext cx="6636098" cy="418542"/>
          </a:xfrm>
          <a:custGeom>
            <a:avLst/>
            <a:gdLst>
              <a:gd name="connsiteX0" fmla="*/ 69758 w 418542"/>
              <a:gd name="connsiteY0" fmla="*/ 0 h 6636098"/>
              <a:gd name="connsiteX1" fmla="*/ 348784 w 418542"/>
              <a:gd name="connsiteY1" fmla="*/ 0 h 6636098"/>
              <a:gd name="connsiteX2" fmla="*/ 418542 w 418542"/>
              <a:gd name="connsiteY2" fmla="*/ 69758 h 6636098"/>
              <a:gd name="connsiteX3" fmla="*/ 418542 w 418542"/>
              <a:gd name="connsiteY3" fmla="*/ 6636098 h 6636098"/>
              <a:gd name="connsiteX4" fmla="*/ 418542 w 418542"/>
              <a:gd name="connsiteY4" fmla="*/ 6636098 h 6636098"/>
              <a:gd name="connsiteX5" fmla="*/ 0 w 418542"/>
              <a:gd name="connsiteY5" fmla="*/ 6636098 h 6636098"/>
              <a:gd name="connsiteX6" fmla="*/ 0 w 418542"/>
              <a:gd name="connsiteY6" fmla="*/ 6636098 h 6636098"/>
              <a:gd name="connsiteX7" fmla="*/ 0 w 418542"/>
              <a:gd name="connsiteY7" fmla="*/ 69758 h 6636098"/>
              <a:gd name="connsiteX8" fmla="*/ 69758 w 418542"/>
              <a:gd name="connsiteY8" fmla="*/ 0 h 663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542" h="6636098">
                <a:moveTo>
                  <a:pt x="418542" y="1106037"/>
                </a:moveTo>
                <a:lnTo>
                  <a:pt x="418542" y="5530061"/>
                </a:lnTo>
                <a:cubicBezTo>
                  <a:pt x="418542" y="6140899"/>
                  <a:pt x="416572" y="6636090"/>
                  <a:pt x="414142" y="6636090"/>
                </a:cubicBezTo>
                <a:lnTo>
                  <a:pt x="0" y="6636090"/>
                </a:lnTo>
                <a:lnTo>
                  <a:pt x="0" y="6636090"/>
                </a:lnTo>
                <a:lnTo>
                  <a:pt x="0" y="8"/>
                </a:lnTo>
                <a:lnTo>
                  <a:pt x="0" y="8"/>
                </a:lnTo>
                <a:lnTo>
                  <a:pt x="414142" y="8"/>
                </a:lnTo>
                <a:cubicBezTo>
                  <a:pt x="416572" y="8"/>
                  <a:pt x="418542" y="495199"/>
                  <a:pt x="418542" y="1106037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352" tIns="33767" rIns="33767" bIns="33767" numCol="1" spcCol="1270" anchor="ctr" anchorCtr="0">
            <a:noAutofit/>
          </a:bodyPr>
          <a:lstStyle/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AU" sz="2100" kern="1200" dirty="0">
                <a:ea typeface="+mn-ea"/>
              </a:rPr>
              <a:t> Find integers </a:t>
            </a:r>
            <a:r>
              <a:rPr lang="en-AU" sz="2100" i="1" kern="1200" dirty="0" err="1">
                <a:ea typeface="+mn-ea"/>
              </a:rPr>
              <a:t>k</a:t>
            </a:r>
            <a:r>
              <a:rPr lang="en-AU" sz="2100" i="1" kern="1200" dirty="0">
                <a:ea typeface="+mn-ea"/>
              </a:rPr>
              <a:t>, </a:t>
            </a:r>
            <a:r>
              <a:rPr lang="en-AU" sz="2100" i="1" kern="1200" dirty="0" err="1">
                <a:ea typeface="+mn-ea"/>
              </a:rPr>
              <a:t>q</a:t>
            </a:r>
            <a:r>
              <a:rPr lang="en-AU" sz="2100" kern="1200" dirty="0">
                <a:ea typeface="+mn-ea"/>
              </a:rPr>
              <a:t>, with </a:t>
            </a:r>
            <a:r>
              <a:rPr lang="en-AU" sz="2100" i="1" kern="1200" dirty="0" err="1">
                <a:ea typeface="+mn-ea"/>
              </a:rPr>
              <a:t>k</a:t>
            </a:r>
            <a:r>
              <a:rPr lang="en-AU" sz="2100" i="1" kern="1200" dirty="0">
                <a:ea typeface="+mn-ea"/>
              </a:rPr>
              <a:t> &gt; 0</a:t>
            </a:r>
            <a:r>
              <a:rPr lang="en-AU" sz="2100" kern="1200" dirty="0">
                <a:ea typeface="+mn-ea"/>
              </a:rPr>
              <a:t>, </a:t>
            </a:r>
            <a:r>
              <a:rPr lang="en-AU" sz="2100" i="1" kern="1200" dirty="0" err="1">
                <a:ea typeface="+mn-ea"/>
              </a:rPr>
              <a:t>q</a:t>
            </a:r>
            <a:r>
              <a:rPr lang="en-AU" sz="2100" kern="1200" dirty="0">
                <a:ea typeface="+mn-ea"/>
              </a:rPr>
              <a:t> odd, so that </a:t>
            </a:r>
            <a:r>
              <a:rPr lang="en-AU" sz="2100" i="1" kern="1200" dirty="0">
                <a:ea typeface="+mn-ea"/>
              </a:rPr>
              <a:t>(</a:t>
            </a:r>
            <a:r>
              <a:rPr lang="en-AU" sz="2100" i="1" kern="1200" dirty="0" err="1">
                <a:ea typeface="+mn-ea"/>
              </a:rPr>
              <a:t>n</a:t>
            </a:r>
            <a:r>
              <a:rPr lang="en-AU" sz="2100" i="1" kern="1200" dirty="0">
                <a:ea typeface="+mn-ea"/>
              </a:rPr>
              <a:t> – 1)=2</a:t>
            </a:r>
            <a:r>
              <a:rPr lang="en-AU" sz="2100" i="1" kern="1200" baseline="30000" dirty="0">
                <a:ea typeface="+mn-ea"/>
              </a:rPr>
              <a:t>k</a:t>
            </a:r>
            <a:r>
              <a:rPr lang="en-AU" sz="2100" i="1" kern="1200" dirty="0">
                <a:ea typeface="+mn-ea"/>
              </a:rPr>
              <a:t>q ;</a:t>
            </a:r>
            <a:endParaRPr lang="en-US" sz="2100" kern="1200" dirty="0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891602" y="2854765"/>
            <a:ext cx="4120558" cy="1380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fontAlgn="base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fontAlgn="base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fontAlgn="base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fontAlgn="base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AU" dirty="0">
                <a:ea typeface="+mn-ea"/>
              </a:rPr>
              <a:t>n=13</a:t>
            </a: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AU" dirty="0">
                <a:ea typeface="+mn-ea"/>
              </a:rPr>
              <a:t>N-1=12</a:t>
            </a:r>
            <a:r>
              <a:rPr lang="en-AU" dirty="0">
                <a:ea typeface="+mn-ea"/>
                <a:sym typeface="Wingdings" panose="05000000000000000000" pitchFamily="2" charset="2"/>
              </a:rPr>
              <a:t></a:t>
            </a:r>
            <a:r>
              <a:rPr lang="en-AU" dirty="0">
                <a:ea typeface="+mn-ea"/>
              </a:rPr>
              <a:t> 12/</a:t>
            </a:r>
            <a:r>
              <a:rPr lang="en-AU" dirty="0">
                <a:solidFill>
                  <a:srgbClr val="FF0000"/>
                </a:solidFill>
                <a:ea typeface="+mn-ea"/>
              </a:rPr>
              <a:t>2</a:t>
            </a:r>
            <a:r>
              <a:rPr lang="en-AU" dirty="0">
                <a:ea typeface="+mn-ea"/>
                <a:sym typeface="Wingdings" panose="05000000000000000000" pitchFamily="2" charset="2"/>
              </a:rPr>
              <a:t></a:t>
            </a:r>
            <a:r>
              <a:rPr lang="en-AU" dirty="0">
                <a:ea typeface="+mn-ea"/>
              </a:rPr>
              <a:t>6/</a:t>
            </a:r>
            <a:r>
              <a:rPr lang="en-AU" dirty="0">
                <a:solidFill>
                  <a:srgbClr val="FF0000"/>
                </a:solidFill>
                <a:ea typeface="+mn-ea"/>
              </a:rPr>
              <a:t>2</a:t>
            </a:r>
            <a:r>
              <a:rPr lang="en-AU" dirty="0">
                <a:ea typeface="+mn-ea"/>
                <a:sym typeface="Wingdings" panose="05000000000000000000" pitchFamily="2" charset="2"/>
              </a:rPr>
              <a:t>3</a:t>
            </a:r>
            <a:endParaRPr lang="en-AU" dirty="0">
              <a:ea typeface="+mn-ea"/>
            </a:endParaRPr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AU" dirty="0">
                <a:ea typeface="+mn-ea"/>
              </a:rPr>
              <a:t>12=2</a:t>
            </a:r>
            <a:r>
              <a:rPr lang="en-AU" baseline="30000" dirty="0">
                <a:ea typeface="+mn-ea"/>
              </a:rPr>
              <a:t>2</a:t>
            </a:r>
            <a:r>
              <a:rPr lang="en-AU" dirty="0">
                <a:ea typeface="+mn-ea"/>
              </a:rPr>
              <a:t>x3 </a:t>
            </a:r>
            <a:r>
              <a:rPr lang="en-AU" dirty="0">
                <a:ea typeface="+mn-ea"/>
                <a:sym typeface="Wingdings" panose="05000000000000000000" pitchFamily="2" charset="2"/>
              </a:rPr>
              <a:t> k=2, q=3</a:t>
            </a:r>
            <a:endParaRPr lang="en-AU" dirty="0">
              <a:ea typeface="+mn-ea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123728" y="4858409"/>
            <a:ext cx="2261532" cy="629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fontAlgn="base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fontAlgn="base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fontAlgn="base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fontAlgn="base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fontAlgn="base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-84" charset="0"/>
              <a:buNone/>
              <a:defRPr/>
            </a:pPr>
            <a:r>
              <a:rPr lang="en-AU" dirty="0">
                <a:ea typeface="+mn-ea"/>
              </a:rPr>
              <a:t>a=3 </a:t>
            </a:r>
            <a:r>
              <a:rPr lang="en-AU" dirty="0">
                <a:ea typeface="+mn-ea"/>
                <a:sym typeface="Wingdings" panose="05000000000000000000" pitchFamily="2" charset="2"/>
              </a:rPr>
              <a:t> 1&lt;3&lt;12</a:t>
            </a:r>
            <a:endParaRPr lang="en-AU" dirty="0">
              <a:ea typeface="+mn-ea"/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965125" y="4440085"/>
            <a:ext cx="450501" cy="643573"/>
          </a:xfrm>
          <a:custGeom>
            <a:avLst/>
            <a:gdLst>
              <a:gd name="connsiteX0" fmla="*/ 0 w 643573"/>
              <a:gd name="connsiteY0" fmla="*/ 0 h 450501"/>
              <a:gd name="connsiteX1" fmla="*/ 418323 w 643573"/>
              <a:gd name="connsiteY1" fmla="*/ 0 h 450501"/>
              <a:gd name="connsiteX2" fmla="*/ 643573 w 643573"/>
              <a:gd name="connsiteY2" fmla="*/ 225251 h 450501"/>
              <a:gd name="connsiteX3" fmla="*/ 418323 w 643573"/>
              <a:gd name="connsiteY3" fmla="*/ 450501 h 450501"/>
              <a:gd name="connsiteX4" fmla="*/ 0 w 643573"/>
              <a:gd name="connsiteY4" fmla="*/ 450501 h 450501"/>
              <a:gd name="connsiteX5" fmla="*/ 225251 w 643573"/>
              <a:gd name="connsiteY5" fmla="*/ 225251 h 450501"/>
              <a:gd name="connsiteX6" fmla="*/ 0 w 643573"/>
              <a:gd name="connsiteY6" fmla="*/ 0 h 450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3573" h="450501">
                <a:moveTo>
                  <a:pt x="643573" y="0"/>
                </a:moveTo>
                <a:lnTo>
                  <a:pt x="643573" y="292826"/>
                </a:lnTo>
                <a:lnTo>
                  <a:pt x="321786" y="450501"/>
                </a:lnTo>
                <a:lnTo>
                  <a:pt x="0" y="292826"/>
                </a:lnTo>
                <a:lnTo>
                  <a:pt x="0" y="0"/>
                </a:lnTo>
                <a:lnTo>
                  <a:pt x="321786" y="157676"/>
                </a:lnTo>
                <a:lnTo>
                  <a:pt x="643573" y="0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1" tIns="235411" rIns="10159" bIns="235410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AU" sz="1600" b="1" i="0" kern="1200" dirty="0">
                <a:ea typeface="+mn-ea"/>
              </a:rPr>
              <a:t>2.</a:t>
            </a:r>
          </a:p>
        </p:txBody>
      </p:sp>
      <p:sp>
        <p:nvSpPr>
          <p:cNvPr id="22" name="Freeform 21"/>
          <p:cNvSpPr/>
          <p:nvPr/>
        </p:nvSpPr>
        <p:spPr>
          <a:xfrm>
            <a:off x="1415626" y="4440086"/>
            <a:ext cx="6636098" cy="418323"/>
          </a:xfrm>
          <a:custGeom>
            <a:avLst/>
            <a:gdLst>
              <a:gd name="connsiteX0" fmla="*/ 69722 w 418322"/>
              <a:gd name="connsiteY0" fmla="*/ 0 h 6636098"/>
              <a:gd name="connsiteX1" fmla="*/ 348600 w 418322"/>
              <a:gd name="connsiteY1" fmla="*/ 0 h 6636098"/>
              <a:gd name="connsiteX2" fmla="*/ 418322 w 418322"/>
              <a:gd name="connsiteY2" fmla="*/ 69722 h 6636098"/>
              <a:gd name="connsiteX3" fmla="*/ 418322 w 418322"/>
              <a:gd name="connsiteY3" fmla="*/ 6636098 h 6636098"/>
              <a:gd name="connsiteX4" fmla="*/ 418322 w 418322"/>
              <a:gd name="connsiteY4" fmla="*/ 6636098 h 6636098"/>
              <a:gd name="connsiteX5" fmla="*/ 0 w 418322"/>
              <a:gd name="connsiteY5" fmla="*/ 6636098 h 6636098"/>
              <a:gd name="connsiteX6" fmla="*/ 0 w 418322"/>
              <a:gd name="connsiteY6" fmla="*/ 6636098 h 6636098"/>
              <a:gd name="connsiteX7" fmla="*/ 0 w 418322"/>
              <a:gd name="connsiteY7" fmla="*/ 69722 h 6636098"/>
              <a:gd name="connsiteX8" fmla="*/ 69722 w 418322"/>
              <a:gd name="connsiteY8" fmla="*/ 0 h 663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8322" h="6636098">
                <a:moveTo>
                  <a:pt x="418322" y="1106048"/>
                </a:moveTo>
                <a:lnTo>
                  <a:pt x="418322" y="5530050"/>
                </a:lnTo>
                <a:cubicBezTo>
                  <a:pt x="418322" y="6140893"/>
                  <a:pt x="416354" y="6636090"/>
                  <a:pt x="413927" y="6636090"/>
                </a:cubicBezTo>
                <a:lnTo>
                  <a:pt x="0" y="6636090"/>
                </a:lnTo>
                <a:lnTo>
                  <a:pt x="0" y="6636090"/>
                </a:lnTo>
                <a:lnTo>
                  <a:pt x="0" y="8"/>
                </a:lnTo>
                <a:lnTo>
                  <a:pt x="0" y="8"/>
                </a:lnTo>
                <a:lnTo>
                  <a:pt x="413927" y="8"/>
                </a:lnTo>
                <a:cubicBezTo>
                  <a:pt x="416354" y="8"/>
                  <a:pt x="418322" y="495205"/>
                  <a:pt x="418322" y="1106048"/>
                </a:cubicBez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353" tIns="33755" rIns="33755" bIns="33758" numCol="1" spcCol="1270" anchor="ctr" anchorCtr="0">
            <a:noAutofit/>
          </a:bodyPr>
          <a:lstStyle/>
          <a:p>
            <a:pPr marL="228600" lvl="1" indent="-228600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AU" sz="2100" kern="1200" dirty="0">
                <a:ea typeface="+mn-ea"/>
              </a:rPr>
              <a:t> Select a random integer </a:t>
            </a:r>
            <a:r>
              <a:rPr lang="en-AU" sz="2100" i="1" kern="1200" dirty="0">
                <a:ea typeface="+mn-ea"/>
              </a:rPr>
              <a:t>a, 1 &lt; a &lt; </a:t>
            </a:r>
            <a:r>
              <a:rPr lang="en-AU" sz="2100" i="1" kern="1200" dirty="0" err="1">
                <a:ea typeface="+mn-ea"/>
              </a:rPr>
              <a:t>n</a:t>
            </a:r>
            <a:r>
              <a:rPr lang="en-AU" sz="2100" i="1" kern="1200" dirty="0">
                <a:ea typeface="+mn-ea"/>
              </a:rPr>
              <a:t> – 1 ;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65125" y="5554929"/>
            <a:ext cx="450502" cy="643573"/>
            <a:chOff x="0" y="1084238"/>
            <a:chExt cx="450502" cy="643573"/>
          </a:xfrm>
        </p:grpSpPr>
        <p:sp>
          <p:nvSpPr>
            <p:cNvPr id="24" name="Chevron 23"/>
            <p:cNvSpPr/>
            <p:nvPr/>
          </p:nvSpPr>
          <p:spPr>
            <a:xfrm rot="5400000">
              <a:off x="-96536" y="1180774"/>
              <a:ext cx="643573" cy="450501"/>
            </a:xfrm>
            <a:prstGeom prst="chevron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Chevron 4"/>
            <p:cNvSpPr txBox="1"/>
            <p:nvPr/>
          </p:nvSpPr>
          <p:spPr>
            <a:xfrm>
              <a:off x="1" y="1309489"/>
              <a:ext cx="450501" cy="1930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AU" sz="1600" b="1" i="0" kern="1200" dirty="0">
                  <a:ea typeface="+mn-ea"/>
                </a:rPr>
                <a:t>3.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415626" y="5554930"/>
            <a:ext cx="6636098" cy="418322"/>
            <a:chOff x="450501" y="1084239"/>
            <a:chExt cx="6636098" cy="418322"/>
          </a:xfrm>
        </p:grpSpPr>
        <p:sp>
          <p:nvSpPr>
            <p:cNvPr id="27" name="Round Same Side Corner Rectangle 26"/>
            <p:cNvSpPr/>
            <p:nvPr/>
          </p:nvSpPr>
          <p:spPr>
            <a:xfrm rot="5400000">
              <a:off x="3559389" y="-2024649"/>
              <a:ext cx="418322" cy="6636098"/>
            </a:xfrm>
            <a:prstGeom prst="round2Same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ound Same Side Corner Rectangle 6"/>
            <p:cNvSpPr txBox="1"/>
            <p:nvPr/>
          </p:nvSpPr>
          <p:spPr>
            <a:xfrm>
              <a:off x="450502" y="1104659"/>
              <a:ext cx="6615677" cy="3774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9352" tIns="13335" rIns="13335" bIns="13335" numCol="1" spcCol="1270" anchor="ctr" anchorCtr="0">
              <a:noAutofit/>
            </a:bodyPr>
            <a:lstStyle/>
            <a:p>
              <a:pPr marL="228600" lvl="1" indent="-2286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AU" sz="2100" kern="1200" dirty="0">
                  <a:ea typeface="+mn-ea"/>
                </a:rPr>
                <a:t> </a:t>
              </a:r>
              <a:r>
                <a:rPr lang="en-AU" sz="2100" b="1" kern="1200" dirty="0">
                  <a:ea typeface="+mn-ea"/>
                </a:rPr>
                <a:t>if</a:t>
              </a:r>
              <a:r>
                <a:rPr lang="en-AU" sz="2100" kern="1200" dirty="0">
                  <a:ea typeface="+mn-ea"/>
                </a:rPr>
                <a:t> b</a:t>
              </a:r>
              <a:r>
                <a:rPr lang="en-AU" sz="2100" kern="1200" baseline="-25000" dirty="0">
                  <a:ea typeface="+mn-ea"/>
                </a:rPr>
                <a:t>0</a:t>
              </a:r>
              <a:r>
                <a:rPr lang="en-AU" sz="2100" kern="1200" dirty="0">
                  <a:ea typeface="+mn-ea"/>
                </a:rPr>
                <a:t>=</a:t>
              </a:r>
              <a:r>
                <a:rPr lang="en-AU" sz="2100" i="1" kern="1200" dirty="0" err="1">
                  <a:ea typeface="+mn-ea"/>
                </a:rPr>
                <a:t>a</a:t>
              </a:r>
              <a:r>
                <a:rPr lang="en-AU" sz="2100" i="1" kern="1200" baseline="30000" dirty="0" err="1">
                  <a:ea typeface="+mn-ea"/>
                </a:rPr>
                <a:t>q</a:t>
              </a:r>
              <a:r>
                <a:rPr lang="en-AU" sz="2100" i="1" kern="1200" dirty="0">
                  <a:ea typeface="+mn-ea"/>
                </a:rPr>
                <a:t> mod n = ±1 </a:t>
              </a:r>
              <a:r>
                <a:rPr lang="en-AU" sz="2100" b="1" kern="1200" dirty="0">
                  <a:ea typeface="+mn-ea"/>
                </a:rPr>
                <a:t>then</a:t>
              </a:r>
              <a:r>
                <a:rPr lang="en-AU" sz="2100" kern="1200" dirty="0">
                  <a:ea typeface="+mn-ea"/>
                </a:rPr>
                <a:t> return (“</a:t>
              </a:r>
              <a:r>
                <a:rPr lang="en-US" sz="2100" kern="1200" dirty="0">
                  <a:ea typeface="+mn-ea"/>
                </a:rPr>
                <a:t>prime</a:t>
              </a:r>
              <a:r>
                <a:rPr lang="en-AU" sz="2100" kern="1200" dirty="0">
                  <a:ea typeface="+mn-ea"/>
                </a:rPr>
                <a:t>") ;</a:t>
              </a: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1540953" y="6004942"/>
            <a:ext cx="4133188" cy="39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fontAlgn="base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fontAlgn="base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fontAlgn="base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fontAlgn="base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AU" dirty="0">
                <a:ea typeface="+mn-ea"/>
              </a:rPr>
              <a:t>3</a:t>
            </a:r>
            <a:r>
              <a:rPr lang="en-AU" baseline="30000" dirty="0">
                <a:ea typeface="+mn-ea"/>
              </a:rPr>
              <a:t>3</a:t>
            </a:r>
            <a:r>
              <a:rPr lang="en-AU" dirty="0">
                <a:ea typeface="+mn-ea"/>
              </a:rPr>
              <a:t> mod 13</a:t>
            </a:r>
            <a:r>
              <a:rPr lang="en-AU" dirty="0">
                <a:sym typeface="Wingdings" panose="05000000000000000000" pitchFamily="2" charset="2"/>
              </a:rPr>
              <a:t>27 mod 13 1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82617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Miller-Rabin Algorithm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1"/>
            <a:ext cx="8001000" cy="1472951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>
                <a:ea typeface="+mn-ea"/>
              </a:rPr>
              <a:t>Example: Use Miller-Rabin algorithm to determine if 53  is prime number.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143000" y="2636912"/>
            <a:ext cx="800100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fontAlgn="base">
              <a:spcBef>
                <a:spcPts val="24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ＭＳ Ｐゴシック" pitchFamily="-84" charset="-128"/>
              </a:defRPr>
            </a:lvl1pPr>
            <a:lvl2pPr marL="685800" indent="-336550" algn="l" rtl="0" fontAlgn="base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6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2pPr>
            <a:lvl3pPr marL="1035050" indent="-349250" algn="l" rtl="0" fontAlgn="base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3pPr>
            <a:lvl4pPr marL="1371600" indent="-336550" algn="l" rtl="0" fontAlgn="base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Candara" pitchFamily="-8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4pPr>
            <a:lvl5pPr marL="1720850" indent="-349250" algn="l" rtl="0" fontAlgn="base">
              <a:spcBef>
                <a:spcPts val="600"/>
              </a:spcBef>
              <a:spcAft>
                <a:spcPct val="0"/>
              </a:spcAft>
              <a:buClr>
                <a:srgbClr val="BAABE3"/>
              </a:buClr>
              <a:buFont typeface="Candara" pitchFamily="-8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ＭＳ Ｐゴシック" pitchFamily="-8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AU" dirty="0">
                <a:solidFill>
                  <a:srgbClr val="FF0000"/>
                </a:solidFill>
                <a:ea typeface="+mn-ea"/>
              </a:rPr>
              <a:t>1. </a:t>
            </a:r>
            <a:r>
              <a:rPr lang="en-AU" dirty="0">
                <a:ea typeface="+mn-ea"/>
              </a:rPr>
              <a:t>n-1=52</a:t>
            </a:r>
            <a:r>
              <a:rPr lang="en-AU" dirty="0">
                <a:ea typeface="+mn-ea"/>
                <a:sym typeface="Wingdings" panose="05000000000000000000" pitchFamily="2" charset="2"/>
              </a:rPr>
              <a:t></a:t>
            </a:r>
            <a:r>
              <a:rPr lang="en-AU" dirty="0">
                <a:ea typeface="+mn-ea"/>
              </a:rPr>
              <a:t> 52/</a:t>
            </a:r>
            <a:r>
              <a:rPr lang="en-AU" dirty="0">
                <a:solidFill>
                  <a:srgbClr val="FF0000"/>
                </a:solidFill>
                <a:ea typeface="+mn-ea"/>
              </a:rPr>
              <a:t>2</a:t>
            </a:r>
            <a:r>
              <a:rPr lang="en-AU" dirty="0">
                <a:ea typeface="+mn-ea"/>
                <a:sym typeface="Wingdings" panose="05000000000000000000" pitchFamily="2" charset="2"/>
              </a:rPr>
              <a:t>26</a:t>
            </a:r>
            <a:r>
              <a:rPr lang="en-AU" dirty="0">
                <a:ea typeface="+mn-ea"/>
              </a:rPr>
              <a:t>/</a:t>
            </a:r>
            <a:r>
              <a:rPr lang="en-AU" dirty="0">
                <a:solidFill>
                  <a:srgbClr val="FF0000"/>
                </a:solidFill>
                <a:ea typeface="+mn-ea"/>
              </a:rPr>
              <a:t>2</a:t>
            </a:r>
            <a:r>
              <a:rPr lang="en-AU" dirty="0">
                <a:ea typeface="+mn-ea"/>
                <a:sym typeface="Wingdings" panose="05000000000000000000" pitchFamily="2" charset="2"/>
              </a:rPr>
              <a:t>13</a:t>
            </a:r>
            <a:endParaRPr lang="en-AU" dirty="0">
              <a:ea typeface="+mn-ea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AU" dirty="0">
                <a:ea typeface="+mn-ea"/>
              </a:rPr>
              <a:t>    52=2</a:t>
            </a:r>
            <a:r>
              <a:rPr lang="en-AU" baseline="30000" dirty="0">
                <a:ea typeface="+mn-ea"/>
              </a:rPr>
              <a:t>2</a:t>
            </a:r>
            <a:r>
              <a:rPr lang="en-AU" dirty="0">
                <a:ea typeface="+mn-ea"/>
              </a:rPr>
              <a:t>x13 </a:t>
            </a:r>
            <a:r>
              <a:rPr lang="en-AU" dirty="0">
                <a:ea typeface="+mn-ea"/>
                <a:sym typeface="Wingdings" panose="05000000000000000000" pitchFamily="2" charset="2"/>
              </a:rPr>
              <a:t> n=53, k=2, q=13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AU" dirty="0">
                <a:solidFill>
                  <a:srgbClr val="FF0000"/>
                </a:solidFill>
              </a:rPr>
              <a:t>2. </a:t>
            </a:r>
            <a:r>
              <a:rPr lang="en-AU" dirty="0"/>
              <a:t>a=2 </a:t>
            </a:r>
            <a:r>
              <a:rPr lang="en-AU" dirty="0">
                <a:sym typeface="Wingdings" panose="05000000000000000000" pitchFamily="2" charset="2"/>
              </a:rPr>
              <a:t> 1&lt;2&lt;52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AU" dirty="0">
                <a:solidFill>
                  <a:srgbClr val="FF0000"/>
                </a:solidFill>
                <a:sym typeface="Wingdings" panose="05000000000000000000" pitchFamily="2" charset="2"/>
              </a:rPr>
              <a:t>3. </a:t>
            </a:r>
            <a:r>
              <a:rPr lang="en-AU" dirty="0"/>
              <a:t>2</a:t>
            </a:r>
            <a:r>
              <a:rPr lang="en-AU" baseline="30000" dirty="0"/>
              <a:t>13</a:t>
            </a:r>
            <a:r>
              <a:rPr lang="en-AU" dirty="0"/>
              <a:t> mod 53</a:t>
            </a:r>
            <a:r>
              <a:rPr lang="en-AU" dirty="0">
                <a:sym typeface="Wingdings" panose="05000000000000000000" pitchFamily="2" charset="2"/>
              </a:rPr>
              <a:t>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AU" dirty="0"/>
              <a:t>	2</a:t>
            </a:r>
            <a:r>
              <a:rPr lang="en-AU" baseline="30000" dirty="0"/>
              <a:t>2</a:t>
            </a:r>
            <a:r>
              <a:rPr lang="en-AU" dirty="0"/>
              <a:t> mod 53</a:t>
            </a:r>
            <a:r>
              <a:rPr lang="en-AU" dirty="0">
                <a:sym typeface="Wingdings" panose="05000000000000000000" pitchFamily="2" charset="2"/>
              </a:rPr>
              <a:t>4mod53=4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AU" dirty="0">
                <a:sym typeface="Wingdings" panose="05000000000000000000" pitchFamily="2" charset="2"/>
              </a:rPr>
              <a:t>	2</a:t>
            </a:r>
            <a:r>
              <a:rPr lang="en-AU" baseline="30000" dirty="0">
                <a:sym typeface="Wingdings" panose="05000000000000000000" pitchFamily="2" charset="2"/>
              </a:rPr>
              <a:t>8</a:t>
            </a:r>
            <a:r>
              <a:rPr lang="en-AU" dirty="0">
                <a:sym typeface="Wingdings" panose="05000000000000000000" pitchFamily="2" charset="2"/>
              </a:rPr>
              <a:t>mod 53(4x4x4x4)mod 53=256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AU" dirty="0">
                <a:sym typeface="Wingdings" panose="05000000000000000000" pitchFamily="2" charset="2"/>
              </a:rPr>
              <a:t>	2</a:t>
            </a:r>
            <a:r>
              <a:rPr lang="en-AU" baseline="30000" dirty="0">
                <a:sym typeface="Wingdings" panose="05000000000000000000" pitchFamily="2" charset="2"/>
              </a:rPr>
              <a:t>13</a:t>
            </a:r>
            <a:r>
              <a:rPr lang="en-AU" dirty="0">
                <a:sym typeface="Wingdings" panose="05000000000000000000" pitchFamily="2" charset="2"/>
              </a:rPr>
              <a:t>mod 53(2</a:t>
            </a:r>
            <a:r>
              <a:rPr lang="en-AU" baseline="30000" dirty="0">
                <a:sym typeface="Wingdings" panose="05000000000000000000" pitchFamily="2" charset="2"/>
              </a:rPr>
              <a:t>8</a:t>
            </a:r>
            <a:r>
              <a:rPr lang="en-AU" dirty="0">
                <a:sym typeface="Wingdings" panose="05000000000000000000" pitchFamily="2" charset="2"/>
              </a:rPr>
              <a:t>x2</a:t>
            </a:r>
            <a:r>
              <a:rPr lang="en-AU" baseline="30000" dirty="0">
                <a:sym typeface="Wingdings" panose="05000000000000000000" pitchFamily="2" charset="2"/>
              </a:rPr>
              <a:t>5</a:t>
            </a:r>
            <a:r>
              <a:rPr lang="en-AU" dirty="0">
                <a:sym typeface="Wingdings" panose="05000000000000000000" pitchFamily="2" charset="2"/>
              </a:rPr>
              <a:t>)mod 53(256x32)mod 53 	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AU" dirty="0">
                <a:sym typeface="Wingdings" panose="05000000000000000000" pitchFamily="2" charset="2"/>
              </a:rPr>
              <a:t>                =8192 mod 53 = 30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AU" dirty="0">
                <a:solidFill>
                  <a:srgbClr val="FF0000"/>
                </a:solidFill>
                <a:sym typeface="Wingdings" panose="05000000000000000000" pitchFamily="2" charset="2"/>
              </a:rPr>
              <a:t>4. </a:t>
            </a:r>
            <a:r>
              <a:rPr lang="en-AU" dirty="0"/>
              <a:t>b0=30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AU" dirty="0"/>
              <a:t>b1=30</a:t>
            </a:r>
            <a:r>
              <a:rPr lang="en-AU" baseline="30000" dirty="0"/>
              <a:t>2 </a:t>
            </a:r>
            <a:r>
              <a:rPr lang="en-AU" dirty="0"/>
              <a:t>mod 53= </a:t>
            </a:r>
            <a:r>
              <a:rPr lang="en-AU" dirty="0">
                <a:solidFill>
                  <a:srgbClr val="FF0000"/>
                </a:solidFill>
              </a:rPr>
              <a:t>-1 </a:t>
            </a: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AU" dirty="0">
                <a:sym typeface="Wingdings" panose="05000000000000000000" pitchFamily="2" charset="2"/>
              </a:rPr>
              <a:t> It is prime</a:t>
            </a:r>
            <a:endParaRPr lang="en-AU" dirty="0"/>
          </a:p>
          <a:p>
            <a:pPr marL="0" indent="0" fontAlgn="auto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AU" dirty="0">
              <a:sym typeface="Wingdings" panose="05000000000000000000" pitchFamily="2" charset="2"/>
            </a:endParaRPr>
          </a:p>
          <a:p>
            <a:pPr marL="0" indent="0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AU" dirty="0"/>
          </a:p>
          <a:p>
            <a:pPr marL="0" indent="0"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endParaRPr lang="en-AU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19083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7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US" sz="4800"/>
              <a:t>Deterministic Primality Algorithm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Prior to 2002 there was no known method of efficiently proving the primality of very large numbers</a:t>
            </a:r>
          </a:p>
          <a:p>
            <a:pPr fontAlgn="auto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All of the algorithms in use produced a probabilistic result</a:t>
            </a:r>
          </a:p>
          <a:p>
            <a:pPr fontAlgn="auto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In 2002 Agrawal, Kayal, and Saxena developed an algorithm that efficiently determines whether a given large number is prime</a:t>
            </a:r>
          </a:p>
          <a:p>
            <a:pPr lvl="1" fontAlgn="auto">
              <a:lnSpc>
                <a:spcPct val="110000"/>
              </a:lnSpc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Known as the AKS algorithm</a:t>
            </a:r>
          </a:p>
          <a:p>
            <a:pPr lvl="1" fontAlgn="auto">
              <a:lnSpc>
                <a:spcPct val="110000"/>
              </a:lnSpc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>
                <a:ea typeface="+mn-ea"/>
              </a:rPr>
              <a:t>Does not appear to be as efficient as                         the Miller-Rabin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4634205"/>
            <a:ext cx="1981200" cy="2223796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AU" sz="4400" dirty="0"/>
              <a:t>Chinese Remainder Theorem (CRT)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7570788" cy="281940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>
                <a:ea typeface="+mn-ea"/>
                <a:cs typeface="+mn-cs"/>
              </a:rPr>
              <a:t>Believed to have been discovered by the Chinese mathematician Sun-Tsu in around 100 A.D.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>
                <a:ea typeface="+mn-ea"/>
                <a:cs typeface="+mn-cs"/>
              </a:rPr>
              <a:t>One of the most useful results of number theory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>
                <a:ea typeface="+mn-ea"/>
                <a:cs typeface="+mn-cs"/>
              </a:rPr>
              <a:t>Says it is possible to reconstruct integers in a certain range from their residues modulo a set of pairwise relatively prime moduli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>
                <a:ea typeface="+mn-ea"/>
                <a:cs typeface="+mn-cs"/>
              </a:rPr>
              <a:t>Can be stated in several ways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AU" dirty="0">
              <a:ea typeface="+mn-ea"/>
              <a:cs typeface="+mn-cs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676400" y="4572000"/>
          <a:ext cx="5867400" cy="187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0" y="4284296"/>
            <a:ext cx="762000" cy="2227384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AU"/>
          </a:p>
        </p:txBody>
      </p:sp>
      <p:sp>
        <p:nvSpPr>
          <p:cNvPr id="13005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52400" y="1916832"/>
            <a:ext cx="3870325" cy="4614143"/>
          </a:xfrm>
        </p:spPr>
        <p:txBody>
          <a:bodyPr>
            <a:noAutofit/>
          </a:bodyPr>
          <a:lstStyle/>
          <a:p>
            <a:r>
              <a:rPr lang="en-US" sz="1800" dirty="0"/>
              <a:t>Divisibility and the division algorithm</a:t>
            </a:r>
          </a:p>
          <a:p>
            <a:r>
              <a:rPr lang="en-US" sz="1800" dirty="0"/>
              <a:t>The Euclidean algorithm</a:t>
            </a:r>
          </a:p>
          <a:p>
            <a:pPr lvl="1"/>
            <a:r>
              <a:rPr lang="en-US" sz="1600" dirty="0"/>
              <a:t>Greatest Common Divisor</a:t>
            </a:r>
          </a:p>
          <a:p>
            <a:pPr lvl="1"/>
            <a:r>
              <a:rPr lang="en-US" sz="1600" dirty="0"/>
              <a:t>Finding the Greatest Common Divisor by Euclidean algorithm</a:t>
            </a:r>
          </a:p>
          <a:p>
            <a:pPr lvl="1"/>
            <a:r>
              <a:rPr lang="en-US" sz="1600" dirty="0"/>
              <a:t>The extended Euclidean algorithm</a:t>
            </a:r>
          </a:p>
          <a:p>
            <a:r>
              <a:rPr lang="en-US" sz="1800" dirty="0"/>
              <a:t>Modular arithmetic</a:t>
            </a:r>
          </a:p>
          <a:p>
            <a:pPr lvl="1"/>
            <a:r>
              <a:rPr lang="en-US" sz="1600" dirty="0"/>
              <a:t>The modulus</a:t>
            </a:r>
          </a:p>
          <a:p>
            <a:pPr lvl="1"/>
            <a:r>
              <a:rPr lang="en-US" sz="1600" dirty="0"/>
              <a:t>Properties of congruences</a:t>
            </a:r>
          </a:p>
          <a:p>
            <a:pPr lvl="1"/>
            <a:r>
              <a:rPr lang="en-US" sz="1600" dirty="0"/>
              <a:t>Modular arithmetic operations</a:t>
            </a:r>
          </a:p>
          <a:p>
            <a:pPr lvl="1"/>
            <a:r>
              <a:rPr lang="en-US" sz="1600" dirty="0"/>
              <a:t>Properties of modular arithmetic</a:t>
            </a:r>
          </a:p>
        </p:txBody>
      </p:sp>
      <p:sp>
        <p:nvSpPr>
          <p:cNvPr id="130052" name="Content Placeholder 11"/>
          <p:cNvSpPr>
            <a:spLocks noGrp="1"/>
          </p:cNvSpPr>
          <p:nvPr>
            <p:ph sz="half" idx="2"/>
          </p:nvPr>
        </p:nvSpPr>
        <p:spPr>
          <a:xfrm>
            <a:off x="5562600" y="2121371"/>
            <a:ext cx="3581400" cy="4205064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Prime numbers</a:t>
            </a:r>
            <a:endParaRPr lang="en-AU" sz="2200" dirty="0"/>
          </a:p>
          <a:p>
            <a:r>
              <a:rPr lang="en-US" sz="2200" dirty="0"/>
              <a:t>Fermat’s Theorem</a:t>
            </a:r>
          </a:p>
          <a:p>
            <a:r>
              <a:rPr lang="en-US" sz="2200" dirty="0"/>
              <a:t>Euler’s Theorem</a:t>
            </a:r>
          </a:p>
          <a:p>
            <a:r>
              <a:rPr lang="en-US" sz="2200" dirty="0"/>
              <a:t>Euler’s totient function</a:t>
            </a:r>
          </a:p>
          <a:p>
            <a:endParaRPr lang="en-US" sz="2200" dirty="0"/>
          </a:p>
          <a:p>
            <a:r>
              <a:rPr lang="en-US" sz="2200" dirty="0"/>
              <a:t>Testing for </a:t>
            </a:r>
            <a:r>
              <a:rPr lang="en-US" sz="2200" dirty="0" err="1"/>
              <a:t>primality</a:t>
            </a:r>
            <a:endParaRPr lang="en-US" sz="2200" dirty="0"/>
          </a:p>
          <a:p>
            <a:pPr lvl="1"/>
            <a:r>
              <a:rPr lang="en-US" dirty="0"/>
              <a:t>Miller-Rabin algorithm</a:t>
            </a:r>
          </a:p>
          <a:p>
            <a:pPr lvl="1"/>
            <a:r>
              <a:rPr lang="en-AU" sz="2400" dirty="0"/>
              <a:t>Chinese Remainder Theorem </a:t>
            </a:r>
          </a:p>
          <a:p>
            <a:pPr lvl="1"/>
            <a:r>
              <a:rPr lang="en-US" dirty="0"/>
              <a:t>Distribution of primes</a:t>
            </a:r>
          </a:p>
          <a:p>
            <a:pPr lvl="1"/>
            <a:endParaRPr lang="en-AU" dirty="0"/>
          </a:p>
          <a:p>
            <a:endParaRPr lang="en-US" i="1" dirty="0"/>
          </a:p>
        </p:txBody>
      </p:sp>
      <p:pic>
        <p:nvPicPr>
          <p:cNvPr id="9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05200" y="28194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9342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Divisibility</a:t>
            </a:r>
          </a:p>
        </p:txBody>
      </p:sp>
      <p:sp>
        <p:nvSpPr>
          <p:cNvPr id="35843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say that a nonzero </a:t>
            </a:r>
            <a:r>
              <a:rPr lang="en-US" i="1"/>
              <a:t>b </a:t>
            </a:r>
            <a:r>
              <a:rPr lang="en-US" b="1"/>
              <a:t>divides </a:t>
            </a:r>
            <a:r>
              <a:rPr lang="en-US" i="1"/>
              <a:t>a </a:t>
            </a:r>
            <a:r>
              <a:rPr lang="en-US"/>
              <a:t>if </a:t>
            </a:r>
            <a:r>
              <a:rPr lang="en-US" i="1"/>
              <a:t>a = mb </a:t>
            </a:r>
            <a:r>
              <a:rPr lang="en-US"/>
              <a:t>for some </a:t>
            </a:r>
            <a:r>
              <a:rPr lang="en-US" i="1"/>
              <a:t>m,</a:t>
            </a:r>
            <a:r>
              <a:rPr lang="en-US"/>
              <a:t> where </a:t>
            </a:r>
            <a:r>
              <a:rPr lang="en-US" i="1"/>
              <a:t>a, b, </a:t>
            </a:r>
            <a:r>
              <a:rPr lang="en-US"/>
              <a:t>and </a:t>
            </a:r>
            <a:r>
              <a:rPr lang="en-US" i="1"/>
              <a:t>m </a:t>
            </a:r>
            <a:r>
              <a:rPr lang="en-US"/>
              <a:t>are integers</a:t>
            </a:r>
          </a:p>
          <a:p>
            <a:r>
              <a:rPr lang="en-US" i="1"/>
              <a:t>b </a:t>
            </a:r>
            <a:r>
              <a:rPr lang="en-US"/>
              <a:t>divides </a:t>
            </a:r>
            <a:r>
              <a:rPr lang="en-US" i="1"/>
              <a:t>a </a:t>
            </a:r>
            <a:r>
              <a:rPr lang="en-US"/>
              <a:t>if there is no remainder on division</a:t>
            </a:r>
          </a:p>
          <a:p>
            <a:r>
              <a:rPr lang="en-US"/>
              <a:t>The notation </a:t>
            </a:r>
            <a:r>
              <a:rPr lang="en-US" i="1"/>
              <a:t>b | a </a:t>
            </a:r>
            <a:r>
              <a:rPr lang="en-US"/>
              <a:t>is commonly used to mean </a:t>
            </a:r>
            <a:r>
              <a:rPr lang="en-US" i="1"/>
              <a:t>b </a:t>
            </a:r>
            <a:r>
              <a:rPr lang="en-US"/>
              <a:t>divides </a:t>
            </a:r>
            <a:r>
              <a:rPr lang="en-US" i="1"/>
              <a:t>a</a:t>
            </a:r>
          </a:p>
          <a:p>
            <a:r>
              <a:rPr lang="en-US"/>
              <a:t>If </a:t>
            </a:r>
            <a:r>
              <a:rPr lang="en-US" i="1"/>
              <a:t>b | a </a:t>
            </a:r>
            <a:r>
              <a:rPr lang="en-US"/>
              <a:t>we say that </a:t>
            </a:r>
            <a:r>
              <a:rPr lang="en-US" i="1"/>
              <a:t>b </a:t>
            </a:r>
            <a:r>
              <a:rPr lang="en-US"/>
              <a:t>is a </a:t>
            </a:r>
            <a:r>
              <a:rPr lang="en-US" b="1"/>
              <a:t>divisor </a:t>
            </a:r>
            <a:r>
              <a:rPr lang="en-US"/>
              <a:t>of </a:t>
            </a:r>
            <a:r>
              <a:rPr lang="en-US" i="1"/>
              <a:t>a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5486400"/>
            <a:ext cx="6705600" cy="9842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Arial" pitchFamily="-1" charset="0"/>
              </a:rPr>
              <a:t> </a:t>
            </a:r>
            <a:r>
              <a:rPr lang="en-US" sz="2000" dirty="0">
                <a:latin typeface="+mn-lt"/>
              </a:rPr>
              <a:t>The positive divisors of 24 are 1, 2, 3, 4, 6, 8, 12, and 24</a:t>
            </a:r>
          </a:p>
          <a:p>
            <a:pPr algn="ctr">
              <a:defRPr/>
            </a:pPr>
            <a:r>
              <a:rPr lang="en-US" sz="2000" dirty="0">
                <a:latin typeface="+mn-lt"/>
              </a:rPr>
              <a:t>13 | 182; - 5 | 30; 17 | 289; - 3 | 33; 17 | 0</a:t>
            </a:r>
          </a:p>
          <a:p>
            <a:pPr algn="ctr">
              <a:defRPr/>
            </a:pPr>
            <a:endParaRPr lang="en-US" dirty="0">
              <a:latin typeface="Arial" pitchFamily="-1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876925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Divisibility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562475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 If </a:t>
            </a:r>
            <a:r>
              <a:rPr lang="en-US" i="1" dirty="0">
                <a:ea typeface="+mn-ea"/>
                <a:cs typeface="+mn-cs"/>
              </a:rPr>
              <a:t>a </a:t>
            </a:r>
            <a:r>
              <a:rPr lang="en-US" dirty="0">
                <a:ea typeface="+mn-ea"/>
                <a:cs typeface="+mn-cs"/>
              </a:rPr>
              <a:t>| 1, then </a:t>
            </a:r>
            <a:r>
              <a:rPr lang="en-US" i="1" dirty="0">
                <a:ea typeface="+mn-ea"/>
                <a:cs typeface="+mn-cs"/>
              </a:rPr>
              <a:t>a</a:t>
            </a:r>
            <a:r>
              <a:rPr lang="en-US" dirty="0">
                <a:ea typeface="+mn-ea"/>
                <a:cs typeface="+mn-cs"/>
              </a:rPr>
              <a:t> = ±1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 If </a:t>
            </a:r>
            <a:r>
              <a:rPr lang="en-US" i="1" dirty="0">
                <a:ea typeface="+mn-ea"/>
                <a:cs typeface="+mn-cs"/>
              </a:rPr>
              <a:t>a</a:t>
            </a:r>
            <a:r>
              <a:rPr lang="en-US" dirty="0">
                <a:ea typeface="+mn-ea"/>
                <a:cs typeface="+mn-cs"/>
              </a:rPr>
              <a:t> | </a:t>
            </a:r>
            <a:r>
              <a:rPr lang="en-US" i="1" dirty="0">
                <a:ea typeface="+mn-ea"/>
                <a:cs typeface="+mn-cs"/>
              </a:rPr>
              <a:t>b</a:t>
            </a:r>
            <a:r>
              <a:rPr lang="en-US" dirty="0">
                <a:ea typeface="+mn-ea"/>
                <a:cs typeface="+mn-cs"/>
              </a:rPr>
              <a:t> and </a:t>
            </a:r>
            <a:r>
              <a:rPr lang="en-US" i="1" dirty="0">
                <a:ea typeface="+mn-ea"/>
                <a:cs typeface="+mn-cs"/>
              </a:rPr>
              <a:t>b</a:t>
            </a:r>
            <a:r>
              <a:rPr lang="en-US" dirty="0">
                <a:ea typeface="+mn-ea"/>
                <a:cs typeface="+mn-cs"/>
              </a:rPr>
              <a:t> | </a:t>
            </a:r>
            <a:r>
              <a:rPr lang="en-US" i="1" dirty="0">
                <a:ea typeface="+mn-ea"/>
                <a:cs typeface="+mn-cs"/>
              </a:rPr>
              <a:t>a</a:t>
            </a:r>
            <a:r>
              <a:rPr lang="en-US" dirty="0">
                <a:ea typeface="+mn-ea"/>
                <a:cs typeface="+mn-cs"/>
              </a:rPr>
              <a:t>, then </a:t>
            </a:r>
            <a:r>
              <a:rPr lang="en-US" i="1" dirty="0">
                <a:ea typeface="+mn-ea"/>
                <a:cs typeface="+mn-cs"/>
              </a:rPr>
              <a:t>a</a:t>
            </a:r>
            <a:r>
              <a:rPr lang="en-US" dirty="0">
                <a:ea typeface="+mn-ea"/>
                <a:cs typeface="+mn-cs"/>
              </a:rPr>
              <a:t> = ±</a:t>
            </a:r>
            <a:r>
              <a:rPr lang="en-US" i="1" dirty="0">
                <a:ea typeface="+mn-ea"/>
                <a:cs typeface="+mn-cs"/>
              </a:rPr>
              <a:t>b</a:t>
            </a:r>
            <a:endParaRPr lang="en-US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 Any </a:t>
            </a:r>
            <a:r>
              <a:rPr lang="en-US" i="1" dirty="0">
                <a:ea typeface="+mn-ea"/>
                <a:cs typeface="+mn-cs"/>
              </a:rPr>
              <a:t>b</a:t>
            </a:r>
            <a:r>
              <a:rPr lang="en-US" dirty="0">
                <a:ea typeface="+mn-ea"/>
                <a:cs typeface="+mn-cs"/>
              </a:rPr>
              <a:t> ≠ 0 divides 0 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If </a:t>
            </a:r>
            <a:r>
              <a:rPr lang="en-US" i="1" dirty="0">
                <a:ea typeface="+mn-ea"/>
                <a:cs typeface="+mn-cs"/>
              </a:rPr>
              <a:t>a</a:t>
            </a:r>
            <a:r>
              <a:rPr lang="en-US" dirty="0">
                <a:ea typeface="+mn-ea"/>
                <a:cs typeface="+mn-cs"/>
              </a:rPr>
              <a:t> | </a:t>
            </a:r>
            <a:r>
              <a:rPr lang="en-US" i="1" dirty="0">
                <a:ea typeface="+mn-ea"/>
                <a:cs typeface="+mn-cs"/>
              </a:rPr>
              <a:t>b</a:t>
            </a:r>
            <a:r>
              <a:rPr lang="en-US" dirty="0">
                <a:ea typeface="+mn-ea"/>
                <a:cs typeface="+mn-cs"/>
              </a:rPr>
              <a:t> and </a:t>
            </a:r>
            <a:r>
              <a:rPr lang="en-US" i="1" dirty="0">
                <a:ea typeface="+mn-ea"/>
                <a:cs typeface="+mn-cs"/>
              </a:rPr>
              <a:t>b</a:t>
            </a:r>
            <a:r>
              <a:rPr lang="en-US" dirty="0">
                <a:ea typeface="+mn-ea"/>
                <a:cs typeface="+mn-cs"/>
              </a:rPr>
              <a:t> | </a:t>
            </a:r>
            <a:r>
              <a:rPr lang="en-US" i="1" dirty="0">
                <a:ea typeface="+mn-ea"/>
                <a:cs typeface="+mn-cs"/>
              </a:rPr>
              <a:t>c</a:t>
            </a:r>
            <a:r>
              <a:rPr lang="en-US" dirty="0">
                <a:ea typeface="+mn-ea"/>
                <a:cs typeface="+mn-cs"/>
              </a:rPr>
              <a:t>, then </a:t>
            </a:r>
            <a:r>
              <a:rPr lang="en-US" i="1" dirty="0">
                <a:ea typeface="+mn-ea"/>
                <a:cs typeface="+mn-cs"/>
              </a:rPr>
              <a:t>a</a:t>
            </a:r>
            <a:r>
              <a:rPr lang="en-US" dirty="0">
                <a:ea typeface="+mn-ea"/>
                <a:cs typeface="+mn-cs"/>
              </a:rPr>
              <a:t> | </a:t>
            </a:r>
            <a:r>
              <a:rPr lang="en-US" i="1" dirty="0">
                <a:ea typeface="+mn-ea"/>
                <a:cs typeface="+mn-cs"/>
              </a:rPr>
              <a:t>c</a:t>
            </a:r>
            <a:r>
              <a:rPr lang="en-US" dirty="0">
                <a:ea typeface="+mn-ea"/>
                <a:cs typeface="+mn-cs"/>
              </a:rPr>
              <a:t> 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>
                <a:ea typeface="+mn-ea"/>
                <a:cs typeface="+mn-cs"/>
              </a:rPr>
              <a:t>If </a:t>
            </a:r>
            <a:r>
              <a:rPr lang="en-US" i="1" dirty="0">
                <a:ea typeface="+mn-ea"/>
                <a:cs typeface="+mn-cs"/>
              </a:rPr>
              <a:t>b </a:t>
            </a:r>
            <a:r>
              <a:rPr lang="en-US" dirty="0">
                <a:ea typeface="+mn-ea"/>
                <a:cs typeface="+mn-cs"/>
              </a:rPr>
              <a:t>| </a:t>
            </a:r>
            <a:r>
              <a:rPr lang="en-US" i="1" dirty="0">
                <a:ea typeface="+mn-ea"/>
                <a:cs typeface="+mn-cs"/>
              </a:rPr>
              <a:t>g</a:t>
            </a:r>
            <a:r>
              <a:rPr lang="en-US" dirty="0">
                <a:ea typeface="+mn-ea"/>
                <a:cs typeface="+mn-cs"/>
              </a:rPr>
              <a:t> and </a:t>
            </a:r>
            <a:r>
              <a:rPr lang="en-US" i="1" dirty="0">
                <a:ea typeface="+mn-ea"/>
                <a:cs typeface="+mn-cs"/>
              </a:rPr>
              <a:t>b </a:t>
            </a:r>
            <a:r>
              <a:rPr lang="en-US" dirty="0">
                <a:ea typeface="+mn-ea"/>
                <a:cs typeface="+mn-cs"/>
              </a:rPr>
              <a:t>| </a:t>
            </a:r>
            <a:r>
              <a:rPr lang="en-US" i="1" dirty="0">
                <a:ea typeface="+mn-ea"/>
                <a:cs typeface="+mn-cs"/>
              </a:rPr>
              <a:t>h</a:t>
            </a:r>
            <a:r>
              <a:rPr lang="en-US" dirty="0">
                <a:ea typeface="+mn-ea"/>
                <a:cs typeface="+mn-cs"/>
              </a:rPr>
              <a:t>, then </a:t>
            </a:r>
            <a:r>
              <a:rPr lang="en-US" i="1" dirty="0">
                <a:ea typeface="+mn-ea"/>
                <a:cs typeface="+mn-cs"/>
              </a:rPr>
              <a:t>b </a:t>
            </a:r>
            <a:r>
              <a:rPr lang="en-US" dirty="0">
                <a:ea typeface="+mn-ea"/>
                <a:cs typeface="+mn-cs"/>
              </a:rPr>
              <a:t>| (</a:t>
            </a:r>
            <a:r>
              <a:rPr lang="en-US" i="1" dirty="0">
                <a:ea typeface="+mn-ea"/>
                <a:cs typeface="+mn-cs"/>
              </a:rPr>
              <a:t>mg</a:t>
            </a:r>
            <a:r>
              <a:rPr lang="en-US" dirty="0">
                <a:ea typeface="+mn-ea"/>
                <a:cs typeface="+mn-cs"/>
              </a:rPr>
              <a:t> + </a:t>
            </a:r>
            <a:r>
              <a:rPr lang="en-US" i="1" dirty="0">
                <a:ea typeface="+mn-ea"/>
                <a:cs typeface="+mn-cs"/>
              </a:rPr>
              <a:t>nh</a:t>
            </a:r>
            <a:r>
              <a:rPr lang="en-US" dirty="0">
                <a:ea typeface="+mn-ea"/>
                <a:cs typeface="+mn-cs"/>
              </a:rPr>
              <a:t>) for arbitrary integers </a:t>
            </a:r>
            <a:r>
              <a:rPr lang="en-US" i="1" dirty="0">
                <a:ea typeface="+mn-ea"/>
                <a:cs typeface="+mn-cs"/>
              </a:rPr>
              <a:t>m</a:t>
            </a:r>
            <a:r>
              <a:rPr lang="en-US" dirty="0">
                <a:ea typeface="+mn-ea"/>
                <a:cs typeface="+mn-cs"/>
              </a:rPr>
              <a:t> and </a:t>
            </a:r>
            <a:r>
              <a:rPr lang="en-US" i="1" dirty="0">
                <a:ea typeface="+mn-ea"/>
                <a:cs typeface="+mn-cs"/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4572000"/>
            <a:ext cx="3810000" cy="461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 pitchFamily="-1" charset="0"/>
              </a:rPr>
              <a:t> </a:t>
            </a:r>
            <a:r>
              <a:rPr lang="en-US" sz="2400" dirty="0">
                <a:latin typeface="+mn-lt"/>
              </a:rPr>
              <a:t>11 | 66 and 66 | 198 = 11 | 198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267325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Divisibility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924800" cy="4114800"/>
          </a:xfrm>
        </p:spPr>
        <p:txBody>
          <a:bodyPr/>
          <a:lstStyle/>
          <a:p>
            <a:r>
              <a:rPr lang="en-US" sz="2400" dirty="0"/>
              <a:t> To see this last point, note that:</a:t>
            </a:r>
          </a:p>
          <a:p>
            <a:pPr lvl="1"/>
            <a:r>
              <a:rPr lang="en-US" sz="2200" dirty="0"/>
              <a:t>If </a:t>
            </a:r>
            <a:r>
              <a:rPr lang="en-US" sz="2200" i="1" dirty="0"/>
              <a:t>b |</a:t>
            </a:r>
            <a:r>
              <a:rPr lang="en-US" sz="2200" dirty="0"/>
              <a:t> </a:t>
            </a:r>
            <a:r>
              <a:rPr lang="en-US" sz="2200" i="1" dirty="0" err="1"/>
              <a:t>g</a:t>
            </a:r>
            <a:r>
              <a:rPr lang="en-US" sz="2200" dirty="0"/>
              <a:t> , then </a:t>
            </a:r>
            <a:r>
              <a:rPr lang="en-US" sz="2200" i="1" dirty="0" err="1"/>
              <a:t>g</a:t>
            </a:r>
            <a:r>
              <a:rPr lang="en-US" sz="2200" dirty="0"/>
              <a:t>  is of the form </a:t>
            </a:r>
            <a:r>
              <a:rPr lang="en-US" sz="2200" i="1" dirty="0" err="1"/>
              <a:t>g</a:t>
            </a:r>
            <a:r>
              <a:rPr lang="en-US" sz="2200" i="1" dirty="0"/>
              <a:t> = b * g</a:t>
            </a:r>
            <a:r>
              <a:rPr lang="en-US" sz="2200" i="1" baseline="-25000" dirty="0"/>
              <a:t>1</a:t>
            </a:r>
            <a:r>
              <a:rPr lang="en-US" sz="2200" i="1" dirty="0"/>
              <a:t>  </a:t>
            </a:r>
            <a:r>
              <a:rPr lang="en-US" sz="2200" dirty="0"/>
              <a:t>for some integer g</a:t>
            </a:r>
            <a:r>
              <a:rPr lang="en-US" sz="2200" i="1" baseline="-25000" dirty="0"/>
              <a:t>1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If </a:t>
            </a:r>
            <a:r>
              <a:rPr lang="en-US" sz="2200" i="1" dirty="0"/>
              <a:t>b |</a:t>
            </a:r>
            <a:r>
              <a:rPr lang="en-US" sz="2200" dirty="0"/>
              <a:t> </a:t>
            </a:r>
            <a:r>
              <a:rPr lang="en-US" sz="2200" i="1" dirty="0" err="1"/>
              <a:t>h</a:t>
            </a:r>
            <a:r>
              <a:rPr lang="en-US" sz="2200" dirty="0"/>
              <a:t> , then </a:t>
            </a:r>
            <a:r>
              <a:rPr lang="en-US" sz="2200" i="1" dirty="0" err="1"/>
              <a:t>h</a:t>
            </a:r>
            <a:r>
              <a:rPr lang="en-US" sz="2200" dirty="0"/>
              <a:t>  is of the form </a:t>
            </a:r>
            <a:r>
              <a:rPr lang="en-US" sz="2200" i="1" dirty="0" err="1"/>
              <a:t>h</a:t>
            </a:r>
            <a:r>
              <a:rPr lang="en-US" sz="2200" i="1" dirty="0"/>
              <a:t> = b * h</a:t>
            </a:r>
            <a:r>
              <a:rPr lang="en-US" sz="2200" i="1" baseline="-25000" dirty="0"/>
              <a:t>1</a:t>
            </a:r>
            <a:r>
              <a:rPr lang="en-US" sz="2200" i="1" dirty="0"/>
              <a:t>  </a:t>
            </a:r>
            <a:r>
              <a:rPr lang="en-US" sz="2200" dirty="0"/>
              <a:t>for some integer </a:t>
            </a:r>
            <a:r>
              <a:rPr lang="en-US" sz="2200" i="1" dirty="0"/>
              <a:t>h</a:t>
            </a:r>
            <a:r>
              <a:rPr lang="en-US" sz="2200" i="1" baseline="-25000" dirty="0"/>
              <a:t>1</a:t>
            </a:r>
            <a:r>
              <a:rPr lang="en-US" sz="2200" dirty="0"/>
              <a:t> 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So:</a:t>
            </a:r>
          </a:p>
          <a:p>
            <a:pPr lvl="1"/>
            <a:r>
              <a:rPr lang="en-US" sz="2200" i="1" dirty="0"/>
              <a:t>mg + </a:t>
            </a:r>
            <a:r>
              <a:rPr lang="en-US" sz="2200" i="1" dirty="0" err="1"/>
              <a:t>nh</a:t>
            </a:r>
            <a:r>
              <a:rPr lang="en-US" sz="2200" i="1" dirty="0"/>
              <a:t> = mbg</a:t>
            </a:r>
            <a:r>
              <a:rPr lang="en-US" sz="2200" i="1" baseline="-25000" dirty="0"/>
              <a:t>1</a:t>
            </a:r>
            <a:r>
              <a:rPr lang="en-US" sz="2200" i="1" dirty="0"/>
              <a:t> + nbh</a:t>
            </a:r>
            <a:r>
              <a:rPr lang="en-US" sz="2200" i="1" baseline="-25000" dirty="0"/>
              <a:t>1</a:t>
            </a:r>
            <a:r>
              <a:rPr lang="en-US" sz="2200" i="1" dirty="0"/>
              <a:t> = b *  (mg</a:t>
            </a:r>
            <a:r>
              <a:rPr lang="en-US" sz="2200" i="1" baseline="-25000" dirty="0"/>
              <a:t>1</a:t>
            </a:r>
            <a:r>
              <a:rPr lang="en-US" sz="2200" i="1" dirty="0"/>
              <a:t> + nh</a:t>
            </a:r>
            <a:r>
              <a:rPr lang="en-US" sz="2200" i="1" baseline="-25000" dirty="0"/>
              <a:t>1</a:t>
            </a:r>
            <a:r>
              <a:rPr lang="en-US" sz="2200" i="1" dirty="0"/>
              <a:t> ) </a:t>
            </a:r>
          </a:p>
          <a:p>
            <a:pPr lvl="1">
              <a:buFont typeface="Candara" pitchFamily="-84" charset="0"/>
              <a:buNone/>
            </a:pPr>
            <a:r>
              <a:rPr lang="en-US" sz="2200" i="1" dirty="0"/>
              <a:t>     </a:t>
            </a:r>
            <a:r>
              <a:rPr lang="en-US" sz="2200" dirty="0"/>
              <a:t>and therefore </a:t>
            </a:r>
            <a:r>
              <a:rPr lang="en-US" sz="2200" i="1" dirty="0"/>
              <a:t>b</a:t>
            </a:r>
            <a:r>
              <a:rPr lang="en-US" sz="2200" dirty="0"/>
              <a:t>  divides </a:t>
            </a:r>
            <a:r>
              <a:rPr lang="en-US" sz="2200" i="1" dirty="0"/>
              <a:t>mg + </a:t>
            </a:r>
            <a:r>
              <a:rPr lang="en-US" sz="2200" i="1" dirty="0" err="1"/>
              <a:t>nh</a:t>
            </a:r>
            <a:r>
              <a:rPr lang="en-US" sz="2200" i="1" dirty="0"/>
              <a:t> 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2133600" y="4648200"/>
            <a:ext cx="5029200" cy="16319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0">
            <a:solidFill>
              <a:schemeClr val="accent4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    </a:t>
            </a:r>
            <a:r>
              <a:rPr lang="en-US" sz="2000" i="1" dirty="0">
                <a:latin typeface="+mn-lt"/>
              </a:rPr>
              <a:t>b</a:t>
            </a:r>
            <a:r>
              <a:rPr lang="en-US" sz="2000" dirty="0">
                <a:latin typeface="+mn-lt"/>
              </a:rPr>
              <a:t> = 7; </a:t>
            </a:r>
            <a:r>
              <a:rPr lang="en-US" sz="2000" i="1" dirty="0">
                <a:latin typeface="+mn-lt"/>
              </a:rPr>
              <a:t> g</a:t>
            </a:r>
            <a:r>
              <a:rPr lang="en-US" sz="2000" dirty="0">
                <a:latin typeface="+mn-lt"/>
              </a:rPr>
              <a:t> = 14;  </a:t>
            </a:r>
            <a:r>
              <a:rPr lang="en-US" sz="2000" i="1" dirty="0">
                <a:latin typeface="+mn-lt"/>
              </a:rPr>
              <a:t>h</a:t>
            </a:r>
            <a:r>
              <a:rPr lang="en-US" sz="2000" dirty="0">
                <a:latin typeface="+mn-lt"/>
              </a:rPr>
              <a:t> = 63;  </a:t>
            </a:r>
            <a:r>
              <a:rPr lang="en-US" sz="2000" i="1" dirty="0">
                <a:latin typeface="+mn-lt"/>
              </a:rPr>
              <a:t>m</a:t>
            </a:r>
            <a:r>
              <a:rPr lang="en-US" sz="2000" dirty="0">
                <a:latin typeface="+mn-lt"/>
              </a:rPr>
              <a:t> = 3;  </a:t>
            </a:r>
            <a:r>
              <a:rPr lang="en-US" sz="2000" i="1" dirty="0">
                <a:latin typeface="+mn-lt"/>
              </a:rPr>
              <a:t>n</a:t>
            </a:r>
            <a:r>
              <a:rPr lang="en-US" sz="2000" dirty="0">
                <a:latin typeface="+mn-lt"/>
              </a:rPr>
              <a:t> = 2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    7 | 14 and 7 | 63.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    To show 7 (3 * 14 + 2 * 63),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    we have (3 * 14 + 2 * 63) = 7(3 * 2 + 2 * 9),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    and it is obvious that 7 | (7(3 * 2 + 2 * 9)).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7019925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Algorithm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838200" y="2209800"/>
            <a:ext cx="7570787" cy="4365625"/>
          </a:xfrm>
        </p:spPr>
        <p:txBody>
          <a:bodyPr/>
          <a:lstStyle/>
          <a:p>
            <a:r>
              <a:rPr lang="en-US" dirty="0"/>
              <a:t>Given any positive integer </a:t>
            </a:r>
            <a:r>
              <a:rPr lang="en-US" i="1" dirty="0" err="1"/>
              <a:t>n</a:t>
            </a:r>
            <a:r>
              <a:rPr lang="en-US" i="1" dirty="0"/>
              <a:t> </a:t>
            </a:r>
            <a:r>
              <a:rPr lang="en-US" dirty="0"/>
              <a:t>and any nonnegative integer </a:t>
            </a:r>
            <a:r>
              <a:rPr lang="en-US" i="1" dirty="0"/>
              <a:t>a, </a:t>
            </a:r>
            <a:r>
              <a:rPr lang="en-US" dirty="0"/>
              <a:t>if we divide </a:t>
            </a:r>
            <a:r>
              <a:rPr lang="en-US" i="1" dirty="0"/>
              <a:t>a</a:t>
            </a:r>
            <a:r>
              <a:rPr lang="en-US" dirty="0"/>
              <a:t> by </a:t>
            </a:r>
            <a:r>
              <a:rPr lang="en-US" i="1" dirty="0" err="1"/>
              <a:t>n</a:t>
            </a:r>
            <a:r>
              <a:rPr lang="en-US" dirty="0"/>
              <a:t> we get an integer quotient </a:t>
            </a:r>
            <a:r>
              <a:rPr lang="en-US" i="1" dirty="0" err="1"/>
              <a:t>q</a:t>
            </a:r>
            <a:r>
              <a:rPr lang="en-US" dirty="0"/>
              <a:t> and an integer remainder </a:t>
            </a:r>
            <a:r>
              <a:rPr lang="en-US" i="1" dirty="0" err="1"/>
              <a:t>r</a:t>
            </a:r>
            <a:r>
              <a:rPr lang="en-US" dirty="0"/>
              <a:t> that obey the following relationship:</a:t>
            </a:r>
          </a:p>
          <a:p>
            <a:pPr lvl="1">
              <a:buFont typeface="Candara" pitchFamily="-84" charset="0"/>
              <a:buNone/>
            </a:pPr>
            <a:endParaRPr lang="en-US" dirty="0"/>
          </a:p>
          <a:p>
            <a:pPr lvl="1" algn="ctr">
              <a:buFont typeface="Candara" pitchFamily="-84" charset="0"/>
              <a:buNone/>
            </a:pPr>
            <a:r>
              <a:rPr lang="en-US" sz="2800" i="1" dirty="0"/>
              <a:t>	a = </a:t>
            </a:r>
            <a:r>
              <a:rPr lang="en-US" sz="2800" i="1" dirty="0" err="1"/>
              <a:t>qn</a:t>
            </a:r>
            <a:r>
              <a:rPr lang="en-US" sz="2800" i="1" dirty="0"/>
              <a:t> + </a:t>
            </a:r>
            <a:r>
              <a:rPr lang="en-US" sz="2800" i="1" dirty="0" err="1"/>
              <a:t>r</a:t>
            </a:r>
            <a:r>
              <a:rPr lang="en-US" sz="2800" i="1" dirty="0"/>
              <a:t>             0 ≤ </a:t>
            </a:r>
            <a:r>
              <a:rPr lang="en-US" sz="2800" i="1" dirty="0" err="1"/>
              <a:t>r</a:t>
            </a:r>
            <a:r>
              <a:rPr lang="en-US" sz="2800" i="1" dirty="0"/>
              <a:t> &lt; </a:t>
            </a:r>
            <a:r>
              <a:rPr lang="en-US" sz="2800" i="1" dirty="0" err="1"/>
              <a:t>n</a:t>
            </a:r>
            <a:r>
              <a:rPr lang="en-US" sz="2800" i="1" dirty="0"/>
              <a:t>; </a:t>
            </a:r>
            <a:r>
              <a:rPr lang="en-US" sz="2800" i="1" dirty="0" err="1"/>
              <a:t>q</a:t>
            </a:r>
            <a:r>
              <a:rPr lang="en-US" sz="2800" i="1" dirty="0"/>
              <a:t> = [a/</a:t>
            </a:r>
            <a:r>
              <a:rPr lang="en-US" sz="2800" i="1" dirty="0" err="1"/>
              <a:t>n</a:t>
            </a:r>
            <a:r>
              <a:rPr lang="en-US" sz="2800" i="1" dirty="0"/>
              <a:t>]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638925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5562600" cy="365125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© 2017 Pearson Education, Ltd., All rights reserved. </a:t>
            </a:r>
          </a:p>
        </p:txBody>
      </p:sp>
      <p:pic>
        <p:nvPicPr>
          <p:cNvPr id="5" name="Picture 4" descr="f0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9091" b="30909"/>
              <a:stretch>
                <a:fillRect/>
              </a:stretch>
            </p:blipFill>
          </mc:Choice>
          <mc:Fallback>
            <p:blipFill>
              <a:blip r:embed="rId4"/>
              <a:srcRect t="19091" b="30909"/>
              <a:stretch>
                <a:fillRect/>
              </a:stretch>
            </p:blipFill>
          </mc:Fallback>
        </mc:AlternateContent>
        <p:spPr>
          <a:xfrm>
            <a:off x="-381000" y="152400"/>
            <a:ext cx="9656439" cy="624840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image" Target="../media/image1.jpeg" /><Relationship Id="rId5" Type="http://schemas.openxmlformats.org/officeDocument/2006/relationships/image" Target="../media/image5.jpeg" /><Relationship Id="rId4" Type="http://schemas.openxmlformats.org/officeDocument/2006/relationships/image" Target="../media/image4.jpeg" /></Relationships>
</file>

<file path=ppt/theme/theme1.xml><?xml version="1.0" encoding="utf-8"?>
<a:theme xmlns:a="http://schemas.openxmlformats.org/drawingml/2006/main" name="ch01">
  <a:themeElements>
    <a:clrScheme name="ch01 4">
      <a:dk1>
        <a:srgbClr val="9B69FF"/>
      </a:dk1>
      <a:lt1>
        <a:srgbClr val="FFFFFF"/>
      </a:lt1>
      <a:dk2>
        <a:srgbClr val="666699"/>
      </a:dk2>
      <a:lt2>
        <a:srgbClr val="D9D9FF"/>
      </a:lt2>
      <a:accent1>
        <a:srgbClr val="9966FF"/>
      </a:accent1>
      <a:accent2>
        <a:srgbClr val="00FFFF"/>
      </a:accent2>
      <a:accent3>
        <a:srgbClr val="B8B8CA"/>
      </a:accent3>
      <a:accent4>
        <a:srgbClr val="DADADA"/>
      </a:accent4>
      <a:accent5>
        <a:srgbClr val="CAB8FF"/>
      </a:accent5>
      <a:accent6>
        <a:srgbClr val="00E7E7"/>
      </a:accent6>
      <a:hlink>
        <a:srgbClr val="5FAFFF"/>
      </a:hlink>
      <a:folHlink>
        <a:srgbClr val="003399"/>
      </a:folHlink>
    </a:clrScheme>
    <a:fontScheme name="ch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h01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3878846BE5D74DA8903EAF84BD2561" ma:contentTypeVersion="0" ma:contentTypeDescription="Create a new document." ma:contentTypeScope="" ma:versionID="80c64db1c31c34a889ef6149f6c9f08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16FB73-F4BE-40BF-BBDE-94B61C364E80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33A6789B-D32E-4D16-A65A-D465F422F4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AD1DE3-00FD-4E7C-B214-7087BF0BE51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 Mnementh:Users:lpb:admin:consult:Prentice-Hall:Slides:ch01.ppt</Template>
  <TotalTime>9382</TotalTime>
  <Words>5894</Words>
  <Application>Microsoft Office PowerPoint</Application>
  <PresentationFormat>On-screen Show (4:3)</PresentationFormat>
  <Paragraphs>809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49" baseType="lpstr">
      <vt:lpstr>ch01</vt:lpstr>
      <vt:lpstr>Infusion</vt:lpstr>
      <vt:lpstr>Cryptography and Network Security</vt:lpstr>
      <vt:lpstr>Chapter 2</vt:lpstr>
      <vt:lpstr>Introduction</vt:lpstr>
      <vt:lpstr>Introduction</vt:lpstr>
      <vt:lpstr>Divisibility</vt:lpstr>
      <vt:lpstr>Properties of Divisibility</vt:lpstr>
      <vt:lpstr>Properties of Divisibility</vt:lpstr>
      <vt:lpstr>Division Algorithm</vt:lpstr>
      <vt:lpstr>PowerPoint Presentation</vt:lpstr>
      <vt:lpstr>Euclidean Algorithm</vt:lpstr>
      <vt:lpstr>Greatest Common Divisor (GCD)</vt:lpstr>
      <vt:lpstr>GCD</vt:lpstr>
      <vt:lpstr>PowerPoint Presentation</vt:lpstr>
      <vt:lpstr>PowerPoint Presentation</vt:lpstr>
      <vt:lpstr>Table 2.1 Euclidean Algorithm Example</vt:lpstr>
      <vt:lpstr> Extended Euclidean Algorithm</vt:lpstr>
      <vt:lpstr>Table 2.4 Extended Euclidean Algorithm Example</vt:lpstr>
      <vt:lpstr>Table 2.4 Extended Euclidean Algorithm Example</vt:lpstr>
      <vt:lpstr>Modular Arithmetic</vt:lpstr>
      <vt:lpstr>Modular Arithmetic</vt:lpstr>
      <vt:lpstr>Modular Arithmetic</vt:lpstr>
      <vt:lpstr>Properties of Congruences</vt:lpstr>
      <vt:lpstr>Congruences examples</vt:lpstr>
      <vt:lpstr>Modular Arithmetic</vt:lpstr>
      <vt:lpstr>Remaining Properties:</vt:lpstr>
      <vt:lpstr>Table 2.2(a) Arithmetic Modulo 8</vt:lpstr>
      <vt:lpstr>Table 2.2(b) Multiplication Modulo 8</vt:lpstr>
      <vt:lpstr>Table 2.2(c)  Additive inverse (-w) and  Multiplicative Inverse (w-1) Modulo 8</vt:lpstr>
      <vt:lpstr>The additive and multiplicative inverse</vt:lpstr>
      <vt:lpstr>The additive and multiplicative inverse</vt:lpstr>
      <vt:lpstr>Table 2.3 Properties of Modular Arithmetic for Integers in Zn</vt:lpstr>
      <vt:lpstr>Prime Numbers</vt:lpstr>
      <vt:lpstr>PowerPoint Presentation</vt:lpstr>
      <vt:lpstr>Common Theorem</vt:lpstr>
      <vt:lpstr>Fermat's Theorem</vt:lpstr>
      <vt:lpstr>Fermat's Theorem</vt:lpstr>
      <vt:lpstr>Fermat's Theorem</vt:lpstr>
      <vt:lpstr>Euler's Theorem</vt:lpstr>
      <vt:lpstr>Table 2.6 Some Values of Euler’s Totient Function ø(n)</vt:lpstr>
      <vt:lpstr>Euler's Theorem</vt:lpstr>
      <vt:lpstr>Euler's Theorem</vt:lpstr>
      <vt:lpstr>Miller-Rabin Algorithm</vt:lpstr>
      <vt:lpstr>Miller-Rabin Algorithm</vt:lpstr>
      <vt:lpstr>Miller-Rabin Algorithm</vt:lpstr>
      <vt:lpstr>Deterministic Primality Algorithm</vt:lpstr>
      <vt:lpstr>Chinese Remainder Theorem (CRT)</vt:lpstr>
      <vt:lpstr>Summary</vt:lpstr>
    </vt:vector>
  </TitlesOfParts>
  <Manager/>
  <Company>School of Eng &amp; IT,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4</dc:subject>
  <dc:creator>Dr Lawrie Brown</dc:creator>
  <cp:keywords/>
  <dc:description/>
  <cp:lastModifiedBy>962796241104</cp:lastModifiedBy>
  <cp:revision>165</cp:revision>
  <cp:lastPrinted>2009-08-06T03:57:36Z</cp:lastPrinted>
  <dcterms:created xsi:type="dcterms:W3CDTF">2016-03-13T02:06:16Z</dcterms:created>
  <dcterms:modified xsi:type="dcterms:W3CDTF">2024-07-21T17:35:26Z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0x0101007B3878846BE5D74DA8903EAF84BD2561</vt:lpwstr>
  </property>
</Properties>
</file>