
<file path=[Content_Types].xml><?xml version="1.0" encoding="utf-8"?>
<Types xmlns="http://schemas.openxmlformats.org/package/2006/content-types">
  <Default Extension="gif" ContentType="image/gif"/>
  <Default Extension="jpeg" ContentType="image/jpeg"/>
  <Default Extension="JP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25" r:id="rId5"/>
  </p:sldMasterIdLst>
  <p:notesMasterIdLst>
    <p:notesMasterId r:id="rId82"/>
  </p:notesMasterIdLst>
  <p:sldIdLst>
    <p:sldId id="318" r:id="rId6"/>
    <p:sldId id="276" r:id="rId7"/>
    <p:sldId id="329" r:id="rId8"/>
    <p:sldId id="432" r:id="rId9"/>
    <p:sldId id="433" r:id="rId10"/>
    <p:sldId id="434" r:id="rId11"/>
    <p:sldId id="435" r:id="rId12"/>
    <p:sldId id="436" r:id="rId13"/>
    <p:sldId id="437" r:id="rId14"/>
    <p:sldId id="331" r:id="rId15"/>
    <p:sldId id="332" r:id="rId16"/>
    <p:sldId id="279" r:id="rId17"/>
    <p:sldId id="333" r:id="rId18"/>
    <p:sldId id="313" r:id="rId19"/>
    <p:sldId id="334" r:id="rId20"/>
    <p:sldId id="281" r:id="rId21"/>
    <p:sldId id="336" r:id="rId22"/>
    <p:sldId id="277" r:id="rId23"/>
    <p:sldId id="320" r:id="rId24"/>
    <p:sldId id="283" r:id="rId25"/>
    <p:sldId id="404" r:id="rId26"/>
    <p:sldId id="405" r:id="rId27"/>
    <p:sldId id="438" r:id="rId28"/>
    <p:sldId id="284" r:id="rId29"/>
    <p:sldId id="285" r:id="rId30"/>
    <p:sldId id="341" r:id="rId31"/>
    <p:sldId id="342" r:id="rId32"/>
    <p:sldId id="343" r:id="rId33"/>
    <p:sldId id="322" r:id="rId34"/>
    <p:sldId id="344" r:id="rId35"/>
    <p:sldId id="345" r:id="rId36"/>
    <p:sldId id="293" r:id="rId37"/>
    <p:sldId id="407" r:id="rId38"/>
    <p:sldId id="439" r:id="rId39"/>
    <p:sldId id="408" r:id="rId40"/>
    <p:sldId id="440" r:id="rId41"/>
    <p:sldId id="360" r:id="rId42"/>
    <p:sldId id="409" r:id="rId43"/>
    <p:sldId id="410" r:id="rId44"/>
    <p:sldId id="411" r:id="rId45"/>
    <p:sldId id="412" r:id="rId46"/>
    <p:sldId id="413" r:id="rId47"/>
    <p:sldId id="414" r:id="rId48"/>
    <p:sldId id="415" r:id="rId49"/>
    <p:sldId id="416" r:id="rId50"/>
    <p:sldId id="441" r:id="rId51"/>
    <p:sldId id="361" r:id="rId52"/>
    <p:sldId id="362" r:id="rId53"/>
    <p:sldId id="364" r:id="rId54"/>
    <p:sldId id="381" r:id="rId55"/>
    <p:sldId id="368" r:id="rId56"/>
    <p:sldId id="370" r:id="rId57"/>
    <p:sldId id="393" r:id="rId58"/>
    <p:sldId id="371" r:id="rId59"/>
    <p:sldId id="399"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380" r:id="rId76"/>
    <p:sldId id="372" r:id="rId77"/>
    <p:sldId id="396" r:id="rId78"/>
    <p:sldId id="373" r:id="rId79"/>
    <p:sldId id="377" r:id="rId80"/>
    <p:sldId id="376" r:id="rId8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8D4F4-F600-D1DD-5EAA-3C7E577AE75E}" v="2" dt="2024-08-08T21:19:27.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80" autoAdjust="0"/>
  </p:normalViewPr>
  <p:slideViewPr>
    <p:cSldViewPr>
      <p:cViewPr>
        <p:scale>
          <a:sx n="69" d="100"/>
          <a:sy n="69" d="100"/>
        </p:scale>
        <p:origin x="6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microsoft.com/office/2016/11/relationships/changesInfo" Target="changesInfos/changesInfo1.xml"/><Relationship Id="rId61" Type="http://schemas.openxmlformats.org/officeDocument/2006/relationships/slide" Target="slides/slide56.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احمد عدنان نبيه استيتيه" userId="S::120212221040@mutah.edu.jo::f396febf-879c-4bb4-a3e2-6d8e1d42b38e" providerId="AD" clId="Web-{C238D4F4-F600-D1DD-5EAA-3C7E577AE75E}"/>
    <pc:docChg chg="modSld">
      <pc:chgData name="احمد عدنان نبيه استيتيه" userId="S::120212221040@mutah.edu.jo::f396febf-879c-4bb4-a3e2-6d8e1d42b38e" providerId="AD" clId="Web-{C238D4F4-F600-D1DD-5EAA-3C7E577AE75E}" dt="2024-08-08T21:19:27.788" v="1" actId="1076"/>
      <pc:docMkLst>
        <pc:docMk/>
      </pc:docMkLst>
      <pc:sldChg chg="modSp">
        <pc:chgData name="احمد عدنان نبيه استيتيه" userId="S::120212221040@mutah.edu.jo::f396febf-879c-4bb4-a3e2-6d8e1d42b38e" providerId="AD" clId="Web-{C238D4F4-F600-D1DD-5EAA-3C7E577AE75E}" dt="2024-08-08T21:19:27.788" v="1" actId="1076"/>
        <pc:sldMkLst>
          <pc:docMk/>
          <pc:sldMk cId="3199162946" sldId="434"/>
        </pc:sldMkLst>
        <pc:picChg chg="mod">
          <ac:chgData name="احمد عدنان نبيه استيتيه" userId="S::120212221040@mutah.edu.jo::f396febf-879c-4bb4-a3e2-6d8e1d42b38e" providerId="AD" clId="Web-{C238D4F4-F600-D1DD-5EAA-3C7E577AE75E}" dt="2024-08-08T21:19:27.788" v="1" actId="1076"/>
          <ac:picMkLst>
            <pc:docMk/>
            <pc:sldMk cId="3199162946" sldId="434"/>
            <ac:picMk id="30722" creationId="{00000000-0000-0000-0000-000000000000}"/>
          </ac:picMkLst>
        </pc:picChg>
      </pc:sldChg>
    </pc:docChg>
  </pc:docChgLst>
  <pc:docChgLst>
    <pc:chgData name="محمد مالك خميس عاشور" userId="4e5ed489-d40b-4786-b191-05bd473d47b9" providerId="ADAL" clId="{D4FBDE5C-FD4F-E843-B35F-B3BBDC37A8BA}"/>
    <pc:docChg chg="custSel modSld">
      <pc:chgData name="محمد مالك خميس عاشور" userId="4e5ed489-d40b-4786-b191-05bd473d47b9" providerId="ADAL" clId="{D4FBDE5C-FD4F-E843-B35F-B3BBDC37A8BA}" dt="2024-08-08T10:14:44.446" v="21" actId="478"/>
      <pc:docMkLst>
        <pc:docMk/>
      </pc:docMkLst>
      <pc:sldChg chg="addSp delSp modSp">
        <pc:chgData name="محمد مالك خميس عاشور" userId="4e5ed489-d40b-4786-b191-05bd473d47b9" providerId="ADAL" clId="{D4FBDE5C-FD4F-E843-B35F-B3BBDC37A8BA}" dt="2024-08-08T10:14:44.446" v="21" actId="478"/>
        <pc:sldMkLst>
          <pc:docMk/>
          <pc:sldMk cId="0" sldId="318"/>
        </pc:sldMkLst>
        <pc:spChg chg="add mod">
          <ac:chgData name="محمد مالك خميس عاشور" userId="4e5ed489-d40b-4786-b191-05bd473d47b9" providerId="ADAL" clId="{D4FBDE5C-FD4F-E843-B35F-B3BBDC37A8BA}" dt="2024-08-08T10:14:44.446" v="21" actId="478"/>
          <ac:spMkLst>
            <pc:docMk/>
            <pc:sldMk cId="0" sldId="318"/>
            <ac:spMk id="3" creationId="{1A28E9BD-0130-AA7C-E67E-2872082CBABA}"/>
          </ac:spMkLst>
        </pc:spChg>
        <pc:spChg chg="del mod">
          <ac:chgData name="محمد مالك خميس عاشور" userId="4e5ed489-d40b-4786-b191-05bd473d47b9" providerId="ADAL" clId="{D4FBDE5C-FD4F-E843-B35F-B3BBDC37A8BA}" dt="2024-08-08T10:14:44.446" v="21" actId="478"/>
          <ac:spMkLst>
            <pc:docMk/>
            <pc:sldMk cId="0" sldId="318"/>
            <ac:spMk id="19459" creationId="{00000000-0000-0000-0000-000000000000}"/>
          </ac:spMkLst>
        </pc:spChg>
      </pc:sldChg>
    </pc:docChg>
  </pc:docChgLst>
  <pc:docChgLst>
    <pc:chgData name="صبا محمد سعد الشقور" userId="73aefc83-e5db-4556-a7a8-bb843d3eb3a1" providerId="ADAL" clId="{33BFDFD5-3B59-2040-BBE2-130CD35A6A30}"/>
    <pc:docChg chg="custSel modSld">
      <pc:chgData name="صبا محمد سعد الشقور" userId="73aefc83-e5db-4556-a7a8-bb843d3eb3a1" providerId="ADAL" clId="{33BFDFD5-3B59-2040-BBE2-130CD35A6A30}" dt="2024-08-01T12:43:17.970" v="0" actId="27636"/>
      <pc:docMkLst>
        <pc:docMk/>
      </pc:docMkLst>
      <pc:sldChg chg="modSp">
        <pc:chgData name="صبا محمد سعد الشقور" userId="73aefc83-e5db-4556-a7a8-bb843d3eb3a1" providerId="ADAL" clId="{33BFDFD5-3B59-2040-BBE2-130CD35A6A30}" dt="2024-08-01T12:43:17.970" v="0" actId="27636"/>
        <pc:sldMkLst>
          <pc:docMk/>
          <pc:sldMk cId="0" sldId="284"/>
        </pc:sldMkLst>
        <pc:spChg chg="mod">
          <ac:chgData name="صبا محمد سعد الشقور" userId="73aefc83-e5db-4556-a7a8-bb843d3eb3a1" providerId="ADAL" clId="{33BFDFD5-3B59-2040-BBE2-130CD35A6A30}" dt="2024-08-01T12:43:17.970" v="0" actId="27636"/>
          <ac:spMkLst>
            <pc:docMk/>
            <pc:sldMk cId="0" sldId="284"/>
            <ac:spMk id="5" creationId="{00000000-0000-0000-0000-000000000000}"/>
          </ac:spMkLst>
        </pc:spChg>
      </pc:sldChg>
    </pc:docChg>
  </pc:docChgLst>
  <pc:docChgLst>
    <pc:chgData name="شيماء محمد سليمان الطراونه" userId="S::120212212131@mutah.edu.jo::b96f2521-6201-42be-86e7-f19f635d5ac8" providerId="AD" clId="Web-{7DA81953-8F03-4EFD-BA8A-2CBEF3D29195}"/>
    <pc:docChg chg="modSld">
      <pc:chgData name="شيماء محمد سليمان الطراونه" userId="S::120212212131@mutah.edu.jo::b96f2521-6201-42be-86e7-f19f635d5ac8" providerId="AD" clId="Web-{7DA81953-8F03-4EFD-BA8A-2CBEF3D29195}" dt="2024-08-01T08:12:58.927" v="3"/>
      <pc:docMkLst>
        <pc:docMk/>
      </pc:docMkLst>
      <pc:sldChg chg="mod setBg">
        <pc:chgData name="شيماء محمد سليمان الطراونه" userId="S::120212212131@mutah.edu.jo::b96f2521-6201-42be-86e7-f19f635d5ac8" providerId="AD" clId="Web-{7DA81953-8F03-4EFD-BA8A-2CBEF3D29195}" dt="2024-08-01T08:12:58.927" v="3"/>
        <pc:sldMkLst>
          <pc:docMk/>
          <pc:sldMk cId="0" sldId="318"/>
        </pc:sldMkLst>
      </pc:sldChg>
    </pc:docChg>
  </pc:docChgLst>
  <pc:docChgLst>
    <pc:chgData name="محمد خير بكر عبد السلام الحرازنه" userId="S::120212212011@mutah.edu.jo::35059c85-fbf9-4379-b0e4-b358232d6ee7" providerId="AD" clId="Web-{9542CD91-E8E2-1F79-FB34-C31503423AC3}"/>
    <pc:docChg chg="addSld delSld">
      <pc:chgData name="محمد خير بكر عبد السلام الحرازنه" userId="S::120212212011@mutah.edu.jo::35059c85-fbf9-4379-b0e4-b358232d6ee7" providerId="AD" clId="Web-{9542CD91-E8E2-1F79-FB34-C31503423AC3}" dt="2024-08-05T14:24:17.835" v="3"/>
      <pc:docMkLst>
        <pc:docMk/>
      </pc:docMkLst>
      <pc:sldChg chg="new del">
        <pc:chgData name="محمد خير بكر عبد السلام الحرازنه" userId="S::120212212011@mutah.edu.jo::35059c85-fbf9-4379-b0e4-b358232d6ee7" providerId="AD" clId="Web-{9542CD91-E8E2-1F79-FB34-C31503423AC3}" dt="2024-08-05T14:24:17.835" v="3"/>
        <pc:sldMkLst>
          <pc:docMk/>
          <pc:sldMk cId="1927416974" sldId="442"/>
        </pc:sldMkLst>
      </pc:sldChg>
      <pc:sldChg chg="new del">
        <pc:chgData name="محمد خير بكر عبد السلام الحرازنه" userId="S::120212212011@mutah.edu.jo::35059c85-fbf9-4379-b0e4-b358232d6ee7" providerId="AD" clId="Web-{9542CD91-E8E2-1F79-FB34-C31503423AC3}" dt="2024-08-05T14:24:14.757" v="2"/>
        <pc:sldMkLst>
          <pc:docMk/>
          <pc:sldMk cId="3155236911" sldId="443"/>
        </pc:sldMkLst>
      </pc:sldChg>
    </pc:docChg>
  </pc:docChgLst>
  <pc:docChgLst>
    <pc:chgData name="شيماء محمد سليمان الطراونه" userId="S::120212212131@mutah.edu.jo::b96f2521-6201-42be-86e7-f19f635d5ac8" providerId="AD" clId="Web-{DC4565E4-09F7-4352-9EF7-501329E9CDD8}"/>
    <pc:docChg chg="modSld">
      <pc:chgData name="شيماء محمد سليمان الطراونه" userId="S::120212212131@mutah.edu.jo::b96f2521-6201-42be-86e7-f19f635d5ac8" providerId="AD" clId="Web-{DC4565E4-09F7-4352-9EF7-501329E9CDD8}" dt="2024-08-01T08:25:42.491" v="0" actId="1076"/>
      <pc:docMkLst>
        <pc:docMk/>
      </pc:docMkLst>
      <pc:sldChg chg="modSp">
        <pc:chgData name="شيماء محمد سليمان الطراونه" userId="S::120212212131@mutah.edu.jo::b96f2521-6201-42be-86e7-f19f635d5ac8" providerId="AD" clId="Web-{DC4565E4-09F7-4352-9EF7-501329E9CDD8}" dt="2024-08-01T08:25:42.491" v="0" actId="1076"/>
        <pc:sldMkLst>
          <pc:docMk/>
          <pc:sldMk cId="1454426482" sldId="421"/>
        </pc:sldMkLst>
        <pc:spChg chg="mod">
          <ac:chgData name="شيماء محمد سليمان الطراونه" userId="S::120212212131@mutah.edu.jo::b96f2521-6201-42be-86e7-f19f635d5ac8" providerId="AD" clId="Web-{DC4565E4-09F7-4352-9EF7-501329E9CDD8}" dt="2024-08-01T08:25:42.491" v="0" actId="1076"/>
          <ac:spMkLst>
            <pc:docMk/>
            <pc:sldMk cId="1454426482" sldId="421"/>
            <ac:spMk id="3" creationId="{00000000-0000-0000-0000-000000000000}"/>
          </ac:spMkLst>
        </pc:spChg>
      </pc:sldChg>
    </pc:docChg>
  </pc:docChgLst>
</pc:chgInfo>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a:t>The type of </a:t>
          </a:r>
          <a:r>
            <a:rPr lang="en-US" b="1" u="sng" dirty="0"/>
            <a:t>operations</a:t>
          </a:r>
          <a:r>
            <a:rPr lang="en-US" dirty="0"/>
            <a:t> used for transforming plaintext to </a:t>
          </a:r>
          <a:r>
            <a:rPr lang="en-US" dirty="0" err="1"/>
            <a:t>ciphertext</a:t>
          </a:r>
          <a:endParaRPr lang="en-US" dirty="0"/>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dgm:spPr>
        <a:ln>
          <a:solidFill>
            <a:schemeClr val="tx1"/>
          </a:solidFill>
        </a:ln>
      </dgm:spPr>
      <dgm:t>
        <a:bodyPr/>
        <a:lstStyle/>
        <a:p>
          <a:r>
            <a:rPr lang="en-US"/>
            <a:t>Substitution</a:t>
          </a:r>
          <a:endParaRPr lang="en-US" dirty="0"/>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dgm:spPr>
        <a:ln>
          <a:solidFill>
            <a:schemeClr val="tx1"/>
          </a:solidFill>
        </a:ln>
      </dgm:spPr>
      <dgm:t>
        <a:bodyPr/>
        <a:lstStyle/>
        <a:p>
          <a:r>
            <a:rPr lang="en-US"/>
            <a:t>Transposition </a:t>
          </a:r>
          <a:endParaRPr lang="en-US" dirty="0"/>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dirty="0"/>
            <a:t>The </a:t>
          </a:r>
          <a:r>
            <a:rPr lang="en-US" b="1" u="sng" dirty="0"/>
            <a:t>number of keys used</a:t>
          </a:r>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dgm:spPr>
        <a:ln>
          <a:solidFill>
            <a:schemeClr val="tx1"/>
          </a:solidFill>
        </a:ln>
      </dgm:spPr>
      <dgm:t>
        <a:bodyPr/>
        <a:lstStyle/>
        <a:p>
          <a:r>
            <a:rPr lang="en-US" dirty="0"/>
            <a:t>Symmetric, single-key, secret-key, conventional encryption</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dgm:spPr>
        <a:ln>
          <a:solidFill>
            <a:schemeClr val="tx1"/>
          </a:solidFill>
        </a:ln>
      </dgm:spPr>
      <dgm:t>
        <a:bodyPr/>
        <a:lstStyle/>
        <a:p>
          <a:r>
            <a:rPr lang="en-US"/>
            <a:t>Asymmetric, two-key, or public-key encryption</a:t>
          </a:r>
          <a:endParaRPr lang="en-US" dirty="0"/>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dirty="0"/>
            <a:t>The way </a:t>
          </a:r>
          <a:r>
            <a:rPr lang="en-US" b="1" u="sng" dirty="0"/>
            <a:t>in which the plaintext is processed</a:t>
          </a:r>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dgm:spPr>
        <a:ln>
          <a:solidFill>
            <a:schemeClr val="tx1"/>
          </a:solidFill>
        </a:ln>
      </dgm:spPr>
      <dgm:t>
        <a:bodyPr/>
        <a:lstStyle/>
        <a:p>
          <a:r>
            <a:rPr lang="en-US"/>
            <a:t>Block cipher</a:t>
          </a:r>
          <a:endParaRPr lang="en-US" dirty="0"/>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dgm:spPr>
        <a:ln>
          <a:solidFill>
            <a:schemeClr val="tx1"/>
          </a:solidFill>
        </a:ln>
      </dgm:spPr>
      <dgm:t>
        <a:bodyPr/>
        <a:lstStyle/>
        <a:p>
          <a:r>
            <a:rPr lang="en-US" dirty="0"/>
            <a:t>Stream cipher</a:t>
          </a:r>
          <a:endParaRPr lang="en-AU" dirty="0"/>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pt>
    <dgm:pt modelId="{9336B19B-5432-1E46-B703-26FB4A34E5C1}" type="pres">
      <dgm:prSet presAssocID="{E76956AC-EFF8-F348-9C47-5CB7BF58FA25}" presName="textNode" presStyleLbl="bgShp" presStyleIdx="0" presStyleCnt="3"/>
      <dgm:spPr/>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pt>
    <dgm:pt modelId="{36A619AB-C091-7846-8D68-3476FF3695D9}" type="pres">
      <dgm:prSet presAssocID="{7BD094F8-913A-BC4A-99AC-95E50E755F0C}" presName="textNode" presStyleLbl="bgShp" presStyleIdx="1" presStyleCnt="3"/>
      <dgm:spPr/>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pt>
    <dgm:pt modelId="{9504718C-E298-3746-85F8-A9FA9DD7EE5C}" type="pres">
      <dgm:prSet presAssocID="{76045574-DA6B-F846-A68B-8E8FE2F3C975}" presName="textNode" presStyleLbl="bgShp" presStyleIdx="2" presStyleCnt="3"/>
      <dgm:spPr/>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dgm:presLayoutVars>
          <dgm:bulletEnabled val="1"/>
        </dgm:presLayoutVars>
      </dgm:prSet>
      <dgm:spPr/>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dgm:presLayoutVars>
          <dgm:bulletEnabled val="1"/>
        </dgm:presLayoutVars>
      </dgm:prSet>
      <dgm:spPr/>
    </dgm:pt>
  </dgm:ptLst>
  <dgm:cxnLst>
    <dgm:cxn modelId="{B1F46906-4C46-694E-B064-9116B6C22A74}" srcId="{FDC179B3-BE5D-4142-AB77-6AE34AE14ACE}" destId="{7BD094F8-913A-BC4A-99AC-95E50E755F0C}" srcOrd="1" destOrd="0" parTransId="{F0A0612E-8F80-6442-BABA-B23CB08CC762}" sibTransId="{D417236E-5D90-DD40-848F-C43CD5017C1F}"/>
    <dgm:cxn modelId="{52672F0A-140C-DA4E-8CA1-810F3EA363DD}" type="presOf" srcId="{E76956AC-EFF8-F348-9C47-5CB7BF58FA25}" destId="{569AA357-20E8-8B4F-9641-8B0A0558D5C1}" srcOrd="0" destOrd="0" presId="urn:microsoft.com/office/officeart/2005/8/layout/lProcess2"/>
    <dgm:cxn modelId="{570D2D0B-EE18-7E4B-99A5-F039E507DED5}" type="presOf" srcId="{F84D387D-20EE-E842-B722-C788E0C2879D}" destId="{7B864D13-D033-6D46-85D8-4A1CC9B5D5AA}" srcOrd="0"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60F2041D-095A-9644-997C-79CF5251895F}" type="presOf" srcId="{FDC179B3-BE5D-4142-AB77-6AE34AE14ACE}" destId="{91786F4A-90C9-994C-887B-4C7C898CCA39}" srcOrd="0" destOrd="0" presId="urn:microsoft.com/office/officeart/2005/8/layout/lProcess2"/>
    <dgm:cxn modelId="{DDF74426-F5A9-C64D-878D-D19BE93AB5D3}" type="presOf" srcId="{15158232-5636-F54B-9E82-24A86B2CC40D}" destId="{2BD908FB-9339-6045-9B70-D6C87F242750}"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123BCA35-B99A-5B4A-9EC9-335C8D6DC519}" srcId="{E76956AC-EFF8-F348-9C47-5CB7BF58FA25}" destId="{43FD649A-6D70-C048-ACE3-D29EFF662F0D}" srcOrd="1" destOrd="0" parTransId="{2D44BCB4-9992-9B42-A2BC-C9F4625246F0}" sibTransId="{DD30BE0D-E940-FB4E-ACA7-CBBF67E63FB3}"/>
    <dgm:cxn modelId="{64215637-22C7-C84D-BE07-0EC24000D470}" type="presOf" srcId="{7BD094F8-913A-BC4A-99AC-95E50E755F0C}" destId="{8E35AEC5-6E5C-E94B-AC07-8F1C48704551}" srcOrd="0" destOrd="0" presId="urn:microsoft.com/office/officeart/2005/8/layout/lProcess2"/>
    <dgm:cxn modelId="{A3EED23B-BB20-DF49-90C9-66999160B986}" type="presOf" srcId="{7BD094F8-913A-BC4A-99AC-95E50E755F0C}" destId="{36A619AB-C091-7846-8D68-3476FF3695D9}" srcOrd="1" destOrd="0" presId="urn:microsoft.com/office/officeart/2005/8/layout/lProcess2"/>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DD77597B-8B15-EE4D-926F-9BFF9AE9AB4E}" srcId="{FDC179B3-BE5D-4142-AB77-6AE34AE14ACE}" destId="{E76956AC-EFF8-F348-9C47-5CB7BF58FA25}" srcOrd="0" destOrd="0" parTransId="{669DA478-D211-0C40-A153-9C8AC383781C}" sibTransId="{67C397A1-D85A-704D-9E69-98D69194DB91}"/>
    <dgm:cxn modelId="{BB822887-04B1-5546-BADE-ECE2A19CEE9E}" type="presOf" srcId="{86D473AD-F3F3-4048-8BC0-1AC6573A74E3}" destId="{AA328B5D-FEE6-4441-93D3-9724F5555524}"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DF5B02D5-B78E-324D-9616-205421D5EF40}" srcId="{FDC179B3-BE5D-4142-AB77-6AE34AE14ACE}" destId="{76045574-DA6B-F846-A68B-8E8FE2F3C975}" srcOrd="2" destOrd="0" parTransId="{D4136C0C-14FC-BE46-9FA0-B445DD03F538}" sibTransId="{76C84DE2-21E7-5B42-B416-6374F0DB8833}"/>
    <dgm:cxn modelId="{55BCBCE4-F17E-D343-9020-8C15928D7F34}" srcId="{7BD094F8-913A-BC4A-99AC-95E50E755F0C}" destId="{86D473AD-F3F3-4048-8BC0-1AC6573A74E3}" srcOrd="1" destOrd="0" parTransId="{4DC18731-9099-B240-8DB8-04D8310D534A}" sibTransId="{FCEF4638-D522-6C4B-B4A6-8BE99DBEB8C7}"/>
    <dgm:cxn modelId="{ED5294EA-EC3D-6146-AC11-0E2332656079}" srcId="{E76956AC-EFF8-F348-9C47-5CB7BF58FA25}" destId="{15158232-5636-F54B-9E82-24A86B2CC40D}" srcOrd="0" destOrd="0" parTransId="{3788416C-4673-584E-B357-8CD978EB8C97}" sibTransId="{8A0198D0-2666-FD46-A986-88F01249EE75}"/>
    <dgm:cxn modelId="{651EC8F2-E649-B34A-B16F-933D801EBDE9}" type="presOf" srcId="{E76956AC-EFF8-F348-9C47-5CB7BF58FA25}" destId="{9336B19B-5432-1E46-B703-26FB4A34E5C1}" srcOrd="1"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64F51EF7-CB9E-1043-9060-2B1D28AFE2D5}" srcId="{76045574-DA6B-F846-A68B-8E8FE2F3C975}" destId="{F84D387D-20EE-E842-B722-C788E0C2879D}" srcOrd="0" destOrd="0" parTransId="{EE900814-5820-BF4F-B343-E51425805490}" sibTransId="{55C19B54-24E2-3F48-B6C2-976AF1C1360B}"/>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dgm:spPr>
        <a:ln w="15875">
          <a:solidFill>
            <a:schemeClr val="accent1">
              <a:lumMod val="50000"/>
            </a:schemeClr>
          </a:solidFill>
        </a:ln>
      </dgm:spPr>
      <dgm:t>
        <a:bodyPr/>
        <a:lstStyle/>
        <a:p>
          <a:pPr rtl="0"/>
          <a:r>
            <a:rPr lang="en-US" sz="1700" b="1" i="0" dirty="0"/>
            <a:t>Cryptanalysis</a:t>
          </a: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r>
            <a:rPr lang="en-US" sz="1600" b="1" i="0" dirty="0"/>
            <a:t>Attack relies on the nature of the algorithm plus some knowledge of the general characteristics of the plaintext</a:t>
          </a:r>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r>
            <a:rPr lang="en-US" sz="1600" b="1" i="0" dirty="0"/>
            <a:t>Attack exploits the characteristics of the algorithm to attempt to deduce a specific plaintext or to deduce the key being used</a:t>
          </a:r>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dgm:spPr>
        <a:ln w="15875">
          <a:solidFill>
            <a:schemeClr val="accent1">
              <a:lumMod val="50000"/>
            </a:schemeClr>
          </a:solidFill>
        </a:ln>
      </dgm:spPr>
      <dgm:t>
        <a:bodyPr/>
        <a:lstStyle/>
        <a:p>
          <a:pPr rtl="0"/>
          <a:r>
            <a:rPr lang="en-US" sz="1700" b="1" i="0" dirty="0"/>
            <a:t>Brute-force attack</a:t>
          </a: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600" b="1" i="0" dirty="0"/>
            <a:t>Attacker tries every possible key on a piece of </a:t>
          </a:r>
          <a:r>
            <a:rPr lang="en-US" sz="1600" b="1" i="0" dirty="0" err="1"/>
            <a:t>ciphertext</a:t>
          </a:r>
          <a:r>
            <a:rPr lang="en-US" sz="1600" b="1" i="0" dirty="0"/>
            <a:t> until an intelligible translation into plaintext is obtained.</a:t>
          </a:r>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pt>
    <dgm:pt modelId="{4515F03F-816E-5E49-BB0C-C8627B372198}" type="pres">
      <dgm:prSet presAssocID="{02E679F1-E7F3-C443-9A8B-469A373F867B}" presName="arrow" presStyleLbl="node1" presStyleIdx="0" presStyleCnt="2" custScaleX="107765" custScaleY="109804">
        <dgm:presLayoutVars>
          <dgm:bulletEnabled val="1"/>
        </dgm:presLayoutVars>
      </dgm:prSet>
      <dgm:spPr/>
    </dgm:pt>
    <dgm:pt modelId="{A9D6B2B8-046A-AA47-AB10-DE4700B51C2F}" type="pres">
      <dgm:prSet presAssocID="{3536EE49-9360-6748-BE7C-2CDECA014E48}" presName="arrow" presStyleLbl="node1" presStyleIdx="1" presStyleCnt="2" custScaleX="107765" custScaleY="104784">
        <dgm:presLayoutVars>
          <dgm:bulletEnabled val="1"/>
        </dgm:presLayoutVars>
      </dgm:prSet>
      <dgm:spPr/>
    </dgm:pt>
  </dgm:ptLst>
  <dgm:cxnLst>
    <dgm:cxn modelId="{CD6C3934-A0F9-7E44-880E-4793DD849876}" srcId="{02E679F1-E7F3-C443-9A8B-469A373F867B}" destId="{BF249172-BC22-1742-B29E-3863D0A9A808}" srcOrd="1" destOrd="0" parTransId="{A1E3825D-B09C-234F-8DE7-6F83BB4B34B1}" sibTransId="{78760BCF-4D44-1641-980D-34A6AD00E00C}"/>
    <dgm:cxn modelId="{F99F9766-2242-164C-BB44-C6961417F1DC}" type="presOf" srcId="{0F5F0910-B88B-8145-BA77-E1F400CA1E78}" destId="{A9D6B2B8-046A-AA47-AB10-DE4700B51C2F}" srcOrd="0" destOrd="1" presId="urn:microsoft.com/office/officeart/2005/8/layout/arrow1"/>
    <dgm:cxn modelId="{E838774B-52E6-0C40-B3CA-1F45A2E00C26}" srcId="{56BE248D-E13C-564F-8E5B-EF027F1710E4}" destId="{3536EE49-9360-6748-BE7C-2CDECA014E48}" srcOrd="1" destOrd="0" parTransId="{AE48D6C5-8EDB-F54D-B495-A0CEABF578F7}" sibTransId="{E3C1063E-9DDB-F54F-98F0-FDDCDB67C2EC}"/>
    <dgm:cxn modelId="{13ACF170-B697-0040-9E4D-4618419F2640}" srcId="{02E679F1-E7F3-C443-9A8B-469A373F867B}" destId="{B00A256E-93E8-684D-9769-D67BEA125840}" srcOrd="0" destOrd="0" parTransId="{003B6F70-6F81-FC45-BE07-ACA5CDF2B375}" sibTransId="{7A972C39-E340-EA42-8A7C-70717FA76D33}"/>
    <dgm:cxn modelId="{3E541F5A-5B07-F245-8732-BA053F8D399D}" type="presOf" srcId="{56BE248D-E13C-564F-8E5B-EF027F1710E4}" destId="{A7EB878A-CC20-314A-B808-AE5DD6F43793}" srcOrd="0" destOrd="0" presId="urn:microsoft.com/office/officeart/2005/8/layout/arrow1"/>
    <dgm:cxn modelId="{914E6C7D-8429-9B47-B726-8658685FAB93}" srcId="{56BE248D-E13C-564F-8E5B-EF027F1710E4}" destId="{02E679F1-E7F3-C443-9A8B-469A373F867B}" srcOrd="0" destOrd="0" parTransId="{5A6D8D90-3BF2-784E-B643-2264E0442808}" sibTransId="{FA93D9EC-5E81-F048-8664-159A5EA0A4D1}"/>
    <dgm:cxn modelId="{4676F88D-813F-E744-803B-EB8EB4C4C764}" type="presOf" srcId="{3536EE49-9360-6748-BE7C-2CDECA014E48}" destId="{A9D6B2B8-046A-AA47-AB10-DE4700B51C2F}" srcOrd="0" destOrd="0" presId="urn:microsoft.com/office/officeart/2005/8/layout/arrow1"/>
    <dgm:cxn modelId="{4A04C1A0-8370-4246-8CF4-32645BB2EFA4}" type="presOf" srcId="{B00A256E-93E8-684D-9769-D67BEA125840}" destId="{4515F03F-816E-5E49-BB0C-C8627B372198}" srcOrd="0" destOrd="1" presId="urn:microsoft.com/office/officeart/2005/8/layout/arrow1"/>
    <dgm:cxn modelId="{34B0F9BD-9A2A-AA4C-A8FB-FE54C81BDB79}" type="presOf" srcId="{BF249172-BC22-1742-B29E-3863D0A9A808}" destId="{4515F03F-816E-5E49-BB0C-C8627B372198}" srcOrd="0" destOrd="2" presId="urn:microsoft.com/office/officeart/2005/8/layout/arrow1"/>
    <dgm:cxn modelId="{249FE6C3-A088-D545-84F4-AD743892AF1E}" type="presOf" srcId="{02E679F1-E7F3-C443-9A8B-469A373F867B}" destId="{4515F03F-816E-5E49-BB0C-C8627B372198}" srcOrd="0" destOrd="0"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dirty="0"/>
            <a:t>A set of related monoalphabetic substitution rules is used</a:t>
          </a:r>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dirty="0"/>
            <a:t>A key determines which particular rule is chosen for a given transformation</a:t>
          </a:r>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pt>
    <dgm:pt modelId="{730AF66A-8B24-E04B-9DF8-6351AD37AE7A}" type="pres">
      <dgm:prSet presAssocID="{14A4020B-3ABA-894D-B05F-E2D168D99B45}" presName="desTx" presStyleLbl="alignAccFollowNode1" presStyleIdx="0" presStyleCnt="1">
        <dgm:presLayoutVars>
          <dgm:bulletEnabled val="1"/>
        </dgm:presLayoutVars>
      </dgm:prSet>
      <dgm:spPr/>
    </dgm:pt>
  </dgm:ptLst>
  <dgm:cxnLst>
    <dgm:cxn modelId="{F0265D45-0108-4EC4-8BA8-478DF31B5049}" type="presOf" srcId="{14A4020B-3ABA-894D-B05F-E2D168D99B45}" destId="{0A214FEC-2D56-5E4E-AB09-C40FA84A2430}" srcOrd="0" destOrd="0" presId="urn:microsoft.com/office/officeart/2005/8/layout/hList1"/>
    <dgm:cxn modelId="{50B33B66-62FB-46C8-96DD-CE31A8E96E08}" type="presOf" srcId="{FE7A4EC5-4567-8C42-B718-7ED04ECD54C7}" destId="{730AF66A-8B24-E04B-9DF8-6351AD37AE7A}" srcOrd="0" destOrd="0" presId="urn:microsoft.com/office/officeart/2005/8/layout/hList1"/>
    <dgm:cxn modelId="{CCCC2F76-8A01-47DA-BB96-661C44B60A6B}"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16D7CA81-A1C4-CF42-B813-0D9E2C18C42E}" srcId="{0FADB1E1-21AF-BD41-862F-87B22EA1461A}" destId="{14A4020B-3ABA-894D-B05F-E2D168D99B45}" srcOrd="0" destOrd="0" parTransId="{72D98EF3-054F-AA4C-9F92-E1B6296852AB}" sibTransId="{B808F235-BFD4-8547-9C21-E998291798FE}"/>
    <dgm:cxn modelId="{3516E6DE-3A34-5B4D-AC9C-406570063A34}" srcId="{14A4020B-3ABA-894D-B05F-E2D168D99B45}" destId="{5CCDF724-9A0C-934F-B275-71E17055B932}" srcOrd="1" destOrd="0" parTransId="{E1B21F45-166E-3E4C-B296-B3584211C9B1}" sibTransId="{649810E6-8772-454E-B715-543DBFCD0D02}"/>
    <dgm:cxn modelId="{5520AAE3-B8CB-4072-BCFA-3DF797993F67}" type="presOf" srcId="{5CCDF724-9A0C-934F-B275-71E17055B932}" destId="{730AF66A-8B24-E04B-9DF8-6351AD37AE7A}" srcOrd="0" destOrd="1" presId="urn:microsoft.com/office/officeart/2005/8/layout/hList1"/>
    <dgm:cxn modelId="{67C2D1A8-07F0-4949-83B8-34461DEB999D}" type="presParOf" srcId="{517E10FE-928C-8040-9468-4108DDA7FF84}" destId="{0C8BD19E-F806-EC47-89F5-669CFF52BB98}" srcOrd="0" destOrd="0" presId="urn:microsoft.com/office/officeart/2005/8/layout/hList1"/>
    <dgm:cxn modelId="{BF43D372-7807-4A4D-992B-231C457F2DE5}" type="presParOf" srcId="{0C8BD19E-F806-EC47-89F5-669CFF52BB98}" destId="{0A214FEC-2D56-5E4E-AB09-C40FA84A2430}" srcOrd="0" destOrd="0" presId="urn:microsoft.com/office/officeart/2005/8/layout/hList1"/>
    <dgm:cxn modelId="{CE6792A9-7FFF-4480-98BA-7E04FF3B9108}"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76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type of </a:t>
          </a:r>
          <a:r>
            <a:rPr lang="en-US" sz="1500" b="1" u="sng" kern="1200" dirty="0"/>
            <a:t>operations</a:t>
          </a:r>
          <a:r>
            <a:rPr lang="en-US" sz="1500" kern="1200" dirty="0"/>
            <a:t> used for transforming plaintext to </a:t>
          </a:r>
          <a:r>
            <a:rPr lang="en-US" sz="1500" kern="1200" dirty="0" err="1"/>
            <a:t>ciphertext</a:t>
          </a:r>
          <a:endParaRPr lang="en-US" sz="1500" kern="1200" dirty="0"/>
        </a:p>
      </dsp:txBody>
      <dsp:txXfrm>
        <a:off x="762" y="0"/>
        <a:ext cx="1983134" cy="1234440"/>
      </dsp:txXfrm>
    </dsp:sp>
    <dsp:sp modelId="{2BD908FB-9339-6045-9B70-D6C87F242750}">
      <dsp:nvSpPr>
        <dsp:cNvPr id="0" name=""/>
        <dsp:cNvSpPr/>
      </dsp:nvSpPr>
      <dsp:spPr>
        <a:xfrm>
          <a:off x="199076"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Substitution</a:t>
          </a:r>
          <a:endParaRPr lang="en-US" sz="1500" kern="1200" dirty="0"/>
        </a:p>
      </dsp:txBody>
      <dsp:txXfrm>
        <a:off x="235414" y="1271983"/>
        <a:ext cx="1513831" cy="1167992"/>
      </dsp:txXfrm>
    </dsp:sp>
    <dsp:sp modelId="{1A983032-6FEA-1C4A-BE9F-4D806E17953C}">
      <dsp:nvSpPr>
        <dsp:cNvPr id="0" name=""/>
        <dsp:cNvSpPr/>
      </dsp:nvSpPr>
      <dsp:spPr>
        <a:xfrm>
          <a:off x="199076"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Transposition </a:t>
          </a:r>
          <a:endParaRPr lang="en-US" sz="1500" kern="1200" dirty="0"/>
        </a:p>
      </dsp:txBody>
      <dsp:txXfrm>
        <a:off x="235414" y="2703524"/>
        <a:ext cx="1513831" cy="1167992"/>
      </dsp:txXfrm>
    </dsp:sp>
    <dsp:sp modelId="{8E35AEC5-6E5C-E94B-AC07-8F1C48704551}">
      <dsp:nvSpPr>
        <dsp:cNvPr id="0" name=""/>
        <dsp:cNvSpPr/>
      </dsp:nvSpPr>
      <dsp:spPr>
        <a:xfrm>
          <a:off x="213263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a:t>
          </a:r>
          <a:r>
            <a:rPr lang="en-US" sz="1500" b="1" u="sng" kern="1200" dirty="0"/>
            <a:t>number of keys used</a:t>
          </a:r>
        </a:p>
      </dsp:txBody>
      <dsp:txXfrm>
        <a:off x="2132632" y="0"/>
        <a:ext cx="1983134" cy="1234440"/>
      </dsp:txXfrm>
    </dsp:sp>
    <dsp:sp modelId="{59F3607F-34BF-1445-8027-313F772320E6}">
      <dsp:nvSpPr>
        <dsp:cNvPr id="0" name=""/>
        <dsp:cNvSpPr/>
      </dsp:nvSpPr>
      <dsp:spPr>
        <a:xfrm>
          <a:off x="2330946"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Symmetric, single-key, secret-key, conventional encryption</a:t>
          </a:r>
        </a:p>
      </dsp:txBody>
      <dsp:txXfrm>
        <a:off x="2367284" y="1271983"/>
        <a:ext cx="1513831" cy="1167992"/>
      </dsp:txXfrm>
    </dsp:sp>
    <dsp:sp modelId="{AA328B5D-FEE6-4441-93D3-9724F5555524}">
      <dsp:nvSpPr>
        <dsp:cNvPr id="0" name=""/>
        <dsp:cNvSpPr/>
      </dsp:nvSpPr>
      <dsp:spPr>
        <a:xfrm>
          <a:off x="2330946"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Asymmetric, two-key, or public-key encryption</a:t>
          </a:r>
          <a:endParaRPr lang="en-US" sz="1500" kern="1200" dirty="0"/>
        </a:p>
      </dsp:txBody>
      <dsp:txXfrm>
        <a:off x="2367284" y="2703524"/>
        <a:ext cx="1513831" cy="1167992"/>
      </dsp:txXfrm>
    </dsp:sp>
    <dsp:sp modelId="{240978C4-FA23-8641-B69E-A16881CE1E3A}">
      <dsp:nvSpPr>
        <dsp:cNvPr id="0" name=""/>
        <dsp:cNvSpPr/>
      </dsp:nvSpPr>
      <dsp:spPr>
        <a:xfrm>
          <a:off x="426450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way </a:t>
          </a:r>
          <a:r>
            <a:rPr lang="en-US" sz="1500" b="1" u="sng" kern="1200" dirty="0"/>
            <a:t>in which the plaintext is processed</a:t>
          </a:r>
        </a:p>
      </dsp:txBody>
      <dsp:txXfrm>
        <a:off x="4264502" y="0"/>
        <a:ext cx="1983134" cy="1234440"/>
      </dsp:txXfrm>
    </dsp:sp>
    <dsp:sp modelId="{7B864D13-D033-6D46-85D8-4A1CC9B5D5AA}">
      <dsp:nvSpPr>
        <dsp:cNvPr id="0" name=""/>
        <dsp:cNvSpPr/>
      </dsp:nvSpPr>
      <dsp:spPr>
        <a:xfrm>
          <a:off x="4462815"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Block cipher</a:t>
          </a:r>
          <a:endParaRPr lang="en-US" sz="1500" kern="1200" dirty="0"/>
        </a:p>
      </dsp:txBody>
      <dsp:txXfrm>
        <a:off x="4499153" y="1271983"/>
        <a:ext cx="1513831" cy="1167992"/>
      </dsp:txXfrm>
    </dsp:sp>
    <dsp:sp modelId="{5D658181-6169-AE4F-AB98-9FC0BCA0966D}">
      <dsp:nvSpPr>
        <dsp:cNvPr id="0" name=""/>
        <dsp:cNvSpPr/>
      </dsp:nvSpPr>
      <dsp:spPr>
        <a:xfrm>
          <a:off x="4462815"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Stream cipher</a:t>
          </a:r>
          <a:endParaRPr lang="en-AU" sz="1500" kern="1200" dirty="0"/>
        </a:p>
      </dsp:txBody>
      <dsp:txXfrm>
        <a:off x="4499153" y="2703524"/>
        <a:ext cx="1513831" cy="1167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5F03F-816E-5E49-BB0C-C8627B372198}">
      <dsp:nvSpPr>
        <dsp:cNvPr id="0" name=""/>
        <dsp:cNvSpPr/>
      </dsp:nvSpPr>
      <dsp:spPr>
        <a:xfrm rot="16200000">
          <a:off x="-161607" y="948077"/>
          <a:ext cx="4495781" cy="4580845"/>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55650" rtl="0">
            <a:lnSpc>
              <a:spcPct val="90000"/>
            </a:lnSpc>
            <a:spcBef>
              <a:spcPct val="0"/>
            </a:spcBef>
            <a:spcAft>
              <a:spcPct val="35000"/>
            </a:spcAft>
            <a:buNone/>
          </a:pPr>
          <a:r>
            <a:rPr lang="en-US" sz="1700" b="1" i="0" kern="1200" dirty="0"/>
            <a:t>Cryptanalysis</a:t>
          </a:r>
        </a:p>
        <a:p>
          <a:pPr marL="171450" lvl="1" indent="-171450" algn="l" defTabSz="711200" rtl="0">
            <a:lnSpc>
              <a:spcPct val="90000"/>
            </a:lnSpc>
            <a:spcBef>
              <a:spcPct val="0"/>
            </a:spcBef>
            <a:spcAft>
              <a:spcPct val="15000"/>
            </a:spcAft>
            <a:buChar char="•"/>
          </a:pPr>
          <a:r>
            <a:rPr lang="en-US" sz="1600" b="1" i="0" kern="1200" dirty="0"/>
            <a:t>Attack relies on the nature of the algorithm plus some knowledge of the general characteristics of the plaintext</a:t>
          </a:r>
        </a:p>
        <a:p>
          <a:pPr marL="171450" lvl="1" indent="-171450" algn="l" defTabSz="711200" rtl="0">
            <a:lnSpc>
              <a:spcPct val="90000"/>
            </a:lnSpc>
            <a:spcBef>
              <a:spcPct val="0"/>
            </a:spcBef>
            <a:spcAft>
              <a:spcPct val="15000"/>
            </a:spcAft>
            <a:buChar char="•"/>
          </a:pPr>
          <a:r>
            <a:rPr lang="en-US" sz="1600" b="1" i="0" kern="1200" dirty="0"/>
            <a:t>Attack exploits the characteristics of the algorithm to attempt to deduce a specific plaintext or to deduce the key being used</a:t>
          </a:r>
        </a:p>
      </dsp:txBody>
      <dsp:txXfrm rot="5400000">
        <a:off x="582623" y="2114554"/>
        <a:ext cx="3794083" cy="2247891"/>
      </dsp:txXfrm>
    </dsp:sp>
    <dsp:sp modelId="{A9D6B2B8-046A-AA47-AB10-DE4700B51C2F}">
      <dsp:nvSpPr>
        <dsp:cNvPr id="0" name=""/>
        <dsp:cNvSpPr/>
      </dsp:nvSpPr>
      <dsp:spPr>
        <a:xfrm rot="5400000">
          <a:off x="4428825" y="1052790"/>
          <a:ext cx="4495781" cy="4371419"/>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55650" rtl="0">
            <a:lnSpc>
              <a:spcPct val="90000"/>
            </a:lnSpc>
            <a:spcBef>
              <a:spcPct val="0"/>
            </a:spcBef>
            <a:spcAft>
              <a:spcPct val="35000"/>
            </a:spcAft>
            <a:buNone/>
          </a:pPr>
          <a:r>
            <a:rPr lang="en-US" sz="1700" b="1" i="0" kern="1200" dirty="0"/>
            <a:t>Brute-force attack</a:t>
          </a:r>
        </a:p>
        <a:p>
          <a:pPr marL="171450" lvl="1" indent="-171450" algn="l" defTabSz="711200" rtl="0">
            <a:lnSpc>
              <a:spcPct val="90000"/>
            </a:lnSpc>
            <a:spcBef>
              <a:spcPct val="0"/>
            </a:spcBef>
            <a:spcAft>
              <a:spcPct val="15000"/>
            </a:spcAft>
            <a:buChar char="•"/>
          </a:pPr>
          <a:r>
            <a:rPr lang="en-US" sz="1600" b="1" i="0" kern="1200" dirty="0"/>
            <a:t>Attacker tries every possible key on a piece of </a:t>
          </a:r>
          <a:r>
            <a:rPr lang="en-US" sz="1600" b="1" i="0" kern="1200" dirty="0" err="1"/>
            <a:t>ciphertext</a:t>
          </a:r>
          <a:r>
            <a:rPr lang="en-US" sz="1600" b="1" i="0" kern="1200" dirty="0"/>
            <a:t> until an intelligible translation into plaintext is obtained.</a:t>
          </a:r>
        </a:p>
      </dsp:txBody>
      <dsp:txXfrm rot="-5400000">
        <a:off x="4491006" y="2114554"/>
        <a:ext cx="3606421" cy="2247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A set of related monoalphabetic substitution rules is used</a:t>
          </a:r>
        </a:p>
        <a:p>
          <a:pPr marL="228600" lvl="1" indent="-228600" algn="l" defTabSz="1022350">
            <a:lnSpc>
              <a:spcPct val="90000"/>
            </a:lnSpc>
            <a:spcBef>
              <a:spcPct val="0"/>
            </a:spcBef>
            <a:spcAft>
              <a:spcPct val="15000"/>
            </a:spcAft>
            <a:buChar char="•"/>
          </a:pPr>
          <a:r>
            <a:rPr lang="en-US" sz="2300" kern="1200" dirty="0"/>
            <a:t>A key determines which particular rule is chosen for a given transformation</a:t>
          </a:r>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extLst>
      <p:ext uri="{BB962C8B-B14F-4D97-AF65-F5344CB8AC3E}">
        <p14:creationId xmlns:p14="http://schemas.microsoft.com/office/powerpoint/2010/main" val="1604608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dirty="0">
                <a:latin typeface="Arial" pitchFamily="-1" charset="0"/>
                <a:ea typeface="ＭＳ Ｐゴシック" pitchFamily="-1" charset="-128"/>
                <a:cs typeface="ＭＳ Ｐゴシック" pitchFamily="-1" charset="-128"/>
              </a:rPr>
              <a:t> </a:t>
            </a:r>
            <a:r>
              <a:rPr lang="en-AU" dirty="0">
                <a:latin typeface="Arial" pitchFamily="-1" charset="0"/>
                <a:ea typeface="ＭＳ Ｐゴシック" pitchFamily="-1" charset="-128"/>
                <a:cs typeface="ＭＳ Ｐゴシック" pitchFamily="-1" charset="-128"/>
              </a:rPr>
              <a:t>Classical Encryption Techniques</a:t>
            </a:r>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1</a:t>
            </a:fld>
            <a:endParaRPr lang="en-AU" dirty="0">
              <a:latin typeface="Arial" pitchFamily="-1" charset="0"/>
            </a:endParaRPr>
          </a:p>
        </p:txBody>
      </p:sp>
    </p:spTree>
    <p:extLst>
      <p:ext uri="{BB962C8B-B14F-4D97-AF65-F5344CB8AC3E}">
        <p14:creationId xmlns:p14="http://schemas.microsoft.com/office/powerpoint/2010/main" val="1577411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14</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a:solidFill>
                  <a:schemeClr val="tx1"/>
                </a:solidFill>
                <a:latin typeface="Arial" charset="0"/>
                <a:ea typeface="ＭＳ Ｐゴシック" pitchFamily="-107" charset="-128"/>
                <a:cs typeface="ＭＳ Ｐゴシック" pitchFamily="-107" charset="-128"/>
              </a:rPr>
              <a:t>use rather than simply to recover the plaintext of a single ciphertext. There are two</a:t>
            </a:r>
          </a:p>
          <a:p>
            <a:r>
              <a:rPr lang="en-US" sz="1200" kern="1200" baseline="0" dirty="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Cryptanalysis:  Cryptanalytic attacks rely on the nature of the algorithm plus</a:t>
            </a:r>
          </a:p>
          <a:p>
            <a:r>
              <a:rPr lang="en-US" sz="1200" kern="1200" baseline="0" dirty="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a:solidFill>
                  <a:schemeClr val="tx1"/>
                </a:solidFill>
                <a:latin typeface="Arial" charset="0"/>
                <a:ea typeface="ＭＳ Ｐゴシック" pitchFamily="-107" charset="-128"/>
                <a:cs typeface="ＭＳ Ｐゴシック" pitchFamily="-107" charset="-128"/>
              </a:rPr>
              <a:t>even some sample plaintext–ciphertext pairs. This type of attack exploits the</a:t>
            </a:r>
          </a:p>
          <a:p>
            <a:r>
              <a:rPr lang="en-US" sz="1200" kern="1200" baseline="0" dirty="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Brute-force attack:  The attacker tries every possible key on a piece of ciphertext</a:t>
            </a:r>
          </a:p>
          <a:p>
            <a:r>
              <a:rPr lang="en-US" sz="1200" kern="1200" baseline="0" dirty="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794402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16</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Two more definitions are worthy of note. An encryption scheme is unconditionally</a:t>
            </a:r>
          </a:p>
          <a:p>
            <a:r>
              <a:rPr lang="en-US" sz="1200" kern="1200" baseline="0" dirty="0">
                <a:solidFill>
                  <a:schemeClr val="tx1"/>
                </a:solidFill>
                <a:latin typeface="Arial" charset="0"/>
                <a:ea typeface="ＭＳ Ｐゴシック" pitchFamily="-107" charset="-128"/>
                <a:cs typeface="ＭＳ Ｐゴシック" pitchFamily="-107" charset="-128"/>
              </a:rPr>
              <a:t>secure  if the ciphertext generated by the scheme does not contain enough</a:t>
            </a:r>
          </a:p>
          <a:p>
            <a:r>
              <a:rPr lang="en-US" sz="1200" kern="1200" baseline="0" dirty="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a:solidFill>
                  <a:schemeClr val="tx1"/>
                </a:solidFill>
                <a:latin typeface="Arial" charset="0"/>
                <a:ea typeface="ＭＳ Ｐゴシック" pitchFamily="-107" charset="-128"/>
                <a:cs typeface="ＭＳ Ｐゴシック" pitchFamily="-107" charset="-128"/>
              </a:rPr>
              <a:t>much ciphertext is available. That is, no matter how much time an opponent has, it</a:t>
            </a:r>
          </a:p>
          <a:p>
            <a:r>
              <a:rPr lang="en-US" sz="1200" kern="1200" baseline="0" dirty="0">
                <a:solidFill>
                  <a:schemeClr val="tx1"/>
                </a:solidFill>
                <a:latin typeface="Arial" charset="0"/>
                <a:ea typeface="ＭＳ Ｐゴシック" pitchFamily="-107" charset="-128"/>
                <a:cs typeface="ＭＳ Ｐゴシック" pitchFamily="-107" charset="-128"/>
              </a:rPr>
              <a:t>is impossible for him or her to decrypt the ciphertext simply because the required</a:t>
            </a:r>
          </a:p>
          <a:p>
            <a:r>
              <a:rPr lang="en-US" sz="1200" kern="1200" baseline="0" dirty="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a:solidFill>
                  <a:schemeClr val="tx1"/>
                </a:solidFill>
                <a:latin typeface="Arial" charset="0"/>
                <a:ea typeface="ＭＳ Ｐゴシック" pitchFamily="-107" charset="-128"/>
                <a:cs typeface="ＭＳ Ｐゴシック" pitchFamily="-107" charset="-128"/>
              </a:rPr>
              <a:t>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encryption scheme is said to be computationally secure  if either of the</a:t>
            </a:r>
          </a:p>
          <a:p>
            <a:r>
              <a:rPr lang="en-US" sz="1200" kern="1200" baseline="0" dirty="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a:solidFill>
                  <a:schemeClr val="tx1"/>
                </a:solidFill>
                <a:latin typeface="Arial" charset="0"/>
                <a:ea typeface="ＭＳ Ｐゴシック" pitchFamily="-107" charset="-128"/>
                <a:cs typeface="ＭＳ Ｐゴシック" pitchFamily="-107" charset="-128"/>
              </a:rPr>
              <a:t>amount of effort required to cryptanalyze ciphertext successfully.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a:solidFill>
                  <a:schemeClr val="tx1"/>
                </a:solidFill>
                <a:latin typeface="Arial" charset="0"/>
                <a:ea typeface="ＭＳ Ｐゴシック" pitchFamily="-107" charset="-128"/>
                <a:cs typeface="ＭＳ Ｐゴシック" pitchFamily="-107" charset="-128"/>
              </a:rPr>
              <a:t>encryption and be discernible in the ciphertext. This will become clear as we examine</a:t>
            </a:r>
          </a:p>
          <a:p>
            <a:r>
              <a:rPr lang="en-US" sz="1200" kern="1200" baseline="0" dirty="0">
                <a:solidFill>
                  <a:schemeClr val="tx1"/>
                </a:solidFill>
                <a:latin typeface="Arial" charset="0"/>
                <a:ea typeface="ＭＳ Ｐゴシック" pitchFamily="-107" charset="-128"/>
                <a:cs typeface="ＭＳ Ｐゴシック" pitchFamily="-107" charset="-128"/>
              </a:rPr>
              <a:t>various symmetric encryption schemes in this chapter. We will see in Part Two</a:t>
            </a:r>
          </a:p>
          <a:p>
            <a:r>
              <a:rPr lang="en-US" sz="1200" kern="1200" baseline="0" dirty="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80230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FD76A4C-7C06-834E-A777-99702F99E5D8}" type="slidenum">
              <a:rPr lang="en-AU">
                <a:latin typeface="Arial" pitchFamily="-1" charset="0"/>
              </a:rPr>
              <a:pPr/>
              <a:t>18</a:t>
            </a:fld>
            <a:endParaRPr lang="en-AU" dirty="0">
              <a:latin typeface="Arial" pitchFamily="-1"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symmetric encryption scheme has five ingredients (Figure 2.1):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Plaintext:  This is the original intelligible message or data that is fed into the</a:t>
            </a:r>
          </a:p>
          <a:p>
            <a:r>
              <a:rPr lang="en-US" sz="1200" kern="1200" baseline="0" dirty="0">
                <a:solidFill>
                  <a:schemeClr val="tx1"/>
                </a:solidFill>
                <a:latin typeface="Arial" charset="0"/>
                <a:ea typeface="ＭＳ Ｐゴシック" pitchFamily="-107" charset="-128"/>
                <a:cs typeface="ＭＳ Ｐゴシック" pitchFamily="-107" charset="-128"/>
              </a:rPr>
              <a:t>algorithm as 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Encryption algorithm: The encryption algorithm performs various substitutions</a:t>
            </a:r>
          </a:p>
          <a:p>
            <a:r>
              <a:rPr lang="en-US" sz="1200" kern="1200" baseline="0" dirty="0">
                <a:solidFill>
                  <a:schemeClr val="tx1"/>
                </a:solidFill>
                <a:latin typeface="Arial" charset="0"/>
                <a:ea typeface="ＭＳ Ｐゴシック" pitchFamily="-107" charset="-128"/>
                <a:cs typeface="ＭＳ Ｐゴシック" pitchFamily="-107" charset="-128"/>
              </a:rPr>
              <a:t>and transformations on the plaintext.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Secret key: The secret key is also input to the encryption algorithm. The key</a:t>
            </a:r>
          </a:p>
          <a:p>
            <a:r>
              <a:rPr lang="en-US" sz="1200" kern="1200" baseline="0" dirty="0">
                <a:solidFill>
                  <a:schemeClr val="tx1"/>
                </a:solidFill>
                <a:latin typeface="Arial" charset="0"/>
                <a:ea typeface="ＭＳ Ｐゴシック" pitchFamily="-107" charset="-128"/>
                <a:cs typeface="ＭＳ Ｐゴシック" pitchFamily="-107" charset="-128"/>
              </a:rPr>
              <a:t>is a value independent of the plaintext and of the algorithm. The algorithm</a:t>
            </a:r>
          </a:p>
          <a:p>
            <a:r>
              <a:rPr lang="en-US" sz="1200" kern="1200" baseline="0" dirty="0">
                <a:solidFill>
                  <a:schemeClr val="tx1"/>
                </a:solidFill>
                <a:latin typeface="Arial" charset="0"/>
                <a:ea typeface="ＭＳ Ｐゴシック" pitchFamily="-107" charset="-128"/>
                <a:cs typeface="ＭＳ Ｐゴシック" pitchFamily="-107" charset="-128"/>
              </a:rPr>
              <a:t>will produce a different output depending on the specific key being used at the</a:t>
            </a:r>
          </a:p>
          <a:p>
            <a:r>
              <a:rPr lang="en-US" sz="1200" kern="1200" baseline="0" dirty="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kern="1200" baseline="0" dirty="0">
                <a:solidFill>
                  <a:schemeClr val="tx1"/>
                </a:solidFill>
                <a:latin typeface="Arial" charset="0"/>
                <a:ea typeface="ＭＳ Ｐゴシック" pitchFamily="-107" charset="-128"/>
                <a:cs typeface="ＭＳ Ｐゴシック" pitchFamily="-107" charset="-128"/>
              </a:rPr>
              <a:t>depend on the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a:solidFill>
                  <a:schemeClr val="tx1"/>
                </a:solidFill>
                <a:latin typeface="Arial" charset="0"/>
                <a:ea typeface="ＭＳ Ｐゴシック" pitchFamily="-107" charset="-128"/>
                <a:cs typeface="ＭＳ Ｐゴシック" pitchFamily="-107" charset="-128"/>
              </a:rPr>
              <a:t>produce two different ciphertexts. The ciphertext is an apparently random</a:t>
            </a:r>
          </a:p>
          <a:p>
            <a:r>
              <a:rPr lang="en-US" sz="1200" kern="1200" baseline="0" dirty="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a:solidFill>
                  <a:schemeClr val="tx1"/>
                </a:solidFill>
                <a:latin typeface="Arial" charset="0"/>
                <a:ea typeface="ＭＳ Ｐゴシック" pitchFamily="-107" charset="-128"/>
                <a:cs typeface="ＭＳ Ｐゴシック" pitchFamily="-107" charset="-128"/>
              </a:rPr>
              <a:t>reverse. It takes the ciphertext and the secret key and produces the original</a:t>
            </a:r>
          </a:p>
          <a:p>
            <a:r>
              <a:rPr lang="en-US" sz="1200" kern="1200" baseline="0" dirty="0">
                <a:solidFill>
                  <a:schemeClr val="tx1"/>
                </a:solidFill>
                <a:latin typeface="Arial" charset="0"/>
                <a:ea typeface="ＭＳ Ｐゴシック" pitchFamily="-107" charset="-128"/>
                <a:cs typeface="ＭＳ Ｐゴシック" pitchFamily="-107" charset="-128"/>
              </a:rPr>
              <a:t>plaintext.</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20217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scheme, using Figure 2.2.</a:t>
            </a:r>
          </a:p>
          <a:p>
            <a:endParaRPr lang="en-US" sz="1200" kern="1200" baseline="0" dirty="0">
              <a:solidFill>
                <a:schemeClr val="tx1"/>
              </a:solidFill>
              <a:latin typeface="Arial" charset="0"/>
              <a:ea typeface="ＭＳ Ｐゴシック" pitchFamily="-107" charset="-128"/>
            </a:endParaRPr>
          </a:p>
          <a:p>
            <a:endParaRPr lang="en-US" sz="1200" kern="1200" baseline="0" dirty="0">
              <a:solidFill>
                <a:schemeClr val="tx1"/>
              </a:solidFill>
              <a:latin typeface="Arial" charset="0"/>
              <a:ea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Let us take a closer look at the essential elements of a </a:t>
            </a:r>
            <a:r>
              <a:rPr lang="en-US" sz="1200" kern="1200" baseline="0">
                <a:solidFill>
                  <a:schemeClr val="tx1"/>
                </a:solidFill>
                <a:latin typeface="Arial" charset="0"/>
                <a:ea typeface="ＭＳ Ｐゴシック" pitchFamily="-107" charset="-128"/>
                <a:cs typeface="ＭＳ Ｐゴシック" pitchFamily="-107" charset="-128"/>
              </a:rPr>
              <a:t>symmetric encryption </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scheme, using Figure 2.2. A source produces a message in plaintext,</a:t>
            </a:r>
          </a:p>
          <a:p>
            <a:r>
              <a:rPr lang="en-US" sz="1200" kern="1200" baseline="0" dirty="0">
                <a:solidFill>
                  <a:schemeClr val="tx1"/>
                </a:solidFill>
                <a:latin typeface="Arial" charset="0"/>
                <a:ea typeface="ＭＳ Ｐゴシック" pitchFamily="-107" charset="-128"/>
                <a:cs typeface="ＭＳ Ｐゴシック" pitchFamily="-107" charset="-128"/>
              </a:rPr>
              <a:t>. The elements of are letters in some finite alphabet.</a:t>
            </a:r>
          </a:p>
          <a:p>
            <a:r>
              <a:rPr lang="en-US" sz="1200" kern="1200" baseline="0" dirty="0">
                <a:solidFill>
                  <a:schemeClr val="tx1"/>
                </a:solidFill>
                <a:latin typeface="Arial" charset="0"/>
                <a:ea typeface="ＭＳ Ｐゴシック" pitchFamily="-107" charset="-128"/>
                <a:cs typeface="ＭＳ Ｐゴシック" pitchFamily="-107" charset="-128"/>
              </a:rPr>
              <a:t>Traditionally, the alphabet usually consisted of the 26 capital letters. Nowadays,</a:t>
            </a:r>
          </a:p>
          <a:p>
            <a:r>
              <a:rPr lang="en-US" sz="1200" kern="1200" baseline="0" dirty="0">
                <a:solidFill>
                  <a:schemeClr val="tx1"/>
                </a:solidFill>
                <a:latin typeface="Arial" charset="0"/>
                <a:ea typeface="ＭＳ Ｐゴシック" pitchFamily="-107" charset="-128"/>
                <a:cs typeface="ＭＳ Ｐゴシック" pitchFamily="-107" charset="-128"/>
              </a:rPr>
              <a:t>the binary alphabet {0, 1} is typically used. For encryption, a key of the form</a:t>
            </a:r>
          </a:p>
          <a:p>
            <a:r>
              <a:rPr lang="en-US" sz="1200" kern="1200" baseline="0" dirty="0">
                <a:solidFill>
                  <a:schemeClr val="tx1"/>
                </a:solidFill>
                <a:latin typeface="Arial" charset="0"/>
                <a:ea typeface="ＭＳ Ｐゴシック" pitchFamily="-107" charset="-128"/>
                <a:cs typeface="ＭＳ Ｐゴシック" pitchFamily="-107" charset="-128"/>
              </a:rPr>
              <a:t>is generated. If the key is generated at the message source,</a:t>
            </a:r>
          </a:p>
          <a:p>
            <a:r>
              <a:rPr lang="en-US" sz="1200" kern="1200" baseline="0" dirty="0">
                <a:solidFill>
                  <a:schemeClr val="tx1"/>
                </a:solidFill>
                <a:latin typeface="Arial" charset="0"/>
                <a:ea typeface="ＭＳ Ｐゴシック" pitchFamily="-107" charset="-128"/>
                <a:cs typeface="ＭＳ Ｐゴシック" pitchFamily="-107" charset="-128"/>
              </a:rPr>
              <a:t>then it must also be provided to the destination by means of some secure channel.</a:t>
            </a:r>
          </a:p>
          <a:p>
            <a:r>
              <a:rPr lang="en-US" sz="1200" kern="1200" baseline="0" dirty="0">
                <a:solidFill>
                  <a:schemeClr val="tx1"/>
                </a:solidFill>
                <a:latin typeface="Arial" charset="0"/>
                <a:ea typeface="ＭＳ Ｐゴシック" pitchFamily="-107" charset="-128"/>
                <a:cs typeface="ＭＳ Ｐゴシック" pitchFamily="-107" charset="-128"/>
              </a:rPr>
              <a:t>Alternatively, a third party could generate the key and securely deliver it to</a:t>
            </a:r>
          </a:p>
          <a:p>
            <a:r>
              <a:rPr lang="en-US" sz="1200" kern="1200" baseline="0" dirty="0">
                <a:solidFill>
                  <a:schemeClr val="tx1"/>
                </a:solidFill>
                <a:latin typeface="Arial" charset="0"/>
                <a:ea typeface="ＭＳ Ｐゴシック" pitchFamily="-107" charset="-128"/>
                <a:cs typeface="ＭＳ Ｐゴシック" pitchFamily="-107" charset="-128"/>
              </a:rPr>
              <a:t>both source and destination.</a:t>
            </a:r>
          </a:p>
          <a:p>
            <a:endParaRPr lang="en-US" sz="1200" kern="1200" baseline="0" dirty="0">
              <a:solidFill>
                <a:schemeClr val="tx1"/>
              </a:solidFill>
              <a:latin typeface="Arial" charset="0"/>
              <a:ea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With the message and the encryption key as input, the encryption algorithm</a:t>
            </a:r>
          </a:p>
          <a:p>
            <a:r>
              <a:rPr lang="en-US" sz="1200" kern="1200" baseline="0" dirty="0">
                <a:solidFill>
                  <a:schemeClr val="tx1"/>
                </a:solidFill>
                <a:latin typeface="Arial" charset="0"/>
                <a:ea typeface="ＭＳ Ｐゴシック" pitchFamily="-107" charset="-128"/>
                <a:cs typeface="ＭＳ Ｐゴシック" pitchFamily="-107" charset="-128"/>
              </a:rPr>
              <a:t>forms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.We can write this as</a:t>
            </a:r>
          </a:p>
          <a:p>
            <a:r>
              <a:rPr lang="en-US" sz="1200" kern="1200" baseline="0" dirty="0">
                <a:solidFill>
                  <a:schemeClr val="tx1"/>
                </a:solidFill>
                <a:latin typeface="Arial" charset="0"/>
                <a:ea typeface="ＭＳ Ｐゴシック" pitchFamily="-107" charset="-128"/>
                <a:cs typeface="ＭＳ Ｐゴシック" pitchFamily="-107" charset="-128"/>
              </a:rPr>
              <a:t>This notation indicates that is produced by using encryption algorithm E as a</a:t>
            </a:r>
          </a:p>
          <a:p>
            <a:r>
              <a:rPr lang="en-US" sz="1200" kern="1200" baseline="0" dirty="0">
                <a:solidFill>
                  <a:schemeClr val="tx1"/>
                </a:solidFill>
                <a:latin typeface="Arial" charset="0"/>
                <a:ea typeface="ＭＳ Ｐゴシック" pitchFamily="-107" charset="-128"/>
                <a:cs typeface="ＭＳ Ｐゴシック" pitchFamily="-107" charset="-128"/>
              </a:rPr>
              <a:t>function of the plaintext , with the specific function determined by the value of</a:t>
            </a:r>
          </a:p>
          <a:p>
            <a:r>
              <a:rPr lang="en-US" sz="1200" kern="1200" baseline="0" dirty="0">
                <a:solidFill>
                  <a:schemeClr val="tx1"/>
                </a:solidFill>
                <a:latin typeface="Arial" charset="0"/>
                <a:ea typeface="ＭＳ Ｐゴシック" pitchFamily="-107" charset="-128"/>
                <a:cs typeface="ＭＳ Ｐゴシック" pitchFamily="-107" charset="-128"/>
              </a:rPr>
              <a:t>the key .</a:t>
            </a:r>
          </a:p>
          <a:p>
            <a:r>
              <a:rPr lang="en-US" sz="1200" kern="1200" baseline="0" dirty="0">
                <a:solidFill>
                  <a:schemeClr val="tx1"/>
                </a:solidFill>
                <a:latin typeface="Arial" charset="0"/>
                <a:ea typeface="ＭＳ Ｐゴシック" pitchFamily="-107" charset="-128"/>
                <a:cs typeface="ＭＳ Ｐゴシック" pitchFamily="-107" charset="-128"/>
              </a:rPr>
              <a:t>The intended receiver, in possession of the key, is able to invert the</a:t>
            </a:r>
          </a:p>
          <a:p>
            <a:r>
              <a:rPr lang="en-US" sz="1200" kern="1200" baseline="0" dirty="0">
                <a:solidFill>
                  <a:schemeClr val="tx1"/>
                </a:solidFill>
                <a:latin typeface="Arial" charset="0"/>
                <a:ea typeface="ＭＳ Ｐゴシック" pitchFamily="-107" charset="-128"/>
                <a:cs typeface="ＭＳ Ｐゴシック" pitchFamily="-107" charset="-128"/>
              </a:rPr>
              <a:t>transformation:</a:t>
            </a:r>
          </a:p>
          <a:p>
            <a:r>
              <a:rPr lang="en-US" sz="1200" kern="1200" baseline="0" dirty="0">
                <a:solidFill>
                  <a:schemeClr val="tx1"/>
                </a:solidFill>
                <a:latin typeface="Arial" charset="0"/>
                <a:ea typeface="ＭＳ Ｐゴシック" pitchFamily="-107" charset="-128"/>
                <a:cs typeface="ＭＳ Ｐゴシック" pitchFamily="-107" charset="-128"/>
              </a:rPr>
              <a:t>An opponent, observing but not having access to or , may attempt to</a:t>
            </a:r>
          </a:p>
          <a:p>
            <a:r>
              <a:rPr lang="en-US" sz="1200" kern="1200" baseline="0" dirty="0">
                <a:solidFill>
                  <a:schemeClr val="tx1"/>
                </a:solidFill>
                <a:latin typeface="Arial" charset="0"/>
                <a:ea typeface="ＭＳ Ｐゴシック" pitchFamily="-107" charset="-128"/>
                <a:cs typeface="ＭＳ Ｐゴシック" pitchFamily="-107" charset="-128"/>
              </a:rPr>
              <a:t>recover or </a:t>
            </a:r>
            <a:r>
              <a:rPr lang="en-US" sz="1200" kern="1200" baseline="0" dirty="0" err="1">
                <a:solidFill>
                  <a:schemeClr val="tx1"/>
                </a:solidFill>
                <a:latin typeface="Arial" charset="0"/>
                <a:ea typeface="ＭＳ Ｐゴシック" pitchFamily="-107" charset="-128"/>
                <a:cs typeface="ＭＳ Ｐゴシック" pitchFamily="-107" charset="-128"/>
              </a:rPr>
              <a:t>or</a:t>
            </a:r>
            <a:r>
              <a:rPr lang="en-US" sz="1200" kern="1200" baseline="0" dirty="0">
                <a:solidFill>
                  <a:schemeClr val="tx1"/>
                </a:solidFill>
                <a:latin typeface="Arial" charset="0"/>
                <a:ea typeface="ＭＳ Ｐゴシック" pitchFamily="-107" charset="-128"/>
                <a:cs typeface="ＭＳ Ｐゴシック" pitchFamily="-107" charset="-128"/>
              </a:rPr>
              <a:t> both and . It is assumed that the opponent knows the encryption</a:t>
            </a:r>
          </a:p>
          <a:p>
            <a:r>
              <a:rPr lang="en-US" sz="1200" kern="1200" baseline="0" dirty="0">
                <a:solidFill>
                  <a:schemeClr val="tx1"/>
                </a:solidFill>
                <a:latin typeface="Arial" charset="0"/>
                <a:ea typeface="ＭＳ Ｐゴシック" pitchFamily="-107" charset="-128"/>
                <a:cs typeface="ＭＳ Ｐゴシック" pitchFamily="-107" charset="-128"/>
              </a:rPr>
              <a:t>(E) and decryption (D) algorithms. If the opponent is interested in only this particular</a:t>
            </a:r>
          </a:p>
          <a:p>
            <a:r>
              <a:rPr lang="en-US" sz="1200" kern="1200" baseline="0" dirty="0">
                <a:solidFill>
                  <a:schemeClr val="tx1"/>
                </a:solidFill>
                <a:latin typeface="Arial" charset="0"/>
                <a:ea typeface="ＭＳ Ｐゴシック" pitchFamily="-107" charset="-128"/>
                <a:cs typeface="ＭＳ Ｐゴシック" pitchFamily="-107" charset="-128"/>
              </a:rPr>
              <a:t>message, then the focus of the effort is to recover by generating a plaintext estimate</a:t>
            </a:r>
          </a:p>
          <a:p>
            <a:r>
              <a:rPr lang="en-US" sz="1200" kern="1200" baseline="0" dirty="0">
                <a:solidFill>
                  <a:schemeClr val="tx1"/>
                </a:solidFill>
                <a:latin typeface="Arial" charset="0"/>
                <a:ea typeface="ＭＳ Ｐゴシック" pitchFamily="-107" charset="-128"/>
                <a:cs typeface="ＭＳ Ｐゴシック" pitchFamily="-107" charset="-128"/>
              </a:rPr>
              <a:t>. Often, however, the opponent is interested in being able to read future messages as</a:t>
            </a:r>
          </a:p>
          <a:p>
            <a:r>
              <a:rPr lang="en-US" sz="1200" kern="1200" baseline="0" dirty="0">
                <a:solidFill>
                  <a:schemeClr val="tx1"/>
                </a:solidFill>
                <a:latin typeface="Arial" charset="0"/>
                <a:ea typeface="ＭＳ Ｐゴシック" pitchFamily="-107" charset="-128"/>
                <a:cs typeface="ＭＳ Ｐゴシック" pitchFamily="-107" charset="-128"/>
              </a:rPr>
              <a:t>well, in which case an attempt is made to recover by generating an estimate .</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19</a:t>
            </a:fld>
            <a:endParaRPr lang="en-AU" dirty="0"/>
          </a:p>
        </p:txBody>
      </p:sp>
    </p:spTree>
    <p:extLst>
      <p:ext uri="{BB962C8B-B14F-4D97-AF65-F5344CB8AC3E}">
        <p14:creationId xmlns:p14="http://schemas.microsoft.com/office/powerpoint/2010/main" val="57230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20</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section and the next, we examine a sampling of what might be called classical</a:t>
            </a:r>
          </a:p>
          <a:p>
            <a:r>
              <a:rPr lang="en-US" sz="1200" kern="1200" baseline="0" dirty="0">
                <a:solidFill>
                  <a:schemeClr val="tx1"/>
                </a:solidFill>
                <a:latin typeface="Arial" charset="0"/>
                <a:ea typeface="ＭＳ Ｐゴシック" pitchFamily="-107" charset="-128"/>
                <a:cs typeface="ＭＳ Ｐゴシック" pitchFamily="-107" charset="-128"/>
              </a:rPr>
              <a:t>encryption techniques. A study of these techniques enables us to illustrate the</a:t>
            </a:r>
          </a:p>
          <a:p>
            <a:r>
              <a:rPr lang="en-US" sz="1200" kern="1200" baseline="0" dirty="0">
                <a:solidFill>
                  <a:schemeClr val="tx1"/>
                </a:solidFill>
                <a:latin typeface="Arial" charset="0"/>
                <a:ea typeface="ＭＳ Ｐゴシック" pitchFamily="-107" charset="-128"/>
                <a:cs typeface="ＭＳ Ｐゴシック" pitchFamily="-107" charset="-128"/>
              </a:rPr>
              <a:t>basic approaches to symmetric encryption used today and the types of cryptanalytic</a:t>
            </a:r>
          </a:p>
          <a:p>
            <a:r>
              <a:rPr lang="en-US" sz="1200" kern="1200" baseline="0" dirty="0">
                <a:solidFill>
                  <a:schemeClr val="tx1"/>
                </a:solidFill>
                <a:latin typeface="Arial" charset="0"/>
                <a:ea typeface="ＭＳ Ｐゴシック" pitchFamily="-107" charset="-128"/>
                <a:cs typeface="ＭＳ Ｐゴシック" pitchFamily="-107" charset="-128"/>
              </a:rPr>
              <a:t>attacks that must be anticipated.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p>
          <a:p>
            <a:endParaRPr lang="en-US" sz="1200" kern="1200" baseline="0" dirty="0">
              <a:solidFill>
                <a:schemeClr val="tx1"/>
              </a:solidFill>
              <a:latin typeface="Arial" charset="0"/>
              <a:ea typeface="ＭＳ Ｐゴシック" pitchFamily="-107" charset="-128"/>
              <a:cs typeface="ＭＳ Ｐゴシック" pitchFamily="-1" charset="-128"/>
            </a:endParaRPr>
          </a:p>
          <a:p>
            <a:endParaRPr lang="en-US" sz="1200" kern="1200" baseline="0" dirty="0">
              <a:solidFill>
                <a:schemeClr val="tx1"/>
              </a:solidFill>
              <a:latin typeface="Arial" charset="0"/>
              <a:ea typeface="ＭＳ Ｐゴシック" pitchFamily="-107" charset="-128"/>
              <a:cs typeface="ＭＳ Ｐゴシック" pitchFamily="-1" charset="-128"/>
            </a:endParaRPr>
          </a:p>
          <a:p>
            <a:r>
              <a:rPr lang="en-US" sz="1200" kern="1200" baseline="0" dirty="0">
                <a:solidFill>
                  <a:schemeClr val="tx1"/>
                </a:solidFill>
                <a:latin typeface="Arial" charset="0"/>
                <a:ea typeface="ＭＳ Ｐゴシック" pitchFamily="-107" charset="-128"/>
                <a:cs typeface="ＭＳ Ｐゴシック" pitchFamily="-1" charset="-128"/>
              </a:rPr>
              <a:t>Mono : a always p in cipher </a:t>
            </a:r>
          </a:p>
          <a:p>
            <a:r>
              <a:rPr lang="en-US" sz="1200" kern="1200" baseline="0" dirty="0" err="1">
                <a:solidFill>
                  <a:schemeClr val="tx1"/>
                </a:solidFill>
                <a:latin typeface="Arial" charset="0"/>
                <a:ea typeface="ＭＳ Ｐゴシック" pitchFamily="-107" charset="-128"/>
                <a:cs typeface="ＭＳ Ｐゴシック" pitchFamily="-1" charset="-128"/>
              </a:rPr>
              <a:t>Polyalpha</a:t>
            </a:r>
            <a:r>
              <a:rPr lang="en-US" sz="1200" kern="1200" baseline="0" dirty="0">
                <a:solidFill>
                  <a:schemeClr val="tx1"/>
                </a:solidFill>
                <a:latin typeface="Arial" charset="0"/>
                <a:ea typeface="ＭＳ Ｐゴシック" pitchFamily="-107" charset="-128"/>
                <a:cs typeface="ＭＳ Ｐゴシック" pitchFamily="-1" charset="-128"/>
              </a:rPr>
              <a:t> : a is sometime p or other letter based on the key cross.</a:t>
            </a:r>
          </a:p>
          <a:p>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62635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21</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13373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22</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692991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23</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616336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24</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614181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25</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Then the algorithm can be expressed as follows. For each plaintext letter </a:t>
            </a:r>
            <a:r>
              <a:rPr lang="en-US" sz="1200" b="0" kern="1200" baseline="0" dirty="0">
                <a:solidFill>
                  <a:schemeClr val="tx1"/>
                </a:solidFill>
                <a:latin typeface="Arial" charset="0"/>
                <a:ea typeface="ＭＳ Ｐゴシック" pitchFamily="-107" charset="-128"/>
                <a:cs typeface="ＭＳ Ｐゴシック" pitchFamily="-107" charset="-128"/>
              </a:rPr>
              <a:t>p , substitute</a:t>
            </a:r>
          </a:p>
          <a:p>
            <a:r>
              <a:rPr lang="en-US" sz="1200" kern="1200" baseline="0" dirty="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68553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0809276-47B3-844C-8218-3041D1954D53}" type="slidenum">
              <a:rPr lang="en-AU">
                <a:latin typeface="Arial" pitchFamily="-1" charset="0"/>
              </a:rPr>
              <a:pPr/>
              <a:t>2</a:t>
            </a:fld>
            <a:endParaRPr lang="en-AU" dirty="0">
              <a:latin typeface="Arial" pitchFamily="-1"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kern="1200" baseline="0" dirty="0">
                <a:solidFill>
                  <a:schemeClr val="tx1"/>
                </a:solidFill>
                <a:latin typeface="Arial" charset="0"/>
                <a:ea typeface="ＭＳ Ｐゴシック" pitchFamily="-107" charset="-128"/>
                <a:cs typeface="ＭＳ Ｐゴシック" pitchFamily="-107" charset="-128"/>
              </a:rPr>
              <a:t>plaintext , while the coded message is called the ciphertext . The process of converting</a:t>
            </a:r>
          </a:p>
          <a:p>
            <a:r>
              <a:rPr lang="en-US" sz="1200" kern="1200" baseline="0" dirty="0">
                <a:solidFill>
                  <a:schemeClr val="tx1"/>
                </a:solidFill>
                <a:latin typeface="Arial" charset="0"/>
                <a:ea typeface="ＭＳ Ｐゴシック" pitchFamily="-107" charset="-128"/>
                <a:cs typeface="ＭＳ Ｐゴシック" pitchFamily="-107" charset="-128"/>
              </a:rPr>
              <a:t>from plaintext to ciphertext is known as enciphering  or encryption ; restoring the</a:t>
            </a:r>
          </a:p>
          <a:p>
            <a:r>
              <a:rPr lang="en-US" sz="1200" kern="1200" baseline="0" dirty="0">
                <a:solidFill>
                  <a:schemeClr val="tx1"/>
                </a:solidFill>
                <a:latin typeface="Arial" charset="0"/>
                <a:ea typeface="ＭＳ Ｐゴシック" pitchFamily="-107" charset="-128"/>
                <a:cs typeface="ＭＳ Ｐゴシック" pitchFamily="-107" charset="-128"/>
              </a:rPr>
              <a:t>plaintext from the ciphertext is deciphering  or decryption . The many schemes used</a:t>
            </a:r>
          </a:p>
          <a:p>
            <a:r>
              <a:rPr lang="en-US" sz="1200" kern="1200" baseline="0" dirty="0">
                <a:solidFill>
                  <a:schemeClr val="tx1"/>
                </a:solidFill>
                <a:latin typeface="Arial" charset="0"/>
                <a:ea typeface="ＭＳ Ｐゴシック" pitchFamily="-107" charset="-128"/>
                <a:cs typeface="ＭＳ Ｐゴシック" pitchFamily="-107" charset="-128"/>
              </a:rPr>
              <a:t>for encryption constitute the area of study known as cryptography . Such a scheme</a:t>
            </a:r>
          </a:p>
          <a:p>
            <a:r>
              <a:rPr lang="en-US" sz="1200" kern="1200" baseline="0" dirty="0">
                <a:solidFill>
                  <a:schemeClr val="tx1"/>
                </a:solidFill>
                <a:latin typeface="Arial" charset="0"/>
                <a:ea typeface="ＭＳ Ｐゴシック" pitchFamily="-107" charset="-128"/>
                <a:cs typeface="ＭＳ Ｐゴシック" pitchFamily="-107" charset="-128"/>
              </a:rPr>
              <a:t>is known as a cryptographic system  or a cipher . Techniques used for deciphering</a:t>
            </a:r>
          </a:p>
          <a:p>
            <a:r>
              <a:rPr lang="en-US" sz="1200" kern="1200" baseline="0" dirty="0">
                <a:solidFill>
                  <a:schemeClr val="tx1"/>
                </a:solidFill>
                <a:latin typeface="Arial" charset="0"/>
                <a:ea typeface="ＭＳ Ｐゴシック" pitchFamily="-107" charset="-128"/>
                <a:cs typeface="ＭＳ Ｐゴシック" pitchFamily="-107" charset="-128"/>
              </a:rPr>
              <a:t>a message without any knowledge of the enciphering details fall into the area of</a:t>
            </a:r>
          </a:p>
          <a:p>
            <a:r>
              <a:rPr lang="en-US" sz="1200" kern="1200" baseline="0" dirty="0">
                <a:solidFill>
                  <a:schemeClr val="tx1"/>
                </a:solidFill>
                <a:latin typeface="Arial" charset="0"/>
                <a:ea typeface="ＭＳ Ｐゴシック" pitchFamily="-107" charset="-128"/>
                <a:cs typeface="ＭＳ Ｐゴシック" pitchFamily="-107" charset="-128"/>
              </a:rPr>
              <a:t>cryptanalysis . Cryptanalysis is what the layperson calls “breaking the code.” The areas</a:t>
            </a:r>
          </a:p>
          <a:p>
            <a:r>
              <a:rPr lang="en-US" sz="1200" kern="1200" baseline="0" dirty="0">
                <a:solidFill>
                  <a:schemeClr val="tx1"/>
                </a:solidFill>
                <a:latin typeface="Arial" charset="0"/>
                <a:ea typeface="ＭＳ Ｐゴシック" pitchFamily="-107" charset="-128"/>
                <a:cs typeface="ＭＳ Ｐゴシック" pitchFamily="-107" charset="-128"/>
              </a:rPr>
              <a:t>of cryptography and cryptanalysis together are called cryptology .</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881508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29</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a:solidFill>
                  <a:schemeClr val="tx1"/>
                </a:solidFill>
                <a:latin typeface="Arial" charset="0"/>
                <a:ea typeface="ＭＳ Ｐゴシック" pitchFamily="-107" charset="-128"/>
                <a:cs typeface="ＭＳ Ｐゴシック" pitchFamily="-107" charset="-128"/>
              </a:rPr>
              <a:t>of the plaintext (e.g., noncompressed English text), then the analyst can exploit the</a:t>
            </a:r>
          </a:p>
          <a:p>
            <a:r>
              <a:rPr lang="en-US" sz="1200" kern="1200" baseline="0" dirty="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a:solidFill>
                  <a:schemeClr val="tx1"/>
                </a:solidFill>
                <a:latin typeface="Arial" charset="0"/>
                <a:ea typeface="ＭＳ Ｐゴシック" pitchFamily="-107" charset="-128"/>
                <a:cs typeface="ＭＳ Ｐゴシック" pitchFamily="-107" charset="-128"/>
              </a:rPr>
              <a:t>a partial example here that is adapted from one in [SINK09]. The ciphertext to be</a:t>
            </a:r>
          </a:p>
          <a:p>
            <a:r>
              <a:rPr lang="en-US" sz="1200" kern="1200" baseline="0" dirty="0">
                <a:solidFill>
                  <a:schemeClr val="tx1"/>
                </a:solidFill>
                <a:latin typeface="Arial" charset="0"/>
                <a:ea typeface="ＭＳ Ｐゴシック" pitchFamily="-107" charset="-128"/>
                <a:cs typeface="ＭＳ Ｐゴシック" pitchFamily="-107" charset="-128"/>
              </a:rPr>
              <a:t>solved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a:solidFill>
                  <a:schemeClr val="tx1"/>
                </a:solidFill>
                <a:latin typeface="Arial" charset="0"/>
                <a:ea typeface="ＭＳ Ｐゴシック" pitchFamily="-107" charset="-128"/>
                <a:cs typeface="ＭＳ Ｐゴシック" pitchFamily="-107" charset="-128"/>
              </a:rPr>
              <a:t>Figure 2.5 (based on [LEWA00]). If the message were long enough, this technique</a:t>
            </a:r>
          </a:p>
          <a:p>
            <a:r>
              <a:rPr lang="en-US" sz="1200" kern="1200" baseline="0" dirty="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a:solidFill>
                  <a:schemeClr val="tx1"/>
                </a:solidFill>
                <a:latin typeface="Arial" charset="0"/>
                <a:ea typeface="ＭＳ Ｐゴシック" pitchFamily="-107" charset="-128"/>
                <a:cs typeface="ＭＳ Ｐゴシック" pitchFamily="-107" charset="-128"/>
              </a:rPr>
              <a:t>ciphertext (in percentages)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a:solidFill>
                  <a:schemeClr val="tx1"/>
                </a:solidFill>
                <a:latin typeface="Arial" charset="0"/>
                <a:ea typeface="ＭＳ Ｐゴシック" pitchFamily="-107" charset="-128"/>
                <a:cs typeface="ＭＳ Ｐゴシック" pitchFamily="-107" charset="-128"/>
              </a:rPr>
              <a:t>M 6.67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ccccbComparing </a:t>
            </a:r>
            <a:r>
              <a:rPr lang="en-US" sz="1200" kern="1200" baseline="0" dirty="0">
                <a:solidFill>
                  <a:schemeClr val="tx1"/>
                </a:solidFill>
                <a:latin typeface="Arial" charset="0"/>
                <a:ea typeface="ＭＳ Ｐゴシック" pitchFamily="-107" charset="-128"/>
                <a:cs typeface="ＭＳ Ｐゴシック" pitchFamily="-107" charset="-128"/>
              </a:rPr>
              <a:t>this breakdown with Figure 2.5, it seems likely that cipher letters P</a:t>
            </a:r>
          </a:p>
          <a:p>
            <a:r>
              <a:rPr lang="en-US" sz="1200" kern="1200" baseline="0" dirty="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a:solidFill>
                  <a:schemeClr val="tx1"/>
                </a:solidFill>
                <a:latin typeface="Arial" charset="0"/>
                <a:ea typeface="ＭＳ Ｐゴシック" pitchFamily="-107" charset="-128"/>
                <a:cs typeface="ＭＳ Ｐゴシック" pitchFamily="-107" charset="-128"/>
              </a:rPr>
              <a:t>to plain letters from the set {a, h, i, n, o, r, s}. The letters with the lowest</a:t>
            </a:r>
          </a:p>
          <a:p>
            <a:r>
              <a:rPr lang="en-US" sz="1200" kern="1200" baseline="0" dirty="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97249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32</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912912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33</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241906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34</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327553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35</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dirty="0"/>
              <a:t>To find the modular inverse of 5 modulo 26, we need to determine the value x such that:</a:t>
            </a:r>
          </a:p>
          <a:p>
            <a:r>
              <a:rPr lang="en-US" dirty="0"/>
              <a:t>5×x≡1 (mod 26)</a:t>
            </a:r>
          </a:p>
        </p:txBody>
      </p:sp>
    </p:spTree>
    <p:extLst>
      <p:ext uri="{BB962C8B-B14F-4D97-AF65-F5344CB8AC3E}">
        <p14:creationId xmlns:p14="http://schemas.microsoft.com/office/powerpoint/2010/main" val="4103152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36</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dirty="0"/>
              <a:t>To find −21 mod  26, -21+26=5</a:t>
            </a:r>
          </a:p>
          <a:p>
            <a:r>
              <a:rPr lang="en-US" dirty="0"/>
              <a:t>To find −126 mod  26, we need to find the equivalent positive value of −126</a:t>
            </a:r>
            <a:r>
              <a:rPr lang="en-US" baseline="0" dirty="0"/>
              <a:t> </a:t>
            </a:r>
            <a:r>
              <a:rPr lang="en-US" dirty="0"/>
              <a:t>within the modulo 26 system.</a:t>
            </a:r>
          </a:p>
          <a:p>
            <a:r>
              <a:rPr lang="en-US" dirty="0"/>
              <a:t>Here's the step-by-step calculation:</a:t>
            </a:r>
          </a:p>
          <a:p>
            <a:r>
              <a:rPr lang="en-US" dirty="0"/>
              <a:t>Start with the negative number: −126</a:t>
            </a:r>
          </a:p>
          <a:p>
            <a:r>
              <a:rPr lang="en-US" dirty="0"/>
              <a:t>Add the modulus (26) repeatedly until you get a positive result within the range of 0 to 25: </a:t>
            </a:r>
          </a:p>
          <a:p>
            <a:r>
              <a:rPr lang="en-US" dirty="0"/>
              <a:t>−126+26=−100</a:t>
            </a:r>
          </a:p>
          <a:p>
            <a:r>
              <a:rPr lang="en-US" dirty="0"/>
              <a:t>−100+26=−74</a:t>
            </a:r>
          </a:p>
          <a:p>
            <a:r>
              <a:rPr lang="en-US" dirty="0"/>
              <a:t>−74 −74+26=−48</a:t>
            </a:r>
          </a:p>
          <a:p>
            <a:r>
              <a:rPr lang="en-US" dirty="0"/>
              <a:t>−48+26=−22</a:t>
            </a:r>
          </a:p>
          <a:p>
            <a:r>
              <a:rPr lang="en-US" dirty="0"/>
              <a:t>−22+26=4</a:t>
            </a:r>
          </a:p>
          <a:p>
            <a:r>
              <a:rPr lang="en-US" dirty="0"/>
              <a:t>Therefore, −126 mod  26=4</a:t>
            </a:r>
          </a:p>
          <a:p>
            <a:r>
              <a:rPr lang="en-US" dirty="0"/>
              <a:t>This shows that −126</a:t>
            </a:r>
            <a:r>
              <a:rPr lang="en-US" baseline="0" dirty="0"/>
              <a:t> </a:t>
            </a:r>
            <a:r>
              <a:rPr lang="en-US" dirty="0"/>
              <a:t>is congruent to 4 modulo</a:t>
            </a:r>
            <a:r>
              <a:rPr lang="en-US" baseline="0" dirty="0"/>
              <a:t> 26</a:t>
            </a:r>
            <a:endParaRPr lang="en-US" dirty="0"/>
          </a:p>
        </p:txBody>
      </p:sp>
    </p:spTree>
    <p:extLst>
      <p:ext uri="{BB962C8B-B14F-4D97-AF65-F5344CB8AC3E}">
        <p14:creationId xmlns:p14="http://schemas.microsoft.com/office/powerpoint/2010/main" val="1815150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37</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a:solidFill>
                  <a:schemeClr val="tx1"/>
                </a:solidFill>
                <a:latin typeface="Arial" charset="0"/>
                <a:ea typeface="ＭＳ Ｐゴシック" pitchFamily="-107" charset="-128"/>
                <a:cs typeface="ＭＳ Ｐゴシック" pitchFamily="-107" charset="-128"/>
              </a:rPr>
              <a:t>The general name for this approach is polyalphabetic substitution cipher . All these</a:t>
            </a:r>
          </a:p>
          <a:p>
            <a:r>
              <a:rPr lang="en-US" sz="1200" kern="1200" baseline="0" dirty="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285946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38</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18166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39</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case, the keyword is monarchy . The matrix is constructed by filling</a:t>
            </a:r>
          </a:p>
          <a:p>
            <a:r>
              <a:rPr lang="en-US" sz="1200" kern="1200" baseline="0" dirty="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997855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47</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62893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a:t>Another type of unwanted access is the placement in a computer system</a:t>
            </a:r>
          </a:p>
          <a:p>
            <a:pPr>
              <a:defRPr/>
            </a:pPr>
            <a:r>
              <a:rPr lang="en-US" dirty="0"/>
              <a:t>of logic that exploits vulnerabilities in the system and that can affect application</a:t>
            </a:r>
          </a:p>
          <a:p>
            <a:pPr>
              <a:defRPr/>
            </a:pPr>
            <a:r>
              <a:rPr lang="en-US" dirty="0"/>
              <a:t>programs as well as utility programs, such as editors and compilers. Programs can</a:t>
            </a:r>
          </a:p>
          <a:p>
            <a:pPr>
              <a:defRPr/>
            </a:pPr>
            <a:r>
              <a:rPr lang="en-US" dirty="0"/>
              <a:t>present two kinds of threats:</a:t>
            </a:r>
          </a:p>
          <a:p>
            <a:pPr>
              <a:defRPr/>
            </a:pPr>
            <a:endParaRPr lang="en-US" dirty="0"/>
          </a:p>
          <a:p>
            <a:pPr>
              <a:defRPr/>
            </a:pPr>
            <a:r>
              <a:rPr lang="en-US" dirty="0"/>
              <a:t>• Information access threats:  Intercept or modify data on behalf of users who</a:t>
            </a:r>
          </a:p>
          <a:p>
            <a:pPr>
              <a:defRPr/>
            </a:pPr>
            <a:r>
              <a:rPr lang="en-US" dirty="0"/>
              <a:t>should not have access to that data.</a:t>
            </a:r>
          </a:p>
          <a:p>
            <a:pPr>
              <a:defRPr/>
            </a:pPr>
            <a:endParaRPr lang="en-US" dirty="0"/>
          </a:p>
          <a:p>
            <a:pPr>
              <a:defRPr/>
            </a:pPr>
            <a:r>
              <a:rPr lang="en-US" dirty="0"/>
              <a:t>• Service threats:  Exploit service flaws in computers to inhibit use by legitimate</a:t>
            </a:r>
          </a:p>
          <a:p>
            <a:pPr>
              <a:defRPr/>
            </a:pPr>
            <a:r>
              <a:rPr lang="en-US" dirty="0"/>
              <a:t>users.</a:t>
            </a:r>
          </a:p>
          <a:p>
            <a:pPr>
              <a:defRPr/>
            </a:pPr>
            <a:endParaRPr lang="en-US" dirty="0"/>
          </a:p>
          <a:p>
            <a:pPr>
              <a:defRPr/>
            </a:pPr>
            <a:r>
              <a:rPr lang="en-US" dirty="0"/>
              <a:t>Viruses and worms are two examples of software attacks. Such attacks can be</a:t>
            </a:r>
          </a:p>
          <a:p>
            <a:pPr>
              <a:defRPr/>
            </a:pPr>
            <a:r>
              <a:rPr lang="en-US" dirty="0"/>
              <a:t>introduced into a system by means of a disk that contains the unwanted logic concealed</a:t>
            </a:r>
          </a:p>
          <a:p>
            <a:pPr>
              <a:defRPr/>
            </a:pPr>
            <a:r>
              <a:rPr lang="en-US" dirty="0"/>
              <a:t>in otherwise useful software. They can also be inserted into a system across a</a:t>
            </a:r>
          </a:p>
          <a:p>
            <a:pPr>
              <a:defRPr/>
            </a:pPr>
            <a:r>
              <a:rPr lang="en-US" dirty="0"/>
              <a:t>network; this latter mechanism is of more concern in network security.</a:t>
            </a:r>
          </a:p>
          <a:p>
            <a:pPr>
              <a:defRPr/>
            </a:pPr>
            <a:endParaRPr lang="en-US" dirty="0"/>
          </a:p>
          <a:p>
            <a:pPr>
              <a:defRPr/>
            </a:pPr>
            <a:r>
              <a:rPr lang="en-US" dirty="0"/>
              <a:t>The security mechanisms needed to cope with unwanted access fall into</a:t>
            </a:r>
          </a:p>
          <a:p>
            <a:pPr>
              <a:defRPr/>
            </a:pPr>
            <a:r>
              <a:rPr lang="en-US" dirty="0"/>
              <a:t>two broad categories (see Figure 1.3). The first category might be termed a gatekeeper</a:t>
            </a:r>
          </a:p>
          <a:p>
            <a:pPr>
              <a:defRPr/>
            </a:pPr>
            <a:r>
              <a:rPr lang="en-US" dirty="0"/>
              <a:t>function. It includes password-based login procedures that are designed</a:t>
            </a:r>
          </a:p>
          <a:p>
            <a:pPr>
              <a:defRPr/>
            </a:pPr>
            <a:r>
              <a:rPr lang="en-US" dirty="0"/>
              <a:t>to deny access to all but authorized users and screening logic that is designed</a:t>
            </a:r>
          </a:p>
          <a:p>
            <a:pPr>
              <a:defRPr/>
            </a:pPr>
            <a:r>
              <a:rPr lang="en-US" dirty="0"/>
              <a:t>to detect and reject worms, viruses, and other similar attacks. Once either an</a:t>
            </a:r>
          </a:p>
          <a:p>
            <a:pPr>
              <a:defRPr/>
            </a:pPr>
            <a:r>
              <a:rPr lang="en-US" dirty="0"/>
              <a:t>unwanted user or unwanted software gains access, the second line of defense</a:t>
            </a:r>
          </a:p>
          <a:p>
            <a:pPr>
              <a:defRPr/>
            </a:pPr>
            <a:r>
              <a:rPr lang="en-US" dirty="0"/>
              <a:t>consists of a variety of internal controls that monitor activity and analyze stored</a:t>
            </a:r>
          </a:p>
          <a:p>
            <a:pPr>
              <a:defRPr/>
            </a:pPr>
            <a:r>
              <a:rPr lang="en-US" dirty="0"/>
              <a:t>information in an attempt to detect the presence of unwanted intruders. These</a:t>
            </a:r>
          </a:p>
          <a:p>
            <a:pPr>
              <a:defRPr/>
            </a:pPr>
            <a:r>
              <a:rPr lang="en-US" dirty="0"/>
              <a:t>issues are explored in Part Six.</a:t>
            </a:r>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4</a:t>
            </a:fld>
            <a:endParaRPr lang="en-AU" dirty="0">
              <a:latin typeface="Arial" pitchFamily="-1" charset="0"/>
            </a:endParaRPr>
          </a:p>
        </p:txBody>
      </p:sp>
    </p:spTree>
    <p:extLst>
      <p:ext uri="{BB962C8B-B14F-4D97-AF65-F5344CB8AC3E}">
        <p14:creationId xmlns:p14="http://schemas.microsoft.com/office/powerpoint/2010/main" val="950106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48</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structure is lost. For example, Figure 2.6 shows the frequency distribution for a</a:t>
            </a:r>
          </a:p>
          <a:p>
            <a:r>
              <a:rPr lang="en-US" sz="1200" kern="1200" baseline="0" dirty="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703256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message itself. Vigenère proposed what is referred to</a:t>
            </a:r>
          </a:p>
          <a:p>
            <a:r>
              <a:rPr lang="en-US" sz="1200" kern="1200" baseline="0" dirty="0">
                <a:solidFill>
                  <a:schemeClr val="tx1"/>
                </a:solidFill>
                <a:latin typeface="Arial" charset="0"/>
                <a:ea typeface="ＭＳ Ｐゴシック" pitchFamily="-107" charset="-128"/>
                <a:cs typeface="ＭＳ Ｐゴシック" pitchFamily="-107" charset="-128"/>
              </a:rPr>
              <a:t>as an autokey system , in which a keyword is concatenated with the plaintext itself to</a:t>
            </a:r>
          </a:p>
          <a:p>
            <a:r>
              <a:rPr lang="en-US" sz="1200" kern="1200" baseline="0" dirty="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deceptivewearediscoveredsav</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a:t>
            </a:r>
            <a:r>
              <a:rPr lang="en-US" sz="600" kern="1200" baseline="0" dirty="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a:solidFill>
                  <a:schemeClr val="tx1"/>
                </a:solidFill>
                <a:latin typeface="Arial" charset="0"/>
                <a:ea typeface="ＭＳ Ｐゴシック" pitchFamily="-107" charset="-128"/>
                <a:cs typeface="ＭＳ Ｐゴシック" pitchFamily="-107" charset="-128"/>
              </a:rPr>
              <a:t>by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by Figure 2.5, can be expected to</a:t>
            </a:r>
          </a:p>
          <a:p>
            <a:r>
              <a:rPr lang="en-US" sz="1200" b="0" kern="1200" baseline="0" dirty="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0.016, whereas</a:t>
            </a:r>
            <a:r>
              <a:rPr lang="en-US" sz="1200" b="0" i="1" kern="1200" baseline="0" dirty="0">
                <a:solidFill>
                  <a:schemeClr val="tx1"/>
                </a:solidFill>
                <a:latin typeface="Arial" charset="0"/>
                <a:ea typeface="ＭＳ Ｐゴシック" pitchFamily="-107" charset="-128"/>
                <a:cs typeface="ＭＳ Ｐゴシック" pitchFamily="-107" charset="-128"/>
              </a:rPr>
              <a:t> t </a:t>
            </a:r>
            <a:r>
              <a:rPr lang="en-US" sz="1200" b="0" kern="1200" baseline="0" dirty="0">
                <a:solidFill>
                  <a:schemeClr val="tx1"/>
                </a:solidFill>
                <a:latin typeface="Arial" charset="0"/>
                <a:ea typeface="ＭＳ Ｐゴシック" pitchFamily="-107" charset="-128"/>
                <a:cs typeface="ＭＳ Ｐゴシック" pitchFamily="-107" charset="-128"/>
              </a:rPr>
              <a:t>enciphered by </a:t>
            </a:r>
            <a:r>
              <a:rPr lang="en-US" sz="1200" b="0" i="1" kern="1200" baseline="0" dirty="0">
                <a:solidFill>
                  <a:schemeClr val="tx1"/>
                </a:solidFill>
                <a:latin typeface="Arial" charset="0"/>
                <a:ea typeface="ＭＳ Ｐゴシック" pitchFamily="-107" charset="-128"/>
                <a:cs typeface="ＭＳ Ｐゴシック" pitchFamily="-107" charset="-128"/>
              </a:rPr>
              <a:t>t</a:t>
            </a:r>
            <a:r>
              <a:rPr lang="en-US" sz="1200" b="0" kern="1200" baseline="0" dirty="0">
                <a:solidFill>
                  <a:schemeClr val="tx1"/>
                </a:solidFill>
                <a:latin typeface="Arial" charset="0"/>
                <a:ea typeface="ＭＳ Ｐゴシック" pitchFamily="-107" charset="-128"/>
                <a:cs typeface="ＭＳ Ｐゴシック" pitchFamily="-107" charset="-128"/>
              </a:rPr>
              <a:t>  would occur</a:t>
            </a:r>
          </a:p>
          <a:p>
            <a:r>
              <a:rPr lang="en-US" sz="1200" kern="1200" baseline="0" dirty="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51</a:t>
            </a:fld>
            <a:endParaRPr lang="en-AU" dirty="0"/>
          </a:p>
        </p:txBody>
      </p:sp>
    </p:spTree>
    <p:extLst>
      <p:ext uri="{BB962C8B-B14F-4D97-AF65-F5344CB8AC3E}">
        <p14:creationId xmlns:p14="http://schemas.microsoft.com/office/powerpoint/2010/main" val="2776005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52</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510233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53</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94979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kern="1200" baseline="0" dirty="0">
                <a:solidFill>
                  <a:schemeClr val="tx1"/>
                </a:solidFill>
                <a:latin typeface="Arial" charset="0"/>
                <a:ea typeface="ＭＳ Ｐゴシック" pitchFamily="-107" charset="-128"/>
                <a:cs typeface="ＭＳ Ｐゴシック" pitchFamily="-107" charset="-128"/>
              </a:rPr>
              <a:t>perfect secrecy . This concept is explored in Appendix F.</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54</a:t>
            </a:fld>
            <a:endParaRPr lang="en-AU" dirty="0"/>
          </a:p>
        </p:txBody>
      </p:sp>
    </p:spTree>
    <p:extLst>
      <p:ext uri="{BB962C8B-B14F-4D97-AF65-F5344CB8AC3E}">
        <p14:creationId xmlns:p14="http://schemas.microsoft.com/office/powerpoint/2010/main" val="4142202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kern="1200" baseline="0" dirty="0">
                <a:solidFill>
                  <a:schemeClr val="tx1"/>
                </a:solidFill>
                <a:latin typeface="Arial" charset="0"/>
                <a:ea typeface="ＭＳ Ｐゴシック" pitchFamily="-107" charset="-128"/>
                <a:cs typeface="ＭＳ Ｐゴシック" pitchFamily="-107" charset="-128"/>
              </a:rPr>
              <a:t>perfect secrecy . This concept is explored in Appendix F.</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55</a:t>
            </a:fld>
            <a:endParaRPr lang="en-AU" dirty="0"/>
          </a:p>
        </p:txBody>
      </p:sp>
    </p:spTree>
    <p:extLst>
      <p:ext uri="{BB962C8B-B14F-4D97-AF65-F5344CB8AC3E}">
        <p14:creationId xmlns:p14="http://schemas.microsoft.com/office/powerpoint/2010/main" val="2102365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interesting multiletter cipher is the Hill cipher, developed by the mathematician</a:t>
            </a:r>
          </a:p>
          <a:p>
            <a:r>
              <a:rPr lang="en-US" sz="1200" kern="1200" baseline="0" dirty="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a:solidFill>
                  <a:schemeClr val="tx1"/>
                </a:solidFill>
                <a:latin typeface="Arial" charset="0"/>
                <a:ea typeface="ＭＳ Ｐゴシック" pitchFamily="-107" charset="-128"/>
                <a:cs typeface="ＭＳ Ｐゴシック" pitchFamily="-107" charset="-128"/>
              </a:rPr>
              <a:t>multiplication and inversion, see Appendix 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a:solidFill>
                  <a:schemeClr val="tx1"/>
                </a:solidFill>
                <a:latin typeface="Arial" charset="0"/>
                <a:ea typeface="ＭＳ Ｐゴシック" pitchFamily="-107" charset="-128"/>
                <a:cs typeface="ＭＳ Ｐゴシック" pitchFamily="-107" charset="-128"/>
              </a:rPr>
              <a:t>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of a square matrix </a:t>
            </a:r>
            <a:r>
              <a:rPr lang="en-US" sz="1200" b="1" kern="1200" baseline="0" dirty="0">
                <a:solidFill>
                  <a:schemeClr val="tx1"/>
                </a:solidFill>
                <a:latin typeface="Arial" charset="0"/>
                <a:ea typeface="ＭＳ Ｐゴシック" pitchFamily="-107" charset="-128"/>
                <a:cs typeface="ＭＳ Ｐゴシック" pitchFamily="-107" charset="-128"/>
              </a:rPr>
              <a:t>M  </a:t>
            </a:r>
            <a:r>
              <a:rPr lang="en-US" sz="1200" b="0" kern="1200" baseline="0" dirty="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a:solidFill>
                  <a:schemeClr val="tx1"/>
                </a:solidFill>
                <a:latin typeface="Arial" charset="0"/>
                <a:ea typeface="ＭＳ Ｐゴシック" pitchFamily="-107" charset="-128"/>
                <a:cs typeface="ＭＳ Ｐゴシック" pitchFamily="-107" charset="-128"/>
              </a:rPr>
              <a:t>M (M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 = M</a:t>
            </a:r>
            <a:r>
              <a:rPr lang="en-US" sz="1200" b="1"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M = I , </a:t>
            </a:r>
            <a:r>
              <a:rPr lang="en-US" sz="1200" b="0" kern="1200" baseline="0" dirty="0">
                <a:solidFill>
                  <a:schemeClr val="tx1"/>
                </a:solidFill>
                <a:latin typeface="Arial" charset="0"/>
                <a:ea typeface="ＭＳ Ｐゴシック" pitchFamily="-107" charset="-128"/>
                <a:cs typeface="ＭＳ Ｐゴシック" pitchFamily="-107" charset="-128"/>
              </a:rPr>
              <a:t>wher</a:t>
            </a:r>
            <a:r>
              <a:rPr lang="en-US" sz="1200" b="1" kern="1200" baseline="0" dirty="0">
                <a:solidFill>
                  <a:schemeClr val="tx1"/>
                </a:solidFill>
                <a:latin typeface="Arial" charset="0"/>
                <a:ea typeface="ＭＳ Ｐゴシック" pitchFamily="-107" charset="-128"/>
                <a:cs typeface="ＭＳ Ｐゴシック" pitchFamily="-107" charset="-128"/>
              </a:rPr>
              <a:t>e I  </a:t>
            </a:r>
            <a:r>
              <a:rPr lang="en-US" sz="1200" b="0" kern="1200" baseline="0" dirty="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a:solidFill>
                  <a:schemeClr val="tx1"/>
                </a:solidFill>
                <a:latin typeface="Arial" charset="0"/>
                <a:ea typeface="ＭＳ Ｐゴシック" pitchFamily="-107" charset="-128"/>
                <a:cs typeface="ＭＳ Ｐゴシック" pitchFamily="-107" charset="-128"/>
              </a:rPr>
              <a:t>. I  </a:t>
            </a:r>
            <a:r>
              <a:rPr lang="en-US" sz="1200" b="0" kern="1200" baseline="0" dirty="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a:solidFill>
                  <a:schemeClr val="tx1"/>
                </a:solidFill>
                <a:latin typeface="Arial" charset="0"/>
                <a:ea typeface="ＭＳ Ｐゴシック" pitchFamily="-107" charset="-128"/>
                <a:cs typeface="ＭＳ Ｐゴシック" pitchFamily="-107" charset="-128"/>
              </a:rPr>
              <a:t>equation.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a:solidFill>
                  <a:schemeClr val="tx1"/>
                </a:solidFill>
                <a:latin typeface="Arial" charset="0"/>
                <a:ea typeface="ＭＳ Ｐゴシック" pitchFamily="-107" charset="-128"/>
                <a:cs typeface="ＭＳ Ｐゴシック" pitchFamily="-107" charset="-128"/>
              </a:rPr>
              <a:t>of determinant. For any square matrix (m * m ), the determinant  equals the sum of</a:t>
            </a:r>
          </a:p>
          <a:p>
            <a:r>
              <a:rPr lang="en-US" sz="1200" kern="1200" baseline="0" dirty="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a:solidFill>
                  <a:schemeClr val="tx1"/>
                </a:solidFill>
                <a:latin typeface="Arial" charset="0"/>
                <a:ea typeface="ＭＳ Ｐゴシック" pitchFamily="-107" charset="-128"/>
                <a:cs typeface="ＭＳ Ｐゴシック" pitchFamily="-107" charset="-128"/>
              </a:rPr>
              <a:t>and substitutes for them m  ciphertext letters. The substitution is determined</a:t>
            </a:r>
          </a:p>
          <a:p>
            <a:r>
              <a:rPr lang="en-US" sz="1200" kern="1200" baseline="0" dirty="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Playfair, the strength of the Hill cipher is that it completely hides</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Although the Hill cipher is strong against a ciphertext-only attack, it is</a:t>
            </a:r>
          </a:p>
          <a:p>
            <a:r>
              <a:rPr lang="en-US" sz="1200" kern="1200" baseline="0" dirty="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56</a:t>
            </a:fld>
            <a:endParaRPr lang="en-AU" dirty="0"/>
          </a:p>
        </p:txBody>
      </p:sp>
    </p:spTree>
    <p:extLst>
      <p:ext uri="{BB962C8B-B14F-4D97-AF65-F5344CB8AC3E}">
        <p14:creationId xmlns:p14="http://schemas.microsoft.com/office/powerpoint/2010/main" val="37645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JO"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68</a:t>
            </a:fld>
            <a:endParaRPr lang="en-AU" dirty="0"/>
          </a:p>
        </p:txBody>
      </p:sp>
    </p:spTree>
    <p:extLst>
      <p:ext uri="{BB962C8B-B14F-4D97-AF65-F5344CB8AC3E}">
        <p14:creationId xmlns:p14="http://schemas.microsoft.com/office/powerpoint/2010/main" val="1917131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JO"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69</a:t>
            </a:fld>
            <a:endParaRPr lang="en-AU" dirty="0"/>
          </a:p>
        </p:txBody>
      </p:sp>
    </p:spTree>
    <p:extLst>
      <p:ext uri="{BB962C8B-B14F-4D97-AF65-F5344CB8AC3E}">
        <p14:creationId xmlns:p14="http://schemas.microsoft.com/office/powerpoint/2010/main" val="123648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72</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All the techniques examined so far involve the substitution of a ciphertext symbol</a:t>
            </a:r>
          </a:p>
          <a:p>
            <a:r>
              <a:rPr lang="en-US" sz="1200" kern="1200" baseline="0" dirty="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kern="1200" baseline="0" dirty="0">
                <a:solidFill>
                  <a:schemeClr val="tx1"/>
                </a:solidFill>
                <a:latin typeface="Arial" charset="0"/>
                <a:ea typeface="ＭＳ Ｐゴシック" pitchFamily="-107" charset="-128"/>
                <a:cs typeface="ＭＳ Ｐゴシック" pitchFamily="-107" charset="-128"/>
              </a:rPr>
              <a:t>transposition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simplest such cipher is the rail fence  technique, in which the plaintext is</a:t>
            </a:r>
          </a:p>
          <a:p>
            <a:r>
              <a:rPr lang="en-US" sz="1200" kern="1200" baseline="0" dirty="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a:solidFill>
                  <a:schemeClr val="tx1"/>
                </a:solidFill>
                <a:latin typeface="Arial" charset="0"/>
                <a:ea typeface="ＭＳ Ｐゴシック" pitchFamily="-107" charset="-128"/>
                <a:cs typeface="ＭＳ Ｐゴシック" pitchFamily="-107" charset="-128"/>
              </a:rPr>
              <a:t>e t e f e t e o a a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273809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A546E3A-E308-4B9A-B70E-6281FDE60EEE}" type="slidenum">
              <a:rPr lang="en-AU"/>
              <a:pPr/>
              <a:t>5</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AU" dirty="0" err="1"/>
              <a:t>Steganography</a:t>
            </a:r>
            <a:r>
              <a:rPr lang="en-AU" dirty="0"/>
              <a:t> is </a:t>
            </a:r>
            <a:r>
              <a:rPr lang="en-US" dirty="0"/>
              <a:t>an alternative to encryption which hides the very existence of a message by some means. There are a large range of techniques for doing this.</a:t>
            </a:r>
          </a:p>
          <a:p>
            <a:pPr eaLnBrk="1" hangingPunct="1"/>
            <a:r>
              <a:rPr lang="en-US" dirty="0" err="1">
                <a:latin typeface="Times-Roman" charset="0"/>
              </a:rPr>
              <a:t>Steganography</a:t>
            </a:r>
            <a:r>
              <a:rPr lang="en-US" dirty="0">
                <a:latin typeface="Times-Roman" charset="0"/>
              </a:rPr>
              <a:t> has a number of drawbacks when compared to encryption. It requires a lot of overhead to hide a relatively few bits of information.</a:t>
            </a:r>
          </a:p>
          <a:p>
            <a:pPr eaLnBrk="1" hangingPunct="1"/>
            <a:r>
              <a:rPr lang="en-US" dirty="0">
                <a:latin typeface="Times-Roman" charset="0"/>
              </a:rPr>
              <a:t>Also, once the system is discovered, it becomes virtually worthless, although a message can be first encrypted and then hidden using </a:t>
            </a:r>
            <a:r>
              <a:rPr lang="en-US" dirty="0" err="1">
                <a:latin typeface="Times-Roman" charset="0"/>
              </a:rPr>
              <a:t>steganography</a:t>
            </a:r>
            <a:r>
              <a:rPr lang="en-US" dirty="0">
                <a:latin typeface="Times-Roman" charset="0"/>
              </a:rPr>
              <a:t>. </a:t>
            </a:r>
          </a:p>
          <a:p>
            <a:pPr eaLnBrk="1" hangingPunct="1"/>
            <a:endParaRPr lang="en-US" dirty="0">
              <a:latin typeface="Times-Roman" charset="0"/>
            </a:endParaRPr>
          </a:p>
          <a:p>
            <a:pPr eaLnBrk="1" hangingPunct="1"/>
            <a:r>
              <a:rPr lang="en-US" dirty="0">
                <a:latin typeface="Times-Roman" charset="0"/>
              </a:rPr>
              <a:t>***</a:t>
            </a:r>
            <a:r>
              <a:rPr lang="en-US" dirty="0"/>
              <a:t>Wildly unsubstantiated claims in Sept 2001 that Al-Qaeda had been using </a:t>
            </a:r>
            <a:r>
              <a:rPr lang="en-US" dirty="0" err="1"/>
              <a:t>steganography</a:t>
            </a:r>
            <a:r>
              <a:rPr lang="en-US" dirty="0"/>
              <a:t> in public bulletin board systems to communicate</a:t>
            </a:r>
          </a:p>
          <a:p>
            <a:pPr eaLnBrk="1" hangingPunct="1"/>
            <a:r>
              <a:rPr lang="en-US" dirty="0"/>
              <a:t>-- pretty silly, since we didn’t even know who the terrorists were!</a:t>
            </a:r>
          </a:p>
          <a:p>
            <a:pPr eaLnBrk="1" hangingPunct="1"/>
            <a:endParaRPr lang="en-US" dirty="0"/>
          </a:p>
          <a:p>
            <a:pPr eaLnBrk="1" hangingPunct="1"/>
            <a:endParaRPr lang="en-US" dirty="0">
              <a:latin typeface="Times-Roman" charset="0"/>
            </a:endParaRPr>
          </a:p>
        </p:txBody>
      </p:sp>
    </p:spTree>
    <p:extLst>
      <p:ext uri="{BB962C8B-B14F-4D97-AF65-F5344CB8AC3E}">
        <p14:creationId xmlns:p14="http://schemas.microsoft.com/office/powerpoint/2010/main" val="17578646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73</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012034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74</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a:solidFill>
                  <a:schemeClr val="tx1"/>
                </a:solidFill>
                <a:latin typeface="Arial" charset="0"/>
                <a:ea typeface="ＭＳ Ｐゴシック" pitchFamily="-107" charset="-128"/>
                <a:cs typeface="ＭＳ Ｐゴシック" pitchFamily="-107" charset="-128"/>
              </a:rPr>
              <a:t>	o s t p o n e</a:t>
            </a:r>
          </a:p>
          <a:p>
            <a:r>
              <a:rPr lang="en-US" sz="1200" kern="1200" baseline="0" dirty="0">
                <a:solidFill>
                  <a:schemeClr val="tx1"/>
                </a:solidFill>
                <a:latin typeface="Arial" charset="0"/>
                <a:ea typeface="ＭＳ Ｐゴシック" pitchFamily="-107" charset="-128"/>
                <a:cs typeface="ＭＳ Ｐゴシック" pitchFamily="-107" charset="-128"/>
              </a:rPr>
              <a:t>	d u n t i l t</a:t>
            </a:r>
          </a:p>
          <a:p>
            <a:r>
              <a:rPr lang="en-US" sz="1200" kern="1200" baseline="0" dirty="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a:solidFill>
                  <a:schemeClr val="tx1"/>
                </a:solidFill>
                <a:latin typeface="Arial" charset="0"/>
                <a:ea typeface="ＭＳ Ｐゴシック" pitchFamily="-107" charset="-128"/>
                <a:cs typeface="ＭＳ Ｐゴシック" pitchFamily="-107" charset="-128"/>
              </a:rPr>
              <a:t>that is not easily reconstructed.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595328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Decryption accord to the key ,,,</a:t>
            </a:r>
          </a:p>
          <a:p>
            <a:endParaRPr lang="en-US" dirty="0"/>
          </a:p>
          <a:p>
            <a:r>
              <a:rPr lang="en-US" dirty="0"/>
              <a:t>28/7 = 4 rows</a:t>
            </a:r>
          </a:p>
          <a:p>
            <a:endParaRPr lang="en-AU" dirty="0"/>
          </a:p>
          <a:p>
            <a:r>
              <a:rPr lang="en-AU" dirty="0"/>
              <a:t>T  </a:t>
            </a:r>
            <a:r>
              <a:rPr lang="en-AU" dirty="0" err="1"/>
              <a:t>T</a:t>
            </a:r>
            <a:r>
              <a:rPr lang="en-AU" dirty="0"/>
              <a:t>  N  A  </a:t>
            </a:r>
            <a:r>
              <a:rPr lang="en-AU" dirty="0" err="1"/>
              <a:t>A</a:t>
            </a:r>
            <a:r>
              <a:rPr lang="en-AU" dirty="0"/>
              <a:t>  P  T M  T  S  U O  A O D  W C  O I  X  K N  L  Y  P  E T  Z</a:t>
            </a:r>
          </a:p>
          <a:p>
            <a:r>
              <a:rPr lang="en-AU" dirty="0"/>
              <a:t>1  2   3   4  5    6  7</a:t>
            </a:r>
          </a:p>
          <a:p>
            <a:r>
              <a:rPr lang="en-AU" dirty="0"/>
              <a:t>T  A   T   A  C   K  P</a:t>
            </a:r>
          </a:p>
          <a:p>
            <a:r>
              <a:rPr lang="en-AU" dirty="0"/>
              <a:t>T   P   S  O  </a:t>
            </a:r>
            <a:r>
              <a:rPr lang="en-AU" dirty="0" err="1"/>
              <a:t>O</a:t>
            </a:r>
            <a:r>
              <a:rPr lang="en-AU" dirty="0"/>
              <a:t>  L  E</a:t>
            </a:r>
          </a:p>
          <a:p>
            <a:r>
              <a:rPr lang="en-AU" baseline="0" dirty="0"/>
              <a:t> N  T  U  D   I   N  T</a:t>
            </a:r>
          </a:p>
          <a:p>
            <a:r>
              <a:rPr lang="en-AU" baseline="0" dirty="0"/>
              <a:t>A   M  O W  X  Y   Z</a:t>
            </a:r>
            <a:endParaRPr lang="en-AU"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75</a:t>
            </a:fld>
            <a:endParaRPr lang="en-AU" dirty="0"/>
          </a:p>
        </p:txBody>
      </p:sp>
    </p:spTree>
    <p:extLst>
      <p:ext uri="{BB962C8B-B14F-4D97-AF65-F5344CB8AC3E}">
        <p14:creationId xmlns:p14="http://schemas.microsoft.com/office/powerpoint/2010/main" val="348195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C05187B-6BDE-4ED4-8756-8DF162289234}" type="slidenum">
              <a:rPr lang="en-AU"/>
              <a:pPr/>
              <a:t>6</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298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C05187B-6BDE-4ED4-8756-8DF162289234}" type="slidenum">
              <a:rPr lang="en-AU"/>
              <a:pPr/>
              <a:t>7</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77217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spcBef>
                <a:spcPts val="600"/>
              </a:spcBef>
            </a:pPr>
            <a:r>
              <a:rPr lang="en-AU" dirty="0"/>
              <a:t>Substitution cipher can be divided into:</a:t>
            </a:r>
          </a:p>
          <a:p>
            <a:endParaRPr lang="en-AU" sz="600" dirty="0"/>
          </a:p>
          <a:p>
            <a:pPr marL="576263" lvl="1" indent="-514350">
              <a:buFont typeface="+mj-lt"/>
              <a:buAutoNum type="arabicPeriod"/>
            </a:pPr>
            <a:r>
              <a:rPr lang="en-AU" b="1" dirty="0" err="1"/>
              <a:t>Monoalphabetic</a:t>
            </a:r>
            <a:r>
              <a:rPr lang="en-AU" b="1" dirty="0"/>
              <a:t> Ciphers</a:t>
            </a:r>
            <a:r>
              <a:rPr lang="en-AU" dirty="0"/>
              <a:t>: </a:t>
            </a:r>
            <a:r>
              <a:rPr lang="en-US" dirty="0"/>
              <a:t> a type of cipher where each character of the plaintext is mapped to a corresponding character in the cipher text using a single alphabetic key.</a:t>
            </a:r>
          </a:p>
          <a:p>
            <a:pPr lvl="1">
              <a:buFont typeface="Wingdings" panose="05000000000000000000" pitchFamily="2" charset="2"/>
              <a:buChar char="ü"/>
            </a:pPr>
            <a:r>
              <a:rPr lang="en-US" dirty="0"/>
              <a:t>The relationship between a character in the plain text and the characters in the cipher text is one-to-one.</a:t>
            </a:r>
          </a:p>
          <a:p>
            <a:pPr marL="914400" marR="0" lvl="1" indent="-228600" algn="l" defTabSz="914400" rtl="0" eaLnBrk="1" fontAlgn="auto" latinLnBrk="0" hangingPunct="1">
              <a:lnSpc>
                <a:spcPct val="100000"/>
              </a:lnSpc>
              <a:spcBef>
                <a:spcPts val="360"/>
              </a:spcBef>
              <a:spcAft>
                <a:spcPts val="0"/>
              </a:spcAft>
              <a:buClr>
                <a:srgbClr val="000000"/>
              </a:buClr>
              <a:buSzPts val="1400"/>
              <a:buFont typeface="Wingdings" panose="05000000000000000000" pitchFamily="2" charset="2"/>
              <a:buChar char="ü"/>
              <a:tabLst/>
              <a:defRPr/>
            </a:pPr>
            <a:r>
              <a:rPr lang="en-US" sz="1200" b="0" i="0" u="none" strike="noStrike" cap="none" dirty="0">
                <a:solidFill>
                  <a:schemeClr val="dk1"/>
                </a:solidFill>
                <a:effectLst/>
                <a:latin typeface="Arial"/>
                <a:ea typeface="Arial"/>
                <a:cs typeface="Arial"/>
                <a:sym typeface="Arial"/>
              </a:rPr>
              <a:t>Monoalphabetic cipher is a substitution cipher in which for a given key, the cipher alphabet for each plain alphabet is fixed throughout the encryption process. For example, if ‘A’ is encrypted as ‘D’, for any number of occurrence in that plaintext, ‘A’ will always get encrypted to ‘D’.</a:t>
            </a:r>
          </a:p>
          <a:p>
            <a:pPr marL="914400" marR="0" lvl="1" indent="-228600" algn="l" defTabSz="914400" rtl="0" eaLnBrk="1" fontAlgn="auto" latinLnBrk="0" hangingPunct="1">
              <a:lnSpc>
                <a:spcPct val="100000"/>
              </a:lnSpc>
              <a:spcBef>
                <a:spcPts val="360"/>
              </a:spcBef>
              <a:spcAft>
                <a:spcPts val="0"/>
              </a:spcAft>
              <a:buClr>
                <a:srgbClr val="000000"/>
              </a:buClr>
              <a:buSzPts val="1400"/>
              <a:buFont typeface="Wingdings" panose="05000000000000000000" pitchFamily="2" charset="2"/>
              <a:buChar char="ü"/>
              <a:tabLst/>
              <a:defRPr/>
            </a:pPr>
            <a:endParaRPr lang="en-US" sz="1200" b="0" i="0" u="none" strike="noStrike" cap="none" dirty="0">
              <a:solidFill>
                <a:schemeClr val="dk1"/>
              </a:solidFill>
              <a:effectLst/>
              <a:latin typeface="Arial"/>
              <a:ea typeface="Arial"/>
              <a:cs typeface="Arial"/>
              <a:sym typeface="Arial"/>
            </a:endParaRPr>
          </a:p>
          <a:p>
            <a:pPr marL="914400" marR="0" lvl="1" indent="-228600" algn="l" defTabSz="914400" rtl="0" eaLnBrk="1" fontAlgn="auto" latinLnBrk="0" hangingPunct="1">
              <a:lnSpc>
                <a:spcPct val="100000"/>
              </a:lnSpc>
              <a:spcBef>
                <a:spcPts val="360"/>
              </a:spcBef>
              <a:spcAft>
                <a:spcPts val="0"/>
              </a:spcAft>
              <a:buClr>
                <a:srgbClr val="000000"/>
              </a:buClr>
              <a:buSzPts val="1400"/>
              <a:buFont typeface="Wingdings" panose="05000000000000000000" pitchFamily="2" charset="2"/>
              <a:buChar char="ü"/>
              <a:tabLst/>
              <a:defRPr/>
            </a:pPr>
            <a:endParaRPr lang="en-US" sz="1200" b="0" i="0" u="none" strike="noStrike" cap="none" dirty="0">
              <a:solidFill>
                <a:schemeClr val="dk1"/>
              </a:solidFill>
              <a:effectLst/>
              <a:latin typeface="Arial"/>
              <a:ea typeface="Arial"/>
              <a:cs typeface="Arial"/>
              <a:sym typeface="Arial"/>
            </a:endParaRPr>
          </a:p>
          <a:p>
            <a:pPr marL="685800" marR="0" lvl="1" indent="0" algn="l" defTabSz="914400" rtl="0" eaLnBrk="1" fontAlgn="auto" latinLnBrk="0" hangingPunct="1">
              <a:lnSpc>
                <a:spcPct val="100000"/>
              </a:lnSpc>
              <a:spcBef>
                <a:spcPts val="360"/>
              </a:spcBef>
              <a:spcAft>
                <a:spcPts val="0"/>
              </a:spcAft>
              <a:buClr>
                <a:srgbClr val="000000"/>
              </a:buClr>
              <a:buSzPts val="1400"/>
              <a:buFont typeface="Wingdings" panose="05000000000000000000" pitchFamily="2" charset="2"/>
              <a:buNone/>
              <a:tabLst/>
              <a:defRPr/>
            </a:pPr>
            <a:r>
              <a:rPr lang="en-AU" b="1" dirty="0"/>
              <a:t>2. </a:t>
            </a:r>
            <a:r>
              <a:rPr lang="en-AU" b="1" dirty="0" err="1"/>
              <a:t>Polyalphabatic</a:t>
            </a:r>
            <a:r>
              <a:rPr lang="en-AU" b="1" dirty="0"/>
              <a:t> Ciphers : </a:t>
            </a:r>
            <a:r>
              <a:rPr lang="en-US" dirty="0"/>
              <a:t>is any cipher based on substitution, using multiple substitution alphabets. </a:t>
            </a:r>
          </a:p>
          <a:p>
            <a:pPr lvl="1" indent="7938">
              <a:buFont typeface="Wingdings" panose="05000000000000000000" pitchFamily="2" charset="2"/>
              <a:buChar char="ü"/>
            </a:pPr>
            <a:r>
              <a:rPr lang="en-US" dirty="0"/>
              <a:t>The relationship between a character in the plain text and the characters in the cipher text is one-to-many.</a:t>
            </a:r>
          </a:p>
          <a:p>
            <a:pPr marL="685800" lvl="1" indent="0">
              <a:buFont typeface="Wingdings" panose="05000000000000000000" pitchFamily="2" charset="2"/>
              <a:buNone/>
            </a:pPr>
            <a:endParaRPr lang="en-US" dirty="0"/>
          </a:p>
          <a:p>
            <a:pPr>
              <a:defRPr/>
            </a:pPr>
            <a:endParaRPr lang="en-US" dirty="0"/>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8</a:t>
            </a:fld>
            <a:endParaRPr lang="en-AU">
              <a:latin typeface="Arial" pitchFamily="-1" charset="0"/>
            </a:endParaRPr>
          </a:p>
        </p:txBody>
      </p:sp>
    </p:spTree>
    <p:extLst>
      <p:ext uri="{BB962C8B-B14F-4D97-AF65-F5344CB8AC3E}">
        <p14:creationId xmlns:p14="http://schemas.microsoft.com/office/powerpoint/2010/main" val="2255936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Hash</a:t>
            </a:r>
            <a:r>
              <a:rPr lang="en-US" baseline="0" dirty="0"/>
              <a:t> function: one way function</a:t>
            </a:r>
            <a:endParaRPr lang="en-US" dirty="0"/>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9</a:t>
            </a:fld>
            <a:endParaRPr lang="en-AU">
              <a:latin typeface="Arial" pitchFamily="-1" charset="0"/>
            </a:endParaRPr>
          </a:p>
        </p:txBody>
      </p:sp>
    </p:spTree>
    <p:extLst>
      <p:ext uri="{BB962C8B-B14F-4D97-AF65-F5344CB8AC3E}">
        <p14:creationId xmlns:p14="http://schemas.microsoft.com/office/powerpoint/2010/main" val="15082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12</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type of operations used for transforming plaintext to ciphertext.  All</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 number of keys used.  If both sender and receiver use the same key, the</a:t>
            </a:r>
          </a:p>
          <a:p>
            <a:r>
              <a:rPr lang="en-US" sz="1200" kern="1200" baseline="0" dirty="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way in which the plaintext is processed.  A block cipher  processes the</a:t>
            </a:r>
          </a:p>
          <a:p>
            <a:r>
              <a:rPr lang="en-US" sz="1200" kern="1200" baseline="0" dirty="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672563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fld id="{EA63E340-7248-A44D-9FFF-8BB11B748095}" type="datetime1">
              <a:rPr lang="en-US"/>
              <a:pPr>
                <a:defRPr/>
              </a:pPr>
              <a:t>8/8/2024</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fld id="{3234A09B-343B-864B-937D-DF057FD08E9A}" type="datetime1">
              <a:rPr lang="en-US"/>
              <a:pPr>
                <a:defRPr/>
              </a:pPr>
              <a:t>8/8/2024</a:t>
            </a:fld>
            <a:endParaRPr lang="en-US" dirty="0"/>
          </a:p>
        </p:txBody>
      </p:sp>
      <p:sp>
        <p:nvSpPr>
          <p:cNvPr id="12" name="Footer Placeholder 4"/>
          <p:cNvSpPr>
            <a:spLocks noGrp="1"/>
          </p:cNvSpPr>
          <p:nvPr>
            <p:ph type="ftr" sz="quarter" idx="11"/>
          </p:nvPr>
        </p:nvSpPr>
        <p:spPr/>
        <p:txBody>
          <a:bodyPr/>
          <a:lstStyle>
            <a:lvl1pPr>
              <a:defRPr dirty="0"/>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a:t>Chapter 3</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3" name="عنوان فرعي 2">
            <a:extLst>
              <a:ext uri="{FF2B5EF4-FFF2-40B4-BE49-F238E27FC236}">
                <a16:creationId xmlns:a16="http://schemas.microsoft.com/office/drawing/2014/main" id="{1A28E9BD-0130-AA7C-E67E-2872082CBABA}"/>
              </a:ext>
            </a:extLst>
          </p:cNvPr>
          <p:cNvSpPr>
            <a:spLocks noGrp="1"/>
          </p:cNvSpPr>
          <p:nvPr>
            <p:ph type="subTitle" idx="1"/>
          </p:nvPr>
        </p:nvSpPr>
        <p:spPr/>
        <p:txBody>
          <a:bodyPr/>
          <a:lstStyle/>
          <a:p>
            <a:endParaRPr lang="ar-A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Classification of Cryptosystems</a:t>
            </a:r>
            <a:endParaRPr lang="ar-JO" sz="4000" dirty="0"/>
          </a:p>
        </p:txBody>
      </p:sp>
      <p:sp>
        <p:nvSpPr>
          <p:cNvPr id="3" name="Content Placeholder 2"/>
          <p:cNvSpPr>
            <a:spLocks noGrp="1"/>
          </p:cNvSpPr>
          <p:nvPr>
            <p:ph idx="1"/>
          </p:nvPr>
        </p:nvSpPr>
        <p:spPr>
          <a:xfrm>
            <a:off x="792162" y="1556792"/>
            <a:ext cx="7570787" cy="4968551"/>
          </a:xfrm>
        </p:spPr>
        <p:txBody>
          <a:bodyPr>
            <a:normAutofit fontScale="92500" lnSpcReduction="20000"/>
          </a:bodyPr>
          <a:lstStyle/>
          <a:p>
            <a:r>
              <a:rPr lang="en-US" b="1" u="sng" dirty="0"/>
              <a:t>Keyless</a:t>
            </a:r>
          </a:p>
          <a:p>
            <a:pPr lvl="1"/>
            <a:r>
              <a:rPr lang="en-US" dirty="0"/>
              <a:t>Less secure than keyed systems </a:t>
            </a:r>
          </a:p>
          <a:p>
            <a:r>
              <a:rPr lang="en-US" b="1" u="sng" dirty="0"/>
              <a:t>Keyed</a:t>
            </a:r>
          </a:p>
          <a:p>
            <a:pPr lvl="1"/>
            <a:r>
              <a:rPr lang="en-US" b="1" i="1" u="sng" dirty="0"/>
              <a:t>Symmetric keyed system</a:t>
            </a:r>
          </a:p>
          <a:p>
            <a:pPr lvl="2"/>
            <a:r>
              <a:rPr lang="en-US" dirty="0"/>
              <a:t>This is the classic keyed approach</a:t>
            </a:r>
          </a:p>
          <a:p>
            <a:pPr lvl="2"/>
            <a:r>
              <a:rPr lang="en-US" dirty="0"/>
              <a:t>The same key is used for both encryption and decryption.</a:t>
            </a:r>
          </a:p>
          <a:p>
            <a:pPr lvl="1"/>
            <a:r>
              <a:rPr lang="en-US" b="1" i="1" u="sng" dirty="0"/>
              <a:t> Asymmetric keyed system</a:t>
            </a:r>
          </a:p>
          <a:p>
            <a:pPr lvl="2"/>
            <a:r>
              <a:rPr lang="en-US" dirty="0"/>
              <a:t>Also Know as a public key system</a:t>
            </a:r>
          </a:p>
          <a:p>
            <a:pPr lvl="2"/>
            <a:r>
              <a:rPr lang="en-US" dirty="0"/>
              <a:t>One key is used for encryption, while a very different one used for decryption</a:t>
            </a:r>
          </a:p>
          <a:p>
            <a:pPr lvl="2"/>
            <a:r>
              <a:rPr lang="en-US" dirty="0"/>
              <a:t>One key cannot be computationally derived from the other</a:t>
            </a:r>
          </a:p>
          <a:p>
            <a:pPr lvl="2"/>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lstStyle/>
          <a:p>
            <a:endParaRPr lang="ar-JO"/>
          </a:p>
        </p:txBody>
      </p:sp>
      <p:pic>
        <p:nvPicPr>
          <p:cNvPr id="3074" name="Picture 2"/>
          <p:cNvPicPr>
            <a:picLocks noChangeAspect="1" noChangeArrowheads="1"/>
          </p:cNvPicPr>
          <p:nvPr/>
        </p:nvPicPr>
        <p:blipFill>
          <a:blip r:embed="rId2"/>
          <a:srcRect l="5254" t="7501" r="6197" b="54109"/>
          <a:stretch>
            <a:fillRect/>
          </a:stretch>
        </p:blipFill>
        <p:spPr bwMode="auto">
          <a:xfrm>
            <a:off x="467544" y="260648"/>
            <a:ext cx="8208912" cy="2808312"/>
          </a:xfrm>
          <a:prstGeom prst="rect">
            <a:avLst/>
          </a:prstGeom>
          <a:noFill/>
          <a:ln w="9525">
            <a:noFill/>
            <a:miter lim="800000"/>
            <a:headEnd/>
            <a:tailEnd/>
          </a:ln>
        </p:spPr>
      </p:pic>
      <p:pic>
        <p:nvPicPr>
          <p:cNvPr id="3075" name="Picture 3"/>
          <p:cNvPicPr>
            <a:picLocks noChangeAspect="1" noChangeArrowheads="1"/>
          </p:cNvPicPr>
          <p:nvPr/>
        </p:nvPicPr>
        <p:blipFill>
          <a:blip r:embed="rId3"/>
          <a:srcRect l="5725" t="48031" r="6279" b="6688"/>
          <a:stretch>
            <a:fillRect/>
          </a:stretch>
        </p:blipFill>
        <p:spPr bwMode="auto">
          <a:xfrm>
            <a:off x="467544" y="3140968"/>
            <a:ext cx="8208912" cy="3312368"/>
          </a:xfrm>
          <a:prstGeom prst="rect">
            <a:avLst/>
          </a:prstGeom>
          <a:noFill/>
          <a:ln w="9525">
            <a:noFill/>
            <a:miter lim="800000"/>
            <a:headEnd/>
            <a:tailEnd/>
          </a:ln>
        </p:spPr>
      </p:pic>
      <p:sp>
        <p:nvSpPr>
          <p:cNvPr id="6" name="TextBox 5"/>
          <p:cNvSpPr txBox="1"/>
          <p:nvPr/>
        </p:nvSpPr>
        <p:spPr>
          <a:xfrm>
            <a:off x="2987824" y="6488668"/>
            <a:ext cx="3198375" cy="369332"/>
          </a:xfrm>
          <a:prstGeom prst="rect">
            <a:avLst/>
          </a:prstGeom>
          <a:noFill/>
        </p:spPr>
        <p:txBody>
          <a:bodyPr wrap="none" rtlCol="1">
            <a:spAutoFit/>
          </a:bodyPr>
          <a:lstStyle/>
          <a:p>
            <a:r>
              <a:rPr lang="en-US" dirty="0">
                <a:solidFill>
                  <a:schemeClr val="accent2">
                    <a:lumMod val="10000"/>
                  </a:schemeClr>
                </a:solidFill>
              </a:rPr>
              <a:t>(b) Asymmetric Cryptosystem</a:t>
            </a:r>
            <a:endParaRPr lang="ar-JO" dirty="0">
              <a:solidFill>
                <a:schemeClr val="accent2">
                  <a:lumMod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Cryptographic Systems</a:t>
            </a:r>
            <a:endParaRPr lang="en-AU" dirty="0"/>
          </a:p>
        </p:txBody>
      </p:sp>
      <p:sp>
        <p:nvSpPr>
          <p:cNvPr id="54275" name="Rectangle 3"/>
          <p:cNvSpPr>
            <a:spLocks noGrp="1" noChangeArrowheads="1"/>
          </p:cNvSpPr>
          <p:nvPr>
            <p:ph idx="1"/>
          </p:nvPr>
        </p:nvSpPr>
        <p:spPr>
          <a:xfrm>
            <a:off x="228600" y="1600200"/>
            <a:ext cx="8610600" cy="914400"/>
          </a:xfrm>
        </p:spPr>
        <p:txBody>
          <a:bodyPr>
            <a:normAutofit/>
          </a:bodyPr>
          <a:lstStyle/>
          <a:p>
            <a:r>
              <a:rPr lang="en-US" dirty="0"/>
              <a:t>Characterized along </a:t>
            </a:r>
            <a:r>
              <a:rPr lang="en-US" b="1" u="sng" dirty="0"/>
              <a:t>three independent dimensions</a:t>
            </a:r>
            <a:r>
              <a:rPr lang="en-US" dirty="0"/>
              <a:t>:</a:t>
            </a:r>
          </a:p>
        </p:txBody>
      </p:sp>
      <p:graphicFrame>
        <p:nvGraphicFramePr>
          <p:cNvPr id="4" name="Diagram 3"/>
          <p:cNvGraphicFramePr/>
          <p:nvPr/>
        </p:nvGraphicFramePr>
        <p:xfrm>
          <a:off x="1447800" y="2438400"/>
          <a:ext cx="6248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a:t>
            </a:r>
            <a:endParaRPr lang="ar-JO" dirty="0"/>
          </a:p>
        </p:txBody>
      </p:sp>
      <p:sp>
        <p:nvSpPr>
          <p:cNvPr id="3" name="Content Placeholder 2"/>
          <p:cNvSpPr>
            <a:spLocks noGrp="1"/>
          </p:cNvSpPr>
          <p:nvPr>
            <p:ph idx="1"/>
          </p:nvPr>
        </p:nvSpPr>
        <p:spPr/>
        <p:txBody>
          <a:bodyPr>
            <a:normAutofit/>
          </a:bodyPr>
          <a:lstStyle/>
          <a:p>
            <a:pPr marL="342900" lvl="1" indent="-342900">
              <a:spcBef>
                <a:spcPts val="2400"/>
              </a:spcBef>
              <a:buClr>
                <a:schemeClr val="accent1">
                  <a:lumMod val="60000"/>
                  <a:lumOff val="40000"/>
                </a:schemeClr>
              </a:buClr>
            </a:pPr>
            <a:r>
              <a:rPr lang="en-US" dirty="0"/>
              <a:t>Techniques used for deciphering a message without any knowledge of the enciphering details</a:t>
            </a:r>
          </a:p>
          <a:p>
            <a:r>
              <a:rPr lang="en-US" dirty="0"/>
              <a:t>goals of cryptanalysis : </a:t>
            </a:r>
          </a:p>
          <a:p>
            <a:pPr lvl="1"/>
            <a:r>
              <a:rPr lang="en-US" dirty="0"/>
              <a:t>Break a single message.</a:t>
            </a:r>
          </a:p>
          <a:p>
            <a:pPr lvl="1"/>
            <a:r>
              <a:rPr lang="en-US" dirty="0"/>
              <a:t>Deduce the key(or equivalent) so that future messages can be easily broken.</a:t>
            </a:r>
          </a:p>
          <a:p>
            <a:pPr lvl="1"/>
            <a:r>
              <a:rPr lang="en-US" dirty="0"/>
              <a:t>Find vulnerabilities in the encryption algorithm.</a:t>
            </a:r>
          </a:p>
          <a:p>
            <a:pPr lvl="1"/>
            <a:endParaRPr lang="ar-JO"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Cryptanalysis and </a:t>
            </a:r>
            <a:br>
              <a:rPr lang="en-US" dirty="0"/>
            </a:br>
            <a:r>
              <a:rPr lang="en-US" dirty="0"/>
              <a:t>Brute-Force Attack</a:t>
            </a:r>
            <a:endParaRPr lang="en-AU" dirty="0"/>
          </a:p>
        </p:txBody>
      </p:sp>
      <p:graphicFrame>
        <p:nvGraphicFramePr>
          <p:cNvPr id="8" name="Content Placeholder 7"/>
          <p:cNvGraphicFramePr>
            <a:graphicFrameLocks noGrp="1"/>
          </p:cNvGraphicFramePr>
          <p:nvPr>
            <p:ph idx="1"/>
          </p:nvPr>
        </p:nvGraphicFramePr>
        <p:xfrm>
          <a:off x="228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Breakable Encryption</a:t>
            </a:r>
            <a:endParaRPr lang="ar-JO" dirty="0"/>
          </a:p>
        </p:txBody>
      </p:sp>
      <p:sp>
        <p:nvSpPr>
          <p:cNvPr id="3" name="Content Placeholder 2"/>
          <p:cNvSpPr>
            <a:spLocks noGrp="1"/>
          </p:cNvSpPr>
          <p:nvPr>
            <p:ph idx="1"/>
          </p:nvPr>
        </p:nvSpPr>
        <p:spPr>
          <a:xfrm>
            <a:off x="251520" y="1484785"/>
            <a:ext cx="8568952" cy="5040560"/>
          </a:xfrm>
        </p:spPr>
        <p:txBody>
          <a:bodyPr>
            <a:normAutofit/>
          </a:bodyPr>
          <a:lstStyle/>
          <a:p>
            <a:r>
              <a:rPr lang="en-US" dirty="0"/>
              <a:t>It  </a:t>
            </a:r>
            <a:r>
              <a:rPr lang="en-US" b="1" u="sng" dirty="0"/>
              <a:t>is theoretically </a:t>
            </a:r>
            <a:r>
              <a:rPr lang="en-US" dirty="0"/>
              <a:t>possible to devise unbreakable cryptosystems.</a:t>
            </a:r>
          </a:p>
          <a:p>
            <a:r>
              <a:rPr lang="en-US" dirty="0"/>
              <a:t>Practical cryptosystems are almost breakable by given enough time and computing power.</a:t>
            </a:r>
          </a:p>
          <a:p>
            <a:r>
              <a:rPr lang="en-US" dirty="0"/>
              <a:t>The objective is to make breaking  so difficult.</a:t>
            </a:r>
          </a:p>
          <a:p>
            <a:pPr lvl="2"/>
            <a:r>
              <a:rPr lang="en-US" dirty="0"/>
              <a:t>This guide us to encryption scheme security or security of algorithms. </a:t>
            </a:r>
            <a:endParaRPr lang="ar-J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10450" y="5143500"/>
            <a:ext cx="1733550" cy="1714500"/>
          </a:xfrm>
          <a:prstGeom prst="rect">
            <a:avLst/>
          </a:prstGeom>
        </p:spPr>
      </p:pic>
      <p:sp>
        <p:nvSpPr>
          <p:cNvPr id="56322" name="Rectangle 2"/>
          <p:cNvSpPr>
            <a:spLocks noGrp="1" noChangeArrowheads="1"/>
          </p:cNvSpPr>
          <p:nvPr>
            <p:ph type="title"/>
          </p:nvPr>
        </p:nvSpPr>
        <p:spPr>
          <a:xfrm>
            <a:off x="0" y="40341"/>
            <a:ext cx="9144000" cy="1411941"/>
          </a:xfrm>
        </p:spPr>
        <p:txBody>
          <a:bodyPr/>
          <a:lstStyle/>
          <a:p>
            <a:r>
              <a:rPr lang="en-US" dirty="0"/>
              <a:t>Encryption Scheme Security</a:t>
            </a:r>
            <a:endParaRPr lang="en-AU" dirty="0"/>
          </a:p>
        </p:txBody>
      </p:sp>
      <p:sp>
        <p:nvSpPr>
          <p:cNvPr id="56323" name="Rectangle 3"/>
          <p:cNvSpPr>
            <a:spLocks noGrp="1" noChangeArrowheads="1"/>
          </p:cNvSpPr>
          <p:nvPr>
            <p:ph idx="1"/>
          </p:nvPr>
        </p:nvSpPr>
        <p:spPr>
          <a:xfrm>
            <a:off x="395536" y="1761565"/>
            <a:ext cx="8280920" cy="4791635"/>
          </a:xfrm>
        </p:spPr>
        <p:txBody>
          <a:bodyPr>
            <a:normAutofit/>
          </a:bodyPr>
          <a:lstStyle/>
          <a:p>
            <a:pPr lvl="1"/>
            <a:r>
              <a:rPr lang="en-US" sz="3100" dirty="0"/>
              <a:t>You are probably safe:</a:t>
            </a:r>
          </a:p>
          <a:p>
            <a:pPr lvl="2"/>
            <a:r>
              <a:rPr lang="en-US" sz="2800" dirty="0"/>
              <a:t>If the cost required to breaking an algorithm is greater than the value of encrypted data</a:t>
            </a:r>
          </a:p>
          <a:p>
            <a:pPr lvl="2"/>
            <a:r>
              <a:rPr lang="en-US" sz="2800" dirty="0"/>
              <a:t>If the time required to break an algorithm is longer than the time encrypted must remain secret.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62" y="260648"/>
            <a:ext cx="7570787" cy="1191634"/>
          </a:xfrm>
        </p:spPr>
        <p:txBody>
          <a:bodyPr>
            <a:normAutofit/>
          </a:bodyPr>
          <a:lstStyle/>
          <a:p>
            <a:r>
              <a:rPr lang="en-US" sz="4000" dirty="0"/>
              <a:t>Representing Letters numerically </a:t>
            </a:r>
            <a:endParaRPr lang="ar-JO" sz="4000" dirty="0"/>
          </a:p>
        </p:txBody>
      </p:sp>
      <p:sp>
        <p:nvSpPr>
          <p:cNvPr id="3" name="Content Placeholder 2"/>
          <p:cNvSpPr>
            <a:spLocks noGrp="1"/>
          </p:cNvSpPr>
          <p:nvPr>
            <p:ph idx="1"/>
          </p:nvPr>
        </p:nvSpPr>
        <p:spPr/>
        <p:txBody>
          <a:bodyPr>
            <a:normAutofit fontScale="92500" lnSpcReduction="20000"/>
          </a:bodyPr>
          <a:lstStyle/>
          <a:p>
            <a:r>
              <a:rPr lang="en-US" dirty="0"/>
              <a:t>Letters (English language) are represented by the numbers 0 through 25 </a:t>
            </a:r>
          </a:p>
          <a:p>
            <a:pPr lvl="1"/>
            <a:r>
              <a:rPr lang="en-US" dirty="0"/>
              <a:t>A		B	C …. X		Y	Z</a:t>
            </a:r>
          </a:p>
          <a:p>
            <a:pPr lvl="1"/>
            <a:r>
              <a:rPr lang="en-US" dirty="0"/>
              <a:t>0		1	2 …. 23	24	25.</a:t>
            </a:r>
          </a:p>
          <a:p>
            <a:pPr lvl="1">
              <a:buNone/>
            </a:pPr>
            <a:endParaRPr lang="en-US" dirty="0"/>
          </a:p>
          <a:p>
            <a:pPr marL="341313" lvl="1" indent="-279400">
              <a:tabLst>
                <a:tab pos="403225" algn="l"/>
              </a:tabLst>
            </a:pPr>
            <a:r>
              <a:rPr lang="en-US" dirty="0"/>
              <a:t>Mathematical operations on letters:</a:t>
            </a:r>
          </a:p>
          <a:p>
            <a:pPr lvl="1">
              <a:buNone/>
            </a:pPr>
            <a:r>
              <a:rPr lang="en-US" dirty="0"/>
              <a:t>	A+2 = C </a:t>
            </a:r>
          </a:p>
          <a:p>
            <a:pPr lvl="1">
              <a:buNone/>
            </a:pPr>
            <a:r>
              <a:rPr lang="en-US" dirty="0"/>
              <a:t>	X+4 = 27 !! No letter has this number </a:t>
            </a:r>
          </a:p>
          <a:p>
            <a:pPr lvl="1"/>
            <a:r>
              <a:rPr lang="en-US" dirty="0"/>
              <a:t>so we use (</a:t>
            </a:r>
            <a:r>
              <a:rPr lang="en-US" b="1" i="1" u="sng" dirty="0"/>
              <a:t>mod 26) </a:t>
            </a:r>
            <a:r>
              <a:rPr lang="en-US" dirty="0"/>
              <a:t>for wrapper around.</a:t>
            </a:r>
          </a:p>
          <a:p>
            <a:pPr lvl="1">
              <a:buNone/>
            </a:pPr>
            <a:r>
              <a:rPr lang="en-US" dirty="0"/>
              <a:t>      (X+4) mod 26 = B OR </a:t>
            </a:r>
            <a:r>
              <a:rPr lang="en-US" sz="3000" dirty="0"/>
              <a:t>1</a:t>
            </a:r>
            <a:r>
              <a:rPr lang="en-US" dirty="0"/>
              <a:t> </a:t>
            </a:r>
          </a:p>
          <a:p>
            <a:pPr lvl="1"/>
            <a:r>
              <a:rPr lang="en-US" dirty="0"/>
              <a:t>Y-1 = X </a:t>
            </a:r>
            <a:endParaRPr lang="ar-J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39688"/>
            <a:ext cx="9143999" cy="1412875"/>
          </a:xfrm>
        </p:spPr>
        <p:txBody>
          <a:bodyPr/>
          <a:lstStyle/>
          <a:p>
            <a:pPr eaLnBrk="1" hangingPunct="1">
              <a:defRPr/>
            </a:pPr>
            <a:r>
              <a:rPr lang="en-US" sz="5000" dirty="0"/>
              <a:t>Simplified Model of </a:t>
            </a:r>
            <a:br>
              <a:rPr lang="en-US" sz="5000" dirty="0"/>
            </a:br>
            <a:r>
              <a:rPr lang="en-US" sz="5000" dirty="0"/>
              <a:t>Symmetric Encryption</a:t>
            </a:r>
            <a:endParaRPr lang="en-AU" sz="5000" dirty="0"/>
          </a:p>
        </p:txBody>
      </p:sp>
      <p:pic>
        <p:nvPicPr>
          <p:cNvPr id="5" name="Picture 4"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40000"/>
              <a:stretch>
                <a:fillRect/>
              </a:stretch>
            </p:blipFill>
          </mc:Choice>
          <mc:Fallback>
            <p:blipFill>
              <a:blip r:embed="rId4"/>
              <a:srcRect t="17273" b="40000"/>
              <a:stretch>
                <a:fillRect/>
              </a:stretch>
            </p:blipFill>
          </mc:Fallback>
        </mc:AlternateContent>
        <p:spPr>
          <a:xfrm>
            <a:off x="0" y="1801898"/>
            <a:ext cx="9144000" cy="5056102"/>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of Symmetric Cryptosystem</a:t>
            </a:r>
          </a:p>
        </p:txBody>
      </p:sp>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18182"/>
              <a:stretch>
                <a:fillRect/>
              </a:stretch>
            </p:blipFill>
          </mc:Choice>
          <mc:Fallback>
            <p:blipFill>
              <a:blip r:embed="rId4"/>
              <a:srcRect t="22727" b="18182"/>
              <a:stretch>
                <a:fillRect/>
              </a:stretch>
            </p:blipFill>
          </mc:Fallback>
        </mc:AlternateContent>
        <p:spPr>
          <a:xfrm>
            <a:off x="683568" y="1484784"/>
            <a:ext cx="7992888" cy="5373216"/>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AU" dirty="0"/>
              <a:t>Basic Terminology</a:t>
            </a:r>
          </a:p>
        </p:txBody>
      </p:sp>
      <p:sp>
        <p:nvSpPr>
          <p:cNvPr id="48131" name="Rectangle 3"/>
          <p:cNvSpPr>
            <a:spLocks noGrp="1" noChangeArrowheads="1"/>
          </p:cNvSpPr>
          <p:nvPr>
            <p:ph sz="half" idx="1"/>
          </p:nvPr>
        </p:nvSpPr>
        <p:spPr>
          <a:xfrm>
            <a:off x="609600" y="1774825"/>
            <a:ext cx="3748722" cy="4778375"/>
          </a:xfrm>
        </p:spPr>
        <p:txBody>
          <a:bodyPr>
            <a:normAutofit fontScale="85000" lnSpcReduction="20000"/>
          </a:bodyPr>
          <a:lstStyle/>
          <a:p>
            <a:r>
              <a:rPr lang="en-AU" dirty="0"/>
              <a:t>Plaintext (P)</a:t>
            </a:r>
          </a:p>
          <a:p>
            <a:pPr lvl="1"/>
            <a:r>
              <a:rPr lang="en-AU" dirty="0"/>
              <a:t>The original message</a:t>
            </a:r>
          </a:p>
          <a:p>
            <a:r>
              <a:rPr lang="en-AU" dirty="0" err="1"/>
              <a:t>Ciphertext</a:t>
            </a:r>
            <a:r>
              <a:rPr lang="en-AU" dirty="0"/>
              <a:t> (C)</a:t>
            </a:r>
          </a:p>
          <a:p>
            <a:pPr lvl="1"/>
            <a:r>
              <a:rPr lang="en-AU" dirty="0"/>
              <a:t>The coded message</a:t>
            </a:r>
          </a:p>
          <a:p>
            <a:r>
              <a:rPr lang="en-AU" dirty="0"/>
              <a:t>Enciphering or encryption (E)</a:t>
            </a:r>
          </a:p>
          <a:p>
            <a:pPr lvl="1"/>
            <a:r>
              <a:rPr lang="en-AU" dirty="0"/>
              <a:t>Process of converting from plaintext to ciphertext</a:t>
            </a:r>
          </a:p>
          <a:p>
            <a:r>
              <a:rPr lang="en-US" dirty="0"/>
              <a:t>Deciphering or decryption (D)</a:t>
            </a:r>
          </a:p>
          <a:p>
            <a:pPr lvl="1"/>
            <a:r>
              <a:rPr lang="en-US" dirty="0"/>
              <a:t>Restoring the plaintext from the ciphertext</a:t>
            </a:r>
          </a:p>
          <a:p>
            <a:r>
              <a:rPr lang="en-US" sz="2353" dirty="0"/>
              <a:t>Cryptography</a:t>
            </a:r>
          </a:p>
          <a:p>
            <a:pPr lvl="1"/>
            <a:r>
              <a:rPr lang="en-US" dirty="0"/>
              <a:t>Science of Studying encryption and decryption.</a:t>
            </a:r>
          </a:p>
        </p:txBody>
      </p:sp>
      <p:sp>
        <p:nvSpPr>
          <p:cNvPr id="7" name="Content Placeholder 6"/>
          <p:cNvSpPr>
            <a:spLocks noGrp="1"/>
          </p:cNvSpPr>
          <p:nvPr>
            <p:ph sz="half" idx="2"/>
          </p:nvPr>
        </p:nvSpPr>
        <p:spPr>
          <a:xfrm>
            <a:off x="4800600" y="2003425"/>
            <a:ext cx="3733800" cy="4854575"/>
          </a:xfrm>
        </p:spPr>
        <p:txBody>
          <a:bodyPr>
            <a:normAutofit fontScale="85000" lnSpcReduction="20000"/>
          </a:bodyPr>
          <a:lstStyle/>
          <a:p>
            <a:r>
              <a:rPr lang="en-US" dirty="0"/>
              <a:t>Cryptographic system or cipher </a:t>
            </a:r>
          </a:p>
          <a:p>
            <a:pPr lvl="1"/>
            <a:r>
              <a:rPr lang="en-US" dirty="0"/>
              <a:t>Algorithm/scheme used for encryption</a:t>
            </a:r>
          </a:p>
          <a:p>
            <a:r>
              <a:rPr lang="en-US" dirty="0"/>
              <a:t>Cryptanalysis </a:t>
            </a:r>
          </a:p>
          <a:p>
            <a:pPr lvl="1"/>
            <a:r>
              <a:rPr lang="en-US" dirty="0"/>
              <a:t>Techniques used for deciphering a message without any knowledge of the enciphering details</a:t>
            </a:r>
          </a:p>
          <a:p>
            <a:r>
              <a:rPr lang="en-US" dirty="0"/>
              <a:t>Cryptology </a:t>
            </a:r>
          </a:p>
          <a:p>
            <a:pPr lvl="1"/>
            <a:r>
              <a:rPr lang="en-US" dirty="0"/>
              <a:t>Areas of cryptography and cryptanalysis together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Substitution Technique</a:t>
            </a:r>
            <a:endParaRPr lang="en-AU" dirty="0"/>
          </a:p>
        </p:txBody>
      </p:sp>
      <p:sp>
        <p:nvSpPr>
          <p:cNvPr id="62467" name="Rectangle 3"/>
          <p:cNvSpPr>
            <a:spLocks noGrp="1" noChangeArrowheads="1"/>
          </p:cNvSpPr>
          <p:nvPr>
            <p:ph idx="1"/>
          </p:nvPr>
        </p:nvSpPr>
        <p:spPr>
          <a:xfrm>
            <a:off x="792163" y="2204864"/>
            <a:ext cx="7570787" cy="4043536"/>
          </a:xfrm>
        </p:spPr>
        <p:txBody>
          <a:bodyPr/>
          <a:lstStyle/>
          <a:p>
            <a:r>
              <a:rPr lang="en-AU" dirty="0"/>
              <a:t>Is one in which the letters of plaintext are replaced by other letters or by numbers or symbols</a:t>
            </a:r>
          </a:p>
          <a:p>
            <a:r>
              <a:rPr lang="en-AU" dirty="0"/>
              <a:t>If the plaintext is viewed as a sequence of bits, then substitution involves replacing plaintext bit patterns with ciphertext bit patterns</a:t>
            </a:r>
          </a:p>
          <a:p>
            <a:pPr lvl="1"/>
            <a:endParaRPr lang="en-AU" dirty="0"/>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Substitution Technique</a:t>
            </a:r>
            <a:endParaRPr lang="en-AU" dirty="0"/>
          </a:p>
        </p:txBody>
      </p:sp>
      <p:sp>
        <p:nvSpPr>
          <p:cNvPr id="62467" name="Rectangle 3"/>
          <p:cNvSpPr>
            <a:spLocks noGrp="1" noChangeArrowheads="1"/>
          </p:cNvSpPr>
          <p:nvPr>
            <p:ph idx="1"/>
          </p:nvPr>
        </p:nvSpPr>
        <p:spPr>
          <a:xfrm>
            <a:off x="792163" y="1762125"/>
            <a:ext cx="7570787" cy="4691211"/>
          </a:xfrm>
        </p:spPr>
        <p:txBody>
          <a:bodyPr/>
          <a:lstStyle/>
          <a:p>
            <a:pPr>
              <a:spcBef>
                <a:spcPts val="600"/>
              </a:spcBef>
            </a:pPr>
            <a:r>
              <a:rPr lang="en-AU" dirty="0"/>
              <a:t>Substitution cipher can be divided into:</a:t>
            </a:r>
          </a:p>
          <a:p>
            <a:endParaRPr lang="en-AU" sz="600" dirty="0"/>
          </a:p>
          <a:p>
            <a:pPr marL="576263" lvl="1" indent="-514350">
              <a:buFont typeface="+mj-lt"/>
              <a:buAutoNum type="arabicPeriod"/>
            </a:pPr>
            <a:r>
              <a:rPr lang="en-AU" b="1" dirty="0" err="1"/>
              <a:t>Monoalphabetic</a:t>
            </a:r>
            <a:r>
              <a:rPr lang="en-AU" b="1" dirty="0"/>
              <a:t> Ciphers</a:t>
            </a:r>
            <a:r>
              <a:rPr lang="en-AU" dirty="0"/>
              <a:t>: </a:t>
            </a:r>
            <a:r>
              <a:rPr lang="en-US" dirty="0"/>
              <a:t> a type of cipher where each character of the plaintext is mapped to a corresponding character in the cipher text using a single alphabetic key.</a:t>
            </a:r>
          </a:p>
          <a:p>
            <a:pPr lvl="1">
              <a:buFont typeface="Wingdings" panose="05000000000000000000" pitchFamily="2" charset="2"/>
              <a:buChar char="ü"/>
            </a:pPr>
            <a:r>
              <a:rPr lang="en-US" dirty="0"/>
              <a:t>The relationship between a character in the plain text and the characters in the cipher text is one-to-one.</a:t>
            </a:r>
          </a:p>
          <a:p>
            <a:pPr lvl="1">
              <a:buFont typeface="Wingdings" panose="05000000000000000000" pitchFamily="2" charset="2"/>
              <a:buChar char="ü"/>
            </a:pPr>
            <a:r>
              <a:rPr lang="en-US" dirty="0"/>
              <a:t>Example: Caesar cipher, where each letter is shifted based on a numeric key.</a:t>
            </a:r>
          </a:p>
          <a:p>
            <a:pPr marL="349250" lvl="1" indent="0">
              <a:buNone/>
            </a:pPr>
            <a:endParaRPr lang="en-US" dirty="0"/>
          </a:p>
          <a:p>
            <a:pPr lvl="1"/>
            <a:endParaRPr lang="en-AU" dirty="0"/>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Tree>
    <p:extLst>
      <p:ext uri="{BB962C8B-B14F-4D97-AF65-F5344CB8AC3E}">
        <p14:creationId xmlns:p14="http://schemas.microsoft.com/office/powerpoint/2010/main" val="774418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Substitution Technique</a:t>
            </a:r>
            <a:endParaRPr lang="en-AU" dirty="0"/>
          </a:p>
        </p:txBody>
      </p:sp>
      <p:sp>
        <p:nvSpPr>
          <p:cNvPr id="62467" name="Rectangle 3"/>
          <p:cNvSpPr>
            <a:spLocks noGrp="1" noChangeArrowheads="1"/>
          </p:cNvSpPr>
          <p:nvPr>
            <p:ph idx="1"/>
          </p:nvPr>
        </p:nvSpPr>
        <p:spPr>
          <a:xfrm>
            <a:off x="792163" y="1762125"/>
            <a:ext cx="7570787" cy="4486275"/>
          </a:xfrm>
        </p:spPr>
        <p:txBody>
          <a:bodyPr/>
          <a:lstStyle/>
          <a:p>
            <a:r>
              <a:rPr lang="en-AU" dirty="0"/>
              <a:t>Substitution cipher can be divided into </a:t>
            </a:r>
          </a:p>
          <a:p>
            <a:endParaRPr lang="en-AU" sz="800" dirty="0"/>
          </a:p>
          <a:p>
            <a:pPr marL="349250" lvl="1" indent="0">
              <a:buNone/>
            </a:pPr>
            <a:r>
              <a:rPr lang="en-AU" b="1" dirty="0"/>
              <a:t>2. </a:t>
            </a:r>
            <a:r>
              <a:rPr lang="en-AU" b="1" dirty="0" err="1"/>
              <a:t>Polyalphabatic</a:t>
            </a:r>
            <a:r>
              <a:rPr lang="en-AU" b="1" dirty="0"/>
              <a:t> Ciphers : </a:t>
            </a:r>
            <a:r>
              <a:rPr lang="en-US" dirty="0"/>
              <a:t>is any cipher based on substitution, using multiple substitution alphabets. </a:t>
            </a:r>
          </a:p>
          <a:p>
            <a:pPr lvl="1" indent="7938">
              <a:buFont typeface="Wingdings" panose="05000000000000000000" pitchFamily="2" charset="2"/>
              <a:buChar char="ü"/>
            </a:pPr>
            <a:r>
              <a:rPr lang="en-US" dirty="0"/>
              <a:t>The relationship between a character in the plain text and the characters in the cipher text is one-to-many.</a:t>
            </a:r>
          </a:p>
          <a:p>
            <a:pPr lvl="1" indent="7938">
              <a:buFont typeface="Wingdings" panose="05000000000000000000" pitchFamily="2" charset="2"/>
              <a:buChar char="ü"/>
            </a:pPr>
            <a:r>
              <a:rPr lang="en-US" dirty="0"/>
              <a:t>Example: </a:t>
            </a:r>
            <a:r>
              <a:rPr lang="en-US" dirty="0" err="1"/>
              <a:t>Vigenère</a:t>
            </a:r>
            <a:r>
              <a:rPr lang="en-US" dirty="0"/>
              <a:t> cipher</a:t>
            </a:r>
            <a:endParaRPr lang="en-AU" dirty="0"/>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Tree>
    <p:extLst>
      <p:ext uri="{BB962C8B-B14F-4D97-AF65-F5344CB8AC3E}">
        <p14:creationId xmlns:p14="http://schemas.microsoft.com/office/powerpoint/2010/main" val="1736556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Substitution Technique</a:t>
            </a:r>
            <a:endParaRPr lang="en-AU" dirty="0"/>
          </a:p>
        </p:txBody>
      </p:sp>
      <p:sp>
        <p:nvSpPr>
          <p:cNvPr id="62467" name="Rectangle 3"/>
          <p:cNvSpPr>
            <a:spLocks noGrp="1" noChangeArrowheads="1"/>
          </p:cNvSpPr>
          <p:nvPr>
            <p:ph idx="1"/>
          </p:nvPr>
        </p:nvSpPr>
        <p:spPr>
          <a:xfrm>
            <a:off x="792163" y="1762125"/>
            <a:ext cx="7570787" cy="4486275"/>
          </a:xfrm>
        </p:spPr>
        <p:txBody>
          <a:bodyPr/>
          <a:lstStyle/>
          <a:p>
            <a:r>
              <a:rPr lang="en-AU" dirty="0"/>
              <a:t>Substitution cipher can be divided into </a:t>
            </a:r>
          </a:p>
          <a:p>
            <a:endParaRPr lang="en-AU" sz="800" dirty="0"/>
          </a:p>
          <a:p>
            <a:pPr marL="349250" lvl="1" indent="0">
              <a:buNone/>
            </a:pPr>
            <a:r>
              <a:rPr lang="en-AU" b="1" dirty="0"/>
              <a:t>2. Polygraphic Ciphers : </a:t>
            </a:r>
            <a:r>
              <a:rPr lang="en-US" dirty="0"/>
              <a:t>are substitution ciphers that substitute for a </a:t>
            </a:r>
            <a:r>
              <a:rPr lang="en-US" b="1" dirty="0"/>
              <a:t>string</a:t>
            </a:r>
            <a:r>
              <a:rPr lang="en-US" dirty="0"/>
              <a:t> of more than one letter </a:t>
            </a:r>
            <a:r>
              <a:rPr lang="en-US" b="1" dirty="0"/>
              <a:t>at once</a:t>
            </a:r>
            <a:r>
              <a:rPr lang="en-US" dirty="0"/>
              <a:t>. </a:t>
            </a:r>
          </a:p>
          <a:p>
            <a:pPr marL="349250" lvl="1" indent="0">
              <a:buNone/>
            </a:pPr>
            <a:r>
              <a:rPr lang="en-US" dirty="0"/>
              <a:t>These are also called block ciphers. </a:t>
            </a:r>
          </a:p>
          <a:p>
            <a:pPr marL="349250" lvl="1" indent="0">
              <a:buNone/>
            </a:pPr>
            <a:r>
              <a:rPr lang="en-US" dirty="0"/>
              <a:t>The main point is that the substitution depends simultaneously on all of the letters in the string; if one letter changes, many changes should occur in the ciphertext.</a:t>
            </a:r>
            <a:endParaRPr lang="en-AU" dirty="0"/>
          </a:p>
        </p:txBody>
      </p:sp>
      <p:pic>
        <p:nvPicPr>
          <p:cNvPr id="5" name="Picture 4"/>
          <p:cNvPicPr>
            <a:picLocks noChangeAspect="1"/>
          </p:cNvPicPr>
          <p:nvPr/>
        </p:nvPicPr>
        <p:blipFill>
          <a:blip r:embed="rId3"/>
          <a:stretch>
            <a:fillRect/>
          </a:stretch>
        </p:blipFill>
        <p:spPr>
          <a:xfrm>
            <a:off x="7848600" y="5638800"/>
            <a:ext cx="627063" cy="618105"/>
          </a:xfrm>
          <a:prstGeom prst="rect">
            <a:avLst/>
          </a:prstGeom>
        </p:spPr>
      </p:pic>
    </p:spTree>
    <p:extLst>
      <p:ext uri="{BB962C8B-B14F-4D97-AF65-F5344CB8AC3E}">
        <p14:creationId xmlns:p14="http://schemas.microsoft.com/office/powerpoint/2010/main" val="3588013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a:t>Caesar Cipher</a:t>
            </a:r>
          </a:p>
        </p:txBody>
      </p:sp>
      <p:sp>
        <p:nvSpPr>
          <p:cNvPr id="5" name="Content Placeholder 4"/>
          <p:cNvSpPr>
            <a:spLocks noGrp="1"/>
          </p:cNvSpPr>
          <p:nvPr>
            <p:ph idx="1"/>
          </p:nvPr>
        </p:nvSpPr>
        <p:spPr>
          <a:xfrm>
            <a:off x="609600" y="1761565"/>
            <a:ext cx="8001000" cy="4791635"/>
          </a:xfrm>
        </p:spPr>
        <p:txBody>
          <a:bodyPr>
            <a:normAutofit fontScale="85000" lnSpcReduction="10000"/>
          </a:bodyPr>
          <a:lstStyle/>
          <a:p>
            <a:r>
              <a:rPr lang="en-US" dirty="0"/>
              <a:t>Simplest and earliest known use of a substitution cipher</a:t>
            </a:r>
          </a:p>
          <a:p>
            <a:r>
              <a:rPr lang="en-US" dirty="0"/>
              <a:t>Used by Julius Caesar</a:t>
            </a:r>
          </a:p>
          <a:p>
            <a:r>
              <a:rPr lang="en-US" dirty="0"/>
              <a:t>Involves replacing each letter of the alphabet with the letter standing three places further down the alphabet</a:t>
            </a:r>
          </a:p>
          <a:p>
            <a:r>
              <a:rPr lang="en-US" dirty="0"/>
              <a:t>Alphabet is wrapped around so that the letter following Z is A</a:t>
            </a:r>
          </a:p>
          <a:p>
            <a:pPr>
              <a:buNone/>
            </a:pPr>
            <a:r>
              <a:rPr lang="en-US" dirty="0"/>
              <a:t>	plain:    meet    me  after      the     toga   party</a:t>
            </a:r>
          </a:p>
          <a:p>
            <a:pPr>
              <a:buNone/>
            </a:pPr>
            <a:r>
              <a:rPr lang="en-US" dirty="0"/>
              <a:t>	cipher: PHHW PH DIWHU WKH WRJD SDUWB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a:t>Caesar Cipher Algorithm</a:t>
            </a:r>
          </a:p>
        </p:txBody>
      </p:sp>
      <p:sp>
        <p:nvSpPr>
          <p:cNvPr id="66563" name="Rectangle 3"/>
          <p:cNvSpPr>
            <a:spLocks noGrp="1" noChangeArrowheads="1"/>
          </p:cNvSpPr>
          <p:nvPr>
            <p:ph idx="1"/>
          </p:nvPr>
        </p:nvSpPr>
        <p:spPr>
          <a:xfrm>
            <a:off x="762000" y="1676400"/>
            <a:ext cx="7818438" cy="5020235"/>
          </a:xfrm>
        </p:spPr>
        <p:txBody>
          <a:bodyPr>
            <a:normAutofit fontScale="70000" lnSpcReduction="20000"/>
          </a:bodyPr>
          <a:lstStyle/>
          <a:p>
            <a:pPr>
              <a:lnSpc>
                <a:spcPct val="80000"/>
              </a:lnSpc>
              <a:defRPr/>
            </a:pPr>
            <a:r>
              <a:rPr lang="en-US" sz="2600" dirty="0"/>
              <a:t>Can define transformation as:</a:t>
            </a:r>
          </a:p>
          <a:p>
            <a:pPr lvl="1" eaLnBrk="1" hangingPunct="1">
              <a:buFont typeface="Wingdings" pitchFamily="-107" charset="2"/>
              <a:buNone/>
              <a:defRPr/>
            </a:pPr>
            <a:r>
              <a:rPr lang="en-AU" sz="18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a:latin typeface="Courier" pitchFamily="-107" charset="0"/>
                <a:ea typeface="ＭＳ Ｐゴシック" pitchFamily="-107" charset="-128"/>
              </a:rPr>
              <a:t>D E F G H I J K L M N O P Q R S T U V W X Y Z A B C</a:t>
            </a:r>
          </a:p>
          <a:p>
            <a:pPr>
              <a:lnSpc>
                <a:spcPct val="80000"/>
              </a:lnSpc>
              <a:defRPr/>
            </a:pPr>
            <a:r>
              <a:rPr lang="en-US" sz="2600" dirty="0"/>
              <a:t>Mathematically give each letter a number</a:t>
            </a:r>
          </a:p>
          <a:p>
            <a:pPr lvl="1" eaLnBrk="1" hangingPunct="1">
              <a:buFont typeface="Wingdings" pitchFamily="-107" charset="2"/>
              <a:buNone/>
              <a:defRPr/>
            </a:pPr>
            <a:r>
              <a:rPr lang="en-AU" sz="14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a:p>
            <a:pPr>
              <a:lnSpc>
                <a:spcPct val="80000"/>
              </a:lnSpc>
              <a:defRPr/>
            </a:pPr>
            <a:r>
              <a:rPr lang="en-US" sz="2600" dirty="0"/>
              <a:t>Algorithm can be expressed as:</a:t>
            </a:r>
            <a:endParaRPr lang="en-AU" i="1" dirty="0">
              <a:ea typeface="ＭＳ Ｐゴシック" pitchFamily="-107" charset="-128"/>
            </a:endParaRPr>
          </a:p>
          <a:p>
            <a:pPr lvl="1" eaLnBrk="1" hangingPunct="1">
              <a:buFont typeface="Wingdings" pitchFamily="-107" charset="2"/>
              <a:buNone/>
              <a:defRPr/>
            </a:pPr>
            <a:r>
              <a:rPr lang="en-AU" i="1" dirty="0">
                <a:ea typeface="ＭＳ Ｐゴシック" pitchFamily="-107" charset="-128"/>
              </a:rPr>
              <a:t>		c </a:t>
            </a:r>
            <a:r>
              <a:rPr lang="en-AU" dirty="0">
                <a:ea typeface="ＭＳ Ｐゴシック" pitchFamily="-107" charset="-128"/>
              </a:rPr>
              <a:t>= E(3, </a:t>
            </a:r>
            <a:r>
              <a:rPr lang="en-AU" i="1" dirty="0">
                <a:ea typeface="ＭＳ Ｐゴシック" pitchFamily="-107" charset="-128"/>
              </a:rPr>
              <a:t>p</a:t>
            </a:r>
            <a:r>
              <a:rPr lang="en-AU" dirty="0">
                <a:ea typeface="ＭＳ Ｐゴシック" pitchFamily="-107" charset="-128"/>
              </a:rPr>
              <a:t>) = (</a:t>
            </a:r>
            <a:r>
              <a:rPr lang="en-AU" i="1" dirty="0">
                <a:ea typeface="ＭＳ Ｐゴシック" pitchFamily="-107" charset="-128"/>
              </a:rPr>
              <a:t>p </a:t>
            </a:r>
            <a:r>
              <a:rPr lang="en-AU" dirty="0">
                <a:ea typeface="ＭＳ Ｐゴシック" pitchFamily="-107" charset="-128"/>
              </a:rPr>
              <a:t>+ </a:t>
            </a:r>
            <a:r>
              <a:rPr lang="en-AU" i="1" dirty="0">
                <a:ea typeface="ＭＳ Ｐゴシック" pitchFamily="-107" charset="-128"/>
              </a:rPr>
              <a:t>3</a:t>
            </a:r>
            <a:r>
              <a:rPr lang="en-AU" dirty="0">
                <a:ea typeface="ＭＳ Ｐゴシック" pitchFamily="-107" charset="-128"/>
              </a:rPr>
              <a:t>) mod (26)</a:t>
            </a:r>
          </a:p>
          <a:p>
            <a:pPr lvl="1" eaLnBrk="1" hangingPunct="1">
              <a:buFont typeface="Wingdings" pitchFamily="-107" charset="2"/>
              <a:buNone/>
              <a:defRPr/>
            </a:pPr>
            <a:endParaRPr lang="en-AU" sz="2000" dirty="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a:ea typeface="ＭＳ Ｐゴシック" pitchFamily="-107" charset="-128"/>
              </a:rPr>
              <a:t>		</a:t>
            </a:r>
            <a:r>
              <a:rPr lang="en-US" sz="2571" i="1" dirty="0">
                <a:ea typeface="ＭＳ Ｐゴシック" pitchFamily="-107" charset="-128"/>
              </a:rPr>
              <a:t>C =  E(k , p ) =  (p + k ) mod 26</a:t>
            </a:r>
          </a:p>
          <a:p>
            <a:pPr>
              <a:lnSpc>
                <a:spcPct val="80000"/>
              </a:lnSpc>
              <a:defRPr/>
            </a:pPr>
            <a:r>
              <a:rPr lang="en-US" sz="2571" dirty="0"/>
              <a:t>Where k  takes on a value in the range 1 to 25; the decryption algorithm is simply:</a:t>
            </a:r>
          </a:p>
          <a:p>
            <a:pPr>
              <a:buNone/>
            </a:pPr>
            <a:r>
              <a:rPr lang="en-US" sz="2571" i="1" dirty="0">
                <a:ea typeface="ＭＳ Ｐゴシック" pitchFamily="-107" charset="-128"/>
              </a:rPr>
              <a:t>		p =  D(k , C ) =  (C - k ) mod 26</a:t>
            </a:r>
            <a:endParaRPr lang="en-AU" sz="2571" i="1" dirty="0">
              <a:ea typeface="ＭＳ Ｐゴシック" pitchFamily="-107"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Cryptanalysis Caesar Cipher</a:t>
            </a:r>
            <a:endParaRPr lang="ar-JO" sz="4000" dirty="0"/>
          </a:p>
        </p:txBody>
      </p:sp>
      <p:sp>
        <p:nvSpPr>
          <p:cNvPr id="3" name="Content Placeholder 2"/>
          <p:cNvSpPr>
            <a:spLocks noGrp="1"/>
          </p:cNvSpPr>
          <p:nvPr>
            <p:ph idx="1"/>
          </p:nvPr>
        </p:nvSpPr>
        <p:spPr/>
        <p:txBody>
          <a:bodyPr>
            <a:normAutofit fontScale="92500"/>
          </a:bodyPr>
          <a:lstStyle/>
          <a:p>
            <a:r>
              <a:rPr lang="en-US" dirty="0"/>
              <a:t>If it is known that a given ciphertext is a Caesar cipher, then a brute-force cryptanalysis is easily performed by simply trying all 25 possible keys.</a:t>
            </a:r>
          </a:p>
          <a:p>
            <a:r>
              <a:rPr lang="en-US" dirty="0"/>
              <a:t>Three important characteristics of this problem enables us to use brute-force cryptanalysis:</a:t>
            </a:r>
          </a:p>
          <a:p>
            <a:pPr lvl="1"/>
            <a:r>
              <a:rPr lang="en-US" dirty="0"/>
              <a:t>Algorithm is known (Caesar cipher)</a:t>
            </a:r>
          </a:p>
          <a:p>
            <a:pPr lvl="1"/>
            <a:r>
              <a:rPr lang="en-US" dirty="0"/>
              <a:t>There are only 25 key to try.</a:t>
            </a:r>
          </a:p>
          <a:p>
            <a:pPr lvl="1"/>
            <a:r>
              <a:rPr lang="en-US" dirty="0"/>
              <a:t>The language of plaintext is known.</a:t>
            </a:r>
            <a:endParaRPr lang="ar-JO"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Cryptanalysis Caesar Cipher</a:t>
            </a:r>
            <a:endParaRPr lang="ar-JO" sz="4000" dirty="0"/>
          </a:p>
        </p:txBody>
      </p:sp>
      <p:sp>
        <p:nvSpPr>
          <p:cNvPr id="3" name="Content Placeholder 2"/>
          <p:cNvSpPr>
            <a:spLocks noGrp="1"/>
          </p:cNvSpPr>
          <p:nvPr>
            <p:ph idx="1"/>
          </p:nvPr>
        </p:nvSpPr>
        <p:spPr>
          <a:xfrm>
            <a:off x="792162" y="1484785"/>
            <a:ext cx="7570787" cy="4566392"/>
          </a:xfrm>
        </p:spPr>
        <p:txBody>
          <a:bodyPr>
            <a:normAutofit/>
          </a:bodyPr>
          <a:lstStyle/>
          <a:p>
            <a:r>
              <a:rPr lang="en-US" dirty="0"/>
              <a:t>Example : Suppose we are walking down the street and find a lost note that says:</a:t>
            </a:r>
          </a:p>
          <a:p>
            <a:pPr lvl="1">
              <a:buNone/>
            </a:pPr>
            <a:endParaRPr lang="en-US" dirty="0"/>
          </a:p>
          <a:p>
            <a:pPr lvl="1">
              <a:buNone/>
            </a:pPr>
            <a:endParaRPr lang="en-US" dirty="0"/>
          </a:p>
          <a:p>
            <a:pPr lvl="1">
              <a:buNone/>
            </a:pPr>
            <a:endParaRPr lang="en-US" dirty="0"/>
          </a:p>
          <a:p>
            <a:pPr lvl="1">
              <a:buNone/>
            </a:pPr>
            <a:endParaRPr lang="en-US" dirty="0"/>
          </a:p>
          <a:p>
            <a:pPr lvl="1">
              <a:buNone/>
            </a:pPr>
            <a:r>
              <a:rPr lang="en-US" dirty="0"/>
              <a:t>Suppose that we suspect this message in English enciphered by shift cipher. How do we go about deciphering it ?</a:t>
            </a:r>
            <a:endParaRPr lang="ar-JO" dirty="0"/>
          </a:p>
        </p:txBody>
      </p:sp>
      <p:sp>
        <p:nvSpPr>
          <p:cNvPr id="5" name="Horizontal Scroll 4"/>
          <p:cNvSpPr/>
          <p:nvPr/>
        </p:nvSpPr>
        <p:spPr>
          <a:xfrm>
            <a:off x="1475656" y="2276872"/>
            <a:ext cx="5904656" cy="1944216"/>
          </a:xfrm>
          <a:prstGeom prst="horizont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To : SMITH</a:t>
            </a:r>
          </a:p>
          <a:p>
            <a:pPr algn="ctr"/>
            <a:r>
              <a:rPr lang="en-US" dirty="0"/>
              <a:t>From : WESSON</a:t>
            </a:r>
          </a:p>
          <a:p>
            <a:pPr algn="ctr"/>
            <a:endParaRPr lang="en-US" dirty="0"/>
          </a:p>
          <a:p>
            <a:pPr algn="ctr"/>
            <a:r>
              <a:rPr lang="en-US" dirty="0"/>
              <a:t>JR  EBO   GUR     ONAX    NG     ZVQAVTUG</a:t>
            </a:r>
            <a:endParaRPr lang="ar-JO"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0"/>
            <a:ext cx="7570787" cy="975610"/>
          </a:xfrm>
        </p:spPr>
        <p:txBody>
          <a:bodyPr/>
          <a:lstStyle/>
          <a:p>
            <a:r>
              <a:rPr lang="en-US" sz="4000" dirty="0"/>
              <a:t>Cryptanalysis Caesar Cipher</a:t>
            </a:r>
            <a:endParaRPr lang="ar-JO" sz="4000" dirty="0"/>
          </a:p>
        </p:txBody>
      </p:sp>
      <p:sp>
        <p:nvSpPr>
          <p:cNvPr id="3" name="Content Placeholder 2"/>
          <p:cNvSpPr>
            <a:spLocks noGrp="1"/>
          </p:cNvSpPr>
          <p:nvPr>
            <p:ph idx="1"/>
          </p:nvPr>
        </p:nvSpPr>
        <p:spPr>
          <a:xfrm>
            <a:off x="792162" y="2348880"/>
            <a:ext cx="7570787" cy="4248471"/>
          </a:xfrm>
        </p:spPr>
        <p:txBody>
          <a:bodyPr>
            <a:normAutofit fontScale="85000" lnSpcReduction="20000"/>
          </a:bodyPr>
          <a:lstStyle/>
          <a:p>
            <a:pPr lvl="1">
              <a:buNone/>
            </a:pPr>
            <a:endParaRPr lang="en-US" dirty="0"/>
          </a:p>
          <a:p>
            <a:pPr lvl="1">
              <a:buNone/>
            </a:pPr>
            <a:endParaRPr lang="en-US" dirty="0"/>
          </a:p>
          <a:p>
            <a:pPr lvl="1">
              <a:buNone/>
            </a:pPr>
            <a:endParaRPr lang="en-US" dirty="0"/>
          </a:p>
          <a:p>
            <a:pPr lvl="1">
              <a:buNone/>
            </a:pPr>
            <a:r>
              <a:rPr lang="en-US" dirty="0"/>
              <a:t>Start with K = 1.</a:t>
            </a:r>
          </a:p>
          <a:p>
            <a:pPr lvl="1">
              <a:buNone/>
            </a:pPr>
            <a:endParaRPr lang="en-US" dirty="0"/>
          </a:p>
          <a:p>
            <a:pPr lvl="1">
              <a:buNone/>
            </a:pPr>
            <a:endParaRPr lang="en-US" dirty="0"/>
          </a:p>
          <a:p>
            <a:pPr lvl="1">
              <a:buNone/>
            </a:pPr>
            <a:endParaRPr lang="en-US" dirty="0"/>
          </a:p>
          <a:p>
            <a:pPr lvl="1">
              <a:buNone/>
            </a:pPr>
            <a:endParaRPr lang="en-US" dirty="0"/>
          </a:p>
          <a:p>
            <a:pPr lvl="1"/>
            <a:r>
              <a:rPr lang="en-US" dirty="0"/>
              <a:t>It is not English meaningful words. Then we would try K = 2 to get another meaningless words.</a:t>
            </a:r>
          </a:p>
          <a:p>
            <a:pPr lvl="1"/>
            <a:r>
              <a:rPr lang="en-US" dirty="0"/>
              <a:t>To make it easier we could use facts about letter frequency in English to find the value of shifting.</a:t>
            </a:r>
          </a:p>
        </p:txBody>
      </p:sp>
      <p:sp>
        <p:nvSpPr>
          <p:cNvPr id="5" name="Horizontal Scroll 4"/>
          <p:cNvSpPr/>
          <p:nvPr/>
        </p:nvSpPr>
        <p:spPr>
          <a:xfrm>
            <a:off x="1475656" y="1515670"/>
            <a:ext cx="5904656" cy="1656184"/>
          </a:xfrm>
          <a:prstGeom prst="horizont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To : SMITH</a:t>
            </a:r>
          </a:p>
          <a:p>
            <a:pPr algn="ctr"/>
            <a:r>
              <a:rPr lang="en-US" dirty="0"/>
              <a:t>From : WESSON</a:t>
            </a:r>
          </a:p>
          <a:p>
            <a:pPr algn="ctr"/>
            <a:endParaRPr lang="en-US" dirty="0"/>
          </a:p>
          <a:p>
            <a:pPr algn="ctr"/>
            <a:r>
              <a:rPr lang="en-US" dirty="0"/>
              <a:t>JR  EBO   GUR     ONAX    NG     ZVQAVTUG</a:t>
            </a:r>
            <a:endParaRPr lang="ar-JO" dirty="0"/>
          </a:p>
        </p:txBody>
      </p:sp>
      <p:sp>
        <p:nvSpPr>
          <p:cNvPr id="6" name="Horizontal Scroll 5"/>
          <p:cNvSpPr/>
          <p:nvPr/>
        </p:nvSpPr>
        <p:spPr>
          <a:xfrm>
            <a:off x="1475656" y="3717032"/>
            <a:ext cx="5904656" cy="1296144"/>
          </a:xfrm>
          <a:prstGeom prst="horizont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To : SMITH</a:t>
            </a:r>
          </a:p>
          <a:p>
            <a:pPr algn="ctr"/>
            <a:r>
              <a:rPr lang="en-US" dirty="0"/>
              <a:t>From : WESSON</a:t>
            </a:r>
          </a:p>
          <a:p>
            <a:pPr algn="ctr"/>
            <a:r>
              <a:rPr lang="en-US" dirty="0"/>
              <a:t>IQ   DAN FTZ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818" r="-1818"/>
              <a:stretch>
                <a:fillRect/>
              </a:stretch>
            </p:blipFill>
          </mc:Choice>
          <mc:Fallback>
            <p:blipFill>
              <a:blip r:embed="rId4"/>
              <a:srcRect l="-1818" r="-1818"/>
              <a:stretch>
                <a:fillRect/>
              </a:stretch>
            </p:blipFill>
          </mc:Fallback>
        </mc:AlternateContent>
        <p:spPr>
          <a:xfrm>
            <a:off x="-252536" y="-705136"/>
            <a:ext cx="10143517" cy="7563136"/>
          </a:xfrm>
          <a:prstGeom prst="rect">
            <a:avLst/>
          </a:prstGeom>
        </p:spPr>
      </p:pic>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8301" t="19687" r="3703" b="35032"/>
          <a:stretch>
            <a:fillRect/>
          </a:stretch>
        </p:blipFill>
        <p:spPr bwMode="auto">
          <a:xfrm>
            <a:off x="467544" y="3501008"/>
            <a:ext cx="8172400" cy="2592288"/>
          </a:xfrm>
          <a:prstGeom prst="rect">
            <a:avLst/>
          </a:prstGeom>
          <a:noFill/>
          <a:ln w="9525">
            <a:noFill/>
            <a:miter lim="800000"/>
            <a:headEnd/>
            <a:tailEnd/>
          </a:ln>
        </p:spPr>
      </p:pic>
      <p:sp>
        <p:nvSpPr>
          <p:cNvPr id="2" name="Title 1"/>
          <p:cNvSpPr>
            <a:spLocks noGrp="1"/>
          </p:cNvSpPr>
          <p:nvPr>
            <p:ph type="title"/>
          </p:nvPr>
        </p:nvSpPr>
        <p:spPr/>
        <p:txBody>
          <a:bodyPr/>
          <a:lstStyle/>
          <a:p>
            <a:r>
              <a:rPr lang="en-US" sz="4800" dirty="0"/>
              <a:t>Basic Cryptographic Scheme</a:t>
            </a:r>
            <a:endParaRPr lang="ar-JO" sz="4800" dirty="0"/>
          </a:p>
        </p:txBody>
      </p:sp>
      <p:sp>
        <p:nvSpPr>
          <p:cNvPr id="5" name="Content Placeholder 4"/>
          <p:cNvSpPr>
            <a:spLocks noGrp="1"/>
          </p:cNvSpPr>
          <p:nvPr>
            <p:ph idx="1"/>
          </p:nvPr>
        </p:nvSpPr>
        <p:spPr>
          <a:xfrm>
            <a:off x="179512" y="1484784"/>
            <a:ext cx="8964488" cy="4289611"/>
          </a:xfrm>
        </p:spPr>
        <p:txBody>
          <a:bodyPr/>
          <a:lstStyle/>
          <a:p>
            <a:r>
              <a:rPr lang="en-US" dirty="0"/>
              <a:t>Encryption algorithm often relay on a mechanism known as a key, such that the relationship between plaintext and </a:t>
            </a:r>
            <a:r>
              <a:rPr lang="en-US" dirty="0" err="1"/>
              <a:t>ciphertext</a:t>
            </a:r>
            <a:r>
              <a:rPr lang="en-US" dirty="0"/>
              <a:t> depends upon the algorithm and the key.</a:t>
            </a:r>
          </a:p>
          <a:p>
            <a:endParaRPr lang="ar-JO"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570787" cy="975610"/>
          </a:xfrm>
        </p:spPr>
        <p:txBody>
          <a:bodyPr/>
          <a:lstStyle/>
          <a:p>
            <a:r>
              <a:rPr lang="en-US" sz="4000" dirty="0"/>
              <a:t>Cryptanalysis Caesar Cipher</a:t>
            </a:r>
            <a:endParaRPr lang="ar-JO" sz="4000" dirty="0"/>
          </a:p>
        </p:txBody>
      </p:sp>
      <p:sp>
        <p:nvSpPr>
          <p:cNvPr id="3" name="Content Placeholder 2"/>
          <p:cNvSpPr>
            <a:spLocks noGrp="1"/>
          </p:cNvSpPr>
          <p:nvPr>
            <p:ph idx="1"/>
          </p:nvPr>
        </p:nvSpPr>
        <p:spPr>
          <a:xfrm>
            <a:off x="792162" y="1484784"/>
            <a:ext cx="7570787" cy="5112567"/>
          </a:xfrm>
        </p:spPr>
        <p:txBody>
          <a:bodyPr>
            <a:normAutofit/>
          </a:bodyPr>
          <a:lstStyle/>
          <a:p>
            <a:pPr lvl="1"/>
            <a:r>
              <a:rPr lang="en-US" dirty="0"/>
              <a:t>The most frequently letters in ordinary English are E, T, N, O, R, I, and A. </a:t>
            </a:r>
          </a:p>
          <a:p>
            <a:pPr lvl="1"/>
            <a:r>
              <a:rPr lang="en-US" dirty="0"/>
              <a:t>In our example, the letter G occurs three times in the message, and each of N, O, R, U, V and A occurs twice. The reminder letters occurs once.</a:t>
            </a:r>
          </a:p>
          <a:p>
            <a:pPr lvl="1"/>
            <a:r>
              <a:rPr lang="en-US" dirty="0"/>
              <a:t>So it is reasonable to suppose G corresponds E (shift by 2). The result will be : </a:t>
            </a:r>
          </a:p>
          <a:p>
            <a:pPr lvl="2">
              <a:buNone/>
            </a:pPr>
            <a:r>
              <a:rPr lang="en-US" dirty="0"/>
              <a:t>GP CZM ……. XTOY….  </a:t>
            </a:r>
          </a:p>
          <a:p>
            <a:pPr lvl="2" algn="ctr">
              <a:buNone/>
            </a:pPr>
            <a:r>
              <a:rPr lang="en-US" dirty="0"/>
              <a:t>Unintelligible(not clear) !!</a:t>
            </a:r>
          </a:p>
          <a:p>
            <a:pPr marL="179388" lvl="2" indent="0" algn="ctr"/>
            <a:r>
              <a:rPr lang="en-US" sz="2600" dirty="0"/>
              <a:t> So we try to consider that G is the </a:t>
            </a:r>
            <a:r>
              <a:rPr lang="en-US" sz="2600" b="1" u="sng" dirty="0">
                <a:effectLst>
                  <a:outerShdw blurRad="38100" dist="38100" dir="2700000" algn="tl">
                    <a:srgbClr val="000000">
                      <a:alpha val="43137"/>
                    </a:srgbClr>
                  </a:outerShdw>
                </a:effectLst>
              </a:rPr>
              <a:t>next</a:t>
            </a:r>
            <a:r>
              <a:rPr lang="en-US" sz="2600" dirty="0"/>
              <a:t> </a:t>
            </a:r>
            <a:r>
              <a:rPr lang="en-US" sz="2600" dirty="0" err="1"/>
              <a:t>cleartext</a:t>
            </a:r>
            <a:r>
              <a:rPr lang="en-US" sz="2600" dirty="0"/>
              <a:t> frequently letter T. </a:t>
            </a:r>
          </a:p>
          <a:p>
            <a:pPr marL="179388" lvl="2" indent="0" algn="ctr">
              <a:buNone/>
            </a:pPr>
            <a:endParaRPr lang="en-US" sz="2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570787" cy="975610"/>
          </a:xfrm>
        </p:spPr>
        <p:txBody>
          <a:bodyPr/>
          <a:lstStyle/>
          <a:p>
            <a:r>
              <a:rPr lang="en-US" sz="4000" dirty="0"/>
              <a:t>Cryptanalysis Caesar Cipher</a:t>
            </a:r>
            <a:endParaRPr lang="ar-JO" sz="4000" dirty="0"/>
          </a:p>
        </p:txBody>
      </p:sp>
      <p:sp>
        <p:nvSpPr>
          <p:cNvPr id="3" name="Content Placeholder 2"/>
          <p:cNvSpPr>
            <a:spLocks noGrp="1"/>
          </p:cNvSpPr>
          <p:nvPr>
            <p:ph idx="1"/>
          </p:nvPr>
        </p:nvSpPr>
        <p:spPr>
          <a:xfrm>
            <a:off x="792162" y="1484784"/>
            <a:ext cx="7570787" cy="5112567"/>
          </a:xfrm>
        </p:spPr>
        <p:txBody>
          <a:bodyPr>
            <a:normAutofit/>
          </a:bodyPr>
          <a:lstStyle/>
          <a:p>
            <a:pPr lvl="1"/>
            <a:r>
              <a:rPr lang="en-US" dirty="0"/>
              <a:t>So K = 13</a:t>
            </a:r>
          </a:p>
        </p:txBody>
      </p:sp>
      <p:sp>
        <p:nvSpPr>
          <p:cNvPr id="4" name="Horizontal Scroll 3"/>
          <p:cNvSpPr/>
          <p:nvPr/>
        </p:nvSpPr>
        <p:spPr>
          <a:xfrm>
            <a:off x="1475656" y="2060848"/>
            <a:ext cx="5904656" cy="1656184"/>
          </a:xfrm>
          <a:prstGeom prst="horizont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To : SMITH</a:t>
            </a:r>
          </a:p>
          <a:p>
            <a:pPr algn="ctr"/>
            <a:r>
              <a:rPr lang="en-US" dirty="0"/>
              <a:t>From : WESSON</a:t>
            </a:r>
          </a:p>
          <a:p>
            <a:pPr algn="ctr"/>
            <a:endParaRPr lang="en-US" dirty="0"/>
          </a:p>
          <a:p>
            <a:pPr algn="ctr"/>
            <a:r>
              <a:rPr lang="en-US" dirty="0"/>
              <a:t>JR  EBO   GUR     ONAX    NG     ZVQAVTUG</a:t>
            </a:r>
            <a:endParaRPr lang="ar-JO" dirty="0"/>
          </a:p>
        </p:txBody>
      </p:sp>
      <p:sp>
        <p:nvSpPr>
          <p:cNvPr id="5" name="Horizontal Scroll 4"/>
          <p:cNvSpPr/>
          <p:nvPr/>
        </p:nvSpPr>
        <p:spPr>
          <a:xfrm>
            <a:off x="1619672" y="4221088"/>
            <a:ext cx="5904656" cy="1656184"/>
          </a:xfrm>
          <a:prstGeom prst="horizont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To : SMITH</a:t>
            </a:r>
          </a:p>
          <a:p>
            <a:pPr algn="ctr"/>
            <a:r>
              <a:rPr lang="en-US" dirty="0"/>
              <a:t>From : WESSON</a:t>
            </a:r>
          </a:p>
          <a:p>
            <a:pPr algn="ctr"/>
            <a:endParaRPr lang="en-US" dirty="0"/>
          </a:p>
          <a:p>
            <a:pPr algn="ctr"/>
            <a:r>
              <a:rPr lang="en-US" dirty="0"/>
              <a:t>WE ROB THE BANK AT MIDNIGHT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Affine Cipher</a:t>
            </a:r>
          </a:p>
        </p:txBody>
      </p:sp>
      <p:sp>
        <p:nvSpPr>
          <p:cNvPr id="4" name="Content Placeholder 3"/>
          <p:cNvSpPr>
            <a:spLocks noGrp="1"/>
          </p:cNvSpPr>
          <p:nvPr>
            <p:ph idx="1"/>
          </p:nvPr>
        </p:nvSpPr>
        <p:spPr>
          <a:xfrm>
            <a:off x="792163" y="1762125"/>
            <a:ext cx="7570787" cy="4867275"/>
          </a:xfrm>
        </p:spPr>
        <p:txBody>
          <a:bodyPr>
            <a:normAutofit/>
          </a:bodyPr>
          <a:lstStyle/>
          <a:p>
            <a:r>
              <a:rPr lang="en-US" dirty="0"/>
              <a:t>The affine cipher is a type of monoalphabetic substitution cipher.</a:t>
            </a:r>
          </a:p>
          <a:p>
            <a:r>
              <a:rPr lang="en-US" dirty="0"/>
              <a:t>Mathematically, the encryption function for a single letter is</a:t>
            </a:r>
            <a:br>
              <a:rPr lang="en-US" dirty="0"/>
            </a:br>
            <a:r>
              <a:rPr lang="en-US" dirty="0"/>
              <a:t>   E(x)=(</a:t>
            </a:r>
            <a:r>
              <a:rPr lang="en-US" dirty="0" err="1"/>
              <a:t>ax+b</a:t>
            </a:r>
            <a:r>
              <a:rPr lang="en-US" dirty="0"/>
              <a:t>)mod26</a:t>
            </a:r>
          </a:p>
          <a:p>
            <a:r>
              <a:rPr lang="en-US" dirty="0"/>
              <a:t>The decryption function is D(x)=a</a:t>
            </a:r>
            <a:r>
              <a:rPr lang="en-US" baseline="30000" dirty="0"/>
              <a:t>-1</a:t>
            </a:r>
            <a:r>
              <a:rPr lang="en-US" dirty="0"/>
              <a:t>(x-b)mod26</a:t>
            </a:r>
          </a:p>
          <a:p>
            <a:r>
              <a:rPr lang="en-US" dirty="0"/>
              <a:t>(</a:t>
            </a:r>
            <a:r>
              <a:rPr lang="en-US" dirty="0" err="1"/>
              <a:t>a,b</a:t>
            </a:r>
            <a:r>
              <a:rPr lang="en-US" dirty="0"/>
              <a:t>) are the key of the cipher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Affine Cipher</a:t>
            </a:r>
          </a:p>
        </p:txBody>
      </p:sp>
      <p:sp>
        <p:nvSpPr>
          <p:cNvPr id="4" name="Content Placeholder 3"/>
          <p:cNvSpPr>
            <a:spLocks noGrp="1"/>
          </p:cNvSpPr>
          <p:nvPr>
            <p:ph idx="1"/>
          </p:nvPr>
        </p:nvSpPr>
        <p:spPr>
          <a:xfrm>
            <a:off x="611561" y="1762125"/>
            <a:ext cx="7751390" cy="4867275"/>
          </a:xfrm>
        </p:spPr>
        <p:txBody>
          <a:bodyPr>
            <a:normAutofit/>
          </a:bodyPr>
          <a:lstStyle/>
          <a:p>
            <a:r>
              <a:rPr lang="en-US" dirty="0"/>
              <a:t>Example: Encrypt the plaintext "AFFINE CIPHER" using the encryption key (</a:t>
            </a:r>
            <a:r>
              <a:rPr lang="en-US" dirty="0" err="1"/>
              <a:t>a,b</a:t>
            </a:r>
            <a:r>
              <a:rPr lang="en-US" dirty="0"/>
              <a:t>) 0f (5,8):</a:t>
            </a:r>
          </a:p>
        </p:txBody>
      </p:sp>
      <p:sp>
        <p:nvSpPr>
          <p:cNvPr id="2" name="Rectangle 1"/>
          <p:cNvSpPr/>
          <p:nvPr/>
        </p:nvSpPr>
        <p:spPr>
          <a:xfrm>
            <a:off x="611561" y="5858108"/>
            <a:ext cx="8039422" cy="523220"/>
          </a:xfrm>
          <a:prstGeom prst="rect">
            <a:avLst/>
          </a:prstGeom>
        </p:spPr>
        <p:txBody>
          <a:bodyPr wrap="square">
            <a:spAutoFit/>
          </a:bodyPr>
          <a:lstStyle/>
          <a:p>
            <a:pPr lvl="1" eaLnBrk="1" hangingPunct="1">
              <a:buFont typeface="Wingdings" pitchFamily="-107" charset="2"/>
              <a:buNone/>
              <a:defRPr/>
            </a:pPr>
            <a:r>
              <a:rPr lang="en-AU" sz="1400" dirty="0">
                <a:latin typeface="Courier" pitchFamily="-107" charset="0"/>
                <a:ea typeface="ＭＳ Ｐゴシック" pitchFamily="-107" charset="-128"/>
              </a:rPr>
              <a:t>a b c d e f g h </a:t>
            </a:r>
            <a:r>
              <a:rPr lang="en-AU" sz="1400" dirty="0" err="1">
                <a:latin typeface="Courier" pitchFamily="-107" charset="0"/>
                <a:ea typeface="ＭＳ Ｐゴシック" pitchFamily="-107" charset="-128"/>
              </a:rPr>
              <a:t>i</a:t>
            </a:r>
            <a:r>
              <a:rPr lang="en-AU" sz="1400" dirty="0">
                <a:latin typeface="Courier" pitchFamily="-107" charset="0"/>
                <a:ea typeface="ＭＳ Ｐゴシック" pitchFamily="-107" charset="-128"/>
              </a:rPr>
              <a:t>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p:txBody>
      </p:sp>
      <p:pic>
        <p:nvPicPr>
          <p:cNvPr id="5" name="Picture 4"/>
          <p:cNvPicPr>
            <a:picLocks noChangeAspect="1"/>
          </p:cNvPicPr>
          <p:nvPr/>
        </p:nvPicPr>
        <p:blipFill>
          <a:blip r:embed="rId3"/>
          <a:stretch>
            <a:fillRect/>
          </a:stretch>
        </p:blipFill>
        <p:spPr>
          <a:xfrm>
            <a:off x="866240" y="3165698"/>
            <a:ext cx="7477125" cy="2495550"/>
          </a:xfrm>
          <a:prstGeom prst="rect">
            <a:avLst/>
          </a:prstGeom>
        </p:spPr>
      </p:pic>
    </p:spTree>
    <p:extLst>
      <p:ext uri="{BB962C8B-B14F-4D97-AF65-F5344CB8AC3E}">
        <p14:creationId xmlns:p14="http://schemas.microsoft.com/office/powerpoint/2010/main" val="1525203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Affine Cipher</a:t>
            </a:r>
          </a:p>
        </p:txBody>
      </p:sp>
      <p:sp>
        <p:nvSpPr>
          <p:cNvPr id="4" name="Content Placeholder 3"/>
          <p:cNvSpPr>
            <a:spLocks noGrp="1"/>
          </p:cNvSpPr>
          <p:nvPr>
            <p:ph idx="1"/>
          </p:nvPr>
        </p:nvSpPr>
        <p:spPr>
          <a:xfrm>
            <a:off x="611561" y="1762125"/>
            <a:ext cx="7751390" cy="4867275"/>
          </a:xfrm>
        </p:spPr>
        <p:txBody>
          <a:bodyPr>
            <a:normAutofit/>
          </a:bodyPr>
          <a:lstStyle/>
          <a:p>
            <a:r>
              <a:rPr lang="en-US" dirty="0"/>
              <a:t>Example: Encrypt the plaintext "AFFINE CIPHER" using the encryption key (</a:t>
            </a:r>
            <a:r>
              <a:rPr lang="en-US" dirty="0" err="1"/>
              <a:t>a,b</a:t>
            </a:r>
            <a:r>
              <a:rPr lang="en-US" dirty="0"/>
              <a:t>) 0f (5,8):</a:t>
            </a:r>
          </a:p>
        </p:txBody>
      </p:sp>
      <p:pic>
        <p:nvPicPr>
          <p:cNvPr id="3" name="Picture 2"/>
          <p:cNvPicPr>
            <a:picLocks noChangeAspect="1"/>
          </p:cNvPicPr>
          <p:nvPr/>
        </p:nvPicPr>
        <p:blipFill>
          <a:blip r:embed="rId3"/>
          <a:stretch>
            <a:fillRect/>
          </a:stretch>
        </p:blipFill>
        <p:spPr>
          <a:xfrm>
            <a:off x="854184" y="3140968"/>
            <a:ext cx="7508766" cy="2520280"/>
          </a:xfrm>
          <a:prstGeom prst="rect">
            <a:avLst/>
          </a:prstGeom>
        </p:spPr>
      </p:pic>
      <p:sp>
        <p:nvSpPr>
          <p:cNvPr id="2" name="Rectangle 1"/>
          <p:cNvSpPr/>
          <p:nvPr/>
        </p:nvSpPr>
        <p:spPr>
          <a:xfrm>
            <a:off x="611561" y="5858108"/>
            <a:ext cx="8039422" cy="523220"/>
          </a:xfrm>
          <a:prstGeom prst="rect">
            <a:avLst/>
          </a:prstGeom>
        </p:spPr>
        <p:txBody>
          <a:bodyPr wrap="square">
            <a:spAutoFit/>
          </a:bodyPr>
          <a:lstStyle/>
          <a:p>
            <a:pPr lvl="1" eaLnBrk="1" hangingPunct="1">
              <a:buFont typeface="Wingdings" pitchFamily="-107" charset="2"/>
              <a:buNone/>
              <a:defRPr/>
            </a:pPr>
            <a:r>
              <a:rPr lang="en-AU" sz="1400" dirty="0">
                <a:latin typeface="Courier" pitchFamily="-107" charset="0"/>
                <a:ea typeface="ＭＳ Ｐゴシック" pitchFamily="-107" charset="-128"/>
              </a:rPr>
              <a:t>a b c d e f g h </a:t>
            </a:r>
            <a:r>
              <a:rPr lang="en-AU" sz="1400" dirty="0" err="1">
                <a:latin typeface="Courier" pitchFamily="-107" charset="0"/>
                <a:ea typeface="ＭＳ Ｐゴシック" pitchFamily="-107" charset="-128"/>
              </a:rPr>
              <a:t>i</a:t>
            </a:r>
            <a:r>
              <a:rPr lang="en-AU" sz="1400" dirty="0">
                <a:latin typeface="Courier" pitchFamily="-107" charset="0"/>
                <a:ea typeface="ＭＳ Ｐゴシック" pitchFamily="-107" charset="-128"/>
              </a:rPr>
              <a:t>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p:txBody>
      </p:sp>
    </p:spTree>
    <p:extLst>
      <p:ext uri="{BB962C8B-B14F-4D97-AF65-F5344CB8AC3E}">
        <p14:creationId xmlns:p14="http://schemas.microsoft.com/office/powerpoint/2010/main" val="2326228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Affine Cipher</a:t>
            </a:r>
          </a:p>
        </p:txBody>
      </p:sp>
      <p:sp>
        <p:nvSpPr>
          <p:cNvPr id="4" name="Content Placeholder 3"/>
          <p:cNvSpPr>
            <a:spLocks noGrp="1"/>
          </p:cNvSpPr>
          <p:nvPr>
            <p:ph idx="1"/>
          </p:nvPr>
        </p:nvSpPr>
        <p:spPr>
          <a:xfrm>
            <a:off x="611561" y="1762125"/>
            <a:ext cx="7751390" cy="4867275"/>
          </a:xfrm>
        </p:spPr>
        <p:txBody>
          <a:bodyPr>
            <a:normAutofit/>
          </a:bodyPr>
          <a:lstStyle/>
          <a:p>
            <a:r>
              <a:rPr lang="en-US" dirty="0"/>
              <a:t>Example: Decrypt the ciphertext “IHHWVCSWFRCP" using the encryption key (</a:t>
            </a:r>
            <a:r>
              <a:rPr lang="en-US" dirty="0" err="1"/>
              <a:t>a,b</a:t>
            </a:r>
            <a:r>
              <a:rPr lang="en-US" dirty="0"/>
              <a:t>) 0f (5,8):</a:t>
            </a:r>
          </a:p>
          <a:p>
            <a:pPr>
              <a:spcBef>
                <a:spcPts val="600"/>
              </a:spcBef>
            </a:pPr>
            <a:r>
              <a:rPr lang="en-US" sz="2400" dirty="0"/>
              <a:t>D(x)=a</a:t>
            </a:r>
            <a:r>
              <a:rPr lang="en-US" sz="2400" baseline="30000" dirty="0"/>
              <a:t>-1</a:t>
            </a:r>
            <a:r>
              <a:rPr lang="en-US" sz="2400" dirty="0"/>
              <a:t>(x-b)mod26</a:t>
            </a:r>
          </a:p>
          <a:p>
            <a:pPr>
              <a:spcBef>
                <a:spcPts val="600"/>
              </a:spcBef>
            </a:pPr>
            <a:endParaRPr lang="en-US" sz="2400" dirty="0"/>
          </a:p>
          <a:p>
            <a:r>
              <a:rPr lang="en-US" sz="2400" dirty="0"/>
              <a:t>To find the modular inverse of 5 modulo 26 (5</a:t>
            </a:r>
            <a:r>
              <a:rPr lang="en-US" sz="2400" baseline="30000" dirty="0"/>
              <a:t>-1</a:t>
            </a:r>
            <a:r>
              <a:rPr lang="en-US" sz="2400" dirty="0"/>
              <a:t>), we need to determine the value x such that:</a:t>
            </a:r>
          </a:p>
          <a:p>
            <a:r>
              <a:rPr lang="en-US" sz="2400" dirty="0"/>
              <a:t>5×x</a:t>
            </a:r>
            <a:r>
              <a:rPr lang="en-US" sz="2400" baseline="30000" dirty="0"/>
              <a:t>-1  </a:t>
            </a:r>
            <a:r>
              <a:rPr lang="en-US" sz="2400" dirty="0"/>
              <a:t>≡1 (mod 26)=21</a:t>
            </a:r>
          </a:p>
        </p:txBody>
      </p:sp>
    </p:spTree>
    <p:extLst>
      <p:ext uri="{BB962C8B-B14F-4D97-AF65-F5344CB8AC3E}">
        <p14:creationId xmlns:p14="http://schemas.microsoft.com/office/powerpoint/2010/main" val="560240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Affine Cipher</a:t>
            </a:r>
          </a:p>
        </p:txBody>
      </p:sp>
      <p:sp>
        <p:nvSpPr>
          <p:cNvPr id="4" name="Content Placeholder 3"/>
          <p:cNvSpPr>
            <a:spLocks noGrp="1"/>
          </p:cNvSpPr>
          <p:nvPr>
            <p:ph idx="1"/>
          </p:nvPr>
        </p:nvSpPr>
        <p:spPr>
          <a:xfrm>
            <a:off x="611561" y="1762125"/>
            <a:ext cx="7751390" cy="4867275"/>
          </a:xfrm>
        </p:spPr>
        <p:txBody>
          <a:bodyPr>
            <a:normAutofit/>
          </a:bodyPr>
          <a:lstStyle/>
          <a:p>
            <a:r>
              <a:rPr lang="en-US" dirty="0"/>
              <a:t>Example: Decrypt the ciphertext “IHHWVCSWFRCP" using the encryption key (</a:t>
            </a:r>
            <a:r>
              <a:rPr lang="en-US" dirty="0" err="1"/>
              <a:t>a,b</a:t>
            </a:r>
            <a:r>
              <a:rPr lang="en-US" dirty="0"/>
              <a:t>) 0f (5,8):</a:t>
            </a:r>
          </a:p>
          <a:p>
            <a:pPr>
              <a:spcBef>
                <a:spcPts val="600"/>
              </a:spcBef>
            </a:pPr>
            <a:r>
              <a:rPr lang="en-US" sz="2400" dirty="0"/>
              <a:t>D(x)=a</a:t>
            </a:r>
            <a:r>
              <a:rPr lang="en-US" sz="2400" baseline="30000" dirty="0"/>
              <a:t>-1</a:t>
            </a:r>
            <a:r>
              <a:rPr lang="en-US" sz="2400" dirty="0"/>
              <a:t>(x-b)mod26</a:t>
            </a:r>
          </a:p>
        </p:txBody>
      </p:sp>
      <p:pic>
        <p:nvPicPr>
          <p:cNvPr id="2" name="Picture 1"/>
          <p:cNvPicPr>
            <a:picLocks noChangeAspect="1"/>
          </p:cNvPicPr>
          <p:nvPr/>
        </p:nvPicPr>
        <p:blipFill>
          <a:blip r:embed="rId3"/>
          <a:stretch>
            <a:fillRect/>
          </a:stretch>
        </p:blipFill>
        <p:spPr>
          <a:xfrm>
            <a:off x="792163" y="3645024"/>
            <a:ext cx="7892219" cy="2286319"/>
          </a:xfrm>
          <a:prstGeom prst="rect">
            <a:avLst/>
          </a:prstGeom>
        </p:spPr>
      </p:pic>
      <p:sp>
        <p:nvSpPr>
          <p:cNvPr id="5" name="Rectangle 4"/>
          <p:cNvSpPr/>
          <p:nvPr/>
        </p:nvSpPr>
        <p:spPr>
          <a:xfrm>
            <a:off x="611561" y="5930116"/>
            <a:ext cx="8039422" cy="523220"/>
          </a:xfrm>
          <a:prstGeom prst="rect">
            <a:avLst/>
          </a:prstGeom>
        </p:spPr>
        <p:txBody>
          <a:bodyPr wrap="square">
            <a:spAutoFit/>
          </a:bodyPr>
          <a:lstStyle/>
          <a:p>
            <a:pPr lvl="1" eaLnBrk="1" hangingPunct="1">
              <a:buFont typeface="Wingdings" pitchFamily="-107" charset="2"/>
              <a:buNone/>
              <a:defRPr/>
            </a:pPr>
            <a:r>
              <a:rPr lang="en-AU" sz="1400" dirty="0">
                <a:latin typeface="Courier" pitchFamily="-107" charset="0"/>
                <a:ea typeface="ＭＳ Ｐゴシック" pitchFamily="-107" charset="-128"/>
              </a:rPr>
              <a:t>a b c d e f g h </a:t>
            </a:r>
            <a:r>
              <a:rPr lang="en-AU" sz="1400" dirty="0" err="1">
                <a:latin typeface="Courier" pitchFamily="-107" charset="0"/>
                <a:ea typeface="ＭＳ Ｐゴシック" pitchFamily="-107" charset="-128"/>
              </a:rPr>
              <a:t>i</a:t>
            </a:r>
            <a:r>
              <a:rPr lang="en-AU" sz="1400" dirty="0">
                <a:latin typeface="Courier" pitchFamily="-107" charset="0"/>
                <a:ea typeface="ＭＳ Ｐゴシック" pitchFamily="-107" charset="-128"/>
              </a:rPr>
              <a:t>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p:txBody>
      </p:sp>
    </p:spTree>
    <p:extLst>
      <p:ext uri="{BB962C8B-B14F-4D97-AF65-F5344CB8AC3E}">
        <p14:creationId xmlns:p14="http://schemas.microsoft.com/office/powerpoint/2010/main" val="677067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792163" y="1762125"/>
            <a:ext cx="7570787" cy="2276475"/>
          </a:xfrm>
        </p:spPr>
        <p:txBody>
          <a:bodyPr>
            <a:normAutofit/>
          </a:bodyPr>
          <a:lstStyle/>
          <a:p>
            <a:r>
              <a:rPr lang="en-US" dirty="0"/>
              <a:t>Polyalphabetic substitution cipher</a:t>
            </a:r>
          </a:p>
          <a:p>
            <a:pPr lvl="1"/>
            <a:r>
              <a:rPr lang="en-US" dirty="0"/>
              <a:t>Improves on the simple monoalphabetic technique by using different monoalphabetic substitutions as one proceeds through the plaintext message</a:t>
            </a:r>
          </a:p>
        </p:txBody>
      </p:sp>
      <p:graphicFrame>
        <p:nvGraphicFramePr>
          <p:cNvPr id="5" name="Diagram 4"/>
          <p:cNvGraphicFramePr/>
          <p:nvPr/>
        </p:nvGraphicFramePr>
        <p:xfrm>
          <a:off x="1524000" y="41148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792163" y="1762125"/>
            <a:ext cx="7570787" cy="4867275"/>
          </a:xfrm>
        </p:spPr>
        <p:txBody>
          <a:bodyPr>
            <a:normAutofit fontScale="92500" lnSpcReduction="20000"/>
          </a:bodyPr>
          <a:lstStyle/>
          <a:p>
            <a:r>
              <a:rPr lang="en-US" dirty="0"/>
              <a:t>Invented by British scientist Sir Charles Wheatstone in 1854</a:t>
            </a:r>
          </a:p>
          <a:p>
            <a:r>
              <a:rPr lang="en-US" dirty="0"/>
              <a:t>Used as the standard field system by the British Army in World War I and the U.S. Army and other Allied forces during World War II</a:t>
            </a:r>
          </a:p>
          <a:p>
            <a:r>
              <a:rPr lang="en-US" dirty="0"/>
              <a:t>Best-known multiple-letter encryption cipher</a:t>
            </a:r>
          </a:p>
          <a:p>
            <a:r>
              <a:rPr lang="en-US" dirty="0"/>
              <a:t>Treats digrams in the plaintext as single units and translates these units into ciphertext digrams</a:t>
            </a:r>
          </a:p>
          <a:p>
            <a:r>
              <a:rPr lang="en-US" dirty="0"/>
              <a:t>Based on the use of a 5 x 5 matrix of letters constructed using a keyword</a:t>
            </a:r>
          </a:p>
        </p:txBody>
      </p:sp>
    </p:spTree>
    <p:extLst>
      <p:ext uri="{BB962C8B-B14F-4D97-AF65-F5344CB8AC3E}">
        <p14:creationId xmlns:p14="http://schemas.microsoft.com/office/powerpoint/2010/main" val="3101762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a:t>Playfair Key Matrix</a:t>
            </a:r>
          </a:p>
        </p:txBody>
      </p:sp>
      <p:sp>
        <p:nvSpPr>
          <p:cNvPr id="80899" name="Rectangle 3"/>
          <p:cNvSpPr>
            <a:spLocks noGrp="1" noChangeArrowheads="1"/>
          </p:cNvSpPr>
          <p:nvPr>
            <p:ph idx="1"/>
          </p:nvPr>
        </p:nvSpPr>
        <p:spPr>
          <a:xfrm>
            <a:off x="792163" y="1676401"/>
            <a:ext cx="7570787" cy="4375150"/>
          </a:xfrm>
        </p:spPr>
        <p:txBody>
          <a:bodyPr/>
          <a:lstStyle/>
          <a:p>
            <a:r>
              <a:rPr lang="en-AU" dirty="0"/>
              <a:t>Fill in letters of keyword (minus duplicates) from left to right and from top to bottom, then fill in the remainder of the matrix with the remaining letters in alphabetic order</a:t>
            </a:r>
          </a:p>
          <a:p>
            <a:r>
              <a:rPr lang="en-AU" dirty="0"/>
              <a:t>Using the keyword MONARCHY:</a:t>
            </a:r>
          </a:p>
        </p:txBody>
      </p:sp>
      <p:graphicFrame>
        <p:nvGraphicFramePr>
          <p:cNvPr id="80947" name="Group 51"/>
          <p:cNvGraphicFramePr>
            <a:graphicFrameLocks noGrp="1"/>
          </p:cNvGraphicFramePr>
          <p:nvPr/>
        </p:nvGraphicFramePr>
        <p:xfrm>
          <a:off x="2209800" y="4419600"/>
          <a:ext cx="4724400" cy="2229803"/>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907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8;p4"/>
          <p:cNvSpPr txBox="1">
            <a:spLocks noGrp="1"/>
          </p:cNvSpPr>
          <p:nvPr>
            <p:ph type="title"/>
          </p:nvPr>
        </p:nvSpPr>
        <p:spPr>
          <a:xfrm>
            <a:off x="779463" y="62753"/>
            <a:ext cx="7583488" cy="12831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Libre Baskerville"/>
              <a:buNone/>
            </a:pPr>
            <a:r>
              <a:rPr lang="en-US" dirty="0"/>
              <a:t>Types of Ciphers</a:t>
            </a:r>
            <a:endParaRPr dirty="0"/>
          </a:p>
        </p:txBody>
      </p:sp>
      <p:grpSp>
        <p:nvGrpSpPr>
          <p:cNvPr id="5" name="Group 4"/>
          <p:cNvGrpSpPr/>
          <p:nvPr/>
        </p:nvGrpSpPr>
        <p:grpSpPr>
          <a:xfrm>
            <a:off x="446183" y="1828800"/>
            <a:ext cx="8540801" cy="4203732"/>
            <a:chOff x="446183" y="1828800"/>
            <a:chExt cx="8540801" cy="4203732"/>
          </a:xfrm>
        </p:grpSpPr>
        <p:sp>
          <p:nvSpPr>
            <p:cNvPr id="2" name="Rectangle 1"/>
            <p:cNvSpPr/>
            <p:nvPr/>
          </p:nvSpPr>
          <p:spPr>
            <a:xfrm>
              <a:off x="2757949" y="1828800"/>
              <a:ext cx="2344994"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p:cNvSpPr txBox="1"/>
            <p:nvPr/>
          </p:nvSpPr>
          <p:spPr>
            <a:xfrm>
              <a:off x="2580972" y="1865360"/>
              <a:ext cx="2743200" cy="369332"/>
            </a:xfrm>
            <a:prstGeom prst="rect">
              <a:avLst/>
            </a:prstGeom>
            <a:noFill/>
          </p:spPr>
          <p:txBody>
            <a:bodyPr wrap="square" rtlCol="0">
              <a:spAutoFit/>
            </a:bodyPr>
            <a:lstStyle/>
            <a:p>
              <a:pPr algn="ctr"/>
              <a:r>
                <a:rPr lang="en-US" sz="1800" dirty="0">
                  <a:latin typeface="+mn-lt"/>
                </a:rPr>
                <a:t>Digital Data Security</a:t>
              </a:r>
            </a:p>
          </p:txBody>
        </p:sp>
        <p:sp>
          <p:nvSpPr>
            <p:cNvPr id="6" name="Rectangle 5"/>
            <p:cNvSpPr/>
            <p:nvPr/>
          </p:nvSpPr>
          <p:spPr>
            <a:xfrm>
              <a:off x="712845" y="2969344"/>
              <a:ext cx="2168013"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661232" y="3019928"/>
              <a:ext cx="2197510" cy="369332"/>
            </a:xfrm>
            <a:prstGeom prst="rect">
              <a:avLst/>
            </a:prstGeom>
            <a:noFill/>
          </p:spPr>
          <p:txBody>
            <a:bodyPr wrap="square" rtlCol="0">
              <a:spAutoFit/>
            </a:bodyPr>
            <a:lstStyle/>
            <a:p>
              <a:pPr algn="ctr"/>
              <a:r>
                <a:rPr lang="en-US" sz="1800" dirty="0">
                  <a:latin typeface="+mn-lt"/>
                </a:rPr>
                <a:t>Cryptography</a:t>
              </a:r>
            </a:p>
          </p:txBody>
        </p:sp>
        <p:sp>
          <p:nvSpPr>
            <p:cNvPr id="8" name="Rectangle 7"/>
            <p:cNvSpPr/>
            <p:nvPr/>
          </p:nvSpPr>
          <p:spPr>
            <a:xfrm>
              <a:off x="4847303" y="2939848"/>
              <a:ext cx="2418736"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extBox 8"/>
            <p:cNvSpPr txBox="1"/>
            <p:nvPr/>
          </p:nvSpPr>
          <p:spPr>
            <a:xfrm>
              <a:off x="4837470" y="2998220"/>
              <a:ext cx="2438402" cy="369332"/>
            </a:xfrm>
            <a:prstGeom prst="rect">
              <a:avLst/>
            </a:prstGeom>
            <a:noFill/>
          </p:spPr>
          <p:txBody>
            <a:bodyPr wrap="square" rtlCol="0">
              <a:spAutoFit/>
            </a:bodyPr>
            <a:lstStyle/>
            <a:p>
              <a:pPr algn="ctr"/>
              <a:r>
                <a:rPr lang="en-US" sz="1800" dirty="0">
                  <a:latin typeface="+mn-lt"/>
                </a:rPr>
                <a:t>Information Hiding</a:t>
              </a:r>
            </a:p>
          </p:txBody>
        </p:sp>
        <p:cxnSp>
          <p:nvCxnSpPr>
            <p:cNvPr id="10" name="Straight Connector 9"/>
            <p:cNvCxnSpPr>
              <a:stCxn id="6" idx="0"/>
            </p:cNvCxnSpPr>
            <p:nvPr/>
          </p:nvCxnSpPr>
          <p:spPr>
            <a:xfrm flipH="1" flipV="1">
              <a:off x="1796851" y="2517401"/>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5986118" y="2519739"/>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1782103" y="2517723"/>
              <a:ext cx="4204015" cy="49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856706" y="2286000"/>
              <a:ext cx="0" cy="2246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10063" y="5298555"/>
              <a:ext cx="1947208" cy="73397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TextBox 11"/>
            <p:cNvSpPr txBox="1"/>
            <p:nvPr/>
          </p:nvSpPr>
          <p:spPr>
            <a:xfrm>
              <a:off x="446183" y="5334485"/>
              <a:ext cx="2038343" cy="584775"/>
            </a:xfrm>
            <a:prstGeom prst="rect">
              <a:avLst/>
            </a:prstGeom>
            <a:noFill/>
          </p:spPr>
          <p:txBody>
            <a:bodyPr wrap="square" rtlCol="0">
              <a:spAutoFit/>
            </a:bodyPr>
            <a:lstStyle/>
            <a:p>
              <a:pPr algn="ctr"/>
              <a:r>
                <a:rPr lang="en-US" sz="1600" dirty="0">
                  <a:latin typeface="+mn-lt"/>
                </a:rPr>
                <a:t>Secrete Communication</a:t>
              </a:r>
            </a:p>
          </p:txBody>
        </p:sp>
        <p:sp>
          <p:nvSpPr>
            <p:cNvPr id="19" name="Rectangle 18"/>
            <p:cNvSpPr/>
            <p:nvPr/>
          </p:nvSpPr>
          <p:spPr>
            <a:xfrm>
              <a:off x="6045111" y="4155252"/>
              <a:ext cx="1786001"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TextBox 19"/>
            <p:cNvSpPr txBox="1"/>
            <p:nvPr/>
          </p:nvSpPr>
          <p:spPr>
            <a:xfrm>
              <a:off x="5986118" y="4191812"/>
              <a:ext cx="1932654" cy="369332"/>
            </a:xfrm>
            <a:prstGeom prst="rect">
              <a:avLst/>
            </a:prstGeom>
            <a:noFill/>
          </p:spPr>
          <p:txBody>
            <a:bodyPr wrap="square" rtlCol="0">
              <a:spAutoFit/>
            </a:bodyPr>
            <a:lstStyle/>
            <a:p>
              <a:pPr algn="ctr"/>
              <a:r>
                <a:rPr lang="en-US" sz="1800" dirty="0">
                  <a:latin typeface="+mn-lt"/>
                </a:rPr>
                <a:t>Watermarking</a:t>
              </a:r>
            </a:p>
          </p:txBody>
        </p:sp>
        <p:sp>
          <p:nvSpPr>
            <p:cNvPr id="29" name="Rectangle 28"/>
            <p:cNvSpPr/>
            <p:nvPr/>
          </p:nvSpPr>
          <p:spPr>
            <a:xfrm>
              <a:off x="2813079" y="5276337"/>
              <a:ext cx="1714674" cy="7339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TextBox 29"/>
            <p:cNvSpPr txBox="1"/>
            <p:nvPr/>
          </p:nvSpPr>
          <p:spPr>
            <a:xfrm>
              <a:off x="2650850" y="5334486"/>
              <a:ext cx="2008844" cy="584775"/>
            </a:xfrm>
            <a:prstGeom prst="rect">
              <a:avLst/>
            </a:prstGeom>
            <a:noFill/>
          </p:spPr>
          <p:txBody>
            <a:bodyPr wrap="square" rtlCol="0">
              <a:spAutoFit/>
            </a:bodyPr>
            <a:lstStyle/>
            <a:p>
              <a:pPr algn="ctr"/>
              <a:r>
                <a:rPr lang="en-US" sz="1600" dirty="0">
                  <a:latin typeface="+mn-lt"/>
                </a:rPr>
                <a:t>Confidential Data Storage</a:t>
              </a:r>
            </a:p>
          </p:txBody>
        </p:sp>
        <p:sp>
          <p:nvSpPr>
            <p:cNvPr id="31" name="Rectangle 30"/>
            <p:cNvSpPr/>
            <p:nvPr/>
          </p:nvSpPr>
          <p:spPr>
            <a:xfrm>
              <a:off x="7057097" y="5274354"/>
              <a:ext cx="1850930" cy="7339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TextBox 31"/>
            <p:cNvSpPr txBox="1"/>
            <p:nvPr/>
          </p:nvSpPr>
          <p:spPr>
            <a:xfrm>
              <a:off x="6978140" y="5348954"/>
              <a:ext cx="2008844" cy="584775"/>
            </a:xfrm>
            <a:prstGeom prst="rect">
              <a:avLst/>
            </a:prstGeom>
            <a:noFill/>
          </p:spPr>
          <p:txBody>
            <a:bodyPr wrap="square" rtlCol="0">
              <a:spAutoFit/>
            </a:bodyPr>
            <a:lstStyle/>
            <a:p>
              <a:pPr algn="ctr"/>
              <a:r>
                <a:rPr lang="en-US" sz="1600" dirty="0">
                  <a:latin typeface="+mn-lt"/>
                </a:rPr>
                <a:t>Multimedia Authentication</a:t>
              </a:r>
            </a:p>
          </p:txBody>
        </p:sp>
        <p:sp>
          <p:nvSpPr>
            <p:cNvPr id="33" name="Rectangle 32"/>
            <p:cNvSpPr/>
            <p:nvPr/>
          </p:nvSpPr>
          <p:spPr>
            <a:xfrm>
              <a:off x="5158685" y="5298555"/>
              <a:ext cx="1684364" cy="733977"/>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TextBox 33"/>
            <p:cNvSpPr txBox="1"/>
            <p:nvPr/>
          </p:nvSpPr>
          <p:spPr>
            <a:xfrm>
              <a:off x="5280657" y="5342377"/>
              <a:ext cx="1440419" cy="584775"/>
            </a:xfrm>
            <a:prstGeom prst="rect">
              <a:avLst/>
            </a:prstGeom>
            <a:noFill/>
          </p:spPr>
          <p:txBody>
            <a:bodyPr wrap="square" rtlCol="0">
              <a:spAutoFit/>
            </a:bodyPr>
            <a:lstStyle/>
            <a:p>
              <a:pPr algn="ctr"/>
              <a:r>
                <a:rPr lang="en-US" sz="1600" dirty="0">
                  <a:latin typeface="+mn-lt"/>
                </a:rPr>
                <a:t>Copyright Protection</a:t>
              </a:r>
            </a:p>
          </p:txBody>
        </p:sp>
        <p:cxnSp>
          <p:nvCxnSpPr>
            <p:cNvPr id="45" name="Straight Connector 44"/>
            <p:cNvCxnSpPr/>
            <p:nvPr/>
          </p:nvCxnSpPr>
          <p:spPr>
            <a:xfrm flipH="1" flipV="1">
              <a:off x="2669463" y="3774077"/>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6858730" y="3776415"/>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2654715" y="3774399"/>
              <a:ext cx="4204015" cy="49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986118" y="3397049"/>
              <a:ext cx="1" cy="3876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1347024" y="4855781"/>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3580035" y="4864023"/>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347025" y="4863985"/>
              <a:ext cx="2233010"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652259" y="4631122"/>
              <a:ext cx="0" cy="2246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707558" y="4254069"/>
              <a:ext cx="1927120"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0" name="TextBox 59"/>
            <p:cNvSpPr txBox="1"/>
            <p:nvPr/>
          </p:nvSpPr>
          <p:spPr>
            <a:xfrm>
              <a:off x="1678059" y="4290629"/>
              <a:ext cx="1956619" cy="369332"/>
            </a:xfrm>
            <a:prstGeom prst="rect">
              <a:avLst/>
            </a:prstGeom>
            <a:noFill/>
          </p:spPr>
          <p:txBody>
            <a:bodyPr wrap="square" rtlCol="0">
              <a:spAutoFit/>
            </a:bodyPr>
            <a:lstStyle/>
            <a:p>
              <a:pPr algn="ctr"/>
              <a:r>
                <a:rPr lang="en-US" sz="1800" dirty="0">
                  <a:latin typeface="+mn-lt"/>
                </a:rPr>
                <a:t>Steganography</a:t>
              </a:r>
            </a:p>
          </p:txBody>
        </p:sp>
        <p:cxnSp>
          <p:nvCxnSpPr>
            <p:cNvPr id="62" name="Straight Connector 61"/>
            <p:cNvCxnSpPr/>
            <p:nvPr/>
          </p:nvCxnSpPr>
          <p:spPr>
            <a:xfrm flipH="1" flipV="1">
              <a:off x="5833566" y="4847512"/>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8066577" y="4855754"/>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833567" y="4855716"/>
              <a:ext cx="2233010"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858585" y="4622853"/>
              <a:ext cx="0" cy="224659"/>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4583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106" y="1628800"/>
            <a:ext cx="7570787" cy="4907235"/>
          </a:xfrm>
        </p:spPr>
        <p:txBody>
          <a:bodyPr/>
          <a:lstStyle/>
          <a:p>
            <a:r>
              <a:rPr lang="en-US" dirty="0"/>
              <a:t>Plaintext is encrypted </a:t>
            </a:r>
            <a:r>
              <a:rPr lang="en-US" b="1" u="sng" dirty="0"/>
              <a:t>two letters </a:t>
            </a:r>
            <a:r>
              <a:rPr lang="en-US" dirty="0"/>
              <a:t>at a time, according to the following rules :</a:t>
            </a:r>
          </a:p>
          <a:p>
            <a:endParaRPr lang="en-US" dirty="0"/>
          </a:p>
          <a:p>
            <a:pPr lvl="1"/>
            <a:r>
              <a:rPr lang="en-US" dirty="0"/>
              <a:t>Divide plaintext each two letters together.</a:t>
            </a:r>
          </a:p>
          <a:p>
            <a:pPr lvl="1"/>
            <a:r>
              <a:rPr lang="en-US" dirty="0"/>
              <a:t>Repeating plaintext letters that are in the same pair are separated with a filler letter such as </a:t>
            </a:r>
            <a:r>
              <a:rPr lang="en-US" b="1" i="1" u="sng" dirty="0"/>
              <a:t>x.</a:t>
            </a:r>
            <a:endParaRPr lang="en-US" dirty="0"/>
          </a:p>
        </p:txBody>
      </p:sp>
      <p:sp>
        <p:nvSpPr>
          <p:cNvPr id="4" name="Rectangle 2"/>
          <p:cNvSpPr>
            <a:spLocks noGrp="1" noChangeArrowheads="1"/>
          </p:cNvSpPr>
          <p:nvPr>
            <p:ph type="title"/>
          </p:nvPr>
        </p:nvSpPr>
        <p:spPr>
          <a:xfrm>
            <a:off x="792163" y="39688"/>
            <a:ext cx="7570787" cy="1412875"/>
          </a:xfrm>
        </p:spPr>
        <p:txBody>
          <a:bodyPr/>
          <a:lstStyle/>
          <a:p>
            <a:pPr eaLnBrk="1" hangingPunct="1">
              <a:defRPr/>
            </a:pPr>
            <a:r>
              <a:rPr lang="en-AU" dirty="0"/>
              <a:t>Playfair Cipher</a:t>
            </a:r>
          </a:p>
        </p:txBody>
      </p:sp>
    </p:spTree>
    <p:extLst>
      <p:ext uri="{BB962C8B-B14F-4D97-AF65-F5344CB8AC3E}">
        <p14:creationId xmlns:p14="http://schemas.microsoft.com/office/powerpoint/2010/main" val="3121134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Example : </a:t>
            </a:r>
          </a:p>
          <a:p>
            <a:pPr marL="0" indent="0">
              <a:spcBef>
                <a:spcPts val="0"/>
              </a:spcBef>
              <a:buNone/>
            </a:pPr>
            <a:endParaRPr lang="en-US" sz="2400" dirty="0"/>
          </a:p>
          <a:p>
            <a:pPr marL="0" indent="0">
              <a:spcBef>
                <a:spcPts val="0"/>
              </a:spcBef>
              <a:buNone/>
            </a:pPr>
            <a:r>
              <a:rPr lang="en-US" sz="2400" dirty="0">
                <a:solidFill>
                  <a:schemeClr val="accent6">
                    <a:lumMod val="50000"/>
                  </a:schemeClr>
                </a:solidFill>
              </a:rPr>
              <a:t>Plaintext: </a:t>
            </a:r>
            <a:r>
              <a:rPr lang="en-US" sz="2400" dirty="0"/>
              <a:t>attack</a:t>
            </a:r>
          </a:p>
          <a:p>
            <a:pPr marL="0" indent="0">
              <a:spcBef>
                <a:spcPts val="0"/>
              </a:spcBef>
              <a:buNone/>
            </a:pPr>
            <a:r>
              <a:rPr lang="en-US" sz="2400" dirty="0">
                <a:solidFill>
                  <a:schemeClr val="accent6">
                    <a:lumMod val="50000"/>
                  </a:schemeClr>
                </a:solidFill>
              </a:rPr>
              <a:t>Diagram:  </a:t>
            </a:r>
            <a:r>
              <a:rPr lang="en-US" sz="2400" dirty="0"/>
              <a:t>at ta </a:t>
            </a:r>
            <a:r>
              <a:rPr lang="en-US" sz="2400" dirty="0" err="1"/>
              <a:t>ck</a:t>
            </a:r>
            <a:endParaRPr lang="en-US" sz="2400" dirty="0"/>
          </a:p>
          <a:p>
            <a:pPr marL="0" indent="0">
              <a:spcBef>
                <a:spcPts val="0"/>
              </a:spcBef>
              <a:buNone/>
            </a:pPr>
            <a:endParaRPr lang="en-US" sz="2400" dirty="0"/>
          </a:p>
          <a:p>
            <a:pPr marL="0" indent="0">
              <a:spcBef>
                <a:spcPts val="0"/>
              </a:spcBef>
              <a:buNone/>
            </a:pPr>
            <a:r>
              <a:rPr lang="en-US" sz="2400" dirty="0">
                <a:solidFill>
                  <a:schemeClr val="accent6">
                    <a:lumMod val="50000"/>
                  </a:schemeClr>
                </a:solidFill>
              </a:rPr>
              <a:t>Plaintext: </a:t>
            </a:r>
            <a:r>
              <a:rPr lang="en-US" sz="2400" dirty="0"/>
              <a:t>academy</a:t>
            </a:r>
          </a:p>
          <a:p>
            <a:pPr marL="0" indent="0">
              <a:spcBef>
                <a:spcPts val="0"/>
              </a:spcBef>
              <a:buNone/>
            </a:pPr>
            <a:r>
              <a:rPr lang="en-US" sz="2400" dirty="0">
                <a:solidFill>
                  <a:schemeClr val="accent6">
                    <a:lumMod val="50000"/>
                  </a:schemeClr>
                </a:solidFill>
              </a:rPr>
              <a:t>Diagram:  </a:t>
            </a:r>
            <a:r>
              <a:rPr lang="en-US" sz="2400" dirty="0"/>
              <a:t>ac ad </a:t>
            </a:r>
            <a:r>
              <a:rPr lang="en-US" sz="2400" dirty="0" err="1"/>
              <a:t>em</a:t>
            </a:r>
            <a:r>
              <a:rPr lang="en-US" sz="2400" dirty="0"/>
              <a:t> </a:t>
            </a:r>
            <a:r>
              <a:rPr lang="en-US" sz="2400" dirty="0" err="1"/>
              <a:t>y</a:t>
            </a:r>
            <a:r>
              <a:rPr lang="en-US" sz="2400" dirty="0" err="1">
                <a:solidFill>
                  <a:srgbClr val="FF0000"/>
                </a:solidFill>
              </a:rPr>
              <a:t>x</a:t>
            </a:r>
            <a:endParaRPr lang="en-US" sz="2400" dirty="0">
              <a:solidFill>
                <a:srgbClr val="FF0000"/>
              </a:solidFill>
            </a:endParaRPr>
          </a:p>
          <a:p>
            <a:pPr marL="0" indent="0">
              <a:spcBef>
                <a:spcPts val="0"/>
              </a:spcBef>
              <a:buNone/>
            </a:pPr>
            <a:endParaRPr lang="en-US" sz="2400" dirty="0"/>
          </a:p>
          <a:p>
            <a:pPr marL="0" indent="0">
              <a:spcBef>
                <a:spcPts val="0"/>
              </a:spcBef>
              <a:buNone/>
            </a:pPr>
            <a:r>
              <a:rPr lang="en-US" sz="2400" dirty="0">
                <a:solidFill>
                  <a:schemeClr val="accent6">
                    <a:lumMod val="50000"/>
                  </a:schemeClr>
                </a:solidFill>
              </a:rPr>
              <a:t>Plaintext: </a:t>
            </a:r>
            <a:r>
              <a:rPr lang="en-US" sz="2400" dirty="0"/>
              <a:t>balloon</a:t>
            </a:r>
          </a:p>
          <a:p>
            <a:pPr marL="0" indent="0">
              <a:spcBef>
                <a:spcPts val="0"/>
              </a:spcBef>
              <a:buNone/>
            </a:pPr>
            <a:r>
              <a:rPr lang="en-US" sz="2400" dirty="0">
                <a:solidFill>
                  <a:schemeClr val="accent6">
                    <a:lumMod val="50000"/>
                  </a:schemeClr>
                </a:solidFill>
              </a:rPr>
              <a:t>Diagram:  </a:t>
            </a:r>
            <a:r>
              <a:rPr lang="en-US" sz="2400" dirty="0" err="1"/>
              <a:t>ba</a:t>
            </a:r>
            <a:r>
              <a:rPr lang="en-US" sz="2400" dirty="0"/>
              <a:t> l</a:t>
            </a:r>
            <a:r>
              <a:rPr lang="en-US" sz="2400" dirty="0">
                <a:solidFill>
                  <a:srgbClr val="FF0000"/>
                </a:solidFill>
              </a:rPr>
              <a:t>x</a:t>
            </a:r>
            <a:r>
              <a:rPr lang="en-US" sz="2400" dirty="0"/>
              <a:t> lo on</a:t>
            </a:r>
          </a:p>
          <a:p>
            <a:pPr marL="0" indent="0">
              <a:spcBef>
                <a:spcPts val="0"/>
              </a:spcBef>
              <a:buNone/>
            </a:pPr>
            <a:endParaRPr lang="en-US" sz="2400" dirty="0"/>
          </a:p>
        </p:txBody>
      </p:sp>
      <p:sp>
        <p:nvSpPr>
          <p:cNvPr id="4" name="Rectangle 2"/>
          <p:cNvSpPr>
            <a:spLocks noGrp="1" noChangeArrowheads="1"/>
          </p:cNvSpPr>
          <p:nvPr>
            <p:ph type="title"/>
          </p:nvPr>
        </p:nvSpPr>
        <p:spPr>
          <a:xfrm>
            <a:off x="792163" y="39688"/>
            <a:ext cx="7570787" cy="1412875"/>
          </a:xfrm>
        </p:spPr>
        <p:txBody>
          <a:bodyPr/>
          <a:lstStyle/>
          <a:p>
            <a:pPr eaLnBrk="1" hangingPunct="1">
              <a:defRPr/>
            </a:pPr>
            <a:r>
              <a:rPr lang="en-AU" dirty="0"/>
              <a:t>Playfair Cipher</a:t>
            </a:r>
          </a:p>
        </p:txBody>
      </p:sp>
    </p:spTree>
    <p:extLst>
      <p:ext uri="{BB962C8B-B14F-4D97-AF65-F5344CB8AC3E}">
        <p14:creationId xmlns:p14="http://schemas.microsoft.com/office/powerpoint/2010/main" val="1460304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106" y="1628800"/>
            <a:ext cx="7570787" cy="4907235"/>
          </a:xfrm>
        </p:spPr>
        <p:txBody>
          <a:bodyPr/>
          <a:lstStyle/>
          <a:p>
            <a:r>
              <a:rPr lang="en-US" sz="2400" dirty="0"/>
              <a:t>If the letters appear on the same row of your table, replace them with the letters to their immediate right respectively (wrapping around).</a:t>
            </a:r>
          </a:p>
          <a:p>
            <a:r>
              <a:rPr lang="en-US" sz="2400" dirty="0"/>
              <a:t>If the letters appear on the same column of your table, replace them with the letters immediately below respectively (wrapping around).</a:t>
            </a:r>
          </a:p>
          <a:p>
            <a:r>
              <a:rPr lang="en-US" sz="2400" dirty="0"/>
              <a:t>If the letters are not on the same row or column, make a rectangle and replace them with the letters on the same row but at the other pair of corners of the rectangle defined by the original pair. </a:t>
            </a:r>
          </a:p>
          <a:p>
            <a:pPr lvl="1">
              <a:buNone/>
            </a:pPr>
            <a:endParaRPr lang="ar-JO" sz="2400" b="1" i="1" u="sng" dirty="0"/>
          </a:p>
        </p:txBody>
      </p:sp>
      <p:sp>
        <p:nvSpPr>
          <p:cNvPr id="4" name="Rectangle 2"/>
          <p:cNvSpPr>
            <a:spLocks noGrp="1" noChangeArrowheads="1"/>
          </p:cNvSpPr>
          <p:nvPr>
            <p:ph type="title"/>
          </p:nvPr>
        </p:nvSpPr>
        <p:spPr>
          <a:xfrm>
            <a:off x="792163" y="39688"/>
            <a:ext cx="7570787" cy="1412875"/>
          </a:xfrm>
        </p:spPr>
        <p:txBody>
          <a:bodyPr/>
          <a:lstStyle/>
          <a:p>
            <a:pPr eaLnBrk="1" hangingPunct="1">
              <a:defRPr/>
            </a:pPr>
            <a:r>
              <a:rPr lang="en-AU" dirty="0"/>
              <a:t>Playfair Cipher</a:t>
            </a:r>
          </a:p>
        </p:txBody>
      </p:sp>
    </p:spTree>
    <p:extLst>
      <p:ext uri="{BB962C8B-B14F-4D97-AF65-F5344CB8AC3E}">
        <p14:creationId xmlns:p14="http://schemas.microsoft.com/office/powerpoint/2010/main" val="2207403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92163" y="39688"/>
            <a:ext cx="7570787" cy="1412875"/>
          </a:xfrm>
        </p:spPr>
        <p:txBody>
          <a:bodyPr/>
          <a:lstStyle/>
          <a:p>
            <a:pPr eaLnBrk="1" hangingPunct="1">
              <a:defRPr/>
            </a:pPr>
            <a:r>
              <a:rPr lang="en-AU" dirty="0"/>
              <a:t>Playfair Cipher</a:t>
            </a:r>
          </a:p>
        </p:txBody>
      </p:sp>
      <p:pic>
        <p:nvPicPr>
          <p:cNvPr id="5" name="Picture 4"/>
          <p:cNvPicPr>
            <a:picLocks noChangeAspect="1"/>
          </p:cNvPicPr>
          <p:nvPr/>
        </p:nvPicPr>
        <p:blipFill>
          <a:blip r:embed="rId2"/>
          <a:stretch>
            <a:fillRect/>
          </a:stretch>
        </p:blipFill>
        <p:spPr>
          <a:xfrm>
            <a:off x="2267744" y="4181300"/>
            <a:ext cx="4819026" cy="2560067"/>
          </a:xfrm>
          <a:prstGeom prst="rect">
            <a:avLst/>
          </a:prstGeom>
        </p:spPr>
      </p:pic>
      <p:pic>
        <p:nvPicPr>
          <p:cNvPr id="6" name="Picture 5"/>
          <p:cNvPicPr>
            <a:picLocks noChangeAspect="1"/>
          </p:cNvPicPr>
          <p:nvPr/>
        </p:nvPicPr>
        <p:blipFill>
          <a:blip r:embed="rId3"/>
          <a:stretch>
            <a:fillRect/>
          </a:stretch>
        </p:blipFill>
        <p:spPr>
          <a:xfrm>
            <a:off x="2267744" y="1668588"/>
            <a:ext cx="4819026" cy="2408484"/>
          </a:xfrm>
          <a:prstGeom prst="rect">
            <a:avLst/>
          </a:prstGeom>
        </p:spPr>
      </p:pic>
    </p:spTree>
    <p:extLst>
      <p:ext uri="{BB962C8B-B14F-4D97-AF65-F5344CB8AC3E}">
        <p14:creationId xmlns:p14="http://schemas.microsoft.com/office/powerpoint/2010/main" val="3774413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92163" y="39688"/>
            <a:ext cx="7570787" cy="1412875"/>
          </a:xfrm>
        </p:spPr>
        <p:txBody>
          <a:bodyPr/>
          <a:lstStyle/>
          <a:p>
            <a:pPr eaLnBrk="1" hangingPunct="1">
              <a:defRPr/>
            </a:pPr>
            <a:r>
              <a:rPr lang="en-AU" dirty="0"/>
              <a:t>Playfair Cipher</a:t>
            </a:r>
          </a:p>
        </p:txBody>
      </p:sp>
      <p:pic>
        <p:nvPicPr>
          <p:cNvPr id="2" name="Picture 1"/>
          <p:cNvPicPr>
            <a:picLocks noChangeAspect="1"/>
          </p:cNvPicPr>
          <p:nvPr/>
        </p:nvPicPr>
        <p:blipFill>
          <a:blip r:embed="rId2"/>
          <a:stretch>
            <a:fillRect/>
          </a:stretch>
        </p:blipFill>
        <p:spPr>
          <a:xfrm>
            <a:off x="2210325" y="1700808"/>
            <a:ext cx="4881955" cy="2376264"/>
          </a:xfrm>
          <a:prstGeom prst="rect">
            <a:avLst/>
          </a:prstGeom>
        </p:spPr>
      </p:pic>
      <p:pic>
        <p:nvPicPr>
          <p:cNvPr id="3" name="Picture 2"/>
          <p:cNvPicPr>
            <a:picLocks noChangeAspect="1"/>
          </p:cNvPicPr>
          <p:nvPr/>
        </p:nvPicPr>
        <p:blipFill>
          <a:blip r:embed="rId3"/>
          <a:stretch>
            <a:fillRect/>
          </a:stretch>
        </p:blipFill>
        <p:spPr>
          <a:xfrm>
            <a:off x="2127946" y="4325317"/>
            <a:ext cx="4899219" cy="2376264"/>
          </a:xfrm>
          <a:prstGeom prst="rect">
            <a:avLst/>
          </a:prstGeom>
        </p:spPr>
      </p:pic>
    </p:spTree>
    <p:extLst>
      <p:ext uri="{BB962C8B-B14F-4D97-AF65-F5344CB8AC3E}">
        <p14:creationId xmlns:p14="http://schemas.microsoft.com/office/powerpoint/2010/main" val="5077010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92163" y="39688"/>
            <a:ext cx="7570787" cy="1412875"/>
          </a:xfrm>
        </p:spPr>
        <p:txBody>
          <a:bodyPr/>
          <a:lstStyle/>
          <a:p>
            <a:pPr eaLnBrk="1" hangingPunct="1">
              <a:defRPr/>
            </a:pPr>
            <a:r>
              <a:rPr lang="en-AU" dirty="0"/>
              <a:t>Playfair Cipher</a:t>
            </a:r>
          </a:p>
        </p:txBody>
      </p:sp>
      <p:pic>
        <p:nvPicPr>
          <p:cNvPr id="5" name="Picture 4"/>
          <p:cNvPicPr>
            <a:picLocks noChangeAspect="1"/>
          </p:cNvPicPr>
          <p:nvPr/>
        </p:nvPicPr>
        <p:blipFill>
          <a:blip r:embed="rId2"/>
          <a:stretch>
            <a:fillRect/>
          </a:stretch>
        </p:blipFill>
        <p:spPr>
          <a:xfrm>
            <a:off x="2286890" y="1628800"/>
            <a:ext cx="4581331" cy="2448272"/>
          </a:xfrm>
          <a:prstGeom prst="rect">
            <a:avLst/>
          </a:prstGeom>
        </p:spPr>
      </p:pic>
      <p:pic>
        <p:nvPicPr>
          <p:cNvPr id="6" name="Picture 5"/>
          <p:cNvPicPr>
            <a:picLocks noChangeAspect="1"/>
          </p:cNvPicPr>
          <p:nvPr/>
        </p:nvPicPr>
        <p:blipFill>
          <a:blip r:embed="rId3"/>
          <a:stretch>
            <a:fillRect/>
          </a:stretch>
        </p:blipFill>
        <p:spPr>
          <a:xfrm>
            <a:off x="2286890" y="4221088"/>
            <a:ext cx="4581331" cy="2448272"/>
          </a:xfrm>
          <a:prstGeom prst="rect">
            <a:avLst/>
          </a:prstGeom>
        </p:spPr>
      </p:pic>
    </p:spTree>
    <p:extLst>
      <p:ext uri="{BB962C8B-B14F-4D97-AF65-F5344CB8AC3E}">
        <p14:creationId xmlns:p14="http://schemas.microsoft.com/office/powerpoint/2010/main" val="4012730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92163" y="39688"/>
            <a:ext cx="7570787" cy="1412875"/>
          </a:xfrm>
        </p:spPr>
        <p:txBody>
          <a:bodyPr/>
          <a:lstStyle/>
          <a:p>
            <a:pPr eaLnBrk="1" hangingPunct="1">
              <a:defRPr/>
            </a:pPr>
            <a:r>
              <a:rPr lang="en-AU" dirty="0"/>
              <a:t>Playfair Cipher</a:t>
            </a:r>
          </a:p>
        </p:txBody>
      </p:sp>
      <p:sp>
        <p:nvSpPr>
          <p:cNvPr id="2" name="Rectangle 1"/>
          <p:cNvSpPr/>
          <p:nvPr/>
        </p:nvSpPr>
        <p:spPr>
          <a:xfrm>
            <a:off x="545108" y="1916832"/>
            <a:ext cx="8064896" cy="2156873"/>
          </a:xfrm>
          <a:prstGeom prst="rect">
            <a:avLst/>
          </a:prstGeom>
        </p:spPr>
        <p:txBody>
          <a:bodyPr wrap="square">
            <a:spAutoFit/>
          </a:bodyPr>
          <a:lstStyle/>
          <a:p>
            <a:pPr marL="0" marR="0">
              <a:lnSpc>
                <a:spcPct val="107000"/>
              </a:lnSpc>
              <a:spcBef>
                <a:spcPts val="0"/>
              </a:spcBef>
              <a:spcAft>
                <a:spcPts val="0"/>
              </a:spcAft>
            </a:pPr>
            <a:r>
              <a:rPr lang="en-US" sz="2400" dirty="0">
                <a:solidFill>
                  <a:schemeClr val="tx2">
                    <a:lumMod val="75000"/>
                  </a:schemeClr>
                </a:solidFill>
                <a:latin typeface="+mn-lt"/>
                <a:ea typeface="Calibri" panose="020F0502020204030204" pitchFamily="34" charset="0"/>
                <a:cs typeface="Arial" panose="020B0604020202020204" pitchFamily="34" charset="0"/>
              </a:rPr>
              <a:t>Given the following plaintext and key, find the ciphertext using the Playfair cipher.</a:t>
            </a:r>
          </a:p>
          <a:p>
            <a:pPr marL="0" marR="0">
              <a:lnSpc>
                <a:spcPct val="115000"/>
              </a:lnSpc>
              <a:spcBef>
                <a:spcPts val="0"/>
              </a:spcBef>
              <a:spcAft>
                <a:spcPts val="0"/>
              </a:spcAft>
            </a:pPr>
            <a:r>
              <a:rPr lang="en-US" sz="2400" dirty="0">
                <a:solidFill>
                  <a:schemeClr val="tx2">
                    <a:lumMod val="75000"/>
                  </a:schemeClr>
                </a:solidFill>
                <a:latin typeface="+mn-lt"/>
                <a:ea typeface="Calibri" panose="020F0502020204030204" pitchFamily="34" charset="0"/>
                <a:cs typeface="Arial" panose="020B0604020202020204" pitchFamily="34" charset="0"/>
              </a:rPr>
              <a:t>P = Stall</a:t>
            </a:r>
          </a:p>
          <a:p>
            <a:pPr marL="0" marR="0">
              <a:lnSpc>
                <a:spcPct val="115000"/>
              </a:lnSpc>
              <a:spcBef>
                <a:spcPts val="0"/>
              </a:spcBef>
              <a:spcAft>
                <a:spcPts val="0"/>
              </a:spcAft>
            </a:pPr>
            <a:r>
              <a:rPr lang="en-US" sz="2400" dirty="0">
                <a:solidFill>
                  <a:schemeClr val="tx2">
                    <a:lumMod val="75000"/>
                  </a:schemeClr>
                </a:solidFill>
                <a:latin typeface="+mn-lt"/>
                <a:ea typeface="Calibri" panose="020F0502020204030204" pitchFamily="34" charset="0"/>
                <a:cs typeface="Arial" panose="020B0604020202020204" pitchFamily="34" charset="0"/>
              </a:rPr>
              <a:t>K = security</a:t>
            </a:r>
          </a:p>
          <a:p>
            <a:pPr marL="0" marR="0">
              <a:lnSpc>
                <a:spcPct val="115000"/>
              </a:lnSpc>
              <a:spcBef>
                <a:spcPts val="0"/>
              </a:spcBef>
              <a:spcAft>
                <a:spcPts val="0"/>
              </a:spcAft>
            </a:pPr>
            <a:r>
              <a:rPr lang="en-US" sz="2400" dirty="0">
                <a:solidFill>
                  <a:schemeClr val="tx2">
                    <a:lumMod val="75000"/>
                  </a:schemeClr>
                </a:solidFill>
                <a:latin typeface="+mn-lt"/>
                <a:ea typeface="Calibri" panose="020F0502020204030204" pitchFamily="34" charset="0"/>
                <a:cs typeface="Arial" panose="020B0604020202020204" pitchFamily="34" charset="0"/>
              </a:rPr>
              <a:t>C = ________</a:t>
            </a:r>
            <a:endParaRPr lang="en-US" sz="2400" dirty="0">
              <a:solidFill>
                <a:schemeClr val="tx2">
                  <a:lumMod val="75000"/>
                </a:schemeClr>
              </a:solidFill>
              <a:effectLst/>
              <a:latin typeface="+mn-lt"/>
              <a:ea typeface="Calibri" panose="020F0502020204030204" pitchFamily="34" charset="0"/>
              <a:cs typeface="Arial" panose="020B0604020202020204" pitchFamily="34" charset="0"/>
            </a:endParaRPr>
          </a:p>
        </p:txBody>
      </p:sp>
      <p:graphicFrame>
        <p:nvGraphicFramePr>
          <p:cNvPr id="7" name="Group 51"/>
          <p:cNvGraphicFramePr>
            <a:graphicFrameLocks noGrp="1"/>
          </p:cNvGraphicFramePr>
          <p:nvPr>
            <p:extLst>
              <p:ext uri="{D42A27DB-BD31-4B8C-83A1-F6EECF244321}">
                <p14:modId xmlns:p14="http://schemas.microsoft.com/office/powerpoint/2010/main" val="2246084367"/>
              </p:ext>
            </p:extLst>
          </p:nvPr>
        </p:nvGraphicFramePr>
        <p:xfrm>
          <a:off x="2699792" y="4365104"/>
          <a:ext cx="3312368" cy="2160240"/>
        </p:xfrm>
        <a:graphic>
          <a:graphicData uri="http://schemas.openxmlformats.org/drawingml/2006/table">
            <a:tbl>
              <a:tblPr/>
              <a:tblGrid>
                <a:gridCol w="663364">
                  <a:extLst>
                    <a:ext uri="{9D8B030D-6E8A-4147-A177-3AD203B41FA5}">
                      <a16:colId xmlns:a16="http://schemas.microsoft.com/office/drawing/2014/main" val="20000"/>
                    </a:ext>
                  </a:extLst>
                </a:gridCol>
                <a:gridCol w="661138">
                  <a:extLst>
                    <a:ext uri="{9D8B030D-6E8A-4147-A177-3AD203B41FA5}">
                      <a16:colId xmlns:a16="http://schemas.microsoft.com/office/drawing/2014/main" val="20001"/>
                    </a:ext>
                  </a:extLst>
                </a:gridCol>
                <a:gridCol w="638877">
                  <a:extLst>
                    <a:ext uri="{9D8B030D-6E8A-4147-A177-3AD203B41FA5}">
                      <a16:colId xmlns:a16="http://schemas.microsoft.com/office/drawing/2014/main" val="20002"/>
                    </a:ext>
                  </a:extLst>
                </a:gridCol>
                <a:gridCol w="685625">
                  <a:extLst>
                    <a:ext uri="{9D8B030D-6E8A-4147-A177-3AD203B41FA5}">
                      <a16:colId xmlns:a16="http://schemas.microsoft.com/office/drawing/2014/main" val="20003"/>
                    </a:ext>
                  </a:extLst>
                </a:gridCol>
                <a:gridCol w="663364">
                  <a:extLst>
                    <a:ext uri="{9D8B030D-6E8A-4147-A177-3AD203B41FA5}">
                      <a16:colId xmlns:a16="http://schemas.microsoft.com/office/drawing/2014/main" val="20004"/>
                    </a:ext>
                  </a:extLst>
                </a:gridCol>
              </a:tblGrid>
              <a:tr h="43882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3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9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8636">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endPar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74685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a:t>Vigenère Cipher</a:t>
            </a:r>
          </a:p>
        </p:txBody>
      </p:sp>
      <p:sp>
        <p:nvSpPr>
          <p:cNvPr id="89091" name="Rectangle 3"/>
          <p:cNvSpPr>
            <a:spLocks noGrp="1" noChangeArrowheads="1"/>
          </p:cNvSpPr>
          <p:nvPr>
            <p:ph idx="1"/>
          </p:nvPr>
        </p:nvSpPr>
        <p:spPr/>
        <p:txBody>
          <a:bodyPr/>
          <a:lstStyle/>
          <a:p>
            <a:pPr algn="just"/>
            <a:r>
              <a:rPr lang="en-AU" dirty="0"/>
              <a:t>Best known and one of the simplest polyalphabetic substitution ciphers</a:t>
            </a:r>
          </a:p>
          <a:p>
            <a:pPr algn="just"/>
            <a:r>
              <a:rPr lang="en-AU" dirty="0"/>
              <a:t>In this scheme the set of related monoalphabetic substitution rules consists of the 26 Caesar ciphers with shifts of 0 through 25</a:t>
            </a:r>
          </a:p>
          <a:p>
            <a:pPr algn="just"/>
            <a:r>
              <a:rPr lang="en-AU" dirty="0"/>
              <a:t>Each cipher is denoted by a key letter which is the ciphertext letter that substitutes for the plaintext letter a</a:t>
            </a:r>
          </a:p>
          <a:p>
            <a:endParaRPr lang="en-A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764704"/>
            <a:ext cx="9143999" cy="687859"/>
          </a:xfrm>
        </p:spPr>
        <p:txBody>
          <a:bodyPr/>
          <a:lstStyle/>
          <a:p>
            <a:r>
              <a:rPr lang="en-AU" sz="4400" dirty="0"/>
              <a:t>Vigenère Cipher </a:t>
            </a:r>
            <a:r>
              <a:rPr lang="en-US" sz="4400" dirty="0"/>
              <a:t>with Repeating key</a:t>
            </a:r>
            <a:br>
              <a:rPr lang="en-US" b="1" dirty="0"/>
            </a:br>
            <a:endParaRPr lang="en-AU" dirty="0"/>
          </a:p>
        </p:txBody>
      </p:sp>
      <p:sp>
        <p:nvSpPr>
          <p:cNvPr id="91139" name="Rectangle 3"/>
          <p:cNvSpPr>
            <a:spLocks noGrp="1" noChangeArrowheads="1"/>
          </p:cNvSpPr>
          <p:nvPr>
            <p:ph idx="1"/>
          </p:nvPr>
        </p:nvSpPr>
        <p:spPr>
          <a:xfrm>
            <a:off x="609601" y="1762125"/>
            <a:ext cx="8153400" cy="4791075"/>
          </a:xfrm>
        </p:spPr>
        <p:txBody>
          <a:bodyPr>
            <a:normAutofit lnSpcReduction="10000"/>
          </a:bodyPr>
          <a:lstStyle/>
          <a:p>
            <a:r>
              <a:rPr lang="en-US" dirty="0">
                <a:solidFill>
                  <a:schemeClr val="accent1">
                    <a:lumMod val="50000"/>
                  </a:schemeClr>
                </a:solidFill>
                <a:ea typeface="ＭＳ Ｐゴシック" pitchFamily="-107" charset="-128"/>
                <a:cs typeface="ＭＳ Ｐゴシック" pitchFamily="-107" charset="-128"/>
              </a:rPr>
              <a:t>To encrypt a message, a key is needed that is as long as the message</a:t>
            </a:r>
          </a:p>
          <a:p>
            <a:r>
              <a:rPr lang="en-US" dirty="0">
                <a:solidFill>
                  <a:schemeClr val="accent1">
                    <a:lumMod val="50000"/>
                  </a:schemeClr>
                </a:solidFill>
                <a:ea typeface="ＭＳ Ｐゴシック" pitchFamily="-107" charset="-128"/>
                <a:cs typeface="ＭＳ Ｐゴシック" pitchFamily="-107" charset="-128"/>
              </a:rPr>
              <a:t> Usually, the key is a repeating keyword </a:t>
            </a:r>
          </a:p>
          <a:p>
            <a:r>
              <a:rPr lang="en-US" dirty="0">
                <a:solidFill>
                  <a:schemeClr val="accent1">
                    <a:lumMod val="50000"/>
                  </a:schemeClr>
                </a:solidFill>
                <a:ea typeface="ＭＳ Ｐゴシック" pitchFamily="-107" charset="-128"/>
                <a:cs typeface="ＭＳ Ｐゴシック" pitchFamily="-107" charset="-128"/>
              </a:rPr>
              <a:t>For example, if the keyword is </a:t>
            </a:r>
            <a:r>
              <a:rPr lang="en-US" i="1" dirty="0">
                <a:solidFill>
                  <a:srgbClr val="C00000"/>
                </a:solidFill>
                <a:ea typeface="ＭＳ Ｐゴシック" pitchFamily="-107" charset="-128"/>
                <a:cs typeface="ＭＳ Ｐゴシック" pitchFamily="-107" charset="-128"/>
              </a:rPr>
              <a:t>deceptive</a:t>
            </a:r>
            <a:r>
              <a:rPr lang="en-US" dirty="0">
                <a:solidFill>
                  <a:schemeClr val="accent1">
                    <a:lumMod val="50000"/>
                  </a:schemeClr>
                </a:solidFill>
                <a:ea typeface="ＭＳ Ｐゴシック" pitchFamily="-107" charset="-128"/>
                <a:cs typeface="ＭＳ Ｐゴシック" pitchFamily="-107" charset="-128"/>
              </a:rPr>
              <a:t>, the message “we are discovered save yourself” is encrypted as:</a:t>
            </a:r>
          </a:p>
          <a:p>
            <a:pPr>
              <a:buNone/>
            </a:pPr>
            <a:r>
              <a:rPr lang="en-US" dirty="0">
                <a:solidFill>
                  <a:schemeClr val="tx1"/>
                </a:solidFill>
                <a:latin typeface="Arial" charset="0"/>
                <a:ea typeface="ＭＳ Ｐゴシック" pitchFamily="-107" charset="-128"/>
                <a:cs typeface="ＭＳ Ｐゴシック" pitchFamily="-107" charset="-128"/>
              </a:rPr>
              <a:t>	</a:t>
            </a:r>
            <a:r>
              <a:rPr lang="en-AU" dirty="0"/>
              <a:t>key:             deceptivedeceptivedeceptive</a:t>
            </a:r>
          </a:p>
          <a:p>
            <a:pPr lvl="1">
              <a:buNone/>
            </a:pPr>
            <a:r>
              <a:rPr lang="en-AU" dirty="0"/>
              <a:t>plaintext:    wearediscoveredsaveyourself</a:t>
            </a:r>
          </a:p>
          <a:p>
            <a:pPr lvl="1">
              <a:buNone/>
            </a:pPr>
            <a:r>
              <a:rPr lang="en-AU" dirty="0"/>
              <a:t>ciphertext:  ZICVTWQNGRZGVTWAVZHCQYGLMGJ</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lstStyle/>
          <a:p>
            <a:endParaRPr lang="ar-JO"/>
          </a:p>
        </p:txBody>
      </p:sp>
      <p:pic>
        <p:nvPicPr>
          <p:cNvPr id="1027" name="Picture 3"/>
          <p:cNvPicPr>
            <a:picLocks noChangeAspect="1" noChangeArrowheads="1"/>
          </p:cNvPicPr>
          <p:nvPr/>
        </p:nvPicPr>
        <p:blipFill>
          <a:blip r:embed="rId2"/>
          <a:srcRect l="28970" t="10626" r="7939" b="12594"/>
          <a:stretch>
            <a:fillRect/>
          </a:stretch>
        </p:blipFill>
        <p:spPr bwMode="auto">
          <a:xfrm>
            <a:off x="0" y="0"/>
            <a:ext cx="9144000" cy="6858000"/>
          </a:xfrm>
          <a:prstGeom prst="rect">
            <a:avLst/>
          </a:prstGeom>
          <a:noFill/>
          <a:ln w="9525">
            <a:noFill/>
            <a:miter lim="800000"/>
            <a:headEnd/>
            <a:tailEnd/>
          </a:ln>
        </p:spPr>
      </p:pic>
      <p:cxnSp>
        <p:nvCxnSpPr>
          <p:cNvPr id="7" name="Straight Connector 6"/>
          <p:cNvCxnSpPr>
            <a:endCxn id="8" idx="2"/>
          </p:cNvCxnSpPr>
          <p:nvPr/>
        </p:nvCxnSpPr>
        <p:spPr>
          <a:xfrm flipV="1">
            <a:off x="792163" y="1481203"/>
            <a:ext cx="7020197" cy="17828"/>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7812360" y="1337187"/>
            <a:ext cx="360040" cy="288032"/>
          </a:xfrm>
          <a:prstGeom prst="ellipse">
            <a:avLst/>
          </a:prstGeom>
          <a:no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ar-JO"/>
          </a:p>
        </p:txBody>
      </p:sp>
      <p:cxnSp>
        <p:nvCxnSpPr>
          <p:cNvPr id="10" name="Straight Connector 9"/>
          <p:cNvCxnSpPr/>
          <p:nvPr/>
        </p:nvCxnSpPr>
        <p:spPr>
          <a:xfrm>
            <a:off x="8028384" y="620688"/>
            <a:ext cx="0" cy="72008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AU" dirty="0"/>
              <a:t>Steganography</a:t>
            </a:r>
          </a:p>
        </p:txBody>
      </p:sp>
      <p:sp>
        <p:nvSpPr>
          <p:cNvPr id="107523" name="Rectangle 3"/>
          <p:cNvSpPr>
            <a:spLocks noGrp="1" noChangeArrowheads="1"/>
          </p:cNvSpPr>
          <p:nvPr>
            <p:ph type="body" idx="1"/>
          </p:nvPr>
        </p:nvSpPr>
        <p:spPr/>
        <p:txBody>
          <a:bodyPr/>
          <a:lstStyle/>
          <a:p>
            <a:pPr eaLnBrk="1" hangingPunct="1">
              <a:lnSpc>
                <a:spcPct val="90000"/>
              </a:lnSpc>
              <a:defRPr/>
            </a:pPr>
            <a:r>
              <a:rPr lang="en-US" dirty="0"/>
              <a:t>an alternative to encryption</a:t>
            </a:r>
          </a:p>
          <a:p>
            <a:pPr eaLnBrk="1" hangingPunct="1">
              <a:lnSpc>
                <a:spcPct val="90000"/>
              </a:lnSpc>
              <a:defRPr/>
            </a:pPr>
            <a:r>
              <a:rPr lang="en-US" dirty="0"/>
              <a:t>hides existence of message :</a:t>
            </a:r>
          </a:p>
          <a:p>
            <a:pPr lvl="1" eaLnBrk="1" hangingPunct="1">
              <a:lnSpc>
                <a:spcPct val="90000"/>
              </a:lnSpc>
              <a:defRPr/>
            </a:pPr>
            <a:r>
              <a:rPr lang="en-US" dirty="0"/>
              <a:t>using only a subset of letters/words in a longer message marked in some way.</a:t>
            </a:r>
          </a:p>
          <a:p>
            <a:pPr lvl="1" eaLnBrk="1" hangingPunct="1">
              <a:lnSpc>
                <a:spcPct val="90000"/>
              </a:lnSpc>
              <a:defRPr/>
            </a:pPr>
            <a:r>
              <a:rPr lang="en-US" dirty="0"/>
              <a:t>using invisible ink.</a:t>
            </a:r>
          </a:p>
          <a:p>
            <a:pPr lvl="1" eaLnBrk="1" hangingPunct="1">
              <a:lnSpc>
                <a:spcPct val="90000"/>
              </a:lnSpc>
              <a:buNone/>
              <a:defRPr/>
            </a:pPr>
            <a:endParaRPr lang="en-AU" dirty="0"/>
          </a:p>
        </p:txBody>
      </p:sp>
    </p:spTree>
    <p:extLst>
      <p:ext uri="{BB962C8B-B14F-4D97-AF65-F5344CB8AC3E}">
        <p14:creationId xmlns:p14="http://schemas.microsoft.com/office/powerpoint/2010/main" val="2178494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9688"/>
            <a:ext cx="8715436" cy="1412875"/>
          </a:xfrm>
        </p:spPr>
        <p:txBody>
          <a:bodyPr/>
          <a:lstStyle/>
          <a:p>
            <a:r>
              <a:rPr lang="en-US" dirty="0"/>
              <a:t>Example of </a:t>
            </a:r>
            <a:r>
              <a:rPr lang="en-AU" dirty="0"/>
              <a:t>Vigenère Cipher</a:t>
            </a:r>
            <a:endParaRPr lang="ar-JO" dirty="0"/>
          </a:p>
        </p:txBody>
      </p:sp>
      <p:pic>
        <p:nvPicPr>
          <p:cNvPr id="1026" name="Picture 2"/>
          <p:cNvPicPr>
            <a:picLocks noChangeAspect="1" noChangeArrowheads="1"/>
          </p:cNvPicPr>
          <p:nvPr/>
        </p:nvPicPr>
        <p:blipFill>
          <a:blip r:embed="rId2"/>
          <a:srcRect l="32537" t="21485" r="23897" b="38476"/>
          <a:stretch>
            <a:fillRect/>
          </a:stretch>
        </p:blipFill>
        <p:spPr bwMode="auto">
          <a:xfrm>
            <a:off x="214282" y="1628800"/>
            <a:ext cx="8715436" cy="5112568"/>
          </a:xfrm>
          <a:prstGeom prst="rect">
            <a:avLst/>
          </a:prstGeom>
          <a:ln w="88900" cap="sq" cmpd="thickThin">
            <a:solidFill>
              <a:srgbClr val="000000"/>
            </a:solidFill>
            <a:prstDash val="solid"/>
            <a:miter lim="800000"/>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AU" dirty="0"/>
              <a:t>Vigenère with Auto-key</a:t>
            </a:r>
            <a:endParaRPr lang="en-US" dirty="0"/>
          </a:p>
        </p:txBody>
      </p:sp>
      <p:sp>
        <p:nvSpPr>
          <p:cNvPr id="6" name="Content Placeholder 5"/>
          <p:cNvSpPr>
            <a:spLocks noGrp="1"/>
          </p:cNvSpPr>
          <p:nvPr>
            <p:ph idx="1"/>
          </p:nvPr>
        </p:nvSpPr>
        <p:spPr>
          <a:xfrm>
            <a:off x="792163" y="1762125"/>
            <a:ext cx="7570787" cy="4714875"/>
          </a:xfrm>
        </p:spPr>
        <p:txBody>
          <a:bodyPr>
            <a:normAutofit fontScale="92500" lnSpcReduction="10000"/>
          </a:bodyPr>
          <a:lstStyle/>
          <a:p>
            <a:r>
              <a:rPr lang="en-US" dirty="0"/>
              <a:t>A keyword is concatenated with the plaintext itself to provide a autokey</a:t>
            </a:r>
          </a:p>
          <a:p>
            <a:r>
              <a:rPr lang="en-US" dirty="0"/>
              <a:t>Example:</a:t>
            </a:r>
          </a:p>
          <a:p>
            <a:pPr>
              <a:spcBef>
                <a:spcPts val="600"/>
              </a:spcBef>
              <a:buNone/>
            </a:pPr>
            <a:r>
              <a:rPr lang="en-US" dirty="0"/>
              <a:t>	key: 	   deceptivewearediscoveredsav</a:t>
            </a:r>
          </a:p>
          <a:p>
            <a:pPr>
              <a:spcBef>
                <a:spcPts val="600"/>
              </a:spcBef>
              <a:buNone/>
            </a:pPr>
            <a:r>
              <a:rPr lang="en-US" dirty="0"/>
              <a:t>	plaintext:      wearediscoveredsaveyourself</a:t>
            </a:r>
          </a:p>
          <a:p>
            <a:pPr>
              <a:spcBef>
                <a:spcPts val="600"/>
              </a:spcBef>
              <a:buNone/>
            </a:pPr>
            <a:r>
              <a:rPr lang="en-US" dirty="0"/>
              <a:t>	ciphertext:   </a:t>
            </a:r>
            <a:r>
              <a:rPr lang="en-US" sz="2400" dirty="0"/>
              <a:t>ZICVTWQNGKZEIIGASXSTSLVVWLA</a:t>
            </a:r>
          </a:p>
          <a:p>
            <a:r>
              <a:rPr lang="en-US" dirty="0"/>
              <a:t>Even this scheme is vulnerable to cryptanalysis, because the key and the plaintext share the same frequency distribution of letters, a statistical technique can be applied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One-Time Pad</a:t>
            </a:r>
            <a:endParaRPr lang="en-AU" dirty="0"/>
          </a:p>
        </p:txBody>
      </p:sp>
      <p:sp>
        <p:nvSpPr>
          <p:cNvPr id="7" name="Content Placeholder 6"/>
          <p:cNvSpPr>
            <a:spLocks noGrp="1"/>
          </p:cNvSpPr>
          <p:nvPr>
            <p:ph idx="1"/>
          </p:nvPr>
        </p:nvSpPr>
        <p:spPr>
          <a:xfrm>
            <a:off x="792163" y="1762125"/>
            <a:ext cx="7570787" cy="4791075"/>
          </a:xfrm>
        </p:spPr>
        <p:txBody>
          <a:bodyPr>
            <a:normAutofit/>
          </a:bodyPr>
          <a:lstStyle/>
          <a:p>
            <a:pPr marL="0" indent="0">
              <a:buNone/>
            </a:pPr>
            <a:r>
              <a:rPr lang="en-US" sz="2400" dirty="0"/>
              <a:t>One-time pad cipher is a type of Vigenère cipher which includes the following features :</a:t>
            </a:r>
          </a:p>
          <a:p>
            <a:pPr marL="568325" indent="-333375">
              <a:buFont typeface="Wingdings" panose="05000000000000000000" pitchFamily="2" charset="2"/>
              <a:buChar char="ü"/>
            </a:pPr>
            <a:r>
              <a:rPr lang="en-US" sz="2400" dirty="0"/>
              <a:t>It is an unbreakable cipher.</a:t>
            </a:r>
          </a:p>
          <a:p>
            <a:pPr marL="568325" indent="-333375">
              <a:buFont typeface="Wingdings" panose="05000000000000000000" pitchFamily="2" charset="2"/>
              <a:buChar char="ü"/>
            </a:pPr>
            <a:r>
              <a:rPr lang="en-US" sz="2400" dirty="0"/>
              <a:t>The key is exactly same as the length of message which is encrypted.</a:t>
            </a:r>
          </a:p>
          <a:p>
            <a:pPr marL="568325" indent="-333375">
              <a:buFont typeface="Wingdings" panose="05000000000000000000" pitchFamily="2" charset="2"/>
              <a:buChar char="ü"/>
            </a:pPr>
            <a:r>
              <a:rPr lang="en-US" sz="2400" dirty="0"/>
              <a:t>The key is made up of random symbols.</a:t>
            </a:r>
          </a:p>
          <a:p>
            <a:pPr marL="568325" indent="-333375">
              <a:buFont typeface="Wingdings" panose="05000000000000000000" pitchFamily="2" charset="2"/>
              <a:buChar char="ü"/>
            </a:pPr>
            <a:r>
              <a:rPr lang="en-US" sz="2400" dirty="0"/>
              <a:t>As the name suggests, key is used one time only and never used again for any other message to be encrypted.</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One-Time Pad</a:t>
            </a:r>
            <a:endParaRPr lang="en-AU" dirty="0"/>
          </a:p>
        </p:txBody>
      </p:sp>
      <p:sp>
        <p:nvSpPr>
          <p:cNvPr id="7" name="Content Placeholder 6"/>
          <p:cNvSpPr>
            <a:spLocks noGrp="1"/>
          </p:cNvSpPr>
          <p:nvPr>
            <p:ph idx="1"/>
          </p:nvPr>
        </p:nvSpPr>
        <p:spPr>
          <a:xfrm>
            <a:off x="792163" y="1762125"/>
            <a:ext cx="7570787" cy="4791075"/>
          </a:xfrm>
        </p:spPr>
        <p:txBody>
          <a:bodyPr>
            <a:normAutofit fontScale="70000" lnSpcReduction="20000"/>
          </a:bodyPr>
          <a:lstStyle/>
          <a:p>
            <a:r>
              <a:rPr lang="en-US" dirty="0"/>
              <a:t>proposed by an Army Signal Corp officer, Joseph Mauborgne</a:t>
            </a:r>
          </a:p>
          <a:p>
            <a:r>
              <a:rPr lang="en-US" dirty="0"/>
              <a:t>Use a random key that is as long as the message so that the key need not be repeated</a:t>
            </a:r>
          </a:p>
          <a:p>
            <a:r>
              <a:rPr lang="en-US" dirty="0"/>
              <a:t>Key is used to encrypt and decrypt a single message and then is discarded</a:t>
            </a:r>
          </a:p>
          <a:p>
            <a:r>
              <a:rPr lang="en-US" dirty="0"/>
              <a:t>Each new message requires a new key of the same length as the new message</a:t>
            </a:r>
          </a:p>
          <a:p>
            <a:r>
              <a:rPr lang="en-US" dirty="0"/>
              <a:t>Scheme is unbreakable</a:t>
            </a:r>
          </a:p>
          <a:p>
            <a:pPr lvl="1"/>
            <a:r>
              <a:rPr lang="en-US" dirty="0"/>
              <a:t>Produces random output that bears no statistical relationship to the plaintext</a:t>
            </a:r>
          </a:p>
          <a:p>
            <a:pPr lvl="1"/>
            <a:r>
              <a:rPr lang="en-US" dirty="0"/>
              <a:t>Because the ciphertext contains no information about the plaintext, there is simply no way to break the code</a:t>
            </a:r>
          </a:p>
        </p:txBody>
      </p:sp>
      <p:pic>
        <p:nvPicPr>
          <p:cNvPr id="8" name="Picture 7"/>
          <p:cNvPicPr>
            <a:picLocks noChangeAspect="1"/>
          </p:cNvPicPr>
          <p:nvPr/>
        </p:nvPicPr>
        <p:blipFill>
          <a:blip r:embed="rId3"/>
          <a:stretch>
            <a:fillRect/>
          </a:stretch>
        </p:blipFill>
        <p:spPr>
          <a:xfrm>
            <a:off x="8172400" y="4797745"/>
            <a:ext cx="1069824" cy="2060255"/>
          </a:xfrm>
          <a:prstGeom prst="rect">
            <a:avLst/>
          </a:prstGeom>
        </p:spPr>
      </p:pic>
    </p:spTree>
    <p:extLst>
      <p:ext uri="{BB962C8B-B14F-4D97-AF65-F5344CB8AC3E}">
        <p14:creationId xmlns:p14="http://schemas.microsoft.com/office/powerpoint/2010/main" val="40123118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Content Placeholder 2"/>
          <p:cNvSpPr>
            <a:spLocks noGrp="1"/>
          </p:cNvSpPr>
          <p:nvPr>
            <p:ph idx="1"/>
          </p:nvPr>
        </p:nvSpPr>
        <p:spPr>
          <a:xfrm>
            <a:off x="838200" y="1676400"/>
            <a:ext cx="7570787" cy="4867275"/>
          </a:xfrm>
        </p:spPr>
        <p:txBody>
          <a:bodyPr>
            <a:normAutofit fontScale="77500" lnSpcReduction="20000"/>
          </a:bodyPr>
          <a:lstStyle/>
          <a:p>
            <a:r>
              <a:rPr lang="en-US" dirty="0"/>
              <a:t>The one-time pad offers complete security but, in practice, has two fundamental difficulties:</a:t>
            </a:r>
          </a:p>
          <a:p>
            <a:pPr lvl="1"/>
            <a:r>
              <a:rPr lang="en-US" dirty="0"/>
              <a:t>There is the practical problem of making large quantities of random keys</a:t>
            </a:r>
          </a:p>
          <a:p>
            <a:pPr lvl="2"/>
            <a:r>
              <a:rPr lang="en-US" dirty="0"/>
              <a:t>Any heavily used system might require millions of random characters on a regular basis</a:t>
            </a:r>
          </a:p>
          <a:p>
            <a:pPr lvl="1"/>
            <a:r>
              <a:rPr lang="en-US" dirty="0"/>
              <a:t>Mammoth key distribution problem</a:t>
            </a:r>
          </a:p>
          <a:p>
            <a:pPr lvl="2"/>
            <a:r>
              <a:rPr lang="en-US" dirty="0"/>
              <a:t>For every message to be sent, a key of equal length is needed by both sender and receiver</a:t>
            </a:r>
          </a:p>
          <a:p>
            <a:r>
              <a:rPr lang="en-US" dirty="0"/>
              <a:t>Because of these difficulties, the one-time pad is of limited utility</a:t>
            </a:r>
          </a:p>
          <a:p>
            <a:pPr lvl="1"/>
            <a:r>
              <a:rPr lang="en-US" dirty="0"/>
              <a:t>Useful primarily for low-bandwidth channels requiring very high security</a:t>
            </a:r>
          </a:p>
          <a:p>
            <a:r>
              <a:rPr lang="en-US" dirty="0"/>
              <a:t>The one-time pad is the only cryptosystem that exhibits </a:t>
            </a:r>
            <a:r>
              <a:rPr lang="en-US" i="1" dirty="0"/>
              <a:t>perfect secrecy</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Vernam cipher</a:t>
            </a:r>
          </a:p>
        </p:txBody>
      </p:sp>
      <p:sp>
        <p:nvSpPr>
          <p:cNvPr id="3" name="Content Placeholder 2"/>
          <p:cNvSpPr>
            <a:spLocks noGrp="1"/>
          </p:cNvSpPr>
          <p:nvPr>
            <p:ph idx="1"/>
          </p:nvPr>
        </p:nvSpPr>
        <p:spPr>
          <a:xfrm>
            <a:off x="838200" y="1676400"/>
            <a:ext cx="7570787" cy="4867275"/>
          </a:xfrm>
        </p:spPr>
        <p:txBody>
          <a:bodyPr>
            <a:normAutofit lnSpcReduction="10000"/>
          </a:bodyPr>
          <a:lstStyle/>
          <a:p>
            <a:r>
              <a:rPr lang="en-US" b="1" dirty="0"/>
              <a:t>Vernam Cipher</a:t>
            </a:r>
            <a:r>
              <a:rPr lang="en-US" dirty="0"/>
              <a:t> is one of the Substitution techniques for converting plain text into cipher text based on Bitwise XOR operation.        C=P </a:t>
            </a:r>
            <a:r>
              <a:rPr lang="en-US" sz="2400" dirty="0"/>
              <a:t>XOR</a:t>
            </a:r>
            <a:r>
              <a:rPr lang="en-US" dirty="0"/>
              <a:t> K</a:t>
            </a:r>
          </a:p>
          <a:p>
            <a:r>
              <a:rPr lang="en-US" dirty="0"/>
              <a:t>Example:</a:t>
            </a:r>
          </a:p>
          <a:p>
            <a:pPr marL="0" indent="0">
              <a:spcBef>
                <a:spcPts val="0"/>
              </a:spcBef>
              <a:buNone/>
            </a:pPr>
            <a:r>
              <a:rPr lang="en-US" sz="2400" dirty="0"/>
              <a:t>	Plaintext: OAK</a:t>
            </a:r>
          </a:p>
          <a:p>
            <a:pPr marL="0" indent="0">
              <a:spcBef>
                <a:spcPts val="0"/>
              </a:spcBef>
              <a:buNone/>
            </a:pPr>
            <a:r>
              <a:rPr lang="en-US" sz="2400" dirty="0"/>
              <a:t>	Key:           SON</a:t>
            </a:r>
          </a:p>
          <a:p>
            <a:pPr marL="0" indent="0">
              <a:spcBef>
                <a:spcPts val="0"/>
              </a:spcBef>
              <a:buNone/>
            </a:pPr>
            <a:endParaRPr lang="en-US" sz="2400" dirty="0"/>
          </a:p>
          <a:p>
            <a:pPr marL="0" indent="0">
              <a:spcBef>
                <a:spcPts val="0"/>
              </a:spcBef>
              <a:buNone/>
            </a:pPr>
            <a:r>
              <a:rPr lang="en-US" sz="2400" dirty="0"/>
              <a:t>	O</a:t>
            </a:r>
            <a:r>
              <a:rPr lang="en-US" sz="2400" dirty="0">
                <a:sym typeface="Wingdings" panose="05000000000000000000" pitchFamily="2" charset="2"/>
              </a:rPr>
              <a:t> 14 0 1 1 1  0</a:t>
            </a:r>
          </a:p>
          <a:p>
            <a:pPr marL="0" indent="0">
              <a:spcBef>
                <a:spcPts val="0"/>
              </a:spcBef>
              <a:buNone/>
            </a:pPr>
            <a:r>
              <a:rPr lang="en-US" sz="2400" dirty="0">
                <a:sym typeface="Wingdings" panose="05000000000000000000" pitchFamily="2" charset="2"/>
              </a:rPr>
              <a:t>	S 18  1 0 0 1 0</a:t>
            </a:r>
          </a:p>
          <a:p>
            <a:pPr marL="0" indent="0">
              <a:spcBef>
                <a:spcPts val="0"/>
              </a:spcBef>
              <a:buNone/>
            </a:pPr>
            <a:r>
              <a:rPr lang="en-US" sz="2400" dirty="0">
                <a:sym typeface="Wingdings" panose="05000000000000000000" pitchFamily="2" charset="2"/>
              </a:rPr>
              <a:t>	------------------------------</a:t>
            </a:r>
          </a:p>
          <a:p>
            <a:pPr marL="0" indent="0">
              <a:spcBef>
                <a:spcPts val="0"/>
              </a:spcBef>
              <a:buNone/>
            </a:pPr>
            <a:r>
              <a:rPr lang="en-US" sz="2400" dirty="0">
                <a:sym typeface="Wingdings" panose="05000000000000000000" pitchFamily="2" charset="2"/>
              </a:rPr>
              <a:t>                   	     1 1 1 0 0  28 mod 26=2 : </a:t>
            </a:r>
            <a:r>
              <a:rPr lang="en-US" sz="2400" b="1" dirty="0">
                <a:effectLst>
                  <a:outerShdw blurRad="38100" dist="38100" dir="2700000" algn="tl">
                    <a:srgbClr val="000000">
                      <a:alpha val="43137"/>
                    </a:srgbClr>
                  </a:outerShdw>
                </a:effectLst>
                <a:sym typeface="Wingdings" panose="05000000000000000000" pitchFamily="2" charset="2"/>
              </a:rPr>
              <a:t>C</a:t>
            </a:r>
            <a:r>
              <a:rPr lang="en-US" sz="2400" dirty="0">
                <a:sym typeface="Wingdings" panose="05000000000000000000" pitchFamily="2" charset="2"/>
              </a:rPr>
              <a:t>         </a:t>
            </a:r>
            <a:endParaRPr lang="en-US" sz="2400" dirty="0"/>
          </a:p>
        </p:txBody>
      </p:sp>
    </p:spTree>
    <p:extLst>
      <p:ext uri="{BB962C8B-B14F-4D97-AF65-F5344CB8AC3E}">
        <p14:creationId xmlns:p14="http://schemas.microsoft.com/office/powerpoint/2010/main" val="2941771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Hill Cipher</a:t>
            </a:r>
          </a:p>
        </p:txBody>
      </p:sp>
      <p:sp>
        <p:nvSpPr>
          <p:cNvPr id="6" name="Content Placeholder 5"/>
          <p:cNvSpPr>
            <a:spLocks noGrp="1"/>
          </p:cNvSpPr>
          <p:nvPr>
            <p:ph idx="1"/>
          </p:nvPr>
        </p:nvSpPr>
        <p:spPr>
          <a:xfrm>
            <a:off x="792163" y="1762125"/>
            <a:ext cx="7812285" cy="4259163"/>
          </a:xfrm>
        </p:spPr>
        <p:txBody>
          <a:bodyPr>
            <a:normAutofit lnSpcReduction="10000"/>
          </a:bodyPr>
          <a:lstStyle/>
          <a:p>
            <a:r>
              <a:rPr lang="en-US" dirty="0"/>
              <a:t>Is type of poly-graphic cipher</a:t>
            </a:r>
          </a:p>
          <a:p>
            <a:r>
              <a:rPr lang="en-US" dirty="0"/>
              <a:t>Developed by the mathematician Lester Hill in 1929</a:t>
            </a:r>
          </a:p>
          <a:p>
            <a:r>
              <a:rPr lang="en-US" dirty="0"/>
              <a:t>Strength is that it completely hides letter frequencies</a:t>
            </a:r>
          </a:p>
          <a:p>
            <a:pPr lvl="1"/>
            <a:r>
              <a:rPr lang="en-US" dirty="0"/>
              <a:t>The use of a larger matrix hides more frequency information</a:t>
            </a:r>
          </a:p>
          <a:p>
            <a:pPr lvl="1"/>
            <a:r>
              <a:rPr lang="en-US" dirty="0"/>
              <a:t>A 3 x 3 Hill cipher hides not only single-letter but also two-letter frequency information</a:t>
            </a:r>
          </a:p>
        </p:txBody>
      </p:sp>
    </p:spTree>
    <p:extLst>
      <p:ext uri="{BB962C8B-B14F-4D97-AF65-F5344CB8AC3E}">
        <p14:creationId xmlns:p14="http://schemas.microsoft.com/office/powerpoint/2010/main" val="1881732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a:t>
            </a:r>
            <a:endParaRPr lang="ar-JO" dirty="0"/>
          </a:p>
        </p:txBody>
      </p:sp>
      <p:sp>
        <p:nvSpPr>
          <p:cNvPr id="3" name="Content Placeholder 2"/>
          <p:cNvSpPr>
            <a:spLocks noGrp="1"/>
          </p:cNvSpPr>
          <p:nvPr>
            <p:ph idx="1"/>
          </p:nvPr>
        </p:nvSpPr>
        <p:spPr>
          <a:xfrm>
            <a:off x="792163" y="2204864"/>
            <a:ext cx="7570787" cy="3846686"/>
          </a:xfrm>
        </p:spPr>
        <p:txBody>
          <a:bodyPr/>
          <a:lstStyle/>
          <a:p>
            <a:pPr lvl="1">
              <a:spcBef>
                <a:spcPts val="1800"/>
              </a:spcBef>
            </a:pPr>
            <a:r>
              <a:rPr lang="en-US" sz="2800" dirty="0"/>
              <a:t>K is a 3 x 3  matrix representing the encryption key, where this matrix must has an inverse.</a:t>
            </a:r>
          </a:p>
          <a:p>
            <a:pPr lvl="1">
              <a:spcBef>
                <a:spcPts val="1800"/>
              </a:spcBef>
            </a:pPr>
            <a:r>
              <a:rPr lang="en-US" sz="2800" dirty="0"/>
              <a:t>C and P are column vectors of length 3 </a:t>
            </a:r>
          </a:p>
          <a:p>
            <a:pPr lvl="1">
              <a:spcBef>
                <a:spcPts val="1800"/>
              </a:spcBef>
            </a:pPr>
            <a:r>
              <a:rPr lang="en-US" sz="2800" dirty="0"/>
              <a:t> Operations are performed </a:t>
            </a:r>
            <a:r>
              <a:rPr lang="en-US" sz="2800" b="1" dirty="0"/>
              <a:t>mod 26.</a:t>
            </a:r>
          </a:p>
          <a:p>
            <a:pPr marL="642938" lvl="2" indent="-293688"/>
            <a:endParaRPr lang="ar-JO" sz="2200" b="1" dirty="0"/>
          </a:p>
        </p:txBody>
      </p:sp>
    </p:spTree>
    <p:extLst>
      <p:ext uri="{BB962C8B-B14F-4D97-AF65-F5344CB8AC3E}">
        <p14:creationId xmlns:p14="http://schemas.microsoft.com/office/powerpoint/2010/main" val="269462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a:t>
            </a:r>
            <a:endParaRPr lang="ar-JO" dirty="0"/>
          </a:p>
        </p:txBody>
      </p:sp>
      <p:sp>
        <p:nvSpPr>
          <p:cNvPr id="3" name="Content Placeholder 2"/>
          <p:cNvSpPr>
            <a:spLocks noGrp="1"/>
          </p:cNvSpPr>
          <p:nvPr>
            <p:ph idx="1"/>
          </p:nvPr>
        </p:nvSpPr>
        <p:spPr>
          <a:xfrm>
            <a:off x="792163" y="1762125"/>
            <a:ext cx="7570787" cy="4691211"/>
          </a:xfrm>
        </p:spPr>
        <p:txBody>
          <a:bodyPr/>
          <a:lstStyle/>
          <a:p>
            <a:pPr marL="342900" lvl="1" indent="-342900">
              <a:spcBef>
                <a:spcPts val="2400"/>
              </a:spcBef>
              <a:buClr>
                <a:srgbClr val="BAABE3"/>
              </a:buClr>
            </a:pPr>
            <a:r>
              <a:rPr lang="en-US" sz="2800" dirty="0">
                <a:cs typeface="ＭＳ Ｐゴシック" pitchFamily="-1" charset="-128"/>
              </a:rPr>
              <a:t>Encryption:  </a:t>
            </a:r>
          </a:p>
          <a:p>
            <a:pPr marL="0" lvl="1" indent="0">
              <a:spcBef>
                <a:spcPts val="2400"/>
              </a:spcBef>
              <a:buClr>
                <a:srgbClr val="BAABE3"/>
              </a:buClr>
              <a:buNone/>
            </a:pPr>
            <a:r>
              <a:rPr lang="en-US" sz="2800" dirty="0"/>
              <a:t>         C = E(K, P) = KP mod 26.</a:t>
            </a:r>
          </a:p>
          <a:p>
            <a:pPr marL="342900" lvl="1" indent="-342900">
              <a:spcBef>
                <a:spcPts val="2400"/>
              </a:spcBef>
              <a:buClr>
                <a:srgbClr val="BAABE3"/>
              </a:buClr>
            </a:pPr>
            <a:endParaRPr lang="en-US" sz="2800" dirty="0">
              <a:cs typeface="ＭＳ Ｐゴシック" pitchFamily="-1" charset="-128"/>
            </a:endParaRPr>
          </a:p>
          <a:p>
            <a:pPr marL="0" lvl="1" indent="0">
              <a:spcBef>
                <a:spcPts val="2400"/>
              </a:spcBef>
              <a:buClr>
                <a:srgbClr val="BAABE3"/>
              </a:buClr>
              <a:buNone/>
            </a:pPr>
            <a:endParaRPr lang="en-US" sz="2800" dirty="0">
              <a:cs typeface="ＭＳ Ｐゴシック" pitchFamily="-1" charset="-128"/>
            </a:endParaRPr>
          </a:p>
          <a:p>
            <a:pPr marL="0" lvl="1" indent="0">
              <a:spcBef>
                <a:spcPts val="2400"/>
              </a:spcBef>
              <a:buClr>
                <a:srgbClr val="BAABE3"/>
              </a:buClr>
              <a:buNone/>
            </a:pPr>
            <a:endParaRPr lang="en-US" sz="1000" dirty="0">
              <a:cs typeface="ＭＳ Ｐゴシック" pitchFamily="-1" charset="-128"/>
            </a:endParaRPr>
          </a:p>
          <a:p>
            <a:pPr marL="342900" lvl="1" indent="-342900">
              <a:spcBef>
                <a:spcPts val="2400"/>
              </a:spcBef>
              <a:buClr>
                <a:srgbClr val="BAABE3"/>
              </a:buClr>
            </a:pPr>
            <a:r>
              <a:rPr lang="en-US" sz="2800" dirty="0">
                <a:cs typeface="ＭＳ Ｐゴシック" pitchFamily="-1" charset="-128"/>
              </a:rPr>
              <a:t>Decryption </a:t>
            </a:r>
          </a:p>
          <a:p>
            <a:pPr marL="349250" lvl="2" indent="0">
              <a:spcBef>
                <a:spcPts val="2400"/>
              </a:spcBef>
              <a:buNone/>
            </a:pPr>
            <a:r>
              <a:rPr lang="en-US" dirty="0">
                <a:cs typeface="ＭＳ Ｐゴシック" pitchFamily="-1" charset="-128"/>
              </a:rPr>
              <a:t>    P = D(K</a:t>
            </a:r>
            <a:r>
              <a:rPr lang="en-US" baseline="30000" dirty="0">
                <a:cs typeface="ＭＳ Ｐゴシック" pitchFamily="-1" charset="-128"/>
              </a:rPr>
              <a:t>-1	,</a:t>
            </a:r>
            <a:r>
              <a:rPr lang="en-US" dirty="0">
                <a:cs typeface="ＭＳ Ｐゴシック" pitchFamily="-1" charset="-128"/>
              </a:rPr>
              <a:t> C) = K</a:t>
            </a:r>
            <a:r>
              <a:rPr lang="en-US" baseline="30000" dirty="0">
                <a:cs typeface="ＭＳ Ｐゴシック" pitchFamily="-1" charset="-128"/>
              </a:rPr>
              <a:t>-1 </a:t>
            </a:r>
            <a:r>
              <a:rPr lang="en-US" dirty="0">
                <a:cs typeface="ＭＳ Ｐゴシック" pitchFamily="-1" charset="-128"/>
              </a:rPr>
              <a:t> C </a:t>
            </a:r>
            <a:r>
              <a:rPr lang="en-US" b="1" dirty="0">
                <a:cs typeface="ＭＳ Ｐゴシック" pitchFamily="-1" charset="-128"/>
              </a:rPr>
              <a:t>mod</a:t>
            </a:r>
            <a:r>
              <a:rPr lang="en-US" dirty="0">
                <a:cs typeface="ＭＳ Ｐゴシック" pitchFamily="-1" charset="-128"/>
              </a:rPr>
              <a:t> 26. </a:t>
            </a:r>
            <a:endParaRPr lang="en-US" baseline="30000" dirty="0">
              <a:cs typeface="ＭＳ Ｐゴシック" pitchFamily="-1" charset="-128"/>
            </a:endParaRPr>
          </a:p>
          <a:p>
            <a:pPr marL="642938" lvl="2" indent="-293688"/>
            <a:endParaRPr lang="ar-JO" sz="2200" b="1" dirty="0"/>
          </a:p>
        </p:txBody>
      </p:sp>
      <p:pic>
        <p:nvPicPr>
          <p:cNvPr id="4" name="Picture 3"/>
          <p:cNvPicPr>
            <a:picLocks noChangeAspect="1"/>
          </p:cNvPicPr>
          <p:nvPr/>
        </p:nvPicPr>
        <p:blipFill>
          <a:blip r:embed="rId2"/>
          <a:stretch>
            <a:fillRect/>
          </a:stretch>
        </p:blipFill>
        <p:spPr>
          <a:xfrm>
            <a:off x="1763688" y="3140968"/>
            <a:ext cx="6120680" cy="1859919"/>
          </a:xfrm>
          <a:prstGeom prst="rect">
            <a:avLst/>
          </a:prstGeom>
        </p:spPr>
      </p:pic>
    </p:spTree>
    <p:extLst>
      <p:ext uri="{BB962C8B-B14F-4D97-AF65-F5344CB8AC3E}">
        <p14:creationId xmlns:p14="http://schemas.microsoft.com/office/powerpoint/2010/main" val="640863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Encryption </a:t>
            </a:r>
            <a:endParaRPr lang="ar-J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spcBef>
                    <a:spcPts val="1200"/>
                  </a:spcBef>
                  <a:buNone/>
                </a:pPr>
                <a:r>
                  <a:rPr lang="en-US" b="1" dirty="0"/>
                  <a:t>Example: </a:t>
                </a:r>
                <a:r>
                  <a:rPr lang="en-US" dirty="0"/>
                  <a:t>encrypt the plaintext “pay more money” using the following encryption key </a:t>
                </a:r>
              </a:p>
              <a:p>
                <a:pPr marL="0" indent="0">
                  <a:spcBef>
                    <a:spcPts val="1200"/>
                  </a:spcBef>
                  <a:buNone/>
                </a:pPr>
                <a:endParaRPr lang="en-US" sz="200" b="1" dirty="0"/>
              </a:p>
              <a:p>
                <a:pPr algn="ctr">
                  <a:spcBef>
                    <a:spcPts val="1200"/>
                  </a:spcBef>
                  <a:buNone/>
                </a:pPr>
                <a:r>
                  <a:rPr lang="en-US" dirty="0"/>
                  <a:t>K=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17</m:t>
                              </m:r>
                            </m:e>
                            <m:e>
                              <m:r>
                                <a:rPr lang="en-US" i="1">
                                  <a:latin typeface="Cambria Math" panose="02040503050406030204" pitchFamily="18" charset="0"/>
                                </a:rPr>
                                <m:t>17</m:t>
                              </m:r>
                            </m:e>
                            <m:e>
                              <m:r>
                                <a:rPr lang="en-US" i="1">
                                  <a:latin typeface="Cambria Math" panose="02040503050406030204" pitchFamily="18" charset="0"/>
                                </a:rPr>
                                <m:t>5</m:t>
                              </m:r>
                            </m:e>
                          </m:mr>
                          <m:mr>
                            <m:e>
                              <m:r>
                                <a:rPr lang="en-US" i="1">
                                  <a:latin typeface="Cambria Math" panose="02040503050406030204" pitchFamily="18" charset="0"/>
                                </a:rPr>
                                <m:t>21</m:t>
                              </m:r>
                            </m:e>
                            <m:e>
                              <m:r>
                                <a:rPr lang="en-US" i="1">
                                  <a:latin typeface="Cambria Math" panose="02040503050406030204" pitchFamily="18" charset="0"/>
                                </a:rPr>
                                <m:t>18</m:t>
                              </m:r>
                            </m:e>
                            <m:e>
                              <m:r>
                                <a:rPr lang="en-US" i="1">
                                  <a:latin typeface="Cambria Math" panose="02040503050406030204" pitchFamily="18" charset="0"/>
                                </a:rPr>
                                <m:t>21</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19</m:t>
                              </m:r>
                            </m:e>
                          </m:mr>
                        </m:m>
                      </m:e>
                    </m:d>
                  </m:oMath>
                </a14:m>
                <a:endParaRPr lang="en-US" b="1" dirty="0"/>
              </a:p>
              <a:p>
                <a:pPr>
                  <a:buNone/>
                </a:pPr>
                <a:r>
                  <a:rPr lang="en-US" b="1" dirty="0"/>
                  <a:t>Diagram: </a:t>
                </a:r>
                <a:r>
                  <a:rPr lang="en-US" dirty="0"/>
                  <a:t>“pay </a:t>
                </a:r>
                <a:r>
                  <a:rPr lang="en-US" dirty="0" err="1"/>
                  <a:t>mor</a:t>
                </a:r>
                <a:r>
                  <a:rPr lang="en-US" dirty="0"/>
                  <a:t> emo </a:t>
                </a:r>
                <a:r>
                  <a:rPr lang="en-US" dirty="0" err="1"/>
                  <a:t>ney</a:t>
                </a:r>
                <a:r>
                  <a:rPr lang="en-US" dirty="0"/>
                  <a:t>”</a:t>
                </a:r>
              </a:p>
              <a:p>
                <a:pPr>
                  <a:buNone/>
                </a:pPr>
                <a:endParaRPr lang="en-US" dirty="0"/>
              </a:p>
              <a:p>
                <a:pPr>
                  <a:buNone/>
                </a:pPr>
                <a:r>
                  <a:rPr lang="en-US" dirty="0"/>
                  <a:t> </a:t>
                </a:r>
                <a:endParaRPr lang="ar-J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1" t="-1278" b="-10795"/>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792162" y="5095840"/>
          <a:ext cx="7570788" cy="853440"/>
        </p:xfrm>
        <a:graphic>
          <a:graphicData uri="http://schemas.openxmlformats.org/drawingml/2006/table">
            <a:tbl>
              <a:tblPr firstRow="1" bandRow="1">
                <a:tableStyleId>{5940675A-B579-460E-94D1-54222C63F5DA}</a:tableStyleId>
              </a:tblPr>
              <a:tblGrid>
                <a:gridCol w="630899">
                  <a:extLst>
                    <a:ext uri="{9D8B030D-6E8A-4147-A177-3AD203B41FA5}">
                      <a16:colId xmlns:a16="http://schemas.microsoft.com/office/drawing/2014/main" val="984511554"/>
                    </a:ext>
                  </a:extLst>
                </a:gridCol>
                <a:gridCol w="630899">
                  <a:extLst>
                    <a:ext uri="{9D8B030D-6E8A-4147-A177-3AD203B41FA5}">
                      <a16:colId xmlns:a16="http://schemas.microsoft.com/office/drawing/2014/main" val="4158115439"/>
                    </a:ext>
                  </a:extLst>
                </a:gridCol>
                <a:gridCol w="630899">
                  <a:extLst>
                    <a:ext uri="{9D8B030D-6E8A-4147-A177-3AD203B41FA5}">
                      <a16:colId xmlns:a16="http://schemas.microsoft.com/office/drawing/2014/main" val="427965900"/>
                    </a:ext>
                  </a:extLst>
                </a:gridCol>
                <a:gridCol w="630899">
                  <a:extLst>
                    <a:ext uri="{9D8B030D-6E8A-4147-A177-3AD203B41FA5}">
                      <a16:colId xmlns:a16="http://schemas.microsoft.com/office/drawing/2014/main" val="3109608501"/>
                    </a:ext>
                  </a:extLst>
                </a:gridCol>
                <a:gridCol w="630899">
                  <a:extLst>
                    <a:ext uri="{9D8B030D-6E8A-4147-A177-3AD203B41FA5}">
                      <a16:colId xmlns:a16="http://schemas.microsoft.com/office/drawing/2014/main" val="1858974654"/>
                    </a:ext>
                  </a:extLst>
                </a:gridCol>
                <a:gridCol w="630899">
                  <a:extLst>
                    <a:ext uri="{9D8B030D-6E8A-4147-A177-3AD203B41FA5}">
                      <a16:colId xmlns:a16="http://schemas.microsoft.com/office/drawing/2014/main" val="3107780651"/>
                    </a:ext>
                  </a:extLst>
                </a:gridCol>
                <a:gridCol w="630899">
                  <a:extLst>
                    <a:ext uri="{9D8B030D-6E8A-4147-A177-3AD203B41FA5}">
                      <a16:colId xmlns:a16="http://schemas.microsoft.com/office/drawing/2014/main" val="568396566"/>
                    </a:ext>
                  </a:extLst>
                </a:gridCol>
                <a:gridCol w="630899">
                  <a:extLst>
                    <a:ext uri="{9D8B030D-6E8A-4147-A177-3AD203B41FA5}">
                      <a16:colId xmlns:a16="http://schemas.microsoft.com/office/drawing/2014/main" val="4155663407"/>
                    </a:ext>
                  </a:extLst>
                </a:gridCol>
                <a:gridCol w="630899">
                  <a:extLst>
                    <a:ext uri="{9D8B030D-6E8A-4147-A177-3AD203B41FA5}">
                      <a16:colId xmlns:a16="http://schemas.microsoft.com/office/drawing/2014/main" val="2227508225"/>
                    </a:ext>
                  </a:extLst>
                </a:gridCol>
                <a:gridCol w="630899">
                  <a:extLst>
                    <a:ext uri="{9D8B030D-6E8A-4147-A177-3AD203B41FA5}">
                      <a16:colId xmlns:a16="http://schemas.microsoft.com/office/drawing/2014/main" val="4206556623"/>
                    </a:ext>
                  </a:extLst>
                </a:gridCol>
                <a:gridCol w="630899">
                  <a:extLst>
                    <a:ext uri="{9D8B030D-6E8A-4147-A177-3AD203B41FA5}">
                      <a16:colId xmlns:a16="http://schemas.microsoft.com/office/drawing/2014/main" val="900900542"/>
                    </a:ext>
                  </a:extLst>
                </a:gridCol>
                <a:gridCol w="630899">
                  <a:extLst>
                    <a:ext uri="{9D8B030D-6E8A-4147-A177-3AD203B41FA5}">
                      <a16:colId xmlns:a16="http://schemas.microsoft.com/office/drawing/2014/main" val="3365508998"/>
                    </a:ext>
                  </a:extLst>
                </a:gridCol>
              </a:tblGrid>
              <a:tr h="370840">
                <a:tc>
                  <a:txBody>
                    <a:bodyPr/>
                    <a:lstStyle/>
                    <a:p>
                      <a:pPr algn="ctr"/>
                      <a:r>
                        <a:rPr lang="en-US" sz="2400" b="1" dirty="0">
                          <a:latin typeface="Arial" panose="020B0604020202020204" pitchFamily="34" charset="0"/>
                          <a:cs typeface="Arial" panose="020B0604020202020204" pitchFamily="34" charset="0"/>
                        </a:rPr>
                        <a:t>p</a:t>
                      </a:r>
                    </a:p>
                  </a:txBody>
                  <a:tcPr/>
                </a:tc>
                <a:tc>
                  <a:txBody>
                    <a:bodyPr/>
                    <a:lstStyle/>
                    <a:p>
                      <a:pPr algn="ctr"/>
                      <a:r>
                        <a:rPr lang="en-US" sz="2400" b="1" dirty="0">
                          <a:latin typeface="Arial" panose="020B0604020202020204" pitchFamily="34" charset="0"/>
                          <a:cs typeface="Arial" panose="020B0604020202020204" pitchFamily="34" charset="0"/>
                        </a:rPr>
                        <a:t>a</a:t>
                      </a:r>
                    </a:p>
                  </a:txBody>
                  <a:tcPr/>
                </a:tc>
                <a:tc>
                  <a:txBody>
                    <a:bodyPr/>
                    <a:lstStyle/>
                    <a:p>
                      <a:pPr algn="ctr"/>
                      <a:r>
                        <a:rPr lang="en-US" sz="2400" b="1" dirty="0">
                          <a:latin typeface="Arial" panose="020B0604020202020204" pitchFamily="34" charset="0"/>
                          <a:cs typeface="Arial" panose="020B0604020202020204" pitchFamily="34" charset="0"/>
                        </a:rPr>
                        <a:t>y</a:t>
                      </a:r>
                    </a:p>
                  </a:txBody>
                  <a:tcPr/>
                </a:tc>
                <a:tc>
                  <a:txBody>
                    <a:bodyPr/>
                    <a:lstStyle/>
                    <a:p>
                      <a:pPr algn="ctr"/>
                      <a:r>
                        <a:rPr lang="en-US" sz="2400" b="1" dirty="0">
                          <a:latin typeface="Arial" panose="020B0604020202020204" pitchFamily="34" charset="0"/>
                          <a:cs typeface="Arial" panose="020B0604020202020204" pitchFamily="34" charset="0"/>
                        </a:rPr>
                        <a:t>m</a:t>
                      </a:r>
                    </a:p>
                  </a:txBody>
                  <a:tcPr/>
                </a:tc>
                <a:tc>
                  <a:txBody>
                    <a:bodyPr/>
                    <a:lstStyle/>
                    <a:p>
                      <a:pPr algn="ctr"/>
                      <a:r>
                        <a:rPr lang="en-US" sz="2400" b="1" dirty="0">
                          <a:latin typeface="Arial" panose="020B0604020202020204" pitchFamily="34" charset="0"/>
                          <a:cs typeface="Arial" panose="020B0604020202020204" pitchFamily="34" charset="0"/>
                        </a:rPr>
                        <a:t>o</a:t>
                      </a:r>
                    </a:p>
                  </a:txBody>
                  <a:tcPr/>
                </a:tc>
                <a:tc>
                  <a:txBody>
                    <a:bodyPr/>
                    <a:lstStyle/>
                    <a:p>
                      <a:pPr algn="ctr"/>
                      <a:r>
                        <a:rPr lang="en-US" sz="2400" b="1" dirty="0">
                          <a:latin typeface="Arial" panose="020B0604020202020204" pitchFamily="34" charset="0"/>
                          <a:cs typeface="Arial" panose="020B0604020202020204" pitchFamily="34" charset="0"/>
                        </a:rPr>
                        <a:t>r</a:t>
                      </a:r>
                    </a:p>
                  </a:txBody>
                  <a:tcPr/>
                </a:tc>
                <a:tc>
                  <a:txBody>
                    <a:bodyPr/>
                    <a:lstStyle/>
                    <a:p>
                      <a:pPr algn="ctr"/>
                      <a:r>
                        <a:rPr lang="en-US" sz="2400" b="1" dirty="0">
                          <a:latin typeface="Arial" panose="020B0604020202020204" pitchFamily="34" charset="0"/>
                          <a:cs typeface="Arial" panose="020B0604020202020204" pitchFamily="34" charset="0"/>
                        </a:rPr>
                        <a:t>e</a:t>
                      </a:r>
                    </a:p>
                  </a:txBody>
                  <a:tcPr/>
                </a:tc>
                <a:tc>
                  <a:txBody>
                    <a:bodyPr/>
                    <a:lstStyle/>
                    <a:p>
                      <a:pPr algn="ctr"/>
                      <a:r>
                        <a:rPr lang="en-US" sz="2400" b="1" dirty="0">
                          <a:latin typeface="Arial" panose="020B0604020202020204" pitchFamily="34" charset="0"/>
                          <a:cs typeface="Arial" panose="020B0604020202020204" pitchFamily="34" charset="0"/>
                        </a:rPr>
                        <a:t>m</a:t>
                      </a:r>
                    </a:p>
                  </a:txBody>
                  <a:tcPr/>
                </a:tc>
                <a:tc>
                  <a:txBody>
                    <a:bodyPr/>
                    <a:lstStyle/>
                    <a:p>
                      <a:pPr algn="ctr"/>
                      <a:r>
                        <a:rPr lang="en-US" sz="2400" b="1" dirty="0">
                          <a:latin typeface="Arial" panose="020B0604020202020204" pitchFamily="34" charset="0"/>
                          <a:cs typeface="Arial" panose="020B0604020202020204" pitchFamily="34" charset="0"/>
                        </a:rPr>
                        <a:t>o</a:t>
                      </a:r>
                    </a:p>
                  </a:txBody>
                  <a:tcPr/>
                </a:tc>
                <a:tc>
                  <a:txBody>
                    <a:bodyPr/>
                    <a:lstStyle/>
                    <a:p>
                      <a:pPr algn="ctr"/>
                      <a:r>
                        <a:rPr lang="en-US" sz="2400" b="1" dirty="0">
                          <a:latin typeface="Arial" panose="020B0604020202020204" pitchFamily="34" charset="0"/>
                          <a:cs typeface="Arial" panose="020B0604020202020204" pitchFamily="34" charset="0"/>
                        </a:rPr>
                        <a:t>n</a:t>
                      </a:r>
                    </a:p>
                  </a:txBody>
                  <a:tcPr/>
                </a:tc>
                <a:tc>
                  <a:txBody>
                    <a:bodyPr/>
                    <a:lstStyle/>
                    <a:p>
                      <a:pPr algn="ctr"/>
                      <a:r>
                        <a:rPr lang="en-US" sz="2400" b="1" dirty="0">
                          <a:latin typeface="Arial" panose="020B0604020202020204" pitchFamily="34" charset="0"/>
                          <a:cs typeface="Arial" panose="020B0604020202020204" pitchFamily="34" charset="0"/>
                        </a:rPr>
                        <a:t>e</a:t>
                      </a:r>
                    </a:p>
                  </a:txBody>
                  <a:tcPr/>
                </a:tc>
                <a:tc>
                  <a:txBody>
                    <a:bodyPr/>
                    <a:lstStyle/>
                    <a:p>
                      <a:pPr algn="ctr"/>
                      <a:r>
                        <a:rPr lang="en-US" sz="2400" b="1" dirty="0">
                          <a:latin typeface="Arial" panose="020B0604020202020204" pitchFamily="34" charset="0"/>
                          <a:cs typeface="Arial" panose="020B0604020202020204" pitchFamily="34" charset="0"/>
                        </a:rPr>
                        <a:t>y</a:t>
                      </a:r>
                    </a:p>
                  </a:txBody>
                  <a:tcPr/>
                </a:tc>
                <a:extLst>
                  <a:ext uri="{0D108BD9-81ED-4DB2-BD59-A6C34878D82A}">
                    <a16:rowId xmlns:a16="http://schemas.microsoft.com/office/drawing/2014/main" val="1104015888"/>
                  </a:ext>
                </a:extLst>
              </a:tr>
              <a:tr h="370840">
                <a:tc>
                  <a:txBody>
                    <a:bodyPr/>
                    <a:lstStyle/>
                    <a:p>
                      <a:pPr algn="ctr"/>
                      <a:r>
                        <a:rPr lang="en-US" sz="2000" b="0" dirty="0">
                          <a:latin typeface="Arial" panose="020B0604020202020204" pitchFamily="34" charset="0"/>
                          <a:cs typeface="Arial" panose="020B0604020202020204" pitchFamily="34" charset="0"/>
                        </a:rPr>
                        <a:t>15</a:t>
                      </a:r>
                    </a:p>
                  </a:txBody>
                  <a:tcPr/>
                </a:tc>
                <a:tc>
                  <a:txBody>
                    <a:bodyPr/>
                    <a:lstStyle/>
                    <a:p>
                      <a:pPr algn="ctr"/>
                      <a:r>
                        <a:rPr lang="en-US" sz="2000" b="0" dirty="0">
                          <a:latin typeface="Arial" panose="020B0604020202020204" pitchFamily="34" charset="0"/>
                          <a:cs typeface="Arial" panose="020B0604020202020204" pitchFamily="34" charset="0"/>
                        </a:rPr>
                        <a:t>0</a:t>
                      </a:r>
                    </a:p>
                  </a:txBody>
                  <a:tcPr/>
                </a:tc>
                <a:tc>
                  <a:txBody>
                    <a:bodyPr/>
                    <a:lstStyle/>
                    <a:p>
                      <a:pPr algn="ctr"/>
                      <a:r>
                        <a:rPr lang="en-US" sz="2000" b="0" dirty="0">
                          <a:latin typeface="Arial" panose="020B0604020202020204" pitchFamily="34" charset="0"/>
                          <a:cs typeface="Arial" panose="020B0604020202020204" pitchFamily="34" charset="0"/>
                        </a:rPr>
                        <a:t>24</a:t>
                      </a:r>
                    </a:p>
                  </a:txBody>
                  <a:tcPr/>
                </a:tc>
                <a:tc>
                  <a:txBody>
                    <a:bodyPr/>
                    <a:lstStyle/>
                    <a:p>
                      <a:pPr algn="ctr"/>
                      <a:r>
                        <a:rPr lang="en-US" sz="2000" b="0" dirty="0">
                          <a:latin typeface="Arial" panose="020B0604020202020204" pitchFamily="34" charset="0"/>
                          <a:cs typeface="Arial" panose="020B0604020202020204" pitchFamily="34" charset="0"/>
                        </a:rPr>
                        <a:t>12</a:t>
                      </a:r>
                    </a:p>
                  </a:txBody>
                  <a:tcPr/>
                </a:tc>
                <a:tc>
                  <a:txBody>
                    <a:bodyPr/>
                    <a:lstStyle/>
                    <a:p>
                      <a:pPr algn="ctr"/>
                      <a:r>
                        <a:rPr lang="en-US" sz="2000" b="0" dirty="0">
                          <a:latin typeface="Arial" panose="020B0604020202020204" pitchFamily="34" charset="0"/>
                          <a:cs typeface="Arial" panose="020B0604020202020204" pitchFamily="34" charset="0"/>
                        </a:rPr>
                        <a:t>14</a:t>
                      </a:r>
                    </a:p>
                  </a:txBody>
                  <a:tcPr/>
                </a:tc>
                <a:tc>
                  <a:txBody>
                    <a:bodyPr/>
                    <a:lstStyle/>
                    <a:p>
                      <a:pPr algn="ctr"/>
                      <a:r>
                        <a:rPr lang="en-US" sz="2000" b="0" dirty="0">
                          <a:latin typeface="Arial" panose="020B0604020202020204" pitchFamily="34" charset="0"/>
                          <a:cs typeface="Arial" panose="020B0604020202020204" pitchFamily="34" charset="0"/>
                        </a:rPr>
                        <a:t>17</a:t>
                      </a:r>
                    </a:p>
                  </a:txBody>
                  <a:tcPr/>
                </a:tc>
                <a:tc>
                  <a:txBody>
                    <a:bodyPr/>
                    <a:lstStyle/>
                    <a:p>
                      <a:pPr algn="ctr"/>
                      <a:r>
                        <a:rPr lang="en-US" sz="2000" b="0" dirty="0">
                          <a:latin typeface="Arial" panose="020B0604020202020204" pitchFamily="34" charset="0"/>
                          <a:cs typeface="Arial" panose="020B0604020202020204" pitchFamily="34" charset="0"/>
                        </a:rPr>
                        <a:t>4</a:t>
                      </a:r>
                    </a:p>
                  </a:txBody>
                  <a:tcPr/>
                </a:tc>
                <a:tc>
                  <a:txBody>
                    <a:bodyPr/>
                    <a:lstStyle/>
                    <a:p>
                      <a:pPr algn="ctr"/>
                      <a:r>
                        <a:rPr lang="en-US" sz="2000" b="0" dirty="0">
                          <a:latin typeface="Arial" panose="020B0604020202020204" pitchFamily="34" charset="0"/>
                          <a:cs typeface="Arial" panose="020B0604020202020204" pitchFamily="34" charset="0"/>
                        </a:rPr>
                        <a:t>12</a:t>
                      </a:r>
                    </a:p>
                  </a:txBody>
                  <a:tcPr/>
                </a:tc>
                <a:tc>
                  <a:txBody>
                    <a:bodyPr/>
                    <a:lstStyle/>
                    <a:p>
                      <a:pPr algn="ctr"/>
                      <a:r>
                        <a:rPr lang="en-US" sz="2000" b="0" dirty="0">
                          <a:latin typeface="Arial" panose="020B0604020202020204" pitchFamily="34" charset="0"/>
                          <a:cs typeface="Arial" panose="020B0604020202020204" pitchFamily="34" charset="0"/>
                        </a:rPr>
                        <a:t>14</a:t>
                      </a:r>
                    </a:p>
                  </a:txBody>
                  <a:tcPr/>
                </a:tc>
                <a:tc>
                  <a:txBody>
                    <a:bodyPr/>
                    <a:lstStyle/>
                    <a:p>
                      <a:pPr algn="ctr"/>
                      <a:r>
                        <a:rPr lang="en-US" sz="2000" b="0" dirty="0">
                          <a:latin typeface="Arial" panose="020B0604020202020204" pitchFamily="34" charset="0"/>
                          <a:cs typeface="Arial" panose="020B0604020202020204" pitchFamily="34" charset="0"/>
                        </a:rPr>
                        <a:t>13</a:t>
                      </a:r>
                    </a:p>
                  </a:txBody>
                  <a:tcPr/>
                </a:tc>
                <a:tc>
                  <a:txBody>
                    <a:bodyPr/>
                    <a:lstStyle/>
                    <a:p>
                      <a:pPr algn="ctr"/>
                      <a:r>
                        <a:rPr lang="en-US" sz="2000" b="0" dirty="0">
                          <a:latin typeface="Arial" panose="020B0604020202020204" pitchFamily="34" charset="0"/>
                          <a:cs typeface="Arial" panose="020B0604020202020204" pitchFamily="34" charset="0"/>
                        </a:rPr>
                        <a:t>4</a:t>
                      </a:r>
                    </a:p>
                  </a:txBody>
                  <a:tcPr/>
                </a:tc>
                <a:tc>
                  <a:txBody>
                    <a:bodyPr/>
                    <a:lstStyle/>
                    <a:p>
                      <a:pPr algn="ctr"/>
                      <a:r>
                        <a:rPr lang="en-US" sz="2000" b="0" dirty="0">
                          <a:latin typeface="Arial" panose="020B0604020202020204" pitchFamily="34" charset="0"/>
                          <a:cs typeface="Arial" panose="020B0604020202020204" pitchFamily="34" charset="0"/>
                        </a:rPr>
                        <a:t>24</a:t>
                      </a:r>
                    </a:p>
                  </a:txBody>
                  <a:tcPr/>
                </a:tc>
                <a:extLst>
                  <a:ext uri="{0D108BD9-81ED-4DB2-BD59-A6C34878D82A}">
                    <a16:rowId xmlns:a16="http://schemas.microsoft.com/office/drawing/2014/main" val="2635986371"/>
                  </a:ext>
                </a:extLst>
              </a:tr>
            </a:tbl>
          </a:graphicData>
        </a:graphic>
      </p:graphicFrame>
    </p:spTree>
    <p:extLst>
      <p:ext uri="{BB962C8B-B14F-4D97-AF65-F5344CB8AC3E}">
        <p14:creationId xmlns:p14="http://schemas.microsoft.com/office/powerpoint/2010/main" val="95246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srcRect/>
          <a:stretch>
            <a:fillRect/>
          </a:stretch>
        </p:blipFill>
        <p:spPr bwMode="auto">
          <a:xfrm>
            <a:off x="1403648" y="764704"/>
            <a:ext cx="6408737" cy="5670550"/>
          </a:xfrm>
          <a:prstGeom prst="rect">
            <a:avLst/>
          </a:prstGeom>
          <a:noFill/>
          <a:ln w="9525">
            <a:noFill/>
            <a:miter lim="800000"/>
            <a:headEnd/>
            <a:tailEnd/>
          </a:ln>
        </p:spPr>
      </p:pic>
    </p:spTree>
    <p:extLst>
      <p:ext uri="{BB962C8B-B14F-4D97-AF65-F5344CB8AC3E}">
        <p14:creationId xmlns:p14="http://schemas.microsoft.com/office/powerpoint/2010/main" val="3199162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Encryption </a:t>
            </a:r>
            <a:endParaRPr lang="ar-J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2163" y="1556636"/>
                <a:ext cx="7570787" cy="4979243"/>
              </a:xfrm>
            </p:spPr>
            <p:txBody>
              <a:bodyPr/>
              <a:lstStyle/>
              <a:p>
                <a:pPr>
                  <a:buNone/>
                </a:pPr>
                <a:r>
                  <a:rPr lang="en-US" sz="2600" dirty="0"/>
                  <a:t>C = E(K, P) = KP mod 26</a:t>
                </a:r>
              </a:p>
              <a:p>
                <a:pPr>
                  <a:buNone/>
                </a:pPr>
                <a:r>
                  <a:rPr lang="en-US" sz="2600" dirty="0"/>
                  <a:t>Diagram: “pay”: </a:t>
                </a:r>
                <a14:m>
                  <m:oMath xmlns:m="http://schemas.openxmlformats.org/officeDocument/2006/math">
                    <m:d>
                      <m:dPr>
                        <m:begChr m:val="["/>
                        <m:endChr m:val="]"/>
                        <m:ctrlPr>
                          <a:rPr lang="en-US" sz="2600" i="1" dirty="0" smtClean="0">
                            <a:latin typeface="Cambria Math" panose="02040503050406030204" pitchFamily="18" charset="0"/>
                          </a:rPr>
                        </m:ctrlPr>
                      </m:dPr>
                      <m:e>
                        <m:m>
                          <m:mPr>
                            <m:mcs>
                              <m:mc>
                                <m:mcPr>
                                  <m:count m:val="1"/>
                                  <m:mcJc m:val="center"/>
                                </m:mcPr>
                              </m:mc>
                            </m:mcs>
                            <m:ctrlPr>
                              <a:rPr lang="en-US" sz="2600" i="1" dirty="0" smtClean="0">
                                <a:latin typeface="Cambria Math" panose="02040503050406030204" pitchFamily="18" charset="0"/>
                              </a:rPr>
                            </m:ctrlPr>
                          </m:mPr>
                          <m:mr>
                            <m:e>
                              <m:r>
                                <a:rPr lang="en-US" sz="2600" i="1" dirty="0">
                                  <a:latin typeface="Cambria Math" panose="02040503050406030204" pitchFamily="18" charset="0"/>
                                </a:rPr>
                                <m:t>𝑝</m:t>
                              </m:r>
                              <m:r>
                                <a:rPr lang="en-US" sz="2600" i="1" baseline="-25000" dirty="0">
                                  <a:latin typeface="Cambria Math" panose="02040503050406030204" pitchFamily="18" charset="0"/>
                                </a:rPr>
                                <m:t>1</m:t>
                              </m:r>
                            </m:e>
                          </m:mr>
                          <m:mr>
                            <m:e>
                              <m:r>
                                <a:rPr lang="en-US" sz="2600" i="1" dirty="0">
                                  <a:latin typeface="Cambria Math" panose="02040503050406030204" pitchFamily="18" charset="0"/>
                                </a:rPr>
                                <m:t>𝑝</m:t>
                              </m:r>
                              <m:r>
                                <a:rPr lang="en-US" sz="2600" i="1" baseline="-25000" dirty="0">
                                  <a:latin typeface="Cambria Math" panose="02040503050406030204" pitchFamily="18" charset="0"/>
                                </a:rPr>
                                <m:t>2</m:t>
                              </m:r>
                            </m:e>
                          </m:mr>
                          <m:mr>
                            <m:e>
                              <m:r>
                                <a:rPr lang="en-US" sz="2600" i="1" dirty="0">
                                  <a:latin typeface="Cambria Math" panose="02040503050406030204" pitchFamily="18" charset="0"/>
                                </a:rPr>
                                <m:t>𝑝</m:t>
                              </m:r>
                              <m:r>
                                <a:rPr lang="en-US" sz="2600" i="1" baseline="-25000" dirty="0">
                                  <a:latin typeface="Cambria Math" panose="02040503050406030204" pitchFamily="18" charset="0"/>
                                </a:rPr>
                                <m:t>3</m:t>
                              </m:r>
                            </m:e>
                          </m:mr>
                        </m:m>
                      </m:e>
                    </m:d>
                  </m:oMath>
                </a14:m>
                <a:endParaRPr lang="en-US" sz="2600" baseline="-25000" dirty="0"/>
              </a:p>
              <a:p>
                <a:pPr>
                  <a:buNone/>
                </a:pPr>
                <a14:m>
                  <m:oMath xmlns:m="http://schemas.openxmlformats.org/officeDocument/2006/math">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m:rPr>
                                  <m:brk m:alnAt="7"/>
                                </m:rPr>
                                <a:rPr lang="en-US" sz="2600" b="0" i="1" dirty="0" smtClean="0">
                                  <a:latin typeface="Cambria Math" panose="02040503050406030204" pitchFamily="18" charset="0"/>
                                </a:rPr>
                                <m:t>𝑐</m:t>
                              </m:r>
                              <m:r>
                                <a:rPr lang="en-US" sz="2600" i="1" baseline="-25000" dirty="0">
                                  <a:latin typeface="Cambria Math" panose="02040503050406030204" pitchFamily="18" charset="0"/>
                                </a:rPr>
                                <m:t>1</m:t>
                              </m:r>
                            </m:e>
                          </m:mr>
                          <m:mr>
                            <m:e>
                              <m:r>
                                <a:rPr lang="en-US" sz="2600" b="0" i="1" dirty="0" smtClean="0">
                                  <a:latin typeface="Cambria Math" panose="02040503050406030204" pitchFamily="18" charset="0"/>
                                </a:rPr>
                                <m:t>𝑐</m:t>
                              </m:r>
                              <m:r>
                                <a:rPr lang="en-US" sz="2600" i="1" baseline="-25000" dirty="0">
                                  <a:latin typeface="Cambria Math" panose="02040503050406030204" pitchFamily="18" charset="0"/>
                                </a:rPr>
                                <m:t>2</m:t>
                              </m:r>
                            </m:e>
                          </m:mr>
                          <m:mr>
                            <m:e>
                              <m:r>
                                <a:rPr lang="en-US" sz="2600" b="0" i="1" dirty="0" smtClean="0">
                                  <a:latin typeface="Cambria Math" panose="02040503050406030204" pitchFamily="18" charset="0"/>
                                </a:rPr>
                                <m:t>𝑐</m:t>
                              </m:r>
                              <m:r>
                                <a:rPr lang="en-US" sz="2600" i="1" baseline="-25000" dirty="0">
                                  <a:latin typeface="Cambria Math" panose="02040503050406030204" pitchFamily="18" charset="0"/>
                                </a:rPr>
                                <m:t>3</m:t>
                              </m:r>
                            </m:e>
                          </m:mr>
                        </m:m>
                      </m:e>
                    </m:d>
                  </m:oMath>
                </a14:m>
                <a:r>
                  <a:rPr lang="en-US" sz="2600" dirty="0"/>
                  <a:t>= </a:t>
                </a:r>
                <a14:m>
                  <m:oMath xmlns:m="http://schemas.openxmlformats.org/officeDocument/2006/math">
                    <m:d>
                      <m:dPr>
                        <m:begChr m:val="["/>
                        <m:endChr m:val="]"/>
                        <m:ctrlPr>
                          <a:rPr lang="en-US" sz="2600" i="1" smtClean="0">
                            <a:latin typeface="Cambria Math" panose="02040503050406030204" pitchFamily="18" charset="0"/>
                          </a:rPr>
                        </m:ctrlPr>
                      </m:dPr>
                      <m:e>
                        <m:m>
                          <m:mPr>
                            <m:mcs>
                              <m:mc>
                                <m:mcPr>
                                  <m:count m:val="3"/>
                                  <m:mcJc m:val="center"/>
                                </m:mcPr>
                              </m:mc>
                            </m:mcs>
                            <m:ctrlPr>
                              <a:rPr lang="en-US" sz="2600" i="1" smtClean="0">
                                <a:latin typeface="Cambria Math" panose="02040503050406030204" pitchFamily="18" charset="0"/>
                              </a:rPr>
                            </m:ctrlPr>
                          </m:mPr>
                          <m:mr>
                            <m:e>
                              <m:r>
                                <m:rPr>
                                  <m:brk m:alnAt="7"/>
                                </m:rPr>
                                <a:rPr lang="en-US" sz="2600" b="0" i="1" smtClean="0">
                                  <a:latin typeface="Cambria Math" panose="02040503050406030204" pitchFamily="18" charset="0"/>
                                </a:rPr>
                                <m:t>𝑘</m:t>
                              </m:r>
                              <m:r>
                                <a:rPr lang="en-US" sz="2600" b="0" i="1" baseline="-25000" smtClean="0">
                                  <a:latin typeface="Cambria Math" panose="02040503050406030204" pitchFamily="18" charset="0"/>
                                </a:rPr>
                                <m:t>11</m:t>
                              </m:r>
                            </m:e>
                            <m:e>
                              <m:r>
                                <a:rPr lang="en-US" sz="2600" b="0" i="1" smtClean="0">
                                  <a:latin typeface="Cambria Math" panose="02040503050406030204" pitchFamily="18" charset="0"/>
                                </a:rPr>
                                <m:t>𝑘</m:t>
                              </m:r>
                              <m:r>
                                <a:rPr lang="en-US" sz="2600" b="0" i="1" baseline="-25000" smtClean="0">
                                  <a:latin typeface="Cambria Math" panose="02040503050406030204" pitchFamily="18" charset="0"/>
                                </a:rPr>
                                <m:t>12</m:t>
                              </m:r>
                            </m:e>
                            <m:e>
                              <m:r>
                                <a:rPr lang="en-US" sz="2600" b="0" i="1" smtClean="0">
                                  <a:latin typeface="Cambria Math" panose="02040503050406030204" pitchFamily="18" charset="0"/>
                                </a:rPr>
                                <m:t>𝑘</m:t>
                              </m:r>
                              <m:r>
                                <a:rPr lang="en-US" sz="2600" b="0" i="1" baseline="-25000" smtClean="0">
                                  <a:latin typeface="Cambria Math" panose="02040503050406030204" pitchFamily="18" charset="0"/>
                                </a:rPr>
                                <m:t>13</m:t>
                              </m:r>
                            </m:e>
                          </m:mr>
                          <m:mr>
                            <m:e>
                              <m:r>
                                <a:rPr lang="en-US" sz="2600" b="0" i="1" smtClean="0">
                                  <a:latin typeface="Cambria Math" panose="02040503050406030204" pitchFamily="18" charset="0"/>
                                </a:rPr>
                                <m:t>𝑘</m:t>
                              </m:r>
                              <m:r>
                                <a:rPr lang="en-US" sz="2600" b="0" i="1" baseline="-25000" smtClean="0">
                                  <a:latin typeface="Cambria Math" panose="02040503050406030204" pitchFamily="18" charset="0"/>
                                </a:rPr>
                                <m:t>21</m:t>
                              </m:r>
                            </m:e>
                            <m:e>
                              <m:r>
                                <a:rPr lang="en-US" sz="2600" b="0" i="1" smtClean="0">
                                  <a:latin typeface="Cambria Math" panose="02040503050406030204" pitchFamily="18" charset="0"/>
                                </a:rPr>
                                <m:t>𝑘</m:t>
                              </m:r>
                              <m:r>
                                <a:rPr lang="en-US" sz="2600" b="0" i="1" baseline="-25000" smtClean="0">
                                  <a:latin typeface="Cambria Math" panose="02040503050406030204" pitchFamily="18" charset="0"/>
                                </a:rPr>
                                <m:t>22</m:t>
                              </m:r>
                            </m:e>
                            <m:e>
                              <m:r>
                                <a:rPr lang="en-US" sz="2600" b="0" i="1" smtClean="0">
                                  <a:latin typeface="Cambria Math" panose="02040503050406030204" pitchFamily="18" charset="0"/>
                                </a:rPr>
                                <m:t>𝑘</m:t>
                              </m:r>
                              <m:r>
                                <a:rPr lang="en-US" sz="2600" b="0" i="1" baseline="-25000" smtClean="0">
                                  <a:latin typeface="Cambria Math" panose="02040503050406030204" pitchFamily="18" charset="0"/>
                                </a:rPr>
                                <m:t>23</m:t>
                              </m:r>
                            </m:e>
                          </m:mr>
                          <m:mr>
                            <m:e>
                              <m:r>
                                <a:rPr lang="en-US" sz="2600" b="0" i="1" smtClean="0">
                                  <a:latin typeface="Cambria Math" panose="02040503050406030204" pitchFamily="18" charset="0"/>
                                </a:rPr>
                                <m:t>𝑘</m:t>
                              </m:r>
                              <m:r>
                                <a:rPr lang="en-US" sz="2600" b="0" i="1" baseline="-25000" smtClean="0">
                                  <a:latin typeface="Cambria Math" panose="02040503050406030204" pitchFamily="18" charset="0"/>
                                </a:rPr>
                                <m:t>31</m:t>
                              </m:r>
                            </m:e>
                            <m:e>
                              <m:r>
                                <a:rPr lang="en-US" sz="2600" b="0" i="1" smtClean="0">
                                  <a:latin typeface="Cambria Math" panose="02040503050406030204" pitchFamily="18" charset="0"/>
                                </a:rPr>
                                <m:t>𝑘</m:t>
                              </m:r>
                              <m:r>
                                <a:rPr lang="en-US" sz="2600" b="0" i="1" baseline="-25000" smtClean="0">
                                  <a:latin typeface="Cambria Math" panose="02040503050406030204" pitchFamily="18" charset="0"/>
                                </a:rPr>
                                <m:t>32</m:t>
                              </m:r>
                            </m:e>
                            <m:e>
                              <m:r>
                                <a:rPr lang="en-US" sz="2600" b="0" i="1" smtClean="0">
                                  <a:latin typeface="Cambria Math" panose="02040503050406030204" pitchFamily="18" charset="0"/>
                                </a:rPr>
                                <m:t>𝑘</m:t>
                              </m:r>
                              <m:r>
                                <a:rPr lang="en-US" sz="2600" b="0" i="1" baseline="-25000" smtClean="0">
                                  <a:latin typeface="Cambria Math" panose="02040503050406030204" pitchFamily="18" charset="0"/>
                                </a:rPr>
                                <m:t>33</m:t>
                              </m:r>
                            </m:e>
                          </m:mr>
                        </m:m>
                      </m:e>
                    </m:d>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a:rPr lang="en-US" sz="2600" i="1" dirty="0">
                                  <a:latin typeface="Cambria Math" panose="02040503050406030204" pitchFamily="18" charset="0"/>
                                </a:rPr>
                                <m:t>𝑝</m:t>
                              </m:r>
                              <m:r>
                                <a:rPr lang="en-US" sz="2600" i="1" baseline="-25000" dirty="0">
                                  <a:latin typeface="Cambria Math" panose="02040503050406030204" pitchFamily="18" charset="0"/>
                                </a:rPr>
                                <m:t>1</m:t>
                              </m:r>
                            </m:e>
                          </m:mr>
                          <m:mr>
                            <m:e>
                              <m:r>
                                <a:rPr lang="en-US" sz="2600" i="1" dirty="0">
                                  <a:latin typeface="Cambria Math" panose="02040503050406030204" pitchFamily="18" charset="0"/>
                                </a:rPr>
                                <m:t>𝑝</m:t>
                              </m:r>
                              <m:r>
                                <a:rPr lang="en-US" sz="2600" i="1" baseline="-25000" dirty="0">
                                  <a:latin typeface="Cambria Math" panose="02040503050406030204" pitchFamily="18" charset="0"/>
                                </a:rPr>
                                <m:t>2</m:t>
                              </m:r>
                            </m:e>
                          </m:mr>
                          <m:mr>
                            <m:e>
                              <m:r>
                                <a:rPr lang="en-US" sz="2600" i="1" dirty="0">
                                  <a:latin typeface="Cambria Math" panose="02040503050406030204" pitchFamily="18" charset="0"/>
                                </a:rPr>
                                <m:t>𝑝</m:t>
                              </m:r>
                              <m:r>
                                <a:rPr lang="en-US" sz="2600" i="1" baseline="-25000" dirty="0">
                                  <a:latin typeface="Cambria Math" panose="02040503050406030204" pitchFamily="18" charset="0"/>
                                </a:rPr>
                                <m:t>3</m:t>
                              </m:r>
                            </m:e>
                          </m:mr>
                        </m:m>
                      </m:e>
                    </m:d>
                    <m:r>
                      <a:rPr lang="en-US" sz="2600" b="0" i="1" baseline="-25000" dirty="0" smtClean="0">
                        <a:latin typeface="Cambria Math" panose="02040503050406030204" pitchFamily="18" charset="0"/>
                      </a:rPr>
                      <m:t> </m:t>
                    </m:r>
                    <m:r>
                      <a:rPr lang="en-US" sz="2600" b="0" i="1" dirty="0" smtClean="0">
                        <a:latin typeface="Cambria Math" panose="02040503050406030204" pitchFamily="18" charset="0"/>
                      </a:rPr>
                      <m:t>𝑚𝑜𝑑</m:t>
                    </m:r>
                    <m:r>
                      <a:rPr lang="en-US" sz="2600" b="0" i="1" dirty="0" smtClean="0">
                        <a:latin typeface="Cambria Math" panose="02040503050406030204" pitchFamily="18" charset="0"/>
                      </a:rPr>
                      <m:t> </m:t>
                    </m:r>
                    <m:r>
                      <a:rPr lang="en-US" sz="2600" b="0" i="1" dirty="0" smtClean="0">
                        <a:latin typeface="Cambria Math" panose="02040503050406030204" pitchFamily="18" charset="0"/>
                      </a:rPr>
                      <m:t>26</m:t>
                    </m:r>
                  </m:oMath>
                </a14:m>
                <a:endParaRPr lang="en-US" sz="2600" dirty="0"/>
              </a:p>
              <a:p>
                <a:pPr>
                  <a:spcBef>
                    <a:spcPts val="600"/>
                  </a:spcBef>
                  <a:buNone/>
                </a:pPr>
                <a:endParaRPr lang="en-US" sz="1400" dirty="0"/>
              </a:p>
              <a:p>
                <a:pPr>
                  <a:spcBef>
                    <a:spcPts val="600"/>
                  </a:spcBef>
                  <a:buNone/>
                </a:pPr>
                <a:r>
                  <a:rPr lang="en-US" sz="2600" dirty="0"/>
                  <a:t>C</a:t>
                </a:r>
                <a:r>
                  <a:rPr lang="en-US" sz="2600" baseline="-25000" dirty="0"/>
                  <a:t>1</a:t>
                </a:r>
                <a:r>
                  <a:rPr lang="en-US" sz="2600" dirty="0"/>
                  <a:t>=(p</a:t>
                </a:r>
                <a:r>
                  <a:rPr lang="en-US" sz="2600" baseline="-25000" dirty="0"/>
                  <a:t>1</a:t>
                </a:r>
                <a:r>
                  <a:rPr lang="en-US" sz="2600" dirty="0"/>
                  <a:t>k</a:t>
                </a:r>
                <a:r>
                  <a:rPr lang="en-US" sz="2600" baseline="-25000" dirty="0"/>
                  <a:t>11</a:t>
                </a:r>
                <a:r>
                  <a:rPr lang="en-US" sz="2600" dirty="0"/>
                  <a:t> + p</a:t>
                </a:r>
                <a:r>
                  <a:rPr lang="en-US" sz="2600" baseline="-25000" dirty="0"/>
                  <a:t>2</a:t>
                </a:r>
                <a:r>
                  <a:rPr lang="en-US" sz="2600" dirty="0"/>
                  <a:t>k</a:t>
                </a:r>
                <a:r>
                  <a:rPr lang="en-US" sz="2600" baseline="-25000" dirty="0"/>
                  <a:t>12</a:t>
                </a:r>
                <a:r>
                  <a:rPr lang="en-US" sz="2600" dirty="0"/>
                  <a:t> + p</a:t>
                </a:r>
                <a:r>
                  <a:rPr lang="en-US" sz="2600" baseline="-25000" dirty="0"/>
                  <a:t>3</a:t>
                </a:r>
                <a:r>
                  <a:rPr lang="en-US" sz="2600" dirty="0"/>
                  <a:t>k</a:t>
                </a:r>
                <a:r>
                  <a:rPr lang="en-US" sz="2600" baseline="-25000" dirty="0"/>
                  <a:t>13</a:t>
                </a:r>
                <a:r>
                  <a:rPr lang="en-US" sz="2600" dirty="0"/>
                  <a:t>) mod 26</a:t>
                </a:r>
              </a:p>
              <a:p>
                <a:pPr>
                  <a:spcBef>
                    <a:spcPts val="600"/>
                  </a:spcBef>
                  <a:buNone/>
                </a:pPr>
                <a:r>
                  <a:rPr lang="en-US" sz="2600" dirty="0"/>
                  <a:t>C</a:t>
                </a:r>
                <a:r>
                  <a:rPr lang="en-US" sz="2600" baseline="-25000" dirty="0"/>
                  <a:t>2</a:t>
                </a:r>
                <a:r>
                  <a:rPr lang="en-US" sz="2600" dirty="0"/>
                  <a:t>=(p</a:t>
                </a:r>
                <a:r>
                  <a:rPr lang="en-US" sz="2600" baseline="-25000" dirty="0"/>
                  <a:t>1</a:t>
                </a:r>
                <a:r>
                  <a:rPr lang="en-US" sz="2600" dirty="0"/>
                  <a:t>k</a:t>
                </a:r>
                <a:r>
                  <a:rPr lang="en-US" sz="2600" baseline="-25000" dirty="0"/>
                  <a:t>21</a:t>
                </a:r>
                <a:r>
                  <a:rPr lang="en-US" sz="2600" dirty="0"/>
                  <a:t> + p</a:t>
                </a:r>
                <a:r>
                  <a:rPr lang="en-US" sz="2600" baseline="-25000" dirty="0"/>
                  <a:t>2</a:t>
                </a:r>
                <a:r>
                  <a:rPr lang="en-US" sz="2600" dirty="0"/>
                  <a:t>k</a:t>
                </a:r>
                <a:r>
                  <a:rPr lang="en-US" sz="2600" baseline="-25000" dirty="0"/>
                  <a:t>22</a:t>
                </a:r>
                <a:r>
                  <a:rPr lang="en-US" sz="2600" dirty="0"/>
                  <a:t> + p</a:t>
                </a:r>
                <a:r>
                  <a:rPr lang="en-US" sz="2600" baseline="-25000" dirty="0"/>
                  <a:t>3</a:t>
                </a:r>
                <a:r>
                  <a:rPr lang="en-US" sz="2600" dirty="0"/>
                  <a:t>k</a:t>
                </a:r>
                <a:r>
                  <a:rPr lang="en-US" sz="2600" baseline="-25000" dirty="0"/>
                  <a:t>23</a:t>
                </a:r>
                <a:r>
                  <a:rPr lang="en-US" sz="2600" dirty="0"/>
                  <a:t>) mod 26</a:t>
                </a:r>
              </a:p>
              <a:p>
                <a:pPr>
                  <a:spcBef>
                    <a:spcPts val="600"/>
                  </a:spcBef>
                  <a:buNone/>
                </a:pPr>
                <a:r>
                  <a:rPr lang="en-US" sz="2600" dirty="0"/>
                  <a:t>C</a:t>
                </a:r>
                <a:r>
                  <a:rPr lang="en-US" sz="2600" baseline="-25000" dirty="0"/>
                  <a:t>3</a:t>
                </a:r>
                <a:r>
                  <a:rPr lang="en-US" sz="2600" dirty="0"/>
                  <a:t>=(p</a:t>
                </a:r>
                <a:r>
                  <a:rPr lang="en-US" sz="2600" baseline="-25000" dirty="0"/>
                  <a:t>1</a:t>
                </a:r>
                <a:r>
                  <a:rPr lang="en-US" sz="2600" dirty="0"/>
                  <a:t>k</a:t>
                </a:r>
                <a:r>
                  <a:rPr lang="en-US" sz="2600" baseline="-25000" dirty="0"/>
                  <a:t>31</a:t>
                </a:r>
                <a:r>
                  <a:rPr lang="en-US" sz="2600" dirty="0"/>
                  <a:t> + p</a:t>
                </a:r>
                <a:r>
                  <a:rPr lang="en-US" sz="2600" baseline="-25000" dirty="0"/>
                  <a:t>2</a:t>
                </a:r>
                <a:r>
                  <a:rPr lang="en-US" sz="2600" dirty="0"/>
                  <a:t>k</a:t>
                </a:r>
                <a:r>
                  <a:rPr lang="en-US" sz="2600" baseline="-25000" dirty="0"/>
                  <a:t>32</a:t>
                </a:r>
                <a:r>
                  <a:rPr lang="en-US" sz="2600" dirty="0"/>
                  <a:t> + p</a:t>
                </a:r>
                <a:r>
                  <a:rPr lang="en-US" sz="2600" baseline="-25000" dirty="0"/>
                  <a:t>3</a:t>
                </a:r>
                <a:r>
                  <a:rPr lang="en-US" sz="2600" dirty="0"/>
                  <a:t>k</a:t>
                </a:r>
                <a:r>
                  <a:rPr lang="en-US" sz="2600" baseline="-25000" dirty="0"/>
                  <a:t>33</a:t>
                </a:r>
                <a:r>
                  <a:rPr lang="en-US" sz="2600" dirty="0"/>
                  <a:t>) mod 26</a:t>
                </a:r>
              </a:p>
              <a:p>
                <a:pPr>
                  <a:spcBef>
                    <a:spcPts val="600"/>
                  </a:spcBef>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2163" y="1556636"/>
                <a:ext cx="7570787" cy="4979243"/>
              </a:xfrm>
              <a:blipFill>
                <a:blip r:embed="rId2"/>
                <a:stretch>
                  <a:fillRect l="-1449" t="-979" b="-1836"/>
                </a:stretch>
              </a:blipFill>
            </p:spPr>
            <p:txBody>
              <a:bodyPr/>
              <a:lstStyle/>
              <a:p>
                <a:r>
                  <a:rPr lang="en-US">
                    <a:noFill/>
                  </a:rPr>
                  <a:t> </a:t>
                </a:r>
              </a:p>
            </p:txBody>
          </p:sp>
        </mc:Fallback>
      </mc:AlternateContent>
    </p:spTree>
    <p:extLst>
      <p:ext uri="{BB962C8B-B14F-4D97-AF65-F5344CB8AC3E}">
        <p14:creationId xmlns:p14="http://schemas.microsoft.com/office/powerpoint/2010/main" val="1454426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Encryption </a:t>
            </a:r>
            <a:endParaRPr lang="ar-J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2163" y="1546101"/>
                <a:ext cx="7570787" cy="4979243"/>
              </a:xfrm>
            </p:spPr>
            <p:txBody>
              <a:bodyPr/>
              <a:lstStyle/>
              <a:p>
                <a:pPr>
                  <a:buNone/>
                </a:pPr>
                <a:r>
                  <a:rPr lang="en-US" sz="2600" dirty="0"/>
                  <a:t>C = E(K, P) = KP mod 26</a:t>
                </a:r>
              </a:p>
              <a:p>
                <a:pPr>
                  <a:buNone/>
                </a:pPr>
                <a:r>
                  <a:rPr lang="en-US" sz="2600" dirty="0"/>
                  <a:t>Diagram: “pay”: </a:t>
                </a:r>
                <a14:m>
                  <m:oMath xmlns:m="http://schemas.openxmlformats.org/officeDocument/2006/math">
                    <m:d>
                      <m:dPr>
                        <m:begChr m:val="["/>
                        <m:endChr m:val="]"/>
                        <m:ctrlPr>
                          <a:rPr lang="en-US" sz="2600" i="1" dirty="0" smtClean="0">
                            <a:latin typeface="Cambria Math" panose="02040503050406030204" pitchFamily="18" charset="0"/>
                          </a:rPr>
                        </m:ctrlPr>
                      </m:dPr>
                      <m:e>
                        <m:m>
                          <m:mPr>
                            <m:mcs>
                              <m:mc>
                                <m:mcPr>
                                  <m:count m:val="1"/>
                                  <m:mcJc m:val="center"/>
                                </m:mcPr>
                              </m:mc>
                            </m:mcs>
                            <m:ctrlPr>
                              <a:rPr lang="en-US" sz="2600" i="1" dirty="0" smtClean="0">
                                <a:latin typeface="Cambria Math" panose="02040503050406030204" pitchFamily="18" charset="0"/>
                              </a:rPr>
                            </m:ctrlPr>
                          </m:mPr>
                          <m:mr>
                            <m:e>
                              <m:r>
                                <a:rPr lang="en-US" sz="2600" i="1" dirty="0">
                                  <a:latin typeface="Cambria Math" panose="02040503050406030204" pitchFamily="18" charset="0"/>
                                </a:rPr>
                                <m:t>𝑝</m:t>
                              </m:r>
                              <m:r>
                                <a:rPr lang="en-US" sz="2600" i="1" baseline="-25000" dirty="0">
                                  <a:latin typeface="Cambria Math" panose="02040503050406030204" pitchFamily="18" charset="0"/>
                                </a:rPr>
                                <m:t>1</m:t>
                              </m:r>
                            </m:e>
                          </m:mr>
                          <m:mr>
                            <m:e>
                              <m:r>
                                <a:rPr lang="en-US" sz="2600" i="1" dirty="0">
                                  <a:latin typeface="Cambria Math" panose="02040503050406030204" pitchFamily="18" charset="0"/>
                                </a:rPr>
                                <m:t>𝑝</m:t>
                              </m:r>
                              <m:r>
                                <a:rPr lang="en-US" sz="2600" i="1" baseline="-25000" dirty="0">
                                  <a:latin typeface="Cambria Math" panose="02040503050406030204" pitchFamily="18" charset="0"/>
                                </a:rPr>
                                <m:t>2</m:t>
                              </m:r>
                            </m:e>
                          </m:mr>
                          <m:mr>
                            <m:e>
                              <m:r>
                                <a:rPr lang="en-US" sz="2600" i="1" dirty="0">
                                  <a:latin typeface="Cambria Math" panose="02040503050406030204" pitchFamily="18" charset="0"/>
                                </a:rPr>
                                <m:t>𝑝</m:t>
                              </m:r>
                              <m:r>
                                <a:rPr lang="en-US" sz="2600" i="1" baseline="-25000" dirty="0">
                                  <a:latin typeface="Cambria Math" panose="02040503050406030204" pitchFamily="18" charset="0"/>
                                </a:rPr>
                                <m:t>3</m:t>
                              </m:r>
                            </m:e>
                          </m:mr>
                        </m:m>
                      </m:e>
                    </m:d>
                  </m:oMath>
                </a14:m>
                <a:r>
                  <a:rPr lang="en-US" sz="2600" dirty="0"/>
                  <a:t>= </a:t>
                </a:r>
                <a14:m>
                  <m:oMath xmlns:m="http://schemas.openxmlformats.org/officeDocument/2006/math">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a:rPr lang="en-US" sz="2600" b="0" i="1" dirty="0" smtClean="0">
                                  <a:latin typeface="Cambria Math" panose="02040503050406030204" pitchFamily="18" charset="0"/>
                                </a:rPr>
                                <m:t>15</m:t>
                              </m:r>
                            </m:e>
                          </m:mr>
                          <m:mr>
                            <m:e>
                              <m:r>
                                <a:rPr lang="en-US" sz="2600" b="0" i="1" dirty="0" smtClean="0">
                                  <a:latin typeface="Cambria Math" panose="02040503050406030204" pitchFamily="18" charset="0"/>
                                </a:rPr>
                                <m:t>0</m:t>
                              </m:r>
                            </m:e>
                          </m:mr>
                          <m:mr>
                            <m:e>
                              <m:r>
                                <a:rPr lang="en-US" sz="2600" b="0" i="1" dirty="0" smtClean="0">
                                  <a:latin typeface="Cambria Math" panose="02040503050406030204" pitchFamily="18" charset="0"/>
                                </a:rPr>
                                <m:t>24</m:t>
                              </m:r>
                            </m:e>
                          </m:mr>
                        </m:m>
                      </m:e>
                    </m:d>
                  </m:oMath>
                </a14:m>
                <a:endParaRPr lang="en-US" sz="2600" baseline="-25000" dirty="0"/>
              </a:p>
              <a:p>
                <a:pPr>
                  <a:buNone/>
                </a:pPr>
                <a14:m>
                  <m:oMath xmlns:m="http://schemas.openxmlformats.org/officeDocument/2006/math">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m:rPr>
                                  <m:brk m:alnAt="7"/>
                                </m:rPr>
                                <a:rPr lang="en-US" sz="2600" b="0" i="1" dirty="0" smtClean="0">
                                  <a:latin typeface="Cambria Math" panose="02040503050406030204" pitchFamily="18" charset="0"/>
                                </a:rPr>
                                <m:t>𝑐</m:t>
                              </m:r>
                              <m:r>
                                <a:rPr lang="en-US" sz="2600" i="1" baseline="-25000" dirty="0">
                                  <a:latin typeface="Cambria Math" panose="02040503050406030204" pitchFamily="18" charset="0"/>
                                </a:rPr>
                                <m:t>1</m:t>
                              </m:r>
                            </m:e>
                          </m:mr>
                          <m:mr>
                            <m:e>
                              <m:r>
                                <a:rPr lang="en-US" sz="2600" b="0" i="1" dirty="0" smtClean="0">
                                  <a:latin typeface="Cambria Math" panose="02040503050406030204" pitchFamily="18" charset="0"/>
                                </a:rPr>
                                <m:t>𝑐</m:t>
                              </m:r>
                              <m:r>
                                <a:rPr lang="en-US" sz="2600" i="1" baseline="-25000" dirty="0">
                                  <a:latin typeface="Cambria Math" panose="02040503050406030204" pitchFamily="18" charset="0"/>
                                </a:rPr>
                                <m:t>2</m:t>
                              </m:r>
                            </m:e>
                          </m:mr>
                          <m:mr>
                            <m:e>
                              <m:r>
                                <a:rPr lang="en-US" sz="2600" b="0" i="1" dirty="0" smtClean="0">
                                  <a:latin typeface="Cambria Math" panose="02040503050406030204" pitchFamily="18" charset="0"/>
                                </a:rPr>
                                <m:t>𝑐</m:t>
                              </m:r>
                              <m:r>
                                <a:rPr lang="en-US" sz="2600" i="1" baseline="-25000" dirty="0">
                                  <a:latin typeface="Cambria Math" panose="02040503050406030204" pitchFamily="18" charset="0"/>
                                </a:rPr>
                                <m:t>3</m:t>
                              </m:r>
                            </m:e>
                          </m:mr>
                        </m:m>
                      </m:e>
                    </m:d>
                  </m:oMath>
                </a14:m>
                <a:r>
                  <a:rPr lang="en-US" sz="2600" dirty="0"/>
                  <a:t>= </a:t>
                </a:r>
                <a14:m>
                  <m:oMath xmlns:m="http://schemas.openxmlformats.org/officeDocument/2006/math">
                    <m:d>
                      <m:dPr>
                        <m:begChr m:val="["/>
                        <m:endChr m:val="]"/>
                        <m:ctrlPr>
                          <a:rPr lang="en-US" sz="2600" i="1" smtClean="0">
                            <a:latin typeface="Cambria Math" panose="02040503050406030204" pitchFamily="18" charset="0"/>
                          </a:rPr>
                        </m:ctrlPr>
                      </m:dPr>
                      <m:e>
                        <m:m>
                          <m:mPr>
                            <m:mcs>
                              <m:mc>
                                <m:mcPr>
                                  <m:count m:val="3"/>
                                  <m:mcJc m:val="center"/>
                                </m:mcPr>
                              </m:mc>
                            </m:mcs>
                            <m:ctrlPr>
                              <a:rPr lang="en-US" sz="2600" i="1" smtClean="0">
                                <a:latin typeface="Cambria Math" panose="02040503050406030204" pitchFamily="18" charset="0"/>
                              </a:rPr>
                            </m:ctrlPr>
                          </m:mPr>
                          <m:mr>
                            <m:e>
                              <m:r>
                                <a:rPr lang="en-US" sz="2600" b="0" i="1" smtClean="0">
                                  <a:latin typeface="Cambria Math" panose="02040503050406030204" pitchFamily="18" charset="0"/>
                                </a:rPr>
                                <m:t>17</m:t>
                              </m:r>
                            </m:e>
                            <m:e>
                              <m:r>
                                <a:rPr lang="en-US" sz="2600" b="0" i="1" smtClean="0">
                                  <a:latin typeface="Cambria Math" panose="02040503050406030204" pitchFamily="18" charset="0"/>
                                </a:rPr>
                                <m:t>17</m:t>
                              </m:r>
                            </m:e>
                            <m:e>
                              <m:r>
                                <a:rPr lang="en-US" sz="2600" b="0" i="1" smtClean="0">
                                  <a:latin typeface="Cambria Math" panose="02040503050406030204" pitchFamily="18" charset="0"/>
                                </a:rPr>
                                <m:t>5</m:t>
                              </m:r>
                            </m:e>
                          </m:mr>
                          <m:mr>
                            <m:e>
                              <m:r>
                                <a:rPr lang="en-US" sz="2600" b="0" i="1" smtClean="0">
                                  <a:latin typeface="Cambria Math" panose="02040503050406030204" pitchFamily="18" charset="0"/>
                                </a:rPr>
                                <m:t>21</m:t>
                              </m:r>
                            </m:e>
                            <m:e>
                              <m:r>
                                <a:rPr lang="en-US" sz="2600" b="0" i="1" smtClean="0">
                                  <a:latin typeface="Cambria Math" panose="02040503050406030204" pitchFamily="18" charset="0"/>
                                </a:rPr>
                                <m:t>18</m:t>
                              </m:r>
                            </m:e>
                            <m:e>
                              <m:r>
                                <a:rPr lang="en-US" sz="2600" b="0" i="1" smtClean="0">
                                  <a:latin typeface="Cambria Math" panose="02040503050406030204" pitchFamily="18" charset="0"/>
                                </a:rPr>
                                <m:t>21</m:t>
                              </m:r>
                            </m:e>
                          </m:mr>
                          <m:mr>
                            <m:e>
                              <m:r>
                                <a:rPr lang="en-US" sz="2600" b="0" i="1" smtClean="0">
                                  <a:latin typeface="Cambria Math" panose="02040503050406030204" pitchFamily="18" charset="0"/>
                                </a:rPr>
                                <m:t>2</m:t>
                              </m:r>
                            </m:e>
                            <m:e>
                              <m:r>
                                <a:rPr lang="en-US" sz="2600" b="0" i="1" smtClean="0">
                                  <a:latin typeface="Cambria Math" panose="02040503050406030204" pitchFamily="18" charset="0"/>
                                </a:rPr>
                                <m:t>2</m:t>
                              </m:r>
                            </m:e>
                            <m:e>
                              <m:r>
                                <a:rPr lang="en-US" sz="2600" b="0" i="1" smtClean="0">
                                  <a:latin typeface="Cambria Math" panose="02040503050406030204" pitchFamily="18" charset="0"/>
                                </a:rPr>
                                <m:t>19</m:t>
                              </m:r>
                            </m:e>
                          </m:mr>
                        </m:m>
                      </m:e>
                    </m:d>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a:rPr lang="en-US" sz="2600" b="0" i="1" dirty="0" smtClean="0">
                                  <a:latin typeface="Cambria Math" panose="02040503050406030204" pitchFamily="18" charset="0"/>
                                </a:rPr>
                                <m:t>15</m:t>
                              </m:r>
                            </m:e>
                          </m:mr>
                          <m:mr>
                            <m:e>
                              <m:r>
                                <a:rPr lang="en-US" sz="2600" b="0" i="1" dirty="0" smtClean="0">
                                  <a:latin typeface="Cambria Math" panose="02040503050406030204" pitchFamily="18" charset="0"/>
                                </a:rPr>
                                <m:t>0</m:t>
                              </m:r>
                            </m:e>
                          </m:mr>
                          <m:mr>
                            <m:e>
                              <m:r>
                                <a:rPr lang="en-US" sz="2600" b="0" i="1" dirty="0" smtClean="0">
                                  <a:latin typeface="Cambria Math" panose="02040503050406030204" pitchFamily="18" charset="0"/>
                                </a:rPr>
                                <m:t>24</m:t>
                              </m:r>
                            </m:e>
                          </m:mr>
                        </m:m>
                      </m:e>
                    </m:d>
                    <m:r>
                      <a:rPr lang="en-US" sz="2600" b="0" i="1" baseline="-25000" dirty="0" smtClean="0">
                        <a:latin typeface="Cambria Math" panose="02040503050406030204" pitchFamily="18" charset="0"/>
                      </a:rPr>
                      <m:t> </m:t>
                    </m:r>
                    <m:r>
                      <a:rPr lang="en-US" sz="2600" b="0" i="1" dirty="0" smtClean="0">
                        <a:latin typeface="Cambria Math" panose="02040503050406030204" pitchFamily="18" charset="0"/>
                      </a:rPr>
                      <m:t>𝑚𝑜𝑑</m:t>
                    </m:r>
                    <m:r>
                      <a:rPr lang="en-US" sz="2600" b="0" i="1" dirty="0" smtClean="0">
                        <a:latin typeface="Cambria Math" panose="02040503050406030204" pitchFamily="18" charset="0"/>
                      </a:rPr>
                      <m:t> 26</m:t>
                    </m:r>
                  </m:oMath>
                </a14:m>
                <a:endParaRPr lang="en-US" sz="2600" dirty="0"/>
              </a:p>
              <a:p>
                <a:pPr>
                  <a:spcBef>
                    <a:spcPts val="600"/>
                  </a:spcBef>
                  <a:buNone/>
                </a:pPr>
                <a:endParaRPr lang="en-US" sz="1400" dirty="0"/>
              </a:p>
              <a:p>
                <a:pPr>
                  <a:spcBef>
                    <a:spcPts val="600"/>
                  </a:spcBef>
                  <a:buNone/>
                </a:pPr>
                <a:r>
                  <a:rPr lang="en-US" sz="2600" dirty="0"/>
                  <a:t>C</a:t>
                </a:r>
                <a:r>
                  <a:rPr lang="en-US" sz="2600" baseline="-25000" dirty="0"/>
                  <a:t>1</a:t>
                </a:r>
                <a:r>
                  <a:rPr lang="en-US" sz="2600" dirty="0"/>
                  <a:t>=(17x15 + 17x0+ 5x24) mod 26=375 mod 26=11</a:t>
                </a:r>
                <a:r>
                  <a:rPr lang="en-US" sz="2600" dirty="0">
                    <a:sym typeface="Wingdings" panose="05000000000000000000" pitchFamily="2" charset="2"/>
                  </a:rPr>
                  <a:t>L</a:t>
                </a:r>
              </a:p>
              <a:p>
                <a:pPr>
                  <a:spcBef>
                    <a:spcPts val="600"/>
                  </a:spcBef>
                  <a:buNone/>
                </a:pPr>
                <a:r>
                  <a:rPr lang="en-US" sz="2600" dirty="0"/>
                  <a:t>C</a:t>
                </a:r>
                <a:r>
                  <a:rPr lang="en-US" sz="2600" baseline="-25000" dirty="0"/>
                  <a:t>2</a:t>
                </a:r>
                <a:r>
                  <a:rPr lang="en-US" sz="2600" dirty="0"/>
                  <a:t>=(21x15 + 21x0 + 21x24) mod 26=819 mod26=13</a:t>
                </a:r>
                <a:r>
                  <a:rPr lang="en-US" sz="2600" dirty="0">
                    <a:sym typeface="Wingdings" panose="05000000000000000000" pitchFamily="2" charset="2"/>
                  </a:rPr>
                  <a:t>N</a:t>
                </a:r>
                <a:endParaRPr lang="en-US" sz="2600" dirty="0"/>
              </a:p>
              <a:p>
                <a:pPr>
                  <a:spcBef>
                    <a:spcPts val="600"/>
                  </a:spcBef>
                  <a:buNone/>
                </a:pPr>
                <a:r>
                  <a:rPr lang="en-US" sz="2600" dirty="0"/>
                  <a:t>C</a:t>
                </a:r>
                <a:r>
                  <a:rPr lang="en-US" sz="2600" baseline="-25000" dirty="0"/>
                  <a:t>3</a:t>
                </a:r>
                <a:r>
                  <a:rPr lang="en-US" sz="2600" dirty="0"/>
                  <a:t>=(2x15 + 2x0 + 19x24) mod 26=486mod26=18</a:t>
                </a:r>
                <a:r>
                  <a:rPr lang="en-US" sz="2600" dirty="0">
                    <a:sym typeface="Wingdings" panose="05000000000000000000" pitchFamily="2" charset="2"/>
                  </a:rPr>
                  <a:t>S</a:t>
                </a:r>
                <a:endParaRPr lang="en-US" sz="2600" dirty="0"/>
              </a:p>
              <a:p>
                <a:pPr>
                  <a:spcBef>
                    <a:spcPts val="600"/>
                  </a:spcBef>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2163" y="1546101"/>
                <a:ext cx="7570787" cy="4979243"/>
              </a:xfrm>
              <a:blipFill>
                <a:blip r:embed="rId2"/>
                <a:stretch>
                  <a:fillRect l="-1449" t="-1103" b="-1961"/>
                </a:stretch>
              </a:blipFill>
            </p:spPr>
            <p:txBody>
              <a:bodyPr/>
              <a:lstStyle/>
              <a:p>
                <a:r>
                  <a:rPr lang="en-US">
                    <a:noFill/>
                  </a:rPr>
                  <a:t> </a:t>
                </a:r>
              </a:p>
            </p:txBody>
          </p:sp>
        </mc:Fallback>
      </mc:AlternateContent>
    </p:spTree>
    <p:extLst>
      <p:ext uri="{BB962C8B-B14F-4D97-AF65-F5344CB8AC3E}">
        <p14:creationId xmlns:p14="http://schemas.microsoft.com/office/powerpoint/2010/main" val="4224595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Decryption </a:t>
            </a:r>
            <a:endParaRPr lang="ar-JO" dirty="0"/>
          </a:p>
        </p:txBody>
      </p:sp>
      <p:sp>
        <p:nvSpPr>
          <p:cNvPr id="3" name="Content Placeholder 2"/>
          <p:cNvSpPr>
            <a:spLocks noGrp="1"/>
          </p:cNvSpPr>
          <p:nvPr>
            <p:ph idx="1"/>
          </p:nvPr>
        </p:nvSpPr>
        <p:spPr>
          <a:xfrm>
            <a:off x="792163" y="1762125"/>
            <a:ext cx="7570787" cy="4619203"/>
          </a:xfrm>
        </p:spPr>
        <p:txBody>
          <a:bodyPr/>
          <a:lstStyle/>
          <a:p>
            <a:r>
              <a:rPr lang="en-US" dirty="0"/>
              <a:t>To decrypt </a:t>
            </a:r>
            <a:r>
              <a:rPr lang="en-US" dirty="0" err="1"/>
              <a:t>ciphertext</a:t>
            </a:r>
            <a:r>
              <a:rPr lang="en-US" dirty="0"/>
              <a:t> coded by hill cipher with matrix K, we need K</a:t>
            </a:r>
            <a:r>
              <a:rPr lang="en-US" baseline="30000" dirty="0"/>
              <a:t>-1 </a:t>
            </a:r>
            <a:r>
              <a:rPr lang="en-US" dirty="0"/>
              <a:t>(Inverse of Key matrix).</a:t>
            </a:r>
          </a:p>
          <a:p>
            <a:pPr>
              <a:buNone/>
            </a:pPr>
            <a:r>
              <a:rPr lang="en-US" baseline="30000" dirty="0"/>
              <a:t> </a:t>
            </a:r>
            <a:endParaRPr lang="ar-JO" baseline="30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478" y="3212976"/>
            <a:ext cx="6320155" cy="2664296"/>
          </a:xfrm>
          <a:prstGeom prst="rect">
            <a:avLst/>
          </a:prstGeom>
        </p:spPr>
      </p:pic>
    </p:spTree>
    <p:extLst>
      <p:ext uri="{BB962C8B-B14F-4D97-AF65-F5344CB8AC3E}">
        <p14:creationId xmlns:p14="http://schemas.microsoft.com/office/powerpoint/2010/main" val="732193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5974887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Decryption </a:t>
            </a:r>
            <a:endParaRPr lang="ar-J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2163" y="1762125"/>
                <a:ext cx="7570787" cy="4619203"/>
              </a:xfrm>
            </p:spPr>
            <p:txBody>
              <a:bodyPr/>
              <a:lstStyle/>
              <a:p>
                <a:pPr marL="349250" lvl="2" indent="0">
                  <a:spcBef>
                    <a:spcPts val="2400"/>
                  </a:spcBef>
                  <a:buNone/>
                </a:pPr>
                <a:r>
                  <a:rPr lang="en-US" dirty="0">
                    <a:cs typeface="ＭＳ Ｐゴシック" pitchFamily="-1" charset="-128"/>
                  </a:rPr>
                  <a:t>P = D(K</a:t>
                </a:r>
                <a:r>
                  <a:rPr lang="en-US" baseline="30000" dirty="0">
                    <a:cs typeface="ＭＳ Ｐゴシック" pitchFamily="-1" charset="-128"/>
                  </a:rPr>
                  <a:t>-1</a:t>
                </a:r>
                <a:r>
                  <a:rPr lang="en-US" dirty="0">
                    <a:cs typeface="ＭＳ Ｐゴシック" pitchFamily="-1" charset="-128"/>
                  </a:rPr>
                  <a:t>, C) = K</a:t>
                </a:r>
                <a:r>
                  <a:rPr lang="en-US" baseline="30000" dirty="0">
                    <a:cs typeface="ＭＳ Ｐゴシック" pitchFamily="-1" charset="-128"/>
                  </a:rPr>
                  <a:t>-1 </a:t>
                </a:r>
                <a:r>
                  <a:rPr lang="en-US" dirty="0">
                    <a:cs typeface="ＭＳ Ｐゴシック" pitchFamily="-1" charset="-128"/>
                  </a:rPr>
                  <a:t> C </a:t>
                </a:r>
                <a:r>
                  <a:rPr lang="en-US" b="1" dirty="0">
                    <a:cs typeface="ＭＳ Ｐゴシック" pitchFamily="-1" charset="-128"/>
                  </a:rPr>
                  <a:t>mod</a:t>
                </a:r>
                <a:r>
                  <a:rPr lang="en-US" dirty="0">
                    <a:cs typeface="ＭＳ Ｐゴシック" pitchFamily="-1" charset="-128"/>
                  </a:rPr>
                  <a:t> 26. </a:t>
                </a:r>
                <a:endParaRPr lang="en-US" baseline="30000" dirty="0">
                  <a:cs typeface="ＭＳ Ｐゴシック" pitchFamily="-1" charset="-128"/>
                </a:endParaRPr>
              </a:p>
              <a:p>
                <a:r>
                  <a:rPr lang="en-US" dirty="0"/>
                  <a:t>In the previous example K</a:t>
                </a:r>
                <a:r>
                  <a:rPr lang="en-US" baseline="30000" dirty="0"/>
                  <a:t>-1 </a:t>
                </a:r>
                <a:r>
                  <a:rPr lang="en-US" dirty="0"/>
                  <a:t>= </a:t>
                </a:r>
              </a:p>
              <a:p>
                <a:pPr marL="0" indent="0">
                  <a:buNone/>
                </a:pPr>
                <a:endParaRPr lang="en-US" sz="11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4</m:t>
                                </m:r>
                              </m:e>
                              <m:e>
                                <m:r>
                                  <a:rPr lang="en-US" b="0" i="1" smtClean="0">
                                    <a:latin typeface="Cambria Math" panose="02040503050406030204" pitchFamily="18" charset="0"/>
                                  </a:rPr>
                                  <m:t>9</m:t>
                                </m:r>
                              </m:e>
                              <m:e>
                                <m:r>
                                  <a:rPr lang="en-US" b="0" i="1" smtClean="0">
                                    <a:latin typeface="Cambria Math" panose="02040503050406030204" pitchFamily="18" charset="0"/>
                                  </a:rPr>
                                  <m:t>1</m:t>
                                </m:r>
                                <m:r>
                                  <a:rPr lang="en-US" i="1">
                                    <a:latin typeface="Cambria Math" panose="02040503050406030204" pitchFamily="18" charset="0"/>
                                  </a:rPr>
                                  <m:t>5</m:t>
                                </m:r>
                              </m:e>
                            </m:mr>
                            <m:mr>
                              <m:e>
                                <m:r>
                                  <a:rPr lang="en-US" b="0" i="1" smtClean="0">
                                    <a:latin typeface="Cambria Math" panose="02040503050406030204" pitchFamily="18" charset="0"/>
                                  </a:rPr>
                                  <m:t>15</m:t>
                                </m:r>
                              </m:e>
                              <m:e>
                                <m:r>
                                  <a:rPr lang="en-US" i="1">
                                    <a:latin typeface="Cambria Math" panose="02040503050406030204" pitchFamily="18" charset="0"/>
                                  </a:rPr>
                                  <m:t>1</m:t>
                                </m:r>
                                <m:r>
                                  <a:rPr lang="en-US" b="0" i="1" smtClean="0">
                                    <a:latin typeface="Cambria Math" panose="02040503050406030204" pitchFamily="18" charset="0"/>
                                  </a:rPr>
                                  <m:t>7</m:t>
                                </m:r>
                              </m:e>
                              <m:e>
                                <m:r>
                                  <a:rPr lang="en-US" b="0" i="1" smtClean="0">
                                    <a:latin typeface="Cambria Math" panose="02040503050406030204" pitchFamily="18" charset="0"/>
                                  </a:rPr>
                                  <m:t>6</m:t>
                                </m:r>
                              </m:e>
                            </m:mr>
                            <m:mr>
                              <m:e>
                                <m:r>
                                  <a:rPr lang="en-US" i="1">
                                    <a:latin typeface="Cambria Math" panose="02040503050406030204" pitchFamily="18" charset="0"/>
                                  </a:rPr>
                                  <m:t>2</m:t>
                                </m:r>
                                <m:r>
                                  <a:rPr lang="en-US" b="0" i="1" smtClean="0">
                                    <a:latin typeface="Cambria Math" panose="02040503050406030204" pitchFamily="18" charset="0"/>
                                  </a:rPr>
                                  <m:t>4</m:t>
                                </m:r>
                              </m:e>
                              <m:e>
                                <m:r>
                                  <a:rPr lang="en-US" b="0" i="1" smtClean="0">
                                    <a:latin typeface="Cambria Math" panose="02040503050406030204" pitchFamily="18" charset="0"/>
                                  </a:rPr>
                                  <m:t>0</m:t>
                                </m:r>
                              </m:e>
                              <m:e>
                                <m:r>
                                  <a:rPr lang="en-US" i="1">
                                    <a:latin typeface="Cambria Math" panose="02040503050406030204" pitchFamily="18" charset="0"/>
                                  </a:rPr>
                                  <m:t>1</m:t>
                                </m:r>
                                <m:r>
                                  <a:rPr lang="en-US" b="0" i="1" smtClean="0">
                                    <a:latin typeface="Cambria Math" panose="02040503050406030204" pitchFamily="18" charset="0"/>
                                  </a:rPr>
                                  <m:t>7</m:t>
                                </m:r>
                              </m:e>
                            </m:mr>
                          </m:m>
                        </m:e>
                      </m:d>
                    </m:oMath>
                  </m:oMathPara>
                </a14:m>
                <a:endParaRPr lang="en-US" baseline="30000" dirty="0"/>
              </a:p>
              <a:p>
                <a:endParaRPr lang="en-US" dirty="0"/>
              </a:p>
              <a:p>
                <a:r>
                  <a:rPr lang="en-US" dirty="0"/>
                  <a:t>Multiply each three letters with K</a:t>
                </a:r>
                <a:r>
                  <a:rPr lang="en-US" baseline="30000" dirty="0"/>
                  <a:t>-1 </a:t>
                </a:r>
                <a:r>
                  <a:rPr lang="en-US" dirty="0"/>
                  <a:t>matrix</a:t>
                </a:r>
                <a:r>
                  <a:rPr lang="en-US" baseline="30000" dirty="0"/>
                  <a:t> </a:t>
                </a:r>
                <a:endParaRPr lang="en-US" dirty="0"/>
              </a:p>
              <a:p>
                <a:pPr>
                  <a:buNone/>
                </a:pPr>
                <a:r>
                  <a:rPr lang="en-US" baseline="30000" dirty="0"/>
                  <a:t> </a:t>
                </a:r>
                <a:endParaRPr lang="ar-JO"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2163" y="1762125"/>
                <a:ext cx="7570787" cy="4619203"/>
              </a:xfrm>
              <a:blipFill>
                <a:blip r:embed="rId2"/>
                <a:stretch>
                  <a:fillRect l="-1691" t="-1055" b="-4354"/>
                </a:stretch>
              </a:blipFill>
            </p:spPr>
            <p:txBody>
              <a:bodyPr/>
              <a:lstStyle/>
              <a:p>
                <a:r>
                  <a:rPr lang="en-US">
                    <a:noFill/>
                  </a:rPr>
                  <a:t> </a:t>
                </a:r>
              </a:p>
            </p:txBody>
          </p:sp>
        </mc:Fallback>
      </mc:AlternateContent>
    </p:spTree>
    <p:extLst>
      <p:ext uri="{BB962C8B-B14F-4D97-AF65-F5344CB8AC3E}">
        <p14:creationId xmlns:p14="http://schemas.microsoft.com/office/powerpoint/2010/main" val="392906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Encryption </a:t>
            </a:r>
            <a:endParaRPr lang="ar-J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2163" y="1546101"/>
                <a:ext cx="7570787" cy="4979243"/>
              </a:xfrm>
            </p:spPr>
            <p:txBody>
              <a:bodyPr/>
              <a:lstStyle/>
              <a:p>
                <a:pPr>
                  <a:buNone/>
                </a:pPr>
                <a:r>
                  <a:rPr lang="en-US" sz="2400" dirty="0"/>
                  <a:t>P = D(K</a:t>
                </a:r>
                <a:r>
                  <a:rPr lang="en-US" sz="2400" baseline="30000" dirty="0"/>
                  <a:t>-1</a:t>
                </a:r>
                <a:r>
                  <a:rPr lang="en-US" sz="2400" dirty="0"/>
                  <a:t>, C) = C K</a:t>
                </a:r>
                <a:r>
                  <a:rPr lang="en-US" sz="2400" baseline="30000" dirty="0"/>
                  <a:t>-1</a:t>
                </a:r>
                <a:r>
                  <a:rPr lang="en-US" sz="2400" dirty="0"/>
                  <a:t> mod 26</a:t>
                </a:r>
              </a:p>
              <a:p>
                <a:pPr>
                  <a:buNone/>
                </a:pPr>
                <a:r>
                  <a:rPr lang="en-US" sz="2600" dirty="0"/>
                  <a:t>Diagram: “LNS”: </a:t>
                </a:r>
                <a14:m>
                  <m:oMath xmlns:m="http://schemas.openxmlformats.org/officeDocument/2006/math">
                    <m:d>
                      <m:dPr>
                        <m:begChr m:val="["/>
                        <m:endChr m:val="]"/>
                        <m:ctrlPr>
                          <a:rPr lang="en-US" sz="2600" i="1" dirty="0" smtClean="0">
                            <a:latin typeface="Cambria Math" panose="02040503050406030204" pitchFamily="18" charset="0"/>
                          </a:rPr>
                        </m:ctrlPr>
                      </m:dPr>
                      <m:e>
                        <m:m>
                          <m:mPr>
                            <m:mcs>
                              <m:mc>
                                <m:mcPr>
                                  <m:count m:val="1"/>
                                  <m:mcJc m:val="center"/>
                                </m:mcPr>
                              </m:mc>
                            </m:mcs>
                            <m:ctrlPr>
                              <a:rPr lang="en-US" sz="2600" i="1" dirty="0" smtClean="0">
                                <a:latin typeface="Cambria Math" panose="02040503050406030204" pitchFamily="18" charset="0"/>
                              </a:rPr>
                            </m:ctrlPr>
                          </m:mPr>
                          <m:mr>
                            <m:e>
                              <m:r>
                                <a:rPr lang="en-US" sz="2600" b="0" i="1" dirty="0" smtClean="0">
                                  <a:latin typeface="Cambria Math" panose="02040503050406030204" pitchFamily="18" charset="0"/>
                                </a:rPr>
                                <m:t>𝑐</m:t>
                              </m:r>
                              <m:r>
                                <a:rPr lang="en-US" sz="2600" i="1" baseline="-25000" dirty="0">
                                  <a:latin typeface="Cambria Math" panose="02040503050406030204" pitchFamily="18" charset="0"/>
                                </a:rPr>
                                <m:t>1</m:t>
                              </m:r>
                            </m:e>
                          </m:mr>
                          <m:mr>
                            <m:e>
                              <m:r>
                                <a:rPr lang="en-US" sz="2600" b="0" i="1" dirty="0" smtClean="0">
                                  <a:latin typeface="Cambria Math" panose="02040503050406030204" pitchFamily="18" charset="0"/>
                                </a:rPr>
                                <m:t>𝑐</m:t>
                              </m:r>
                              <m:r>
                                <a:rPr lang="en-US" sz="2600" i="1" baseline="-25000" dirty="0">
                                  <a:latin typeface="Cambria Math" panose="02040503050406030204" pitchFamily="18" charset="0"/>
                                </a:rPr>
                                <m:t>2</m:t>
                              </m:r>
                            </m:e>
                          </m:mr>
                          <m:mr>
                            <m:e>
                              <m:r>
                                <a:rPr lang="en-US" sz="2600" b="0" i="1" dirty="0" smtClean="0">
                                  <a:latin typeface="Cambria Math" panose="02040503050406030204" pitchFamily="18" charset="0"/>
                                </a:rPr>
                                <m:t>𝑐</m:t>
                              </m:r>
                              <m:r>
                                <a:rPr lang="en-US" sz="2600" i="1" baseline="-25000" dirty="0">
                                  <a:latin typeface="Cambria Math" panose="02040503050406030204" pitchFamily="18" charset="0"/>
                                </a:rPr>
                                <m:t>3</m:t>
                              </m:r>
                            </m:e>
                          </m:mr>
                        </m:m>
                      </m:e>
                    </m:d>
                  </m:oMath>
                </a14:m>
                <a:r>
                  <a:rPr lang="en-US" sz="2600" dirty="0"/>
                  <a:t>= </a:t>
                </a:r>
                <a14:m>
                  <m:oMath xmlns:m="http://schemas.openxmlformats.org/officeDocument/2006/math">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a:rPr lang="en-US" sz="2600" b="0" i="1" dirty="0" smtClean="0">
                                  <a:latin typeface="Cambria Math" panose="02040503050406030204" pitchFamily="18" charset="0"/>
                                </a:rPr>
                                <m:t>11</m:t>
                              </m:r>
                            </m:e>
                          </m:mr>
                          <m:mr>
                            <m:e>
                              <m:r>
                                <a:rPr lang="en-US" sz="2600" b="0" i="1" dirty="0" smtClean="0">
                                  <a:latin typeface="Cambria Math" panose="02040503050406030204" pitchFamily="18" charset="0"/>
                                </a:rPr>
                                <m:t>13</m:t>
                              </m:r>
                            </m:e>
                          </m:mr>
                          <m:mr>
                            <m:e>
                              <m:r>
                                <a:rPr lang="en-US" sz="2600" b="0" i="1" dirty="0" smtClean="0">
                                  <a:latin typeface="Cambria Math" panose="02040503050406030204" pitchFamily="18" charset="0"/>
                                </a:rPr>
                                <m:t>18</m:t>
                              </m:r>
                            </m:e>
                          </m:mr>
                        </m:m>
                      </m:e>
                    </m:d>
                  </m:oMath>
                </a14:m>
                <a:endParaRPr lang="en-US" sz="2600" baseline="-25000" dirty="0"/>
              </a:p>
              <a:p>
                <a:pPr>
                  <a:buNone/>
                </a:pPr>
                <a14:m>
                  <m:oMath xmlns:m="http://schemas.openxmlformats.org/officeDocument/2006/math">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a:rPr lang="en-US" sz="2600" b="0" i="1" dirty="0" smtClean="0">
                                  <a:latin typeface="Cambria Math" panose="02040503050406030204" pitchFamily="18" charset="0"/>
                                </a:rPr>
                                <m:t>𝑝</m:t>
                              </m:r>
                              <m:r>
                                <a:rPr lang="en-US" sz="2600" i="1" baseline="-25000" dirty="0">
                                  <a:latin typeface="Cambria Math" panose="02040503050406030204" pitchFamily="18" charset="0"/>
                                </a:rPr>
                                <m:t>1</m:t>
                              </m:r>
                            </m:e>
                          </m:mr>
                          <m:mr>
                            <m:e>
                              <m:r>
                                <a:rPr lang="en-US" sz="2600" b="0" i="1" dirty="0" smtClean="0">
                                  <a:latin typeface="Cambria Math" panose="02040503050406030204" pitchFamily="18" charset="0"/>
                                </a:rPr>
                                <m:t>𝑝</m:t>
                              </m:r>
                              <m:r>
                                <a:rPr lang="en-US" sz="2600" i="1" baseline="-25000" dirty="0">
                                  <a:latin typeface="Cambria Math" panose="02040503050406030204" pitchFamily="18" charset="0"/>
                                </a:rPr>
                                <m:t>2</m:t>
                              </m:r>
                            </m:e>
                          </m:mr>
                          <m:mr>
                            <m:e>
                              <m:r>
                                <a:rPr lang="en-US" sz="2600" b="0" i="1" dirty="0" smtClean="0">
                                  <a:latin typeface="Cambria Math" panose="02040503050406030204" pitchFamily="18" charset="0"/>
                                </a:rPr>
                                <m:t>𝑝</m:t>
                              </m:r>
                              <m:r>
                                <a:rPr lang="en-US" sz="2600" i="1" baseline="-25000" dirty="0">
                                  <a:latin typeface="Cambria Math" panose="02040503050406030204" pitchFamily="18" charset="0"/>
                                </a:rPr>
                                <m:t>3</m:t>
                              </m:r>
                            </m:e>
                          </m:mr>
                        </m:m>
                      </m:e>
                    </m:d>
                  </m:oMath>
                </a14:m>
                <a:r>
                  <a:rPr lang="en-US" sz="2600" dirty="0"/>
                  <a:t>=</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4</m:t>
                              </m:r>
                            </m:e>
                            <m:e>
                              <m:r>
                                <a:rPr lang="en-US" sz="2400" i="1">
                                  <a:latin typeface="Cambria Math" panose="02040503050406030204" pitchFamily="18" charset="0"/>
                                </a:rPr>
                                <m:t>9</m:t>
                              </m:r>
                            </m:e>
                            <m:e>
                              <m:r>
                                <a:rPr lang="en-US" sz="2400" i="1">
                                  <a:latin typeface="Cambria Math" panose="02040503050406030204" pitchFamily="18" charset="0"/>
                                </a:rPr>
                                <m:t>15</m:t>
                              </m:r>
                            </m:e>
                          </m:mr>
                          <m:mr>
                            <m:e>
                              <m:r>
                                <a:rPr lang="en-US" sz="2400" i="1">
                                  <a:latin typeface="Cambria Math" panose="02040503050406030204" pitchFamily="18" charset="0"/>
                                </a:rPr>
                                <m:t>15</m:t>
                              </m:r>
                            </m:e>
                            <m:e>
                              <m:r>
                                <a:rPr lang="en-US" sz="2400" i="1">
                                  <a:latin typeface="Cambria Math" panose="02040503050406030204" pitchFamily="18" charset="0"/>
                                </a:rPr>
                                <m:t>17</m:t>
                              </m:r>
                            </m:e>
                            <m:e>
                              <m:r>
                                <a:rPr lang="en-US" sz="2400" i="1">
                                  <a:latin typeface="Cambria Math" panose="02040503050406030204" pitchFamily="18" charset="0"/>
                                </a:rPr>
                                <m:t>6</m:t>
                              </m:r>
                            </m:e>
                          </m:mr>
                          <m:mr>
                            <m:e>
                              <m:r>
                                <a:rPr lang="en-US" sz="2400" i="1">
                                  <a:latin typeface="Cambria Math" panose="02040503050406030204" pitchFamily="18" charset="0"/>
                                </a:rPr>
                                <m:t>24</m:t>
                              </m:r>
                            </m:e>
                            <m:e>
                              <m:r>
                                <a:rPr lang="en-US" sz="2400" i="1">
                                  <a:latin typeface="Cambria Math" panose="02040503050406030204" pitchFamily="18" charset="0"/>
                                </a:rPr>
                                <m:t>0</m:t>
                              </m:r>
                            </m:e>
                            <m:e>
                              <m:r>
                                <a:rPr lang="en-US" sz="2400" i="1">
                                  <a:latin typeface="Cambria Math" panose="02040503050406030204" pitchFamily="18" charset="0"/>
                                </a:rPr>
                                <m:t>17</m:t>
                              </m:r>
                            </m:e>
                          </m:mr>
                        </m:m>
                      </m:e>
                    </m:d>
                    <m:d>
                      <m:dPr>
                        <m:begChr m:val="["/>
                        <m:endChr m:val="]"/>
                        <m:ctrlPr>
                          <a:rPr lang="en-US" sz="2600" i="1" dirty="0">
                            <a:latin typeface="Cambria Math" panose="02040503050406030204" pitchFamily="18" charset="0"/>
                          </a:rPr>
                        </m:ctrlPr>
                      </m:dPr>
                      <m:e>
                        <m:m>
                          <m:mPr>
                            <m:mcs>
                              <m:mc>
                                <m:mcPr>
                                  <m:count m:val="1"/>
                                  <m:mcJc m:val="center"/>
                                </m:mcPr>
                              </m:mc>
                            </m:mcs>
                            <m:ctrlPr>
                              <a:rPr lang="en-US" sz="2600" i="1" dirty="0">
                                <a:latin typeface="Cambria Math" panose="02040503050406030204" pitchFamily="18" charset="0"/>
                              </a:rPr>
                            </m:ctrlPr>
                          </m:mPr>
                          <m:mr>
                            <m:e>
                              <m:r>
                                <a:rPr lang="en-US" sz="2600" b="0" i="1" dirty="0" smtClean="0">
                                  <a:latin typeface="Cambria Math" panose="02040503050406030204" pitchFamily="18" charset="0"/>
                                </a:rPr>
                                <m:t>11</m:t>
                              </m:r>
                            </m:e>
                          </m:mr>
                          <m:mr>
                            <m:e>
                              <m:r>
                                <a:rPr lang="en-US" sz="2600" b="0" i="1" dirty="0" smtClean="0">
                                  <a:latin typeface="Cambria Math" panose="02040503050406030204" pitchFamily="18" charset="0"/>
                                </a:rPr>
                                <m:t>13</m:t>
                              </m:r>
                            </m:e>
                          </m:mr>
                          <m:mr>
                            <m:e>
                              <m:r>
                                <a:rPr lang="en-US" sz="2600" b="0" i="1" dirty="0" smtClean="0">
                                  <a:latin typeface="Cambria Math" panose="02040503050406030204" pitchFamily="18" charset="0"/>
                                </a:rPr>
                                <m:t>18</m:t>
                              </m:r>
                            </m:e>
                          </m:mr>
                        </m:m>
                      </m:e>
                    </m:d>
                    <m:r>
                      <a:rPr lang="en-US" sz="2600" b="0" i="1" baseline="-25000" dirty="0" smtClean="0">
                        <a:latin typeface="Cambria Math" panose="02040503050406030204" pitchFamily="18" charset="0"/>
                      </a:rPr>
                      <m:t> </m:t>
                    </m:r>
                    <m:r>
                      <a:rPr lang="en-US" sz="2600" b="0" i="1" dirty="0" smtClean="0">
                        <a:latin typeface="Cambria Math" panose="02040503050406030204" pitchFamily="18" charset="0"/>
                      </a:rPr>
                      <m:t>𝑚𝑜𝑑</m:t>
                    </m:r>
                    <m:r>
                      <a:rPr lang="en-US" sz="2600" b="0" i="1" dirty="0" smtClean="0">
                        <a:latin typeface="Cambria Math" panose="02040503050406030204" pitchFamily="18" charset="0"/>
                      </a:rPr>
                      <m:t> </m:t>
                    </m:r>
                    <m:r>
                      <a:rPr lang="en-US" sz="2600" b="0" i="1" dirty="0" smtClean="0">
                        <a:latin typeface="Cambria Math" panose="02040503050406030204" pitchFamily="18" charset="0"/>
                      </a:rPr>
                      <m:t>26</m:t>
                    </m:r>
                  </m:oMath>
                </a14:m>
                <a:endParaRPr lang="en-US" sz="2600" dirty="0"/>
              </a:p>
              <a:p>
                <a:pPr>
                  <a:spcBef>
                    <a:spcPts val="600"/>
                  </a:spcBef>
                  <a:buNone/>
                </a:pPr>
                <a:endParaRPr lang="en-US" sz="1400" dirty="0"/>
              </a:p>
              <a:p>
                <a:pPr>
                  <a:spcBef>
                    <a:spcPts val="600"/>
                  </a:spcBef>
                  <a:buNone/>
                </a:pPr>
                <a:r>
                  <a:rPr lang="en-US" sz="2600" dirty="0"/>
                  <a:t>p</a:t>
                </a:r>
                <a:r>
                  <a:rPr lang="en-US" sz="2600" baseline="-25000" dirty="0"/>
                  <a:t>1</a:t>
                </a:r>
                <a:r>
                  <a:rPr lang="en-US" sz="2600" dirty="0"/>
                  <a:t>=(4x11 + 9x13+ 15x18) mod 26=375 mod 26=15</a:t>
                </a:r>
                <a:r>
                  <a:rPr lang="en-US" sz="2600" dirty="0">
                    <a:sym typeface="Wingdings" panose="05000000000000000000" pitchFamily="2" charset="2"/>
                  </a:rPr>
                  <a:t>P</a:t>
                </a:r>
              </a:p>
              <a:p>
                <a:pPr>
                  <a:spcBef>
                    <a:spcPts val="600"/>
                  </a:spcBef>
                  <a:buNone/>
                </a:pPr>
                <a:r>
                  <a:rPr lang="en-US" sz="2600" dirty="0"/>
                  <a:t>p</a:t>
                </a:r>
                <a:r>
                  <a:rPr lang="en-US" sz="2600" baseline="-25000" dirty="0"/>
                  <a:t>2</a:t>
                </a:r>
                <a:r>
                  <a:rPr lang="en-US" sz="2600" dirty="0"/>
                  <a:t>=(15x11 + 17x13 + 6x18) mod 26=819 mod26=0</a:t>
                </a:r>
                <a:r>
                  <a:rPr lang="en-US" sz="2600" dirty="0">
                    <a:sym typeface="Wingdings" panose="05000000000000000000" pitchFamily="2" charset="2"/>
                  </a:rPr>
                  <a:t>A</a:t>
                </a:r>
              </a:p>
              <a:p>
                <a:pPr>
                  <a:spcBef>
                    <a:spcPts val="600"/>
                  </a:spcBef>
                  <a:buNone/>
                </a:pPr>
                <a:r>
                  <a:rPr lang="en-US" sz="2600" dirty="0"/>
                  <a:t>p</a:t>
                </a:r>
                <a:r>
                  <a:rPr lang="en-US" sz="2600" baseline="-25000" dirty="0"/>
                  <a:t>3</a:t>
                </a:r>
                <a:r>
                  <a:rPr lang="en-US" sz="2600" dirty="0"/>
                  <a:t>=(24x11 + 0x13 + 17x18) mod 26=486mod26=24</a:t>
                </a:r>
                <a:r>
                  <a:rPr lang="en-US" sz="2600" dirty="0">
                    <a:sym typeface="Wingdings" panose="05000000000000000000" pitchFamily="2" charset="2"/>
                  </a:rPr>
                  <a: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2163" y="1546101"/>
                <a:ext cx="7570787" cy="4979243"/>
              </a:xfrm>
              <a:blipFill>
                <a:blip r:embed="rId2"/>
                <a:stretch>
                  <a:fillRect l="-1449" t="-980" b="-1103"/>
                </a:stretch>
              </a:blipFill>
            </p:spPr>
            <p:txBody>
              <a:bodyPr/>
              <a:lstStyle/>
              <a:p>
                <a:r>
                  <a:rPr lang="en-US">
                    <a:noFill/>
                  </a:rPr>
                  <a:t> </a:t>
                </a:r>
              </a:p>
            </p:txBody>
          </p:sp>
        </mc:Fallback>
      </mc:AlternateContent>
    </p:spTree>
    <p:extLst>
      <p:ext uri="{BB962C8B-B14F-4D97-AF65-F5344CB8AC3E}">
        <p14:creationId xmlns:p14="http://schemas.microsoft.com/office/powerpoint/2010/main" val="1303008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Cryptanalysis</a:t>
            </a:r>
            <a:endParaRPr lang="ar-JO" dirty="0"/>
          </a:p>
        </p:txBody>
      </p:sp>
      <p:sp>
        <p:nvSpPr>
          <p:cNvPr id="3" name="Content Placeholder 2"/>
          <p:cNvSpPr>
            <a:spLocks noGrp="1"/>
          </p:cNvSpPr>
          <p:nvPr>
            <p:ph idx="1"/>
          </p:nvPr>
        </p:nvSpPr>
        <p:spPr/>
        <p:txBody>
          <a:bodyPr/>
          <a:lstStyle/>
          <a:p>
            <a:r>
              <a:rPr lang="en-US" sz="2400" dirty="0"/>
              <a:t>Hill Cipher Strong against a </a:t>
            </a:r>
            <a:r>
              <a:rPr lang="en-US" sz="2400" dirty="0" err="1"/>
              <a:t>ciphertext</a:t>
            </a:r>
            <a:r>
              <a:rPr lang="en-US" sz="2400" dirty="0"/>
              <a:t>-only attack but easily broken </a:t>
            </a:r>
            <a:r>
              <a:rPr lang="en-US" sz="2400" b="1" dirty="0"/>
              <a:t>with a known plaintext attack.</a:t>
            </a:r>
          </a:p>
          <a:p>
            <a:r>
              <a:rPr lang="en-US" sz="2400" dirty="0"/>
              <a:t>For an m * m Hill Cipher, suppose we have m (P,C) pairs each of same length. </a:t>
            </a:r>
          </a:p>
          <a:p>
            <a:r>
              <a:rPr lang="en-US" sz="2400" dirty="0"/>
              <a:t>As cryptanalyst your target is to recover </a:t>
            </a:r>
            <a:r>
              <a:rPr lang="en-US" sz="2400" b="1" u="sng" dirty="0"/>
              <a:t>K</a:t>
            </a:r>
            <a:r>
              <a:rPr lang="en-US" sz="2400" dirty="0"/>
              <a:t> matrix.</a:t>
            </a:r>
          </a:p>
          <a:p>
            <a:pPr lvl="1"/>
            <a:r>
              <a:rPr lang="en-US" sz="2400" dirty="0"/>
              <a:t>If we get the plaintext and its correspondent cipher text, then we can recover K matrix.</a:t>
            </a:r>
          </a:p>
          <a:p>
            <a:pPr marL="0" indent="0">
              <a:buNone/>
            </a:pPr>
            <a:r>
              <a:rPr lang="en-US" sz="2400" dirty="0"/>
              <a:t>                                        K = C * P</a:t>
            </a:r>
            <a:r>
              <a:rPr lang="en-US" sz="2400" baseline="30000" dirty="0"/>
              <a:t>-1</a:t>
            </a:r>
            <a:r>
              <a:rPr lang="en-US" sz="2400" dirty="0"/>
              <a:t> </a:t>
            </a:r>
          </a:p>
          <a:p>
            <a:pPr marL="0" indent="0">
              <a:buNone/>
            </a:pPr>
            <a:endParaRPr lang="en-US" sz="2400" dirty="0"/>
          </a:p>
          <a:p>
            <a:endParaRPr lang="ar-JO" sz="2400" dirty="0"/>
          </a:p>
        </p:txBody>
      </p:sp>
    </p:spTree>
    <p:extLst>
      <p:ext uri="{BB962C8B-B14F-4D97-AF65-F5344CB8AC3E}">
        <p14:creationId xmlns:p14="http://schemas.microsoft.com/office/powerpoint/2010/main" val="2136485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Cryptanalysis</a:t>
            </a:r>
            <a:endParaRPr lang="ar-JO" dirty="0"/>
          </a:p>
        </p:txBody>
      </p:sp>
      <p:sp>
        <p:nvSpPr>
          <p:cNvPr id="3" name="Content Placeholder 2"/>
          <p:cNvSpPr>
            <a:spLocks noGrp="1"/>
          </p:cNvSpPr>
          <p:nvPr>
            <p:ph idx="1"/>
          </p:nvPr>
        </p:nvSpPr>
        <p:spPr>
          <a:xfrm>
            <a:off x="539553" y="1762125"/>
            <a:ext cx="7823398" cy="4289425"/>
          </a:xfrm>
        </p:spPr>
        <p:txBody>
          <a:bodyPr/>
          <a:lstStyle/>
          <a:p>
            <a:pPr lvl="1"/>
            <a:r>
              <a:rPr lang="en-US" b="1" u="sng" dirty="0"/>
              <a:t>Example : </a:t>
            </a:r>
            <a:r>
              <a:rPr lang="en-US" dirty="0"/>
              <a:t>Suppose P = “Friday” is encrypted using </a:t>
            </a:r>
            <a:r>
              <a:rPr lang="en-US" b="1" i="1" u="sng" dirty="0"/>
              <a:t>2 x 2 </a:t>
            </a:r>
            <a:r>
              <a:rPr lang="en-US" dirty="0"/>
              <a:t>Hill Cipher to yield C = “PQCFKU”.</a:t>
            </a:r>
          </a:p>
          <a:p>
            <a:pPr lvl="1">
              <a:buNone/>
            </a:pPr>
            <a:endParaRPr lang="en-US" dirty="0"/>
          </a:p>
          <a:p>
            <a:pPr lvl="1" indent="-506413">
              <a:buNone/>
            </a:pPr>
            <a:r>
              <a:rPr lang="en-US" sz="2800" b="1" dirty="0"/>
              <a:t>P:</a:t>
            </a:r>
            <a:r>
              <a:rPr lang="en-US" dirty="0"/>
              <a:t>     F      =      5        ;       I     =     8      ;       A      =     0</a:t>
            </a:r>
          </a:p>
          <a:p>
            <a:pPr lvl="1">
              <a:buNone/>
            </a:pPr>
            <a:r>
              <a:rPr lang="en-US" dirty="0"/>
              <a:t>       R             17              D           3              Y              24</a:t>
            </a:r>
          </a:p>
          <a:p>
            <a:pPr lvl="1">
              <a:buNone/>
            </a:pPr>
            <a:r>
              <a:rPr lang="en-US" dirty="0"/>
              <a:t>----------------------------------------------------------------------------------</a:t>
            </a:r>
          </a:p>
          <a:p>
            <a:pPr lvl="1" indent="-506413">
              <a:buNone/>
            </a:pPr>
            <a:r>
              <a:rPr lang="en-US" sz="2800" b="1" dirty="0"/>
              <a:t>C:     </a:t>
            </a:r>
            <a:r>
              <a:rPr lang="en-US" dirty="0"/>
              <a:t>P      =      15        ;    C     =     2      ;       K      =     10</a:t>
            </a:r>
          </a:p>
          <a:p>
            <a:pPr lvl="1">
              <a:buNone/>
            </a:pPr>
            <a:r>
              <a:rPr lang="en-US" dirty="0"/>
              <a:t>       Q             16              F            5              U             20</a:t>
            </a:r>
          </a:p>
        </p:txBody>
      </p:sp>
      <p:sp>
        <p:nvSpPr>
          <p:cNvPr id="29" name="Left Bracket 28"/>
          <p:cNvSpPr/>
          <p:nvPr/>
        </p:nvSpPr>
        <p:spPr>
          <a:xfrm>
            <a:off x="1331640"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0" name="Left Bracket 29"/>
          <p:cNvSpPr/>
          <p:nvPr/>
        </p:nvSpPr>
        <p:spPr>
          <a:xfrm rot="10800000">
            <a:off x="1547664"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1" name="Left Bracket 30"/>
          <p:cNvSpPr/>
          <p:nvPr/>
        </p:nvSpPr>
        <p:spPr>
          <a:xfrm>
            <a:off x="2555776"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2" name="Left Bracket 31"/>
          <p:cNvSpPr/>
          <p:nvPr/>
        </p:nvSpPr>
        <p:spPr>
          <a:xfrm rot="10800000">
            <a:off x="2771800"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3" name="Left Bracket 32"/>
          <p:cNvSpPr/>
          <p:nvPr/>
        </p:nvSpPr>
        <p:spPr>
          <a:xfrm>
            <a:off x="3779912"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4" name="Left Bracket 33"/>
          <p:cNvSpPr/>
          <p:nvPr/>
        </p:nvSpPr>
        <p:spPr>
          <a:xfrm rot="10800000">
            <a:off x="3995936"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5" name="Left Bracket 34"/>
          <p:cNvSpPr/>
          <p:nvPr/>
        </p:nvSpPr>
        <p:spPr>
          <a:xfrm>
            <a:off x="4788024"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6" name="Left Bracket 35"/>
          <p:cNvSpPr/>
          <p:nvPr/>
        </p:nvSpPr>
        <p:spPr>
          <a:xfrm rot="10800000">
            <a:off x="5004048"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7" name="Left Bracket 36"/>
          <p:cNvSpPr/>
          <p:nvPr/>
        </p:nvSpPr>
        <p:spPr>
          <a:xfrm>
            <a:off x="5940152"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8" name="Left Bracket 37"/>
          <p:cNvSpPr/>
          <p:nvPr/>
        </p:nvSpPr>
        <p:spPr>
          <a:xfrm rot="10800000">
            <a:off x="6228184"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39" name="Left Bracket 38"/>
          <p:cNvSpPr/>
          <p:nvPr/>
        </p:nvSpPr>
        <p:spPr>
          <a:xfrm>
            <a:off x="7164288"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0" name="Left Bracket 39"/>
          <p:cNvSpPr/>
          <p:nvPr/>
        </p:nvSpPr>
        <p:spPr>
          <a:xfrm rot="10800000">
            <a:off x="7380312" y="3140968"/>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1" name="Left Bracket 40"/>
          <p:cNvSpPr/>
          <p:nvPr/>
        </p:nvSpPr>
        <p:spPr>
          <a:xfrm>
            <a:off x="1403648"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2" name="Left Bracket 41"/>
          <p:cNvSpPr/>
          <p:nvPr/>
        </p:nvSpPr>
        <p:spPr>
          <a:xfrm rot="10800000">
            <a:off x="1619672"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3" name="Left Bracket 42"/>
          <p:cNvSpPr/>
          <p:nvPr/>
        </p:nvSpPr>
        <p:spPr>
          <a:xfrm>
            <a:off x="2627784"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4" name="Left Bracket 43"/>
          <p:cNvSpPr/>
          <p:nvPr/>
        </p:nvSpPr>
        <p:spPr>
          <a:xfrm rot="10800000">
            <a:off x="2843808"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5" name="Left Bracket 44"/>
          <p:cNvSpPr/>
          <p:nvPr/>
        </p:nvSpPr>
        <p:spPr>
          <a:xfrm>
            <a:off x="3851920"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6" name="Left Bracket 45"/>
          <p:cNvSpPr/>
          <p:nvPr/>
        </p:nvSpPr>
        <p:spPr>
          <a:xfrm rot="10800000">
            <a:off x="4067944"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7" name="Left Bracket 46"/>
          <p:cNvSpPr/>
          <p:nvPr/>
        </p:nvSpPr>
        <p:spPr>
          <a:xfrm>
            <a:off x="4860032"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8" name="Left Bracket 47"/>
          <p:cNvSpPr/>
          <p:nvPr/>
        </p:nvSpPr>
        <p:spPr>
          <a:xfrm rot="10800000">
            <a:off x="5076056"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49" name="Left Bracket 48"/>
          <p:cNvSpPr/>
          <p:nvPr/>
        </p:nvSpPr>
        <p:spPr>
          <a:xfrm>
            <a:off x="6012160"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50" name="Left Bracket 49"/>
          <p:cNvSpPr/>
          <p:nvPr/>
        </p:nvSpPr>
        <p:spPr>
          <a:xfrm rot="10800000">
            <a:off x="6300192"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51" name="Left Bracket 50"/>
          <p:cNvSpPr/>
          <p:nvPr/>
        </p:nvSpPr>
        <p:spPr>
          <a:xfrm>
            <a:off x="7236296"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52" name="Left Bracket 51"/>
          <p:cNvSpPr/>
          <p:nvPr/>
        </p:nvSpPr>
        <p:spPr>
          <a:xfrm rot="10800000">
            <a:off x="7452320" y="4509120"/>
            <a:ext cx="144016" cy="93610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54" name="TextBox 53"/>
          <p:cNvSpPr txBox="1"/>
          <p:nvPr/>
        </p:nvSpPr>
        <p:spPr>
          <a:xfrm>
            <a:off x="5004048" y="6021288"/>
            <a:ext cx="3108543" cy="369332"/>
          </a:xfrm>
          <a:prstGeom prst="rect">
            <a:avLst/>
          </a:prstGeom>
          <a:noFill/>
        </p:spPr>
        <p:txBody>
          <a:bodyPr wrap="none" rtlCol="1">
            <a:spAutoFit/>
          </a:bodyPr>
          <a:lstStyle/>
          <a:p>
            <a:r>
              <a:rPr lang="en-US" dirty="0"/>
              <a:t>Using the first two  P-C pairs</a:t>
            </a:r>
            <a:endParaRPr lang="ar-JO" dirty="0"/>
          </a:p>
        </p:txBody>
      </p:sp>
      <p:sp>
        <p:nvSpPr>
          <p:cNvPr id="4" name="Rounded Rectangle 3"/>
          <p:cNvSpPr/>
          <p:nvPr/>
        </p:nvSpPr>
        <p:spPr>
          <a:xfrm>
            <a:off x="683568" y="2924944"/>
            <a:ext cx="4752528" cy="2736304"/>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9661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amond(in)">
                                      <p:cBhvr>
                                        <p:cTn id="7" dur="10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Cryptanalysis</a:t>
            </a:r>
            <a:endParaRPr lang="ar-JO" dirty="0"/>
          </a:p>
        </p:txBody>
      </p:sp>
      <p:sp>
        <p:nvSpPr>
          <p:cNvPr id="3" name="Content Placeholder 2"/>
          <p:cNvSpPr>
            <a:spLocks noGrp="1"/>
          </p:cNvSpPr>
          <p:nvPr>
            <p:ph idx="1"/>
          </p:nvPr>
        </p:nvSpPr>
        <p:spPr/>
        <p:txBody>
          <a:bodyPr/>
          <a:lstStyle/>
          <a:p>
            <a:pPr marL="0" lvl="1" indent="0">
              <a:spcBef>
                <a:spcPts val="2400"/>
              </a:spcBef>
              <a:buClr>
                <a:srgbClr val="BAABE3"/>
              </a:buClr>
              <a:buNone/>
            </a:pPr>
            <a:r>
              <a:rPr lang="en-US" sz="2800" dirty="0"/>
              <a:t>K = C * P</a:t>
            </a:r>
            <a:r>
              <a:rPr lang="en-US" sz="2800" baseline="30000" dirty="0"/>
              <a:t>-1</a:t>
            </a:r>
            <a:r>
              <a:rPr lang="en-US" sz="2800" dirty="0"/>
              <a:t> </a:t>
            </a:r>
            <a:endParaRPr lang="en-US" dirty="0"/>
          </a:p>
          <a:p>
            <a:pPr marL="0" lvl="1" indent="0">
              <a:spcBef>
                <a:spcPts val="2400"/>
              </a:spcBef>
              <a:buClr>
                <a:srgbClr val="BAABE3"/>
              </a:buClr>
              <a:buNone/>
            </a:pPr>
            <a:r>
              <a:rPr lang="en-US" dirty="0"/>
              <a:t>C=     15    2                  P=         5     8 </a:t>
            </a:r>
          </a:p>
          <a:p>
            <a:pPr marL="342900" lvl="1" indent="-342900">
              <a:spcBef>
                <a:spcPts val="2400"/>
              </a:spcBef>
              <a:buClr>
                <a:srgbClr val="BAABE3"/>
              </a:buClr>
              <a:buNone/>
            </a:pPr>
            <a:r>
              <a:rPr lang="en-US" dirty="0"/>
              <a:t>          16    5                                17    3     </a:t>
            </a:r>
          </a:p>
          <a:p>
            <a:pPr>
              <a:buNone/>
            </a:pPr>
            <a:r>
              <a:rPr lang="en-US" dirty="0"/>
              <a:t>-------------------------------------------------------------------------</a:t>
            </a:r>
          </a:p>
          <a:p>
            <a:pPr marL="0" indent="0">
              <a:buNone/>
            </a:pPr>
            <a:r>
              <a:rPr lang="en-US" dirty="0"/>
              <a:t>P</a:t>
            </a:r>
            <a:r>
              <a:rPr lang="en-US" baseline="30000" dirty="0"/>
              <a:t>-1  </a:t>
            </a:r>
            <a:r>
              <a:rPr lang="en-US" dirty="0"/>
              <a:t>=        5     8                      9     2</a:t>
            </a:r>
          </a:p>
          <a:p>
            <a:pPr marL="514350" indent="-514350">
              <a:buNone/>
            </a:pPr>
            <a:r>
              <a:rPr lang="en-US" dirty="0"/>
              <a:t>                 17    3                      1    15</a:t>
            </a:r>
            <a:endParaRPr lang="ar-JO" dirty="0"/>
          </a:p>
        </p:txBody>
      </p:sp>
      <p:sp>
        <p:nvSpPr>
          <p:cNvPr id="4" name="Left Bracket 3"/>
          <p:cNvSpPr/>
          <p:nvPr/>
        </p:nvSpPr>
        <p:spPr>
          <a:xfrm>
            <a:off x="1475656" y="2420888"/>
            <a:ext cx="288032" cy="1368152"/>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5" name="Left Bracket 4"/>
          <p:cNvSpPr/>
          <p:nvPr/>
        </p:nvSpPr>
        <p:spPr>
          <a:xfrm rot="10800000">
            <a:off x="2195736" y="2420888"/>
            <a:ext cx="360040" cy="1368152"/>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6" name="Left Bracket 5"/>
          <p:cNvSpPr/>
          <p:nvPr/>
        </p:nvSpPr>
        <p:spPr>
          <a:xfrm>
            <a:off x="4499992" y="2492896"/>
            <a:ext cx="216024" cy="1296144"/>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7" name="Left Bracket 6"/>
          <p:cNvSpPr/>
          <p:nvPr/>
        </p:nvSpPr>
        <p:spPr>
          <a:xfrm rot="10800000">
            <a:off x="5220072" y="2492896"/>
            <a:ext cx="288032" cy="1296144"/>
          </a:xfrm>
          <a:prstGeom prst="leftBracket">
            <a:avLst>
              <a:gd name="adj" fmla="val 109646"/>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0" name="Left Bracket 9"/>
          <p:cNvSpPr/>
          <p:nvPr/>
        </p:nvSpPr>
        <p:spPr>
          <a:xfrm>
            <a:off x="1979712" y="4509120"/>
            <a:ext cx="288032"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1" name="Left Bracket 10"/>
          <p:cNvSpPr/>
          <p:nvPr/>
        </p:nvSpPr>
        <p:spPr>
          <a:xfrm rot="10800000">
            <a:off x="2699792" y="4509120"/>
            <a:ext cx="360040"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2" name="Left Bracket 11"/>
          <p:cNvSpPr/>
          <p:nvPr/>
        </p:nvSpPr>
        <p:spPr>
          <a:xfrm>
            <a:off x="4427984" y="4509119"/>
            <a:ext cx="288032"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3" name="Left Bracket 12"/>
          <p:cNvSpPr/>
          <p:nvPr/>
        </p:nvSpPr>
        <p:spPr>
          <a:xfrm rot="10800000">
            <a:off x="5148064" y="4509119"/>
            <a:ext cx="360040"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4" name="TextBox 13"/>
          <p:cNvSpPr txBox="1"/>
          <p:nvPr/>
        </p:nvSpPr>
        <p:spPr>
          <a:xfrm>
            <a:off x="2967110" y="4283804"/>
            <a:ext cx="421476" cy="369332"/>
          </a:xfrm>
          <a:prstGeom prst="rect">
            <a:avLst/>
          </a:prstGeom>
          <a:noFill/>
        </p:spPr>
        <p:txBody>
          <a:bodyPr wrap="square" rtlCol="1">
            <a:spAutoFit/>
          </a:bodyPr>
          <a:lstStyle/>
          <a:p>
            <a:r>
              <a:rPr lang="en-US" dirty="0"/>
              <a:t>-1</a:t>
            </a:r>
            <a:endParaRPr lang="ar-JO" dirty="0"/>
          </a:p>
        </p:txBody>
      </p:sp>
      <p:sp>
        <p:nvSpPr>
          <p:cNvPr id="15" name="TextBox 14"/>
          <p:cNvSpPr txBox="1"/>
          <p:nvPr/>
        </p:nvSpPr>
        <p:spPr>
          <a:xfrm>
            <a:off x="3388586" y="4869160"/>
            <a:ext cx="319318" cy="369332"/>
          </a:xfrm>
          <a:prstGeom prst="rect">
            <a:avLst/>
          </a:prstGeom>
          <a:noFill/>
        </p:spPr>
        <p:txBody>
          <a:bodyPr wrap="none" rtlCol="1">
            <a:spAutoFit/>
          </a:bodyPr>
          <a:lstStyle/>
          <a:p>
            <a:r>
              <a:rPr lang="en-US" dirty="0"/>
              <a:t>=</a:t>
            </a:r>
            <a:endParaRPr lang="ar-JO" dirty="0"/>
          </a:p>
        </p:txBody>
      </p:sp>
    </p:spTree>
    <p:extLst>
      <p:ext uri="{BB962C8B-B14F-4D97-AF65-F5344CB8AC3E}">
        <p14:creationId xmlns:p14="http://schemas.microsoft.com/office/powerpoint/2010/main" val="40812647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Cryptanalysis</a:t>
            </a:r>
            <a:endParaRPr lang="ar-JO" dirty="0"/>
          </a:p>
        </p:txBody>
      </p:sp>
      <p:pic>
        <p:nvPicPr>
          <p:cNvPr id="9" name="Picture 8"/>
          <p:cNvPicPr>
            <a:picLocks noChangeAspect="1"/>
          </p:cNvPicPr>
          <p:nvPr/>
        </p:nvPicPr>
        <p:blipFill>
          <a:blip r:embed="rId3"/>
          <a:stretch>
            <a:fillRect/>
          </a:stretch>
        </p:blipFill>
        <p:spPr>
          <a:xfrm>
            <a:off x="791450" y="2060848"/>
            <a:ext cx="7521727" cy="4176464"/>
          </a:xfrm>
          <a:prstGeom prst="rect">
            <a:avLst/>
          </a:prstGeom>
        </p:spPr>
      </p:pic>
    </p:spTree>
    <p:extLst>
      <p:ext uri="{BB962C8B-B14F-4D97-AF65-F5344CB8AC3E}">
        <p14:creationId xmlns:p14="http://schemas.microsoft.com/office/powerpoint/2010/main" val="282986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13889" y="971206"/>
            <a:ext cx="7316221" cy="5338113"/>
          </a:xfrm>
          <a:prstGeom prst="rect">
            <a:avLst/>
          </a:prstGeom>
        </p:spPr>
      </p:pic>
    </p:spTree>
    <p:extLst>
      <p:ext uri="{BB962C8B-B14F-4D97-AF65-F5344CB8AC3E}">
        <p14:creationId xmlns:p14="http://schemas.microsoft.com/office/powerpoint/2010/main" val="27412110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Cryptanalysis</a:t>
            </a:r>
            <a:endParaRPr lang="ar-JO" dirty="0"/>
          </a:p>
        </p:txBody>
      </p:sp>
      <p:sp>
        <p:nvSpPr>
          <p:cNvPr id="3" name="Content Placeholder 2"/>
          <p:cNvSpPr>
            <a:spLocks noGrp="1"/>
          </p:cNvSpPr>
          <p:nvPr>
            <p:ph idx="1"/>
          </p:nvPr>
        </p:nvSpPr>
        <p:spPr/>
        <p:txBody>
          <a:bodyPr/>
          <a:lstStyle/>
          <a:p>
            <a:pPr marL="342900" lvl="1" indent="-342900">
              <a:spcBef>
                <a:spcPts val="2400"/>
              </a:spcBef>
              <a:buClr>
                <a:srgbClr val="BAABE3"/>
              </a:buClr>
            </a:pPr>
            <a:r>
              <a:rPr lang="en-US" dirty="0"/>
              <a:t>     (C        *  P </a:t>
            </a:r>
            <a:r>
              <a:rPr lang="en-US" b="1" baseline="30000" dirty="0"/>
              <a:t>-1</a:t>
            </a:r>
            <a:r>
              <a:rPr lang="en-US" b="1" dirty="0"/>
              <a:t> </a:t>
            </a:r>
            <a:r>
              <a:rPr lang="en-US" dirty="0"/>
              <a:t>)  mod 26      = K</a:t>
            </a:r>
          </a:p>
          <a:p>
            <a:pPr marL="342900" lvl="1" indent="-342900">
              <a:spcBef>
                <a:spcPts val="2400"/>
              </a:spcBef>
              <a:buClr>
                <a:srgbClr val="BAABE3"/>
              </a:buClr>
              <a:buNone/>
            </a:pPr>
            <a:r>
              <a:rPr lang="en-US" dirty="0"/>
              <a:t>      15    2          9      2           137     60   </a:t>
            </a:r>
          </a:p>
          <a:p>
            <a:pPr marL="342900" lvl="1" indent="-342900">
              <a:spcBef>
                <a:spcPts val="2400"/>
              </a:spcBef>
              <a:buClr>
                <a:srgbClr val="BAABE3"/>
              </a:buClr>
              <a:buNone/>
            </a:pPr>
            <a:r>
              <a:rPr lang="en-US" dirty="0"/>
              <a:t>      16    5          1    15            149    107</a:t>
            </a:r>
          </a:p>
          <a:p>
            <a:pPr>
              <a:buNone/>
            </a:pPr>
            <a:r>
              <a:rPr lang="en-US" dirty="0"/>
              <a:t>-------------------------------------------------------------------------</a:t>
            </a:r>
          </a:p>
          <a:p>
            <a:pPr>
              <a:buNone/>
            </a:pPr>
            <a:r>
              <a:rPr lang="en-US" dirty="0"/>
              <a:t>       K             7     8 </a:t>
            </a:r>
          </a:p>
          <a:p>
            <a:pPr>
              <a:buNone/>
            </a:pPr>
            <a:r>
              <a:rPr lang="en-US" dirty="0"/>
              <a:t>                       19   3</a:t>
            </a:r>
          </a:p>
        </p:txBody>
      </p:sp>
      <p:sp>
        <p:nvSpPr>
          <p:cNvPr id="4" name="Left Bracket 3"/>
          <p:cNvSpPr/>
          <p:nvPr/>
        </p:nvSpPr>
        <p:spPr>
          <a:xfrm>
            <a:off x="1115616" y="2276872"/>
            <a:ext cx="288032"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5" name="Left Bracket 4"/>
          <p:cNvSpPr/>
          <p:nvPr/>
        </p:nvSpPr>
        <p:spPr>
          <a:xfrm rot="10800000">
            <a:off x="1835696" y="2276872"/>
            <a:ext cx="360040"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6" name="Left Bracket 5"/>
          <p:cNvSpPr/>
          <p:nvPr/>
        </p:nvSpPr>
        <p:spPr>
          <a:xfrm>
            <a:off x="2627784" y="2276872"/>
            <a:ext cx="288032"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7" name="Left Bracket 6"/>
          <p:cNvSpPr/>
          <p:nvPr/>
        </p:nvSpPr>
        <p:spPr>
          <a:xfrm rot="10800000">
            <a:off x="3347864" y="2276872"/>
            <a:ext cx="360040"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8" name="TextBox 7"/>
          <p:cNvSpPr txBox="1"/>
          <p:nvPr/>
        </p:nvSpPr>
        <p:spPr>
          <a:xfrm>
            <a:off x="2267744" y="2636912"/>
            <a:ext cx="274434" cy="369332"/>
          </a:xfrm>
          <a:prstGeom prst="rect">
            <a:avLst/>
          </a:prstGeom>
          <a:noFill/>
        </p:spPr>
        <p:txBody>
          <a:bodyPr wrap="none" rtlCol="1">
            <a:spAutoFit/>
          </a:bodyPr>
          <a:lstStyle/>
          <a:p>
            <a:r>
              <a:rPr lang="en-US" dirty="0"/>
              <a:t>*</a:t>
            </a:r>
            <a:endParaRPr lang="ar-JO" dirty="0"/>
          </a:p>
        </p:txBody>
      </p:sp>
      <p:sp>
        <p:nvSpPr>
          <p:cNvPr id="9" name="TextBox 8"/>
          <p:cNvSpPr txBox="1"/>
          <p:nvPr/>
        </p:nvSpPr>
        <p:spPr>
          <a:xfrm>
            <a:off x="5580112" y="2636912"/>
            <a:ext cx="1664238" cy="584775"/>
          </a:xfrm>
          <a:prstGeom prst="rect">
            <a:avLst/>
          </a:prstGeom>
          <a:noFill/>
        </p:spPr>
        <p:txBody>
          <a:bodyPr wrap="none" rtlCol="1">
            <a:spAutoFit/>
          </a:bodyPr>
          <a:lstStyle/>
          <a:p>
            <a:r>
              <a:rPr lang="en-US" sz="3200" dirty="0"/>
              <a:t>mod 26 </a:t>
            </a:r>
            <a:endParaRPr lang="ar-JO" sz="3200" dirty="0"/>
          </a:p>
        </p:txBody>
      </p:sp>
      <p:sp>
        <p:nvSpPr>
          <p:cNvPr id="12" name="Left Bracket 11"/>
          <p:cNvSpPr/>
          <p:nvPr/>
        </p:nvSpPr>
        <p:spPr>
          <a:xfrm>
            <a:off x="2483768" y="4509120"/>
            <a:ext cx="288032"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3" name="Left Bracket 12"/>
          <p:cNvSpPr/>
          <p:nvPr/>
        </p:nvSpPr>
        <p:spPr>
          <a:xfrm rot="10800000">
            <a:off x="3203848" y="4509120"/>
            <a:ext cx="360040"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5" name="TextBox 14"/>
          <p:cNvSpPr txBox="1"/>
          <p:nvPr/>
        </p:nvSpPr>
        <p:spPr>
          <a:xfrm>
            <a:off x="1979712" y="4869160"/>
            <a:ext cx="319318" cy="369332"/>
          </a:xfrm>
          <a:prstGeom prst="rect">
            <a:avLst/>
          </a:prstGeom>
          <a:noFill/>
        </p:spPr>
        <p:txBody>
          <a:bodyPr wrap="none" rtlCol="1">
            <a:spAutoFit/>
          </a:bodyPr>
          <a:lstStyle/>
          <a:p>
            <a:r>
              <a:rPr lang="en-US" dirty="0"/>
              <a:t>=</a:t>
            </a:r>
            <a:endParaRPr lang="ar-JO" dirty="0"/>
          </a:p>
        </p:txBody>
      </p:sp>
      <p:sp>
        <p:nvSpPr>
          <p:cNvPr id="16" name="TextBox 15"/>
          <p:cNvSpPr txBox="1"/>
          <p:nvPr/>
        </p:nvSpPr>
        <p:spPr>
          <a:xfrm>
            <a:off x="3851920" y="2780928"/>
            <a:ext cx="383438" cy="369332"/>
          </a:xfrm>
          <a:prstGeom prst="rect">
            <a:avLst/>
          </a:prstGeom>
          <a:noFill/>
        </p:spPr>
        <p:txBody>
          <a:bodyPr wrap="none" rtlCol="1">
            <a:spAutoFit/>
          </a:bodyPr>
          <a:lstStyle/>
          <a:p>
            <a:r>
              <a:rPr lang="en-US" dirty="0"/>
              <a:t>= </a:t>
            </a:r>
            <a:endParaRPr lang="ar-JO" dirty="0"/>
          </a:p>
        </p:txBody>
      </p:sp>
      <p:sp>
        <p:nvSpPr>
          <p:cNvPr id="17" name="Left Bracket 16"/>
          <p:cNvSpPr/>
          <p:nvPr/>
        </p:nvSpPr>
        <p:spPr>
          <a:xfrm>
            <a:off x="4211960" y="2276872"/>
            <a:ext cx="288032"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
        <p:nvSpPr>
          <p:cNvPr id="18" name="Left Bracket 17"/>
          <p:cNvSpPr/>
          <p:nvPr/>
        </p:nvSpPr>
        <p:spPr>
          <a:xfrm rot="10800000">
            <a:off x="5220072" y="2276872"/>
            <a:ext cx="360040" cy="1584176"/>
          </a:xfrm>
          <a:prstGeom prst="leftBracket">
            <a:avLst>
              <a:gd name="adj" fmla="val 71165"/>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Tree>
    <p:extLst>
      <p:ext uri="{BB962C8B-B14F-4D97-AF65-F5344CB8AC3E}">
        <p14:creationId xmlns:p14="http://schemas.microsoft.com/office/powerpoint/2010/main" val="36578623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08920"/>
            <a:ext cx="7570787" cy="1412875"/>
          </a:xfrm>
        </p:spPr>
        <p:txBody>
          <a:bodyPr/>
          <a:lstStyle/>
          <a:p>
            <a:r>
              <a:rPr lang="en-US" dirty="0"/>
              <a:t>Transposition</a:t>
            </a:r>
            <a:endParaRPr lang="ar-JO"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dirty="0"/>
              <a:t>Rail Fence Cipher</a:t>
            </a:r>
          </a:p>
        </p:txBody>
      </p:sp>
      <p:sp>
        <p:nvSpPr>
          <p:cNvPr id="102403" name="Rectangle 3"/>
          <p:cNvSpPr>
            <a:spLocks noGrp="1" noChangeArrowheads="1"/>
          </p:cNvSpPr>
          <p:nvPr>
            <p:ph idx="1"/>
          </p:nvPr>
        </p:nvSpPr>
        <p:spPr>
          <a:xfrm>
            <a:off x="792163" y="1762125"/>
            <a:ext cx="7570787" cy="4714875"/>
          </a:xfrm>
        </p:spPr>
        <p:txBody>
          <a:bodyPr>
            <a:normAutofit fontScale="92500"/>
          </a:bodyPr>
          <a:lstStyle/>
          <a:p>
            <a:r>
              <a:rPr lang="en-AU" dirty="0"/>
              <a:t>Simplest transposition cipher</a:t>
            </a:r>
          </a:p>
          <a:p>
            <a:r>
              <a:rPr lang="en-AU" dirty="0"/>
              <a:t>Plaintext is written down as a sequence of diagonals and then read off as a sequence of rows</a:t>
            </a:r>
          </a:p>
          <a:p>
            <a:r>
              <a:rPr lang="en-AU" dirty="0"/>
              <a:t>To encipher the message “meet me at one pm” with a rail fence of depth 2, we would write:</a:t>
            </a:r>
          </a:p>
          <a:p>
            <a:endParaRPr lang="en-AU" dirty="0"/>
          </a:p>
          <a:p>
            <a:endParaRPr lang="en-AU" dirty="0"/>
          </a:p>
          <a:p>
            <a:pPr lvl="1">
              <a:buNone/>
            </a:pPr>
            <a:r>
              <a:rPr lang="en-AU" dirty="0"/>
              <a:t>		Encrypted message is:  </a:t>
            </a:r>
            <a:r>
              <a:rPr lang="en-AU" dirty="0" err="1"/>
              <a:t>memaoemetetnp</a:t>
            </a:r>
            <a:endParaRPr lang="en-AU" dirty="0"/>
          </a:p>
          <a:p>
            <a:pPr lvl="1"/>
            <a:endParaRPr lang="en-AU" dirty="0"/>
          </a:p>
          <a:p>
            <a:pPr lvl="1"/>
            <a:endParaRPr lang="en-AU" dirty="0"/>
          </a:p>
        </p:txBody>
      </p:sp>
      <p:pic>
        <p:nvPicPr>
          <p:cNvPr id="6" name="Picture 5"/>
          <p:cNvPicPr>
            <a:picLocks noChangeAspect="1"/>
          </p:cNvPicPr>
          <p:nvPr/>
        </p:nvPicPr>
        <p:blipFill>
          <a:blip r:embed="rId3"/>
          <a:stretch>
            <a:fillRect/>
          </a:stretch>
        </p:blipFill>
        <p:spPr>
          <a:xfrm>
            <a:off x="7772400" y="4527612"/>
            <a:ext cx="1371600" cy="2330388"/>
          </a:xfrm>
          <a:prstGeom prst="rect">
            <a:avLst/>
          </a:prstGeom>
        </p:spPr>
      </p:pic>
      <p:graphicFrame>
        <p:nvGraphicFramePr>
          <p:cNvPr id="5" name="Table 4"/>
          <p:cNvGraphicFramePr>
            <a:graphicFrameLocks noGrp="1"/>
          </p:cNvGraphicFramePr>
          <p:nvPr/>
        </p:nvGraphicFramePr>
        <p:xfrm>
          <a:off x="1115616" y="4653136"/>
          <a:ext cx="6096000" cy="741680"/>
        </p:xfrm>
        <a:graphic>
          <a:graphicData uri="http://schemas.openxmlformats.org/drawingml/2006/table">
            <a:tbl>
              <a:tblPr rtl="1"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rtl="1"/>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rtl="1"/>
                      <a:r>
                        <a:rPr lang="en-US" dirty="0">
                          <a:solidFill>
                            <a:schemeClr val="tx1"/>
                          </a:solidFill>
                        </a:rPr>
                        <a:t>o</a:t>
                      </a:r>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rtl="1"/>
                      <a:r>
                        <a:rPr lang="en-US" dirty="0">
                          <a:solidFill>
                            <a:schemeClr val="tx1"/>
                          </a:solidFill>
                        </a:rPr>
                        <a:t>a</a:t>
                      </a:r>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rtl="1"/>
                      <a:r>
                        <a:rPr lang="en-US" dirty="0">
                          <a:solidFill>
                            <a:schemeClr val="tx1"/>
                          </a:solidFill>
                        </a:rPr>
                        <a:t>m</a:t>
                      </a:r>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rtl="1"/>
                      <a:r>
                        <a:rPr lang="en-US" dirty="0">
                          <a:solidFill>
                            <a:schemeClr val="tx1"/>
                          </a:solidFill>
                        </a:rPr>
                        <a:t>e</a:t>
                      </a:r>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rtl="1"/>
                      <a:r>
                        <a:rPr lang="en-US" dirty="0">
                          <a:solidFill>
                            <a:schemeClr val="tx1"/>
                          </a:solidFill>
                        </a:rPr>
                        <a:t>m</a:t>
                      </a:r>
                      <a:endParaRPr lang="ar-JO"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rtl="1"/>
                      <a:r>
                        <a:rPr lang="en-US" b="1" dirty="0">
                          <a:solidFill>
                            <a:schemeClr val="tx1"/>
                          </a:solidFill>
                        </a:rPr>
                        <a:t>n</a:t>
                      </a:r>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rtl="1"/>
                      <a:r>
                        <a:rPr lang="en-US" b="1" dirty="0">
                          <a:solidFill>
                            <a:schemeClr val="tx1"/>
                          </a:solidFill>
                        </a:rPr>
                        <a:t>t</a:t>
                      </a:r>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rtl="1"/>
                      <a:r>
                        <a:rPr lang="en-US" b="1" dirty="0">
                          <a:solidFill>
                            <a:schemeClr val="tx1"/>
                          </a:solidFill>
                        </a:rPr>
                        <a:t>e</a:t>
                      </a:r>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rtl="1"/>
                      <a:r>
                        <a:rPr lang="en-US" b="1" dirty="0">
                          <a:solidFill>
                            <a:schemeClr val="tx1"/>
                          </a:solidFill>
                        </a:rPr>
                        <a:t>t</a:t>
                      </a:r>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rtl="1"/>
                      <a:r>
                        <a:rPr lang="en-US" b="1" dirty="0">
                          <a:solidFill>
                            <a:schemeClr val="tx1"/>
                          </a:solidFill>
                        </a:rPr>
                        <a:t>e</a:t>
                      </a:r>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1"/>
                      <a:endParaRPr lang="ar-JO"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10001"/>
                  </a:ext>
                </a:extLst>
              </a:tr>
            </a:tbl>
          </a:graphicData>
        </a:graphic>
      </p:graphicFrame>
      <p:cxnSp>
        <p:nvCxnSpPr>
          <p:cNvPr id="8" name="Straight Arrow Connector 7"/>
          <p:cNvCxnSpPr/>
          <p:nvPr/>
        </p:nvCxnSpPr>
        <p:spPr>
          <a:xfrm>
            <a:off x="899592" y="4797152"/>
            <a:ext cx="6624736" cy="0"/>
          </a:xfrm>
          <a:prstGeom prst="straightConnector1">
            <a:avLst/>
          </a:prstGeom>
          <a:ln>
            <a:solidFill>
              <a:srgbClr val="FF0000">
                <a:alpha val="50000"/>
              </a:srgb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dirty="0"/>
              <a:t>Rail Fence Cipher</a:t>
            </a:r>
          </a:p>
        </p:txBody>
      </p:sp>
      <p:sp>
        <p:nvSpPr>
          <p:cNvPr id="2" name="Content Placeholder 1"/>
          <p:cNvSpPr>
            <a:spLocks noGrp="1"/>
          </p:cNvSpPr>
          <p:nvPr>
            <p:ph idx="1"/>
          </p:nvPr>
        </p:nvSpPr>
        <p:spPr/>
        <p:txBody>
          <a:bodyPr/>
          <a:lstStyle/>
          <a:p>
            <a:pPr>
              <a:spcBef>
                <a:spcPts val="600"/>
              </a:spcBef>
            </a:pPr>
            <a:r>
              <a:rPr lang="en-AU" sz="2400" dirty="0"/>
              <a:t>To encipher the message “we are discovered run at once” with a rail fence of depth 3, we would write: </a:t>
            </a:r>
          </a:p>
          <a:p>
            <a:pPr marL="0" indent="0">
              <a:spcBef>
                <a:spcPts val="600"/>
              </a:spcBef>
              <a:buNone/>
            </a:pPr>
            <a:r>
              <a:rPr lang="en-AU" sz="2400" dirty="0"/>
              <a:t>                   “WECRUOERDSOEERNTNEAIVDAC”</a:t>
            </a:r>
          </a:p>
          <a:p>
            <a:endParaRPr lang="en-US" sz="2400" dirty="0"/>
          </a:p>
          <a:p>
            <a:pPr marL="0" indent="0">
              <a:buNone/>
            </a:pPr>
            <a:endParaRPr lang="en-US" sz="1100" dirty="0"/>
          </a:p>
          <a:p>
            <a:pPr marL="0" indent="0">
              <a:buNone/>
            </a:pPr>
            <a:endParaRPr lang="en-US" sz="200" dirty="0"/>
          </a:p>
          <a:p>
            <a:r>
              <a:rPr lang="en-US" sz="2400" dirty="0"/>
              <a:t>Since the ciphertext is the same as the plaintext, the number of usable keys is low, allowing the brute-force attack of trying all possible keys. As a result, the rail-fence cipher is considered weak.</a:t>
            </a:r>
          </a:p>
        </p:txBody>
      </p:sp>
      <p:pic>
        <p:nvPicPr>
          <p:cNvPr id="3" name="Picture 2"/>
          <p:cNvPicPr>
            <a:picLocks noChangeAspect="1"/>
          </p:cNvPicPr>
          <p:nvPr/>
        </p:nvPicPr>
        <p:blipFill>
          <a:blip r:embed="rId3"/>
          <a:stretch>
            <a:fillRect/>
          </a:stretch>
        </p:blipFill>
        <p:spPr>
          <a:xfrm>
            <a:off x="2059323" y="2996952"/>
            <a:ext cx="5036465" cy="1512168"/>
          </a:xfrm>
          <a:prstGeom prst="rect">
            <a:avLst/>
          </a:prstGeom>
        </p:spPr>
      </p:pic>
    </p:spTree>
    <p:extLst>
      <p:ext uri="{BB962C8B-B14F-4D97-AF65-F5344CB8AC3E}">
        <p14:creationId xmlns:p14="http://schemas.microsoft.com/office/powerpoint/2010/main" val="25002253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a:t>Row Transposition Cipher</a:t>
            </a:r>
          </a:p>
        </p:txBody>
      </p:sp>
      <p:sp>
        <p:nvSpPr>
          <p:cNvPr id="104451" name="Rectangle 3"/>
          <p:cNvSpPr>
            <a:spLocks noGrp="1" noChangeArrowheads="1"/>
          </p:cNvSpPr>
          <p:nvPr>
            <p:ph idx="1"/>
          </p:nvPr>
        </p:nvSpPr>
        <p:spPr>
          <a:xfrm>
            <a:off x="792163" y="1762125"/>
            <a:ext cx="7570787" cy="4714875"/>
          </a:xfrm>
        </p:spPr>
        <p:txBody>
          <a:bodyPr>
            <a:normAutofit/>
          </a:bodyPr>
          <a:lstStyle/>
          <a:p>
            <a:r>
              <a:rPr lang="en-US" dirty="0"/>
              <a:t>Is a more complex transposition</a:t>
            </a:r>
            <a:endParaRPr lang="en-AU" dirty="0"/>
          </a:p>
          <a:p>
            <a:r>
              <a:rPr lang="en-AU" dirty="0"/>
              <a:t>Write the message in a rectangle, row by row, and read the message off, column by column, but permute the order of the columns</a:t>
            </a:r>
          </a:p>
          <a:p>
            <a:pPr lvl="1"/>
            <a:r>
              <a:rPr lang="en-AU" dirty="0"/>
              <a:t>The order of the columns then becomes the key to the algorithm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63" y="39688"/>
            <a:ext cx="8028309" cy="1412875"/>
          </a:xfrm>
        </p:spPr>
        <p:txBody>
          <a:bodyPr/>
          <a:lstStyle/>
          <a:p>
            <a:r>
              <a:rPr lang="en-AU" sz="4800" dirty="0"/>
              <a:t>Row Transposition Cipher</a:t>
            </a:r>
            <a:endParaRPr lang="ar-JO" sz="4800" dirty="0"/>
          </a:p>
        </p:txBody>
      </p:sp>
      <p:sp>
        <p:nvSpPr>
          <p:cNvPr id="3" name="Content Placeholder 2"/>
          <p:cNvSpPr>
            <a:spLocks noGrp="1"/>
          </p:cNvSpPr>
          <p:nvPr>
            <p:ph idx="1"/>
          </p:nvPr>
        </p:nvSpPr>
        <p:spPr>
          <a:xfrm>
            <a:off x="792163" y="1762125"/>
            <a:ext cx="7570787" cy="4691211"/>
          </a:xfrm>
        </p:spPr>
        <p:txBody>
          <a:bodyPr/>
          <a:lstStyle/>
          <a:p>
            <a:r>
              <a:rPr lang="en-US" dirty="0"/>
              <a:t>Example :</a:t>
            </a:r>
          </a:p>
          <a:p>
            <a:pPr lvl="1"/>
            <a:r>
              <a:rPr lang="en-AU" sz="2800" u="sng" dirty="0"/>
              <a:t>Plaintext: attack postponed until two am</a:t>
            </a:r>
          </a:p>
          <a:p>
            <a:pPr lvl="1">
              <a:buNone/>
            </a:pPr>
            <a:endParaRPr lang="en-AU" sz="2800" u="sng" dirty="0"/>
          </a:p>
          <a:p>
            <a:pPr lvl="1">
              <a:buNone/>
            </a:pPr>
            <a:r>
              <a:rPr lang="en-AU" dirty="0"/>
              <a:t>	Key: 		</a:t>
            </a:r>
            <a:r>
              <a:rPr lang="en-US" u="sng" dirty="0">
                <a:solidFill>
                  <a:srgbClr val="FF0000"/>
                </a:solidFill>
              </a:rPr>
              <a:t>4    3   1    2     5    6    7</a:t>
            </a:r>
            <a:endParaRPr lang="en-AU" u="sng" dirty="0">
              <a:solidFill>
                <a:srgbClr val="FF0000"/>
              </a:solidFill>
            </a:endParaRPr>
          </a:p>
          <a:p>
            <a:pPr lvl="1">
              <a:buNone/>
            </a:pPr>
            <a:r>
              <a:rPr lang="en-AU" dirty="0"/>
              <a:t>     Plaintext:           </a:t>
            </a:r>
            <a:r>
              <a:rPr lang="en-AU" b="1" dirty="0"/>
              <a:t>a   t    </a:t>
            </a:r>
            <a:r>
              <a:rPr lang="en-AU" b="1" dirty="0" err="1"/>
              <a:t>t</a:t>
            </a:r>
            <a:r>
              <a:rPr lang="en-AU" b="1" dirty="0"/>
              <a:t>    a     c    k    p</a:t>
            </a:r>
          </a:p>
          <a:p>
            <a:pPr lvl="1">
              <a:buNone/>
            </a:pPr>
            <a:r>
              <a:rPr lang="en-AU" b="1" dirty="0"/>
              <a:t>				 o   s    t    p    o    n    e</a:t>
            </a:r>
          </a:p>
          <a:p>
            <a:pPr lvl="1">
              <a:buNone/>
            </a:pPr>
            <a:r>
              <a:rPr lang="en-AU" b="1" dirty="0"/>
              <a:t>				 d   u    n   t     </a:t>
            </a:r>
            <a:r>
              <a:rPr lang="en-AU" b="1" dirty="0" err="1"/>
              <a:t>i</a:t>
            </a:r>
            <a:r>
              <a:rPr lang="en-AU" b="1" dirty="0"/>
              <a:t>      l     t</a:t>
            </a:r>
          </a:p>
          <a:p>
            <a:pPr lvl="1">
              <a:buNone/>
            </a:pPr>
            <a:r>
              <a:rPr lang="en-AU" b="1" dirty="0"/>
              <a:t>				 w  o    a   m   x    y     z</a:t>
            </a:r>
          </a:p>
          <a:p>
            <a:pPr lvl="1">
              <a:buNone/>
            </a:pPr>
            <a:r>
              <a:rPr lang="en-AU" dirty="0"/>
              <a:t>   Ciphertext:               TTNAAPTMTSUOAODWCOIXKNLYPETZ</a:t>
            </a:r>
          </a:p>
          <a:p>
            <a:endParaRPr lang="ar-JO"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ar-JO" dirty="0"/>
          </a:p>
        </p:txBody>
      </p:sp>
      <p:sp>
        <p:nvSpPr>
          <p:cNvPr id="4" name="Text Placeholder 3"/>
          <p:cNvSpPr>
            <a:spLocks noGrp="1"/>
          </p:cNvSpPr>
          <p:nvPr>
            <p:ph type="body" sz="half" idx="2"/>
          </p:nvPr>
        </p:nvSpPr>
        <p:spPr/>
        <p:txBody>
          <a:bodyPr/>
          <a:lstStyle/>
          <a:p>
            <a:r>
              <a:rPr lang="en-US" dirty="0">
                <a:sym typeface="Wingdings" pitchFamily="2" charset="2"/>
              </a:rPr>
              <a:t></a:t>
            </a:r>
            <a:endParaRPr lang="ar-JO"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8;p4"/>
          <p:cNvSpPr txBox="1">
            <a:spLocks noGrp="1"/>
          </p:cNvSpPr>
          <p:nvPr>
            <p:ph type="title"/>
          </p:nvPr>
        </p:nvSpPr>
        <p:spPr>
          <a:xfrm>
            <a:off x="779463" y="62753"/>
            <a:ext cx="7583488" cy="12831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Libre Baskerville"/>
              <a:buNone/>
            </a:pPr>
            <a:r>
              <a:rPr lang="en-US" dirty="0"/>
              <a:t>Types of Ciphers</a:t>
            </a:r>
            <a:endParaRPr dirty="0"/>
          </a:p>
        </p:txBody>
      </p:sp>
      <p:sp>
        <p:nvSpPr>
          <p:cNvPr id="11" name="Rectangle 10"/>
          <p:cNvSpPr/>
          <p:nvPr/>
        </p:nvSpPr>
        <p:spPr>
          <a:xfrm>
            <a:off x="394191" y="3510978"/>
            <a:ext cx="1622322"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TextBox 11"/>
          <p:cNvSpPr txBox="1"/>
          <p:nvPr/>
        </p:nvSpPr>
        <p:spPr>
          <a:xfrm>
            <a:off x="364693" y="3547538"/>
            <a:ext cx="1651819" cy="369332"/>
          </a:xfrm>
          <a:prstGeom prst="rect">
            <a:avLst/>
          </a:prstGeom>
          <a:noFill/>
        </p:spPr>
        <p:txBody>
          <a:bodyPr wrap="square" rtlCol="0">
            <a:spAutoFit/>
          </a:bodyPr>
          <a:lstStyle/>
          <a:p>
            <a:pPr algn="ctr"/>
            <a:r>
              <a:rPr lang="en-US" sz="1800" dirty="0">
                <a:latin typeface="+mn-lt"/>
              </a:rPr>
              <a:t>Substitution</a:t>
            </a:r>
          </a:p>
        </p:txBody>
      </p:sp>
      <p:sp>
        <p:nvSpPr>
          <p:cNvPr id="13" name="Rectangle 12"/>
          <p:cNvSpPr/>
          <p:nvPr/>
        </p:nvSpPr>
        <p:spPr>
          <a:xfrm>
            <a:off x="2242657" y="3515898"/>
            <a:ext cx="1676401"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TextBox 13"/>
          <p:cNvSpPr txBox="1"/>
          <p:nvPr/>
        </p:nvSpPr>
        <p:spPr>
          <a:xfrm>
            <a:off x="2213160" y="3552458"/>
            <a:ext cx="1705898" cy="369332"/>
          </a:xfrm>
          <a:prstGeom prst="rect">
            <a:avLst/>
          </a:prstGeom>
          <a:noFill/>
        </p:spPr>
        <p:txBody>
          <a:bodyPr wrap="square" rtlCol="0">
            <a:spAutoFit/>
          </a:bodyPr>
          <a:lstStyle/>
          <a:p>
            <a:pPr algn="ctr"/>
            <a:r>
              <a:rPr lang="en-US" sz="1800" dirty="0">
                <a:latin typeface="+mn-lt"/>
              </a:rPr>
              <a:t>Transposition</a:t>
            </a:r>
          </a:p>
        </p:txBody>
      </p:sp>
      <p:cxnSp>
        <p:nvCxnSpPr>
          <p:cNvPr id="29" name="Straight Connector 28"/>
          <p:cNvCxnSpPr>
            <a:stCxn id="148" idx="0"/>
          </p:cNvCxnSpPr>
          <p:nvPr/>
        </p:nvCxnSpPr>
        <p:spPr>
          <a:xfrm flipH="1" flipV="1">
            <a:off x="1002972" y="3972425"/>
            <a:ext cx="1" cy="59661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10903" y="4358622"/>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004690" y="4376251"/>
            <a:ext cx="3120724" cy="136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017026" y="3963270"/>
            <a:ext cx="0" cy="2246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938535" y="4573959"/>
            <a:ext cx="1173361" cy="660658"/>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TextBox 38"/>
          <p:cNvSpPr txBox="1"/>
          <p:nvPr/>
        </p:nvSpPr>
        <p:spPr>
          <a:xfrm>
            <a:off x="1894293" y="4610519"/>
            <a:ext cx="1235721" cy="584775"/>
          </a:xfrm>
          <a:prstGeom prst="rect">
            <a:avLst/>
          </a:prstGeom>
          <a:noFill/>
        </p:spPr>
        <p:txBody>
          <a:bodyPr wrap="square" rtlCol="0">
            <a:spAutoFit/>
          </a:bodyPr>
          <a:lstStyle/>
          <a:p>
            <a:pPr algn="ctr"/>
            <a:r>
              <a:rPr lang="en-US" sz="1600" dirty="0">
                <a:latin typeface="+mn-lt"/>
              </a:rPr>
              <a:t>Poly-</a:t>
            </a:r>
          </a:p>
          <a:p>
            <a:pPr algn="ctr"/>
            <a:r>
              <a:rPr lang="en-US" sz="1600" dirty="0">
                <a:latin typeface="+mn-lt"/>
              </a:rPr>
              <a:t>alphabetic</a:t>
            </a:r>
          </a:p>
        </p:txBody>
      </p:sp>
      <p:cxnSp>
        <p:nvCxnSpPr>
          <p:cNvPr id="57" name="Straight Connector 56"/>
          <p:cNvCxnSpPr/>
          <p:nvPr/>
        </p:nvCxnSpPr>
        <p:spPr>
          <a:xfrm flipH="1">
            <a:off x="2197503" y="2258828"/>
            <a:ext cx="4455827" cy="16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431878" y="2014816"/>
            <a:ext cx="4992" cy="245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2213159" y="224393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6653330" y="224393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456818" y="2659991"/>
            <a:ext cx="2418736"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6" name="TextBox 75"/>
          <p:cNvSpPr txBox="1"/>
          <p:nvPr/>
        </p:nvSpPr>
        <p:spPr>
          <a:xfrm>
            <a:off x="5446985" y="2691029"/>
            <a:ext cx="2438402" cy="369332"/>
          </a:xfrm>
          <a:prstGeom prst="rect">
            <a:avLst/>
          </a:prstGeom>
          <a:noFill/>
        </p:spPr>
        <p:txBody>
          <a:bodyPr wrap="square" rtlCol="0">
            <a:spAutoFit/>
          </a:bodyPr>
          <a:lstStyle/>
          <a:p>
            <a:pPr algn="ctr"/>
            <a:r>
              <a:rPr lang="en-US" sz="1800" dirty="0">
                <a:latin typeface="+mn-lt"/>
              </a:rPr>
              <a:t>Modern (Key-based)</a:t>
            </a:r>
          </a:p>
        </p:txBody>
      </p:sp>
      <p:sp>
        <p:nvSpPr>
          <p:cNvPr id="79" name="Rectangle 78"/>
          <p:cNvSpPr/>
          <p:nvPr/>
        </p:nvSpPr>
        <p:spPr>
          <a:xfrm>
            <a:off x="3392578" y="1563329"/>
            <a:ext cx="2168013" cy="442452"/>
          </a:xfrm>
          <a:prstGeom prst="rect">
            <a:avLst/>
          </a:prstGeom>
          <a:solidFill>
            <a:schemeClr val="accent1">
              <a:alpha val="40000"/>
            </a:schemeClr>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0" name="TextBox 79"/>
          <p:cNvSpPr txBox="1"/>
          <p:nvPr/>
        </p:nvSpPr>
        <p:spPr>
          <a:xfrm>
            <a:off x="3382602" y="1556792"/>
            <a:ext cx="2197510" cy="369332"/>
          </a:xfrm>
          <a:prstGeom prst="rect">
            <a:avLst/>
          </a:prstGeom>
          <a:noFill/>
        </p:spPr>
        <p:txBody>
          <a:bodyPr wrap="square" rtlCol="0">
            <a:spAutoFit/>
          </a:bodyPr>
          <a:lstStyle/>
          <a:p>
            <a:pPr algn="ctr"/>
            <a:r>
              <a:rPr lang="en-US" sz="1800" dirty="0">
                <a:latin typeface="+mn-lt"/>
              </a:rPr>
              <a:t>Cryptography</a:t>
            </a:r>
          </a:p>
        </p:txBody>
      </p:sp>
      <p:cxnSp>
        <p:nvCxnSpPr>
          <p:cNvPr id="84" name="Straight Connector 83"/>
          <p:cNvCxnSpPr/>
          <p:nvPr/>
        </p:nvCxnSpPr>
        <p:spPr>
          <a:xfrm flipH="1" flipV="1">
            <a:off x="1284165" y="3315282"/>
            <a:ext cx="1703972" cy="49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2107953" y="3068045"/>
            <a:ext cx="9347" cy="25215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1048042" y="2662153"/>
            <a:ext cx="2168013"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1" name="TextBox 90"/>
          <p:cNvSpPr txBox="1"/>
          <p:nvPr/>
        </p:nvSpPr>
        <p:spPr>
          <a:xfrm>
            <a:off x="1018545" y="2698713"/>
            <a:ext cx="2197510" cy="369332"/>
          </a:xfrm>
          <a:prstGeom prst="rect">
            <a:avLst/>
          </a:prstGeom>
          <a:noFill/>
        </p:spPr>
        <p:txBody>
          <a:bodyPr wrap="square" rtlCol="0">
            <a:spAutoFit/>
          </a:bodyPr>
          <a:lstStyle/>
          <a:p>
            <a:pPr algn="ctr"/>
            <a:r>
              <a:rPr lang="en-US" sz="1800" dirty="0">
                <a:latin typeface="+mn-lt"/>
              </a:rPr>
              <a:t>Classical (Keyless)</a:t>
            </a:r>
          </a:p>
        </p:txBody>
      </p:sp>
      <p:cxnSp>
        <p:nvCxnSpPr>
          <p:cNvPr id="92" name="Straight Connector 91"/>
          <p:cNvCxnSpPr/>
          <p:nvPr/>
        </p:nvCxnSpPr>
        <p:spPr>
          <a:xfrm flipV="1">
            <a:off x="1284166" y="3300027"/>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2988137" y="3300027"/>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295917" y="5567201"/>
            <a:ext cx="963715"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6" name="TextBox 95"/>
          <p:cNvSpPr txBox="1"/>
          <p:nvPr/>
        </p:nvSpPr>
        <p:spPr>
          <a:xfrm>
            <a:off x="330293" y="5585765"/>
            <a:ext cx="921849" cy="369332"/>
          </a:xfrm>
          <a:prstGeom prst="rect">
            <a:avLst/>
          </a:prstGeom>
          <a:solidFill>
            <a:schemeClr val="bg1"/>
          </a:solidFill>
        </p:spPr>
        <p:txBody>
          <a:bodyPr wrap="square" rtlCol="0">
            <a:spAutoFit/>
          </a:bodyPr>
          <a:lstStyle/>
          <a:p>
            <a:pPr algn="ctr"/>
            <a:r>
              <a:rPr lang="en-US" sz="1800" dirty="0">
                <a:latin typeface="+mn-lt"/>
              </a:rPr>
              <a:t>Caesar </a:t>
            </a:r>
          </a:p>
        </p:txBody>
      </p:sp>
      <p:cxnSp>
        <p:nvCxnSpPr>
          <p:cNvPr id="101" name="Straight Connector 100"/>
          <p:cNvCxnSpPr/>
          <p:nvPr/>
        </p:nvCxnSpPr>
        <p:spPr>
          <a:xfrm flipH="1">
            <a:off x="851326" y="5401072"/>
            <a:ext cx="93605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851326" y="5186717"/>
            <a:ext cx="2" cy="2441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773521" y="5405795"/>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367459" y="5559045"/>
            <a:ext cx="963715"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2" name="TextBox 121"/>
          <p:cNvSpPr txBox="1"/>
          <p:nvPr/>
        </p:nvSpPr>
        <p:spPr>
          <a:xfrm>
            <a:off x="1425212" y="5589240"/>
            <a:ext cx="914540" cy="369332"/>
          </a:xfrm>
          <a:prstGeom prst="rect">
            <a:avLst/>
          </a:prstGeom>
          <a:noFill/>
        </p:spPr>
        <p:txBody>
          <a:bodyPr wrap="square" rtlCol="0">
            <a:spAutoFit/>
          </a:bodyPr>
          <a:lstStyle/>
          <a:p>
            <a:pPr algn="ctr"/>
            <a:r>
              <a:rPr lang="en-US" sz="1800" dirty="0">
                <a:latin typeface="+mn-lt"/>
              </a:rPr>
              <a:t>Affine</a:t>
            </a:r>
          </a:p>
        </p:txBody>
      </p:sp>
      <p:cxnSp>
        <p:nvCxnSpPr>
          <p:cNvPr id="127" name="Straight Connector 126"/>
          <p:cNvCxnSpPr/>
          <p:nvPr/>
        </p:nvCxnSpPr>
        <p:spPr>
          <a:xfrm flipH="1" flipV="1">
            <a:off x="844342" y="5082558"/>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410069" y="4569038"/>
            <a:ext cx="1185807" cy="665579"/>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9" name="TextBox 148"/>
          <p:cNvSpPr txBox="1"/>
          <p:nvPr/>
        </p:nvSpPr>
        <p:spPr>
          <a:xfrm>
            <a:off x="264636" y="4595815"/>
            <a:ext cx="1440419" cy="584775"/>
          </a:xfrm>
          <a:prstGeom prst="rect">
            <a:avLst/>
          </a:prstGeom>
          <a:noFill/>
        </p:spPr>
        <p:txBody>
          <a:bodyPr wrap="square" rtlCol="0">
            <a:spAutoFit/>
          </a:bodyPr>
          <a:lstStyle/>
          <a:p>
            <a:pPr algn="ctr"/>
            <a:r>
              <a:rPr lang="en-US" sz="1600" dirty="0">
                <a:latin typeface="+mn-lt"/>
              </a:rPr>
              <a:t>Mono-</a:t>
            </a:r>
          </a:p>
          <a:p>
            <a:pPr algn="ctr"/>
            <a:r>
              <a:rPr lang="en-US" sz="1600" dirty="0">
                <a:latin typeface="+mn-lt"/>
              </a:rPr>
              <a:t>alphabetic</a:t>
            </a:r>
          </a:p>
        </p:txBody>
      </p:sp>
      <p:cxnSp>
        <p:nvCxnSpPr>
          <p:cNvPr id="151" name="Straight Connector 150"/>
          <p:cNvCxnSpPr/>
          <p:nvPr/>
        </p:nvCxnSpPr>
        <p:spPr>
          <a:xfrm flipH="1" flipV="1">
            <a:off x="4139269" y="4371628"/>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178547" y="6141328"/>
            <a:ext cx="1033053"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4" name="TextBox 163"/>
          <p:cNvSpPr txBox="1"/>
          <p:nvPr/>
        </p:nvSpPr>
        <p:spPr>
          <a:xfrm>
            <a:off x="3136202" y="6180628"/>
            <a:ext cx="1117742" cy="369332"/>
          </a:xfrm>
          <a:prstGeom prst="rect">
            <a:avLst/>
          </a:prstGeom>
          <a:noFill/>
        </p:spPr>
        <p:txBody>
          <a:bodyPr wrap="square" rtlCol="0">
            <a:spAutoFit/>
          </a:bodyPr>
          <a:lstStyle/>
          <a:p>
            <a:pPr algn="ctr"/>
            <a:r>
              <a:rPr lang="en-US" sz="1800" dirty="0">
                <a:latin typeface="+mn-lt"/>
              </a:rPr>
              <a:t>Vernam</a:t>
            </a:r>
          </a:p>
        </p:txBody>
      </p:sp>
      <p:cxnSp>
        <p:nvCxnSpPr>
          <p:cNvPr id="165" name="Straight Connector 164"/>
          <p:cNvCxnSpPr/>
          <p:nvPr/>
        </p:nvCxnSpPr>
        <p:spPr>
          <a:xfrm flipH="1">
            <a:off x="2574537" y="5921807"/>
            <a:ext cx="3473047" cy="19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2574536" y="5245708"/>
            <a:ext cx="3953" cy="85906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3772479" y="5923723"/>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flipV="1">
            <a:off x="4877347" y="5905369"/>
            <a:ext cx="646" cy="2620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5592266" y="6141328"/>
            <a:ext cx="947491"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0" name="TextBox 169"/>
          <p:cNvSpPr txBox="1"/>
          <p:nvPr/>
        </p:nvSpPr>
        <p:spPr>
          <a:xfrm>
            <a:off x="5502325" y="6165469"/>
            <a:ext cx="1100097" cy="369332"/>
          </a:xfrm>
          <a:prstGeom prst="rect">
            <a:avLst/>
          </a:prstGeom>
          <a:noFill/>
        </p:spPr>
        <p:txBody>
          <a:bodyPr wrap="square" rtlCol="0">
            <a:spAutoFit/>
          </a:bodyPr>
          <a:lstStyle/>
          <a:p>
            <a:pPr algn="ctr"/>
            <a:r>
              <a:rPr lang="en-US" sz="1800" dirty="0">
                <a:latin typeface="+mn-lt"/>
              </a:rPr>
              <a:t>Playfair</a:t>
            </a:r>
          </a:p>
        </p:txBody>
      </p:sp>
      <p:sp>
        <p:nvSpPr>
          <p:cNvPr id="171" name="Rectangle 170"/>
          <p:cNvSpPr/>
          <p:nvPr/>
        </p:nvSpPr>
        <p:spPr>
          <a:xfrm>
            <a:off x="1928618" y="6136993"/>
            <a:ext cx="1116202"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72" name="Straight Connector 171"/>
          <p:cNvCxnSpPr/>
          <p:nvPr/>
        </p:nvCxnSpPr>
        <p:spPr>
          <a:xfrm flipV="1">
            <a:off x="6035895" y="5910480"/>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4322415" y="6130897"/>
            <a:ext cx="1141056" cy="565697"/>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4" name="TextBox 173"/>
          <p:cNvSpPr txBox="1"/>
          <p:nvPr/>
        </p:nvSpPr>
        <p:spPr>
          <a:xfrm>
            <a:off x="4281741" y="6121357"/>
            <a:ext cx="1222403" cy="584775"/>
          </a:xfrm>
          <a:prstGeom prst="rect">
            <a:avLst/>
          </a:prstGeom>
          <a:noFill/>
        </p:spPr>
        <p:txBody>
          <a:bodyPr wrap="square" rtlCol="0">
            <a:spAutoFit/>
          </a:bodyPr>
          <a:lstStyle/>
          <a:p>
            <a:pPr algn="ctr"/>
            <a:r>
              <a:rPr lang="en-US" sz="1600" dirty="0">
                <a:latin typeface="+mn-lt"/>
              </a:rPr>
              <a:t>One-time pad</a:t>
            </a:r>
          </a:p>
        </p:txBody>
      </p:sp>
      <p:sp>
        <p:nvSpPr>
          <p:cNvPr id="175" name="TextBox 174"/>
          <p:cNvSpPr txBox="1"/>
          <p:nvPr/>
        </p:nvSpPr>
        <p:spPr>
          <a:xfrm>
            <a:off x="1816436" y="6179918"/>
            <a:ext cx="1402612" cy="374993"/>
          </a:xfrm>
          <a:prstGeom prst="rect">
            <a:avLst/>
          </a:prstGeom>
          <a:noFill/>
        </p:spPr>
        <p:txBody>
          <a:bodyPr wrap="square" rtlCol="0">
            <a:spAutoFit/>
          </a:bodyPr>
          <a:lstStyle/>
          <a:p>
            <a:pPr algn="ctr"/>
            <a:r>
              <a:rPr lang="en-US" sz="1800" dirty="0">
                <a:latin typeface="+mn-lt"/>
              </a:rPr>
              <a:t>Vigenere</a:t>
            </a:r>
          </a:p>
        </p:txBody>
      </p:sp>
      <p:sp>
        <p:nvSpPr>
          <p:cNvPr id="178" name="Rectangle 177"/>
          <p:cNvSpPr/>
          <p:nvPr/>
        </p:nvSpPr>
        <p:spPr>
          <a:xfrm>
            <a:off x="3418849" y="5369092"/>
            <a:ext cx="1221414"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9" name="TextBox 178"/>
          <p:cNvSpPr txBox="1"/>
          <p:nvPr/>
        </p:nvSpPr>
        <p:spPr>
          <a:xfrm>
            <a:off x="3365649" y="5432080"/>
            <a:ext cx="1322138" cy="369332"/>
          </a:xfrm>
          <a:prstGeom prst="rect">
            <a:avLst/>
          </a:prstGeom>
          <a:noFill/>
        </p:spPr>
        <p:txBody>
          <a:bodyPr wrap="square" rtlCol="0">
            <a:spAutoFit/>
          </a:bodyPr>
          <a:lstStyle/>
          <a:p>
            <a:pPr algn="ctr"/>
            <a:r>
              <a:rPr lang="en-US" sz="1800" dirty="0">
                <a:latin typeface="+mn-lt"/>
              </a:rPr>
              <a:t>Hill cipher</a:t>
            </a:r>
          </a:p>
        </p:txBody>
      </p:sp>
      <p:cxnSp>
        <p:nvCxnSpPr>
          <p:cNvPr id="180" name="Straight Connector 179"/>
          <p:cNvCxnSpPr/>
          <p:nvPr/>
        </p:nvCxnSpPr>
        <p:spPr>
          <a:xfrm flipV="1">
            <a:off x="4065070" y="5145070"/>
            <a:ext cx="2" cy="24415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3466901" y="4559255"/>
            <a:ext cx="1173361" cy="660658"/>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2" name="TextBox 181"/>
          <p:cNvSpPr txBox="1"/>
          <p:nvPr/>
        </p:nvSpPr>
        <p:spPr>
          <a:xfrm>
            <a:off x="3422659" y="4595815"/>
            <a:ext cx="1235721" cy="584775"/>
          </a:xfrm>
          <a:prstGeom prst="rect">
            <a:avLst/>
          </a:prstGeom>
          <a:noFill/>
        </p:spPr>
        <p:txBody>
          <a:bodyPr wrap="square" rtlCol="0">
            <a:spAutoFit/>
          </a:bodyPr>
          <a:lstStyle/>
          <a:p>
            <a:pPr algn="ctr"/>
            <a:r>
              <a:rPr lang="en-US" sz="1600" dirty="0">
                <a:latin typeface="+mn-lt"/>
              </a:rPr>
              <a:t>Poly-</a:t>
            </a:r>
          </a:p>
          <a:p>
            <a:pPr algn="ctr"/>
            <a:r>
              <a:rPr lang="en-US" sz="1600" dirty="0">
                <a:latin typeface="+mn-lt"/>
              </a:rPr>
              <a:t>graphic</a:t>
            </a:r>
          </a:p>
        </p:txBody>
      </p:sp>
      <p:cxnSp>
        <p:nvCxnSpPr>
          <p:cNvPr id="187" name="Straight Connector 186"/>
          <p:cNvCxnSpPr/>
          <p:nvPr/>
        </p:nvCxnSpPr>
        <p:spPr>
          <a:xfrm flipH="1" flipV="1">
            <a:off x="3017027" y="4184052"/>
            <a:ext cx="3996242" cy="146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flipV="1">
            <a:off x="6210830" y="4451028"/>
            <a:ext cx="1703972" cy="49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6210831" y="4435773"/>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7914802" y="4435773"/>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V="1">
            <a:off x="7013269" y="4197860"/>
            <a:ext cx="0" cy="2379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5479289" y="4657891"/>
            <a:ext cx="1460082"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8" name="TextBox 197"/>
          <p:cNvSpPr txBox="1"/>
          <p:nvPr/>
        </p:nvSpPr>
        <p:spPr>
          <a:xfrm>
            <a:off x="5490670" y="4695740"/>
            <a:ext cx="1504324" cy="369332"/>
          </a:xfrm>
          <a:prstGeom prst="rect">
            <a:avLst/>
          </a:prstGeom>
          <a:noFill/>
        </p:spPr>
        <p:txBody>
          <a:bodyPr wrap="square" rtlCol="0">
            <a:spAutoFit/>
          </a:bodyPr>
          <a:lstStyle/>
          <a:p>
            <a:pPr algn="ctr"/>
            <a:r>
              <a:rPr lang="en-US" sz="1800" dirty="0">
                <a:latin typeface="+mn-lt"/>
              </a:rPr>
              <a:t>Rail Fence</a:t>
            </a:r>
          </a:p>
        </p:txBody>
      </p:sp>
      <p:sp>
        <p:nvSpPr>
          <p:cNvPr id="199" name="Rectangle 198"/>
          <p:cNvSpPr/>
          <p:nvPr/>
        </p:nvSpPr>
        <p:spPr>
          <a:xfrm>
            <a:off x="7121267" y="4662811"/>
            <a:ext cx="1676401" cy="724406"/>
          </a:xfrm>
          <a:prstGeom prst="rect">
            <a:avLst/>
          </a:prstGeom>
          <a:solidFill>
            <a:schemeClr val="bg1"/>
          </a:solidFill>
          <a:ln w="31750">
            <a:solidFill>
              <a:schemeClr val="tx1">
                <a:lumMod val="65000"/>
                <a:lumOff val="35000"/>
                <a:alpha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0" name="TextBox 199"/>
          <p:cNvSpPr txBox="1"/>
          <p:nvPr/>
        </p:nvSpPr>
        <p:spPr>
          <a:xfrm>
            <a:off x="7121267" y="4668057"/>
            <a:ext cx="1769807" cy="646331"/>
          </a:xfrm>
          <a:prstGeom prst="rect">
            <a:avLst/>
          </a:prstGeom>
          <a:noFill/>
        </p:spPr>
        <p:txBody>
          <a:bodyPr wrap="square" rtlCol="0">
            <a:spAutoFit/>
          </a:bodyPr>
          <a:lstStyle/>
          <a:p>
            <a:pPr algn="ctr"/>
            <a:r>
              <a:rPr lang="en-US" sz="1800" dirty="0">
                <a:latin typeface="+mn-lt"/>
              </a:rPr>
              <a:t>Row transposition</a:t>
            </a:r>
          </a:p>
        </p:txBody>
      </p:sp>
    </p:spTree>
    <p:extLst>
      <p:ext uri="{BB962C8B-B14F-4D97-AF65-F5344CB8AC3E}">
        <p14:creationId xmlns:p14="http://schemas.microsoft.com/office/powerpoint/2010/main" val="311823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8;p4"/>
          <p:cNvSpPr txBox="1">
            <a:spLocks noGrp="1"/>
          </p:cNvSpPr>
          <p:nvPr>
            <p:ph type="title"/>
          </p:nvPr>
        </p:nvSpPr>
        <p:spPr>
          <a:xfrm>
            <a:off x="779463" y="62753"/>
            <a:ext cx="7583488" cy="12831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Libre Baskerville"/>
              <a:buNone/>
            </a:pPr>
            <a:r>
              <a:rPr lang="en-US" dirty="0"/>
              <a:t>Types of Ciphers</a:t>
            </a:r>
            <a:endParaRPr dirty="0"/>
          </a:p>
        </p:txBody>
      </p:sp>
      <p:sp>
        <p:nvSpPr>
          <p:cNvPr id="19" name="Rectangle 18"/>
          <p:cNvSpPr/>
          <p:nvPr/>
        </p:nvSpPr>
        <p:spPr>
          <a:xfrm>
            <a:off x="7085031" y="3525738"/>
            <a:ext cx="1676401"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7038327" y="3575995"/>
            <a:ext cx="1769807" cy="369332"/>
          </a:xfrm>
          <a:prstGeom prst="rect">
            <a:avLst/>
          </a:prstGeom>
          <a:noFill/>
        </p:spPr>
        <p:txBody>
          <a:bodyPr wrap="square" rtlCol="0">
            <a:spAutoFit/>
          </a:bodyPr>
          <a:lstStyle/>
          <a:p>
            <a:pPr algn="ctr"/>
            <a:r>
              <a:rPr lang="en-US" sz="1800" dirty="0">
                <a:latin typeface="+mn-lt"/>
              </a:rPr>
              <a:t>Hash Function</a:t>
            </a:r>
          </a:p>
        </p:txBody>
      </p:sp>
      <p:cxnSp>
        <p:nvCxnSpPr>
          <p:cNvPr id="44" name="Straight Connector 43"/>
          <p:cNvCxnSpPr/>
          <p:nvPr/>
        </p:nvCxnSpPr>
        <p:spPr>
          <a:xfrm flipH="1" flipV="1">
            <a:off x="1362327" y="4231864"/>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543950" y="4227043"/>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1360425" y="4211766"/>
            <a:ext cx="2183525" cy="53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2537832" y="3953430"/>
            <a:ext cx="11738" cy="2636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033710" y="2258828"/>
            <a:ext cx="4455827" cy="16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2676381" y="3294629"/>
            <a:ext cx="5246850" cy="1474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3268085" y="2014816"/>
            <a:ext cx="4992" cy="245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1049366" y="224393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5489537" y="224393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5489537" y="2936286"/>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676379" y="3291960"/>
            <a:ext cx="2" cy="2441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5122578" y="3303213"/>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0"/>
          </p:cNvCxnSpPr>
          <p:nvPr/>
        </p:nvCxnSpPr>
        <p:spPr>
          <a:xfrm flipH="1" flipV="1">
            <a:off x="7913404" y="3309374"/>
            <a:ext cx="9828" cy="21636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293025" y="2632657"/>
            <a:ext cx="2418736"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TextBox 75"/>
          <p:cNvSpPr txBox="1"/>
          <p:nvPr/>
        </p:nvSpPr>
        <p:spPr>
          <a:xfrm>
            <a:off x="4283192" y="2691029"/>
            <a:ext cx="2438402" cy="369332"/>
          </a:xfrm>
          <a:prstGeom prst="rect">
            <a:avLst/>
          </a:prstGeom>
          <a:noFill/>
        </p:spPr>
        <p:txBody>
          <a:bodyPr wrap="square" rtlCol="0">
            <a:spAutoFit/>
          </a:bodyPr>
          <a:lstStyle/>
          <a:p>
            <a:pPr algn="ctr"/>
            <a:r>
              <a:rPr lang="en-US" sz="1800" dirty="0">
                <a:latin typeface="+mn-lt"/>
              </a:rPr>
              <a:t>Modern (Key-based)</a:t>
            </a:r>
          </a:p>
        </p:txBody>
      </p:sp>
      <p:sp>
        <p:nvSpPr>
          <p:cNvPr id="79" name="Rectangle 78"/>
          <p:cNvSpPr/>
          <p:nvPr/>
        </p:nvSpPr>
        <p:spPr>
          <a:xfrm>
            <a:off x="2298062" y="1563329"/>
            <a:ext cx="2168013" cy="442452"/>
          </a:xfrm>
          <a:prstGeom prst="rect">
            <a:avLst/>
          </a:prstGeom>
          <a:solidFill>
            <a:schemeClr val="bg1">
              <a:alpha val="40000"/>
            </a:schemeClr>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TextBox 79"/>
          <p:cNvSpPr txBox="1"/>
          <p:nvPr/>
        </p:nvSpPr>
        <p:spPr>
          <a:xfrm>
            <a:off x="2268565" y="1584777"/>
            <a:ext cx="2197510" cy="369332"/>
          </a:xfrm>
          <a:prstGeom prst="rect">
            <a:avLst/>
          </a:prstGeom>
          <a:noFill/>
        </p:spPr>
        <p:txBody>
          <a:bodyPr wrap="square" rtlCol="0">
            <a:spAutoFit/>
          </a:bodyPr>
          <a:lstStyle/>
          <a:p>
            <a:pPr algn="ctr"/>
            <a:r>
              <a:rPr lang="en-US" sz="1800" dirty="0">
                <a:latin typeface="+mn-lt"/>
              </a:rPr>
              <a:t>Cryptography</a:t>
            </a:r>
          </a:p>
        </p:txBody>
      </p:sp>
      <p:sp>
        <p:nvSpPr>
          <p:cNvPr id="90" name="Rectangle 89"/>
          <p:cNvSpPr/>
          <p:nvPr/>
        </p:nvSpPr>
        <p:spPr>
          <a:xfrm>
            <a:off x="292611" y="2662153"/>
            <a:ext cx="1579535"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55698" y="2698713"/>
            <a:ext cx="1594282" cy="369332"/>
          </a:xfrm>
          <a:prstGeom prst="rect">
            <a:avLst/>
          </a:prstGeom>
          <a:noFill/>
        </p:spPr>
        <p:txBody>
          <a:bodyPr wrap="square" rtlCol="0">
            <a:spAutoFit/>
          </a:bodyPr>
          <a:lstStyle/>
          <a:p>
            <a:pPr algn="ctr"/>
            <a:r>
              <a:rPr lang="en-US" sz="1800" dirty="0">
                <a:latin typeface="+mn-lt"/>
              </a:rPr>
              <a:t>Classical</a:t>
            </a:r>
          </a:p>
        </p:txBody>
      </p:sp>
      <p:cxnSp>
        <p:nvCxnSpPr>
          <p:cNvPr id="48" name="Straight Connector 47"/>
          <p:cNvCxnSpPr/>
          <p:nvPr/>
        </p:nvCxnSpPr>
        <p:spPr>
          <a:xfrm flipH="1" flipV="1">
            <a:off x="472727" y="5342423"/>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2086313" y="5337602"/>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57979" y="5349615"/>
            <a:ext cx="1628334" cy="169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6518" y="5684518"/>
            <a:ext cx="875979"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TextBox 57"/>
          <p:cNvSpPr txBox="1"/>
          <p:nvPr/>
        </p:nvSpPr>
        <p:spPr>
          <a:xfrm>
            <a:off x="97749" y="5735525"/>
            <a:ext cx="762687" cy="369332"/>
          </a:xfrm>
          <a:prstGeom prst="rect">
            <a:avLst/>
          </a:prstGeom>
          <a:noFill/>
        </p:spPr>
        <p:txBody>
          <a:bodyPr wrap="square" rtlCol="0">
            <a:spAutoFit/>
          </a:bodyPr>
          <a:lstStyle/>
          <a:p>
            <a:pPr algn="ctr"/>
            <a:r>
              <a:rPr lang="en-US" sz="1800" dirty="0">
                <a:latin typeface="+mn-lt"/>
              </a:rPr>
              <a:t>DES</a:t>
            </a:r>
          </a:p>
        </p:txBody>
      </p:sp>
      <p:sp>
        <p:nvSpPr>
          <p:cNvPr id="59" name="Rectangle 58"/>
          <p:cNvSpPr/>
          <p:nvPr/>
        </p:nvSpPr>
        <p:spPr>
          <a:xfrm>
            <a:off x="1627243" y="5676375"/>
            <a:ext cx="886025"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TextBox 59"/>
          <p:cNvSpPr txBox="1"/>
          <p:nvPr/>
        </p:nvSpPr>
        <p:spPr>
          <a:xfrm>
            <a:off x="1564796" y="5749495"/>
            <a:ext cx="990745" cy="369332"/>
          </a:xfrm>
          <a:prstGeom prst="rect">
            <a:avLst/>
          </a:prstGeom>
          <a:noFill/>
        </p:spPr>
        <p:txBody>
          <a:bodyPr wrap="square" rtlCol="0">
            <a:spAutoFit/>
          </a:bodyPr>
          <a:lstStyle/>
          <a:p>
            <a:pPr algn="ctr"/>
            <a:r>
              <a:rPr lang="en-US" sz="1800" dirty="0">
                <a:latin typeface="+mn-lt"/>
              </a:rPr>
              <a:t>AES</a:t>
            </a:r>
          </a:p>
        </p:txBody>
      </p:sp>
      <p:cxnSp>
        <p:nvCxnSpPr>
          <p:cNvPr id="62" name="Straight Connector 61"/>
          <p:cNvCxnSpPr/>
          <p:nvPr/>
        </p:nvCxnSpPr>
        <p:spPr>
          <a:xfrm flipV="1">
            <a:off x="3550907" y="4971708"/>
            <a:ext cx="7255" cy="7438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064010" y="5676375"/>
            <a:ext cx="926097"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2909936" y="5757638"/>
            <a:ext cx="1193140" cy="369332"/>
          </a:xfrm>
          <a:prstGeom prst="rect">
            <a:avLst/>
          </a:prstGeom>
          <a:noFill/>
        </p:spPr>
        <p:txBody>
          <a:bodyPr wrap="square" rtlCol="0">
            <a:spAutoFit/>
          </a:bodyPr>
          <a:lstStyle/>
          <a:p>
            <a:pPr algn="ctr"/>
            <a:r>
              <a:rPr lang="en-US" sz="1800" dirty="0">
                <a:latin typeface="+mn-lt"/>
              </a:rPr>
              <a:t>RC4</a:t>
            </a:r>
          </a:p>
        </p:txBody>
      </p:sp>
      <p:cxnSp>
        <p:nvCxnSpPr>
          <p:cNvPr id="72" name="Straight Connector 71"/>
          <p:cNvCxnSpPr/>
          <p:nvPr/>
        </p:nvCxnSpPr>
        <p:spPr>
          <a:xfrm flipH="1" flipV="1">
            <a:off x="1348362" y="4952289"/>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822117" y="4573959"/>
            <a:ext cx="1089813"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792338" y="4616340"/>
            <a:ext cx="1119310" cy="369332"/>
          </a:xfrm>
          <a:prstGeom prst="rect">
            <a:avLst/>
          </a:prstGeom>
          <a:noFill/>
        </p:spPr>
        <p:txBody>
          <a:bodyPr wrap="square" rtlCol="0">
            <a:spAutoFit/>
          </a:bodyPr>
          <a:lstStyle/>
          <a:p>
            <a:pPr algn="ctr"/>
            <a:r>
              <a:rPr lang="en-US" sz="1800" dirty="0">
                <a:latin typeface="+mn-lt"/>
              </a:rPr>
              <a:t>Block</a:t>
            </a:r>
          </a:p>
        </p:txBody>
      </p:sp>
      <p:sp>
        <p:nvSpPr>
          <p:cNvPr id="77" name="Rectangle 76"/>
          <p:cNvSpPr/>
          <p:nvPr/>
        </p:nvSpPr>
        <p:spPr>
          <a:xfrm>
            <a:off x="3022445" y="4565816"/>
            <a:ext cx="1020270"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TextBox 77"/>
          <p:cNvSpPr txBox="1"/>
          <p:nvPr/>
        </p:nvSpPr>
        <p:spPr>
          <a:xfrm>
            <a:off x="2980880" y="4602376"/>
            <a:ext cx="1122196" cy="369332"/>
          </a:xfrm>
          <a:prstGeom prst="rect">
            <a:avLst/>
          </a:prstGeom>
          <a:noFill/>
        </p:spPr>
        <p:txBody>
          <a:bodyPr wrap="square" rtlCol="0">
            <a:spAutoFit/>
          </a:bodyPr>
          <a:lstStyle/>
          <a:p>
            <a:pPr algn="ctr"/>
            <a:r>
              <a:rPr lang="en-US" sz="1800" dirty="0">
                <a:latin typeface="+mn-lt"/>
              </a:rPr>
              <a:t>Stream</a:t>
            </a:r>
          </a:p>
        </p:txBody>
      </p:sp>
      <p:cxnSp>
        <p:nvCxnSpPr>
          <p:cNvPr id="81" name="Straight Connector 80"/>
          <p:cNvCxnSpPr/>
          <p:nvPr/>
        </p:nvCxnSpPr>
        <p:spPr>
          <a:xfrm flipH="1" flipV="1">
            <a:off x="4529045" y="4214167"/>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6144535" y="421134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516201" y="4223354"/>
            <a:ext cx="1628334" cy="169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4239106" y="4558257"/>
            <a:ext cx="733054"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TextBox 86"/>
          <p:cNvSpPr txBox="1"/>
          <p:nvPr/>
        </p:nvSpPr>
        <p:spPr>
          <a:xfrm>
            <a:off x="4218847" y="4593422"/>
            <a:ext cx="782877" cy="369332"/>
          </a:xfrm>
          <a:prstGeom prst="rect">
            <a:avLst/>
          </a:prstGeom>
          <a:noFill/>
        </p:spPr>
        <p:txBody>
          <a:bodyPr wrap="square" rtlCol="0">
            <a:spAutoFit/>
          </a:bodyPr>
          <a:lstStyle/>
          <a:p>
            <a:pPr algn="ctr"/>
            <a:r>
              <a:rPr lang="en-US" sz="1800" dirty="0">
                <a:latin typeface="+mn-lt"/>
              </a:rPr>
              <a:t>RSA</a:t>
            </a:r>
          </a:p>
        </p:txBody>
      </p:sp>
      <p:sp>
        <p:nvSpPr>
          <p:cNvPr id="88" name="Rectangle 87"/>
          <p:cNvSpPr/>
          <p:nvPr/>
        </p:nvSpPr>
        <p:spPr>
          <a:xfrm>
            <a:off x="5463793" y="4550113"/>
            <a:ext cx="1058583" cy="704813"/>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TextBox 88"/>
          <p:cNvSpPr txBox="1"/>
          <p:nvPr/>
        </p:nvSpPr>
        <p:spPr>
          <a:xfrm>
            <a:off x="5404407" y="4575433"/>
            <a:ext cx="1224638" cy="646331"/>
          </a:xfrm>
          <a:prstGeom prst="rect">
            <a:avLst/>
          </a:prstGeom>
          <a:noFill/>
        </p:spPr>
        <p:txBody>
          <a:bodyPr wrap="square" rtlCol="0">
            <a:spAutoFit/>
          </a:bodyPr>
          <a:lstStyle/>
          <a:p>
            <a:pPr algn="ctr"/>
            <a:r>
              <a:rPr lang="en-US" sz="1800" dirty="0">
                <a:latin typeface="+mn-lt"/>
              </a:rPr>
              <a:t>Diffie-Hellman</a:t>
            </a:r>
          </a:p>
        </p:txBody>
      </p:sp>
      <p:cxnSp>
        <p:nvCxnSpPr>
          <p:cNvPr id="94" name="Straight Connector 93"/>
          <p:cNvCxnSpPr/>
          <p:nvPr/>
        </p:nvCxnSpPr>
        <p:spPr>
          <a:xfrm flipH="1" flipV="1">
            <a:off x="5406584" y="3826028"/>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28646" y="3520818"/>
            <a:ext cx="1460082"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TextBox 95"/>
          <p:cNvSpPr txBox="1"/>
          <p:nvPr/>
        </p:nvSpPr>
        <p:spPr>
          <a:xfrm>
            <a:off x="4499148" y="3557378"/>
            <a:ext cx="1504324" cy="369332"/>
          </a:xfrm>
          <a:prstGeom prst="rect">
            <a:avLst/>
          </a:prstGeom>
          <a:noFill/>
        </p:spPr>
        <p:txBody>
          <a:bodyPr wrap="square" rtlCol="0">
            <a:spAutoFit/>
          </a:bodyPr>
          <a:lstStyle/>
          <a:p>
            <a:pPr algn="ctr"/>
            <a:r>
              <a:rPr lang="en-US" sz="1800" dirty="0">
                <a:latin typeface="+mn-lt"/>
              </a:rPr>
              <a:t>Asymmetric</a:t>
            </a:r>
          </a:p>
        </p:txBody>
      </p:sp>
      <p:cxnSp>
        <p:nvCxnSpPr>
          <p:cNvPr id="97" name="Straight Connector 96"/>
          <p:cNvCxnSpPr/>
          <p:nvPr/>
        </p:nvCxnSpPr>
        <p:spPr>
          <a:xfrm flipH="1" flipV="1">
            <a:off x="7152932" y="4343564"/>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8655678" y="4338743"/>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7152932" y="4347266"/>
            <a:ext cx="1502746" cy="34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815223" y="4685659"/>
            <a:ext cx="765679"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TextBox 100"/>
          <p:cNvSpPr txBox="1"/>
          <p:nvPr/>
        </p:nvSpPr>
        <p:spPr>
          <a:xfrm>
            <a:off x="6779066" y="4733114"/>
            <a:ext cx="801836" cy="369332"/>
          </a:xfrm>
          <a:prstGeom prst="rect">
            <a:avLst/>
          </a:prstGeom>
          <a:noFill/>
        </p:spPr>
        <p:txBody>
          <a:bodyPr wrap="square" rtlCol="0">
            <a:spAutoFit/>
          </a:bodyPr>
          <a:lstStyle/>
          <a:p>
            <a:pPr algn="ctr"/>
            <a:r>
              <a:rPr lang="en-US" sz="1800" dirty="0">
                <a:latin typeface="+mn-lt"/>
              </a:rPr>
              <a:t>MD5</a:t>
            </a:r>
          </a:p>
        </p:txBody>
      </p:sp>
      <p:sp>
        <p:nvSpPr>
          <p:cNvPr id="102" name="Rectangle 101"/>
          <p:cNvSpPr/>
          <p:nvPr/>
        </p:nvSpPr>
        <p:spPr>
          <a:xfrm>
            <a:off x="8182753" y="4677516"/>
            <a:ext cx="698011"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TextBox 102"/>
          <p:cNvSpPr txBox="1"/>
          <p:nvPr/>
        </p:nvSpPr>
        <p:spPr>
          <a:xfrm>
            <a:off x="8193195" y="4753334"/>
            <a:ext cx="727509" cy="369332"/>
          </a:xfrm>
          <a:prstGeom prst="rect">
            <a:avLst/>
          </a:prstGeom>
          <a:noFill/>
        </p:spPr>
        <p:txBody>
          <a:bodyPr wrap="square" rtlCol="0">
            <a:spAutoFit/>
          </a:bodyPr>
          <a:lstStyle/>
          <a:p>
            <a:pPr algn="ctr"/>
            <a:r>
              <a:rPr lang="en-US" sz="1800" dirty="0">
                <a:latin typeface="+mn-lt"/>
              </a:rPr>
              <a:t>SHA</a:t>
            </a:r>
          </a:p>
        </p:txBody>
      </p:sp>
      <p:cxnSp>
        <p:nvCxnSpPr>
          <p:cNvPr id="104" name="Straight Connector 103"/>
          <p:cNvCxnSpPr/>
          <p:nvPr/>
        </p:nvCxnSpPr>
        <p:spPr>
          <a:xfrm flipH="1" flipV="1">
            <a:off x="7917727" y="3953430"/>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974933" y="3515898"/>
            <a:ext cx="1410921"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TextBox 84"/>
          <p:cNvSpPr txBox="1"/>
          <p:nvPr/>
        </p:nvSpPr>
        <p:spPr>
          <a:xfrm>
            <a:off x="1937150" y="3554046"/>
            <a:ext cx="1440419" cy="369332"/>
          </a:xfrm>
          <a:prstGeom prst="rect">
            <a:avLst/>
          </a:prstGeom>
          <a:noFill/>
        </p:spPr>
        <p:txBody>
          <a:bodyPr wrap="square" rtlCol="0">
            <a:spAutoFit/>
          </a:bodyPr>
          <a:lstStyle/>
          <a:p>
            <a:pPr algn="ctr"/>
            <a:r>
              <a:rPr lang="en-US" sz="1800" dirty="0">
                <a:latin typeface="+mn-lt"/>
              </a:rPr>
              <a:t>Symmetric</a:t>
            </a:r>
          </a:p>
        </p:txBody>
      </p:sp>
    </p:spTree>
    <p:extLst>
      <p:ext uri="{BB962C8B-B14F-4D97-AF65-F5344CB8AC3E}">
        <p14:creationId xmlns:p14="http://schemas.microsoft.com/office/powerpoint/2010/main" val="66460952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7B3878846BE5D74DA8903EAF84BD2561" ma:contentTypeVersion="4" ma:contentTypeDescription="إنشاء مستند جديد." ma:contentTypeScope="" ma:versionID="9abe4525cc7018763d18433902ac533a">
  <xsd:schema xmlns:xsd="http://www.w3.org/2001/XMLSchema" xmlns:xs="http://www.w3.org/2001/XMLSchema" xmlns:p="http://schemas.microsoft.com/office/2006/metadata/properties" xmlns:ns2="9efda20f-f687-4da0-84ab-3066971102e9" targetNamespace="http://schemas.microsoft.com/office/2006/metadata/properties" ma:root="true" ma:fieldsID="b0883c55c3b67dba044f9edda536cf8b" ns2:_="">
    <xsd:import namespace="9efda20f-f687-4da0-84ab-3066971102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da20f-f687-4da0-84ab-306697110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E37980-5FE6-427C-B90F-BA8009BA27A2}">
  <ds:schemaRefs>
    <ds:schemaRef ds:uri="http://schemas.microsoft.com/office/2006/metadata/contentType"/>
    <ds:schemaRef ds:uri="http://schemas.microsoft.com/office/2006/metadata/properties/metaAttributes"/>
    <ds:schemaRef ds:uri="http://www.w3.org/2000/xmlns/"/>
    <ds:schemaRef ds:uri="http://www.w3.org/2001/XMLSchema"/>
    <ds:schemaRef ds:uri="9efda20f-f687-4da0-84ab-3066971102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7634D0-049D-4C81-A20E-22E57B74D536}">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DE2638C1-1157-4061-8597-F7EA6B2623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22161</TotalTime>
  <Words>7077</Words>
  <Application>Microsoft Office PowerPoint</Application>
  <PresentationFormat>On-screen Show (4:3)</PresentationFormat>
  <Paragraphs>1040</Paragraphs>
  <Slides>76</Slides>
  <Notes>42</Notes>
  <HiddenSlides>1</HiddenSlides>
  <MMClips>0</MMClip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Infusion</vt:lpstr>
      <vt:lpstr>1_Infusion</vt:lpstr>
      <vt:lpstr>Chapter 3</vt:lpstr>
      <vt:lpstr>Basic Terminology</vt:lpstr>
      <vt:lpstr>Basic Cryptographic Scheme</vt:lpstr>
      <vt:lpstr>Types of Ciphers</vt:lpstr>
      <vt:lpstr>Steganography</vt:lpstr>
      <vt:lpstr>PowerPoint Presentation</vt:lpstr>
      <vt:lpstr>PowerPoint Presentation</vt:lpstr>
      <vt:lpstr>Types of Ciphers</vt:lpstr>
      <vt:lpstr>Types of Ciphers</vt:lpstr>
      <vt:lpstr>Classification of Cryptosystems</vt:lpstr>
      <vt:lpstr>PowerPoint Presentation</vt:lpstr>
      <vt:lpstr>Cryptographic Systems</vt:lpstr>
      <vt:lpstr>Cryptanalysis</vt:lpstr>
      <vt:lpstr>Cryptanalysis and  Brute-Force Attack</vt:lpstr>
      <vt:lpstr>Breakable Encryption</vt:lpstr>
      <vt:lpstr>Encryption Scheme Security</vt:lpstr>
      <vt:lpstr>Representing Letters numerically </vt:lpstr>
      <vt:lpstr>Simplified Model of  Symmetric Encryption</vt:lpstr>
      <vt:lpstr>Model of Symmetric Cryptosystem</vt:lpstr>
      <vt:lpstr>Substitution Technique</vt:lpstr>
      <vt:lpstr>Substitution Technique</vt:lpstr>
      <vt:lpstr>Substitution Technique</vt:lpstr>
      <vt:lpstr>Substitution Technique</vt:lpstr>
      <vt:lpstr>Caesar Cipher</vt:lpstr>
      <vt:lpstr>Caesar Cipher Algorithm</vt:lpstr>
      <vt:lpstr>Cryptanalysis Caesar Cipher</vt:lpstr>
      <vt:lpstr>Cryptanalysis Caesar Cipher</vt:lpstr>
      <vt:lpstr>Cryptanalysis Caesar Cipher</vt:lpstr>
      <vt:lpstr>PowerPoint Presentation</vt:lpstr>
      <vt:lpstr>Cryptanalysis Caesar Cipher</vt:lpstr>
      <vt:lpstr>Cryptanalysis Caesar Cipher</vt:lpstr>
      <vt:lpstr>Affine Cipher</vt:lpstr>
      <vt:lpstr>Affine Cipher</vt:lpstr>
      <vt:lpstr>Affine Cipher</vt:lpstr>
      <vt:lpstr>Affine Cipher</vt:lpstr>
      <vt:lpstr>Affine Cipher</vt:lpstr>
      <vt:lpstr>Polyalphabetic Ciphers</vt:lpstr>
      <vt:lpstr>Playfair Cipher</vt:lpstr>
      <vt:lpstr>Playfair Key Matrix</vt:lpstr>
      <vt:lpstr>Playfair Cipher</vt:lpstr>
      <vt:lpstr>Playfair Cipher</vt:lpstr>
      <vt:lpstr>Playfair Cipher</vt:lpstr>
      <vt:lpstr>Playfair Cipher</vt:lpstr>
      <vt:lpstr>Playfair Cipher</vt:lpstr>
      <vt:lpstr>Playfair Cipher</vt:lpstr>
      <vt:lpstr>Playfair Cipher</vt:lpstr>
      <vt:lpstr>Vigenère Cipher</vt:lpstr>
      <vt:lpstr>Vigenère Cipher with Repeating key </vt:lpstr>
      <vt:lpstr>PowerPoint Presentation</vt:lpstr>
      <vt:lpstr>Example of Vigenère Cipher</vt:lpstr>
      <vt:lpstr>Vigenère with Auto-key</vt:lpstr>
      <vt:lpstr>One-Time Pad</vt:lpstr>
      <vt:lpstr>One-Time Pad</vt:lpstr>
      <vt:lpstr>Difficulties</vt:lpstr>
      <vt:lpstr>Vernam cipher</vt:lpstr>
      <vt:lpstr>Hill Cipher</vt:lpstr>
      <vt:lpstr>Hill Cipher </vt:lpstr>
      <vt:lpstr>Hill Cipher </vt:lpstr>
      <vt:lpstr>Hill Cipher Encryption </vt:lpstr>
      <vt:lpstr>Hill Cipher Encryption </vt:lpstr>
      <vt:lpstr>Hill Cipher Encryption </vt:lpstr>
      <vt:lpstr>Hill Cipher Decryption </vt:lpstr>
      <vt:lpstr>PowerPoint Presentation</vt:lpstr>
      <vt:lpstr>Hill Cipher Decryption </vt:lpstr>
      <vt:lpstr>Hill Cipher Encryption </vt:lpstr>
      <vt:lpstr>Hill Cryptanalysis</vt:lpstr>
      <vt:lpstr>Hill Cryptanalysis</vt:lpstr>
      <vt:lpstr>Hill Cryptanalysis</vt:lpstr>
      <vt:lpstr>Hill Cryptanalysis</vt:lpstr>
      <vt:lpstr>Hill Cryptanalysis</vt:lpstr>
      <vt:lpstr>Transposition</vt:lpstr>
      <vt:lpstr>Rail Fence Cipher</vt:lpstr>
      <vt:lpstr>Rail Fence Cipher</vt:lpstr>
      <vt:lpstr>Row Transposition Cipher</vt:lpstr>
      <vt:lpstr>Row Transposition Cipher</vt:lpstr>
      <vt:lpstr>Thank you</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lastModifiedBy>محمد مالك خميس عاشور</cp:lastModifiedBy>
  <cp:revision>367</cp:revision>
  <cp:lastPrinted>2009-08-04T04:48:40Z</cp:lastPrinted>
  <dcterms:created xsi:type="dcterms:W3CDTF">2013-02-04T03:27:46Z</dcterms:created>
  <dcterms:modified xsi:type="dcterms:W3CDTF">2024-08-08T21:19:36Z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0x0101007B3878846BE5D74DA8903EAF84BD2561</vt:lpwstr>
  </property>
</Properties>
</file>