
<file path=[Content_Types].xml><?xml version="1.0" encoding="utf-8"?>
<Types xmlns="http://schemas.openxmlformats.org/package/2006/content-types">
  <Default Extension="jpeg" ContentType="image/jpeg"/>
  <Default Extension="pdf" ContentType="application/pdf"/>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5.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1.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1" r:id="rId4"/>
    <p:sldMasterId id="2147483725" r:id="rId5"/>
  </p:sldMasterIdLst>
  <p:notesMasterIdLst>
    <p:notesMasterId r:id="rId87"/>
  </p:notesMasterIdLst>
  <p:handoutMasterIdLst>
    <p:handoutMasterId r:id="rId88"/>
  </p:handoutMasterIdLst>
  <p:sldIdLst>
    <p:sldId id="329" r:id="rId6"/>
    <p:sldId id="330" r:id="rId7"/>
    <p:sldId id="402" r:id="rId8"/>
    <p:sldId id="403" r:id="rId9"/>
    <p:sldId id="275" r:id="rId10"/>
    <p:sldId id="326" r:id="rId11"/>
    <p:sldId id="340" r:id="rId12"/>
    <p:sldId id="324" r:id="rId13"/>
    <p:sldId id="333" r:id="rId14"/>
    <p:sldId id="341" r:id="rId15"/>
    <p:sldId id="279" r:id="rId16"/>
    <p:sldId id="280" r:id="rId17"/>
    <p:sldId id="282" r:id="rId18"/>
    <p:sldId id="356" r:id="rId19"/>
    <p:sldId id="357" r:id="rId20"/>
    <p:sldId id="334" r:id="rId21"/>
    <p:sldId id="284" r:id="rId22"/>
    <p:sldId id="377" r:id="rId23"/>
    <p:sldId id="366" r:id="rId24"/>
    <p:sldId id="367" r:id="rId25"/>
    <p:sldId id="368" r:id="rId26"/>
    <p:sldId id="376" r:id="rId27"/>
    <p:sldId id="371" r:id="rId28"/>
    <p:sldId id="372" r:id="rId29"/>
    <p:sldId id="373" r:id="rId30"/>
    <p:sldId id="374" r:id="rId31"/>
    <p:sldId id="375" r:id="rId32"/>
    <p:sldId id="296" r:id="rId33"/>
    <p:sldId id="343" r:id="rId34"/>
    <p:sldId id="344" r:id="rId35"/>
    <p:sldId id="346" r:id="rId36"/>
    <p:sldId id="345" r:id="rId37"/>
    <p:sldId id="354" r:id="rId38"/>
    <p:sldId id="347" r:id="rId39"/>
    <p:sldId id="348" r:id="rId40"/>
    <p:sldId id="349" r:id="rId41"/>
    <p:sldId id="359" r:id="rId42"/>
    <p:sldId id="351" r:id="rId43"/>
    <p:sldId id="401" r:id="rId44"/>
    <p:sldId id="352" r:id="rId45"/>
    <p:sldId id="353" r:id="rId46"/>
    <p:sldId id="405" r:id="rId47"/>
    <p:sldId id="404" r:id="rId48"/>
    <p:sldId id="400" r:id="rId49"/>
    <p:sldId id="365" r:id="rId50"/>
    <p:sldId id="422" r:id="rId51"/>
    <p:sldId id="423" r:id="rId52"/>
    <p:sldId id="424" r:id="rId53"/>
    <p:sldId id="425" r:id="rId54"/>
    <p:sldId id="426" r:id="rId55"/>
    <p:sldId id="427" r:id="rId56"/>
    <p:sldId id="428" r:id="rId57"/>
    <p:sldId id="378" r:id="rId58"/>
    <p:sldId id="381" r:id="rId59"/>
    <p:sldId id="382" r:id="rId60"/>
    <p:sldId id="383" r:id="rId61"/>
    <p:sldId id="384" r:id="rId62"/>
    <p:sldId id="385" r:id="rId63"/>
    <p:sldId id="386" r:id="rId64"/>
    <p:sldId id="387" r:id="rId65"/>
    <p:sldId id="388" r:id="rId66"/>
    <p:sldId id="389" r:id="rId67"/>
    <p:sldId id="390" r:id="rId68"/>
    <p:sldId id="391" r:id="rId69"/>
    <p:sldId id="392" r:id="rId70"/>
    <p:sldId id="393" r:id="rId71"/>
    <p:sldId id="394" r:id="rId72"/>
    <p:sldId id="395" r:id="rId73"/>
    <p:sldId id="396" r:id="rId74"/>
    <p:sldId id="397" r:id="rId75"/>
    <p:sldId id="398" r:id="rId76"/>
    <p:sldId id="406" r:id="rId77"/>
    <p:sldId id="409" r:id="rId78"/>
    <p:sldId id="420" r:id="rId79"/>
    <p:sldId id="413" r:id="rId80"/>
    <p:sldId id="429" r:id="rId81"/>
    <p:sldId id="421" r:id="rId82"/>
    <p:sldId id="430" r:id="rId83"/>
    <p:sldId id="419" r:id="rId84"/>
    <p:sldId id="399" r:id="rId85"/>
    <p:sldId id="332" r:id="rId86"/>
  </p:sldIdLst>
  <p:sldSz cx="9144000" cy="6858000" type="screen4x3"/>
  <p:notesSz cx="6858000" cy="9144000"/>
  <p:defaultTextStyle>
    <a:defPPr>
      <a:defRPr lang="en-AU"/>
    </a:defPPr>
    <a:lvl1pPr algn="l" rtl="0" fontAlgn="base">
      <a:spcBef>
        <a:spcPct val="0"/>
      </a:spcBef>
      <a:spcAft>
        <a:spcPct val="0"/>
      </a:spcAft>
      <a:defRPr kern="1200">
        <a:solidFill>
          <a:schemeClr val="tx1"/>
        </a:solidFill>
        <a:latin typeface="Arial" pitchFamily="-1" charset="0"/>
        <a:ea typeface="+mn-ea"/>
        <a:cs typeface="+mn-cs"/>
      </a:defRPr>
    </a:lvl1pPr>
    <a:lvl2pPr marL="457200" algn="l" rtl="0" fontAlgn="base">
      <a:spcBef>
        <a:spcPct val="0"/>
      </a:spcBef>
      <a:spcAft>
        <a:spcPct val="0"/>
      </a:spcAft>
      <a:defRPr kern="1200">
        <a:solidFill>
          <a:schemeClr val="tx1"/>
        </a:solidFill>
        <a:latin typeface="Arial" pitchFamily="-1" charset="0"/>
        <a:ea typeface="+mn-ea"/>
        <a:cs typeface="+mn-cs"/>
      </a:defRPr>
    </a:lvl2pPr>
    <a:lvl3pPr marL="914400" algn="l" rtl="0" fontAlgn="base">
      <a:spcBef>
        <a:spcPct val="0"/>
      </a:spcBef>
      <a:spcAft>
        <a:spcPct val="0"/>
      </a:spcAft>
      <a:defRPr kern="1200">
        <a:solidFill>
          <a:schemeClr val="tx1"/>
        </a:solidFill>
        <a:latin typeface="Arial" pitchFamily="-1" charset="0"/>
        <a:ea typeface="+mn-ea"/>
        <a:cs typeface="+mn-cs"/>
      </a:defRPr>
    </a:lvl3pPr>
    <a:lvl4pPr marL="1371600" algn="l" rtl="0" fontAlgn="base">
      <a:spcBef>
        <a:spcPct val="0"/>
      </a:spcBef>
      <a:spcAft>
        <a:spcPct val="0"/>
      </a:spcAft>
      <a:defRPr kern="1200">
        <a:solidFill>
          <a:schemeClr val="tx1"/>
        </a:solidFill>
        <a:latin typeface="Arial" pitchFamily="-1" charset="0"/>
        <a:ea typeface="+mn-ea"/>
        <a:cs typeface="+mn-cs"/>
      </a:defRPr>
    </a:lvl4pPr>
    <a:lvl5pPr marL="1828800" algn="l" rtl="0" fontAlgn="base">
      <a:spcBef>
        <a:spcPct val="0"/>
      </a:spcBef>
      <a:spcAft>
        <a:spcPct val="0"/>
      </a:spcAft>
      <a:defRPr kern="1200">
        <a:solidFill>
          <a:schemeClr val="tx1"/>
        </a:solidFill>
        <a:latin typeface="Arial" pitchFamily="-1" charset="0"/>
        <a:ea typeface="+mn-ea"/>
        <a:cs typeface="+mn-cs"/>
      </a:defRPr>
    </a:lvl5pPr>
    <a:lvl6pPr marL="2286000" algn="l" defTabSz="457200" rtl="0" eaLnBrk="1" latinLnBrk="0" hangingPunct="1">
      <a:defRPr kern="1200">
        <a:solidFill>
          <a:schemeClr val="tx1"/>
        </a:solidFill>
        <a:latin typeface="Arial" pitchFamily="-1" charset="0"/>
        <a:ea typeface="+mn-ea"/>
        <a:cs typeface="+mn-cs"/>
      </a:defRPr>
    </a:lvl6pPr>
    <a:lvl7pPr marL="2743200" algn="l" defTabSz="457200" rtl="0" eaLnBrk="1" latinLnBrk="0" hangingPunct="1">
      <a:defRPr kern="1200">
        <a:solidFill>
          <a:schemeClr val="tx1"/>
        </a:solidFill>
        <a:latin typeface="Arial" pitchFamily="-1" charset="0"/>
        <a:ea typeface="+mn-ea"/>
        <a:cs typeface="+mn-cs"/>
      </a:defRPr>
    </a:lvl7pPr>
    <a:lvl8pPr marL="3200400" algn="l" defTabSz="457200" rtl="0" eaLnBrk="1" latinLnBrk="0" hangingPunct="1">
      <a:defRPr kern="1200">
        <a:solidFill>
          <a:schemeClr val="tx1"/>
        </a:solidFill>
        <a:latin typeface="Arial" pitchFamily="-1" charset="0"/>
        <a:ea typeface="+mn-ea"/>
        <a:cs typeface="+mn-cs"/>
      </a:defRPr>
    </a:lvl8pPr>
    <a:lvl9pPr marL="3657600" algn="l" defTabSz="457200" rtl="0" eaLnBrk="1" latinLnBrk="0" hangingPunct="1">
      <a:defRPr kern="1200">
        <a:solidFill>
          <a:schemeClr val="tx1"/>
        </a:solidFill>
        <a:latin typeface="Arial" pitchFamily="-1"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prnWhat="notes" clrMode="gray"/>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9619" autoAdjust="0"/>
    <p:restoredTop sz="92909" autoAdjust="0"/>
  </p:normalViewPr>
  <p:slideViewPr>
    <p:cSldViewPr>
      <p:cViewPr varScale="1">
        <p:scale>
          <a:sx n="65" d="100"/>
          <a:sy n="65" d="100"/>
        </p:scale>
        <p:origin x="1698"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126" d="100"/>
          <a:sy n="126" d="100"/>
        </p:scale>
        <p:origin x="-2056" y="-12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presProps" Target="presProps.xml"/><Relationship Id="rId16" Type="http://schemas.openxmlformats.org/officeDocument/2006/relationships/slide" Target="slides/slide11.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5" Type="http://schemas.openxmlformats.org/officeDocument/2006/relationships/slideMaster" Target="slideMasters/slideMaster2.xml"/><Relationship Id="rId90" Type="http://schemas.openxmlformats.org/officeDocument/2006/relationships/viewProps" Target="viewProps.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slide" Target="slides/slide30.xml"/><Relationship Id="rId43" Type="http://schemas.openxmlformats.org/officeDocument/2006/relationships/slide" Target="slides/slide38.xml"/><Relationship Id="rId48" Type="http://schemas.openxmlformats.org/officeDocument/2006/relationships/slide" Target="slides/slide43.xml"/><Relationship Id="rId56" Type="http://schemas.openxmlformats.org/officeDocument/2006/relationships/slide" Target="slides/slide51.xml"/><Relationship Id="rId64" Type="http://schemas.openxmlformats.org/officeDocument/2006/relationships/slide" Target="slides/slide59.xml"/><Relationship Id="rId69" Type="http://schemas.openxmlformats.org/officeDocument/2006/relationships/slide" Target="slides/slide64.xml"/><Relationship Id="rId77" Type="http://schemas.openxmlformats.org/officeDocument/2006/relationships/slide" Target="slides/slide72.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80" Type="http://schemas.openxmlformats.org/officeDocument/2006/relationships/slide" Target="slides/slide75.xml"/><Relationship Id="rId85" Type="http://schemas.openxmlformats.org/officeDocument/2006/relationships/slide" Target="slides/slide80.xml"/><Relationship Id="rId3" Type="http://schemas.openxmlformats.org/officeDocument/2006/relationships/customXml" Target="../customXml/item3.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slide" Target="slides/slide33.xml"/><Relationship Id="rId46" Type="http://schemas.openxmlformats.org/officeDocument/2006/relationships/slide" Target="slides/slide41.xml"/><Relationship Id="rId59" Type="http://schemas.openxmlformats.org/officeDocument/2006/relationships/slide" Target="slides/slide54.xml"/><Relationship Id="rId67" Type="http://schemas.openxmlformats.org/officeDocument/2006/relationships/slide" Target="slides/slide62.xml"/><Relationship Id="rId20" Type="http://schemas.openxmlformats.org/officeDocument/2006/relationships/slide" Target="slides/slide15.xml"/><Relationship Id="rId41" Type="http://schemas.openxmlformats.org/officeDocument/2006/relationships/slide" Target="slides/slide36.xml"/><Relationship Id="rId54" Type="http://schemas.openxmlformats.org/officeDocument/2006/relationships/slide" Target="slides/slide49.xml"/><Relationship Id="rId62" Type="http://schemas.openxmlformats.org/officeDocument/2006/relationships/slide" Target="slides/slide57.xml"/><Relationship Id="rId70" Type="http://schemas.openxmlformats.org/officeDocument/2006/relationships/slide" Target="slides/slide65.xml"/><Relationship Id="rId75" Type="http://schemas.openxmlformats.org/officeDocument/2006/relationships/slide" Target="slides/slide70.xml"/><Relationship Id="rId83" Type="http://schemas.openxmlformats.org/officeDocument/2006/relationships/slide" Target="slides/slide78.xml"/><Relationship Id="rId88" Type="http://schemas.openxmlformats.org/officeDocument/2006/relationships/handoutMaster" Target="handoutMasters/handoutMaster1.xml"/><Relationship Id="rId91"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1.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slide" Target="slides/slide31.xml"/><Relationship Id="rId49" Type="http://schemas.openxmlformats.org/officeDocument/2006/relationships/slide" Target="slides/slide44.xml"/><Relationship Id="rId57" Type="http://schemas.openxmlformats.org/officeDocument/2006/relationships/slide" Target="slides/slide52.xml"/><Relationship Id="rId10" Type="http://schemas.openxmlformats.org/officeDocument/2006/relationships/slide" Target="slides/slide5.xml"/><Relationship Id="rId31" Type="http://schemas.openxmlformats.org/officeDocument/2006/relationships/slide" Target="slides/slide26.xml"/><Relationship Id="rId44" Type="http://schemas.openxmlformats.org/officeDocument/2006/relationships/slide" Target="slides/slide39.xml"/><Relationship Id="rId52" Type="http://schemas.openxmlformats.org/officeDocument/2006/relationships/slide" Target="slides/slide47.xml"/><Relationship Id="rId60" Type="http://schemas.openxmlformats.org/officeDocument/2006/relationships/slide" Target="slides/slide55.xml"/><Relationship Id="rId65" Type="http://schemas.openxmlformats.org/officeDocument/2006/relationships/slide" Target="slides/slide60.xml"/><Relationship Id="rId73" Type="http://schemas.openxmlformats.org/officeDocument/2006/relationships/slide" Target="slides/slide68.xml"/><Relationship Id="rId78" Type="http://schemas.openxmlformats.org/officeDocument/2006/relationships/slide" Target="slides/slide73.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tableStyles" Target="tableStyles.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notesMaster" Target="notesMasters/notesMaster1.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s>
</file>

<file path=ppt/diagrams/_rels/drawing1.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2.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3.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4.xml.rels><?xml version="1.0" encoding="UTF-8" standalone="yes"?>
<Relationships xmlns="http://schemas.openxmlformats.org/package/2006/relationships"><Relationship Id="rId1" Type="http://schemas.openxmlformats.org/officeDocument/2006/relationships/image" Target="../media/image2.jpeg"/></Relationships>
</file>

<file path=ppt/diagrams/_rels/drawing5.xml.rels><?xml version="1.0" encoding="UTF-8" standalone="yes"?>
<Relationships xmlns="http://schemas.openxmlformats.org/package/2006/relationships"><Relationship Id="rId1" Type="http://schemas.openxmlformats.org/officeDocument/2006/relationships/image" Target="../media/image2.jpe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3A1DDF25-FFA9-B145-AE5C-991984DE3695}">
      <dgm:prSet custT="1"/>
      <dgm:spPr/>
      <dgm:t>
        <a:bodyPr/>
        <a:lstStyle/>
        <a:p>
          <a:pPr rtl="0"/>
          <a:r>
            <a:rPr lang="en-US" sz="2000" dirty="0"/>
            <a:t>Encrypts a digital data stream one bit or one byte at a time</a:t>
          </a:r>
        </a:p>
        <a:p>
          <a:pPr rtl="0"/>
          <a:r>
            <a:rPr lang="en-US" sz="2000" dirty="0"/>
            <a:t>Example: RC4</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custT="1"/>
      <dgm:spPr/>
      <dgm:t>
        <a:bodyPr/>
        <a:lstStyle/>
        <a:p>
          <a:pPr rtl="0"/>
          <a:r>
            <a:rPr lang="en-US" sz="1800" dirty="0"/>
            <a:t>If the cryptographic keystream is random, then this cipher is unbreakable by any means other than acquiring the keystream</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custT="1"/>
      <dgm:spPr/>
      <dgm:t>
        <a:bodyPr/>
        <a:lstStyle/>
        <a:p>
          <a:pPr rtl="0"/>
          <a:r>
            <a:rPr lang="en-US" sz="1800" b="0" i="0" dirty="0"/>
            <a:t>Stream ciphers are linear, so the same key both encrypts and decrypts messages. </a:t>
          </a:r>
          <a:endParaRPr lang="en-US" sz="1800" dirty="0"/>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custT="1"/>
      <dgm:spPr/>
      <dgm:t>
        <a:bodyPr/>
        <a:lstStyle/>
        <a:p>
          <a:pPr rtl="0"/>
          <a:r>
            <a:rPr lang="en-US" sz="1800" dirty="0"/>
            <a:t>It must be computationally impractical to predict future portions of the bit stream based on previous portions of the bit stream</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custScaleX="139990"/>
      <dgm:spPr>
        <a:solidFill>
          <a:schemeClr val="bg2"/>
        </a:solidFill>
        <a:ln>
          <a:solidFill>
            <a:schemeClr val="tx2"/>
          </a:solidFill>
        </a:ln>
      </dgm:spPr>
    </dgm:pt>
    <dgm:pt modelId="{FECC4BC1-441A-5849-8098-4815B636C467}" type="pres">
      <dgm:prSet presAssocID="{4E5A275C-1CD6-0545-86E6-24A2CEC3693D}" presName="rect1" presStyleLbl="node1" presStyleIdx="0" presStyleCnt="4" custScaleX="130793" custLinFactNeighborX="-18206" custLinFactNeighborY="-1116">
        <dgm:presLayoutVars>
          <dgm:chMax val="0"/>
          <dgm:chPref val="0"/>
          <dgm:bulletEnabled val="1"/>
        </dgm:presLayoutVars>
      </dgm:prSet>
      <dgm:spPr/>
    </dgm:pt>
    <dgm:pt modelId="{40DEB569-D830-3B4C-85A1-DEE51CF7A1AF}" type="pres">
      <dgm:prSet presAssocID="{4E5A275C-1CD6-0545-86E6-24A2CEC3693D}" presName="rect2" presStyleLbl="node1" presStyleIdx="1" presStyleCnt="4" custScaleX="139770" custLinFactNeighborX="24082" custLinFactNeighborY="-1116">
        <dgm:presLayoutVars>
          <dgm:chMax val="0"/>
          <dgm:chPref val="0"/>
          <dgm:bulletEnabled val="1"/>
        </dgm:presLayoutVars>
      </dgm:prSet>
      <dgm:spPr/>
    </dgm:pt>
    <dgm:pt modelId="{E43A1B95-F31C-7B44-81E3-A24F046A9ABB}" type="pres">
      <dgm:prSet presAssocID="{4E5A275C-1CD6-0545-86E6-24A2CEC3693D}" presName="rect3" presStyleLbl="node1" presStyleIdx="2" presStyleCnt="4" custScaleX="130521" custLinFactNeighborX="-17646">
        <dgm:presLayoutVars>
          <dgm:chMax val="0"/>
          <dgm:chPref val="0"/>
          <dgm:bulletEnabled val="1"/>
        </dgm:presLayoutVars>
      </dgm:prSet>
      <dgm:spPr/>
    </dgm:pt>
    <dgm:pt modelId="{50837987-4199-F845-9D3A-77DDE3DBCB6A}" type="pres">
      <dgm:prSet presAssocID="{4E5A275C-1CD6-0545-86E6-24A2CEC3693D}" presName="rect4" presStyleLbl="node1" presStyleIdx="3" presStyleCnt="4" custScaleX="136956" custLinFactNeighborX="24081">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4E5A275C-1CD6-0545-86E6-24A2CEC3693D}" type="doc">
      <dgm:prSet loTypeId="urn:microsoft.com/office/officeart/2005/8/layout/matrix2" loCatId="matrix" qsTypeId="urn:microsoft.com/office/officeart/2005/8/quickstyle/simple4" qsCatId="simple" csTypeId="urn:microsoft.com/office/officeart/2005/8/colors/accent1_2" csCatId="accent1" phldr="1"/>
      <dgm:spPr/>
      <dgm:t>
        <a:bodyPr/>
        <a:lstStyle/>
        <a:p>
          <a:endParaRPr lang="en-US"/>
        </a:p>
      </dgm:t>
    </dgm:pt>
    <dgm:pt modelId="{3A1DDF25-FFA9-B145-AE5C-991984DE3695}">
      <dgm:prSet custT="1"/>
      <dgm:spPr/>
      <dgm:t>
        <a:bodyPr/>
        <a:lstStyle/>
        <a:p>
          <a:pPr rtl="0"/>
          <a:r>
            <a:rPr lang="en-US" sz="1800" dirty="0"/>
            <a:t>A block of plaintext is treated as a whole and used to produce a ciphertext block of equal length</a:t>
          </a:r>
        </a:p>
      </dgm:t>
    </dgm:pt>
    <dgm:pt modelId="{BC4B56E0-1CA8-2644-94CB-A095DF594B18}" type="parTrans" cxnId="{ACCD1752-D52B-AE4D-8444-99DB2A5BB954}">
      <dgm:prSet/>
      <dgm:spPr/>
      <dgm:t>
        <a:bodyPr/>
        <a:lstStyle/>
        <a:p>
          <a:endParaRPr lang="en-US"/>
        </a:p>
      </dgm:t>
    </dgm:pt>
    <dgm:pt modelId="{51E3C4C4-7F08-3E4E-86BF-C998F1E5CD36}" type="sibTrans" cxnId="{ACCD1752-D52B-AE4D-8444-99DB2A5BB954}">
      <dgm:prSet/>
      <dgm:spPr/>
      <dgm:t>
        <a:bodyPr/>
        <a:lstStyle/>
        <a:p>
          <a:endParaRPr lang="en-US"/>
        </a:p>
      </dgm:t>
    </dgm:pt>
    <dgm:pt modelId="{076F6597-BAC0-C641-B047-30B33625D51E}">
      <dgm:prSet custT="1"/>
      <dgm:spPr/>
      <dgm:t>
        <a:bodyPr/>
        <a:lstStyle/>
        <a:p>
          <a:pPr rtl="0"/>
          <a:r>
            <a:rPr lang="en-US" sz="2000" dirty="0"/>
            <a:t>Typically a block size of 64 or 128 bits is used</a:t>
          </a:r>
        </a:p>
      </dgm:t>
    </dgm:pt>
    <dgm:pt modelId="{32C112CF-96A9-D04E-9704-08506E631938}" type="parTrans" cxnId="{80979EFE-AA49-274C-9181-B33F94502A72}">
      <dgm:prSet/>
      <dgm:spPr/>
      <dgm:t>
        <a:bodyPr/>
        <a:lstStyle/>
        <a:p>
          <a:endParaRPr lang="en-US"/>
        </a:p>
      </dgm:t>
    </dgm:pt>
    <dgm:pt modelId="{0F1455F7-9A00-9D4E-A3D6-ED1B8AE1DAB0}" type="sibTrans" cxnId="{80979EFE-AA49-274C-9181-B33F94502A72}">
      <dgm:prSet/>
      <dgm:spPr/>
      <dgm:t>
        <a:bodyPr/>
        <a:lstStyle/>
        <a:p>
          <a:endParaRPr lang="en-US"/>
        </a:p>
      </dgm:t>
    </dgm:pt>
    <dgm:pt modelId="{22FA66FA-A9B2-8549-AF15-647BD146D7FD}">
      <dgm:prSet/>
      <dgm:spPr/>
      <dgm:t>
        <a:bodyPr/>
        <a:lstStyle/>
        <a:p>
          <a:pPr rtl="0"/>
          <a:r>
            <a:rPr lang="en-US" dirty="0"/>
            <a:t>As with a stream cipher,  the two users share a symmetric encryption key </a:t>
          </a:r>
        </a:p>
      </dgm:t>
    </dgm:pt>
    <dgm:pt modelId="{8BD38B9D-9B01-304E-8CEF-51293D4AD0DC}" type="parTrans" cxnId="{C9D7261E-ED0E-1648-AE67-CF1788A5B283}">
      <dgm:prSet/>
      <dgm:spPr/>
      <dgm:t>
        <a:bodyPr/>
        <a:lstStyle/>
        <a:p>
          <a:endParaRPr lang="en-US"/>
        </a:p>
      </dgm:t>
    </dgm:pt>
    <dgm:pt modelId="{6220B37E-5029-EE4F-AA9D-5C6EF8112782}" type="sibTrans" cxnId="{C9D7261E-ED0E-1648-AE67-CF1788A5B283}">
      <dgm:prSet/>
      <dgm:spPr/>
      <dgm:t>
        <a:bodyPr/>
        <a:lstStyle/>
        <a:p>
          <a:endParaRPr lang="en-US"/>
        </a:p>
      </dgm:t>
    </dgm:pt>
    <dgm:pt modelId="{1B5FAC51-D70C-4D4D-B7F3-445742634A1A}">
      <dgm:prSet/>
      <dgm:spPr/>
      <dgm:t>
        <a:bodyPr/>
        <a:lstStyle/>
        <a:p>
          <a:pPr rtl="0"/>
          <a:r>
            <a:rPr lang="en-US" dirty="0"/>
            <a:t>The majority of network-based symmetric cryptographic applications make use of block ciphers</a:t>
          </a:r>
        </a:p>
      </dgm:t>
    </dgm:pt>
    <dgm:pt modelId="{05803D6B-EB82-9B45-A07B-F788A52C0969}" type="parTrans" cxnId="{04CEB378-E4E0-AD42-A696-60E202A1E270}">
      <dgm:prSet/>
      <dgm:spPr/>
      <dgm:t>
        <a:bodyPr/>
        <a:lstStyle/>
        <a:p>
          <a:endParaRPr lang="en-US"/>
        </a:p>
      </dgm:t>
    </dgm:pt>
    <dgm:pt modelId="{30D84D8B-4FF6-6141-BE10-C7FDC0E5B6EC}" type="sibTrans" cxnId="{04CEB378-E4E0-AD42-A696-60E202A1E270}">
      <dgm:prSet/>
      <dgm:spPr/>
      <dgm:t>
        <a:bodyPr/>
        <a:lstStyle/>
        <a:p>
          <a:endParaRPr lang="en-US"/>
        </a:p>
      </dgm:t>
    </dgm:pt>
    <dgm:pt modelId="{53B90DEE-6B91-5843-86E0-A685BF969F35}" type="pres">
      <dgm:prSet presAssocID="{4E5A275C-1CD6-0545-86E6-24A2CEC3693D}" presName="matrix" presStyleCnt="0">
        <dgm:presLayoutVars>
          <dgm:chMax val="1"/>
          <dgm:dir/>
          <dgm:resizeHandles val="exact"/>
        </dgm:presLayoutVars>
      </dgm:prSet>
      <dgm:spPr/>
    </dgm:pt>
    <dgm:pt modelId="{A54F1174-8CF9-9A40-9D07-E0CBAE921C39}" type="pres">
      <dgm:prSet presAssocID="{4E5A275C-1CD6-0545-86E6-24A2CEC3693D}" presName="axisShape" presStyleLbl="bgShp" presStyleIdx="0" presStyleCnt="1" custScaleX="131251"/>
      <dgm:spPr>
        <a:solidFill>
          <a:schemeClr val="bg2"/>
        </a:solidFill>
        <a:ln>
          <a:solidFill>
            <a:schemeClr val="tx2"/>
          </a:solidFill>
        </a:ln>
      </dgm:spPr>
    </dgm:pt>
    <dgm:pt modelId="{FECC4BC1-441A-5849-8098-4815B636C467}" type="pres">
      <dgm:prSet presAssocID="{4E5A275C-1CD6-0545-86E6-24A2CEC3693D}" presName="rect1" presStyleLbl="node1" presStyleIdx="0" presStyleCnt="4" custScaleX="131641" custLinFactNeighborX="-17647">
        <dgm:presLayoutVars>
          <dgm:chMax val="0"/>
          <dgm:chPref val="0"/>
          <dgm:bulletEnabled val="1"/>
        </dgm:presLayoutVars>
      </dgm:prSet>
      <dgm:spPr/>
    </dgm:pt>
    <dgm:pt modelId="{40DEB569-D830-3B4C-85A1-DEE51CF7A1AF}" type="pres">
      <dgm:prSet presAssocID="{4E5A275C-1CD6-0545-86E6-24A2CEC3693D}" presName="rect2" presStyleLbl="node1" presStyleIdx="1" presStyleCnt="4" custScaleX="129675" custLinFactNeighborX="14565">
        <dgm:presLayoutVars>
          <dgm:chMax val="0"/>
          <dgm:chPref val="0"/>
          <dgm:bulletEnabled val="1"/>
        </dgm:presLayoutVars>
      </dgm:prSet>
      <dgm:spPr/>
    </dgm:pt>
    <dgm:pt modelId="{E43A1B95-F31C-7B44-81E3-A24F046A9ABB}" type="pres">
      <dgm:prSet presAssocID="{4E5A275C-1CD6-0545-86E6-24A2CEC3693D}" presName="rect3" presStyleLbl="node1" presStyleIdx="2" presStyleCnt="4" custScaleX="124359" custLinFactNeighborX="-17646">
        <dgm:presLayoutVars>
          <dgm:chMax val="0"/>
          <dgm:chPref val="0"/>
          <dgm:bulletEnabled val="1"/>
        </dgm:presLayoutVars>
      </dgm:prSet>
      <dgm:spPr/>
    </dgm:pt>
    <dgm:pt modelId="{50837987-4199-F845-9D3A-77DDE3DBCB6A}" type="pres">
      <dgm:prSet presAssocID="{4E5A275C-1CD6-0545-86E6-24A2CEC3693D}" presName="rect4" presStyleLbl="node1" presStyleIdx="3" presStyleCnt="4" custScaleX="129675" custLinFactNeighborX="14565">
        <dgm:presLayoutVars>
          <dgm:chMax val="0"/>
          <dgm:chPref val="0"/>
          <dgm:bulletEnabled val="1"/>
        </dgm:presLayoutVars>
      </dgm:prSet>
      <dgm:spPr/>
    </dgm:pt>
  </dgm:ptLst>
  <dgm:cxnLst>
    <dgm:cxn modelId="{4ABC7A19-7072-0B45-B65A-54D9F100AF75}" type="presOf" srcId="{3A1DDF25-FFA9-B145-AE5C-991984DE3695}" destId="{FECC4BC1-441A-5849-8098-4815B636C467}" srcOrd="0" destOrd="0" presId="urn:microsoft.com/office/officeart/2005/8/layout/matrix2"/>
    <dgm:cxn modelId="{C9D7261E-ED0E-1648-AE67-CF1788A5B283}" srcId="{4E5A275C-1CD6-0545-86E6-24A2CEC3693D}" destId="{22FA66FA-A9B2-8549-AF15-647BD146D7FD}" srcOrd="2" destOrd="0" parTransId="{8BD38B9D-9B01-304E-8CEF-51293D4AD0DC}" sibTransId="{6220B37E-5029-EE4F-AA9D-5C6EF8112782}"/>
    <dgm:cxn modelId="{ACCD1752-D52B-AE4D-8444-99DB2A5BB954}" srcId="{4E5A275C-1CD6-0545-86E6-24A2CEC3693D}" destId="{3A1DDF25-FFA9-B145-AE5C-991984DE3695}" srcOrd="0" destOrd="0" parTransId="{BC4B56E0-1CA8-2644-94CB-A095DF594B18}" sibTransId="{51E3C4C4-7F08-3E4E-86BF-C998F1E5CD36}"/>
    <dgm:cxn modelId="{04CEB378-E4E0-AD42-A696-60E202A1E270}" srcId="{4E5A275C-1CD6-0545-86E6-24A2CEC3693D}" destId="{1B5FAC51-D70C-4D4D-B7F3-445742634A1A}" srcOrd="3" destOrd="0" parTransId="{05803D6B-EB82-9B45-A07B-F788A52C0969}" sibTransId="{30D84D8B-4FF6-6141-BE10-C7FDC0E5B6EC}"/>
    <dgm:cxn modelId="{9557178B-DBD5-214F-9355-FF6B9A96B795}" type="presOf" srcId="{4E5A275C-1CD6-0545-86E6-24A2CEC3693D}" destId="{53B90DEE-6B91-5843-86E0-A685BF969F35}" srcOrd="0" destOrd="0" presId="urn:microsoft.com/office/officeart/2005/8/layout/matrix2"/>
    <dgm:cxn modelId="{26FC45B9-5CDF-C441-ACDD-8A221784CDDC}" type="presOf" srcId="{22FA66FA-A9B2-8549-AF15-647BD146D7FD}" destId="{E43A1B95-F31C-7B44-81E3-A24F046A9ABB}" srcOrd="0" destOrd="0" presId="urn:microsoft.com/office/officeart/2005/8/layout/matrix2"/>
    <dgm:cxn modelId="{460164DE-A1AF-F745-9EC1-7CA364C37A28}" type="presOf" srcId="{076F6597-BAC0-C641-B047-30B33625D51E}" destId="{40DEB569-D830-3B4C-85A1-DEE51CF7A1AF}" srcOrd="0" destOrd="0" presId="urn:microsoft.com/office/officeart/2005/8/layout/matrix2"/>
    <dgm:cxn modelId="{918537E9-0B8B-2245-98D2-839724C7E287}" type="presOf" srcId="{1B5FAC51-D70C-4D4D-B7F3-445742634A1A}" destId="{50837987-4199-F845-9D3A-77DDE3DBCB6A}" srcOrd="0" destOrd="0" presId="urn:microsoft.com/office/officeart/2005/8/layout/matrix2"/>
    <dgm:cxn modelId="{80979EFE-AA49-274C-9181-B33F94502A72}" srcId="{4E5A275C-1CD6-0545-86E6-24A2CEC3693D}" destId="{076F6597-BAC0-C641-B047-30B33625D51E}" srcOrd="1" destOrd="0" parTransId="{32C112CF-96A9-D04E-9704-08506E631938}" sibTransId="{0F1455F7-9A00-9D4E-A3D6-ED1B8AE1DAB0}"/>
    <dgm:cxn modelId="{8A63B8F0-89FC-4743-AF79-BD37A90DC330}" type="presParOf" srcId="{53B90DEE-6B91-5843-86E0-A685BF969F35}" destId="{A54F1174-8CF9-9A40-9D07-E0CBAE921C39}" srcOrd="0" destOrd="0" presId="urn:microsoft.com/office/officeart/2005/8/layout/matrix2"/>
    <dgm:cxn modelId="{2ED6CE28-663C-F646-AFA2-9ECBFFDF03E1}" type="presParOf" srcId="{53B90DEE-6B91-5843-86E0-A685BF969F35}" destId="{FECC4BC1-441A-5849-8098-4815B636C467}" srcOrd="1" destOrd="0" presId="urn:microsoft.com/office/officeart/2005/8/layout/matrix2"/>
    <dgm:cxn modelId="{CC4CB403-BA0C-4C45-BEDF-86FAABFCA171}" type="presParOf" srcId="{53B90DEE-6B91-5843-86E0-A685BF969F35}" destId="{40DEB569-D830-3B4C-85A1-DEE51CF7A1AF}" srcOrd="2" destOrd="0" presId="urn:microsoft.com/office/officeart/2005/8/layout/matrix2"/>
    <dgm:cxn modelId="{0D1C3E07-2066-7145-B3BC-49F3B3A64325}" type="presParOf" srcId="{53B90DEE-6B91-5843-86E0-A685BF969F35}" destId="{E43A1B95-F31C-7B44-81E3-A24F046A9ABB}" srcOrd="3" destOrd="0" presId="urn:microsoft.com/office/officeart/2005/8/layout/matrix2"/>
    <dgm:cxn modelId="{7A581D48-46BD-AF49-8FF9-4F792CF891C8}" type="presParOf" srcId="{53B90DEE-6B91-5843-86E0-A685BF969F35}" destId="{50837987-4199-F845-9D3A-77DDE3DBCB6A}" srcOrd="4" destOrd="0" presId="urn:microsoft.com/office/officeart/2005/8/layout/matrix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3C0C7DEF-6978-3340-B693-74DE05CA3281}" type="doc">
      <dgm:prSet loTypeId="urn:microsoft.com/office/officeart/2005/8/layout/vList6" loCatId="process" qsTypeId="urn:microsoft.com/office/officeart/2005/8/quickstyle/simple4" qsCatId="simple" csTypeId="urn:microsoft.com/office/officeart/2005/8/colors/accent1_2" csCatId="accent1" phldr="1"/>
      <dgm:spPr/>
      <dgm:t>
        <a:bodyPr/>
        <a:lstStyle/>
        <a:p>
          <a:endParaRPr lang="en-US"/>
        </a:p>
      </dgm:t>
    </dgm:pt>
    <dgm:pt modelId="{A9024AA8-48CB-4542-A772-07573CAF7362}">
      <dgm:prSet phldrT="[Text]"/>
      <dgm:spPr/>
      <dgm:t>
        <a:bodyPr/>
        <a:lstStyle/>
        <a:p>
          <a:r>
            <a:rPr lang="en-US" dirty="0"/>
            <a:t>Substitutions</a:t>
          </a:r>
        </a:p>
      </dgm:t>
    </dgm:pt>
    <dgm:pt modelId="{CDB53F6A-0AF0-6745-ACC9-998E95F27A79}" type="parTrans" cxnId="{65D90CDB-8CDF-734C-A7EA-CBB53CB6B9FF}">
      <dgm:prSet/>
      <dgm:spPr/>
      <dgm:t>
        <a:bodyPr/>
        <a:lstStyle/>
        <a:p>
          <a:endParaRPr lang="en-US"/>
        </a:p>
      </dgm:t>
    </dgm:pt>
    <dgm:pt modelId="{E5AE1784-F24C-FD48-AB88-4D531BD73195}" type="sibTrans" cxnId="{65D90CDB-8CDF-734C-A7EA-CBB53CB6B9FF}">
      <dgm:prSet/>
      <dgm:spPr/>
      <dgm:t>
        <a:bodyPr/>
        <a:lstStyle/>
        <a:p>
          <a:endParaRPr lang="en-US"/>
        </a:p>
      </dgm:t>
    </dgm:pt>
    <dgm:pt modelId="{55BECFDC-A5D7-BE4B-A8D6-4BBE040FDDBC}">
      <dgm:prSet/>
      <dgm:spPr>
        <a:ln>
          <a:solidFill>
            <a:schemeClr val="tx2">
              <a:lumMod val="40000"/>
              <a:lumOff val="60000"/>
            </a:schemeClr>
          </a:solidFill>
        </a:ln>
      </dgm:spPr>
      <dgm:t>
        <a:bodyPr/>
        <a:lstStyle/>
        <a:p>
          <a:r>
            <a:rPr lang="en-US" dirty="0"/>
            <a:t>Each plaintext element or group of elements is uniquely replaced by a corresponding </a:t>
          </a:r>
          <a:r>
            <a:rPr lang="en-US" dirty="0" err="1"/>
            <a:t>ciphertext</a:t>
          </a:r>
          <a:r>
            <a:rPr lang="en-US" dirty="0"/>
            <a:t> element or group of elements</a:t>
          </a:r>
        </a:p>
      </dgm:t>
    </dgm:pt>
    <dgm:pt modelId="{C3AF525D-4946-3A46-9919-E319EE856F1E}" type="parTrans" cxnId="{C9875715-680F-3C4A-8FF4-4F2976F2EF9E}">
      <dgm:prSet/>
      <dgm:spPr/>
      <dgm:t>
        <a:bodyPr/>
        <a:lstStyle/>
        <a:p>
          <a:endParaRPr lang="en-US"/>
        </a:p>
      </dgm:t>
    </dgm:pt>
    <dgm:pt modelId="{DEDE1FD2-5E9B-7044-945A-CA349919BAD6}" type="sibTrans" cxnId="{C9875715-680F-3C4A-8FF4-4F2976F2EF9E}">
      <dgm:prSet/>
      <dgm:spPr/>
      <dgm:t>
        <a:bodyPr/>
        <a:lstStyle/>
        <a:p>
          <a:endParaRPr lang="en-US"/>
        </a:p>
      </dgm:t>
    </dgm:pt>
    <dgm:pt modelId="{339B6737-1E45-4247-A5FB-A7F6697B4194}">
      <dgm:prSet/>
      <dgm:spPr/>
      <dgm:t>
        <a:bodyPr/>
        <a:lstStyle/>
        <a:p>
          <a:r>
            <a:rPr lang="en-US"/>
            <a:t>Permutation </a:t>
          </a:r>
          <a:endParaRPr lang="en-US" dirty="0"/>
        </a:p>
      </dgm:t>
    </dgm:pt>
    <dgm:pt modelId="{12890E1A-C856-A447-A138-F64C65B8111C}" type="parTrans" cxnId="{2CE6CAC8-EF12-F14F-8FB3-102F41E71AE5}">
      <dgm:prSet/>
      <dgm:spPr/>
      <dgm:t>
        <a:bodyPr/>
        <a:lstStyle/>
        <a:p>
          <a:endParaRPr lang="en-US"/>
        </a:p>
      </dgm:t>
    </dgm:pt>
    <dgm:pt modelId="{E8411049-E3D5-3F43-9238-F68E21A832B4}" type="sibTrans" cxnId="{2CE6CAC8-EF12-F14F-8FB3-102F41E71AE5}">
      <dgm:prSet/>
      <dgm:spPr/>
      <dgm:t>
        <a:bodyPr/>
        <a:lstStyle/>
        <a:p>
          <a:endParaRPr lang="en-US"/>
        </a:p>
      </dgm:t>
    </dgm:pt>
    <dgm:pt modelId="{5492F155-BB51-7D45-BD7B-554B01F584EA}">
      <dgm:prSet/>
      <dgm:spPr>
        <a:ln>
          <a:solidFill>
            <a:schemeClr val="tx2">
              <a:lumMod val="40000"/>
              <a:lumOff val="60000"/>
            </a:schemeClr>
          </a:solidFill>
        </a:ln>
      </dgm:spPr>
      <dgm:t>
        <a:bodyPr/>
        <a:lstStyle/>
        <a:p>
          <a:r>
            <a:rPr lang="en-US" dirty="0"/>
            <a:t>No elements are added or deleted or replaced in the sequence, rather the order in which the elements appear in the sequence is changed</a:t>
          </a:r>
        </a:p>
      </dgm:t>
    </dgm:pt>
    <dgm:pt modelId="{D4A359E2-6C03-574E-A3BB-D6865DD41D8D}" type="parTrans" cxnId="{9C2D0816-1443-8742-BCCC-E56A01364534}">
      <dgm:prSet/>
      <dgm:spPr/>
      <dgm:t>
        <a:bodyPr/>
        <a:lstStyle/>
        <a:p>
          <a:endParaRPr lang="en-US"/>
        </a:p>
      </dgm:t>
    </dgm:pt>
    <dgm:pt modelId="{F8717277-A6DE-A54F-8813-09A308431CA4}" type="sibTrans" cxnId="{9C2D0816-1443-8742-BCCC-E56A01364534}">
      <dgm:prSet/>
      <dgm:spPr/>
      <dgm:t>
        <a:bodyPr/>
        <a:lstStyle/>
        <a:p>
          <a:endParaRPr lang="en-US"/>
        </a:p>
      </dgm:t>
    </dgm:pt>
    <dgm:pt modelId="{7F5A2714-1920-DB43-B513-905BC1B3D794}" type="pres">
      <dgm:prSet presAssocID="{3C0C7DEF-6978-3340-B693-74DE05CA3281}" presName="Name0" presStyleCnt="0">
        <dgm:presLayoutVars>
          <dgm:dir/>
          <dgm:animLvl val="lvl"/>
          <dgm:resizeHandles/>
        </dgm:presLayoutVars>
      </dgm:prSet>
      <dgm:spPr/>
    </dgm:pt>
    <dgm:pt modelId="{449B0BB3-376A-4E4B-8015-24B4B0F95B77}" type="pres">
      <dgm:prSet presAssocID="{A9024AA8-48CB-4542-A772-07573CAF7362}" presName="linNode" presStyleCnt="0"/>
      <dgm:spPr/>
    </dgm:pt>
    <dgm:pt modelId="{57A62681-1A56-7D44-BFF6-76AD004454BD}" type="pres">
      <dgm:prSet presAssocID="{A9024AA8-48CB-4542-A772-07573CAF7362}" presName="parentShp" presStyleLbl="node1" presStyleIdx="0" presStyleCnt="2">
        <dgm:presLayoutVars>
          <dgm:bulletEnabled val="1"/>
        </dgm:presLayoutVars>
      </dgm:prSet>
      <dgm:spPr/>
    </dgm:pt>
    <dgm:pt modelId="{9B1769EE-F32D-4B41-951F-64C6336B81AD}" type="pres">
      <dgm:prSet presAssocID="{A9024AA8-48CB-4542-A772-07573CAF7362}" presName="childShp" presStyleLbl="bgAccFollowNode1" presStyleIdx="0" presStyleCnt="2">
        <dgm:presLayoutVars>
          <dgm:bulletEnabled val="1"/>
        </dgm:presLayoutVars>
      </dgm:prSet>
      <dgm:spPr/>
    </dgm:pt>
    <dgm:pt modelId="{FD600B4A-CDAD-6B41-A0FB-72EC82208D93}" type="pres">
      <dgm:prSet presAssocID="{E5AE1784-F24C-FD48-AB88-4D531BD73195}" presName="spacing" presStyleCnt="0"/>
      <dgm:spPr/>
    </dgm:pt>
    <dgm:pt modelId="{8D4971D1-432F-E849-A28B-5C03DDA12A27}" type="pres">
      <dgm:prSet presAssocID="{339B6737-1E45-4247-A5FB-A7F6697B4194}" presName="linNode" presStyleCnt="0"/>
      <dgm:spPr/>
    </dgm:pt>
    <dgm:pt modelId="{14881E42-CC0D-1E43-8416-8DF6501C7DFC}" type="pres">
      <dgm:prSet presAssocID="{339B6737-1E45-4247-A5FB-A7F6697B4194}" presName="parentShp" presStyleLbl="node1" presStyleIdx="1" presStyleCnt="2">
        <dgm:presLayoutVars>
          <dgm:bulletEnabled val="1"/>
        </dgm:presLayoutVars>
      </dgm:prSet>
      <dgm:spPr/>
    </dgm:pt>
    <dgm:pt modelId="{A41ED0DD-C2EF-014C-9055-C4A81ADD72A3}" type="pres">
      <dgm:prSet presAssocID="{339B6737-1E45-4247-A5FB-A7F6697B4194}" presName="childShp" presStyleLbl="bgAccFollowNode1" presStyleIdx="1" presStyleCnt="2">
        <dgm:presLayoutVars>
          <dgm:bulletEnabled val="1"/>
        </dgm:presLayoutVars>
      </dgm:prSet>
      <dgm:spPr/>
    </dgm:pt>
  </dgm:ptLst>
  <dgm:cxnLst>
    <dgm:cxn modelId="{C9875715-680F-3C4A-8FF4-4F2976F2EF9E}" srcId="{A9024AA8-48CB-4542-A772-07573CAF7362}" destId="{55BECFDC-A5D7-BE4B-A8D6-4BBE040FDDBC}" srcOrd="0" destOrd="0" parTransId="{C3AF525D-4946-3A46-9919-E319EE856F1E}" sibTransId="{DEDE1FD2-5E9B-7044-945A-CA349919BAD6}"/>
    <dgm:cxn modelId="{9C2D0816-1443-8742-BCCC-E56A01364534}" srcId="{339B6737-1E45-4247-A5FB-A7F6697B4194}" destId="{5492F155-BB51-7D45-BD7B-554B01F584EA}" srcOrd="0" destOrd="0" parTransId="{D4A359E2-6C03-574E-A3BB-D6865DD41D8D}" sibTransId="{F8717277-A6DE-A54F-8813-09A308431CA4}"/>
    <dgm:cxn modelId="{F2B2A71C-A986-4F4D-9934-A9FFBE5FDA82}" type="presOf" srcId="{55BECFDC-A5D7-BE4B-A8D6-4BBE040FDDBC}" destId="{9B1769EE-F32D-4B41-951F-64C6336B81AD}" srcOrd="0" destOrd="0" presId="urn:microsoft.com/office/officeart/2005/8/layout/vList6"/>
    <dgm:cxn modelId="{442E2371-64FA-2F4D-9FB9-18E460A6EA2A}" type="presOf" srcId="{A9024AA8-48CB-4542-A772-07573CAF7362}" destId="{57A62681-1A56-7D44-BFF6-76AD004454BD}" srcOrd="0" destOrd="0" presId="urn:microsoft.com/office/officeart/2005/8/layout/vList6"/>
    <dgm:cxn modelId="{23435977-5822-5640-A730-E547BB348E22}" type="presOf" srcId="{339B6737-1E45-4247-A5FB-A7F6697B4194}" destId="{14881E42-CC0D-1E43-8416-8DF6501C7DFC}" srcOrd="0" destOrd="0" presId="urn:microsoft.com/office/officeart/2005/8/layout/vList6"/>
    <dgm:cxn modelId="{2CE6CAC8-EF12-F14F-8FB3-102F41E71AE5}" srcId="{3C0C7DEF-6978-3340-B693-74DE05CA3281}" destId="{339B6737-1E45-4247-A5FB-A7F6697B4194}" srcOrd="1" destOrd="0" parTransId="{12890E1A-C856-A447-A138-F64C65B8111C}" sibTransId="{E8411049-E3D5-3F43-9238-F68E21A832B4}"/>
    <dgm:cxn modelId="{65D90CDB-8CDF-734C-A7EA-CBB53CB6B9FF}" srcId="{3C0C7DEF-6978-3340-B693-74DE05CA3281}" destId="{A9024AA8-48CB-4542-A772-07573CAF7362}" srcOrd="0" destOrd="0" parTransId="{CDB53F6A-0AF0-6745-ACC9-998E95F27A79}" sibTransId="{E5AE1784-F24C-FD48-AB88-4D531BD73195}"/>
    <dgm:cxn modelId="{56B537EE-880B-5C46-B32C-80C9D396AE7D}" type="presOf" srcId="{3C0C7DEF-6978-3340-B693-74DE05CA3281}" destId="{7F5A2714-1920-DB43-B513-905BC1B3D794}" srcOrd="0" destOrd="0" presId="urn:microsoft.com/office/officeart/2005/8/layout/vList6"/>
    <dgm:cxn modelId="{534870F5-1D9A-9940-BE38-5664496AA24D}" type="presOf" srcId="{5492F155-BB51-7D45-BD7B-554B01F584EA}" destId="{A41ED0DD-C2EF-014C-9055-C4A81ADD72A3}" srcOrd="0" destOrd="0" presId="urn:microsoft.com/office/officeart/2005/8/layout/vList6"/>
    <dgm:cxn modelId="{86C6E4DE-F465-C34C-B8CB-699A7C2DB560}" type="presParOf" srcId="{7F5A2714-1920-DB43-B513-905BC1B3D794}" destId="{449B0BB3-376A-4E4B-8015-24B4B0F95B77}" srcOrd="0" destOrd="0" presId="urn:microsoft.com/office/officeart/2005/8/layout/vList6"/>
    <dgm:cxn modelId="{5373B2B3-7E7B-BA4B-9BB4-079CF5009786}" type="presParOf" srcId="{449B0BB3-376A-4E4B-8015-24B4B0F95B77}" destId="{57A62681-1A56-7D44-BFF6-76AD004454BD}" srcOrd="0" destOrd="0" presId="urn:microsoft.com/office/officeart/2005/8/layout/vList6"/>
    <dgm:cxn modelId="{341CE6A2-41F1-A34E-838C-688F3D99E349}" type="presParOf" srcId="{449B0BB3-376A-4E4B-8015-24B4B0F95B77}" destId="{9B1769EE-F32D-4B41-951F-64C6336B81AD}" srcOrd="1" destOrd="0" presId="urn:microsoft.com/office/officeart/2005/8/layout/vList6"/>
    <dgm:cxn modelId="{7BFCA221-3663-F34F-8890-586B4492E59B}" type="presParOf" srcId="{7F5A2714-1920-DB43-B513-905BC1B3D794}" destId="{FD600B4A-CDAD-6B41-A0FB-72EC82208D93}" srcOrd="1" destOrd="0" presId="urn:microsoft.com/office/officeart/2005/8/layout/vList6"/>
    <dgm:cxn modelId="{8BEFEA9C-D1B1-3145-B73C-74611740F054}" type="presParOf" srcId="{7F5A2714-1920-DB43-B513-905BC1B3D794}" destId="{8D4971D1-432F-E849-A28B-5C03DDA12A27}" srcOrd="2" destOrd="0" presId="urn:microsoft.com/office/officeart/2005/8/layout/vList6"/>
    <dgm:cxn modelId="{DBC563ED-49E1-7741-93B9-DA826F55E1BA}" type="presParOf" srcId="{8D4971D1-432F-E849-A28B-5C03DDA12A27}" destId="{14881E42-CC0D-1E43-8416-8DF6501C7DFC}" srcOrd="0" destOrd="0" presId="urn:microsoft.com/office/officeart/2005/8/layout/vList6"/>
    <dgm:cxn modelId="{29F0D231-50B8-2F4F-AB46-5E2F326A3685}" type="presParOf" srcId="{8D4971D1-432F-E849-A28B-5C03DDA12A27}" destId="{A41ED0DD-C2EF-014C-9055-C4A81ADD72A3}" srcOrd="1" destOrd="0" presId="urn:microsoft.com/office/officeart/2005/8/layout/v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F0B9F18A-62A8-384E-9782-9A1E72013E03}" type="doc">
      <dgm:prSet loTypeId="urn:microsoft.com/office/officeart/2005/8/layout/list1" loCatId="list" qsTypeId="urn:microsoft.com/office/officeart/2005/8/quickstyle/simple4" qsCatId="simple" csTypeId="urn:microsoft.com/office/officeart/2005/8/colors/accent1_2" csCatId="accent1" phldr="1"/>
      <dgm:spPr/>
      <dgm:t>
        <a:bodyPr/>
        <a:lstStyle/>
        <a:p>
          <a:endParaRPr lang="en-US"/>
        </a:p>
      </dgm:t>
    </dgm:pt>
    <dgm:pt modelId="{BE08394E-9AD7-5E4F-A326-5B7BCF55AA1C}">
      <dgm:prSet phldrT="[Text]" custT="1"/>
      <dgm:spPr/>
      <dgm:t>
        <a:bodyPr/>
        <a:lstStyle/>
        <a:p>
          <a:r>
            <a:rPr lang="en-US" sz="2000" b="1" i="0" dirty="0">
              <a:effectLst>
                <a:outerShdw blurRad="38100" dist="38100" dir="2700000" algn="tl">
                  <a:srgbClr val="000000">
                    <a:alpha val="43137"/>
                  </a:srgbClr>
                </a:outerShdw>
              </a:effectLst>
            </a:rPr>
            <a:t>Diffusion</a:t>
          </a:r>
        </a:p>
      </dgm:t>
    </dgm:pt>
    <dgm:pt modelId="{7243BF02-A279-3344-8A85-0DA462F56F2A}" type="parTrans" cxnId="{8EC5BCD7-FE19-1446-BA89-9548B0F0644D}">
      <dgm:prSet/>
      <dgm:spPr/>
      <dgm:t>
        <a:bodyPr/>
        <a:lstStyle/>
        <a:p>
          <a:endParaRPr lang="en-US"/>
        </a:p>
      </dgm:t>
    </dgm:pt>
    <dgm:pt modelId="{9E2B9248-2083-CE42-A427-3108CAFA3F7A}" type="sibTrans" cxnId="{8EC5BCD7-FE19-1446-BA89-9548B0F0644D}">
      <dgm:prSet/>
      <dgm:spPr/>
      <dgm:t>
        <a:bodyPr/>
        <a:lstStyle/>
        <a:p>
          <a:endParaRPr lang="en-US"/>
        </a:p>
      </dgm:t>
    </dgm:pt>
    <dgm:pt modelId="{E9DC9C48-40B7-AA4E-A20F-5CD3DCA99CA5}">
      <dgm:prSet custT="1"/>
      <dgm:spPr/>
      <dgm:t>
        <a:bodyPr/>
        <a:lstStyle/>
        <a:p>
          <a:r>
            <a:rPr lang="en-US" sz="1800" dirty="0"/>
            <a:t>This is achieved by having each plaintext digit affect the value of many ciphertext digits</a:t>
          </a:r>
        </a:p>
      </dgm:t>
    </dgm:pt>
    <dgm:pt modelId="{122ECC78-3244-E644-AE42-512AA6D16D55}" type="parTrans" cxnId="{A1C9A291-E3BB-A04D-876C-63B4935EE369}">
      <dgm:prSet/>
      <dgm:spPr/>
      <dgm:t>
        <a:bodyPr/>
        <a:lstStyle/>
        <a:p>
          <a:endParaRPr lang="en-US"/>
        </a:p>
      </dgm:t>
    </dgm:pt>
    <dgm:pt modelId="{8352DB6A-D6F8-B043-936D-D33454945EF7}" type="sibTrans" cxnId="{A1C9A291-E3BB-A04D-876C-63B4935EE369}">
      <dgm:prSet/>
      <dgm:spPr/>
      <dgm:t>
        <a:bodyPr/>
        <a:lstStyle/>
        <a:p>
          <a:endParaRPr lang="en-US"/>
        </a:p>
      </dgm:t>
    </dgm:pt>
    <dgm:pt modelId="{65D6BF23-DB72-CC43-B7E4-995E1C14E107}">
      <dgm:prSet custT="1"/>
      <dgm:spPr/>
      <dgm:t>
        <a:bodyPr/>
        <a:lstStyle/>
        <a:p>
          <a:r>
            <a:rPr lang="en-US" sz="2000" b="1" i="0" dirty="0">
              <a:effectLst>
                <a:outerShdw blurRad="38100" dist="38100" dir="2700000" algn="tl">
                  <a:srgbClr val="000000">
                    <a:alpha val="43137"/>
                  </a:srgbClr>
                </a:outerShdw>
              </a:effectLst>
            </a:rPr>
            <a:t>Confusion</a:t>
          </a:r>
          <a:endParaRPr lang="en-US" sz="1800" b="1" i="0" dirty="0">
            <a:effectLst>
              <a:outerShdw blurRad="38100" dist="38100" dir="2700000" algn="tl">
                <a:srgbClr val="000000">
                  <a:alpha val="43137"/>
                </a:srgbClr>
              </a:outerShdw>
            </a:effectLst>
          </a:endParaRPr>
        </a:p>
      </dgm:t>
    </dgm:pt>
    <dgm:pt modelId="{29303A03-59AC-FD42-8008-D94CD202C61F}" type="parTrans" cxnId="{B7E3C01F-7058-304F-94C1-95E630F0C58F}">
      <dgm:prSet/>
      <dgm:spPr/>
      <dgm:t>
        <a:bodyPr/>
        <a:lstStyle/>
        <a:p>
          <a:endParaRPr lang="en-US"/>
        </a:p>
      </dgm:t>
    </dgm:pt>
    <dgm:pt modelId="{AA64C3FA-BBB0-7F47-96EE-9EB013DFE407}" type="sibTrans" cxnId="{B7E3C01F-7058-304F-94C1-95E630F0C58F}">
      <dgm:prSet/>
      <dgm:spPr/>
      <dgm:t>
        <a:bodyPr/>
        <a:lstStyle/>
        <a:p>
          <a:endParaRPr lang="en-US"/>
        </a:p>
      </dgm:t>
    </dgm:pt>
    <dgm:pt modelId="{9AA27611-41C1-C445-A0CA-1078FC1C9091}">
      <dgm:prSet/>
      <dgm:spPr/>
      <dgm:t>
        <a:bodyPr/>
        <a:lstStyle/>
        <a:p>
          <a:r>
            <a:rPr lang="en-US"/>
            <a:t>Seeks to make the relationship between the statistics of the ciphertext and the value of the encryption key as complex as possible </a:t>
          </a:r>
          <a:endParaRPr lang="en-US" dirty="0"/>
        </a:p>
      </dgm:t>
    </dgm:pt>
    <dgm:pt modelId="{CA7C1E19-21B8-CC40-9C64-C6BCD922C2D8}" type="parTrans" cxnId="{B287CE91-C0E8-B34D-A5C8-C34D2B14FD37}">
      <dgm:prSet/>
      <dgm:spPr/>
      <dgm:t>
        <a:bodyPr/>
        <a:lstStyle/>
        <a:p>
          <a:endParaRPr lang="en-US"/>
        </a:p>
      </dgm:t>
    </dgm:pt>
    <dgm:pt modelId="{9ACCB5B7-BE48-7548-B8A2-4AAE5C0F6CEA}" type="sibTrans" cxnId="{B287CE91-C0E8-B34D-A5C8-C34D2B14FD37}">
      <dgm:prSet/>
      <dgm:spPr/>
      <dgm:t>
        <a:bodyPr/>
        <a:lstStyle/>
        <a:p>
          <a:endParaRPr lang="en-US"/>
        </a:p>
      </dgm:t>
    </dgm:pt>
    <dgm:pt modelId="{31AD0D93-4FB8-3E4D-950A-AB56031F9305}">
      <dgm:prSet/>
      <dgm:spPr/>
      <dgm:t>
        <a:bodyPr/>
        <a:lstStyle/>
        <a:p>
          <a:r>
            <a:rPr lang="en-US" dirty="0"/>
            <a:t>Even if the attacker can get some handle on the statistics of the ciphertext, the way in which the key was used to produce that ciphertext is so complex as to make it difficult to deduce the key</a:t>
          </a:r>
        </a:p>
      </dgm:t>
    </dgm:pt>
    <dgm:pt modelId="{2B7CC783-1C66-AB40-8311-6C9B7FA4BDEE}" type="parTrans" cxnId="{77078090-EFD4-6E46-9F47-7779E2992AB9}">
      <dgm:prSet/>
      <dgm:spPr/>
      <dgm:t>
        <a:bodyPr/>
        <a:lstStyle/>
        <a:p>
          <a:endParaRPr lang="en-US"/>
        </a:p>
      </dgm:t>
    </dgm:pt>
    <dgm:pt modelId="{47074CFB-D989-EE49-A911-5E54ECD522ED}" type="sibTrans" cxnId="{77078090-EFD4-6E46-9F47-7779E2992AB9}">
      <dgm:prSet/>
      <dgm:spPr/>
      <dgm:t>
        <a:bodyPr/>
        <a:lstStyle/>
        <a:p>
          <a:endParaRPr lang="en-US"/>
        </a:p>
      </dgm:t>
    </dgm:pt>
    <dgm:pt modelId="{4CE21CE3-8983-D147-AD39-20FB2089897E}" type="pres">
      <dgm:prSet presAssocID="{F0B9F18A-62A8-384E-9782-9A1E72013E03}" presName="linear" presStyleCnt="0">
        <dgm:presLayoutVars>
          <dgm:dir/>
          <dgm:animLvl val="lvl"/>
          <dgm:resizeHandles val="exact"/>
        </dgm:presLayoutVars>
      </dgm:prSet>
      <dgm:spPr/>
    </dgm:pt>
    <dgm:pt modelId="{48A31F7C-2DEB-184B-83A5-FCE332CCFE22}" type="pres">
      <dgm:prSet presAssocID="{BE08394E-9AD7-5E4F-A326-5B7BCF55AA1C}" presName="parentLin" presStyleCnt="0"/>
      <dgm:spPr/>
    </dgm:pt>
    <dgm:pt modelId="{E5CD465B-0119-FF42-8436-E2F5ABEC7799}" type="pres">
      <dgm:prSet presAssocID="{BE08394E-9AD7-5E4F-A326-5B7BCF55AA1C}" presName="parentLeftMargin" presStyleLbl="node1" presStyleIdx="0" presStyleCnt="2"/>
      <dgm:spPr/>
    </dgm:pt>
    <dgm:pt modelId="{05C59622-ED4A-404E-B3CC-481B6A564661}" type="pres">
      <dgm:prSet presAssocID="{BE08394E-9AD7-5E4F-A326-5B7BCF55AA1C}" presName="parentText" presStyleLbl="node1" presStyleIdx="0" presStyleCnt="2">
        <dgm:presLayoutVars>
          <dgm:chMax val="0"/>
          <dgm:bulletEnabled val="1"/>
        </dgm:presLayoutVars>
      </dgm:prSet>
      <dgm:spPr/>
    </dgm:pt>
    <dgm:pt modelId="{F002A7B1-F69B-FC48-A10E-ABED41691BD7}" type="pres">
      <dgm:prSet presAssocID="{BE08394E-9AD7-5E4F-A326-5B7BCF55AA1C}" presName="negativeSpace" presStyleCnt="0"/>
      <dgm:spPr/>
    </dgm:pt>
    <dgm:pt modelId="{5A30085D-7AF6-344F-B216-B72909C92BD4}" type="pres">
      <dgm:prSet presAssocID="{BE08394E-9AD7-5E4F-A326-5B7BCF55AA1C}" presName="childText" presStyleLbl="conFgAcc1" presStyleIdx="0" presStyleCnt="2">
        <dgm:presLayoutVars>
          <dgm:bulletEnabled val="1"/>
        </dgm:presLayoutVars>
      </dgm:prSet>
      <dgm:spPr/>
    </dgm:pt>
    <dgm:pt modelId="{82D29F07-F9A2-5F49-A26F-F876A3C91D86}" type="pres">
      <dgm:prSet presAssocID="{9E2B9248-2083-CE42-A427-3108CAFA3F7A}" presName="spaceBetweenRectangles" presStyleCnt="0"/>
      <dgm:spPr/>
    </dgm:pt>
    <dgm:pt modelId="{30DE4323-1996-0242-BD6F-65019117E0DF}" type="pres">
      <dgm:prSet presAssocID="{65D6BF23-DB72-CC43-B7E4-995E1C14E107}" presName="parentLin" presStyleCnt="0"/>
      <dgm:spPr/>
    </dgm:pt>
    <dgm:pt modelId="{89B32479-792E-384D-B0B3-EE8A262AE718}" type="pres">
      <dgm:prSet presAssocID="{65D6BF23-DB72-CC43-B7E4-995E1C14E107}" presName="parentLeftMargin" presStyleLbl="node1" presStyleIdx="0" presStyleCnt="2"/>
      <dgm:spPr/>
    </dgm:pt>
    <dgm:pt modelId="{C63903A1-0277-2D4F-AE67-0F382A9588E9}" type="pres">
      <dgm:prSet presAssocID="{65D6BF23-DB72-CC43-B7E4-995E1C14E107}" presName="parentText" presStyleLbl="node1" presStyleIdx="1" presStyleCnt="2">
        <dgm:presLayoutVars>
          <dgm:chMax val="0"/>
          <dgm:bulletEnabled val="1"/>
        </dgm:presLayoutVars>
      </dgm:prSet>
      <dgm:spPr/>
    </dgm:pt>
    <dgm:pt modelId="{0F7E7C06-F391-6745-A9A9-3ABA1A24AFF5}" type="pres">
      <dgm:prSet presAssocID="{65D6BF23-DB72-CC43-B7E4-995E1C14E107}" presName="negativeSpace" presStyleCnt="0"/>
      <dgm:spPr/>
    </dgm:pt>
    <dgm:pt modelId="{4FEE6985-9E03-6C45-BF93-562135E96DEF}" type="pres">
      <dgm:prSet presAssocID="{65D6BF23-DB72-CC43-B7E4-995E1C14E107}" presName="childText" presStyleLbl="conFgAcc1" presStyleIdx="1" presStyleCnt="2">
        <dgm:presLayoutVars>
          <dgm:bulletEnabled val="1"/>
        </dgm:presLayoutVars>
      </dgm:prSet>
      <dgm:spPr/>
    </dgm:pt>
  </dgm:ptLst>
  <dgm:cxnLst>
    <dgm:cxn modelId="{B7E3C01F-7058-304F-94C1-95E630F0C58F}" srcId="{F0B9F18A-62A8-384E-9782-9A1E72013E03}" destId="{65D6BF23-DB72-CC43-B7E4-995E1C14E107}" srcOrd="1" destOrd="0" parTransId="{29303A03-59AC-FD42-8008-D94CD202C61F}" sibTransId="{AA64C3FA-BBB0-7F47-96EE-9EB013DFE407}"/>
    <dgm:cxn modelId="{A25F322F-CE79-0843-8F1A-0F8F5A06925E}" type="presOf" srcId="{65D6BF23-DB72-CC43-B7E4-995E1C14E107}" destId="{C63903A1-0277-2D4F-AE67-0F382A9588E9}" srcOrd="1" destOrd="0" presId="urn:microsoft.com/office/officeart/2005/8/layout/list1"/>
    <dgm:cxn modelId="{22FA7735-CC83-864C-824F-6B131A1DFC16}" type="presOf" srcId="{BE08394E-9AD7-5E4F-A326-5B7BCF55AA1C}" destId="{05C59622-ED4A-404E-B3CC-481B6A564661}" srcOrd="1" destOrd="0" presId="urn:microsoft.com/office/officeart/2005/8/layout/list1"/>
    <dgm:cxn modelId="{54DF8765-FE06-EC4F-A197-065FEC7D4250}" type="presOf" srcId="{9AA27611-41C1-C445-A0CA-1078FC1C9091}" destId="{4FEE6985-9E03-6C45-BF93-562135E96DEF}" srcOrd="0" destOrd="0" presId="urn:microsoft.com/office/officeart/2005/8/layout/list1"/>
    <dgm:cxn modelId="{7255F769-37D2-4B42-947F-E7941BE3FEA9}" type="presOf" srcId="{F0B9F18A-62A8-384E-9782-9A1E72013E03}" destId="{4CE21CE3-8983-D147-AD39-20FB2089897E}" srcOrd="0" destOrd="0" presId="urn:microsoft.com/office/officeart/2005/8/layout/list1"/>
    <dgm:cxn modelId="{70EC1D53-9365-0248-9107-03E1E0147ADD}" type="presOf" srcId="{31AD0D93-4FB8-3E4D-950A-AB56031F9305}" destId="{4FEE6985-9E03-6C45-BF93-562135E96DEF}" srcOrd="0" destOrd="1" presId="urn:microsoft.com/office/officeart/2005/8/layout/list1"/>
    <dgm:cxn modelId="{77078090-EFD4-6E46-9F47-7779E2992AB9}" srcId="{65D6BF23-DB72-CC43-B7E4-995E1C14E107}" destId="{31AD0D93-4FB8-3E4D-950A-AB56031F9305}" srcOrd="1" destOrd="0" parTransId="{2B7CC783-1C66-AB40-8311-6C9B7FA4BDEE}" sibTransId="{47074CFB-D989-EE49-A911-5E54ECD522ED}"/>
    <dgm:cxn modelId="{A1C9A291-E3BB-A04D-876C-63B4935EE369}" srcId="{BE08394E-9AD7-5E4F-A326-5B7BCF55AA1C}" destId="{E9DC9C48-40B7-AA4E-A20F-5CD3DCA99CA5}" srcOrd="0" destOrd="0" parTransId="{122ECC78-3244-E644-AE42-512AA6D16D55}" sibTransId="{8352DB6A-D6F8-B043-936D-D33454945EF7}"/>
    <dgm:cxn modelId="{B287CE91-C0E8-B34D-A5C8-C34D2B14FD37}" srcId="{65D6BF23-DB72-CC43-B7E4-995E1C14E107}" destId="{9AA27611-41C1-C445-A0CA-1078FC1C9091}" srcOrd="0" destOrd="0" parTransId="{CA7C1E19-21B8-CC40-9C64-C6BCD922C2D8}" sibTransId="{9ACCB5B7-BE48-7548-B8A2-4AAE5C0F6CEA}"/>
    <dgm:cxn modelId="{FE5E70A2-ED90-8C4D-B60C-C78C11CE3197}" type="presOf" srcId="{E9DC9C48-40B7-AA4E-A20F-5CD3DCA99CA5}" destId="{5A30085D-7AF6-344F-B216-B72909C92BD4}" srcOrd="0" destOrd="0" presId="urn:microsoft.com/office/officeart/2005/8/layout/list1"/>
    <dgm:cxn modelId="{DDF470A5-9356-DB49-AD1C-A8ED07D8615A}" type="presOf" srcId="{BE08394E-9AD7-5E4F-A326-5B7BCF55AA1C}" destId="{E5CD465B-0119-FF42-8436-E2F5ABEC7799}" srcOrd="0" destOrd="0" presId="urn:microsoft.com/office/officeart/2005/8/layout/list1"/>
    <dgm:cxn modelId="{8EC5BCD7-FE19-1446-BA89-9548B0F0644D}" srcId="{F0B9F18A-62A8-384E-9782-9A1E72013E03}" destId="{BE08394E-9AD7-5E4F-A326-5B7BCF55AA1C}" srcOrd="0" destOrd="0" parTransId="{7243BF02-A279-3344-8A85-0DA462F56F2A}" sibTransId="{9E2B9248-2083-CE42-A427-3108CAFA3F7A}"/>
    <dgm:cxn modelId="{09172EEC-E945-7548-954D-DC2BA666641F}" type="presOf" srcId="{65D6BF23-DB72-CC43-B7E4-995E1C14E107}" destId="{89B32479-792E-384D-B0B3-EE8A262AE718}" srcOrd="0" destOrd="0" presId="urn:microsoft.com/office/officeart/2005/8/layout/list1"/>
    <dgm:cxn modelId="{DC332DA6-7AB8-2641-A9CC-738927542498}" type="presParOf" srcId="{4CE21CE3-8983-D147-AD39-20FB2089897E}" destId="{48A31F7C-2DEB-184B-83A5-FCE332CCFE22}" srcOrd="0" destOrd="0" presId="urn:microsoft.com/office/officeart/2005/8/layout/list1"/>
    <dgm:cxn modelId="{60159F3E-EC15-EC40-97EB-26F20AC3D32E}" type="presParOf" srcId="{48A31F7C-2DEB-184B-83A5-FCE332CCFE22}" destId="{E5CD465B-0119-FF42-8436-E2F5ABEC7799}" srcOrd="0" destOrd="0" presId="urn:microsoft.com/office/officeart/2005/8/layout/list1"/>
    <dgm:cxn modelId="{0572C864-59A2-1B48-8BE3-5F5D4C91C165}" type="presParOf" srcId="{48A31F7C-2DEB-184B-83A5-FCE332CCFE22}" destId="{05C59622-ED4A-404E-B3CC-481B6A564661}" srcOrd="1" destOrd="0" presId="urn:microsoft.com/office/officeart/2005/8/layout/list1"/>
    <dgm:cxn modelId="{51C4E752-F051-444B-AF65-65C38F0729F2}" type="presParOf" srcId="{4CE21CE3-8983-D147-AD39-20FB2089897E}" destId="{F002A7B1-F69B-FC48-A10E-ABED41691BD7}" srcOrd="1" destOrd="0" presId="urn:microsoft.com/office/officeart/2005/8/layout/list1"/>
    <dgm:cxn modelId="{EE0161F7-3E8B-2F48-8A5C-9D090F135780}" type="presParOf" srcId="{4CE21CE3-8983-D147-AD39-20FB2089897E}" destId="{5A30085D-7AF6-344F-B216-B72909C92BD4}" srcOrd="2" destOrd="0" presId="urn:microsoft.com/office/officeart/2005/8/layout/list1"/>
    <dgm:cxn modelId="{FA63C894-9ACC-F445-8515-4CE0387AAC53}" type="presParOf" srcId="{4CE21CE3-8983-D147-AD39-20FB2089897E}" destId="{82D29F07-F9A2-5F49-A26F-F876A3C91D86}" srcOrd="3" destOrd="0" presId="urn:microsoft.com/office/officeart/2005/8/layout/list1"/>
    <dgm:cxn modelId="{2F0B82CA-A7BB-A14B-AC8E-8D681A050EFA}" type="presParOf" srcId="{4CE21CE3-8983-D147-AD39-20FB2089897E}" destId="{30DE4323-1996-0242-BD6F-65019117E0DF}" srcOrd="4" destOrd="0" presId="urn:microsoft.com/office/officeart/2005/8/layout/list1"/>
    <dgm:cxn modelId="{3050D9B9-D95A-4447-BE46-5DC3945175BE}" type="presParOf" srcId="{30DE4323-1996-0242-BD6F-65019117E0DF}" destId="{89B32479-792E-384D-B0B3-EE8A262AE718}" srcOrd="0" destOrd="0" presId="urn:microsoft.com/office/officeart/2005/8/layout/list1"/>
    <dgm:cxn modelId="{CAFFA635-08C6-A248-882C-A159210A09E0}" type="presParOf" srcId="{30DE4323-1996-0242-BD6F-65019117E0DF}" destId="{C63903A1-0277-2D4F-AE67-0F382A9588E9}" srcOrd="1" destOrd="0" presId="urn:microsoft.com/office/officeart/2005/8/layout/list1"/>
    <dgm:cxn modelId="{53861269-70D3-5B47-AAD6-A6E70BCDDB32}" type="presParOf" srcId="{4CE21CE3-8983-D147-AD39-20FB2089897E}" destId="{0F7E7C06-F391-6745-A9A9-3ABA1A24AFF5}" srcOrd="5" destOrd="0" presId="urn:microsoft.com/office/officeart/2005/8/layout/list1"/>
    <dgm:cxn modelId="{60438C8A-27B0-FE48-8E1A-623D0B4567C5}" type="presParOf" srcId="{4CE21CE3-8983-D147-AD39-20FB2089897E}" destId="{4FEE6985-9E03-6C45-BF93-562135E96DEF}" srcOrd="6" destOrd="0" presId="urn:microsoft.com/office/officeart/2005/8/layout/lis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BB824100-F683-7442-8546-46A307660D9F}" type="doc">
      <dgm:prSet loTypeId="urn:microsoft.com/office/officeart/2005/8/layout/hList6" loCatId="list" qsTypeId="urn:microsoft.com/office/officeart/2005/8/quickstyle/simple4" qsCatId="simple" csTypeId="urn:microsoft.com/office/officeart/2005/8/colors/accent1_2" csCatId="accent1" phldr="1"/>
      <dgm:spPr/>
      <dgm:t>
        <a:bodyPr/>
        <a:lstStyle/>
        <a:p>
          <a:endParaRPr lang="en-US"/>
        </a:p>
      </dgm:t>
    </dgm:pt>
    <dgm:pt modelId="{C0D7C49E-7333-9343-B168-34A1F95D9CDA}">
      <dgm:prSet/>
      <dgm:spPr/>
      <dgm:t>
        <a:bodyPr/>
        <a:lstStyle/>
        <a:p>
          <a:pPr rtl="0"/>
          <a:r>
            <a:rPr lang="en-US" dirty="0"/>
            <a:t>The greater the number of rounds, the more difficult it is to perform cryptanalysis</a:t>
          </a:r>
        </a:p>
      </dgm:t>
    </dgm:pt>
    <dgm:pt modelId="{A1E02984-CC10-5049-AE69-BF834CD05262}" type="parTrans" cxnId="{7407E578-2A9B-E145-940E-4547417F6F95}">
      <dgm:prSet/>
      <dgm:spPr/>
      <dgm:t>
        <a:bodyPr/>
        <a:lstStyle/>
        <a:p>
          <a:endParaRPr lang="en-US"/>
        </a:p>
      </dgm:t>
    </dgm:pt>
    <dgm:pt modelId="{E09D74B4-392D-3241-BDDE-9A5B6599A569}" type="sibTrans" cxnId="{7407E578-2A9B-E145-940E-4547417F6F95}">
      <dgm:prSet/>
      <dgm:spPr/>
      <dgm:t>
        <a:bodyPr/>
        <a:lstStyle/>
        <a:p>
          <a:endParaRPr lang="en-US"/>
        </a:p>
      </dgm:t>
    </dgm:pt>
    <dgm:pt modelId="{E550DBD6-872A-614A-BABE-7F7B2644EEB1}">
      <dgm:prSet/>
      <dgm:spPr/>
      <dgm:t>
        <a:bodyPr/>
        <a:lstStyle/>
        <a:p>
          <a:pPr rtl="0"/>
          <a:r>
            <a:rPr lang="en-US" dirty="0"/>
            <a:t>In general, the criterion should be that the number of rounds is chosen so that known cryptanalytic efforts require greater effort than a simple brute-force key search attack</a:t>
          </a:r>
        </a:p>
      </dgm:t>
    </dgm:pt>
    <dgm:pt modelId="{E699D0A6-060C-5D4C-ABC2-6FD344C9DD06}" type="parTrans" cxnId="{BE9BA361-9FF9-CF42-B300-FD791EA32E95}">
      <dgm:prSet/>
      <dgm:spPr/>
      <dgm:t>
        <a:bodyPr/>
        <a:lstStyle/>
        <a:p>
          <a:endParaRPr lang="en-US"/>
        </a:p>
      </dgm:t>
    </dgm:pt>
    <dgm:pt modelId="{C9062FCA-4835-F746-BC00-166047EC6962}" type="sibTrans" cxnId="{BE9BA361-9FF9-CF42-B300-FD791EA32E95}">
      <dgm:prSet/>
      <dgm:spPr/>
      <dgm:t>
        <a:bodyPr/>
        <a:lstStyle/>
        <a:p>
          <a:endParaRPr lang="en-US"/>
        </a:p>
      </dgm:t>
    </dgm:pt>
    <dgm:pt modelId="{18C3894F-E923-B549-9001-21DAB31EC56B}">
      <dgm:prSet/>
      <dgm:spPr/>
      <dgm:t>
        <a:bodyPr/>
        <a:lstStyle/>
        <a:p>
          <a:pPr rtl="0"/>
          <a:r>
            <a:rPr lang="en-US" dirty="0"/>
            <a:t>If DES had 15 or fewer rounds, differential cryptanalysis would require less effort than a brute-force key search attack</a:t>
          </a:r>
        </a:p>
      </dgm:t>
    </dgm:pt>
    <dgm:pt modelId="{C08E283B-4F15-6444-9257-089E9030941B}" type="parTrans" cxnId="{B733681D-CF2F-0541-AEA9-E0759A1D82BB}">
      <dgm:prSet/>
      <dgm:spPr/>
      <dgm:t>
        <a:bodyPr/>
        <a:lstStyle/>
        <a:p>
          <a:endParaRPr lang="en-US"/>
        </a:p>
      </dgm:t>
    </dgm:pt>
    <dgm:pt modelId="{43E2982F-585D-9F42-8AA2-DA6AAD7A9126}" type="sibTrans" cxnId="{B733681D-CF2F-0541-AEA9-E0759A1D82BB}">
      <dgm:prSet/>
      <dgm:spPr/>
      <dgm:t>
        <a:bodyPr/>
        <a:lstStyle/>
        <a:p>
          <a:endParaRPr lang="en-US"/>
        </a:p>
      </dgm:t>
    </dgm:pt>
    <dgm:pt modelId="{BE3D77DA-6FC8-4A4A-927C-03CA93689343}" type="pres">
      <dgm:prSet presAssocID="{BB824100-F683-7442-8546-46A307660D9F}" presName="Name0" presStyleCnt="0">
        <dgm:presLayoutVars>
          <dgm:dir/>
          <dgm:resizeHandles val="exact"/>
        </dgm:presLayoutVars>
      </dgm:prSet>
      <dgm:spPr/>
    </dgm:pt>
    <dgm:pt modelId="{5327F60F-A784-384C-B58A-62C653C68FA1}" type="pres">
      <dgm:prSet presAssocID="{C0D7C49E-7333-9343-B168-34A1F95D9CDA}" presName="node" presStyleLbl="node1" presStyleIdx="0" presStyleCnt="3">
        <dgm:presLayoutVars>
          <dgm:bulletEnabled val="1"/>
        </dgm:presLayoutVars>
      </dgm:prSet>
      <dgm:spPr/>
    </dgm:pt>
    <dgm:pt modelId="{6612EB39-BCD4-BA4C-93F2-68A8B18440FD}" type="pres">
      <dgm:prSet presAssocID="{E09D74B4-392D-3241-BDDE-9A5B6599A569}" presName="sibTrans" presStyleCnt="0"/>
      <dgm:spPr/>
    </dgm:pt>
    <dgm:pt modelId="{C6EB64C4-B5C9-C743-A1A7-1A64563D4CEA}" type="pres">
      <dgm:prSet presAssocID="{E550DBD6-872A-614A-BABE-7F7B2644EEB1}" presName="node" presStyleLbl="node1" presStyleIdx="1" presStyleCnt="3">
        <dgm:presLayoutVars>
          <dgm:bulletEnabled val="1"/>
        </dgm:presLayoutVars>
      </dgm:prSet>
      <dgm:spPr/>
    </dgm:pt>
    <dgm:pt modelId="{E187F006-4E9D-B241-9148-C3903DA70BC9}" type="pres">
      <dgm:prSet presAssocID="{C9062FCA-4835-F746-BC00-166047EC6962}" presName="sibTrans" presStyleCnt="0"/>
      <dgm:spPr/>
    </dgm:pt>
    <dgm:pt modelId="{E1154581-721E-2545-9322-E695E86733C2}" type="pres">
      <dgm:prSet presAssocID="{18C3894F-E923-B549-9001-21DAB31EC56B}" presName="node" presStyleLbl="node1" presStyleIdx="2" presStyleCnt="3">
        <dgm:presLayoutVars>
          <dgm:bulletEnabled val="1"/>
        </dgm:presLayoutVars>
      </dgm:prSet>
      <dgm:spPr/>
    </dgm:pt>
  </dgm:ptLst>
  <dgm:cxnLst>
    <dgm:cxn modelId="{B733681D-CF2F-0541-AEA9-E0759A1D82BB}" srcId="{BB824100-F683-7442-8546-46A307660D9F}" destId="{18C3894F-E923-B549-9001-21DAB31EC56B}" srcOrd="2" destOrd="0" parTransId="{C08E283B-4F15-6444-9257-089E9030941B}" sibTransId="{43E2982F-585D-9F42-8AA2-DA6AAD7A9126}"/>
    <dgm:cxn modelId="{BE9BA361-9FF9-CF42-B300-FD791EA32E95}" srcId="{BB824100-F683-7442-8546-46A307660D9F}" destId="{E550DBD6-872A-614A-BABE-7F7B2644EEB1}" srcOrd="1" destOrd="0" parTransId="{E699D0A6-060C-5D4C-ABC2-6FD344C9DD06}" sibTransId="{C9062FCA-4835-F746-BC00-166047EC6962}"/>
    <dgm:cxn modelId="{715CAF53-884F-3C40-AAF5-EB46B5C9DB98}" type="presOf" srcId="{C0D7C49E-7333-9343-B168-34A1F95D9CDA}" destId="{5327F60F-A784-384C-B58A-62C653C68FA1}" srcOrd="0" destOrd="0" presId="urn:microsoft.com/office/officeart/2005/8/layout/hList6"/>
    <dgm:cxn modelId="{7407E578-2A9B-E145-940E-4547417F6F95}" srcId="{BB824100-F683-7442-8546-46A307660D9F}" destId="{C0D7C49E-7333-9343-B168-34A1F95D9CDA}" srcOrd="0" destOrd="0" parTransId="{A1E02984-CC10-5049-AE69-BF834CD05262}" sibTransId="{E09D74B4-392D-3241-BDDE-9A5B6599A569}"/>
    <dgm:cxn modelId="{DF521B84-483D-2645-918E-C2F8944F3524}" type="presOf" srcId="{E550DBD6-872A-614A-BABE-7F7B2644EEB1}" destId="{C6EB64C4-B5C9-C743-A1A7-1A64563D4CEA}" srcOrd="0" destOrd="0" presId="urn:microsoft.com/office/officeart/2005/8/layout/hList6"/>
    <dgm:cxn modelId="{598A7AD2-AAA0-FC4E-82DB-68F4174E846E}" type="presOf" srcId="{BB824100-F683-7442-8546-46A307660D9F}" destId="{BE3D77DA-6FC8-4A4A-927C-03CA93689343}" srcOrd="0" destOrd="0" presId="urn:microsoft.com/office/officeart/2005/8/layout/hList6"/>
    <dgm:cxn modelId="{7247D0E1-F878-1F49-8DA0-49F04D249BD8}" type="presOf" srcId="{18C3894F-E923-B549-9001-21DAB31EC56B}" destId="{E1154581-721E-2545-9322-E695E86733C2}" srcOrd="0" destOrd="0" presId="urn:microsoft.com/office/officeart/2005/8/layout/hList6"/>
    <dgm:cxn modelId="{A769BF06-4D27-2844-9419-66E0C9C9B8B5}" type="presParOf" srcId="{BE3D77DA-6FC8-4A4A-927C-03CA93689343}" destId="{5327F60F-A784-384C-B58A-62C653C68FA1}" srcOrd="0" destOrd="0" presId="urn:microsoft.com/office/officeart/2005/8/layout/hList6"/>
    <dgm:cxn modelId="{486EB763-0481-CC4B-B636-D567314D5EF8}" type="presParOf" srcId="{BE3D77DA-6FC8-4A4A-927C-03CA93689343}" destId="{6612EB39-BCD4-BA4C-93F2-68A8B18440FD}" srcOrd="1" destOrd="0" presId="urn:microsoft.com/office/officeart/2005/8/layout/hList6"/>
    <dgm:cxn modelId="{CCABF16E-34D8-E84B-90F3-EF53DDBEC2E0}" type="presParOf" srcId="{BE3D77DA-6FC8-4A4A-927C-03CA93689343}" destId="{C6EB64C4-B5C9-C743-A1A7-1A64563D4CEA}" srcOrd="2" destOrd="0" presId="urn:microsoft.com/office/officeart/2005/8/layout/hList6"/>
    <dgm:cxn modelId="{4EFF1B4B-E839-D548-BD75-74ABA54980D5}" type="presParOf" srcId="{BE3D77DA-6FC8-4A4A-927C-03CA93689343}" destId="{E187F006-4E9D-B241-9148-C3903DA70BC9}" srcOrd="3" destOrd="0" presId="urn:microsoft.com/office/officeart/2005/8/layout/hList6"/>
    <dgm:cxn modelId="{6D89D105-C967-BB49-B1AF-09F1F0DB7CD7}" type="presParOf" srcId="{BE3D77DA-6FC8-4A4A-927C-03CA93689343}" destId="{E1154581-721E-2545-9322-E695E86733C2}" srcOrd="4" destOrd="0" presId="urn:microsoft.com/office/officeart/2005/8/layout/hList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806622" y="0"/>
          <a:ext cx="6921154"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1452017" y="299292"/>
          <a:ext cx="2586580"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Encrypts a digital data stream one bit or one byte at a time</a:t>
          </a:r>
        </a:p>
        <a:p>
          <a:pPr marL="0" lvl="0" indent="0" algn="ctr" defTabSz="889000" rtl="0">
            <a:lnSpc>
              <a:spcPct val="90000"/>
            </a:lnSpc>
            <a:spcBef>
              <a:spcPct val="0"/>
            </a:spcBef>
            <a:spcAft>
              <a:spcPct val="35000"/>
            </a:spcAft>
            <a:buNone/>
          </a:pPr>
          <a:r>
            <a:rPr lang="en-US" sz="2000" kern="1200" dirty="0"/>
            <a:t>Example: RC4</a:t>
          </a:r>
        </a:p>
      </dsp:txBody>
      <dsp:txXfrm>
        <a:off x="1548556" y="395831"/>
        <a:ext cx="2393502" cy="1784536"/>
      </dsp:txXfrm>
    </dsp:sp>
    <dsp:sp modelId="{40DEB569-D830-3B4C-85A1-DEE51CF7A1AF}">
      <dsp:nvSpPr>
        <dsp:cNvPr id="0" name=""/>
        <dsp:cNvSpPr/>
      </dsp:nvSpPr>
      <dsp:spPr>
        <a:xfrm>
          <a:off x="4523241" y="299292"/>
          <a:ext cx="2764111"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If the cryptographic keystream is random, then this cipher is unbreakable by any means other than acquiring the keystream</a:t>
          </a:r>
        </a:p>
      </dsp:txBody>
      <dsp:txXfrm>
        <a:off x="4619780" y="395831"/>
        <a:ext cx="2571033" cy="1784536"/>
      </dsp:txXfrm>
    </dsp:sp>
    <dsp:sp modelId="{E43A1B95-F31C-7B44-81E3-A24F046A9ABB}">
      <dsp:nvSpPr>
        <dsp:cNvPr id="0" name=""/>
        <dsp:cNvSpPr/>
      </dsp:nvSpPr>
      <dsp:spPr>
        <a:xfrm>
          <a:off x="1465781" y="2645058"/>
          <a:ext cx="2581201"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b="0" i="0" kern="1200" dirty="0"/>
            <a:t>Stream ciphers are linear, so the same key both encrypts and decrypts messages. </a:t>
          </a:r>
          <a:endParaRPr lang="en-US" sz="1800" kern="1200" dirty="0"/>
        </a:p>
      </dsp:txBody>
      <dsp:txXfrm>
        <a:off x="1562320" y="2741597"/>
        <a:ext cx="2388123" cy="1784536"/>
      </dsp:txXfrm>
    </dsp:sp>
    <dsp:sp modelId="{50837987-4199-F845-9D3A-77DDE3DBCB6A}">
      <dsp:nvSpPr>
        <dsp:cNvPr id="0" name=""/>
        <dsp:cNvSpPr/>
      </dsp:nvSpPr>
      <dsp:spPr>
        <a:xfrm>
          <a:off x="4551046" y="2645058"/>
          <a:ext cx="2708461"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It must be computationally impractical to predict future portions of the bit stream based on previous portions of the bit stream</a:t>
          </a:r>
        </a:p>
      </dsp:txBody>
      <dsp:txXfrm>
        <a:off x="4647585" y="2741597"/>
        <a:ext cx="2515383" cy="1784536"/>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54F1174-8CF9-9A40-9D07-E0CBAE921C39}">
      <dsp:nvSpPr>
        <dsp:cNvPr id="0" name=""/>
        <dsp:cNvSpPr/>
      </dsp:nvSpPr>
      <dsp:spPr>
        <a:xfrm>
          <a:off x="1022652" y="0"/>
          <a:ext cx="6489095" cy="4944034"/>
        </a:xfrm>
        <a:prstGeom prst="quadArrow">
          <a:avLst>
            <a:gd name="adj1" fmla="val 2000"/>
            <a:gd name="adj2" fmla="val 4000"/>
            <a:gd name="adj3" fmla="val 5000"/>
          </a:avLst>
        </a:prstGeom>
        <a:solidFill>
          <a:schemeClr val="bg2"/>
        </a:solidFill>
        <a:ln>
          <a:solidFill>
            <a:schemeClr val="tx2"/>
          </a:solidFill>
        </a:ln>
        <a:effectLst>
          <a:outerShdw blurRad="38100" dist="25400" dir="5400000" rotWithShape="0">
            <a:srgbClr val="000000">
              <a:alpha val="50000"/>
            </a:srgbClr>
          </a:outerShdw>
        </a:effectLst>
      </dsp:spPr>
      <dsp:style>
        <a:lnRef idx="0">
          <a:scrgbClr r="0" g="0" b="0"/>
        </a:lnRef>
        <a:fillRef idx="1">
          <a:scrgbClr r="0" g="0" b="0"/>
        </a:fillRef>
        <a:effectRef idx="2">
          <a:scrgbClr r="0" g="0" b="0"/>
        </a:effectRef>
        <a:fontRef idx="minor"/>
      </dsp:style>
    </dsp:sp>
    <dsp:sp modelId="{FECC4BC1-441A-5849-8098-4815B636C467}">
      <dsp:nvSpPr>
        <dsp:cNvPr id="0" name=""/>
        <dsp:cNvSpPr/>
      </dsp:nvSpPr>
      <dsp:spPr>
        <a:xfrm>
          <a:off x="1454686" y="321362"/>
          <a:ext cx="2603350"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68580" tIns="68580" rIns="68580" bIns="68580" numCol="1" spcCol="1270" anchor="ctr" anchorCtr="0">
          <a:noAutofit/>
        </a:bodyPr>
        <a:lstStyle/>
        <a:p>
          <a:pPr marL="0" lvl="0" indent="0" algn="ctr" defTabSz="800100" rtl="0">
            <a:lnSpc>
              <a:spcPct val="90000"/>
            </a:lnSpc>
            <a:spcBef>
              <a:spcPct val="0"/>
            </a:spcBef>
            <a:spcAft>
              <a:spcPct val="35000"/>
            </a:spcAft>
            <a:buNone/>
          </a:pPr>
          <a:r>
            <a:rPr lang="en-US" sz="1800" kern="1200" dirty="0"/>
            <a:t>A block of plaintext is treated as a whole and used to produce a ciphertext block of equal length</a:t>
          </a:r>
        </a:p>
      </dsp:txBody>
      <dsp:txXfrm>
        <a:off x="1551225" y="417901"/>
        <a:ext cx="2410272" cy="1784536"/>
      </dsp:txXfrm>
    </dsp:sp>
    <dsp:sp modelId="{40DEB569-D830-3B4C-85A1-DEE51CF7A1AF}">
      <dsp:nvSpPr>
        <dsp:cNvPr id="0" name=""/>
        <dsp:cNvSpPr/>
      </dsp:nvSpPr>
      <dsp:spPr>
        <a:xfrm>
          <a:off x="4434852" y="321362"/>
          <a:ext cx="2564470"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6200" tIns="76200" rIns="76200" bIns="76200" numCol="1" spcCol="1270" anchor="ctr" anchorCtr="0">
          <a:noAutofit/>
        </a:bodyPr>
        <a:lstStyle/>
        <a:p>
          <a:pPr marL="0" lvl="0" indent="0" algn="ctr" defTabSz="889000" rtl="0">
            <a:lnSpc>
              <a:spcPct val="90000"/>
            </a:lnSpc>
            <a:spcBef>
              <a:spcPct val="0"/>
            </a:spcBef>
            <a:spcAft>
              <a:spcPct val="35000"/>
            </a:spcAft>
            <a:buNone/>
          </a:pPr>
          <a:r>
            <a:rPr lang="en-US" sz="2000" kern="1200" dirty="0"/>
            <a:t>Typically a block size of 64 or 128 bits is used</a:t>
          </a:r>
        </a:p>
      </dsp:txBody>
      <dsp:txXfrm>
        <a:off x="4531391" y="417901"/>
        <a:ext cx="2371392" cy="1784536"/>
      </dsp:txXfrm>
    </dsp:sp>
    <dsp:sp modelId="{E43A1B95-F31C-7B44-81E3-A24F046A9ABB}">
      <dsp:nvSpPr>
        <dsp:cNvPr id="0" name=""/>
        <dsp:cNvSpPr/>
      </dsp:nvSpPr>
      <dsp:spPr>
        <a:xfrm>
          <a:off x="1526711" y="2645058"/>
          <a:ext cx="2459340"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As with a stream cipher,  the two users share a symmetric encryption key </a:t>
          </a:r>
        </a:p>
      </dsp:txBody>
      <dsp:txXfrm>
        <a:off x="1623250" y="2741597"/>
        <a:ext cx="2266262" cy="1784536"/>
      </dsp:txXfrm>
    </dsp:sp>
    <dsp:sp modelId="{50837987-4199-F845-9D3A-77DDE3DBCB6A}">
      <dsp:nvSpPr>
        <dsp:cNvPr id="0" name=""/>
        <dsp:cNvSpPr/>
      </dsp:nvSpPr>
      <dsp:spPr>
        <a:xfrm>
          <a:off x="4434852" y="2645058"/>
          <a:ext cx="2564470" cy="1977614"/>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72390" tIns="72390" rIns="72390" bIns="72390" numCol="1" spcCol="1270" anchor="ctr" anchorCtr="0">
          <a:noAutofit/>
        </a:bodyPr>
        <a:lstStyle/>
        <a:p>
          <a:pPr marL="0" lvl="0" indent="0" algn="ctr" defTabSz="844550" rtl="0">
            <a:lnSpc>
              <a:spcPct val="90000"/>
            </a:lnSpc>
            <a:spcBef>
              <a:spcPct val="0"/>
            </a:spcBef>
            <a:spcAft>
              <a:spcPct val="35000"/>
            </a:spcAft>
            <a:buNone/>
          </a:pPr>
          <a:r>
            <a:rPr lang="en-US" sz="1900" kern="1200" dirty="0"/>
            <a:t>The majority of network-based symmetric cryptographic applications make use of block ciphers</a:t>
          </a:r>
        </a:p>
      </dsp:txBody>
      <dsp:txXfrm>
        <a:off x="4531391" y="2741597"/>
        <a:ext cx="2371392" cy="1784536"/>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1769EE-F32D-4B41-951F-64C6336B81AD}">
      <dsp:nvSpPr>
        <dsp:cNvPr id="0" name=""/>
        <dsp:cNvSpPr/>
      </dsp:nvSpPr>
      <dsp:spPr>
        <a:xfrm>
          <a:off x="2804159" y="229"/>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Each plaintext element or group of elements is uniquely replaced by a corresponding </a:t>
          </a:r>
          <a:r>
            <a:rPr lang="en-US" sz="1500" kern="1200" dirty="0" err="1"/>
            <a:t>ciphertext</a:t>
          </a:r>
          <a:r>
            <a:rPr lang="en-US" sz="1500" kern="1200" dirty="0"/>
            <a:t> element or group of elements</a:t>
          </a:r>
        </a:p>
      </dsp:txBody>
      <dsp:txXfrm>
        <a:off x="2804159" y="112083"/>
        <a:ext cx="3870679" cy="671121"/>
      </dsp:txXfrm>
    </dsp:sp>
    <dsp:sp modelId="{57A62681-1A56-7D44-BFF6-76AD004454BD}">
      <dsp:nvSpPr>
        <dsp:cNvPr id="0" name=""/>
        <dsp:cNvSpPr/>
      </dsp:nvSpPr>
      <dsp:spPr>
        <a:xfrm>
          <a:off x="0" y="229"/>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dirty="0"/>
            <a:t>Substitutions</a:t>
          </a:r>
        </a:p>
      </dsp:txBody>
      <dsp:txXfrm>
        <a:off x="43682" y="43911"/>
        <a:ext cx="2716796" cy="807465"/>
      </dsp:txXfrm>
    </dsp:sp>
    <dsp:sp modelId="{A41ED0DD-C2EF-014C-9055-C4A81ADD72A3}">
      <dsp:nvSpPr>
        <dsp:cNvPr id="0" name=""/>
        <dsp:cNvSpPr/>
      </dsp:nvSpPr>
      <dsp:spPr>
        <a:xfrm>
          <a:off x="2804159" y="984541"/>
          <a:ext cx="4206240" cy="894829"/>
        </a:xfrm>
        <a:prstGeom prst="rightArrow">
          <a:avLst>
            <a:gd name="adj1" fmla="val 75000"/>
            <a:gd name="adj2" fmla="val 50000"/>
          </a:avLst>
        </a:prstGeom>
        <a:solidFill>
          <a:schemeClr val="accent1">
            <a:alpha val="90000"/>
            <a:tint val="40000"/>
            <a:hueOff val="0"/>
            <a:satOff val="0"/>
            <a:lumOff val="0"/>
            <a:alphaOff val="0"/>
          </a:schemeClr>
        </a:solidFill>
        <a:ln w="38100" cap="flat" cmpd="sng" algn="ctr">
          <a:solidFill>
            <a:schemeClr val="tx2">
              <a:lumMod val="40000"/>
              <a:lumOff val="6000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9525" tIns="9525" rIns="9525" bIns="9525" numCol="1" spcCol="1270" anchor="t" anchorCtr="0">
          <a:noAutofit/>
        </a:bodyPr>
        <a:lstStyle/>
        <a:p>
          <a:pPr marL="114300" lvl="1" indent="-114300" algn="l" defTabSz="666750">
            <a:lnSpc>
              <a:spcPct val="90000"/>
            </a:lnSpc>
            <a:spcBef>
              <a:spcPct val="0"/>
            </a:spcBef>
            <a:spcAft>
              <a:spcPct val="15000"/>
            </a:spcAft>
            <a:buChar char="•"/>
          </a:pPr>
          <a:r>
            <a:rPr lang="en-US" sz="1500" kern="1200" dirty="0"/>
            <a:t>No elements are added or deleted or replaced in the sequence, rather the order in which the elements appear in the sequence is changed</a:t>
          </a:r>
        </a:p>
      </dsp:txBody>
      <dsp:txXfrm>
        <a:off x="2804159" y="1096395"/>
        <a:ext cx="3870679" cy="671121"/>
      </dsp:txXfrm>
    </dsp:sp>
    <dsp:sp modelId="{14881E42-CC0D-1E43-8416-8DF6501C7DFC}">
      <dsp:nvSpPr>
        <dsp:cNvPr id="0" name=""/>
        <dsp:cNvSpPr/>
      </dsp:nvSpPr>
      <dsp:spPr>
        <a:xfrm>
          <a:off x="0" y="984541"/>
          <a:ext cx="2804160" cy="894829"/>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5730" tIns="62865" rIns="125730" bIns="62865" numCol="1" spcCol="1270" anchor="ctr" anchorCtr="0">
          <a:noAutofit/>
        </a:bodyPr>
        <a:lstStyle/>
        <a:p>
          <a:pPr marL="0" lvl="0" indent="0" algn="ctr" defTabSz="1466850">
            <a:lnSpc>
              <a:spcPct val="90000"/>
            </a:lnSpc>
            <a:spcBef>
              <a:spcPct val="0"/>
            </a:spcBef>
            <a:spcAft>
              <a:spcPct val="35000"/>
            </a:spcAft>
            <a:buNone/>
          </a:pPr>
          <a:r>
            <a:rPr lang="en-US" sz="3300" kern="1200"/>
            <a:t>Permutation </a:t>
          </a:r>
          <a:endParaRPr lang="en-US" sz="3300" kern="1200" dirty="0"/>
        </a:p>
      </dsp:txBody>
      <dsp:txXfrm>
        <a:off x="43682" y="1028223"/>
        <a:ext cx="2716796" cy="807465"/>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A30085D-7AF6-344F-B216-B72909C92BD4}">
      <dsp:nvSpPr>
        <dsp:cNvPr id="0" name=""/>
        <dsp:cNvSpPr/>
      </dsp:nvSpPr>
      <dsp:spPr>
        <a:xfrm>
          <a:off x="0" y="259200"/>
          <a:ext cx="7772400" cy="982799"/>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333248" rIns="603225" bIns="128016" numCol="1" spcCol="1270" anchor="t" anchorCtr="0">
          <a:noAutofit/>
        </a:bodyPr>
        <a:lstStyle/>
        <a:p>
          <a:pPr marL="171450" lvl="1" indent="-171450" algn="l" defTabSz="800100">
            <a:lnSpc>
              <a:spcPct val="90000"/>
            </a:lnSpc>
            <a:spcBef>
              <a:spcPct val="0"/>
            </a:spcBef>
            <a:spcAft>
              <a:spcPct val="15000"/>
            </a:spcAft>
            <a:buChar char="•"/>
          </a:pPr>
          <a:r>
            <a:rPr lang="en-US" sz="1800" kern="1200" dirty="0"/>
            <a:t>This is achieved by having each plaintext digit affect the value of many ciphertext digits</a:t>
          </a:r>
        </a:p>
      </dsp:txBody>
      <dsp:txXfrm>
        <a:off x="0" y="259200"/>
        <a:ext cx="7772400" cy="982799"/>
      </dsp:txXfrm>
    </dsp:sp>
    <dsp:sp modelId="{05C59622-ED4A-404E-B3CC-481B6A564661}">
      <dsp:nvSpPr>
        <dsp:cNvPr id="0" name=""/>
        <dsp:cNvSpPr/>
      </dsp:nvSpPr>
      <dsp:spPr>
        <a:xfrm>
          <a:off x="388620" y="23040"/>
          <a:ext cx="544068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Diffusion</a:t>
          </a:r>
        </a:p>
      </dsp:txBody>
      <dsp:txXfrm>
        <a:off x="411677" y="46097"/>
        <a:ext cx="5394566" cy="426206"/>
      </dsp:txXfrm>
    </dsp:sp>
    <dsp:sp modelId="{4FEE6985-9E03-6C45-BF93-562135E96DEF}">
      <dsp:nvSpPr>
        <dsp:cNvPr id="0" name=""/>
        <dsp:cNvSpPr/>
      </dsp:nvSpPr>
      <dsp:spPr>
        <a:xfrm>
          <a:off x="0" y="1564559"/>
          <a:ext cx="7772400" cy="1612800"/>
        </a:xfrm>
        <a:prstGeom prst="rect">
          <a:avLst/>
        </a:prstGeom>
        <a:solidFill>
          <a:schemeClr val="lt1">
            <a:alpha val="90000"/>
            <a:hueOff val="0"/>
            <a:satOff val="0"/>
            <a:lumOff val="0"/>
            <a:alphaOff val="0"/>
          </a:schemeClr>
        </a:solidFill>
        <a:ln w="38100" cap="flat" cmpd="sng" algn="ctr">
          <a:solidFill>
            <a:schemeClr val="accent1">
              <a:hueOff val="0"/>
              <a:satOff val="0"/>
              <a:lumOff val="0"/>
              <a:alphaOff val="0"/>
            </a:schemeClr>
          </a:solidFill>
          <a:prstDash val="solid"/>
          <a:miter/>
        </a:ln>
        <a:effectLst/>
      </dsp:spPr>
      <dsp:style>
        <a:lnRef idx="1">
          <a:scrgbClr r="0" g="0" b="0"/>
        </a:lnRef>
        <a:fillRef idx="1">
          <a:scrgbClr r="0" g="0" b="0"/>
        </a:fillRef>
        <a:effectRef idx="0">
          <a:scrgbClr r="0" g="0" b="0"/>
        </a:effectRef>
        <a:fontRef idx="minor"/>
      </dsp:style>
      <dsp:txBody>
        <a:bodyPr spcFirstLastPara="0" vert="horz" wrap="square" lIns="603225" tIns="333248" rIns="603225" bIns="113792" numCol="1" spcCol="1270" anchor="t" anchorCtr="0">
          <a:noAutofit/>
        </a:bodyPr>
        <a:lstStyle/>
        <a:p>
          <a:pPr marL="171450" lvl="1" indent="-171450" algn="l" defTabSz="711200">
            <a:lnSpc>
              <a:spcPct val="90000"/>
            </a:lnSpc>
            <a:spcBef>
              <a:spcPct val="0"/>
            </a:spcBef>
            <a:spcAft>
              <a:spcPct val="15000"/>
            </a:spcAft>
            <a:buChar char="•"/>
          </a:pPr>
          <a:r>
            <a:rPr lang="en-US" sz="1600" kern="1200"/>
            <a:t>Seeks to make the relationship between the statistics of the ciphertext and the value of the encryption key as complex as possible </a:t>
          </a:r>
          <a:endParaRPr lang="en-US" sz="1600" kern="1200" dirty="0"/>
        </a:p>
        <a:p>
          <a:pPr marL="171450" lvl="1" indent="-171450" algn="l" defTabSz="711200">
            <a:lnSpc>
              <a:spcPct val="90000"/>
            </a:lnSpc>
            <a:spcBef>
              <a:spcPct val="0"/>
            </a:spcBef>
            <a:spcAft>
              <a:spcPct val="15000"/>
            </a:spcAft>
            <a:buChar char="•"/>
          </a:pPr>
          <a:r>
            <a:rPr lang="en-US" sz="1600" kern="1200" dirty="0"/>
            <a:t>Even if the attacker can get some handle on the statistics of the ciphertext, the way in which the key was used to produce that ciphertext is so complex as to make it difficult to deduce the key</a:t>
          </a:r>
        </a:p>
      </dsp:txBody>
      <dsp:txXfrm>
        <a:off x="0" y="1564559"/>
        <a:ext cx="7772400" cy="1612800"/>
      </dsp:txXfrm>
    </dsp:sp>
    <dsp:sp modelId="{C63903A1-0277-2D4F-AE67-0F382A9588E9}">
      <dsp:nvSpPr>
        <dsp:cNvPr id="0" name=""/>
        <dsp:cNvSpPr/>
      </dsp:nvSpPr>
      <dsp:spPr>
        <a:xfrm>
          <a:off x="388620" y="1328400"/>
          <a:ext cx="5440680" cy="472320"/>
        </a:xfrm>
        <a:prstGeom prst="roundRect">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205645" tIns="0" rIns="205645" bIns="0" numCol="1" spcCol="1270" anchor="ctr" anchorCtr="0">
          <a:noAutofit/>
        </a:bodyPr>
        <a:lstStyle/>
        <a:p>
          <a:pPr marL="0" lvl="0" indent="0" algn="l" defTabSz="889000">
            <a:lnSpc>
              <a:spcPct val="90000"/>
            </a:lnSpc>
            <a:spcBef>
              <a:spcPct val="0"/>
            </a:spcBef>
            <a:spcAft>
              <a:spcPct val="35000"/>
            </a:spcAft>
            <a:buNone/>
          </a:pPr>
          <a:r>
            <a:rPr lang="en-US" sz="2000" b="1" i="0" kern="1200" dirty="0">
              <a:effectLst>
                <a:outerShdw blurRad="38100" dist="38100" dir="2700000" algn="tl">
                  <a:srgbClr val="000000">
                    <a:alpha val="43137"/>
                  </a:srgbClr>
                </a:outerShdw>
              </a:effectLst>
            </a:rPr>
            <a:t>Confusion</a:t>
          </a:r>
          <a:endParaRPr lang="en-US" sz="1800" b="1" i="0" kern="1200" dirty="0">
            <a:effectLst>
              <a:outerShdw blurRad="38100" dist="38100" dir="2700000" algn="tl">
                <a:srgbClr val="000000">
                  <a:alpha val="43137"/>
                </a:srgbClr>
              </a:outerShdw>
            </a:effectLst>
          </a:endParaRPr>
        </a:p>
      </dsp:txBody>
      <dsp:txXfrm>
        <a:off x="411677" y="1351457"/>
        <a:ext cx="5394566" cy="426206"/>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327F60F-A784-384C-B58A-62C653C68FA1}">
      <dsp:nvSpPr>
        <dsp:cNvPr id="0" name=""/>
        <dsp:cNvSpPr/>
      </dsp:nvSpPr>
      <dsp:spPr>
        <a:xfrm rot="16200000">
          <a:off x="-1193474"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The greater the number of rounds, the more difficult it is to perform cryptanalysis</a:t>
          </a:r>
        </a:p>
      </dsp:txBody>
      <dsp:txXfrm rot="5400000">
        <a:off x="925" y="958326"/>
        <a:ext cx="2402837" cy="2874981"/>
      </dsp:txXfrm>
    </dsp:sp>
    <dsp:sp modelId="{C6EB64C4-B5C9-C743-A1A7-1A64563D4CEA}">
      <dsp:nvSpPr>
        <dsp:cNvPr id="0" name=""/>
        <dsp:cNvSpPr/>
      </dsp:nvSpPr>
      <dsp:spPr>
        <a:xfrm rot="16200000">
          <a:off x="1389575"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In general, the criterion should be that the number of rounds is chosen so that known cryptanalytic efforts require greater effort than a simple brute-force key search attack</a:t>
          </a:r>
        </a:p>
      </dsp:txBody>
      <dsp:txXfrm rot="5400000">
        <a:off x="2583974" y="958326"/>
        <a:ext cx="2402837" cy="2874981"/>
      </dsp:txXfrm>
    </dsp:sp>
    <dsp:sp modelId="{E1154581-721E-2545-9322-E695E86733C2}">
      <dsp:nvSpPr>
        <dsp:cNvPr id="0" name=""/>
        <dsp:cNvSpPr/>
      </dsp:nvSpPr>
      <dsp:spPr>
        <a:xfrm rot="16200000">
          <a:off x="3972626" y="1194398"/>
          <a:ext cx="4791635" cy="2402837"/>
        </a:xfrm>
        <a:prstGeom prst="flowChartManualOperation">
          <a:avLst/>
        </a:prstGeom>
        <a:blipFill rotWithShape="1">
          <a:blip xmlns:r="http://schemas.openxmlformats.org/officeDocument/2006/relationships" r:embed="rId1">
            <a:duotone>
              <a:schemeClr val="accent1">
                <a:hueOff val="0"/>
                <a:satOff val="0"/>
                <a:lumOff val="0"/>
                <a:alphaOff val="0"/>
                <a:shade val="70000"/>
                <a:satMod val="120000"/>
              </a:schemeClr>
              <a:schemeClr val="accent1">
                <a:hueOff val="0"/>
                <a:satOff val="0"/>
                <a:lumOff val="0"/>
                <a:alphaOff val="0"/>
                <a:tint val="70000"/>
                <a:satMod val="135000"/>
              </a:schemeClr>
            </a:duotone>
          </a:blip>
          <a:tile tx="0" ty="0" sx="40000" sy="40000" flip="none" algn="tl"/>
        </a:blipFill>
        <a:ln>
          <a:noFill/>
        </a:ln>
        <a:effectLst>
          <a:outerShdw blurRad="38100" dist="25400" dir="5400000" rotWithShape="0">
            <a:srgbClr val="000000">
              <a:alpha val="50000"/>
            </a:srgbClr>
          </a:outerShdw>
        </a:effectLst>
      </dsp:spPr>
      <dsp:style>
        <a:lnRef idx="0">
          <a:scrgbClr r="0" g="0" b="0"/>
        </a:lnRef>
        <a:fillRef idx="3">
          <a:scrgbClr r="0" g="0" b="0"/>
        </a:fillRef>
        <a:effectRef idx="2">
          <a:scrgbClr r="0" g="0" b="0"/>
        </a:effectRef>
        <a:fontRef idx="minor">
          <a:schemeClr val="lt1"/>
        </a:fontRef>
      </dsp:style>
      <dsp:txBody>
        <a:bodyPr spcFirstLastPara="0" vert="horz" wrap="square" lIns="120650" tIns="0" rIns="122662" bIns="0" numCol="1" spcCol="1270" anchor="ctr" anchorCtr="0">
          <a:noAutofit/>
        </a:bodyPr>
        <a:lstStyle/>
        <a:p>
          <a:pPr marL="0" lvl="0" indent="0" algn="ctr" defTabSz="844550" rtl="0">
            <a:lnSpc>
              <a:spcPct val="90000"/>
            </a:lnSpc>
            <a:spcBef>
              <a:spcPct val="0"/>
            </a:spcBef>
            <a:spcAft>
              <a:spcPct val="35000"/>
            </a:spcAft>
            <a:buNone/>
          </a:pPr>
          <a:r>
            <a:rPr lang="en-US" sz="1900" kern="1200" dirty="0"/>
            <a:t>If DES had 15 or fewer rounds, differential cryptanalysis would require less effort than a brute-force key search attack</a:t>
          </a:r>
        </a:p>
      </dsp:txBody>
      <dsp:txXfrm rot="5400000">
        <a:off x="5167025" y="958326"/>
        <a:ext cx="2402837" cy="2874981"/>
      </dsp:txXfrm>
    </dsp:sp>
  </dsp:spTree>
</dsp:drawing>
</file>

<file path=ppt/diagrams/layout1.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2.xml><?xml version="1.0" encoding="utf-8"?>
<dgm:layoutDef xmlns:dgm="http://schemas.openxmlformats.org/drawingml/2006/diagram" xmlns:a="http://schemas.openxmlformats.org/drawingml/2006/main" uniqueId="urn:microsoft.com/office/officeart/2005/8/layout/matrix2">
  <dgm:title val=""/>
  <dgm:desc val=""/>
  <dgm:catLst>
    <dgm:cat type="matrix" pri="3000"/>
  </dgm:catLst>
  <dgm:samp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0" destOrd="0"/>
        <dgm:cxn modelId="8" srcId="0" destId="4" srcOrd="1" destOrd="0"/>
      </dgm:cxnLst>
      <dgm:bg/>
      <dgm:whole/>
    </dgm:dataModel>
  </dgm:sampData>
  <dgm:styleData useDef="1">
    <dgm:dataModel>
      <dgm:ptLst/>
      <dgm:bg/>
      <dgm:whole/>
    </dgm:dataModel>
  </dgm:styleData>
  <dgm:clrData useDef="1">
    <dgm:dataModel>
      <dgm:ptLst/>
      <dgm:bg/>
      <dgm:whole/>
    </dgm:dataModel>
  </dgm:clrData>
  <dgm:layoutNode name="matrix">
    <dgm:varLst>
      <dgm:chMax val="1"/>
      <dgm:dir/>
      <dgm:resizeHandles val="exact"/>
    </dgm:varLst>
    <dgm:alg type="composite">
      <dgm:param type="ar" val="1"/>
    </dgm:alg>
    <dgm:shape xmlns:r="http://schemas.openxmlformats.org/officeDocument/2006/relationships" r:blip="">
      <dgm:adjLst/>
    </dgm:shape>
    <dgm:presOf/>
    <dgm:choose name="Name0">
      <dgm:if name="Name1" func="var" arg="dir" op="equ" val="norm">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l" for="ch" forName="rect1" refType="w" fact="0.065"/>
          <dgm:constr type="t" for="ch" forName="rect1" refType="h" fact="0.065"/>
          <dgm:constr type="w" for="ch" forName="rect2" refType="w" fact="0.4"/>
          <dgm:constr type="h" for="ch" forName="rect2" refType="h" fact="0.4"/>
          <dgm:constr type="r" for="ch" forName="rect2" refType="w" fact="0.935"/>
          <dgm:constr type="t" for="ch" forName="rect2" refType="h" fact="0.065"/>
          <dgm:constr type="w" for="ch" forName="rect3" refType="w" fact="0.4"/>
          <dgm:constr type="h" for="ch" forName="rect3" refType="w" fact="0.4"/>
          <dgm:constr type="l" for="ch" forName="rect3" refType="w" fact="0.065"/>
          <dgm:constr type="b" for="ch" forName="rect3" refType="h" fact="0.935"/>
          <dgm:constr type="w" for="ch" forName="rect4" refType="w" fact="0.4"/>
          <dgm:constr type="h" for="ch" forName="rect4" refType="h" fact="0.4"/>
          <dgm:constr type="r" for="ch" forName="rect4" refType="w" fact="0.935"/>
          <dgm:constr type="b" for="ch" forName="rect4" refType="h" fact="0.935"/>
        </dgm:constrLst>
      </dgm:if>
      <dgm:else name="Name2">
        <dgm:constrLst>
          <dgm:constr type="primFontSz" for="ch" ptType="node" op="equ" val="65"/>
          <dgm:constr type="w" for="ch" forName="axisShape" refType="w"/>
          <dgm:constr type="h" for="ch" forName="axisShape" refType="h"/>
          <dgm:constr type="w" for="ch" forName="rect1" refType="w" fact="0.4"/>
          <dgm:constr type="h" for="ch" forName="rect1" refType="w" fact="0.4"/>
          <dgm:constr type="r" for="ch" forName="rect1" refType="w" fact="0.935"/>
          <dgm:constr type="t" for="ch" forName="rect1" refType="h" fact="0.065"/>
          <dgm:constr type="w" for="ch" forName="rect2" refType="w" fact="0.4"/>
          <dgm:constr type="h" for="ch" forName="rect2" refType="h" fact="0.4"/>
          <dgm:constr type="l" for="ch" forName="rect2" refType="w" fact="0.065"/>
          <dgm:constr type="t" for="ch" forName="rect2" refType="h" fact="0.065"/>
          <dgm:constr type="w" for="ch" forName="rect3" refType="w" fact="0.4"/>
          <dgm:constr type="h" for="ch" forName="rect3" refType="w" fact="0.4"/>
          <dgm:constr type="r" for="ch" forName="rect3" refType="w" fact="0.935"/>
          <dgm:constr type="b" for="ch" forName="rect3" refType="h" fact="0.935"/>
          <dgm:constr type="w" for="ch" forName="rect4" refType="w" fact="0.4"/>
          <dgm:constr type="h" for="ch" forName="rect4" refType="h" fact="0.4"/>
          <dgm:constr type="l" for="ch" forName="rect4" refType="w" fact="0.065"/>
          <dgm:constr type="b" for="ch" forName="rect4" refType="h" fact="0.935"/>
        </dgm:constrLst>
      </dgm:else>
    </dgm:choose>
    <dgm:ruleLst/>
    <dgm:choose name="Name3">
      <dgm:if name="Name4" axis="ch" ptType="node" func="cnt" op="gte" val="1">
        <dgm:layoutNode name="axisShape" styleLbl="bgShp">
          <dgm:alg type="sp"/>
          <dgm:shape xmlns:r="http://schemas.openxmlformats.org/officeDocument/2006/relationships" type="quadArrow" r:blip="">
            <dgm:adjLst>
              <dgm:adj idx="1" val="0.02"/>
              <dgm:adj idx="2" val="0.04"/>
              <dgm:adj idx="3" val="0.05"/>
            </dgm:adjLst>
          </dgm:shape>
          <dgm:presOf/>
          <dgm:constrLst/>
          <dgm:ruleLst/>
        </dgm:layoutNode>
        <dgm:layoutNode name="rect1">
          <dgm:varLst>
            <dgm:chMax val="0"/>
            <dgm:chPref val="0"/>
            <dgm:bulletEnabled val="1"/>
          </dgm:varLst>
          <dgm:alg type="tx"/>
          <dgm:shape xmlns:r="http://schemas.openxmlformats.org/officeDocument/2006/relationships" type="roundRect" r:blip="">
            <dgm:adjLst/>
          </dgm:shape>
          <dgm:presOf axis="ch desOrSelf" ptType="node node" st="1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2">
          <dgm:varLst>
            <dgm:chMax val="0"/>
            <dgm:chPref val="0"/>
            <dgm:bulletEnabled val="1"/>
          </dgm:varLst>
          <dgm:alg type="tx"/>
          <dgm:shape xmlns:r="http://schemas.openxmlformats.org/officeDocument/2006/relationships" type="roundRect" r:blip="">
            <dgm:adjLst/>
          </dgm:shape>
          <dgm:presOf axis="ch desOrSelf" ptType="node node" st="2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3">
          <dgm:varLst>
            <dgm:chMax val="0"/>
            <dgm:chPref val="0"/>
            <dgm:bulletEnabled val="1"/>
          </dgm:varLst>
          <dgm:alg type="tx"/>
          <dgm:shape xmlns:r="http://schemas.openxmlformats.org/officeDocument/2006/relationships" type="roundRect" r:blip="">
            <dgm:adjLst/>
          </dgm:shape>
          <dgm:presOf axis="ch desOrSelf" ptType="node node" st="3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rect4">
          <dgm:varLst>
            <dgm:chMax val="0"/>
            <dgm:chPref val="0"/>
            <dgm:bulletEnabled val="1"/>
          </dgm:varLst>
          <dgm:alg type="tx"/>
          <dgm:shape xmlns:r="http://schemas.openxmlformats.org/officeDocument/2006/relationships" type="roundRect" r:blip="">
            <dgm:adjLst/>
          </dgm:shape>
          <dgm:presOf axis="ch desOrSelf" ptType="node node" st="4 1" cnt="1 0"/>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if>
      <dgm:else name="Name5"/>
    </dgm:choose>
  </dgm:layoutNode>
</dgm:layoutDef>
</file>

<file path=ppt/diagrams/layout3.xml><?xml version="1.0" encoding="utf-8"?>
<dgm:layoutDef xmlns:dgm="http://schemas.openxmlformats.org/drawingml/2006/diagram" xmlns:a="http://schemas.openxmlformats.org/drawingml/2006/main" uniqueId="urn:microsoft.com/office/officeart/2005/8/layout/vList6">
  <dgm:title val=""/>
  <dgm:desc val=""/>
  <dgm:catLst>
    <dgm:cat type="process" pri="22000"/>
    <dgm:cat type="list" pri="1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dgm:varLst>
    <dgm:alg type="lin">
      <dgm:param type="linDir" val="fromT"/>
    </dgm:alg>
    <dgm:shape xmlns:r="http://schemas.openxmlformats.org/officeDocument/2006/relationships" r:blip="">
      <dgm:adjLst/>
    </dgm:shape>
    <dgm:presOf/>
    <dgm:constrLst>
      <dgm:constr type="w" for="ch" forName="linNode" refType="w"/>
      <dgm:constr type="h" for="ch" forName="linNode" refType="h"/>
      <dgm:constr type="h" for="ch" forName="spacing" refType="h" refFor="ch" refForName="linNode" fact="0.1"/>
      <dgm:constr type="primFontSz" for="des" forName="parentShp" op="equ" val="65"/>
      <dgm:constr type="primFontSz" for="des" forName="childShp" op="equ" val="65"/>
    </dgm:constrLst>
    <dgm:ruleLst/>
    <dgm:forEach name="Name1" axis="ch" ptType="node">
      <dgm:layoutNode name="linNode">
        <dgm:choose name="Name2">
          <dgm:if name="Name3" func="var" arg="dir" op="equ" val="norm">
            <dgm:alg type="lin">
              <dgm:param type="linDir" val="fromL"/>
            </dgm:alg>
          </dgm:if>
          <dgm:else name="Name4">
            <dgm:alg type="lin">
              <dgm:param type="linDir" val="fromR"/>
            </dgm:alg>
          </dgm:else>
        </dgm:choose>
        <dgm:shape xmlns:r="http://schemas.openxmlformats.org/officeDocument/2006/relationships" r:blip="">
          <dgm:adjLst/>
        </dgm:shape>
        <dgm:presOf/>
        <dgm:choose name="Name5">
          <dgm:if name="Name6" func="var" arg="dir" op="equ" val="norm">
            <dgm:constrLst>
              <dgm:constr type="w" for="ch" forName="parentShp" refType="w" fact="0.4"/>
              <dgm:constr type="h" for="ch" forName="parentShp" refType="h"/>
              <dgm:constr type="w" for="ch" forName="childShp" refType="w" fact="0.6"/>
              <dgm:constr type="h" for="ch" forName="childShp" refType="h" refFor="ch" refForName="parentShp"/>
            </dgm:constrLst>
          </dgm:if>
          <dgm:else name="Name7">
            <dgm:constrLst>
              <dgm:constr type="w" for="ch" forName="parentShp" refType="w" fact="0.4"/>
              <dgm:constr type="h" for="ch" forName="parentShp" refType="h"/>
              <dgm:constr type="w" for="ch" forName="childShp" refType="w" fact="0.6"/>
              <dgm:constr type="h" for="ch" forName="childShp" refType="h" refFor="ch" refForName="parentShp"/>
            </dgm:constrLst>
          </dgm:else>
        </dgm:choose>
        <dgm:ruleLst/>
        <dgm:layoutNode name="parentShp" styleLbl="node1">
          <dgm:varLst>
            <dgm:bulletEnabled val="1"/>
          </dgm:varLst>
          <dgm:alg type="tx"/>
          <dgm:shape xmlns:r="http://schemas.openxmlformats.org/officeDocument/2006/relationships" type="roundRect" r:blip="">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layoutNode name="childShp" styleLbl="bgAccFollowNode1">
          <dgm:varLst>
            <dgm:bulletEnabled val="1"/>
          </dgm:varLst>
          <dgm:alg type="tx">
            <dgm:param type="stBulletLvl" val="1"/>
          </dgm:alg>
          <dgm:choose name="Name8">
            <dgm:if name="Name9" func="var" arg="dir" op="equ" val="norm">
              <dgm:shape xmlns:r="http://schemas.openxmlformats.org/officeDocument/2006/relationships" type="rightArrow" r:blip="" zOrderOff="-2">
                <dgm:adjLst>
                  <dgm:adj idx="1" val="0.75"/>
                </dgm:adjLst>
              </dgm:shape>
            </dgm:if>
            <dgm:else name="Name10">
              <dgm:shape xmlns:r="http://schemas.openxmlformats.org/officeDocument/2006/relationships" rot="180" type="rightArrow" r:blip="" zOrderOff="-2">
                <dgm:adjLst>
                  <dgm:adj idx="1" val="0.75"/>
                </dgm:adjLst>
              </dgm:shape>
            </dgm:else>
          </dgm:choose>
          <dgm:presOf axis="des" ptType="node"/>
          <dgm:constrLst>
            <dgm:constr type="secFontSz" refType="primFontSz"/>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dgm:forEach name="Name11" axis="followSib" ptType="sibTrans" cnt="1">
        <dgm:layoutNode name="spacing">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hList6">
  <dgm:title val=""/>
  <dgm:desc val=""/>
  <dgm:catLst>
    <dgm:cat type="list" pri="18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ptType="node" refType="h"/>
      <dgm:constr type="w" for="ch" ptType="node" refType="w"/>
      <dgm:constr type="primFontSz" for="ch" ptType="node" op="equ"/>
      <dgm:constr type="w" for="ch" forName="sibTrans" refType="w" fact="0.075"/>
    </dgm:constrLst>
    <dgm:ruleLst/>
    <dgm:forEach name="nodesForEach" axis="ch" ptType="node">
      <dgm:layoutNode name="node">
        <dgm:varLst>
          <dgm:bulletEnabled val="1"/>
        </dgm:varLst>
        <dgm:alg type="tx"/>
        <dgm:choose name="Name4">
          <dgm:if name="Name5" func="var" arg="dir" op="equ" val="norm">
            <dgm:shape xmlns:r="http://schemas.openxmlformats.org/officeDocument/2006/relationships" rot="-90" type="flowChartManualOperation" r:blip="">
              <dgm:adjLst/>
            </dgm:shape>
          </dgm:if>
          <dgm:else name="Name6">
            <dgm:shape xmlns:r="http://schemas.openxmlformats.org/officeDocument/2006/relationships" rot="90" type="flowChartManualOperation" r:blip="">
              <dgm:adjLst/>
            </dgm:shape>
          </dgm:else>
        </dgm:choose>
        <dgm:presOf axis="desOrSelf" ptType="node"/>
        <dgm:constrLst>
          <dgm:constr type="primFontSz" val="65"/>
          <dgm:constr type="tMarg"/>
          <dgm:constr type="bMarg"/>
          <dgm:constr type="lMarg" refType="primFontSz" fact="0.5"/>
          <dgm:constr type="rMarg" refType="lMarg"/>
        </dgm:constrLst>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1554"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151555" name="Rectangle 1027"/>
          <p:cNvSpPr>
            <a:spLocks noGrp="1" noChangeArrowheads="1"/>
          </p:cNvSpPr>
          <p:nvPr>
            <p:ph type="dt" sz="quarter" idx="1"/>
          </p:nvPr>
        </p:nvSpPr>
        <p:spPr bwMode="auto">
          <a:xfrm>
            <a:off x="388620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51556" name="Rectangle 1028"/>
          <p:cNvSpPr>
            <a:spLocks noGrp="1" noChangeArrowheads="1"/>
          </p:cNvSpPr>
          <p:nvPr>
            <p:ph type="ftr" sz="quarter" idx="2"/>
          </p:nvPr>
        </p:nvSpPr>
        <p:spPr bwMode="auto">
          <a:xfrm>
            <a:off x="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151557" name="Rectangle 1029"/>
          <p:cNvSpPr>
            <a:spLocks noGrp="1" noChangeArrowheads="1"/>
          </p:cNvSpPr>
          <p:nvPr>
            <p:ph type="sldNum" sz="quarter" idx="3"/>
          </p:nvPr>
        </p:nvSpPr>
        <p:spPr bwMode="auto">
          <a:xfrm>
            <a:off x="3886200" y="8686800"/>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D3613805-4F3D-264B-B930-DACA5122DEE1}" type="slidenum">
              <a:rPr lang="en-US"/>
              <a:pPr>
                <a:defRPr/>
              </a:pPr>
              <a:t>‹#›</a:t>
            </a:fld>
            <a:endParaRPr lang="en-US" dirty="0"/>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2530" name="Rectangle 1026"/>
          <p:cNvSpPr>
            <a:spLocks noGrp="1" noChangeArrowheads="1"/>
          </p:cNvSpPr>
          <p:nvPr>
            <p:ph type="hdr" sz="quarter"/>
          </p:nvPr>
        </p:nvSpPr>
        <p:spPr bwMode="auto">
          <a:xfrm>
            <a:off x="0"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atin typeface="Arial" pitchFamily="-107" charset="0"/>
              </a:defRPr>
            </a:lvl1pPr>
          </a:lstStyle>
          <a:p>
            <a:pPr>
              <a:defRPr/>
            </a:pPr>
            <a:endParaRPr lang="en-US" dirty="0"/>
          </a:p>
        </p:txBody>
      </p:sp>
      <p:sp>
        <p:nvSpPr>
          <p:cNvPr id="22531" name="Rectangle 1027"/>
          <p:cNvSpPr>
            <a:spLocks noGrp="1" noChangeArrowheads="1"/>
          </p:cNvSpPr>
          <p:nvPr>
            <p:ph type="dt" idx="1"/>
          </p:nvPr>
        </p:nvSpPr>
        <p:spPr bwMode="auto">
          <a:xfrm>
            <a:off x="3884613" y="0"/>
            <a:ext cx="29718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atin typeface="Arial" pitchFamily="-107" charset="0"/>
              </a:defRPr>
            </a:lvl1pPr>
          </a:lstStyle>
          <a:p>
            <a:pPr>
              <a:defRPr/>
            </a:pPr>
            <a:endParaRPr lang="en-US" dirty="0"/>
          </a:p>
        </p:txBody>
      </p:sp>
      <p:sp>
        <p:nvSpPr>
          <p:cNvPr id="14340" name="Rectangle 1028"/>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p:spPr>
      </p:sp>
      <p:sp>
        <p:nvSpPr>
          <p:cNvPr id="22533" name="Rectangle 1029"/>
          <p:cNvSpPr>
            <a:spLocks noGrp="1" noChangeArrowheads="1"/>
          </p:cNvSpPr>
          <p:nvPr>
            <p:ph type="body" sz="quarter" idx="3"/>
          </p:nvPr>
        </p:nvSpPr>
        <p:spPr bwMode="auto">
          <a:xfrm>
            <a:off x="685800" y="4343400"/>
            <a:ext cx="5486400" cy="41148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AU" noProof="0"/>
              <a:t>Click to edit Master text styles</a:t>
            </a:r>
          </a:p>
          <a:p>
            <a:pPr lvl="1"/>
            <a:r>
              <a:rPr lang="en-AU" noProof="0"/>
              <a:t>Second level</a:t>
            </a:r>
          </a:p>
          <a:p>
            <a:pPr lvl="2"/>
            <a:r>
              <a:rPr lang="en-AU" noProof="0"/>
              <a:t>Third level</a:t>
            </a:r>
          </a:p>
          <a:p>
            <a:pPr lvl="3"/>
            <a:r>
              <a:rPr lang="en-AU" noProof="0"/>
              <a:t>Fourth level</a:t>
            </a:r>
          </a:p>
          <a:p>
            <a:pPr lvl="4"/>
            <a:r>
              <a:rPr lang="en-AU" noProof="0"/>
              <a:t>Fifth level</a:t>
            </a:r>
          </a:p>
        </p:txBody>
      </p:sp>
      <p:sp>
        <p:nvSpPr>
          <p:cNvPr id="22534" name="Rectangle 1030"/>
          <p:cNvSpPr>
            <a:spLocks noGrp="1" noChangeArrowheads="1"/>
          </p:cNvSpPr>
          <p:nvPr>
            <p:ph type="ftr" sz="quarter" idx="4"/>
          </p:nvPr>
        </p:nvSpPr>
        <p:spPr bwMode="auto">
          <a:xfrm>
            <a:off x="0"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atin typeface="Arial" pitchFamily="-107" charset="0"/>
              </a:defRPr>
            </a:lvl1pPr>
          </a:lstStyle>
          <a:p>
            <a:pPr>
              <a:defRPr/>
            </a:pPr>
            <a:endParaRPr lang="en-US" dirty="0"/>
          </a:p>
        </p:txBody>
      </p:sp>
      <p:sp>
        <p:nvSpPr>
          <p:cNvPr id="22535" name="Rectangle 1031"/>
          <p:cNvSpPr>
            <a:spLocks noGrp="1" noChangeArrowheads="1"/>
          </p:cNvSpPr>
          <p:nvPr>
            <p:ph type="sldNum" sz="quarter" idx="5"/>
          </p:nvPr>
        </p:nvSpPr>
        <p:spPr bwMode="auto">
          <a:xfrm>
            <a:off x="3884613" y="8685213"/>
            <a:ext cx="29718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atin typeface="Arial" pitchFamily="-107" charset="0"/>
              </a:defRPr>
            </a:lvl1pPr>
          </a:lstStyle>
          <a:p>
            <a:pPr>
              <a:defRPr/>
            </a:pPr>
            <a:fld id="{32E074F0-BC3C-BD4A-9904-F5309CE7DC1D}" type="slidenum">
              <a:rPr lang="en-AU"/>
              <a:pPr>
                <a:defRPr/>
              </a:pPr>
              <a:t>‹#›</a:t>
            </a:fld>
            <a:endParaRPr lang="en-AU" dirty="0"/>
          </a:p>
        </p:txBody>
      </p:sp>
    </p:spTree>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Arial" charset="0"/>
        <a:ea typeface="ＭＳ Ｐゴシック" pitchFamily="-107" charset="-128"/>
        <a:cs typeface="ＭＳ Ｐゴシック" pitchFamily="-107" charset="-128"/>
      </a:defRPr>
    </a:lvl1pPr>
    <a:lvl2pPr marL="4572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1031"/>
          <p:cNvSpPr>
            <a:spLocks noGrp="1" noChangeArrowheads="1"/>
          </p:cNvSpPr>
          <p:nvPr>
            <p:ph type="sldNum" sz="quarter" idx="5"/>
          </p:nvPr>
        </p:nvSpPr>
        <p:spPr>
          <a:noFill/>
        </p:spPr>
        <p:txBody>
          <a:bodyPr/>
          <a:lstStyle/>
          <a:p>
            <a:fld id="{25E0942C-CFD0-B04C-830A-59795697A0DF}" type="slidenum">
              <a:rPr lang="en-AU">
                <a:latin typeface="Arial" pitchFamily="-1" charset="0"/>
              </a:rPr>
              <a:pPr/>
              <a:t>1</a:t>
            </a:fld>
            <a:endParaRPr lang="en-AU" dirty="0">
              <a:latin typeface="Arial" pitchFamily="-1" charset="0"/>
            </a:endParaRPr>
          </a:p>
        </p:txBody>
      </p:sp>
      <p:sp>
        <p:nvSpPr>
          <p:cNvPr id="18435" name="Rectangle 2"/>
          <p:cNvSpPr>
            <a:spLocks noGrp="1" noRot="1" noChangeAspect="1" noChangeArrowheads="1" noTextEdit="1"/>
          </p:cNvSpPr>
          <p:nvPr>
            <p:ph type="sldImg"/>
          </p:nvPr>
        </p:nvSpPr>
        <p:spPr>
          <a:ln/>
        </p:spPr>
      </p:sp>
      <p:sp>
        <p:nvSpPr>
          <p:cNvPr id="18436" name="Rectangle 3"/>
          <p:cNvSpPr>
            <a:spLocks noGrp="1" noChangeArrowheads="1"/>
          </p:cNvSpPr>
          <p:nvPr>
            <p:ph type="body" idx="1"/>
          </p:nvPr>
        </p:nvSpPr>
        <p:spPr>
          <a:noFill/>
          <a:ln/>
        </p:spPr>
        <p:txBody>
          <a:bodyPr/>
          <a:lstStyle/>
          <a:p>
            <a:pPr eaLnBrk="1" hangingPunct="1"/>
            <a:r>
              <a:rPr lang="en-US" dirty="0">
                <a:latin typeface="Times New Roman" pitchFamily="-1" charset="0"/>
                <a:ea typeface="ＭＳ Ｐゴシック" pitchFamily="-1" charset="-128"/>
                <a:cs typeface="ＭＳ Ｐゴシック" pitchFamily="-1" charset="-128"/>
              </a:rPr>
              <a:t>Lecture slides prepared for “Cryptography and Network Security”, 7/e, by William Stallings</a:t>
            </a:r>
            <a:r>
              <a:rPr lang="en-US" dirty="0">
                <a:latin typeface="Arial" pitchFamily="-1" charset="0"/>
                <a:ea typeface="ＭＳ Ｐゴシック" pitchFamily="-1" charset="-128"/>
                <a:cs typeface="ＭＳ Ｐゴシック" pitchFamily="-1" charset="-128"/>
              </a:rPr>
              <a:t>, Chapter 4 – “</a:t>
            </a:r>
            <a:r>
              <a:rPr lang="en-AU" dirty="0">
                <a:latin typeface="Arial" pitchFamily="-1" charset="0"/>
                <a:ea typeface="ＭＳ Ｐゴシック" pitchFamily="-1" charset="-128"/>
                <a:cs typeface="ＭＳ Ｐゴシック" pitchFamily="-1" charset="-128"/>
              </a:rPr>
              <a:t>Block</a:t>
            </a:r>
            <a:r>
              <a:rPr lang="en-AU" baseline="0" dirty="0">
                <a:latin typeface="Arial" pitchFamily="-1" charset="0"/>
                <a:ea typeface="ＭＳ Ｐゴシック" pitchFamily="-1" charset="-128"/>
                <a:cs typeface="ＭＳ Ｐゴシック" pitchFamily="-1" charset="-128"/>
              </a:rPr>
              <a:t> Ciphers and the Data Encryption Standard</a:t>
            </a:r>
            <a:r>
              <a:rPr lang="en-US" dirty="0">
                <a:latin typeface="Arial" pitchFamily="-1" charset="0"/>
                <a:ea typeface="ＭＳ Ｐゴシック" pitchFamily="-1" charset="-128"/>
                <a:cs typeface="ＭＳ Ｐゴシック" pitchFamily="-1" charset="-128"/>
              </a:rPr>
              <a:t>”.</a:t>
            </a:r>
            <a:endParaRPr lang="en-AU" dirty="0">
              <a:latin typeface="Arial" pitchFamily="-1" charset="0"/>
              <a:ea typeface="ＭＳ Ｐゴシック" pitchFamily="-1" charset="-128"/>
              <a:cs typeface="ＭＳ Ｐゴシック" pitchFamily="-1" charset="-128"/>
            </a:endParaRPr>
          </a:p>
          <a:p>
            <a:pPr eaLnBrk="1" hangingPunct="1"/>
            <a:endParaRPr lang="en-AU" dirty="0">
              <a:latin typeface="Times New Roman" pitchFamily="-1" charset="0"/>
              <a:ea typeface="ＭＳ Ｐゴシック" pitchFamily="-1" charset="-128"/>
              <a:cs typeface="ＭＳ Ｐゴシック" pitchFamily="-1" charset="-128"/>
            </a:endParaRPr>
          </a:p>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1031"/>
          <p:cNvSpPr>
            <a:spLocks noGrp="1" noChangeArrowheads="1"/>
          </p:cNvSpPr>
          <p:nvPr>
            <p:ph type="sldNum" sz="quarter" idx="5"/>
          </p:nvPr>
        </p:nvSpPr>
        <p:spPr>
          <a:noFill/>
        </p:spPr>
        <p:txBody>
          <a:bodyPr/>
          <a:lstStyle/>
          <a:p>
            <a:fld id="{38887839-B638-5940-A40E-D2058DA52E48}" type="slidenum">
              <a:rPr lang="en-AU">
                <a:latin typeface="Arial" pitchFamily="-1" charset="0"/>
              </a:rPr>
              <a:pPr/>
              <a:t>10</a:t>
            </a:fld>
            <a:endParaRPr lang="en-AU" dirty="0">
              <a:latin typeface="Arial" pitchFamily="-1" charset="0"/>
            </a:endParaRPr>
          </a:p>
        </p:txBody>
      </p:sp>
      <p:sp>
        <p:nvSpPr>
          <p:cNvPr id="30723" name="Rectangle 2"/>
          <p:cNvSpPr>
            <a:spLocks noGrp="1" noRot="1" noChangeAspect="1" noChangeArrowheads="1" noTextEdit="1"/>
          </p:cNvSpPr>
          <p:nvPr>
            <p:ph type="sldImg"/>
          </p:nvPr>
        </p:nvSpPr>
        <p:spPr>
          <a:ln/>
        </p:spPr>
      </p:sp>
      <p:sp>
        <p:nvSpPr>
          <p:cNvPr id="30724" name="Rectangle 3"/>
          <p:cNvSpPr>
            <a:spLocks noGrp="1" noChangeArrowheads="1"/>
          </p:cNvSpPr>
          <p:nvPr>
            <p:ph type="body" idx="1"/>
          </p:nvPr>
        </p:nvSpPr>
        <p:spPr>
          <a:noFill/>
          <a:ln/>
        </p:spPr>
        <p:txBody>
          <a:bodyPr/>
          <a:lstStyle/>
          <a:p>
            <a:r>
              <a:rPr lang="en-US" dirty="0" err="1"/>
              <a:t>Feistel</a:t>
            </a:r>
            <a:r>
              <a:rPr lang="en-US" dirty="0"/>
              <a:t> cipher is symmetric structure used for block</a:t>
            </a:r>
            <a:r>
              <a:rPr lang="en-US" baseline="0" dirty="0"/>
              <a:t> ciphering</a:t>
            </a:r>
            <a:r>
              <a:rPr lang="en-US" dirty="0"/>
              <a:t>.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proposed [FEIS73] that we can approximate the ideal block cipher by utilizing</a:t>
            </a:r>
          </a:p>
          <a:p>
            <a:r>
              <a:rPr lang="en-US" sz="1200" kern="1200" baseline="0" dirty="0">
                <a:solidFill>
                  <a:schemeClr val="tx1"/>
                </a:solidFill>
                <a:latin typeface="Arial" charset="0"/>
                <a:ea typeface="ＭＳ Ｐゴシック" pitchFamily="-107" charset="-128"/>
                <a:cs typeface="ＭＳ Ｐゴシック" pitchFamily="-107" charset="-128"/>
              </a:rPr>
              <a:t>the concept of a product cipher, which is the execution of two or more simple ciphers</a:t>
            </a:r>
          </a:p>
          <a:p>
            <a:r>
              <a:rPr lang="en-US" sz="1200" kern="1200" baseline="0" dirty="0">
                <a:solidFill>
                  <a:schemeClr val="tx1"/>
                </a:solidFill>
                <a:latin typeface="Arial" charset="0"/>
                <a:ea typeface="ＭＳ Ｐゴシック" pitchFamily="-107" charset="-128"/>
                <a:cs typeface="ＭＳ Ｐゴシック" pitchFamily="-107" charset="-128"/>
              </a:rPr>
              <a:t>in sequence in such a way that the final result or product is cryptographically stronger</a:t>
            </a:r>
          </a:p>
          <a:p>
            <a:r>
              <a:rPr lang="en-US" sz="1200" kern="1200" baseline="0" dirty="0">
                <a:solidFill>
                  <a:schemeClr val="tx1"/>
                </a:solidFill>
                <a:latin typeface="Arial" charset="0"/>
                <a:ea typeface="ＭＳ Ｐゴシック" pitchFamily="-107" charset="-128"/>
                <a:cs typeface="ＭＳ Ｐゴシック" pitchFamily="-107" charset="-128"/>
              </a:rPr>
              <a:t> than any of the component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The essence of the approach is to develop a block cipher with a key length of k  bits and a block length of n  bits, allowing a total of 2</a:t>
            </a:r>
            <a:r>
              <a:rPr lang="en-US" sz="1200" kern="1200" baseline="30000" dirty="0">
                <a:solidFill>
                  <a:schemeClr val="tx1"/>
                </a:solidFill>
                <a:latin typeface="Arial" charset="0"/>
                <a:ea typeface="ＭＳ Ｐゴシック" pitchFamily="-107" charset="-128"/>
                <a:cs typeface="ＭＳ Ｐゴシック" pitchFamily="-107" charset="-128"/>
              </a:rPr>
              <a:t>k</a:t>
            </a:r>
          </a:p>
          <a:p>
            <a:r>
              <a:rPr lang="en-US" sz="1200" kern="1200" baseline="0" dirty="0">
                <a:solidFill>
                  <a:schemeClr val="tx1"/>
                </a:solidFill>
                <a:latin typeface="Arial" charset="0"/>
                <a:ea typeface="ＭＳ Ｐゴシック" pitchFamily="-107" charset="-128"/>
                <a:cs typeface="ＭＳ Ｐゴシック" pitchFamily="-107" charset="-128"/>
              </a:rPr>
              <a:t> possible transformations, rather than the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 transformations available with the ideal block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particular, Feistel proposed the use of a cipher that alternates substitutions and permutations, where these terms are defined as follows: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Substitution:  Each plaintext element or group of elements is uniquely replaced by a corresponding ciphertext element or group of elements (e.g., car</a:t>
            </a:r>
            <a:r>
              <a:rPr lang="en-US" sz="1200" kern="1200" baseline="0" dirty="0">
                <a:solidFill>
                  <a:schemeClr val="tx1"/>
                </a:solidFill>
                <a:latin typeface="Arial" charset="0"/>
                <a:ea typeface="ＭＳ Ｐゴシック" pitchFamily="-107" charset="-128"/>
                <a:cs typeface="ＭＳ Ｐゴシック" pitchFamily="-107" charset="-128"/>
                <a:sym typeface="Wingdings" panose="05000000000000000000" pitchFamily="2" charset="2"/>
              </a:rPr>
              <a:t> DLN</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Permutation:  A sequence of plaintext elements is replaced by a permutation of that sequence. That is, no elements are added or deleted or replaced in the</a:t>
            </a:r>
          </a:p>
          <a:p>
            <a:r>
              <a:rPr lang="en-US" sz="1200" kern="1200" baseline="0" dirty="0">
                <a:solidFill>
                  <a:schemeClr val="tx1"/>
                </a:solidFill>
                <a:latin typeface="Arial" charset="0"/>
                <a:ea typeface="ＭＳ Ｐゴシック" pitchFamily="-107" charset="-128"/>
                <a:cs typeface="ＭＳ Ｐゴシック" pitchFamily="-107" charset="-128"/>
              </a:rPr>
              <a:t>sequence, rather the order in which the elements appear in the sequence is changed. (e.g., Car</a:t>
            </a:r>
            <a:r>
              <a:rPr lang="en-US" sz="1200" kern="1200" baseline="0" dirty="0">
                <a:solidFill>
                  <a:schemeClr val="tx1"/>
                </a:solidFill>
                <a:latin typeface="Arial" charset="0"/>
                <a:ea typeface="ＭＳ Ｐゴシック" pitchFamily="-107" charset="-128"/>
                <a:cs typeface="ＭＳ Ｐゴシック" pitchFamily="-107" charset="-128"/>
                <a:sym typeface="Wingdings" panose="05000000000000000000" pitchFamily="2" charset="2"/>
              </a:rPr>
              <a:t> arc</a:t>
            </a:r>
            <a:r>
              <a:rPr lang="en-US" sz="1200" kern="1200" baseline="0" dirty="0">
                <a:solidFill>
                  <a:schemeClr val="tx1"/>
                </a:solidFill>
                <a:latin typeface="Arial" charset="0"/>
                <a:ea typeface="ＭＳ Ｐゴシック" pitchFamily="-107" charset="-128"/>
                <a:cs typeface="ＭＳ Ｐゴシック" pitchFamily="-107" charset="-128"/>
              </a:rPr>
              <a:t>)</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In fact, Feistel’s is a practical application of a proposal by Claude Shannon</a:t>
            </a:r>
          </a:p>
          <a:p>
            <a:r>
              <a:rPr lang="en-US" sz="1200" kern="1200" baseline="0" dirty="0">
                <a:solidFill>
                  <a:schemeClr val="tx1"/>
                </a:solidFill>
                <a:latin typeface="Arial" charset="0"/>
                <a:ea typeface="ＭＳ Ｐゴシック" pitchFamily="-107" charset="-128"/>
                <a:cs typeface="ＭＳ Ｐゴシック" pitchFamily="-107" charset="-128"/>
              </a:rPr>
              <a:t>to develop a product cipher that alternates confusion  and diffusion  functions</a:t>
            </a:r>
          </a:p>
          <a:p>
            <a:r>
              <a:rPr lang="en-US" sz="1200" kern="1200" baseline="0" dirty="0">
                <a:solidFill>
                  <a:schemeClr val="tx1"/>
                </a:solidFill>
                <a:latin typeface="Arial" charset="0"/>
                <a:ea typeface="ＭＳ Ｐゴシック" pitchFamily="-107" charset="-128"/>
                <a:cs typeface="ＭＳ Ｐゴシック" pitchFamily="-107" charset="-128"/>
              </a:rPr>
              <a:t>[SHAN49].  We look next at these concepts of diffusion and confusion and then</a:t>
            </a:r>
          </a:p>
          <a:p>
            <a:r>
              <a:rPr lang="en-US" sz="1200" kern="1200" baseline="0" dirty="0">
                <a:solidFill>
                  <a:schemeClr val="tx1"/>
                </a:solidFill>
                <a:latin typeface="Arial" charset="0"/>
                <a:ea typeface="ＭＳ Ｐゴシック" pitchFamily="-107" charset="-128"/>
                <a:cs typeface="ＭＳ Ｐゴシック" pitchFamily="-107" charset="-128"/>
              </a:rPr>
              <a:t>present the Feistel cipher. But first, it is worth commenting on this remarkable fact:</a:t>
            </a:r>
          </a:p>
          <a:p>
            <a:r>
              <a:rPr lang="en-US" sz="1200" kern="1200" baseline="0" dirty="0">
                <a:solidFill>
                  <a:schemeClr val="tx1"/>
                </a:solidFill>
                <a:latin typeface="Arial" charset="0"/>
                <a:ea typeface="ＭＳ Ｐゴシック" pitchFamily="-107" charset="-128"/>
                <a:cs typeface="ＭＳ Ｐゴシック" pitchFamily="-107" charset="-128"/>
              </a:rPr>
              <a:t>The Feistel cipher structure, which dates back over a quarter century and which, in</a:t>
            </a:r>
          </a:p>
          <a:p>
            <a:r>
              <a:rPr lang="en-US" sz="1200" kern="1200" baseline="0" dirty="0">
                <a:solidFill>
                  <a:schemeClr val="tx1"/>
                </a:solidFill>
                <a:latin typeface="Arial" charset="0"/>
                <a:ea typeface="ＭＳ Ｐゴシック" pitchFamily="-107" charset="-128"/>
                <a:cs typeface="ＭＳ Ｐゴシック" pitchFamily="-107" charset="-128"/>
              </a:rPr>
              <a:t>turn, is based on Shannon’s proposal of 1945, is the structure used by many significant</a:t>
            </a:r>
          </a:p>
          <a:p>
            <a:r>
              <a:rPr lang="en-US" sz="1200" kern="1200" baseline="0" dirty="0">
                <a:solidFill>
                  <a:schemeClr val="tx1"/>
                </a:solidFill>
                <a:latin typeface="Arial" charset="0"/>
                <a:ea typeface="ＭＳ Ｐゴシック" pitchFamily="-107" charset="-128"/>
                <a:cs typeface="ＭＳ Ｐゴシック" pitchFamily="-107" charset="-128"/>
              </a:rPr>
              <a:t>symmetric block ciphers currently in use.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In particular,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a:t>
            </a:r>
          </a:p>
          <a:p>
            <a:r>
              <a:rPr lang="en-US" sz="1200" kern="1200" baseline="0" dirty="0">
                <a:solidFill>
                  <a:schemeClr val="tx1"/>
                </a:solidFill>
                <a:latin typeface="Arial" charset="0"/>
                <a:ea typeface="ＭＳ Ｐゴシック" pitchFamily="-107" charset="-128"/>
                <a:cs typeface="ＭＳ Ｐゴシック" pitchFamily="-107" charset="-128"/>
              </a:rPr>
              <a:t>is used for Triple Data Encryption Algorithm (TDEA), which is one of the two</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algorithms (along with AES), approved for general use by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is also used for</a:t>
            </a:r>
          </a:p>
          <a:p>
            <a:r>
              <a:rPr lang="en-US" sz="1200" kern="1200" baseline="0" dirty="0">
                <a:solidFill>
                  <a:schemeClr val="tx1"/>
                </a:solidFill>
                <a:latin typeface="Arial" charset="0"/>
                <a:ea typeface="ＭＳ Ｐゴシック" pitchFamily="-107" charset="-128"/>
                <a:cs typeface="ＭＳ Ｐゴシック" pitchFamily="-107" charset="-128"/>
              </a:rPr>
              <a:t>several schemes for format-preserving encryption, which have recently come into</a:t>
            </a:r>
          </a:p>
          <a:p>
            <a:r>
              <a:rPr lang="en-US" sz="1200" kern="1200" baseline="0" dirty="0">
                <a:solidFill>
                  <a:schemeClr val="tx1"/>
                </a:solidFill>
                <a:latin typeface="Arial" charset="0"/>
                <a:ea typeface="ＭＳ Ｐゴシック" pitchFamily="-107" charset="-128"/>
                <a:cs typeface="ＭＳ Ｐゴシック" pitchFamily="-107" charset="-128"/>
              </a:rPr>
              <a:t>prominence. In addition, the Camellia block cipher is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structure; it is one</a:t>
            </a:r>
          </a:p>
          <a:p>
            <a:r>
              <a:rPr lang="en-US" sz="1200" kern="1200" baseline="0" dirty="0">
                <a:solidFill>
                  <a:schemeClr val="tx1"/>
                </a:solidFill>
                <a:latin typeface="Arial" charset="0"/>
                <a:ea typeface="ＭＳ Ｐゴシック" pitchFamily="-107" charset="-128"/>
                <a:cs typeface="ＭＳ Ｐゴシック" pitchFamily="-107" charset="-128"/>
              </a:rPr>
              <a:t>of the possible symmetric ciphers in TLS and a number of other Internet security</a:t>
            </a:r>
          </a:p>
          <a:p>
            <a:r>
              <a:rPr lang="en-US" sz="1200" kern="1200" baseline="0" dirty="0">
                <a:solidFill>
                  <a:schemeClr val="tx1"/>
                </a:solidFill>
                <a:latin typeface="Arial" charset="0"/>
                <a:ea typeface="ＭＳ Ｐゴシック" pitchFamily="-107" charset="-128"/>
                <a:cs typeface="ＭＳ Ｐゴシック" pitchFamily="-107" charset="-128"/>
              </a:rPr>
              <a:t>protocols. Both TDEA and format-preserving encryption are covered in Chapter 7.</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80517827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1031"/>
          <p:cNvSpPr>
            <a:spLocks noGrp="1" noChangeArrowheads="1"/>
          </p:cNvSpPr>
          <p:nvPr>
            <p:ph type="sldNum" sz="quarter" idx="5"/>
          </p:nvPr>
        </p:nvSpPr>
        <p:spPr>
          <a:noFill/>
        </p:spPr>
        <p:txBody>
          <a:bodyPr/>
          <a:lstStyle/>
          <a:p>
            <a:fld id="{76229E76-133D-634A-A68E-BD1F6E631FA7}" type="slidenum">
              <a:rPr lang="en-AU">
                <a:latin typeface="Arial" pitchFamily="-1" charset="0"/>
              </a:rPr>
              <a:pPr/>
              <a:t>11</a:t>
            </a:fld>
            <a:endParaRPr lang="en-AU" dirty="0">
              <a:latin typeface="Arial" pitchFamily="-1" charset="0"/>
            </a:endParaRPr>
          </a:p>
        </p:txBody>
      </p:sp>
      <p:sp>
        <p:nvSpPr>
          <p:cNvPr id="32771" name="Rectangle 2"/>
          <p:cNvSpPr>
            <a:spLocks noGrp="1" noRot="1" noChangeAspect="1" noChangeArrowheads="1" noTextEdit="1"/>
          </p:cNvSpPr>
          <p:nvPr>
            <p:ph type="sldImg"/>
          </p:nvPr>
        </p:nvSpPr>
        <p:spPr>
          <a:ln/>
        </p:spPr>
      </p:sp>
      <p:sp>
        <p:nvSpPr>
          <p:cNvPr id="32772"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The terms diffusion  and confusion  were introduced by</a:t>
            </a:r>
          </a:p>
          <a:p>
            <a:r>
              <a:rPr lang="en-US" sz="1200" kern="1200" baseline="0" dirty="0">
                <a:solidFill>
                  <a:schemeClr val="tx1"/>
                </a:solidFill>
                <a:latin typeface="Arial" charset="0"/>
                <a:ea typeface="ＭＳ Ｐゴシック" pitchFamily="-107" charset="-128"/>
                <a:cs typeface="ＭＳ Ｐゴシック" pitchFamily="-107" charset="-128"/>
              </a:rPr>
              <a:t>Claude Shannon to capture the two basic building blocks for any cryptographic</a:t>
            </a:r>
          </a:p>
          <a:p>
            <a:r>
              <a:rPr lang="en-US" sz="1200" kern="1200" baseline="0" dirty="0">
                <a:solidFill>
                  <a:schemeClr val="tx1"/>
                </a:solidFill>
                <a:latin typeface="Arial" charset="0"/>
                <a:ea typeface="ＭＳ Ｐゴシック" pitchFamily="-107" charset="-128"/>
                <a:cs typeface="ＭＳ Ｐゴシック" pitchFamily="-107" charset="-128"/>
              </a:rPr>
              <a:t>system [SHAN49]. Shannon’s concern was to thwart cryptanalysis based on statistical</a:t>
            </a:r>
          </a:p>
          <a:p>
            <a:r>
              <a:rPr lang="en-US" sz="1200" kern="1200" baseline="0" dirty="0">
                <a:solidFill>
                  <a:schemeClr val="tx1"/>
                </a:solidFill>
                <a:latin typeface="Arial" charset="0"/>
                <a:ea typeface="ＭＳ Ｐゴシック" pitchFamily="-107" charset="-128"/>
                <a:cs typeface="ＭＳ Ｐゴシック" pitchFamily="-107" charset="-128"/>
              </a:rPr>
              <a:t>analysis. The reasoning is as follows. Assume the attacker has some knowledge</a:t>
            </a:r>
          </a:p>
          <a:p>
            <a:r>
              <a:rPr lang="en-US" sz="1200" kern="1200" baseline="0" dirty="0">
                <a:solidFill>
                  <a:schemeClr val="tx1"/>
                </a:solidFill>
                <a:latin typeface="Arial" charset="0"/>
                <a:ea typeface="ＭＳ Ｐゴシック" pitchFamily="-107" charset="-128"/>
                <a:cs typeface="ＭＳ Ｐゴシック" pitchFamily="-107" charset="-128"/>
              </a:rPr>
              <a:t>of the statistical characteristics of the plaintext. For example, in a human-readable</a:t>
            </a:r>
          </a:p>
          <a:p>
            <a:r>
              <a:rPr lang="en-US" sz="1200" kern="1200" baseline="0" dirty="0">
                <a:solidFill>
                  <a:schemeClr val="tx1"/>
                </a:solidFill>
                <a:latin typeface="Arial" charset="0"/>
                <a:ea typeface="ＭＳ Ｐゴシック" pitchFamily="-107" charset="-128"/>
                <a:cs typeface="ＭＳ Ｐゴシック" pitchFamily="-107" charset="-128"/>
              </a:rPr>
              <a:t>message in some language, the frequency distribution of the various letters may be</a:t>
            </a:r>
          </a:p>
          <a:p>
            <a:r>
              <a:rPr lang="en-US" sz="1200" kern="1200" baseline="0" dirty="0">
                <a:solidFill>
                  <a:schemeClr val="tx1"/>
                </a:solidFill>
                <a:latin typeface="Arial" charset="0"/>
                <a:ea typeface="ＭＳ Ｐゴシック" pitchFamily="-107" charset="-128"/>
                <a:cs typeface="ＭＳ Ｐゴシック" pitchFamily="-107" charset="-128"/>
              </a:rPr>
              <a:t>known. Or there may be words or phrases likely to appear in the message (probable</a:t>
            </a:r>
          </a:p>
          <a:p>
            <a:r>
              <a:rPr lang="en-US" sz="1200" kern="1200" baseline="0" dirty="0">
                <a:solidFill>
                  <a:schemeClr val="tx1"/>
                </a:solidFill>
                <a:latin typeface="Arial" charset="0"/>
                <a:ea typeface="ＭＳ Ｐゴシック" pitchFamily="-107" charset="-128"/>
                <a:cs typeface="ＭＳ Ｐゴシック" pitchFamily="-107" charset="-128"/>
              </a:rPr>
              <a:t>words). If these statistics are in any way reflected in the ciphertext, the cryptanalyst</a:t>
            </a:r>
          </a:p>
          <a:p>
            <a:r>
              <a:rPr lang="en-US" sz="1200" kern="1200" baseline="0" dirty="0">
                <a:solidFill>
                  <a:schemeClr val="tx1"/>
                </a:solidFill>
                <a:latin typeface="Arial" charset="0"/>
                <a:ea typeface="ＭＳ Ｐゴシック" pitchFamily="-107" charset="-128"/>
                <a:cs typeface="ＭＳ Ｐゴシック" pitchFamily="-107" charset="-128"/>
              </a:rPr>
              <a:t>may be able to deduce the encryption key, part of the key, or at least a set of keys</a:t>
            </a:r>
          </a:p>
          <a:p>
            <a:r>
              <a:rPr lang="en-US" sz="1200" kern="1200" baseline="0" dirty="0">
                <a:solidFill>
                  <a:schemeClr val="tx1"/>
                </a:solidFill>
                <a:latin typeface="Arial" charset="0"/>
                <a:ea typeface="ＭＳ Ｐゴシック" pitchFamily="-107" charset="-128"/>
                <a:cs typeface="ＭＳ Ｐゴシック" pitchFamily="-107" charset="-128"/>
              </a:rPr>
              <a:t>likely to contain the exact key. In what Shannon refers to as a strongly ideal cipher,</a:t>
            </a:r>
          </a:p>
          <a:p>
            <a:r>
              <a:rPr lang="en-US" sz="1200" kern="1200" baseline="0" dirty="0">
                <a:solidFill>
                  <a:schemeClr val="tx1"/>
                </a:solidFill>
                <a:latin typeface="Arial" charset="0"/>
                <a:ea typeface="ＭＳ Ｐゴシック" pitchFamily="-107" charset="-128"/>
                <a:cs typeface="ＭＳ Ｐゴシック" pitchFamily="-107" charset="-128"/>
              </a:rPr>
              <a:t>all statistics of the ciphertext are independent of the particular key used. The arbitrary</a:t>
            </a:r>
          </a:p>
          <a:p>
            <a:r>
              <a:rPr lang="en-US" sz="1200" kern="1200" baseline="0" dirty="0">
                <a:solidFill>
                  <a:schemeClr val="tx1"/>
                </a:solidFill>
                <a:latin typeface="Arial" charset="0"/>
                <a:ea typeface="ＭＳ Ｐゴシック" pitchFamily="-107" charset="-128"/>
                <a:cs typeface="ＭＳ Ｐゴシック" pitchFamily="-107" charset="-128"/>
              </a:rPr>
              <a:t>substitution cipher that we discussed previously (Figure 4.2) is such a cipher,</a:t>
            </a:r>
          </a:p>
          <a:p>
            <a:r>
              <a:rPr lang="en-US" sz="1200" kern="1200" baseline="0" dirty="0">
                <a:solidFill>
                  <a:schemeClr val="tx1"/>
                </a:solidFill>
                <a:latin typeface="Arial" charset="0"/>
                <a:ea typeface="ＭＳ Ｐゴシック" pitchFamily="-107" charset="-128"/>
                <a:cs typeface="ＭＳ Ｐゴシック" pitchFamily="-107" charset="-128"/>
              </a:rPr>
              <a:t>but as we have seen, it is impractical.</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Other than recourse to ideal systems, Shannon suggests two methods for</a:t>
            </a:r>
          </a:p>
          <a:p>
            <a:r>
              <a:rPr lang="en-US" sz="1200" kern="1200" baseline="0" dirty="0">
                <a:solidFill>
                  <a:schemeClr val="tx1"/>
                </a:solidFill>
                <a:latin typeface="Arial" charset="0"/>
                <a:ea typeface="ＭＳ Ｐゴシック" pitchFamily="-107" charset="-128"/>
                <a:cs typeface="ＭＳ Ｐゴシック" pitchFamily="-107" charset="-128"/>
              </a:rPr>
              <a:t>frustrating statistical cryptanalysis: diffusion and confusion. In diffusion , the</a:t>
            </a:r>
          </a:p>
          <a:p>
            <a:r>
              <a:rPr lang="en-US" sz="1200" kern="1200" baseline="0" dirty="0">
                <a:solidFill>
                  <a:schemeClr val="tx1"/>
                </a:solidFill>
                <a:latin typeface="Arial" charset="0"/>
                <a:ea typeface="ＭＳ Ｐゴシック" pitchFamily="-107" charset="-128"/>
                <a:cs typeface="ＭＳ Ｐゴシック" pitchFamily="-107" charset="-128"/>
              </a:rPr>
              <a:t>statistical structure of the plaintext is dissipated into long-range statistics of the</a:t>
            </a:r>
          </a:p>
          <a:p>
            <a:r>
              <a:rPr lang="en-US" sz="1200" kern="1200" baseline="0" dirty="0">
                <a:solidFill>
                  <a:schemeClr val="tx1"/>
                </a:solidFill>
                <a:latin typeface="Arial" charset="0"/>
                <a:ea typeface="ＭＳ Ｐゴシック" pitchFamily="-107" charset="-128"/>
                <a:cs typeface="ＭＳ Ｐゴシック" pitchFamily="-107" charset="-128"/>
              </a:rPr>
              <a:t>ciphertext. This is achieved by having each plaintext digit affect the value of many</a:t>
            </a:r>
          </a:p>
          <a:p>
            <a:r>
              <a:rPr lang="en-US" sz="1200" kern="1200" baseline="0" dirty="0">
                <a:solidFill>
                  <a:schemeClr val="tx1"/>
                </a:solidFill>
                <a:latin typeface="Arial" charset="0"/>
                <a:ea typeface="ＭＳ Ｐゴシック" pitchFamily="-107" charset="-128"/>
                <a:cs typeface="ＭＳ Ｐゴシック" pitchFamily="-107" charset="-128"/>
              </a:rPr>
              <a:t> ciphertext digits; generally, this is equivalent to having each ciphertext digit be</a:t>
            </a:r>
          </a:p>
          <a:p>
            <a:r>
              <a:rPr lang="en-US" sz="1200" kern="1200" baseline="0" dirty="0">
                <a:solidFill>
                  <a:schemeClr val="tx1"/>
                </a:solidFill>
                <a:latin typeface="Arial" charset="0"/>
                <a:ea typeface="ＭＳ Ｐゴシック" pitchFamily="-107" charset="-128"/>
                <a:cs typeface="ＭＳ Ｐゴシック" pitchFamily="-107" charset="-128"/>
              </a:rPr>
              <a:t>affected by many plaintext digits.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Every block cipher involves a transformation of a block of plaintext into a</a:t>
            </a:r>
          </a:p>
          <a:p>
            <a:r>
              <a:rPr lang="en-US" sz="1200" kern="1200" baseline="0" dirty="0">
                <a:solidFill>
                  <a:schemeClr val="tx1"/>
                </a:solidFill>
                <a:latin typeface="Arial" charset="0"/>
                <a:ea typeface="ＭＳ Ｐゴシック" pitchFamily="-107" charset="-128"/>
                <a:cs typeface="ＭＳ Ｐゴシック" pitchFamily="-107" charset="-128"/>
              </a:rPr>
              <a:t>block of ciphertext, where the transformation depends on the key. The mechanism</a:t>
            </a:r>
          </a:p>
          <a:p>
            <a:r>
              <a:rPr lang="en-US" sz="1200" kern="1200" baseline="0" dirty="0">
                <a:solidFill>
                  <a:schemeClr val="tx1"/>
                </a:solidFill>
                <a:latin typeface="Arial" charset="0"/>
                <a:ea typeface="ＭＳ Ｐゴシック" pitchFamily="-107" charset="-128"/>
                <a:cs typeface="ＭＳ Ｐゴシック" pitchFamily="-107" charset="-128"/>
              </a:rPr>
              <a:t>of diffusion seeks to make the statistical relationship between the plaintext and</a:t>
            </a:r>
          </a:p>
          <a:p>
            <a:r>
              <a:rPr lang="en-US" sz="1200" kern="1200" baseline="0" dirty="0">
                <a:solidFill>
                  <a:schemeClr val="tx1"/>
                </a:solidFill>
                <a:latin typeface="Arial" charset="0"/>
                <a:ea typeface="ＭＳ Ｐゴシック" pitchFamily="-107" charset="-128"/>
                <a:cs typeface="ＭＳ Ｐゴシック" pitchFamily="-107" charset="-128"/>
              </a:rPr>
              <a:t>ciphertext as complex as possible in order to thwart attempts to deduce the key. On</a:t>
            </a:r>
          </a:p>
          <a:p>
            <a:r>
              <a:rPr lang="en-US" sz="1200" kern="1200" baseline="0" dirty="0">
                <a:solidFill>
                  <a:schemeClr val="tx1"/>
                </a:solidFill>
                <a:latin typeface="Arial" charset="0"/>
                <a:ea typeface="ＭＳ Ｐゴシック" pitchFamily="-107" charset="-128"/>
                <a:cs typeface="ＭＳ Ｐゴシック" pitchFamily="-107" charset="-128"/>
              </a:rPr>
              <a:t>the other hand, confusion  seeks to make the relationship between the statistics of</a:t>
            </a:r>
          </a:p>
          <a:p>
            <a:r>
              <a:rPr lang="en-US" sz="1200" kern="1200" baseline="0" dirty="0">
                <a:solidFill>
                  <a:schemeClr val="tx1"/>
                </a:solidFill>
                <a:latin typeface="Arial" charset="0"/>
                <a:ea typeface="ＭＳ Ｐゴシック" pitchFamily="-107" charset="-128"/>
                <a:cs typeface="ＭＳ Ｐゴシック" pitchFamily="-107" charset="-128"/>
              </a:rPr>
              <a:t>the ciphertext and the value of the encryption key as complex as possible, again to</a:t>
            </a:r>
          </a:p>
          <a:p>
            <a:r>
              <a:rPr lang="en-US" sz="1200" kern="1200" baseline="0" dirty="0">
                <a:solidFill>
                  <a:schemeClr val="tx1"/>
                </a:solidFill>
                <a:latin typeface="Arial" charset="0"/>
                <a:ea typeface="ＭＳ Ｐゴシック" pitchFamily="-107" charset="-128"/>
                <a:cs typeface="ＭＳ Ｐゴシック" pitchFamily="-107" charset="-128"/>
              </a:rPr>
              <a:t>thwart attempts to discover the key. Thus, even if the attacker can get some handle</a:t>
            </a:r>
          </a:p>
          <a:p>
            <a:r>
              <a:rPr lang="en-US" sz="1200" kern="1200" baseline="0" dirty="0">
                <a:solidFill>
                  <a:schemeClr val="tx1"/>
                </a:solidFill>
                <a:latin typeface="Arial" charset="0"/>
                <a:ea typeface="ＭＳ Ｐゴシック" pitchFamily="-107" charset="-128"/>
                <a:cs typeface="ＭＳ Ｐゴシック" pitchFamily="-107" charset="-128"/>
              </a:rPr>
              <a:t>on the statistics of the ciphertext, the way in which the key was used to produce that</a:t>
            </a:r>
          </a:p>
          <a:p>
            <a:r>
              <a:rPr lang="en-US" sz="1200" kern="1200" baseline="0" dirty="0">
                <a:solidFill>
                  <a:schemeClr val="tx1"/>
                </a:solidFill>
                <a:latin typeface="Arial" charset="0"/>
                <a:ea typeface="ＭＳ Ｐゴシック" pitchFamily="-107" charset="-128"/>
                <a:cs typeface="ＭＳ Ｐゴシック" pitchFamily="-107" charset="-128"/>
              </a:rPr>
              <a:t>ciphertext is so complex as to make it difficult to deduce the key. This is achieved by</a:t>
            </a:r>
          </a:p>
          <a:p>
            <a:r>
              <a:rPr lang="en-US" sz="1200" kern="1200" baseline="0" dirty="0">
                <a:solidFill>
                  <a:schemeClr val="tx1"/>
                </a:solidFill>
                <a:latin typeface="Arial" charset="0"/>
                <a:ea typeface="ＭＳ Ｐゴシック" pitchFamily="-107" charset="-128"/>
                <a:cs typeface="ＭＳ Ｐゴシック" pitchFamily="-107" charset="-128"/>
              </a:rPr>
              <a:t>the use of a complex substitution algorithm. In contrast, a simple linear substitution</a:t>
            </a:r>
          </a:p>
          <a:p>
            <a:r>
              <a:rPr lang="en-US" sz="1200" kern="1200" baseline="0" dirty="0">
                <a:solidFill>
                  <a:schemeClr val="tx1"/>
                </a:solidFill>
                <a:latin typeface="Arial" charset="0"/>
                <a:ea typeface="ＭＳ Ｐゴシック" pitchFamily="-107" charset="-128"/>
                <a:cs typeface="ＭＳ Ｐゴシック" pitchFamily="-107" charset="-128"/>
              </a:rPr>
              <a:t>function would add little confusion.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As [ROBS95b] points out, so successful are diffusion and confusion in capturing</a:t>
            </a:r>
          </a:p>
          <a:p>
            <a:r>
              <a:rPr lang="en-US" sz="1200" kern="1200" baseline="0" dirty="0">
                <a:solidFill>
                  <a:schemeClr val="tx1"/>
                </a:solidFill>
                <a:latin typeface="Arial" charset="0"/>
                <a:ea typeface="ＭＳ Ｐゴシック" pitchFamily="-107" charset="-128"/>
                <a:cs typeface="ＭＳ Ｐゴシック" pitchFamily="-107" charset="-128"/>
              </a:rPr>
              <a:t>the essence of the desired attributes of a block cipher that they have become the</a:t>
            </a:r>
          </a:p>
          <a:p>
            <a:r>
              <a:rPr lang="en-US" sz="1200" kern="1200" baseline="0" dirty="0">
                <a:solidFill>
                  <a:schemeClr val="tx1"/>
                </a:solidFill>
                <a:latin typeface="Arial" charset="0"/>
                <a:ea typeface="ＭＳ Ｐゴシック" pitchFamily="-107" charset="-128"/>
                <a:cs typeface="ＭＳ Ｐゴシック" pitchFamily="-107" charset="-128"/>
              </a:rPr>
              <a:t>cornerstone of modern block cipher design.</a:t>
            </a:r>
            <a:endParaRPr lang="en-AU"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1031"/>
          <p:cNvSpPr>
            <a:spLocks noGrp="1" noChangeArrowheads="1"/>
          </p:cNvSpPr>
          <p:nvPr>
            <p:ph type="sldNum" sz="quarter" idx="5"/>
          </p:nvPr>
        </p:nvSpPr>
        <p:spPr>
          <a:noFill/>
        </p:spPr>
        <p:txBody>
          <a:bodyPr/>
          <a:lstStyle/>
          <a:p>
            <a:fld id="{A7725B11-0D82-5A49-9B0B-3038EE19D03F}" type="slidenum">
              <a:rPr lang="en-AU">
                <a:latin typeface="Arial" pitchFamily="-1" charset="0"/>
              </a:rPr>
              <a:pPr/>
              <a:t>12</a:t>
            </a:fld>
            <a:endParaRPr lang="en-AU" dirty="0">
              <a:latin typeface="Arial" pitchFamily="-1" charset="0"/>
            </a:endParaRPr>
          </a:p>
        </p:txBody>
      </p:sp>
      <p:sp>
        <p:nvSpPr>
          <p:cNvPr id="34819" name="Rectangle 2"/>
          <p:cNvSpPr>
            <a:spLocks noGrp="1" noRot="1" noChangeAspect="1" noChangeArrowheads="1" noTextEdit="1"/>
          </p:cNvSpPr>
          <p:nvPr>
            <p:ph type="sldImg"/>
          </p:nvPr>
        </p:nvSpPr>
        <p:spPr>
          <a:ln/>
        </p:spPr>
      </p:sp>
      <p:sp>
        <p:nvSpPr>
          <p:cNvPr id="34820"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left-hand side of Figure 4.3 depicts the structure</a:t>
            </a:r>
          </a:p>
          <a:p>
            <a:r>
              <a:rPr lang="en-US" sz="1200" kern="1200" baseline="0" dirty="0">
                <a:solidFill>
                  <a:schemeClr val="tx1"/>
                </a:solidFill>
                <a:latin typeface="Arial" charset="0"/>
                <a:ea typeface="ＭＳ Ｐゴシック" pitchFamily="-107" charset="-128"/>
                <a:cs typeface="ＭＳ Ｐゴシック" pitchFamily="-107" charset="-128"/>
              </a:rPr>
              <a:t>proposed by Feistel. The inputs to the encryption algorithm are a plaintext block of</a:t>
            </a:r>
          </a:p>
          <a:p>
            <a:r>
              <a:rPr lang="en-US" sz="1200" kern="1200" baseline="0" dirty="0">
                <a:solidFill>
                  <a:schemeClr val="tx1"/>
                </a:solidFill>
                <a:latin typeface="Arial" charset="0"/>
                <a:ea typeface="ＭＳ Ｐゴシック" pitchFamily="-107" charset="-128"/>
                <a:cs typeface="ＭＳ Ｐゴシック" pitchFamily="-107" charset="-128"/>
              </a:rPr>
              <a:t>length 2</a:t>
            </a:r>
            <a:r>
              <a:rPr lang="en-US" sz="1200" i="1" kern="1200" baseline="0" dirty="0">
                <a:solidFill>
                  <a:schemeClr val="tx1"/>
                </a:solidFill>
                <a:latin typeface="Arial" charset="0"/>
                <a:ea typeface="ＭＳ Ｐゴシック" pitchFamily="-107" charset="-128"/>
                <a:cs typeface="ＭＳ Ｐゴシック" pitchFamily="-107" charset="-128"/>
              </a:rPr>
              <a:t>w</a:t>
            </a:r>
            <a:r>
              <a:rPr lang="en-US" sz="1200" kern="1200" baseline="0" dirty="0">
                <a:solidFill>
                  <a:schemeClr val="tx1"/>
                </a:solidFill>
                <a:latin typeface="Arial" charset="0"/>
                <a:ea typeface="ＭＳ Ｐゴシック" pitchFamily="-107" charset="-128"/>
                <a:cs typeface="ＭＳ Ｐゴシック" pitchFamily="-107" charset="-128"/>
              </a:rPr>
              <a:t>  bits and a 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0" dirty="0">
                <a:solidFill>
                  <a:schemeClr val="tx1"/>
                </a:solidFill>
                <a:latin typeface="Arial" charset="0"/>
                <a:ea typeface="ＭＳ Ｐゴシック" pitchFamily="-107" charset="-128"/>
                <a:cs typeface="ＭＳ Ｐゴシック" pitchFamily="-107" charset="-128"/>
              </a:rPr>
              <a:t> . The plaintext block is divided into two halves, LE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and RE</a:t>
            </a:r>
            <a:r>
              <a:rPr lang="en-US" sz="1200" kern="1200" baseline="-25000" dirty="0">
                <a:solidFill>
                  <a:schemeClr val="tx1"/>
                </a:solidFill>
                <a:latin typeface="Arial" charset="0"/>
                <a:ea typeface="ＭＳ Ｐゴシック" pitchFamily="-107" charset="-128"/>
                <a:cs typeface="ＭＳ Ｐゴシック" pitchFamily="-107" charset="-128"/>
              </a:rPr>
              <a:t>0</a:t>
            </a:r>
            <a:r>
              <a:rPr lang="en-US" sz="1200" kern="1200" baseline="0" dirty="0">
                <a:solidFill>
                  <a:schemeClr val="tx1"/>
                </a:solidFill>
                <a:latin typeface="Arial" charset="0"/>
                <a:ea typeface="ＭＳ Ｐゴシック" pitchFamily="-107" charset="-128"/>
                <a:cs typeface="ＭＳ Ｐゴシック" pitchFamily="-107" charset="-128"/>
              </a:rPr>
              <a:t> .</a:t>
            </a:r>
          </a:p>
          <a:p>
            <a:r>
              <a:rPr lang="en-US" sz="1200" kern="1200" baseline="0" dirty="0">
                <a:solidFill>
                  <a:schemeClr val="tx1"/>
                </a:solidFill>
                <a:latin typeface="Arial" charset="0"/>
                <a:ea typeface="ＭＳ Ｐゴシック" pitchFamily="-107" charset="-128"/>
                <a:cs typeface="ＭＳ Ｐゴシック" pitchFamily="-107" charset="-128"/>
              </a:rPr>
              <a:t>The two halves of the data pass through n  </a:t>
            </a:r>
            <a:r>
              <a:rPr lang="en-US" sz="1200" b="0" kern="1200" baseline="0" dirty="0">
                <a:solidFill>
                  <a:schemeClr val="tx1"/>
                </a:solidFill>
                <a:latin typeface="Arial" charset="0"/>
                <a:ea typeface="ＭＳ Ｐゴシック" pitchFamily="-107" charset="-128"/>
                <a:cs typeface="ＭＳ Ｐゴシック" pitchFamily="-107" charset="-128"/>
              </a:rPr>
              <a:t>rounds of processing and then combine to</a:t>
            </a:r>
          </a:p>
          <a:p>
            <a:r>
              <a:rPr lang="en-US" sz="1200" b="0" kern="1200" baseline="0" dirty="0">
                <a:solidFill>
                  <a:schemeClr val="tx1"/>
                </a:solidFill>
                <a:latin typeface="Arial" charset="0"/>
                <a:ea typeface="ＭＳ Ｐゴシック" pitchFamily="-107" charset="-128"/>
                <a:cs typeface="ＭＳ Ｐゴシック" pitchFamily="-107" charset="-128"/>
              </a:rPr>
              <a:t>produce the ciphertext block. Each round i  has as inputs LE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and RE</a:t>
            </a:r>
            <a:r>
              <a:rPr lang="en-US" sz="1200" b="0" kern="1200" baseline="-25000" dirty="0">
                <a:solidFill>
                  <a:schemeClr val="tx1"/>
                </a:solidFill>
                <a:latin typeface="Arial" charset="0"/>
                <a:ea typeface="ＭＳ Ｐゴシック" pitchFamily="-107" charset="-128"/>
                <a:cs typeface="ＭＳ Ｐゴシック" pitchFamily="-107" charset="-128"/>
              </a:rPr>
              <a:t>i-1  </a:t>
            </a:r>
            <a:r>
              <a:rPr lang="en-US" sz="1200" b="0" kern="1200" baseline="0" dirty="0">
                <a:solidFill>
                  <a:schemeClr val="tx1"/>
                </a:solidFill>
                <a:latin typeface="Arial" charset="0"/>
                <a:ea typeface="ＭＳ Ｐゴシック" pitchFamily="-107" charset="-128"/>
                <a:cs typeface="ＭＳ Ｐゴシック" pitchFamily="-107" charset="-128"/>
              </a:rPr>
              <a:t>derived from</a:t>
            </a:r>
          </a:p>
          <a:p>
            <a:r>
              <a:rPr lang="en-US" sz="1200" b="0" kern="1200" baseline="0" dirty="0">
                <a:solidFill>
                  <a:schemeClr val="tx1"/>
                </a:solidFill>
                <a:latin typeface="Arial" charset="0"/>
                <a:ea typeface="ＭＳ Ｐゴシック" pitchFamily="-107" charset="-128"/>
                <a:cs typeface="ＭＳ Ｐゴシック" pitchFamily="-107" charset="-128"/>
              </a:rPr>
              <a:t>the previous round, as well as a subkey K</a:t>
            </a:r>
            <a:r>
              <a:rPr lang="en-US" sz="1200" b="0"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derived from the overall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0" dirty="0">
                <a:solidFill>
                  <a:schemeClr val="tx1"/>
                </a:solidFill>
                <a:latin typeface="Arial" charset="0"/>
                <a:ea typeface="ＭＳ Ｐゴシック" pitchFamily="-107" charset="-128"/>
                <a:cs typeface="ＭＳ Ｐゴシック" pitchFamily="-107" charset="-128"/>
              </a:rPr>
              <a:t> . In general,</a:t>
            </a:r>
          </a:p>
          <a:p>
            <a:r>
              <a:rPr lang="en-US" sz="1200" kern="1200" baseline="0" dirty="0">
                <a:solidFill>
                  <a:schemeClr val="tx1"/>
                </a:solidFill>
                <a:latin typeface="Arial" charset="0"/>
                <a:ea typeface="ＭＳ Ｐゴシック" pitchFamily="-107" charset="-128"/>
                <a:cs typeface="ＭＳ Ｐゴシック" pitchFamily="-107" charset="-128"/>
              </a:rPr>
              <a:t>the subkeys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are different from K  and from each other. In Figure 4.3, 16 rounds</a:t>
            </a:r>
          </a:p>
          <a:p>
            <a:r>
              <a:rPr lang="en-US" sz="1200" kern="1200" baseline="0" dirty="0">
                <a:solidFill>
                  <a:schemeClr val="tx1"/>
                </a:solidFill>
                <a:latin typeface="Arial" charset="0"/>
                <a:ea typeface="ＭＳ Ｐゴシック" pitchFamily="-107" charset="-128"/>
                <a:cs typeface="ＭＳ Ｐゴシック" pitchFamily="-107" charset="-128"/>
              </a:rPr>
              <a:t>are used, although any number of rounds could be implemented.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All rounds have the same structure. A substitution  is performed on the left half</a:t>
            </a:r>
          </a:p>
          <a:p>
            <a:r>
              <a:rPr lang="en-US" sz="1200" kern="1200" baseline="0" dirty="0">
                <a:solidFill>
                  <a:schemeClr val="tx1"/>
                </a:solidFill>
                <a:latin typeface="Arial" charset="0"/>
                <a:ea typeface="ＭＳ Ｐゴシック" pitchFamily="-107" charset="-128"/>
                <a:cs typeface="ＭＳ Ｐゴシック" pitchFamily="-107" charset="-128"/>
              </a:rPr>
              <a:t>of the data. This is done by applying a round function  F to the right half of the data</a:t>
            </a:r>
          </a:p>
          <a:p>
            <a:r>
              <a:rPr lang="en-US" sz="1200" kern="1200" baseline="0" dirty="0">
                <a:solidFill>
                  <a:schemeClr val="tx1"/>
                </a:solidFill>
                <a:latin typeface="Arial" charset="0"/>
                <a:ea typeface="ＭＳ Ｐゴシック" pitchFamily="-107" charset="-128"/>
                <a:cs typeface="ＭＳ Ｐゴシック" pitchFamily="-107" charset="-128"/>
              </a:rPr>
              <a:t>and then taking the exclusive-OR of the output of that function and the left half of the</a:t>
            </a:r>
          </a:p>
          <a:p>
            <a:r>
              <a:rPr lang="en-US" sz="1200" kern="1200" baseline="0" dirty="0">
                <a:solidFill>
                  <a:schemeClr val="tx1"/>
                </a:solidFill>
                <a:latin typeface="Arial" charset="0"/>
                <a:ea typeface="ＭＳ Ｐゴシック" pitchFamily="-107" charset="-128"/>
                <a:cs typeface="ＭＳ Ｐゴシック" pitchFamily="-107" charset="-128"/>
              </a:rPr>
              <a:t>data. The round function has the same general structure for each round but is parameterized</a:t>
            </a:r>
          </a:p>
          <a:p>
            <a:r>
              <a:rPr lang="en-US" sz="1200" kern="1200" baseline="0" dirty="0">
                <a:solidFill>
                  <a:schemeClr val="tx1"/>
                </a:solidFill>
                <a:latin typeface="Arial" charset="0"/>
                <a:ea typeface="ＭＳ Ｐゴシック" pitchFamily="-107" charset="-128"/>
                <a:cs typeface="ＭＳ Ｐゴシック" pitchFamily="-107" charset="-128"/>
              </a:rPr>
              <a:t>by the round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kern="1200" baseline="-25000" dirty="0">
                <a:solidFill>
                  <a:schemeClr val="tx1"/>
                </a:solidFill>
                <a:latin typeface="Arial" charset="0"/>
                <a:ea typeface="ＭＳ Ｐゴシック" pitchFamily="-107" charset="-128"/>
                <a:cs typeface="ＭＳ Ｐゴシック" pitchFamily="-107" charset="-128"/>
              </a:rPr>
              <a:t>i</a:t>
            </a:r>
            <a:r>
              <a:rPr lang="en-US" sz="1200" kern="1200" baseline="0" dirty="0">
                <a:solidFill>
                  <a:schemeClr val="tx1"/>
                </a:solidFill>
                <a:latin typeface="Arial" charset="0"/>
                <a:ea typeface="ＭＳ Ｐゴシック" pitchFamily="-107" charset="-128"/>
                <a:cs typeface="ＭＳ Ｐゴシック" pitchFamily="-107" charset="-128"/>
              </a:rPr>
              <a:t> . Another way to express this is to say that F is a function</a:t>
            </a:r>
          </a:p>
          <a:p>
            <a:r>
              <a:rPr lang="en-US" sz="1200" kern="1200" baseline="0" dirty="0">
                <a:solidFill>
                  <a:schemeClr val="tx1"/>
                </a:solidFill>
                <a:latin typeface="Arial" charset="0"/>
                <a:ea typeface="ＭＳ Ｐゴシック" pitchFamily="-107" charset="-128"/>
                <a:cs typeface="ＭＳ Ｐゴシック" pitchFamily="-107" charset="-128"/>
              </a:rPr>
              <a:t>of right-half block of w  bits and a subkey of y  bits, which produces an output value</a:t>
            </a:r>
          </a:p>
          <a:p>
            <a:r>
              <a:rPr lang="en-US" sz="1200" b="0" kern="1200" baseline="0" dirty="0">
                <a:solidFill>
                  <a:schemeClr val="tx1"/>
                </a:solidFill>
                <a:latin typeface="Arial" charset="0"/>
                <a:ea typeface="ＭＳ Ｐゴシック" pitchFamily="-107" charset="-128"/>
                <a:cs typeface="ＭＳ Ｐゴシック" pitchFamily="-107" charset="-128"/>
              </a:rPr>
              <a:t> of length </a:t>
            </a:r>
            <a:r>
              <a:rPr lang="en-US" sz="1200" b="0" i="1" kern="1200" baseline="0" dirty="0">
                <a:solidFill>
                  <a:schemeClr val="tx1"/>
                </a:solidFill>
                <a:latin typeface="Arial" charset="0"/>
                <a:ea typeface="ＭＳ Ｐゴシック" pitchFamily="-107" charset="-128"/>
                <a:cs typeface="ＭＳ Ｐゴシック" pitchFamily="-107" charset="-128"/>
              </a:rPr>
              <a:t>w</a:t>
            </a:r>
            <a:r>
              <a:rPr lang="en-US" sz="1200" b="0" kern="1200" baseline="0" dirty="0">
                <a:solidFill>
                  <a:schemeClr val="tx1"/>
                </a:solidFill>
                <a:latin typeface="Arial" charset="0"/>
                <a:ea typeface="ＭＳ Ｐゴシック" pitchFamily="-107" charset="-128"/>
                <a:cs typeface="ＭＳ Ｐゴシック" pitchFamily="-107" charset="-128"/>
              </a:rPr>
              <a:t> bits: </a:t>
            </a:r>
            <a:r>
              <a:rPr lang="en-US" sz="1200" b="0" i="1" kern="1200" baseline="0" dirty="0">
                <a:solidFill>
                  <a:schemeClr val="tx1"/>
                </a:solidFill>
                <a:latin typeface="Arial" charset="0"/>
                <a:ea typeface="ＭＳ Ｐゴシック" pitchFamily="-107" charset="-128"/>
                <a:cs typeface="ＭＳ Ｐゴシック" pitchFamily="-107" charset="-128"/>
              </a:rPr>
              <a:t>F (RE</a:t>
            </a:r>
            <a:r>
              <a:rPr lang="en-US" sz="1200" b="0" i="1" kern="1200" baseline="-25000" dirty="0">
                <a:solidFill>
                  <a:schemeClr val="tx1"/>
                </a:solidFill>
                <a:latin typeface="Arial" charset="0"/>
                <a:ea typeface="ＭＳ Ｐゴシック" pitchFamily="-107" charset="-128"/>
                <a:cs typeface="ＭＳ Ｐゴシック" pitchFamily="-107" charset="-128"/>
              </a:rPr>
              <a:t>i </a:t>
            </a:r>
            <a:r>
              <a:rPr lang="en-US" sz="1200" b="0" i="1" kern="1200" baseline="0" dirty="0">
                <a:solidFill>
                  <a:schemeClr val="tx1"/>
                </a:solidFill>
                <a:latin typeface="Arial" charset="0"/>
                <a:ea typeface="ＭＳ Ｐゴシック" pitchFamily="-107" charset="-128"/>
                <a:cs typeface="ＭＳ Ｐゴシック" pitchFamily="-107" charset="-128"/>
              </a:rPr>
              <a:t>, K</a:t>
            </a:r>
            <a:r>
              <a:rPr lang="en-US" sz="1200" b="0" i="1" kern="1200" baseline="-25000" dirty="0">
                <a:solidFill>
                  <a:schemeClr val="tx1"/>
                </a:solidFill>
                <a:latin typeface="Arial" charset="0"/>
                <a:ea typeface="ＭＳ Ｐゴシック" pitchFamily="-107" charset="-128"/>
                <a:cs typeface="ＭＳ Ｐゴシック" pitchFamily="-107" charset="-128"/>
              </a:rPr>
              <a:t>i+1 </a:t>
            </a:r>
            <a:r>
              <a:rPr lang="en-US" sz="1200" b="0" i="1" kern="1200" baseline="0" dirty="0">
                <a:solidFill>
                  <a:schemeClr val="tx1"/>
                </a:solidFill>
                <a:latin typeface="Arial" charset="0"/>
                <a:ea typeface="ＭＳ Ｐゴシック" pitchFamily="-107" charset="-128"/>
                <a:cs typeface="ＭＳ Ｐゴシック" pitchFamily="-107" charset="-128"/>
              </a:rPr>
              <a:t>)</a:t>
            </a:r>
            <a:r>
              <a:rPr lang="en-US" sz="1200" b="0" kern="1200" baseline="0" dirty="0">
                <a:solidFill>
                  <a:schemeClr val="tx1"/>
                </a:solidFill>
                <a:latin typeface="Arial" charset="0"/>
                <a:ea typeface="ＭＳ Ｐゴシック" pitchFamily="-107" charset="-128"/>
                <a:cs typeface="ＭＳ Ｐゴシック" pitchFamily="-107" charset="-128"/>
              </a:rPr>
              <a:t>. Following this substitution, a permutation  is performed</a:t>
            </a:r>
          </a:p>
          <a:p>
            <a:r>
              <a:rPr lang="en-US" sz="1200" b="0" kern="1200" baseline="0" dirty="0">
                <a:solidFill>
                  <a:schemeClr val="tx1"/>
                </a:solidFill>
                <a:latin typeface="Arial" charset="0"/>
                <a:ea typeface="ＭＳ Ｐゴシック" pitchFamily="-107" charset="-128"/>
                <a:cs typeface="ＭＳ Ｐゴシック" pitchFamily="-107" charset="-128"/>
              </a:rPr>
              <a:t>that consists of the interchange of the two halves of the data.  This structure is a particular</a:t>
            </a:r>
          </a:p>
          <a:p>
            <a:r>
              <a:rPr lang="en-US" sz="1200" b="0" kern="1200" baseline="0" dirty="0">
                <a:solidFill>
                  <a:schemeClr val="tx1"/>
                </a:solidFill>
                <a:latin typeface="Arial" charset="0"/>
                <a:ea typeface="ＭＳ Ｐゴシック" pitchFamily="-107" charset="-128"/>
                <a:cs typeface="ＭＳ Ｐゴシック" pitchFamily="-107" charset="-128"/>
              </a:rPr>
              <a:t>form of the substitution-permutation network (SPN) proposed by Shannon.</a:t>
            </a:r>
            <a:endParaRPr lang="en-AU" b="0"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1031"/>
          <p:cNvSpPr>
            <a:spLocks noGrp="1" noChangeArrowheads="1"/>
          </p:cNvSpPr>
          <p:nvPr>
            <p:ph type="sldNum" sz="quarter" idx="5"/>
          </p:nvPr>
        </p:nvSpPr>
        <p:spPr>
          <a:noFill/>
        </p:spPr>
        <p:txBody>
          <a:bodyPr/>
          <a:lstStyle/>
          <a:p>
            <a:fld id="{75357048-952B-E74D-AF0E-0A90697A4229}" type="slidenum">
              <a:rPr lang="en-AU">
                <a:latin typeface="Arial" pitchFamily="-1" charset="0"/>
              </a:rPr>
              <a:pPr/>
              <a:t>13</a:t>
            </a:fld>
            <a:endParaRPr lang="en-AU" dirty="0">
              <a:latin typeface="Arial" pitchFamily="-1" charset="0"/>
            </a:endParaRPr>
          </a:p>
        </p:txBody>
      </p:sp>
      <p:sp>
        <p:nvSpPr>
          <p:cNvPr id="38915" name="Rectangle 1026"/>
          <p:cNvSpPr>
            <a:spLocks noGrp="1" noRot="1" noChangeAspect="1" noChangeArrowheads="1" noTextEdit="1"/>
          </p:cNvSpPr>
          <p:nvPr>
            <p:ph type="sldImg"/>
          </p:nvPr>
        </p:nvSpPr>
        <p:spPr>
          <a:ln/>
        </p:spPr>
      </p:sp>
      <p:sp>
        <p:nvSpPr>
          <p:cNvPr id="38916" name="Rectangle 1027"/>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exact realization of a Feistel network depends on the choice of the following</a:t>
            </a:r>
          </a:p>
          <a:p>
            <a:r>
              <a:rPr lang="en-US" sz="1200" kern="1200" baseline="0" dirty="0">
                <a:solidFill>
                  <a:schemeClr val="tx1"/>
                </a:solidFill>
                <a:latin typeface="Arial" charset="0"/>
                <a:ea typeface="ＭＳ Ｐゴシック" pitchFamily="-107" charset="-128"/>
                <a:cs typeface="ＭＳ Ｐゴシック" pitchFamily="-107" charset="-128"/>
              </a:rPr>
              <a:t>parameters and design features: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Block size:  Larger block sizes mean greater security (all other things being</a:t>
            </a:r>
          </a:p>
          <a:p>
            <a:r>
              <a:rPr lang="en-US" sz="1200" kern="1200" baseline="0" dirty="0">
                <a:solidFill>
                  <a:schemeClr val="tx1"/>
                </a:solidFill>
                <a:latin typeface="Arial" charset="0"/>
                <a:ea typeface="ＭＳ Ｐゴシック" pitchFamily="-107" charset="-128"/>
                <a:cs typeface="ＭＳ Ｐゴシック" pitchFamily="-107" charset="-128"/>
              </a:rPr>
              <a:t>equal) but reduced encryption/decryption speed for a given algorithm. The</a:t>
            </a:r>
          </a:p>
          <a:p>
            <a:r>
              <a:rPr lang="en-US" sz="1200" kern="1200" baseline="0" dirty="0">
                <a:solidFill>
                  <a:schemeClr val="tx1"/>
                </a:solidFill>
                <a:latin typeface="Arial" charset="0"/>
                <a:ea typeface="ＭＳ Ｐゴシック" pitchFamily="-107" charset="-128"/>
                <a:cs typeface="ＭＳ Ｐゴシック" pitchFamily="-107" charset="-128"/>
              </a:rPr>
              <a:t>greater security is achieved by greater diffusion. Traditionally,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bits has been considered a reasonable tradeoff and was nearly universal in</a:t>
            </a:r>
          </a:p>
          <a:p>
            <a:r>
              <a:rPr lang="en-US" sz="1200" kern="1200" baseline="0" dirty="0">
                <a:solidFill>
                  <a:schemeClr val="tx1"/>
                </a:solidFill>
                <a:latin typeface="Arial" charset="0"/>
                <a:ea typeface="ＭＳ Ｐゴシック" pitchFamily="-107" charset="-128"/>
                <a:cs typeface="ＭＳ Ｐゴシック" pitchFamily="-107" charset="-128"/>
              </a:rPr>
              <a:t>block cipher design. However, the new AES uses a 128-bit block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Key size:  Larger key size means greater security but may decrease encryption/</a:t>
            </a:r>
          </a:p>
          <a:p>
            <a:r>
              <a:rPr lang="en-US" sz="1200" kern="1200" baseline="0" dirty="0">
                <a:solidFill>
                  <a:schemeClr val="tx1"/>
                </a:solidFill>
                <a:latin typeface="Arial" charset="0"/>
                <a:ea typeface="ＭＳ Ｐゴシック" pitchFamily="-107" charset="-128"/>
                <a:cs typeface="ＭＳ Ｐゴシック" pitchFamily="-107" charset="-128"/>
              </a:rPr>
              <a:t>decryption speed. The greater security is achieved by greater resistance to</a:t>
            </a:r>
          </a:p>
          <a:p>
            <a:r>
              <a:rPr lang="en-US" sz="1200" kern="1200" baseline="0" dirty="0">
                <a:solidFill>
                  <a:schemeClr val="tx1"/>
                </a:solidFill>
                <a:latin typeface="Arial" charset="0"/>
                <a:ea typeface="ＭＳ Ｐゴシック" pitchFamily="-107" charset="-128"/>
                <a:cs typeface="ＭＳ Ｐゴシック" pitchFamily="-107" charset="-128"/>
              </a:rPr>
              <a:t>brute-force attacks and greater confusion. Key sizes of 64 bits or less are now</a:t>
            </a:r>
          </a:p>
          <a:p>
            <a:r>
              <a:rPr lang="en-US" sz="1200" kern="1200" baseline="0" dirty="0">
                <a:solidFill>
                  <a:schemeClr val="tx1"/>
                </a:solidFill>
                <a:latin typeface="Arial" charset="0"/>
                <a:ea typeface="ＭＳ Ｐゴシック" pitchFamily="-107" charset="-128"/>
                <a:cs typeface="ＭＳ Ｐゴシック" pitchFamily="-107" charset="-128"/>
              </a:rPr>
              <a:t>widely considered to be inadequate, and 128 bits has become a common size.</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Number of rounds:  The essence of the Feistel cipher is that a single round</a:t>
            </a:r>
          </a:p>
          <a:p>
            <a:r>
              <a:rPr lang="en-US" sz="1200" kern="1200" baseline="0" dirty="0">
                <a:solidFill>
                  <a:schemeClr val="tx1"/>
                </a:solidFill>
                <a:latin typeface="Arial" charset="0"/>
                <a:ea typeface="ＭＳ Ｐゴシック" pitchFamily="-107" charset="-128"/>
                <a:cs typeface="ＭＳ Ｐゴシック" pitchFamily="-107" charset="-128"/>
              </a:rPr>
              <a:t>offers inadequate security but that multiple rounds offer increasing security.</a:t>
            </a:r>
          </a:p>
          <a:p>
            <a:r>
              <a:rPr lang="en-US" sz="1200" kern="1200" baseline="0" dirty="0">
                <a:solidFill>
                  <a:schemeClr val="tx1"/>
                </a:solidFill>
                <a:latin typeface="Arial" charset="0"/>
                <a:ea typeface="ＭＳ Ｐゴシック" pitchFamily="-107" charset="-128"/>
                <a:cs typeface="ＭＳ Ｐゴシック" pitchFamily="-107" charset="-128"/>
              </a:rPr>
              <a:t>A typical size is 16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Subkey generation algorithm:  Greater complexity in this algorithm should</a:t>
            </a:r>
          </a:p>
          <a:p>
            <a:r>
              <a:rPr lang="en-US" sz="1200" kern="1200" baseline="0" dirty="0">
                <a:solidFill>
                  <a:schemeClr val="tx1"/>
                </a:solidFill>
                <a:latin typeface="Arial" charset="0"/>
                <a:ea typeface="ＭＳ Ｐゴシック" pitchFamily="-107" charset="-128"/>
                <a:cs typeface="ＭＳ Ｐゴシック" pitchFamily="-107" charset="-128"/>
              </a:rPr>
              <a:t>lead to greater difficulty of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Round function F:  Again, greater complexity generally means greater resistance</a:t>
            </a:r>
          </a:p>
          <a:p>
            <a:r>
              <a:rPr lang="en-US" sz="1200" kern="1200" baseline="0" dirty="0">
                <a:solidFill>
                  <a:schemeClr val="tx1"/>
                </a:solidFill>
                <a:latin typeface="Arial" charset="0"/>
                <a:ea typeface="ＭＳ Ｐゴシック" pitchFamily="-107" charset="-128"/>
                <a:cs typeface="ＭＳ Ｐゴシック" pitchFamily="-107" charset="-128"/>
              </a:rPr>
              <a:t>to cryptanalysis.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There are two other considerations in the design of a Feistel 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Fast software encryption/decryption:  In many cases, encryption is embedded in</a:t>
            </a:r>
          </a:p>
          <a:p>
            <a:r>
              <a:rPr lang="en-US" sz="1200" kern="1200" baseline="0" dirty="0">
                <a:solidFill>
                  <a:schemeClr val="tx1"/>
                </a:solidFill>
                <a:latin typeface="Arial" charset="0"/>
                <a:ea typeface="ＭＳ Ｐゴシック" pitchFamily="-107" charset="-128"/>
                <a:cs typeface="ＭＳ Ｐゴシック" pitchFamily="-107" charset="-128"/>
              </a:rPr>
              <a:t>applications or utility functions in such a way as to preclude a hardware implementation.</a:t>
            </a:r>
          </a:p>
          <a:p>
            <a:r>
              <a:rPr lang="en-US" sz="1200" kern="1200" baseline="0" dirty="0">
                <a:solidFill>
                  <a:schemeClr val="tx1"/>
                </a:solidFill>
                <a:latin typeface="Arial" charset="0"/>
                <a:ea typeface="ＭＳ Ｐゴシック" pitchFamily="-107" charset="-128"/>
                <a:cs typeface="ＭＳ Ｐゴシック" pitchFamily="-107" charset="-128"/>
              </a:rPr>
              <a:t>Accordingly, the speed of execution of the algorithm becomes a</a:t>
            </a:r>
          </a:p>
          <a:p>
            <a:r>
              <a:rPr lang="en-US" sz="1200" kern="1200" baseline="0" dirty="0">
                <a:solidFill>
                  <a:schemeClr val="tx1"/>
                </a:solidFill>
                <a:latin typeface="Arial" charset="0"/>
                <a:ea typeface="ＭＳ Ｐゴシック" pitchFamily="-107" charset="-128"/>
                <a:cs typeface="ＭＳ Ｐゴシック" pitchFamily="-107" charset="-128"/>
              </a:rPr>
              <a:t>concern.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Ease of analysis:  Although we would like to make our algorithm as difficult as</a:t>
            </a:r>
          </a:p>
          <a:p>
            <a:r>
              <a:rPr lang="en-US" sz="1200" kern="1200" baseline="0" dirty="0">
                <a:solidFill>
                  <a:schemeClr val="tx1"/>
                </a:solidFill>
                <a:latin typeface="Arial" charset="0"/>
                <a:ea typeface="ＭＳ Ｐゴシック" pitchFamily="-107" charset="-128"/>
                <a:cs typeface="ＭＳ Ｐゴシック" pitchFamily="-107" charset="-128"/>
              </a:rPr>
              <a:t>possible to cryptanalyze, there is great benefit in making the algorithm easy to</a:t>
            </a:r>
          </a:p>
          <a:p>
            <a:r>
              <a:rPr lang="en-US" sz="1200" kern="1200" baseline="0" dirty="0">
                <a:solidFill>
                  <a:schemeClr val="tx1"/>
                </a:solidFill>
                <a:latin typeface="Arial" charset="0"/>
                <a:ea typeface="ＭＳ Ｐゴシック" pitchFamily="-107" charset="-128"/>
                <a:cs typeface="ＭＳ Ｐゴシック" pitchFamily="-107" charset="-128"/>
              </a:rPr>
              <a:t>analyze. That is, if the algorithm can be concisely and clearly explained, it is</a:t>
            </a:r>
          </a:p>
          <a:p>
            <a:r>
              <a:rPr lang="en-US" sz="1200" kern="1200" baseline="0" dirty="0">
                <a:solidFill>
                  <a:schemeClr val="tx1"/>
                </a:solidFill>
                <a:latin typeface="Arial" charset="0"/>
                <a:ea typeface="ＭＳ Ｐゴシック" pitchFamily="-107" charset="-128"/>
                <a:cs typeface="ＭＳ Ｐゴシック" pitchFamily="-107" charset="-128"/>
              </a:rPr>
              <a:t>easier to analyze that algorithm for cryptanalytic vulnerabilities and therefore</a:t>
            </a:r>
          </a:p>
          <a:p>
            <a:r>
              <a:rPr lang="en-US" sz="1200" kern="1200" baseline="0" dirty="0">
                <a:solidFill>
                  <a:schemeClr val="tx1"/>
                </a:solidFill>
                <a:latin typeface="Arial" charset="0"/>
                <a:ea typeface="ＭＳ Ｐゴシック" pitchFamily="-107" charset="-128"/>
                <a:cs typeface="ＭＳ Ｐゴシック" pitchFamily="-107" charset="-128"/>
              </a:rPr>
              <a:t>develop a higher level of assurance as to its strength. DES, for example, does</a:t>
            </a:r>
          </a:p>
          <a:p>
            <a:r>
              <a:rPr lang="en-US" sz="1200" kern="1200" baseline="0" dirty="0">
                <a:solidFill>
                  <a:schemeClr val="tx1"/>
                </a:solidFill>
                <a:latin typeface="Arial" charset="0"/>
                <a:ea typeface="ＭＳ Ｐゴシック" pitchFamily="-107" charset="-128"/>
                <a:cs typeface="ＭＳ Ｐゴシック" pitchFamily="-107" charset="-128"/>
              </a:rPr>
              <a:t>not have an easily analyzed functionality.</a:t>
            </a:r>
            <a:endParaRPr lang="en-US" dirty="0">
              <a:latin typeface="Arial" pitchFamily="-1" charset="0"/>
              <a:ea typeface="Arial" pitchFamily="-1" charset="0"/>
              <a:cs typeface="Arial" pitchFamily="-1"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14</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cryptographic strength of a Feistel cipher derives from three aspects of the</a:t>
            </a:r>
          </a:p>
          <a:p>
            <a:r>
              <a:rPr lang="en-US" sz="1200" kern="1200" baseline="0" dirty="0">
                <a:solidFill>
                  <a:schemeClr val="tx1"/>
                </a:solidFill>
                <a:latin typeface="Arial" charset="0"/>
                <a:ea typeface="ＭＳ Ｐゴシック" pitchFamily="-107" charset="-128"/>
                <a:cs typeface="ＭＳ Ｐゴシック" pitchFamily="-107" charset="-128"/>
              </a:rPr>
              <a:t>design: the number of rounds, the function F, and the key schedule algorithm. Let</a:t>
            </a:r>
          </a:p>
          <a:p>
            <a:r>
              <a:rPr lang="en-US" sz="1200" kern="1200" baseline="0" dirty="0">
                <a:solidFill>
                  <a:schemeClr val="tx1"/>
                </a:solidFill>
                <a:latin typeface="Arial" charset="0"/>
                <a:ea typeface="ＭＳ Ｐゴシック" pitchFamily="-107" charset="-128"/>
                <a:cs typeface="ＭＳ Ｐゴシック" pitchFamily="-107" charset="-128"/>
              </a:rPr>
              <a:t>us look first at the choice of the number of rounds.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greater the number of rounds, the more difficult it is to perform cryptanalysis,</a:t>
            </a:r>
          </a:p>
          <a:p>
            <a:r>
              <a:rPr lang="en-US" sz="1200" kern="1200" baseline="0" dirty="0">
                <a:solidFill>
                  <a:schemeClr val="tx1"/>
                </a:solidFill>
                <a:latin typeface="Arial" charset="0"/>
                <a:ea typeface="ＭＳ Ｐゴシック" pitchFamily="-107" charset="-128"/>
                <a:cs typeface="ＭＳ Ｐゴシック" pitchFamily="-107" charset="-128"/>
              </a:rPr>
              <a:t>even for a relatively weak F. In general, the criterion should be that the</a:t>
            </a:r>
          </a:p>
          <a:p>
            <a:r>
              <a:rPr lang="en-US" sz="1200" kern="1200" baseline="0" dirty="0">
                <a:solidFill>
                  <a:schemeClr val="tx1"/>
                </a:solidFill>
                <a:latin typeface="Arial" charset="0"/>
                <a:ea typeface="ＭＳ Ｐゴシック" pitchFamily="-107" charset="-128"/>
                <a:cs typeface="ＭＳ Ｐゴシック" pitchFamily="-107" charset="-128"/>
              </a:rPr>
              <a:t>number of rounds is chosen so that known cryptanalytic efforts require greater</a:t>
            </a:r>
          </a:p>
          <a:p>
            <a:r>
              <a:rPr lang="en-US" sz="1200" kern="1200" baseline="0" dirty="0">
                <a:solidFill>
                  <a:schemeClr val="tx1"/>
                </a:solidFill>
                <a:latin typeface="Arial" charset="0"/>
                <a:ea typeface="ＭＳ Ｐゴシック" pitchFamily="-107" charset="-128"/>
                <a:cs typeface="ＭＳ Ｐゴシック" pitchFamily="-107" charset="-128"/>
              </a:rPr>
              <a:t>effort than a simple brute-force key search attack. This criterion was certainly used</a:t>
            </a:r>
          </a:p>
          <a:p>
            <a:r>
              <a:rPr lang="en-US" sz="1200" kern="1200" baseline="0" dirty="0">
                <a:solidFill>
                  <a:schemeClr val="tx1"/>
                </a:solidFill>
                <a:latin typeface="Arial" charset="0"/>
                <a:ea typeface="ＭＳ Ｐゴシック" pitchFamily="-107" charset="-128"/>
                <a:cs typeface="ＭＳ Ｐゴシック" pitchFamily="-107" charset="-128"/>
              </a:rPr>
              <a:t>in the design of DES. Schneier [SCHN96] observes that for 16-round DES, a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is slightly less efficient than brute force: The differential</a:t>
            </a:r>
          </a:p>
          <a:p>
            <a:r>
              <a:rPr lang="en-US" sz="1200" kern="1200" baseline="0" dirty="0">
                <a:solidFill>
                  <a:schemeClr val="tx1"/>
                </a:solidFill>
                <a:latin typeface="Arial" charset="0"/>
                <a:ea typeface="ＭＳ Ｐゴシック" pitchFamily="-107" charset="-128"/>
                <a:cs typeface="ＭＳ Ｐゴシック" pitchFamily="-107" charset="-128"/>
              </a:rPr>
              <a:t>cryptanalysis attack requires 2</a:t>
            </a:r>
            <a:r>
              <a:rPr lang="en-US" sz="1200" kern="1200" baseline="30000" dirty="0">
                <a:solidFill>
                  <a:schemeClr val="tx1"/>
                </a:solidFill>
                <a:latin typeface="Arial" charset="0"/>
                <a:ea typeface="ＭＳ Ｐゴシック" pitchFamily="-107" charset="-128"/>
                <a:cs typeface="ＭＳ Ｐゴシック" pitchFamily="-107" charset="-128"/>
              </a:rPr>
              <a:t>55.1</a:t>
            </a:r>
            <a:r>
              <a:rPr lang="en-US" sz="1200" kern="1200" baseline="0" dirty="0">
                <a:solidFill>
                  <a:schemeClr val="tx1"/>
                </a:solidFill>
                <a:latin typeface="Arial" charset="0"/>
                <a:ea typeface="ＭＳ Ｐゴシック" pitchFamily="-107" charset="-128"/>
                <a:cs typeface="ＭＳ Ｐゴシック" pitchFamily="-107" charset="-128"/>
              </a:rPr>
              <a:t>  operations,  whereas brute force requires 2</a:t>
            </a:r>
            <a:r>
              <a:rPr lang="en-US" sz="1200" kern="1200" baseline="30000" dirty="0">
                <a:solidFill>
                  <a:schemeClr val="tx1"/>
                </a:solidFill>
                <a:latin typeface="Arial" charset="0"/>
                <a:ea typeface="ＭＳ Ｐゴシック" pitchFamily="-107" charset="-128"/>
                <a:cs typeface="ＭＳ Ｐゴシック" pitchFamily="-107" charset="-128"/>
              </a:rPr>
              <a:t>55</a:t>
            </a:r>
            <a:r>
              <a:rPr lang="en-US" sz="1200" kern="1200" baseline="0" dirty="0">
                <a:solidFill>
                  <a:schemeClr val="tx1"/>
                </a:solidFill>
                <a:latin typeface="Arial" charset="0"/>
                <a:ea typeface="ＭＳ Ｐゴシック" pitchFamily="-107" charset="-128"/>
                <a:cs typeface="ＭＳ Ｐゴシック" pitchFamily="-107" charset="-128"/>
              </a:rPr>
              <a:t> . If</a:t>
            </a:r>
          </a:p>
          <a:p>
            <a:r>
              <a:rPr lang="en-US" sz="1200" kern="1200" baseline="0" dirty="0">
                <a:solidFill>
                  <a:schemeClr val="tx1"/>
                </a:solidFill>
                <a:latin typeface="Arial" charset="0"/>
                <a:ea typeface="ＭＳ Ｐゴシック" pitchFamily="-107" charset="-128"/>
                <a:cs typeface="ＭＳ Ｐゴシック" pitchFamily="-107" charset="-128"/>
              </a:rPr>
              <a:t>DES had 15 or fewer rounds, differential cryptanalysis would require less effort</a:t>
            </a:r>
          </a:p>
          <a:p>
            <a:r>
              <a:rPr lang="en-US" sz="1200" kern="1200" baseline="0" dirty="0">
                <a:solidFill>
                  <a:schemeClr val="tx1"/>
                </a:solidFill>
                <a:latin typeface="Arial" charset="0"/>
                <a:ea typeface="ＭＳ Ｐゴシック" pitchFamily="-107" charset="-128"/>
                <a:cs typeface="ＭＳ Ｐゴシック" pitchFamily="-107" charset="-128"/>
              </a:rPr>
              <a:t>than a brute-force key search.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criterion is attractive, because it makes it easy to judge the strength of</a:t>
            </a:r>
          </a:p>
          <a:p>
            <a:r>
              <a:rPr lang="en-US" sz="1200" kern="1200" baseline="0" dirty="0">
                <a:solidFill>
                  <a:schemeClr val="tx1"/>
                </a:solidFill>
                <a:latin typeface="Arial" charset="0"/>
                <a:ea typeface="ＭＳ Ｐゴシック" pitchFamily="-107" charset="-128"/>
                <a:cs typeface="ＭＳ Ｐゴシック" pitchFamily="-107" charset="-128"/>
              </a:rPr>
              <a:t>an algorithm and to compare different algorithms. In the absence of a cryptanalytic</a:t>
            </a:r>
          </a:p>
          <a:p>
            <a:r>
              <a:rPr lang="en-US" sz="1200" kern="1200" baseline="0" dirty="0">
                <a:solidFill>
                  <a:schemeClr val="tx1"/>
                </a:solidFill>
                <a:latin typeface="Arial" charset="0"/>
                <a:ea typeface="ＭＳ Ｐゴシック" pitchFamily="-107" charset="-128"/>
                <a:cs typeface="ＭＳ Ｐゴシック" pitchFamily="-107" charset="-128"/>
              </a:rPr>
              <a:t>breakthrough, the strength of any algorithm that satisfies the criterion can be</a:t>
            </a:r>
          </a:p>
          <a:p>
            <a:r>
              <a:rPr lang="en-US" sz="1200" kern="1200" baseline="0" dirty="0">
                <a:solidFill>
                  <a:schemeClr val="tx1"/>
                </a:solidFill>
                <a:latin typeface="Arial" charset="0"/>
                <a:ea typeface="ＭＳ Ｐゴシック" pitchFamily="-107" charset="-128"/>
                <a:cs typeface="ＭＳ Ｐゴシック" pitchFamily="-107" charset="-128"/>
              </a:rPr>
              <a:t>judged solely on key length.</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390252485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1031"/>
          <p:cNvSpPr>
            <a:spLocks noGrp="1" noChangeArrowheads="1"/>
          </p:cNvSpPr>
          <p:nvPr>
            <p:ph type="sldNum" sz="quarter" idx="5"/>
          </p:nvPr>
        </p:nvSpPr>
        <p:spPr>
          <a:noFill/>
        </p:spPr>
        <p:txBody>
          <a:bodyPr/>
          <a:lstStyle/>
          <a:p>
            <a:fld id="{D129D584-665B-6C4C-A2F7-C4714DCEA8DC}" type="slidenum">
              <a:rPr lang="en-AU">
                <a:latin typeface="Arial" pitchFamily="-1" charset="0"/>
              </a:rPr>
              <a:pPr/>
              <a:t>15</a:t>
            </a:fld>
            <a:endParaRPr lang="en-AU" dirty="0">
              <a:latin typeface="Arial" pitchFamily="-1" charset="0"/>
            </a:endParaRPr>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With any Feistel block cipher, the key is used to generate one subkey for each</a:t>
            </a:r>
          </a:p>
          <a:p>
            <a:r>
              <a:rPr lang="en-US" sz="1200" kern="1200" baseline="0" dirty="0">
                <a:solidFill>
                  <a:schemeClr val="tx1"/>
                </a:solidFill>
                <a:latin typeface="Arial" charset="0"/>
                <a:ea typeface="ＭＳ Ｐゴシック" pitchFamily="-107" charset="-128"/>
                <a:cs typeface="ＭＳ Ｐゴシック" pitchFamily="-107" charset="-128"/>
              </a:rPr>
              <a:t>round. In general, we would like to select subkeys to maximize the difficulty of</a:t>
            </a:r>
          </a:p>
          <a:p>
            <a:r>
              <a:rPr lang="en-US" sz="1200" kern="1200" baseline="0" dirty="0">
                <a:solidFill>
                  <a:schemeClr val="tx1"/>
                </a:solidFill>
                <a:latin typeface="Arial" charset="0"/>
                <a:ea typeface="ＭＳ Ｐゴシック" pitchFamily="-107" charset="-128"/>
                <a:cs typeface="ＭＳ Ｐゴシック" pitchFamily="-107" charset="-128"/>
              </a:rPr>
              <a:t>deducing individual subkeys and the difficulty of working back to the main key. No</a:t>
            </a:r>
          </a:p>
          <a:p>
            <a:r>
              <a:rPr lang="en-US" sz="1200" kern="1200" baseline="0" dirty="0">
                <a:solidFill>
                  <a:schemeClr val="tx1"/>
                </a:solidFill>
                <a:latin typeface="Arial" charset="0"/>
                <a:ea typeface="ＭＳ Ｐゴシック" pitchFamily="-107" charset="-128"/>
                <a:cs typeface="ＭＳ Ｐゴシック" pitchFamily="-107" charset="-128"/>
              </a:rPr>
              <a:t>general principles for this have yet been promulgated.</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Adams suggests [ADAM94] that, at minimum, the key schedule should</a:t>
            </a:r>
          </a:p>
          <a:p>
            <a:r>
              <a:rPr lang="en-US" sz="1200" kern="1200" baseline="0" dirty="0">
                <a:solidFill>
                  <a:schemeClr val="tx1"/>
                </a:solidFill>
                <a:latin typeface="Arial" charset="0"/>
                <a:ea typeface="ＭＳ Ｐゴシック" pitchFamily="-107" charset="-128"/>
                <a:cs typeface="ＭＳ Ｐゴシック" pitchFamily="-107" charset="-128"/>
              </a:rPr>
              <a:t>guarantee key/ciphertext Strict Avalanche Criterion and Bit Independence</a:t>
            </a:r>
          </a:p>
          <a:p>
            <a:r>
              <a:rPr lang="en-US" sz="1200" kern="1200" baseline="0" dirty="0">
                <a:solidFill>
                  <a:schemeClr val="tx1"/>
                </a:solidFill>
                <a:latin typeface="Arial" charset="0"/>
                <a:ea typeface="ＭＳ Ｐゴシック" pitchFamily="-107" charset="-128"/>
                <a:cs typeface="ＭＳ Ｐゴシック" pitchFamily="-107" charset="-128"/>
              </a:rPr>
              <a:t>Criterion.</a:t>
            </a:r>
          </a:p>
          <a:p>
            <a:endParaRPr lang="en-US" sz="1200" kern="1200" baseline="0" dirty="0">
              <a:solidFill>
                <a:schemeClr val="tx1"/>
              </a:solidFill>
              <a:latin typeface="Arial" charset="0"/>
              <a:ea typeface="ＭＳ Ｐゴシック" pitchFamily="-107" charset="-128"/>
              <a:cs typeface="ＭＳ Ｐゴシック" pitchFamily="-1" charset="-128"/>
            </a:endParaRPr>
          </a:p>
          <a:p>
            <a:r>
              <a:rPr lang="en-US" sz="1200" b="0" i="0" kern="1200" dirty="0">
                <a:solidFill>
                  <a:schemeClr val="tx1"/>
                </a:solidFill>
                <a:effectLst/>
                <a:latin typeface="Arial" charset="0"/>
                <a:ea typeface="ＭＳ Ｐゴシック" pitchFamily="-107" charset="-128"/>
                <a:cs typeface="ＭＳ Ｐゴシック" pitchFamily="-107" charset="-128"/>
              </a:rPr>
              <a:t>The bit independence criterion was proposed to evaluate the security of the S-boxes used in block ciphers.</a:t>
            </a:r>
            <a:endParaRPr lang="en-AU" dirty="0">
              <a:latin typeface="Arial" pitchFamily="-1" charset="0"/>
              <a:ea typeface="ＭＳ Ｐゴシック" pitchFamily="-1" charset="-128"/>
              <a:cs typeface="ＭＳ Ｐゴシック" pitchFamily="-1" charset="-128"/>
            </a:endParaRPr>
          </a:p>
        </p:txBody>
      </p:sp>
    </p:spTree>
    <p:extLst>
      <p:ext uri="{BB962C8B-B14F-4D97-AF65-F5344CB8AC3E}">
        <p14:creationId xmlns:p14="http://schemas.microsoft.com/office/powerpoint/2010/main" val="121825805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b="0" kern="1200" baseline="0" dirty="0">
                <a:solidFill>
                  <a:schemeClr val="tx1"/>
                </a:solidFill>
                <a:latin typeface="Arial" charset="0"/>
                <a:ea typeface="ＭＳ Ｐゴシック" pitchFamily="-107" charset="-128"/>
                <a:cs typeface="ＭＳ Ｐゴシック" pitchFamily="-107" charset="-128"/>
              </a:rPr>
              <a:t>The process of decryption with a Feistel cipher</a:t>
            </a:r>
          </a:p>
          <a:p>
            <a:r>
              <a:rPr lang="en-US" sz="1200" b="0" kern="1200" baseline="0" dirty="0">
                <a:solidFill>
                  <a:schemeClr val="tx1"/>
                </a:solidFill>
                <a:latin typeface="Arial" charset="0"/>
                <a:ea typeface="ＭＳ Ｐゴシック" pitchFamily="-107" charset="-128"/>
                <a:cs typeface="ＭＳ Ｐゴシック" pitchFamily="-107" charset="-128"/>
              </a:rPr>
              <a:t>is essentially the same as the encryption process. The rule is as follows: Use the</a:t>
            </a:r>
          </a:p>
          <a:p>
            <a:r>
              <a:rPr lang="en-US" sz="1200" b="0" kern="1200" baseline="0" dirty="0">
                <a:solidFill>
                  <a:schemeClr val="tx1"/>
                </a:solidFill>
                <a:latin typeface="Arial" charset="0"/>
                <a:ea typeface="ＭＳ Ｐゴシック" pitchFamily="-107" charset="-128"/>
                <a:cs typeface="ＭＳ Ｐゴシック" pitchFamily="-107" charset="-128"/>
              </a:rPr>
              <a:t>ciphertext as input to the algorithm, but use the subkeys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i</a:t>
            </a:r>
            <a:r>
              <a:rPr lang="en-US" sz="1200" b="0" kern="1200" baseline="0" dirty="0">
                <a:solidFill>
                  <a:schemeClr val="tx1"/>
                </a:solidFill>
                <a:latin typeface="Arial" charset="0"/>
                <a:ea typeface="ＭＳ Ｐゴシック" pitchFamily="-107" charset="-128"/>
                <a:cs typeface="ＭＳ Ｐゴシック" pitchFamily="-107" charset="-128"/>
              </a:rPr>
              <a:t>  in reverse order. That</a:t>
            </a:r>
          </a:p>
          <a:p>
            <a:r>
              <a:rPr lang="en-US" sz="1200" b="0" kern="1200" baseline="0" dirty="0">
                <a:solidFill>
                  <a:schemeClr val="tx1"/>
                </a:solidFill>
                <a:latin typeface="Arial" charset="0"/>
                <a:ea typeface="ＭＳ Ｐゴシック" pitchFamily="-107" charset="-128"/>
                <a:cs typeface="ＭＳ Ｐゴシック" pitchFamily="-107" charset="-128"/>
              </a:rPr>
              <a:t>is, use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0" dirty="0">
                <a:solidFill>
                  <a:schemeClr val="tx1"/>
                </a:solidFill>
                <a:latin typeface="Arial" charset="0"/>
                <a:ea typeface="ＭＳ Ｐゴシック" pitchFamily="-107" charset="-128"/>
                <a:cs typeface="ＭＳ Ｐゴシック" pitchFamily="-107" charset="-128"/>
              </a:rPr>
              <a:t>  in the first round,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n-</a:t>
            </a:r>
            <a:r>
              <a:rPr lang="en-US" sz="1200" b="0" kern="1200" baseline="-25000" dirty="0">
                <a:solidFill>
                  <a:schemeClr val="tx1"/>
                </a:solidFill>
                <a:latin typeface="Arial" charset="0"/>
                <a:ea typeface="ＭＳ Ｐゴシック" pitchFamily="-107" charset="-128"/>
                <a:cs typeface="ＭＳ Ｐゴシック" pitchFamily="-107" charset="-128"/>
              </a:rPr>
              <a:t>1  </a:t>
            </a:r>
            <a:r>
              <a:rPr lang="en-US" sz="1200" b="0" kern="1200" baseline="0" dirty="0">
                <a:solidFill>
                  <a:schemeClr val="tx1"/>
                </a:solidFill>
                <a:latin typeface="Arial" charset="0"/>
                <a:ea typeface="ＭＳ Ｐゴシック" pitchFamily="-107" charset="-128"/>
                <a:cs typeface="ＭＳ Ｐゴシック" pitchFamily="-107" charset="-128"/>
              </a:rPr>
              <a:t>in the second round, and so on, until </a:t>
            </a:r>
            <a:r>
              <a:rPr lang="en-US" sz="1200" b="0" i="1" kern="1200" baseline="0" dirty="0">
                <a:solidFill>
                  <a:schemeClr val="tx1"/>
                </a:solidFill>
                <a:latin typeface="Arial" charset="0"/>
                <a:ea typeface="ＭＳ Ｐゴシック" pitchFamily="-107" charset="-128"/>
                <a:cs typeface="ＭＳ Ｐゴシック" pitchFamily="-107" charset="-128"/>
              </a:rPr>
              <a:t>K</a:t>
            </a:r>
            <a:r>
              <a:rPr lang="en-US" sz="1200" b="0" i="1" kern="1200" baseline="-25000" dirty="0">
                <a:solidFill>
                  <a:schemeClr val="tx1"/>
                </a:solidFill>
                <a:latin typeface="Arial" charset="0"/>
                <a:ea typeface="ＭＳ Ｐゴシック" pitchFamily="-107" charset="-128"/>
                <a:cs typeface="ＭＳ Ｐゴシック" pitchFamily="-107" charset="-128"/>
              </a:rPr>
              <a:t>1</a:t>
            </a:r>
            <a:r>
              <a:rPr lang="en-US" sz="1200" b="0" kern="1200" baseline="0" dirty="0">
                <a:solidFill>
                  <a:schemeClr val="tx1"/>
                </a:solidFill>
                <a:latin typeface="Arial" charset="0"/>
                <a:ea typeface="ＭＳ Ｐゴシック" pitchFamily="-107" charset="-128"/>
                <a:cs typeface="ＭＳ Ｐゴシック" pitchFamily="-107" charset="-128"/>
              </a:rPr>
              <a:t>  is used in</a:t>
            </a:r>
          </a:p>
          <a:p>
            <a:r>
              <a:rPr lang="en-US" sz="1200" b="0" kern="1200" baseline="0" dirty="0">
                <a:solidFill>
                  <a:schemeClr val="tx1"/>
                </a:solidFill>
                <a:latin typeface="Arial" charset="0"/>
                <a:ea typeface="ＭＳ Ｐゴシック" pitchFamily="-107" charset="-128"/>
                <a:cs typeface="ＭＳ Ｐゴシック" pitchFamily="-107" charset="-128"/>
              </a:rPr>
              <a:t>the last round. This is a nice feature, because it means we need not implement two</a:t>
            </a:r>
          </a:p>
          <a:p>
            <a:r>
              <a:rPr lang="en-US" sz="1200" b="0" kern="1200" baseline="0" dirty="0">
                <a:solidFill>
                  <a:schemeClr val="tx1"/>
                </a:solidFill>
                <a:latin typeface="Arial" charset="0"/>
                <a:ea typeface="ＭＳ Ｐゴシック" pitchFamily="-107" charset="-128"/>
                <a:cs typeface="ＭＳ Ｐゴシック" pitchFamily="-107" charset="-128"/>
              </a:rPr>
              <a:t>different algorithms; one for encryption and one for decryption.</a:t>
            </a:r>
            <a:endParaRPr lang="en-US" b="0"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16</a:t>
            </a:fld>
            <a:endParaRPr lang="en-AU"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1031"/>
          <p:cNvSpPr>
            <a:spLocks noGrp="1" noChangeArrowheads="1"/>
          </p:cNvSpPr>
          <p:nvPr>
            <p:ph type="sldNum" sz="quarter" idx="5"/>
          </p:nvPr>
        </p:nvSpPr>
        <p:spPr>
          <a:noFill/>
        </p:spPr>
        <p:txBody>
          <a:bodyPr/>
          <a:lstStyle/>
          <a:p>
            <a:fld id="{6B3921E8-7112-7743-9C8C-50A6F855B20C}" type="slidenum">
              <a:rPr lang="en-AU">
                <a:latin typeface="Arial" pitchFamily="-1" charset="0"/>
              </a:rPr>
              <a:pPr/>
              <a:t>17</a:t>
            </a:fld>
            <a:endParaRPr lang="en-AU" dirty="0">
              <a:latin typeface="Arial" pitchFamily="-1" charset="0"/>
            </a:endParaRPr>
          </a:p>
        </p:txBody>
      </p:sp>
      <p:sp>
        <p:nvSpPr>
          <p:cNvPr id="40963" name="Rectangle 2"/>
          <p:cNvSpPr>
            <a:spLocks noGrp="1" noRot="1" noChangeAspect="1" noChangeArrowheads="1" noTextEdit="1"/>
          </p:cNvSpPr>
          <p:nvPr>
            <p:ph type="sldImg"/>
          </p:nvPr>
        </p:nvSpPr>
        <p:spPr>
          <a:ln/>
        </p:spPr>
      </p:sp>
      <p:sp>
        <p:nvSpPr>
          <p:cNvPr id="4096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Until the introduction of the Advanced Encryption Standard (AES) in 2001, the</a:t>
            </a:r>
          </a:p>
          <a:p>
            <a:r>
              <a:rPr lang="en-US" sz="1200" kern="1200" baseline="0" dirty="0">
                <a:solidFill>
                  <a:schemeClr val="tx1"/>
                </a:solidFill>
                <a:latin typeface="Arial" charset="0"/>
                <a:ea typeface="ＭＳ Ｐゴシック" pitchFamily="-107" charset="-128"/>
                <a:cs typeface="ＭＳ Ｐゴシック" pitchFamily="-107" charset="-128"/>
              </a:rPr>
              <a:t>Data Encryption Standard (DES) was the most widely used encryption scheme.</a:t>
            </a:r>
          </a:p>
          <a:p>
            <a:r>
              <a:rPr lang="en-US" sz="1200" kern="1200" baseline="0" dirty="0">
                <a:solidFill>
                  <a:schemeClr val="tx1"/>
                </a:solidFill>
                <a:latin typeface="Arial" charset="0"/>
                <a:ea typeface="ＭＳ Ｐゴシック" pitchFamily="-107" charset="-128"/>
                <a:cs typeface="ＭＳ Ｐゴシック" pitchFamily="-107" charset="-128"/>
              </a:rPr>
              <a:t>DES was issued in 1977 by the National Bureau of Standards, now the National</a:t>
            </a:r>
          </a:p>
          <a:p>
            <a:r>
              <a:rPr lang="en-US" sz="1200" kern="1200" baseline="0" dirty="0">
                <a:solidFill>
                  <a:schemeClr val="tx1"/>
                </a:solidFill>
                <a:latin typeface="Arial" charset="0"/>
                <a:ea typeface="ＭＳ Ｐゴシック" pitchFamily="-107" charset="-128"/>
                <a:cs typeface="ＭＳ Ｐゴシック" pitchFamily="-107" charset="-128"/>
              </a:rPr>
              <a:t>Institute of Standards and Technology (NIST), as Federal Information Processing</a:t>
            </a:r>
          </a:p>
          <a:p>
            <a:r>
              <a:rPr lang="en-US" sz="1200" kern="1200" baseline="0" dirty="0">
                <a:solidFill>
                  <a:schemeClr val="tx1"/>
                </a:solidFill>
                <a:latin typeface="Arial" charset="0"/>
                <a:ea typeface="ＭＳ Ｐゴシック" pitchFamily="-107" charset="-128"/>
                <a:cs typeface="ＭＳ Ｐゴシック" pitchFamily="-107" charset="-128"/>
              </a:rPr>
              <a:t>Standard 46 (FIPS PUB 46). The algorithm itself is referred to as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Algorithm (DEA).  For DEA, data are encrypted in 64-bit blocks using</a:t>
            </a:r>
          </a:p>
          <a:p>
            <a:r>
              <a:rPr lang="en-US" sz="1200" kern="1200" baseline="0" dirty="0">
                <a:solidFill>
                  <a:schemeClr val="tx1"/>
                </a:solidFill>
                <a:latin typeface="Arial" charset="0"/>
                <a:ea typeface="ＭＳ Ｐゴシック" pitchFamily="-107" charset="-128"/>
                <a:cs typeface="ＭＳ Ｐゴシック" pitchFamily="-107" charset="-128"/>
              </a:rPr>
              <a:t>a 56-bit key. The algorithm transforms 64-bit input in a series of steps into a 64-bit</a:t>
            </a:r>
          </a:p>
          <a:p>
            <a:r>
              <a:rPr lang="en-US" sz="1200" kern="1200" baseline="0" dirty="0">
                <a:solidFill>
                  <a:schemeClr val="tx1"/>
                </a:solidFill>
                <a:latin typeface="Arial" charset="0"/>
                <a:ea typeface="ＭＳ Ｐゴシック" pitchFamily="-107" charset="-128"/>
                <a:cs typeface="ＭＳ Ｐゴシック" pitchFamily="-107" charset="-128"/>
              </a:rPr>
              <a:t>output. The same steps, with the same key, are used to reverse the encryption.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Over the years, DES became the dominant symmetric encryption algorithm,</a:t>
            </a:r>
          </a:p>
          <a:p>
            <a:r>
              <a:rPr lang="en-US" sz="1200" kern="1200" baseline="0" dirty="0">
                <a:solidFill>
                  <a:schemeClr val="tx1"/>
                </a:solidFill>
                <a:latin typeface="Arial" charset="0"/>
                <a:ea typeface="ＭＳ Ｐゴシック" pitchFamily="-107" charset="-128"/>
                <a:cs typeface="ＭＳ Ｐゴシック" pitchFamily="-107" charset="-128"/>
              </a:rPr>
              <a:t>especially in financial applications. In 1994, NIST reaffirmed DES for federal use</a:t>
            </a:r>
          </a:p>
          <a:p>
            <a:r>
              <a:rPr lang="en-US" sz="1200" kern="1200" baseline="0" dirty="0">
                <a:solidFill>
                  <a:schemeClr val="tx1"/>
                </a:solidFill>
                <a:latin typeface="Arial" charset="0"/>
                <a:ea typeface="ＭＳ Ｐゴシック" pitchFamily="-107" charset="-128"/>
                <a:cs typeface="ＭＳ Ｐゴシック" pitchFamily="-107" charset="-128"/>
              </a:rPr>
              <a:t>for another five years; NIST recommended the use of DES for applications other</a:t>
            </a:r>
          </a:p>
          <a:p>
            <a:r>
              <a:rPr lang="en-US" sz="1200" kern="1200" baseline="0" dirty="0">
                <a:solidFill>
                  <a:schemeClr val="tx1"/>
                </a:solidFill>
                <a:latin typeface="Arial" charset="0"/>
                <a:ea typeface="ＭＳ Ｐゴシック" pitchFamily="-107" charset="-128"/>
                <a:cs typeface="ＭＳ Ｐゴシック" pitchFamily="-107" charset="-128"/>
              </a:rPr>
              <a:t> than the protection of classified information. In 1999, NIST issued a new version</a:t>
            </a:r>
          </a:p>
          <a:p>
            <a:r>
              <a:rPr lang="en-US" sz="1200" kern="1200" baseline="0" dirty="0">
                <a:solidFill>
                  <a:schemeClr val="tx1"/>
                </a:solidFill>
                <a:latin typeface="Arial" charset="0"/>
                <a:ea typeface="ＭＳ Ｐゴシック" pitchFamily="-107" charset="-128"/>
                <a:cs typeface="ＭＳ Ｐゴシック" pitchFamily="-107" charset="-128"/>
              </a:rPr>
              <a:t>of its standard (FIPS PUB 46-3) that indicated that DES should be used only for</a:t>
            </a:r>
          </a:p>
          <a:p>
            <a:r>
              <a:rPr lang="en-US" sz="1200" kern="1200" baseline="0" dirty="0">
                <a:solidFill>
                  <a:schemeClr val="tx1"/>
                </a:solidFill>
                <a:latin typeface="Arial" charset="0"/>
                <a:ea typeface="ＭＳ Ｐゴシック" pitchFamily="-107" charset="-128"/>
                <a:cs typeface="ＭＳ Ｐゴシック" pitchFamily="-107" charset="-128"/>
              </a:rPr>
              <a:t>legacy systems and that triple DES (which in essence involves repeating the DES</a:t>
            </a:r>
          </a:p>
          <a:p>
            <a:r>
              <a:rPr lang="en-US" sz="1200" kern="1200" baseline="0" dirty="0">
                <a:solidFill>
                  <a:schemeClr val="tx1"/>
                </a:solidFill>
                <a:latin typeface="Arial" charset="0"/>
                <a:ea typeface="ＭＳ Ｐゴシック" pitchFamily="-107" charset="-128"/>
                <a:cs typeface="ＭＳ Ｐゴシック" pitchFamily="-107" charset="-128"/>
              </a:rPr>
              <a:t>algorithm three times on the plaintext using two or three different keys to produce</a:t>
            </a:r>
          </a:p>
          <a:p>
            <a:r>
              <a:rPr lang="en-US" sz="1200" kern="1200" baseline="0" dirty="0">
                <a:solidFill>
                  <a:schemeClr val="tx1"/>
                </a:solidFill>
                <a:latin typeface="Arial" charset="0"/>
                <a:ea typeface="ＭＳ Ｐゴシック" pitchFamily="-107" charset="-128"/>
                <a:cs typeface="ＭＳ Ｐゴシック" pitchFamily="-107" charset="-128"/>
              </a:rPr>
              <a:t>the ciphertext) be used. We study triple DES in Chapter 7. Because the underlying</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algorithms are the same for DES and triple DES, it</a:t>
            </a:r>
          </a:p>
          <a:p>
            <a:r>
              <a:rPr lang="en-US" sz="1200" kern="1200" baseline="0" dirty="0">
                <a:solidFill>
                  <a:schemeClr val="tx1"/>
                </a:solidFill>
                <a:latin typeface="Arial" charset="0"/>
                <a:ea typeface="ＭＳ Ｐゴシック" pitchFamily="-107" charset="-128"/>
                <a:cs typeface="ＭＳ Ｐゴシック" pitchFamily="-107" charset="-128"/>
              </a:rPr>
              <a:t>remains important to understand the DES cipher. This section provides an overview.</a:t>
            </a:r>
          </a:p>
          <a:p>
            <a:r>
              <a:rPr lang="en-US" sz="1200" kern="1200" baseline="0" dirty="0">
                <a:solidFill>
                  <a:schemeClr val="tx1"/>
                </a:solidFill>
                <a:latin typeface="Arial" charset="0"/>
                <a:ea typeface="ＭＳ Ｐゴシック" pitchFamily="-107" charset="-128"/>
                <a:cs typeface="ＭＳ Ｐゴシック" pitchFamily="-107" charset="-128"/>
              </a:rPr>
              <a:t>For the interested reader, Appendix S provides further detail.</a:t>
            </a:r>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19</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3.5.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3.3.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3.5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(K</a:t>
            </a:r>
            <a:r>
              <a:rPr lang="en-US" sz="1200" kern="1200" baseline="-25000" dirty="0">
                <a:solidFill>
                  <a:schemeClr val="tx1"/>
                </a:solidFill>
                <a:latin typeface="Arial" charset="0"/>
                <a:ea typeface="ＭＳ Ｐゴシック" pitchFamily="-107" charset="-128"/>
                <a:cs typeface="ＭＳ Ｐゴシック" pitchFamily="-107" charset="-128"/>
              </a:rPr>
              <a:t>i </a:t>
            </a:r>
            <a:r>
              <a:rPr lang="en-US" sz="1200" kern="1200" baseline="0" dirty="0">
                <a:solidFill>
                  <a:schemeClr val="tx1"/>
                </a:solidFill>
                <a:latin typeface="Arial" charset="0"/>
                <a:ea typeface="ＭＳ Ｐゴシック" pitchFamily="-107" charset="-128"/>
                <a:cs typeface="ＭＳ Ｐゴシック" pitchFamily="-107" charset="-128"/>
              </a:rPr>
              <a:t>) 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49108582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1031"/>
          <p:cNvSpPr>
            <a:spLocks noGrp="1" noChangeArrowheads="1"/>
          </p:cNvSpPr>
          <p:nvPr>
            <p:ph type="sldNum" sz="quarter" idx="5"/>
          </p:nvPr>
        </p:nvSpPr>
        <p:spPr>
          <a:noFill/>
        </p:spPr>
        <p:txBody>
          <a:bodyPr/>
          <a:lstStyle/>
          <a:p>
            <a:fld id="{C4AA22FE-6BB0-AD40-80CE-0E7C986A9FD6}" type="slidenum">
              <a:rPr lang="en-AU">
                <a:latin typeface="Arial" pitchFamily="-1" charset="0"/>
              </a:rPr>
              <a:pPr/>
              <a:t>22</a:t>
            </a:fld>
            <a:endParaRPr lang="en-AU" dirty="0">
              <a:latin typeface="Arial" pitchFamily="-1" charset="0"/>
            </a:endParaRPr>
          </a:p>
        </p:txBody>
      </p:sp>
      <p:sp>
        <p:nvSpPr>
          <p:cNvPr id="47107" name="Rectangle 2"/>
          <p:cNvSpPr>
            <a:spLocks noGrp="1" noRot="1" noChangeAspect="1" noChangeArrowheads="1" noTextEdit="1"/>
          </p:cNvSpPr>
          <p:nvPr>
            <p:ph type="sldImg"/>
          </p:nvPr>
        </p:nvSpPr>
        <p:spPr>
          <a:ln/>
        </p:spPr>
      </p:sp>
      <p:sp>
        <p:nvSpPr>
          <p:cNvPr id="4710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overall scheme for DES encryption is illustrated in Figure 4.5. As with any encryption</a:t>
            </a:r>
          </a:p>
          <a:p>
            <a:r>
              <a:rPr lang="en-US" sz="1200" kern="1200" baseline="0" dirty="0">
                <a:solidFill>
                  <a:schemeClr val="tx1"/>
                </a:solidFill>
                <a:latin typeface="Arial" charset="0"/>
                <a:ea typeface="ＭＳ Ｐゴシック" pitchFamily="-107" charset="-128"/>
                <a:cs typeface="ＭＳ Ｐゴシック" pitchFamily="-107" charset="-128"/>
              </a:rPr>
              <a:t>scheme, there are two inputs to the encryption function: the plaintext to be</a:t>
            </a:r>
          </a:p>
          <a:p>
            <a:r>
              <a:rPr lang="en-US" sz="1200" kern="1200" baseline="0" dirty="0">
                <a:solidFill>
                  <a:schemeClr val="tx1"/>
                </a:solidFill>
                <a:latin typeface="Arial" charset="0"/>
                <a:ea typeface="ＭＳ Ｐゴシック" pitchFamily="-107" charset="-128"/>
                <a:cs typeface="ＭＳ Ｐゴシック" pitchFamily="-107" charset="-128"/>
              </a:rPr>
              <a:t> encrypted and the key. In this case, the plaintext must be 64 bits in length and the</a:t>
            </a:r>
          </a:p>
          <a:p>
            <a:r>
              <a:rPr lang="en-US" sz="1200" kern="1200" baseline="0" dirty="0">
                <a:solidFill>
                  <a:schemeClr val="tx1"/>
                </a:solidFill>
                <a:latin typeface="Arial" charset="0"/>
                <a:ea typeface="ＭＳ Ｐゴシック" pitchFamily="-107" charset="-128"/>
                <a:cs typeface="ＭＳ Ｐゴシック" pitchFamily="-107" charset="-128"/>
              </a:rPr>
              <a:t>key is 56 bits in length.</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Looking at the left-hand side of the figure, we can see that the processing</a:t>
            </a:r>
          </a:p>
          <a:p>
            <a:r>
              <a:rPr lang="en-US" sz="1200" kern="1200" baseline="0" dirty="0">
                <a:solidFill>
                  <a:schemeClr val="tx1"/>
                </a:solidFill>
                <a:latin typeface="Arial" charset="0"/>
                <a:ea typeface="ＭＳ Ｐゴシック" pitchFamily="-107" charset="-128"/>
                <a:cs typeface="ＭＳ Ｐゴシック" pitchFamily="-107" charset="-128"/>
              </a:rPr>
              <a:t>of the plaintext proceeds in three phases. First, the 64-bit plaintext passes through</a:t>
            </a:r>
          </a:p>
          <a:p>
            <a:r>
              <a:rPr lang="en-US" sz="1200" kern="1200" baseline="0" dirty="0">
                <a:solidFill>
                  <a:schemeClr val="tx1"/>
                </a:solidFill>
                <a:latin typeface="Arial" charset="0"/>
                <a:ea typeface="ＭＳ Ｐゴシック" pitchFamily="-107" charset="-128"/>
                <a:cs typeface="ＭＳ Ｐゴシック" pitchFamily="-107" charset="-128"/>
              </a:rPr>
              <a:t>an initial permutation (IP) that rearranges the bits to produce the permuted input .</a:t>
            </a:r>
          </a:p>
          <a:p>
            <a:r>
              <a:rPr lang="en-US" sz="1200" kern="1200" baseline="0" dirty="0">
                <a:solidFill>
                  <a:schemeClr val="tx1"/>
                </a:solidFill>
                <a:latin typeface="Arial" charset="0"/>
                <a:ea typeface="ＭＳ Ｐゴシック" pitchFamily="-107" charset="-128"/>
                <a:cs typeface="ＭＳ Ｐゴシック" pitchFamily="-107" charset="-128"/>
              </a:rPr>
              <a:t>This is followed by a phase consisting of sixteen rounds of the same function, which</a:t>
            </a:r>
          </a:p>
          <a:p>
            <a:r>
              <a:rPr lang="en-US" sz="1200" kern="1200" baseline="0" dirty="0">
                <a:solidFill>
                  <a:schemeClr val="tx1"/>
                </a:solidFill>
                <a:latin typeface="Arial" charset="0"/>
                <a:ea typeface="ＭＳ Ｐゴシック" pitchFamily="-107" charset="-128"/>
                <a:cs typeface="ＭＳ Ｐゴシック" pitchFamily="-107" charset="-128"/>
              </a:rPr>
              <a:t>involves both permutation and substitution functions. The output of the last (sixteenth)</a:t>
            </a:r>
          </a:p>
          <a:p>
            <a:r>
              <a:rPr lang="en-US" sz="1200" kern="1200" baseline="0" dirty="0">
                <a:solidFill>
                  <a:schemeClr val="tx1"/>
                </a:solidFill>
                <a:latin typeface="Arial" charset="0"/>
                <a:ea typeface="ＭＳ Ｐゴシック" pitchFamily="-107" charset="-128"/>
                <a:cs typeface="ＭＳ Ｐゴシック" pitchFamily="-107" charset="-128"/>
              </a:rPr>
              <a:t>round consists of 64 bits that are a function of the input plaintext and the</a:t>
            </a:r>
          </a:p>
          <a:p>
            <a:r>
              <a:rPr lang="en-US" sz="1200" kern="1200" baseline="0" dirty="0">
                <a:solidFill>
                  <a:schemeClr val="tx1"/>
                </a:solidFill>
                <a:latin typeface="Arial" charset="0"/>
                <a:ea typeface="ＭＳ Ｐゴシック" pitchFamily="-107" charset="-128"/>
                <a:cs typeface="ＭＳ Ｐゴシック" pitchFamily="-107" charset="-128"/>
              </a:rPr>
              <a:t>key. The left and right halves of the output are swapped to produce the preoutput .</a:t>
            </a:r>
          </a:p>
          <a:p>
            <a:r>
              <a:rPr lang="en-US" sz="1200" kern="1200" baseline="0" dirty="0">
                <a:solidFill>
                  <a:schemeClr val="tx1"/>
                </a:solidFill>
                <a:latin typeface="Arial" charset="0"/>
                <a:ea typeface="ＭＳ Ｐゴシック" pitchFamily="-107" charset="-128"/>
                <a:cs typeface="ＭＳ Ｐゴシック" pitchFamily="-107" charset="-128"/>
              </a:rPr>
              <a:t>Finally, the preoutput is passed through a </a:t>
            </a:r>
            <a:r>
              <a:rPr lang="en-US" sz="1200" b="0" kern="1200" baseline="0" dirty="0">
                <a:solidFill>
                  <a:schemeClr val="tx1"/>
                </a:solidFill>
                <a:latin typeface="Arial" charset="0"/>
                <a:ea typeface="ＭＳ Ｐゴシック" pitchFamily="-107" charset="-128"/>
                <a:cs typeface="ＭＳ Ｐゴシック" pitchFamily="-107" charset="-128"/>
              </a:rPr>
              <a:t>permutation [IP</a:t>
            </a:r>
            <a:r>
              <a:rPr lang="en-US" sz="1200" b="0" kern="1200" baseline="30000" dirty="0">
                <a:solidFill>
                  <a:schemeClr val="tx1"/>
                </a:solidFill>
                <a:latin typeface="Arial" charset="0"/>
                <a:ea typeface="ＭＳ Ｐゴシック" pitchFamily="-107" charset="-128"/>
                <a:cs typeface="ＭＳ Ｐゴシック" pitchFamily="-107" charset="-128"/>
              </a:rPr>
              <a:t> -1 </a:t>
            </a:r>
            <a:r>
              <a:rPr lang="en-US" sz="1200" b="0" kern="1200" baseline="0" dirty="0">
                <a:solidFill>
                  <a:schemeClr val="tx1"/>
                </a:solidFill>
                <a:latin typeface="Arial" charset="0"/>
                <a:ea typeface="ＭＳ Ｐゴシック" pitchFamily="-107" charset="-128"/>
                <a:cs typeface="ＭＳ Ｐゴシック" pitchFamily="-107" charset="-128"/>
              </a:rPr>
              <a:t>] that is the inverse of</a:t>
            </a:r>
          </a:p>
          <a:p>
            <a:r>
              <a:rPr lang="en-US" sz="1200" b="0" kern="1200" baseline="0" dirty="0">
                <a:solidFill>
                  <a:schemeClr val="tx1"/>
                </a:solidFill>
                <a:latin typeface="Arial" charset="0"/>
                <a:ea typeface="ＭＳ Ｐゴシック" pitchFamily="-107" charset="-128"/>
                <a:cs typeface="ＭＳ Ｐゴシック" pitchFamily="-107" charset="-128"/>
              </a:rPr>
              <a:t>the initial permutation function, to produce the 64-bit ciphertext. With the exception</a:t>
            </a:r>
          </a:p>
          <a:p>
            <a:r>
              <a:rPr lang="en-US" sz="1200" b="0" kern="1200" baseline="0" dirty="0">
                <a:solidFill>
                  <a:schemeClr val="tx1"/>
                </a:solidFill>
                <a:latin typeface="Arial" charset="0"/>
                <a:ea typeface="ＭＳ Ｐゴシック" pitchFamily="-107" charset="-128"/>
                <a:cs typeface="ＭＳ Ｐゴシック" pitchFamily="-107" charset="-128"/>
              </a:rPr>
              <a:t>of the initial and final permutations, DES has the exact structure of a Feistel</a:t>
            </a:r>
          </a:p>
          <a:p>
            <a:r>
              <a:rPr lang="en-US" sz="1200" kern="1200" baseline="0" dirty="0">
                <a:solidFill>
                  <a:schemeClr val="tx1"/>
                </a:solidFill>
                <a:latin typeface="Arial" charset="0"/>
                <a:ea typeface="ＭＳ Ｐゴシック" pitchFamily="-107" charset="-128"/>
                <a:cs typeface="ＭＳ Ｐゴシック" pitchFamily="-107" charset="-128"/>
              </a:rPr>
              <a:t>cipher, as shown in Figure 4.3.</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The right-hand portion of Figure 4.5 shows the way in which the 56-bit key is</a:t>
            </a:r>
          </a:p>
          <a:p>
            <a:r>
              <a:rPr lang="en-US" sz="1200" kern="1200" baseline="0" dirty="0">
                <a:solidFill>
                  <a:schemeClr val="tx1"/>
                </a:solidFill>
                <a:latin typeface="Arial" charset="0"/>
                <a:ea typeface="ＭＳ Ｐゴシック" pitchFamily="-107" charset="-128"/>
                <a:cs typeface="ＭＳ Ｐゴシック" pitchFamily="-107" charset="-128"/>
              </a:rPr>
              <a:t>used. Initially, the key is passed through a permutation function. Then, for each of</a:t>
            </a:r>
          </a:p>
          <a:p>
            <a:r>
              <a:rPr lang="en-US" sz="1200" kern="1200" baseline="0" dirty="0">
                <a:solidFill>
                  <a:schemeClr val="tx1"/>
                </a:solidFill>
                <a:latin typeface="Arial" charset="0"/>
                <a:ea typeface="ＭＳ Ｐゴシック" pitchFamily="-107" charset="-128"/>
                <a:cs typeface="ＭＳ Ｐゴシック" pitchFamily="-107" charset="-128"/>
              </a:rPr>
              <a:t>the sixteen rounds, a subkey  </a:t>
            </a:r>
            <a:r>
              <a:rPr lang="en-US" sz="1200" i="1" kern="1200" baseline="0" dirty="0">
                <a:solidFill>
                  <a:schemeClr val="tx1"/>
                </a:solidFill>
                <a:latin typeface="Arial" charset="0"/>
                <a:ea typeface="ＭＳ Ｐゴシック" pitchFamily="-107" charset="-128"/>
                <a:cs typeface="ＭＳ Ｐゴシック" pitchFamily="-107" charset="-128"/>
              </a:rPr>
              <a:t>(K</a:t>
            </a:r>
            <a:r>
              <a:rPr lang="en-US" sz="1200" i="1" kern="1200" baseline="-25000" dirty="0">
                <a:solidFill>
                  <a:schemeClr val="tx1"/>
                </a:solidFill>
                <a:latin typeface="Arial" charset="0"/>
                <a:ea typeface="ＭＳ Ｐゴシック" pitchFamily="-107" charset="-128"/>
                <a:cs typeface="ＭＳ Ｐゴシック" pitchFamily="-107" charset="-128"/>
              </a:rPr>
              <a:t>i </a:t>
            </a:r>
            <a:r>
              <a:rPr lang="en-US" sz="1200" i="1" kern="1200" baseline="0" dirty="0">
                <a:solidFill>
                  <a:schemeClr val="tx1"/>
                </a:solidFill>
                <a:latin typeface="Arial" charset="0"/>
                <a:ea typeface="ＭＳ Ｐゴシック" pitchFamily="-107" charset="-128"/>
                <a:cs typeface="ＭＳ Ｐゴシック" pitchFamily="-107" charset="-128"/>
              </a:rPr>
              <a:t>) </a:t>
            </a:r>
            <a:r>
              <a:rPr lang="en-US" sz="1200" kern="1200" baseline="0" dirty="0">
                <a:solidFill>
                  <a:schemeClr val="tx1"/>
                </a:solidFill>
                <a:latin typeface="Arial" charset="0"/>
                <a:ea typeface="ＭＳ Ｐゴシック" pitchFamily="-107" charset="-128"/>
                <a:cs typeface="ＭＳ Ｐゴシック" pitchFamily="-107" charset="-128"/>
              </a:rPr>
              <a:t>is produced by the combination of a left circular</a:t>
            </a:r>
          </a:p>
          <a:p>
            <a:r>
              <a:rPr lang="en-US" sz="1200" kern="1200" baseline="0" dirty="0">
                <a:solidFill>
                  <a:schemeClr val="tx1"/>
                </a:solidFill>
                <a:latin typeface="Arial" charset="0"/>
                <a:ea typeface="ＭＳ Ｐゴシック" pitchFamily="-107" charset="-128"/>
                <a:cs typeface="ＭＳ Ｐゴシック" pitchFamily="-107" charset="-128"/>
              </a:rPr>
              <a:t>shift and a permutation. The permutation function is the same for each round, but a</a:t>
            </a:r>
          </a:p>
          <a:p>
            <a:r>
              <a:rPr lang="en-US" sz="1200" kern="1200" baseline="0" dirty="0">
                <a:solidFill>
                  <a:schemeClr val="tx1"/>
                </a:solidFill>
                <a:latin typeface="Arial" charset="0"/>
                <a:ea typeface="ＭＳ Ｐゴシック" pitchFamily="-107" charset="-128"/>
                <a:cs typeface="ＭＳ Ｐゴシック" pitchFamily="-107" charset="-128"/>
              </a:rPr>
              <a:t>different subkey is produced because of the repeated shifts of the key bits.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As with any Feistel cipher, decryption uses the same algorithm as encryption,</a:t>
            </a:r>
          </a:p>
          <a:p>
            <a:r>
              <a:rPr lang="en-US" sz="1200" kern="1200" baseline="0" dirty="0">
                <a:solidFill>
                  <a:schemeClr val="tx1"/>
                </a:solidFill>
                <a:latin typeface="Arial" charset="0"/>
                <a:ea typeface="ＭＳ Ｐゴシック" pitchFamily="-107" charset="-128"/>
                <a:cs typeface="ＭＳ Ｐゴシック" pitchFamily="-107" charset="-128"/>
              </a:rPr>
              <a:t>except that the application of the subkeys is reversed. Additionally, the initial and</a:t>
            </a:r>
          </a:p>
          <a:p>
            <a:r>
              <a:rPr lang="en-US" sz="1200" kern="1200" baseline="0" dirty="0">
                <a:solidFill>
                  <a:schemeClr val="tx1"/>
                </a:solidFill>
                <a:latin typeface="Arial" charset="0"/>
                <a:ea typeface="ＭＳ Ｐゴシック" pitchFamily="-107" charset="-128"/>
                <a:cs typeface="ＭＳ Ｐゴシック" pitchFamily="-107" charset="-128"/>
              </a:rPr>
              <a:t>final permutations are reversed.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72139225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Slide Image Placeholder 1"/>
          <p:cNvSpPr>
            <a:spLocks noGrp="1" noRot="1" noChangeAspect="1"/>
          </p:cNvSpPr>
          <p:nvPr>
            <p:ph type="sldImg"/>
          </p:nvPr>
        </p:nvSpPr>
        <p:spPr>
          <a:ln/>
        </p:spPr>
      </p:sp>
      <p:sp>
        <p:nvSpPr>
          <p:cNvPr id="20483" name="Notes Placeholder 2"/>
          <p:cNvSpPr>
            <a:spLocks noGrp="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The objective of this chapter is to illustrate the principles of modern symmetric</a:t>
            </a:r>
          </a:p>
          <a:p>
            <a:r>
              <a:rPr lang="en-US" sz="1200" kern="1200" baseline="0" dirty="0">
                <a:solidFill>
                  <a:schemeClr val="tx1"/>
                </a:solidFill>
                <a:latin typeface="Arial" charset="0"/>
                <a:ea typeface="ＭＳ Ｐゴシック" pitchFamily="-107" charset="-128"/>
                <a:cs typeface="ＭＳ Ｐゴシック" pitchFamily="-107" charset="-128"/>
              </a:rPr>
              <a:t>ciphers. For this purpose, we focus on the most widely used symmetric cipher: the Data</a:t>
            </a:r>
          </a:p>
          <a:p>
            <a:r>
              <a:rPr lang="en-US" sz="1200" kern="1200" baseline="0" dirty="0">
                <a:solidFill>
                  <a:schemeClr val="tx1"/>
                </a:solidFill>
                <a:latin typeface="Arial" charset="0"/>
                <a:ea typeface="ＭＳ Ｐゴシック" pitchFamily="-107" charset="-128"/>
                <a:cs typeface="ＭＳ Ｐゴシック" pitchFamily="-107" charset="-128"/>
              </a:rPr>
              <a:t>Encryption Standard (DES). Although numerous symmetric ciphers have been developed</a:t>
            </a:r>
          </a:p>
          <a:p>
            <a:r>
              <a:rPr lang="en-US" sz="1200" kern="1200" baseline="0" dirty="0">
                <a:solidFill>
                  <a:schemeClr val="tx1"/>
                </a:solidFill>
                <a:latin typeface="Arial" charset="0"/>
                <a:ea typeface="ＭＳ Ｐゴシック" pitchFamily="-107" charset="-128"/>
                <a:cs typeface="ＭＳ Ｐゴシック" pitchFamily="-107" charset="-128"/>
              </a:rPr>
              <a:t>since the introduction of DES, and although it is destined to be replaced by the</a:t>
            </a:r>
          </a:p>
          <a:p>
            <a:r>
              <a:rPr lang="en-US" sz="1200" kern="1200" baseline="0" dirty="0">
                <a:solidFill>
                  <a:schemeClr val="tx1"/>
                </a:solidFill>
                <a:latin typeface="Arial" charset="0"/>
                <a:ea typeface="ＭＳ Ｐゴシック" pitchFamily="-107" charset="-128"/>
                <a:cs typeface="ＭＳ Ｐゴシック" pitchFamily="-107" charset="-128"/>
              </a:rPr>
              <a:t>Advanced Encryption Standard (AES), DES remains the most important such algorithm.</a:t>
            </a:r>
          </a:p>
          <a:p>
            <a:r>
              <a:rPr lang="en-US" sz="1200" kern="1200" baseline="0" dirty="0">
                <a:solidFill>
                  <a:schemeClr val="tx1"/>
                </a:solidFill>
                <a:latin typeface="Arial" charset="0"/>
                <a:ea typeface="ＭＳ Ｐゴシック" pitchFamily="-107" charset="-128"/>
                <a:cs typeface="ＭＳ Ｐゴシック" pitchFamily="-107" charset="-128"/>
              </a:rPr>
              <a:t>Furthermore, a detailed study of DES provides an understanding of the principles</a:t>
            </a:r>
          </a:p>
          <a:p>
            <a:r>
              <a:rPr lang="en-US" sz="1200" kern="1200" baseline="0" dirty="0">
                <a:solidFill>
                  <a:schemeClr val="tx1"/>
                </a:solidFill>
                <a:latin typeface="Arial" charset="0"/>
                <a:ea typeface="ＭＳ Ｐゴシック" pitchFamily="-107" charset="-128"/>
                <a:cs typeface="ＭＳ Ｐゴシック" pitchFamily="-107" charset="-128"/>
              </a:rPr>
              <a:t>used in other symmetric ciphers.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This chapter begins with a discussion of the general principles of symmetric block</a:t>
            </a:r>
          </a:p>
          <a:p>
            <a:r>
              <a:rPr lang="en-US" sz="1200" kern="1200" baseline="0" dirty="0">
                <a:solidFill>
                  <a:schemeClr val="tx1"/>
                </a:solidFill>
                <a:latin typeface="Arial" charset="0"/>
                <a:ea typeface="ＭＳ Ｐゴシック" pitchFamily="-107" charset="-128"/>
                <a:cs typeface="ＭＳ Ｐゴシック" pitchFamily="-107" charset="-128"/>
              </a:rPr>
              <a:t>ciphers, which are the principal type of symmetric ciphers studied in this book. The</a:t>
            </a:r>
          </a:p>
          <a:p>
            <a:r>
              <a:rPr lang="en-US" sz="1200" kern="1200" baseline="0" dirty="0">
                <a:solidFill>
                  <a:schemeClr val="tx1"/>
                </a:solidFill>
                <a:latin typeface="Arial" charset="0"/>
                <a:ea typeface="ＭＳ Ｐゴシック" pitchFamily="-107" charset="-128"/>
                <a:cs typeface="ＭＳ Ｐゴシック" pitchFamily="-107" charset="-128"/>
              </a:rPr>
              <a:t>other form of symmetric ciphers, stream ciphers, are discussed in Chapter 8. Next, we</a:t>
            </a:r>
          </a:p>
          <a:p>
            <a:r>
              <a:rPr lang="en-US" sz="1200" kern="1200" baseline="0" dirty="0">
                <a:solidFill>
                  <a:schemeClr val="tx1"/>
                </a:solidFill>
                <a:latin typeface="Arial" charset="0"/>
                <a:ea typeface="ＭＳ Ｐゴシック" pitchFamily="-107" charset="-128"/>
                <a:cs typeface="ＭＳ Ｐゴシック" pitchFamily="-107" charset="-128"/>
              </a:rPr>
              <a:t>cover full DES. Following this look at a specific algorithm, we return to a more general</a:t>
            </a:r>
          </a:p>
          <a:p>
            <a:r>
              <a:rPr lang="en-US" sz="1200" kern="1200" baseline="0" dirty="0">
                <a:solidFill>
                  <a:schemeClr val="tx1"/>
                </a:solidFill>
                <a:latin typeface="Arial" charset="0"/>
                <a:ea typeface="ＭＳ Ｐゴシック" pitchFamily="-107" charset="-128"/>
                <a:cs typeface="ＭＳ Ｐゴシック" pitchFamily="-107" charset="-128"/>
              </a:rPr>
              <a:t>discussion of block cipher design.</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Compared to public-key ciphers, such as RSA, the structure of DES and most</a:t>
            </a:r>
          </a:p>
          <a:p>
            <a:r>
              <a:rPr lang="en-US" sz="1200" kern="1200" baseline="0" dirty="0">
                <a:solidFill>
                  <a:schemeClr val="tx1"/>
                </a:solidFill>
                <a:latin typeface="Arial" charset="0"/>
                <a:ea typeface="ＭＳ Ｐゴシック" pitchFamily="-107" charset="-128"/>
                <a:cs typeface="ＭＳ Ｐゴシック" pitchFamily="-107" charset="-128"/>
              </a:rPr>
              <a:t>symmetric ciphers is very complex and cannot be explained as easily as RSA and similar</a:t>
            </a:r>
          </a:p>
          <a:p>
            <a:r>
              <a:rPr lang="en-US" sz="1200" kern="1200" baseline="0" dirty="0">
                <a:solidFill>
                  <a:schemeClr val="tx1"/>
                </a:solidFill>
                <a:latin typeface="Arial" charset="0"/>
                <a:ea typeface="ＭＳ Ｐゴシック" pitchFamily="-107" charset="-128"/>
                <a:cs typeface="ＭＳ Ｐゴシック" pitchFamily="-107" charset="-128"/>
              </a:rPr>
              <a:t>algorithms. Accordingly, the reader may wish to begin with a simplified version of</a:t>
            </a:r>
          </a:p>
          <a:p>
            <a:r>
              <a:rPr lang="en-US" sz="1200" kern="1200" baseline="0" dirty="0">
                <a:solidFill>
                  <a:schemeClr val="tx1"/>
                </a:solidFill>
                <a:latin typeface="Arial" charset="0"/>
                <a:ea typeface="ＭＳ Ｐゴシック" pitchFamily="-107" charset="-128"/>
                <a:cs typeface="ＭＳ Ｐゴシック" pitchFamily="-107" charset="-128"/>
              </a:rPr>
              <a:t>DES, which is described in Appendix G. This version allows the reader to perform</a:t>
            </a:r>
          </a:p>
          <a:p>
            <a:r>
              <a:rPr lang="en-US" sz="1200" kern="1200" baseline="0" dirty="0">
                <a:solidFill>
                  <a:schemeClr val="tx1"/>
                </a:solidFill>
                <a:latin typeface="Arial" charset="0"/>
                <a:ea typeface="ＭＳ Ｐゴシック" pitchFamily="-107" charset="-128"/>
                <a:cs typeface="ＭＳ Ｐゴシック" pitchFamily="-107" charset="-128"/>
              </a:rPr>
              <a:t>encryption and decryption by hand and gain a good understanding of the working of</a:t>
            </a:r>
          </a:p>
          <a:p>
            <a:r>
              <a:rPr lang="en-US" sz="1200" kern="1200" baseline="0" dirty="0">
                <a:solidFill>
                  <a:schemeClr val="tx1"/>
                </a:solidFill>
                <a:latin typeface="Arial" charset="0"/>
                <a:ea typeface="ＭＳ Ｐゴシック" pitchFamily="-107" charset="-128"/>
                <a:cs typeface="ＭＳ Ｐゴシック" pitchFamily="-107" charset="-128"/>
              </a:rPr>
              <a:t>the algorithm details. Classroom experience indicates that a study of this simplified</a:t>
            </a:r>
          </a:p>
          <a:p>
            <a:r>
              <a:rPr lang="en-US" sz="1200" kern="1200" baseline="0" dirty="0">
                <a:solidFill>
                  <a:schemeClr val="tx1"/>
                </a:solidFill>
                <a:latin typeface="Arial" charset="0"/>
                <a:ea typeface="ＭＳ Ｐゴシック" pitchFamily="-107" charset="-128"/>
                <a:cs typeface="ＭＳ Ｐゴシック" pitchFamily="-107" charset="-128"/>
              </a:rPr>
              <a:t>version enhances understanding of DES.</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Several important symmetric block encryption algorithms in current use are based</a:t>
            </a:r>
          </a:p>
          <a:p>
            <a:r>
              <a:rPr lang="en-US" sz="1200" kern="1200" baseline="0" dirty="0">
                <a:solidFill>
                  <a:schemeClr val="tx1"/>
                </a:solidFill>
                <a:latin typeface="Arial" charset="0"/>
                <a:ea typeface="ＭＳ Ｐゴシック" pitchFamily="-107" charset="-128"/>
                <a:cs typeface="ＭＳ Ｐゴシック" pitchFamily="-107" charset="-128"/>
              </a:rPr>
              <a:t>on a structure referred to as a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[FEIS73]. For that reason, it is</a:t>
            </a:r>
          </a:p>
          <a:p>
            <a:r>
              <a:rPr lang="en-US" sz="1200" kern="1200" baseline="0" dirty="0">
                <a:solidFill>
                  <a:schemeClr val="tx1"/>
                </a:solidFill>
                <a:latin typeface="Arial" charset="0"/>
                <a:ea typeface="ＭＳ Ｐゴシック" pitchFamily="-107" charset="-128"/>
                <a:cs typeface="ＭＳ Ｐゴシック" pitchFamily="-107" charset="-128"/>
              </a:rPr>
              <a:t>important to examine the design principles of 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cipher. We begin with a</a:t>
            </a:r>
          </a:p>
          <a:p>
            <a:r>
              <a:rPr lang="en-US" sz="1200" kern="1200" baseline="0" dirty="0">
                <a:solidFill>
                  <a:schemeClr val="tx1"/>
                </a:solidFill>
                <a:latin typeface="Arial" charset="0"/>
                <a:ea typeface="ＭＳ Ｐゴシック" pitchFamily="-107" charset="-128"/>
                <a:cs typeface="ＭＳ Ｐゴシック" pitchFamily="-107" charset="-128"/>
              </a:rPr>
              <a:t>comparison of stream ciphers and block ciphers. Then we discuss the motivation for</a:t>
            </a:r>
          </a:p>
          <a:p>
            <a:r>
              <a:rPr lang="en-US" sz="1200" kern="1200" baseline="0" dirty="0">
                <a:solidFill>
                  <a:schemeClr val="tx1"/>
                </a:solidFill>
                <a:latin typeface="Arial" charset="0"/>
                <a:ea typeface="ＭＳ Ｐゴシック" pitchFamily="-107" charset="-128"/>
                <a:cs typeface="ＭＳ Ｐゴシック" pitchFamily="-107" charset="-128"/>
              </a:rPr>
              <a:t>the </a:t>
            </a:r>
            <a:r>
              <a:rPr lang="en-US" sz="1200" kern="1200" baseline="0" dirty="0" err="1">
                <a:solidFill>
                  <a:schemeClr val="tx1"/>
                </a:solidFill>
                <a:latin typeface="Arial" charset="0"/>
                <a:ea typeface="ＭＳ Ｐゴシック" pitchFamily="-107" charset="-128"/>
                <a:cs typeface="ＭＳ Ｐゴシック" pitchFamily="-107" charset="-128"/>
              </a:rPr>
              <a:t>Feistel</a:t>
            </a:r>
            <a:r>
              <a:rPr lang="en-US" sz="1200" kern="1200" baseline="0" dirty="0">
                <a:solidFill>
                  <a:schemeClr val="tx1"/>
                </a:solidFill>
                <a:latin typeface="Arial" charset="0"/>
                <a:ea typeface="ＭＳ Ｐゴシック" pitchFamily="-107" charset="-128"/>
                <a:cs typeface="ＭＳ Ｐゴシック" pitchFamily="-107" charset="-128"/>
              </a:rPr>
              <a:t> block cipher structure. Finally, we discuss some of its implications.</a:t>
            </a:r>
          </a:p>
        </p:txBody>
      </p:sp>
      <p:sp>
        <p:nvSpPr>
          <p:cNvPr id="20484" name="Slide Number Placeholder 3"/>
          <p:cNvSpPr>
            <a:spLocks noGrp="1"/>
          </p:cNvSpPr>
          <p:nvPr>
            <p:ph type="sldNum" sz="quarter" idx="5"/>
          </p:nvPr>
        </p:nvSpPr>
        <p:spPr>
          <a:noFill/>
        </p:spPr>
        <p:txBody>
          <a:bodyPr/>
          <a:lstStyle/>
          <a:p>
            <a:fld id="{B4852F0F-F7F9-FA4D-9838-FDF17326073C}" type="slidenum">
              <a:rPr lang="en-AU" smtClean="0">
                <a:latin typeface="Arial" pitchFamily="-1" charset="0"/>
              </a:rPr>
              <a:pPr/>
              <a:t>2</a:t>
            </a:fld>
            <a:endParaRPr lang="en-AU" dirty="0">
              <a:latin typeface="Arial" pitchFamily="-1"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FC633178-41AF-4649-B660-810642A495D8}" type="slidenum">
              <a:rPr lang="en-AU"/>
              <a:pPr/>
              <a:t>23</a:t>
            </a:fld>
            <a:endParaRPr lang="en-AU"/>
          </a:p>
        </p:txBody>
      </p:sp>
      <p:sp>
        <p:nvSpPr>
          <p:cNvPr id="163842" name="Rectangle 2"/>
          <p:cNvSpPr>
            <a:spLocks noGrp="1" noRot="1" noChangeAspect="1" noChangeArrowheads="1" noTextEdit="1"/>
          </p:cNvSpPr>
          <p:nvPr>
            <p:ph type="sldImg"/>
          </p:nvPr>
        </p:nvSpPr>
        <p:spPr>
          <a:ln/>
        </p:spPr>
      </p:sp>
      <p:sp>
        <p:nvSpPr>
          <p:cNvPr id="163843" name="Rectangle 3"/>
          <p:cNvSpPr>
            <a:spLocks noGrp="1" noChangeArrowheads="1"/>
          </p:cNvSpPr>
          <p:nvPr>
            <p:ph type="body" idx="1"/>
          </p:nvPr>
        </p:nvSpPr>
        <p:spPr/>
        <p:txBody>
          <a:bodyPr/>
          <a:lstStyle/>
          <a:p>
            <a:r>
              <a:rPr lang="en-US" dirty="0"/>
              <a:t>Stallings Fig 3.5</a:t>
            </a:r>
          </a:p>
          <a:p>
            <a:endParaRPr lang="en-US" dirty="0"/>
          </a:p>
          <a:p>
            <a:r>
              <a:rPr lang="en-US" dirty="0"/>
              <a:t>Note that the s-boxes provide the “confusion” of data and key values, whilst the permutation P then spreads this as widely as possible, so each S-box output affects as many S-box inputs in the next round as possible, giving “diffusion”.</a:t>
            </a:r>
            <a:endParaRPr lang="en-AU" dirty="0"/>
          </a:p>
          <a:p>
            <a:endParaRPr lang="en-US" dirty="0"/>
          </a:p>
          <a:p>
            <a:r>
              <a:rPr lang="en-US" dirty="0"/>
              <a:t>Dashed box (F) is </a:t>
            </a:r>
            <a:r>
              <a:rPr lang="en-US" i="1" dirty="0"/>
              <a:t>not  </a:t>
            </a:r>
            <a:r>
              <a:rPr lang="en-US" dirty="0"/>
              <a:t>a permutation of the input 32 bits; it is complex crud that gets added in L_{i-1}.</a:t>
            </a:r>
          </a:p>
          <a:p>
            <a:endParaRPr lang="en-US" dirty="0"/>
          </a:p>
          <a:p>
            <a:r>
              <a:rPr lang="en-US" dirty="0"/>
              <a:t>Each half of the block is modified in this way 8 times total.</a:t>
            </a:r>
          </a:p>
        </p:txBody>
      </p:sp>
    </p:spTree>
    <p:extLst>
      <p:ext uri="{BB962C8B-B14F-4D97-AF65-F5344CB8AC3E}">
        <p14:creationId xmlns:p14="http://schemas.microsoft.com/office/powerpoint/2010/main" val="23359933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BAF0C4DD-BD67-4468-9BAE-9A79D3C40B99}" type="slidenum">
              <a:rPr lang="en-AU"/>
              <a:pPr/>
              <a:t>24</a:t>
            </a:fld>
            <a:endParaRPr lang="en-AU"/>
          </a:p>
        </p:txBody>
      </p:sp>
      <p:sp>
        <p:nvSpPr>
          <p:cNvPr id="75778" name="Rectangle 2"/>
          <p:cNvSpPr>
            <a:spLocks noGrp="1" noRot="1" noChangeAspect="1" noChangeArrowheads="1" noTextEdit="1"/>
          </p:cNvSpPr>
          <p:nvPr>
            <p:ph type="sldImg"/>
          </p:nvPr>
        </p:nvSpPr>
        <p:spPr>
          <a:ln/>
        </p:spPr>
      </p:sp>
      <p:sp>
        <p:nvSpPr>
          <p:cNvPr id="75779" name="Rectangle 3"/>
          <p:cNvSpPr>
            <a:spLocks noGrp="1" noChangeArrowheads="1"/>
          </p:cNvSpPr>
          <p:nvPr>
            <p:ph type="body" idx="1"/>
          </p:nvPr>
        </p:nvSpPr>
        <p:spPr/>
        <p:txBody>
          <a:bodyPr/>
          <a:lstStyle/>
          <a:p>
            <a:r>
              <a:rPr lang="en-US" dirty="0"/>
              <a:t>Detail here the internal structure of the DES round function F, which takes R half &amp; </a:t>
            </a:r>
            <a:r>
              <a:rPr lang="en-US" dirty="0" err="1"/>
              <a:t>subkey</a:t>
            </a:r>
            <a:r>
              <a:rPr lang="en-US" dirty="0"/>
              <a:t>, and processes them through E, add </a:t>
            </a:r>
            <a:r>
              <a:rPr lang="en-US" dirty="0" err="1"/>
              <a:t>subkey</a:t>
            </a:r>
            <a:r>
              <a:rPr lang="en-US" dirty="0"/>
              <a:t>, S &amp; P.</a:t>
            </a:r>
          </a:p>
          <a:p>
            <a:r>
              <a:rPr lang="en-US" dirty="0"/>
              <a:t>This follows the classic structure for a </a:t>
            </a:r>
            <a:r>
              <a:rPr lang="en-US" dirty="0" err="1"/>
              <a:t>feistel</a:t>
            </a:r>
            <a:r>
              <a:rPr lang="en-US" dirty="0"/>
              <a:t> cipher.</a:t>
            </a:r>
          </a:p>
          <a:p>
            <a:r>
              <a:rPr lang="en-US" dirty="0"/>
              <a:t>Note that the s-boxes provide the “confusion” of data and key values, whilst the permutation P then spreads this as widely as possible, so each S-box output affects as many S-box inputs in the next round as possible, giving “diffusion”.</a:t>
            </a:r>
            <a:endParaRPr lang="en-AU" dirty="0"/>
          </a:p>
        </p:txBody>
      </p:sp>
    </p:spTree>
    <p:extLst>
      <p:ext uri="{BB962C8B-B14F-4D97-AF65-F5344CB8AC3E}">
        <p14:creationId xmlns:p14="http://schemas.microsoft.com/office/powerpoint/2010/main" val="328299608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D031A781-1144-49B0-9724-7FA903B6DA2B}" type="slidenum">
              <a:rPr lang="en-AU"/>
              <a:pPr/>
              <a:t>26</a:t>
            </a:fld>
            <a:endParaRPr lang="en-AU"/>
          </a:p>
        </p:txBody>
      </p:sp>
      <p:sp>
        <p:nvSpPr>
          <p:cNvPr id="73730" name="Rectangle 2"/>
          <p:cNvSpPr>
            <a:spLocks noGrp="1" noRot="1" noChangeAspect="1" noChangeArrowheads="1" noTextEdit="1"/>
          </p:cNvSpPr>
          <p:nvPr>
            <p:ph type="sldImg"/>
          </p:nvPr>
        </p:nvSpPr>
        <p:spPr>
          <a:ln/>
        </p:spPr>
      </p:sp>
      <p:sp>
        <p:nvSpPr>
          <p:cNvPr id="73731" name="Rectangle 3"/>
          <p:cNvSpPr>
            <a:spLocks noGrp="1" noChangeArrowheads="1"/>
          </p:cNvSpPr>
          <p:nvPr>
            <p:ph type="body" idx="1"/>
          </p:nvPr>
        </p:nvSpPr>
        <p:spPr/>
        <p:txBody>
          <a:bodyPr/>
          <a:lstStyle/>
          <a:p>
            <a:r>
              <a:rPr lang="en-AU" dirty="0"/>
              <a:t>The substitution consists of a set of eight S-boxes, each of which accepts 6 bits as input and produces 4 bits as output. These transformations are defined in Stallings Table 3.3, which is interpreted as follows: </a:t>
            </a:r>
          </a:p>
          <a:p>
            <a:endParaRPr lang="en-AU" dirty="0"/>
          </a:p>
          <a:p>
            <a:r>
              <a:rPr lang="en-AU" dirty="0"/>
              <a:t>The first and last bits of the input to box S</a:t>
            </a:r>
            <a:r>
              <a:rPr lang="en-AU" i="1" dirty="0"/>
              <a:t>i </a:t>
            </a:r>
            <a:r>
              <a:rPr lang="en-AU" dirty="0"/>
              <a:t>form a 2-bit binary number to select one of four substitutions defined by the four rows in the table for S</a:t>
            </a:r>
            <a:r>
              <a:rPr lang="en-AU" i="1" dirty="0"/>
              <a:t>i</a:t>
            </a:r>
            <a:r>
              <a:rPr lang="en-AU" dirty="0"/>
              <a:t>. </a:t>
            </a:r>
          </a:p>
          <a:p>
            <a:endParaRPr lang="en-AU" dirty="0"/>
          </a:p>
          <a:p>
            <a:r>
              <a:rPr lang="en-AU" dirty="0"/>
              <a:t>The middle four bits select one of the sixteen columns. </a:t>
            </a:r>
          </a:p>
          <a:p>
            <a:endParaRPr lang="en-AU" dirty="0"/>
          </a:p>
          <a:p>
            <a:r>
              <a:rPr lang="en-AU" dirty="0"/>
              <a:t>The decimal value in the cell selected by the row and column is then converted to its 4-bit representation to produce the output. </a:t>
            </a:r>
          </a:p>
          <a:p>
            <a:endParaRPr lang="en-AU" dirty="0"/>
          </a:p>
          <a:p>
            <a:r>
              <a:rPr lang="en-AU" dirty="0"/>
              <a:t>For example, in S1, for input 011001, the row is 01 (row 1) and the column is 1100 (column 12). The value in row 1, column 12 is 9, so the output is 1001.</a:t>
            </a:r>
          </a:p>
          <a:p>
            <a:endParaRPr lang="en-AU" dirty="0"/>
          </a:p>
          <a:p>
            <a:r>
              <a:rPr lang="en-AU" dirty="0"/>
              <a:t>The example lists 8 </a:t>
            </a:r>
          </a:p>
          <a:p>
            <a:r>
              <a:rPr lang="en-AU" dirty="0"/>
              <a:t>6-bit values (</a:t>
            </a:r>
            <a:r>
              <a:rPr lang="en-AU" dirty="0" err="1"/>
              <a:t>ie</a:t>
            </a:r>
            <a:r>
              <a:rPr lang="en-AU" dirty="0"/>
              <a:t> 18 in hex is 011000 in binary, 09 hex is 001001 binary, 12 hex is 010010  binary, 3d hex is 111101 binary etc), </a:t>
            </a:r>
          </a:p>
          <a:p>
            <a:r>
              <a:rPr lang="en-AU" dirty="0"/>
              <a:t>each of which is replaced following the process detailed above using the appropriate S-box. </a:t>
            </a:r>
            <a:r>
              <a:rPr lang="en-AU" dirty="0" err="1"/>
              <a:t>ie</a:t>
            </a:r>
            <a:endParaRPr lang="en-AU" dirty="0"/>
          </a:p>
          <a:p>
            <a:r>
              <a:rPr lang="en-AU" dirty="0"/>
              <a:t>S1(011000) lookup row 00 </a:t>
            </a:r>
            <a:r>
              <a:rPr lang="en-AU" dirty="0" err="1"/>
              <a:t>col</a:t>
            </a:r>
            <a:r>
              <a:rPr lang="en-AU" dirty="0"/>
              <a:t> 1100 in S1 to get 5</a:t>
            </a:r>
          </a:p>
          <a:p>
            <a:r>
              <a:rPr lang="en-AU" dirty="0"/>
              <a:t>S2(001001) lookup row 01 </a:t>
            </a:r>
            <a:r>
              <a:rPr lang="en-AU" dirty="0" err="1"/>
              <a:t>col</a:t>
            </a:r>
            <a:r>
              <a:rPr lang="en-AU" dirty="0"/>
              <a:t> 0100 in S2 to get 15 = f in hex</a:t>
            </a:r>
          </a:p>
          <a:p>
            <a:r>
              <a:rPr lang="en-AU" dirty="0"/>
              <a:t>S3(010010) lookup row 00 </a:t>
            </a:r>
            <a:r>
              <a:rPr lang="en-AU" dirty="0" err="1"/>
              <a:t>col</a:t>
            </a:r>
            <a:r>
              <a:rPr lang="en-AU" dirty="0"/>
              <a:t> 1001 in S3 to get 13 = d in hex</a:t>
            </a:r>
          </a:p>
          <a:p>
            <a:r>
              <a:rPr lang="en-AU" dirty="0"/>
              <a:t>S4(111101) lookup row 11 </a:t>
            </a:r>
            <a:r>
              <a:rPr lang="en-AU" dirty="0" err="1"/>
              <a:t>col</a:t>
            </a:r>
            <a:r>
              <a:rPr lang="en-AU" dirty="0"/>
              <a:t> 1110 in S4 to get 2 etc</a:t>
            </a:r>
          </a:p>
        </p:txBody>
      </p:sp>
    </p:spTree>
    <p:extLst>
      <p:ext uri="{BB962C8B-B14F-4D97-AF65-F5344CB8AC3E}">
        <p14:creationId xmlns:p14="http://schemas.microsoft.com/office/powerpoint/2010/main" val="41559949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Grp="1" noChangeArrowheads="1"/>
          </p:cNvSpPr>
          <p:nvPr>
            <p:ph type="sldNum" sz="quarter" idx="5"/>
          </p:nvPr>
        </p:nvSpPr>
        <p:spPr>
          <a:ln/>
        </p:spPr>
        <p:txBody>
          <a:bodyPr/>
          <a:lstStyle/>
          <a:p>
            <a:fld id="{4BD4E826-D737-4C9B-90A9-0705D43C0492}" type="slidenum">
              <a:rPr lang="en-AU"/>
              <a:pPr/>
              <a:t>27</a:t>
            </a:fld>
            <a:endParaRPr lang="en-AU"/>
          </a:p>
        </p:txBody>
      </p:sp>
      <p:sp>
        <p:nvSpPr>
          <p:cNvPr id="74754" name="Rectangle 2"/>
          <p:cNvSpPr>
            <a:spLocks noGrp="1" noRot="1" noChangeAspect="1" noChangeArrowheads="1" noTextEdit="1"/>
          </p:cNvSpPr>
          <p:nvPr>
            <p:ph type="sldImg"/>
          </p:nvPr>
        </p:nvSpPr>
        <p:spPr>
          <a:ln/>
        </p:spPr>
      </p:sp>
      <p:sp>
        <p:nvSpPr>
          <p:cNvPr id="74755" name="Rectangle 3"/>
          <p:cNvSpPr>
            <a:spLocks noGrp="1" noChangeArrowheads="1"/>
          </p:cNvSpPr>
          <p:nvPr>
            <p:ph type="body" idx="1"/>
          </p:nvPr>
        </p:nvSpPr>
        <p:spPr/>
        <p:txBody>
          <a:bodyPr/>
          <a:lstStyle/>
          <a:p>
            <a:r>
              <a:rPr lang="en-US" dirty="0"/>
              <a:t>Stallings Figure 3.6 illustrates the internal structure of the DES round function F. </a:t>
            </a:r>
          </a:p>
          <a:p>
            <a:endParaRPr lang="en-US" dirty="0"/>
          </a:p>
          <a:p>
            <a:r>
              <a:rPr lang="en-US" dirty="0"/>
              <a:t>The </a:t>
            </a:r>
            <a:r>
              <a:rPr lang="en-US" dirty="0">
                <a:latin typeface="Times-Roman" charset="0"/>
              </a:rPr>
              <a:t>R input is first expanded to 48 bits by using expansion table E that defines a permutation plus an expansion that involves duplication of 16 of the R bits (Stallings Table 3.2c). The resulting 48 bits are </a:t>
            </a:r>
            <a:r>
              <a:rPr lang="en-US" dirty="0" err="1">
                <a:latin typeface="Times-Roman" charset="0"/>
              </a:rPr>
              <a:t>XORed</a:t>
            </a:r>
            <a:r>
              <a:rPr lang="en-US" dirty="0">
                <a:latin typeface="Times-Roman" charset="0"/>
              </a:rPr>
              <a:t> with </a:t>
            </a:r>
            <a:r>
              <a:rPr lang="en-US" dirty="0" err="1">
                <a:latin typeface="Times-Roman" charset="0"/>
              </a:rPr>
              <a:t>Ki</a:t>
            </a:r>
            <a:r>
              <a:rPr lang="en-US" dirty="0">
                <a:latin typeface="Times-Roman" charset="0"/>
              </a:rPr>
              <a:t>.</a:t>
            </a:r>
            <a:r>
              <a:rPr lang="en-US" dirty="0">
                <a:latin typeface="Helvetica" pitchFamily="34" charset="0"/>
              </a:rPr>
              <a:t> </a:t>
            </a:r>
            <a:r>
              <a:rPr lang="en-US" dirty="0">
                <a:latin typeface="Times-Roman" charset="0"/>
              </a:rPr>
              <a:t>This 48-bit result passes through a substitution function comprising 8 S-boxes which each map 6 input bits to 4 output bits, producing a 32-bit output, which is then permuted by permutation P as defined by Stallings Table 3.2d. </a:t>
            </a:r>
          </a:p>
          <a:p>
            <a:endParaRPr lang="en-US" dirty="0">
              <a:latin typeface="Times-Roman" charset="0"/>
            </a:endParaRPr>
          </a:p>
        </p:txBody>
      </p:sp>
    </p:spTree>
    <p:extLst>
      <p:ext uri="{BB962C8B-B14F-4D97-AF65-F5344CB8AC3E}">
        <p14:creationId xmlns:p14="http://schemas.microsoft.com/office/powerpoint/2010/main" val="2742887204"/>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28</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29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21833352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30</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8313786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31</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593777017"/>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32</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04713316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33</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3259891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Slide Image Placeholder 1"/>
          <p:cNvSpPr>
            <a:spLocks noGrp="1" noRot="1" noChangeAspect="1"/>
          </p:cNvSpPr>
          <p:nvPr>
            <p:ph type="sldImg"/>
          </p:nvPr>
        </p:nvSpPr>
        <p:spPr>
          <a:ln/>
        </p:spPr>
      </p:sp>
      <p:sp>
        <p:nvSpPr>
          <p:cNvPr id="3" name="Notes Placeholder 2"/>
          <p:cNvSpPr>
            <a:spLocks noGrp="1"/>
          </p:cNvSpPr>
          <p:nvPr>
            <p:ph type="body" idx="1"/>
          </p:nvPr>
        </p:nvSpPr>
        <p:spPr/>
        <p:txBody>
          <a:bodyPr>
            <a:normAutofit/>
          </a:bodyPr>
          <a:lstStyle/>
          <a:p>
            <a:pPr>
              <a:defRPr/>
            </a:pPr>
            <a:r>
              <a:rPr lang="en-US" dirty="0"/>
              <a:t>Hash</a:t>
            </a:r>
            <a:r>
              <a:rPr lang="en-US" baseline="0" dirty="0"/>
              <a:t> function: one way function</a:t>
            </a:r>
            <a:endParaRPr lang="en-US" dirty="0"/>
          </a:p>
        </p:txBody>
      </p:sp>
      <p:sp>
        <p:nvSpPr>
          <p:cNvPr id="75780" name="Slide Number Placeholder 3"/>
          <p:cNvSpPr>
            <a:spLocks noGrp="1"/>
          </p:cNvSpPr>
          <p:nvPr>
            <p:ph type="sldNum" sz="quarter" idx="5"/>
          </p:nvPr>
        </p:nvSpPr>
        <p:spPr>
          <a:noFill/>
        </p:spPr>
        <p:txBody>
          <a:bodyPr/>
          <a:lstStyle/>
          <a:p>
            <a:fld id="{7D411C90-DB8E-0046-B07A-C92FBC285BB4}" type="slidenum">
              <a:rPr lang="en-AU" smtClean="0">
                <a:latin typeface="Arial" pitchFamily="-1" charset="0"/>
              </a:rPr>
              <a:pPr/>
              <a:t>3</a:t>
            </a:fld>
            <a:endParaRPr lang="en-AU">
              <a:latin typeface="Arial" pitchFamily="-1" charset="0"/>
            </a:endParaRPr>
          </a:p>
        </p:txBody>
      </p:sp>
    </p:spTree>
    <p:extLst>
      <p:ext uri="{BB962C8B-B14F-4D97-AF65-F5344CB8AC3E}">
        <p14:creationId xmlns:p14="http://schemas.microsoft.com/office/powerpoint/2010/main" val="963804437"/>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34</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835184351"/>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35</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82915896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36</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61760887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37</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11954523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38</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02006971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39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46897191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40</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871388371"/>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41</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ＭＳ Ｐゴシック" pitchFamily="-107" charset="-128"/>
                <a:cs typeface="ＭＳ Ｐゴシック" pitchFamily="-107" charset="-128"/>
              </a:rPr>
              <a:t>Decryption is simply the inverse of encryption, </a:t>
            </a:r>
            <a:r>
              <a:rPr lang="en-US" sz="1200" b="0" i="0" kern="1200" dirty="0" err="1">
                <a:solidFill>
                  <a:schemeClr val="tx1"/>
                </a:solidFill>
                <a:effectLst/>
                <a:latin typeface="Arial" charset="0"/>
                <a:ea typeface="ＭＳ Ｐゴシック" pitchFamily="-107" charset="-128"/>
                <a:cs typeface="ＭＳ Ｐゴシック" pitchFamily="-107" charset="-128"/>
              </a:rPr>
              <a:t>follwing</a:t>
            </a:r>
            <a:r>
              <a:rPr lang="en-US" sz="1200" b="0" i="0" kern="1200" dirty="0">
                <a:solidFill>
                  <a:schemeClr val="tx1"/>
                </a:solidFill>
                <a:effectLst/>
                <a:latin typeface="Arial" charset="0"/>
                <a:ea typeface="ＭＳ Ｐゴシック" pitchFamily="-107" charset="-128"/>
                <a:cs typeface="ＭＳ Ｐゴシック" pitchFamily="-107" charset="-128"/>
              </a:rPr>
              <a:t> the same steps as above, but reversing the order in which the </a:t>
            </a:r>
            <a:r>
              <a:rPr lang="en-US" sz="1200" b="0" i="0" kern="1200" dirty="0" err="1">
                <a:solidFill>
                  <a:schemeClr val="tx1"/>
                </a:solidFill>
                <a:effectLst/>
                <a:latin typeface="Arial" charset="0"/>
                <a:ea typeface="ＭＳ Ｐゴシック" pitchFamily="-107" charset="-128"/>
                <a:cs typeface="ＭＳ Ｐゴシック" pitchFamily="-107" charset="-128"/>
              </a:rPr>
              <a:t>subkeys</a:t>
            </a:r>
            <a:r>
              <a:rPr lang="en-US" sz="1200" b="0" i="0" kern="1200" dirty="0">
                <a:solidFill>
                  <a:schemeClr val="tx1"/>
                </a:solidFill>
                <a:effectLst/>
                <a:latin typeface="Arial" charset="0"/>
                <a:ea typeface="ＭＳ Ｐゴシック" pitchFamily="-107" charset="-128"/>
                <a:cs typeface="ＭＳ Ｐゴシック" pitchFamily="-107" charset="-128"/>
              </a:rPr>
              <a:t> are applied.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95941726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42</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ＭＳ Ｐゴシック" pitchFamily="-107" charset="-128"/>
                <a:cs typeface="ＭＳ Ｐゴシック" pitchFamily="-107" charset="-128"/>
              </a:rPr>
              <a:t>Decryption is simply the inverse of encryption, following the same steps as above, but reversing the order in which the </a:t>
            </a:r>
            <a:r>
              <a:rPr lang="en-US" sz="1200" b="0" i="0" kern="1200" dirty="0" err="1">
                <a:solidFill>
                  <a:schemeClr val="tx1"/>
                </a:solidFill>
                <a:effectLst/>
                <a:latin typeface="Arial" charset="0"/>
                <a:ea typeface="ＭＳ Ｐゴシック" pitchFamily="-107" charset="-128"/>
                <a:cs typeface="ＭＳ Ｐゴシック" pitchFamily="-107" charset="-128"/>
              </a:rPr>
              <a:t>subkeys</a:t>
            </a:r>
            <a:r>
              <a:rPr lang="en-US" sz="1200" b="0" i="0" kern="1200" dirty="0">
                <a:solidFill>
                  <a:schemeClr val="tx1"/>
                </a:solidFill>
                <a:effectLst/>
                <a:latin typeface="Arial" charset="0"/>
                <a:ea typeface="ＭＳ Ｐゴシック" pitchFamily="-107" charset="-128"/>
                <a:cs typeface="ＭＳ Ｐゴシック" pitchFamily="-107" charset="-128"/>
              </a:rPr>
              <a:t> are applied.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340125264"/>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43</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ＭＳ Ｐゴシック" pitchFamily="-107" charset="-128"/>
                <a:cs typeface="ＭＳ Ｐゴシック" pitchFamily="-107" charset="-128"/>
              </a:rPr>
              <a:t>Decryption is simply the inverse of encryption, following the same steps as above, but reversing the order in which the </a:t>
            </a:r>
            <a:r>
              <a:rPr lang="en-US" sz="1200" b="0" i="0" kern="1200" dirty="0" err="1">
                <a:solidFill>
                  <a:schemeClr val="tx1"/>
                </a:solidFill>
                <a:effectLst/>
                <a:latin typeface="Arial" charset="0"/>
                <a:ea typeface="ＭＳ Ｐゴシック" pitchFamily="-107" charset="-128"/>
                <a:cs typeface="ＭＳ Ｐゴシック" pitchFamily="-107" charset="-128"/>
              </a:rPr>
              <a:t>subkeys</a:t>
            </a:r>
            <a:r>
              <a:rPr lang="en-US" sz="1200" b="0" i="0" kern="1200" dirty="0">
                <a:solidFill>
                  <a:schemeClr val="tx1"/>
                </a:solidFill>
                <a:effectLst/>
                <a:latin typeface="Arial" charset="0"/>
                <a:ea typeface="ＭＳ Ｐゴシック" pitchFamily="-107" charset="-128"/>
                <a:cs typeface="ＭＳ Ｐゴシック" pitchFamily="-107" charset="-128"/>
              </a:rPr>
              <a:t> are applied.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9785505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4</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416783529"/>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44</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b="0" i="0" kern="1200" dirty="0">
                <a:solidFill>
                  <a:schemeClr val="tx1"/>
                </a:solidFill>
                <a:effectLst/>
                <a:latin typeface="Arial" charset="0"/>
                <a:ea typeface="ＭＳ Ｐゴシック" pitchFamily="-107" charset="-128"/>
                <a:cs typeface="ＭＳ Ｐゴシック" pitchFamily="-107" charset="-128"/>
              </a:rPr>
              <a:t>Decryption is simply the inverse of encryption, following the same steps as above, but reversing the order in which the </a:t>
            </a:r>
            <a:r>
              <a:rPr lang="en-US" sz="1200" b="0" i="0" kern="1200" dirty="0" err="1">
                <a:solidFill>
                  <a:schemeClr val="tx1"/>
                </a:solidFill>
                <a:effectLst/>
                <a:latin typeface="Arial" charset="0"/>
                <a:ea typeface="ＭＳ Ｐゴシック" pitchFamily="-107" charset="-128"/>
                <a:cs typeface="ＭＳ Ｐゴシック" pitchFamily="-107" charset="-128"/>
              </a:rPr>
              <a:t>subkeys</a:t>
            </a:r>
            <a:r>
              <a:rPr lang="en-US" sz="1200" b="0" i="0" kern="1200" dirty="0">
                <a:solidFill>
                  <a:schemeClr val="tx1"/>
                </a:solidFill>
                <a:effectLst/>
                <a:latin typeface="Arial" charset="0"/>
                <a:ea typeface="ＭＳ Ｐゴシック" pitchFamily="-107" charset="-128"/>
                <a:cs typeface="ＭＳ Ｐゴシック" pitchFamily="-107" charset="-128"/>
              </a:rPr>
              <a:t> are applied.</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61378751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48</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6716294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49</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952244606"/>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50</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3717105233"/>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51</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2819198614"/>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52</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802653712"/>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1031"/>
          <p:cNvSpPr>
            <a:spLocks noGrp="1" noChangeArrowheads="1"/>
          </p:cNvSpPr>
          <p:nvPr>
            <p:ph type="sldNum" sz="quarter" idx="5"/>
          </p:nvPr>
        </p:nvSpPr>
        <p:spPr>
          <a:noFill/>
        </p:spPr>
        <p:txBody>
          <a:bodyPr/>
          <a:lstStyle/>
          <a:p>
            <a:fld id="{A727654B-B4D0-864C-80D3-8E121FC5782F}" type="slidenum">
              <a:rPr lang="en-AU">
                <a:latin typeface="Arial" pitchFamily="-1" charset="0"/>
              </a:rPr>
              <a:pPr/>
              <a:t>80</a:t>
            </a:fld>
            <a:endParaRPr lang="en-AU" dirty="0">
              <a:latin typeface="Arial" pitchFamily="-1" charset="0"/>
            </a:endParaRPr>
          </a:p>
        </p:txBody>
      </p:sp>
      <p:sp>
        <p:nvSpPr>
          <p:cNvPr id="71683" name="Rectangle 2"/>
          <p:cNvSpPr>
            <a:spLocks noGrp="1" noRot="1" noChangeAspect="1" noChangeArrowheads="1" noTextEdit="1"/>
          </p:cNvSpPr>
          <p:nvPr>
            <p:ph type="sldImg"/>
          </p:nvPr>
        </p:nvSpPr>
        <p:spPr>
          <a:ln/>
        </p:spPr>
      </p:sp>
      <p:sp>
        <p:nvSpPr>
          <p:cNvPr id="71684"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We discuss timing attacks in more detail in Part Two, as they relate to public-key</a:t>
            </a:r>
          </a:p>
          <a:p>
            <a:r>
              <a:rPr lang="en-US" sz="1200" kern="1200" baseline="0" dirty="0">
                <a:solidFill>
                  <a:schemeClr val="tx1"/>
                </a:solidFill>
                <a:latin typeface="Arial" charset="0"/>
                <a:ea typeface="ＭＳ Ｐゴシック" pitchFamily="-107" charset="-128"/>
                <a:cs typeface="ＭＳ Ｐゴシック" pitchFamily="-107" charset="-128"/>
              </a:rPr>
              <a:t>algorithms. However, the issue may also be relevant for symmetric ciphers. In essence,</a:t>
            </a:r>
          </a:p>
          <a:p>
            <a:r>
              <a:rPr lang="en-US" sz="1200" kern="1200" baseline="0" dirty="0">
                <a:solidFill>
                  <a:schemeClr val="tx1"/>
                </a:solidFill>
                <a:latin typeface="Arial" charset="0"/>
                <a:ea typeface="ＭＳ Ｐゴシック" pitchFamily="-107" charset="-128"/>
                <a:cs typeface="ＭＳ Ｐゴシック" pitchFamily="-107" charset="-128"/>
              </a:rPr>
              <a:t>a timing attack is one in which information about the key or the plaintext is obtained</a:t>
            </a:r>
          </a:p>
          <a:p>
            <a:r>
              <a:rPr lang="en-US" sz="1200" kern="1200" baseline="0" dirty="0">
                <a:solidFill>
                  <a:schemeClr val="tx1"/>
                </a:solidFill>
                <a:latin typeface="Arial" charset="0"/>
                <a:ea typeface="ＭＳ Ｐゴシック" pitchFamily="-107" charset="-128"/>
                <a:cs typeface="ＭＳ Ｐゴシック" pitchFamily="-107" charset="-128"/>
              </a:rPr>
              <a:t>by observing how long it takes a given implementation to perform decryptions on</a:t>
            </a:r>
          </a:p>
          <a:p>
            <a:r>
              <a:rPr lang="en-US" sz="1200" kern="1200" baseline="0" dirty="0">
                <a:solidFill>
                  <a:schemeClr val="tx1"/>
                </a:solidFill>
                <a:latin typeface="Arial" charset="0"/>
                <a:ea typeface="ＭＳ Ｐゴシック" pitchFamily="-107" charset="-128"/>
                <a:cs typeface="ＭＳ Ｐゴシック" pitchFamily="-107" charset="-128"/>
              </a:rPr>
              <a:t>various ciphertexts. A timing attack exploits the fact that an encryption or decryption</a:t>
            </a:r>
          </a:p>
          <a:p>
            <a:r>
              <a:rPr lang="en-US" sz="1200" kern="1200" baseline="0" dirty="0">
                <a:solidFill>
                  <a:schemeClr val="tx1"/>
                </a:solidFill>
                <a:latin typeface="Arial" charset="0"/>
                <a:ea typeface="ＭＳ Ｐゴシック" pitchFamily="-107" charset="-128"/>
                <a:cs typeface="ＭＳ Ｐゴシック" pitchFamily="-107" charset="-128"/>
              </a:rPr>
              <a:t>algorithm often takes slightly different amounts of time on different inputs. [HEVI99]</a:t>
            </a:r>
          </a:p>
          <a:p>
            <a:r>
              <a:rPr lang="en-US" sz="1200" kern="1200" baseline="0" dirty="0">
                <a:solidFill>
                  <a:schemeClr val="tx1"/>
                </a:solidFill>
                <a:latin typeface="Arial" charset="0"/>
                <a:ea typeface="ＭＳ Ｐゴシック" pitchFamily="-107" charset="-128"/>
                <a:cs typeface="ＭＳ Ｐゴシック" pitchFamily="-107" charset="-128"/>
              </a:rPr>
              <a:t>reports on an approach that yields the Hamming weight (number of bits equal to one)</a:t>
            </a:r>
          </a:p>
          <a:p>
            <a:r>
              <a:rPr lang="en-US" sz="1200" kern="1200" baseline="0" dirty="0">
                <a:solidFill>
                  <a:schemeClr val="tx1"/>
                </a:solidFill>
                <a:latin typeface="Arial" charset="0"/>
                <a:ea typeface="ＭＳ Ｐゴシック" pitchFamily="-107" charset="-128"/>
                <a:cs typeface="ＭＳ Ｐゴシック" pitchFamily="-107" charset="-128"/>
              </a:rPr>
              <a:t>of the secret key. This is a long way from knowing the actual key, but it is an intriguing</a:t>
            </a:r>
          </a:p>
          <a:p>
            <a:r>
              <a:rPr lang="en-US" sz="1200" kern="1200" baseline="0" dirty="0">
                <a:solidFill>
                  <a:schemeClr val="tx1"/>
                </a:solidFill>
                <a:latin typeface="Arial" charset="0"/>
                <a:ea typeface="ＭＳ Ｐゴシック" pitchFamily="-107" charset="-128"/>
                <a:cs typeface="ＭＳ Ｐゴシック" pitchFamily="-107" charset="-128"/>
              </a:rPr>
              <a:t>first step. The authors conclude that DES appears to be fairly resistant to a successful</a:t>
            </a:r>
          </a:p>
          <a:p>
            <a:r>
              <a:rPr lang="en-US" sz="1200" kern="1200" baseline="0" dirty="0">
                <a:solidFill>
                  <a:schemeClr val="tx1"/>
                </a:solidFill>
                <a:latin typeface="Arial" charset="0"/>
                <a:ea typeface="ＭＳ Ｐゴシック" pitchFamily="-107" charset="-128"/>
                <a:cs typeface="ＭＳ Ｐゴシック" pitchFamily="-107" charset="-128"/>
              </a:rPr>
              <a:t>timing attack but suggest some avenues to explore. Although this is an interesting line</a:t>
            </a:r>
          </a:p>
          <a:p>
            <a:r>
              <a:rPr lang="en-US" sz="1200" kern="1200" baseline="0" dirty="0">
                <a:solidFill>
                  <a:schemeClr val="tx1"/>
                </a:solidFill>
                <a:latin typeface="Arial" charset="0"/>
                <a:ea typeface="ＭＳ Ｐゴシック" pitchFamily="-107" charset="-128"/>
                <a:cs typeface="ＭＳ Ｐゴシック" pitchFamily="-107" charset="-128"/>
              </a:rPr>
              <a:t>of attack, it so far appears unlikely that this technique will ever be successful against</a:t>
            </a:r>
          </a:p>
          <a:p>
            <a:r>
              <a:rPr lang="en-US" sz="1200" kern="1200" baseline="0" dirty="0">
                <a:solidFill>
                  <a:schemeClr val="tx1"/>
                </a:solidFill>
                <a:latin typeface="Arial" charset="0"/>
                <a:ea typeface="ＭＳ Ｐゴシック" pitchFamily="-107" charset="-128"/>
                <a:cs typeface="ＭＳ Ｐゴシック" pitchFamily="-107" charset="-128"/>
              </a:rPr>
              <a:t>DES or more powerful symmetric ciphers such as triple DES and AES.</a:t>
            </a:r>
            <a:endParaRPr lang="en-AU" dirty="0">
              <a:latin typeface="Arial" pitchFamily="-1" charset="0"/>
              <a:ea typeface="Arial" pitchFamily="-1" charset="0"/>
              <a:cs typeface="Arial" pitchFamily="-1" charset="0"/>
            </a:endParaRPr>
          </a:p>
        </p:txBody>
      </p:sp>
    </p:spTree>
    <p:extLst>
      <p:ext uri="{BB962C8B-B14F-4D97-AF65-F5344CB8AC3E}">
        <p14:creationId xmlns:p14="http://schemas.microsoft.com/office/powerpoint/2010/main" val="159932788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Rectangle 1031"/>
          <p:cNvSpPr>
            <a:spLocks noGrp="1" noChangeArrowheads="1"/>
          </p:cNvSpPr>
          <p:nvPr>
            <p:ph type="sldNum" sz="quarter" idx="5"/>
          </p:nvPr>
        </p:nvSpPr>
        <p:spPr>
          <a:noFill/>
        </p:spPr>
        <p:txBody>
          <a:bodyPr/>
          <a:lstStyle/>
          <a:p>
            <a:fld id="{5B9666B2-AE50-E640-B626-F604AED7D98F}" type="slidenum">
              <a:rPr lang="en-AU">
                <a:latin typeface="Arial" pitchFamily="-1" charset="0"/>
              </a:rPr>
              <a:pPr/>
              <a:t>81</a:t>
            </a:fld>
            <a:endParaRPr lang="en-AU" dirty="0">
              <a:latin typeface="Arial" pitchFamily="-1" charset="0"/>
            </a:endParaRPr>
          </a:p>
        </p:txBody>
      </p:sp>
      <p:sp>
        <p:nvSpPr>
          <p:cNvPr id="77827" name="Rectangle 2"/>
          <p:cNvSpPr>
            <a:spLocks noGrp="1" noRot="1" noChangeAspect="1" noChangeArrowheads="1" noTextEdit="1"/>
          </p:cNvSpPr>
          <p:nvPr>
            <p:ph type="sldImg"/>
          </p:nvPr>
        </p:nvSpPr>
        <p:spPr>
          <a:ln/>
        </p:spPr>
      </p:sp>
      <p:sp>
        <p:nvSpPr>
          <p:cNvPr id="77828" name="Rectangle 3"/>
          <p:cNvSpPr>
            <a:spLocks noGrp="1" noChangeArrowheads="1"/>
          </p:cNvSpPr>
          <p:nvPr>
            <p:ph type="body" idx="1"/>
          </p:nvPr>
        </p:nvSpPr>
        <p:spPr>
          <a:noFill/>
          <a:ln/>
        </p:spPr>
        <p:txBody>
          <a:bodyPr/>
          <a:lstStyle/>
          <a:p>
            <a:pPr eaLnBrk="1" hangingPunct="1"/>
            <a:endParaRPr lang="en-US" dirty="0">
              <a:latin typeface="Arial" pitchFamily="-1" charset="0"/>
              <a:ea typeface="ＭＳ Ｐゴシック" pitchFamily="-1" charset="-128"/>
              <a:cs typeface="ＭＳ Ｐゴシック" pitchFamily="-1"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1031"/>
          <p:cNvSpPr>
            <a:spLocks noGrp="1" noChangeArrowheads="1"/>
          </p:cNvSpPr>
          <p:nvPr>
            <p:ph type="sldNum" sz="quarter" idx="5"/>
          </p:nvPr>
        </p:nvSpPr>
        <p:spPr>
          <a:noFill/>
        </p:spPr>
        <p:txBody>
          <a:bodyPr/>
          <a:lstStyle/>
          <a:p>
            <a:fld id="{0758CDF2-4B20-9A47-B637-6DB54462D8BD}" type="slidenum">
              <a:rPr lang="en-AU">
                <a:latin typeface="Arial" pitchFamily="-1" charset="0"/>
              </a:rPr>
              <a:pPr/>
              <a:t>5</a:t>
            </a:fld>
            <a:endParaRPr lang="en-AU" dirty="0">
              <a:latin typeface="Arial" pitchFamily="-1" charset="0"/>
            </a:endParaRPr>
          </a:p>
        </p:txBody>
      </p:sp>
      <p:sp>
        <p:nvSpPr>
          <p:cNvPr id="26627" name="Rectangle 2"/>
          <p:cNvSpPr>
            <a:spLocks noGrp="1" noRot="1" noChangeAspect="1" noChangeArrowheads="1" noTextEdit="1"/>
          </p:cNvSpPr>
          <p:nvPr>
            <p:ph type="sldImg"/>
          </p:nvPr>
        </p:nvSpPr>
        <p:spPr>
          <a:ln/>
        </p:spPr>
      </p:sp>
      <p:sp>
        <p:nvSpPr>
          <p:cNvPr id="26628"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is one in which a block of plaintext is treated as a whole</a:t>
            </a:r>
          </a:p>
          <a:p>
            <a:r>
              <a:rPr lang="en-US" sz="1200" kern="1200" baseline="0" dirty="0">
                <a:solidFill>
                  <a:schemeClr val="tx1"/>
                </a:solidFill>
                <a:latin typeface="Arial" charset="0"/>
                <a:ea typeface="ＭＳ Ｐゴシック" pitchFamily="-107" charset="-128"/>
                <a:cs typeface="ＭＳ Ｐゴシック" pitchFamily="-107" charset="-128"/>
              </a:rPr>
              <a:t>and used to produce a ciphertext block of equal length. Typically, a block size of</a:t>
            </a:r>
          </a:p>
          <a:p>
            <a:r>
              <a:rPr lang="en-US" sz="1200" kern="1200" baseline="0" dirty="0">
                <a:solidFill>
                  <a:schemeClr val="tx1"/>
                </a:solidFill>
                <a:latin typeface="Arial" charset="0"/>
                <a:ea typeface="ＭＳ Ｐゴシック" pitchFamily="-107" charset="-128"/>
                <a:cs typeface="ＭＳ Ｐゴシック" pitchFamily="-107" charset="-128"/>
              </a:rPr>
              <a:t>64 or 128 bits is used. As with a stream cipher, the two users share a symmetric</a:t>
            </a:r>
          </a:p>
          <a:p>
            <a:r>
              <a:rPr lang="en-US" sz="1200" kern="1200" baseline="0" dirty="0">
                <a:solidFill>
                  <a:schemeClr val="tx1"/>
                </a:solidFill>
                <a:latin typeface="Arial" charset="0"/>
                <a:ea typeface="ＭＳ Ｐゴシック" pitchFamily="-107" charset="-128"/>
                <a:cs typeface="ＭＳ Ｐゴシック" pitchFamily="-107" charset="-128"/>
              </a:rPr>
              <a:t>encryption key (Figure 4.1b). Using some of the modes of operation explained</a:t>
            </a:r>
          </a:p>
          <a:p>
            <a:r>
              <a:rPr lang="en-US" sz="1200" kern="1200" baseline="0" dirty="0">
                <a:solidFill>
                  <a:schemeClr val="tx1"/>
                </a:solidFill>
                <a:latin typeface="Arial" charset="0"/>
                <a:ea typeface="ＭＳ Ｐゴシック" pitchFamily="-107" charset="-128"/>
                <a:cs typeface="ＭＳ Ｐゴシック" pitchFamily="-107" charset="-128"/>
              </a:rPr>
              <a:t>in Chapter 7, a block cipher can be used to achieve the same effect as a stream</a:t>
            </a:r>
          </a:p>
          <a:p>
            <a:r>
              <a:rPr lang="en-US" sz="1200" kern="1200" baseline="0" dirty="0">
                <a:solidFill>
                  <a:schemeClr val="tx1"/>
                </a:solidFill>
                <a:latin typeface="Arial" charset="0"/>
                <a:ea typeface="ＭＳ Ｐゴシック" pitchFamily="-107" charset="-128"/>
                <a:cs typeface="ＭＳ Ｐゴシック" pitchFamily="-107" charset="-128"/>
              </a:rPr>
              <a:t>cipher.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Far more effort has gone into analyzing block ciphers. In general, they seem</a:t>
            </a:r>
          </a:p>
          <a:p>
            <a:r>
              <a:rPr lang="en-US" sz="1200" kern="1200" baseline="0" dirty="0">
                <a:solidFill>
                  <a:schemeClr val="tx1"/>
                </a:solidFill>
                <a:latin typeface="Arial" charset="0"/>
                <a:ea typeface="ＭＳ Ｐゴシック" pitchFamily="-107" charset="-128"/>
                <a:cs typeface="ＭＳ Ｐゴシック" pitchFamily="-107" charset="-128"/>
              </a:rPr>
              <a:t>applicable to a broader range of applications than stream ciphers. The vast majority</a:t>
            </a:r>
          </a:p>
          <a:p>
            <a:r>
              <a:rPr lang="en-US" sz="1200" kern="1200" baseline="0" dirty="0">
                <a:solidFill>
                  <a:schemeClr val="tx1"/>
                </a:solidFill>
                <a:latin typeface="Arial" charset="0"/>
                <a:ea typeface="ＭＳ Ｐゴシック" pitchFamily="-107" charset="-128"/>
                <a:cs typeface="ＭＳ Ｐゴシック" pitchFamily="-107" charset="-128"/>
              </a:rPr>
              <a:t>of network-based symmetric cryptographic applications make use of block</a:t>
            </a:r>
          </a:p>
          <a:p>
            <a:r>
              <a:rPr lang="en-US" sz="1200" kern="1200" baseline="0" dirty="0">
                <a:solidFill>
                  <a:schemeClr val="tx1"/>
                </a:solidFill>
                <a:latin typeface="Arial" charset="0"/>
                <a:ea typeface="ＭＳ Ｐゴシック" pitchFamily="-107" charset="-128"/>
                <a:cs typeface="ＭＳ Ｐゴシック" pitchFamily="-107" charset="-128"/>
              </a:rPr>
              <a:t>ciphers. Accordingly, the concern in this chapter, and in our discussions throughout</a:t>
            </a:r>
          </a:p>
          <a:p>
            <a:r>
              <a:rPr lang="en-US" sz="1200" kern="1200" baseline="0" dirty="0">
                <a:solidFill>
                  <a:schemeClr val="tx1"/>
                </a:solidFill>
                <a:latin typeface="Arial" charset="0"/>
                <a:ea typeface="ＭＳ Ｐゴシック" pitchFamily="-107" charset="-128"/>
                <a:cs typeface="ＭＳ Ｐゴシック" pitchFamily="-107" charset="-128"/>
              </a:rPr>
              <a:t>the book of symmetric encryption, will primarily focus on block ciphers.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6</a:t>
            </a:fld>
            <a:endParaRPr lang="en-AU" dirty="0">
              <a:latin typeface="Arial" pitchFamily="-1"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Slide Image Placeholder 1"/>
          <p:cNvSpPr>
            <a:spLocks noGrp="1" noRot="1" noChangeAspect="1"/>
          </p:cNvSpPr>
          <p:nvPr>
            <p:ph type="sldImg"/>
          </p:nvPr>
        </p:nvSpPr>
        <p:spPr>
          <a:ln/>
        </p:spPr>
      </p:sp>
      <p:sp>
        <p:nvSpPr>
          <p:cNvPr id="24579" name="Notes Placeholder 2"/>
          <p:cNvSpPr>
            <a:spLocks noGrp="1"/>
          </p:cNvSpPr>
          <p:nvPr>
            <p:ph type="body" idx="1"/>
          </p:nvPr>
        </p:nvSpPr>
        <p:spPr>
          <a:noFill/>
          <a:ln/>
        </p:spPr>
        <p:txBody>
          <a:bodyPr/>
          <a:lstStyle/>
          <a:p>
            <a:pPr eaLnBrk="1" hangingPunct="1"/>
            <a:r>
              <a:rPr lang="en-US" dirty="0">
                <a:latin typeface="Arial" pitchFamily="-1" charset="0"/>
                <a:ea typeface="ＭＳ Ｐゴシック" pitchFamily="-1" charset="-128"/>
                <a:cs typeface="ＭＳ Ｐゴシック" pitchFamily="-1" charset="-128"/>
              </a:rPr>
              <a:t>Examples</a:t>
            </a:r>
            <a:r>
              <a:rPr lang="en-US" baseline="0" dirty="0">
                <a:latin typeface="Arial" pitchFamily="-1" charset="0"/>
                <a:ea typeface="ＭＳ Ｐゴシック" pitchFamily="-1" charset="-128"/>
                <a:cs typeface="ＭＳ Ｐゴシック" pitchFamily="-1" charset="-128"/>
              </a:rPr>
              <a:t> of stream and block ciphers.</a:t>
            </a:r>
            <a:endParaRPr lang="en-US" dirty="0">
              <a:latin typeface="Arial" pitchFamily="-1" charset="0"/>
              <a:ea typeface="ＭＳ Ｐゴシック" pitchFamily="-1" charset="-128"/>
              <a:cs typeface="ＭＳ Ｐゴシック" pitchFamily="-1" charset="-128"/>
            </a:endParaRPr>
          </a:p>
        </p:txBody>
      </p:sp>
      <p:sp>
        <p:nvSpPr>
          <p:cNvPr id="24580" name="Slide Number Placeholder 3"/>
          <p:cNvSpPr>
            <a:spLocks noGrp="1"/>
          </p:cNvSpPr>
          <p:nvPr>
            <p:ph type="sldNum" sz="quarter" idx="5"/>
          </p:nvPr>
        </p:nvSpPr>
        <p:spPr>
          <a:noFill/>
        </p:spPr>
        <p:txBody>
          <a:bodyPr/>
          <a:lstStyle/>
          <a:p>
            <a:fld id="{BFB18FF3-90B1-8B49-904A-2825A49256D3}" type="slidenum">
              <a:rPr lang="en-AU" smtClean="0">
                <a:latin typeface="Arial" pitchFamily="-1" charset="0"/>
              </a:rPr>
              <a:pPr/>
              <a:t>7</a:t>
            </a:fld>
            <a:endParaRPr lang="en-AU" dirty="0">
              <a:latin typeface="Arial" pitchFamily="-1" charset="0"/>
            </a:endParaRPr>
          </a:p>
        </p:txBody>
      </p:sp>
    </p:spTree>
    <p:extLst>
      <p:ext uri="{BB962C8B-B14F-4D97-AF65-F5344CB8AC3E}">
        <p14:creationId xmlns:p14="http://schemas.microsoft.com/office/powerpoint/2010/main" val="9136635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1031"/>
          <p:cNvSpPr>
            <a:spLocks noGrp="1" noChangeArrowheads="1"/>
          </p:cNvSpPr>
          <p:nvPr>
            <p:ph type="sldNum" sz="quarter" idx="5"/>
          </p:nvPr>
        </p:nvSpPr>
        <p:spPr>
          <a:noFill/>
        </p:spPr>
        <p:txBody>
          <a:bodyPr/>
          <a:lstStyle/>
          <a:p>
            <a:fld id="{142CC718-D2C5-D843-8F1F-82D5966BFACF}" type="slidenum">
              <a:rPr lang="en-AU">
                <a:latin typeface="Arial" pitchFamily="-1" charset="0"/>
              </a:rPr>
              <a:pPr/>
              <a:t>8</a:t>
            </a:fld>
            <a:endParaRPr lang="en-AU" dirty="0">
              <a:latin typeface="Arial" pitchFamily="-1" charset="0"/>
            </a:endParaRPr>
          </a:p>
        </p:txBody>
      </p:sp>
      <p:sp>
        <p:nvSpPr>
          <p:cNvPr id="28675" name="Rectangle 2"/>
          <p:cNvSpPr>
            <a:spLocks noGrp="1" noRot="1" noChangeAspect="1" noChangeArrowheads="1" noTextEdit="1"/>
          </p:cNvSpPr>
          <p:nvPr>
            <p:ph type="sldImg"/>
          </p:nvPr>
        </p:nvSpPr>
        <p:spPr>
          <a:solidFill>
            <a:srgbClr val="FFFFFF"/>
          </a:solidFill>
          <a:ln/>
        </p:spPr>
      </p:sp>
      <p:sp>
        <p:nvSpPr>
          <p:cNvPr id="28676" name="Rectangle 3"/>
          <p:cNvSpPr>
            <a:spLocks noGrp="1" noChangeArrowheads="1"/>
          </p:cNvSpPr>
          <p:nvPr>
            <p:ph type="body" idx="1"/>
          </p:nvPr>
        </p:nvSpPr>
        <p:spPr>
          <a:noFill/>
          <a:ln/>
        </p:spPr>
        <p:txBody>
          <a:bodyPr/>
          <a:lstStyle/>
          <a:p>
            <a:r>
              <a:rPr lang="en-US" sz="1200" kern="1200" baseline="0" dirty="0">
                <a:solidFill>
                  <a:schemeClr val="tx1"/>
                </a:solidFill>
                <a:latin typeface="Arial" charset="0"/>
                <a:ea typeface="ＭＳ Ｐゴシック" pitchFamily="-107" charset="-128"/>
                <a:cs typeface="ＭＳ Ｐゴシック" pitchFamily="-107" charset="-128"/>
              </a:rPr>
              <a:t> A block cipher operates on a plaintext block of n  bits to produce a ciphertext</a:t>
            </a:r>
          </a:p>
          <a:p>
            <a:r>
              <a:rPr lang="en-US" sz="1200" kern="1200" baseline="0" dirty="0">
                <a:solidFill>
                  <a:schemeClr val="tx1"/>
                </a:solidFill>
                <a:latin typeface="Arial" charset="0"/>
                <a:ea typeface="ＭＳ Ｐゴシック" pitchFamily="-107" charset="-128"/>
                <a:cs typeface="ＭＳ Ｐゴシック" pitchFamily="-107" charset="-128"/>
              </a:rPr>
              <a:t>block of n  bits. There are 2</a:t>
            </a:r>
            <a:r>
              <a:rPr lang="en-US" sz="1200" kern="1200" baseline="30000" dirty="0">
                <a:solidFill>
                  <a:schemeClr val="tx1"/>
                </a:solidFill>
                <a:latin typeface="Arial" charset="0"/>
                <a:ea typeface="ＭＳ Ｐゴシック" pitchFamily="-107" charset="-128"/>
                <a:cs typeface="ＭＳ Ｐゴシック" pitchFamily="-107" charset="-128"/>
              </a:rPr>
              <a:t>n</a:t>
            </a:r>
            <a:r>
              <a:rPr lang="en-US" sz="1200" kern="1200" baseline="0" dirty="0">
                <a:solidFill>
                  <a:schemeClr val="tx1"/>
                </a:solidFill>
                <a:latin typeface="Arial" charset="0"/>
                <a:ea typeface="ＭＳ Ｐゴシック" pitchFamily="-107" charset="-128"/>
                <a:cs typeface="ＭＳ Ｐゴシック" pitchFamily="-107" charset="-128"/>
              </a:rPr>
              <a:t>  possible different plaintext blocks and, for the</a:t>
            </a:r>
          </a:p>
          <a:p>
            <a:r>
              <a:rPr lang="en-US" sz="1200" kern="1200" baseline="0" dirty="0">
                <a:solidFill>
                  <a:schemeClr val="tx1"/>
                </a:solidFill>
                <a:latin typeface="Arial" charset="0"/>
                <a:ea typeface="ＭＳ Ｐゴシック" pitchFamily="-107" charset="-128"/>
                <a:cs typeface="ＭＳ Ｐゴシック" pitchFamily="-107" charset="-128"/>
              </a:rPr>
              <a:t>encryption to be reversible (i.e., for decryption to be possible), each must produce</a:t>
            </a:r>
          </a:p>
          <a:p>
            <a:r>
              <a:rPr lang="en-US" sz="1200" kern="1200" baseline="0" dirty="0">
                <a:solidFill>
                  <a:schemeClr val="tx1"/>
                </a:solidFill>
                <a:latin typeface="Arial" charset="0"/>
                <a:ea typeface="ＭＳ Ｐゴシック" pitchFamily="-107" charset="-128"/>
                <a:cs typeface="ＭＳ Ｐゴシック" pitchFamily="-107" charset="-128"/>
              </a:rPr>
              <a:t>a unique ciphertext block. Such a transformation is called reversible, or  nonsingular.</a:t>
            </a:r>
          </a:p>
          <a:p>
            <a:endParaRPr lang="en-US" sz="1200" kern="1200" baseline="0" dirty="0">
              <a:solidFill>
                <a:schemeClr val="tx1"/>
              </a:solidFill>
              <a:latin typeface="Arial" charset="0"/>
              <a:ea typeface="ＭＳ Ｐゴシック" pitchFamily="-107" charset="-128"/>
              <a:cs typeface="ＭＳ Ｐゴシック" pitchFamily="-107" charset="-128"/>
            </a:endParaRPr>
          </a:p>
          <a:p>
            <a:r>
              <a:rPr lang="en-US" sz="1200" kern="1200" baseline="0" dirty="0">
                <a:solidFill>
                  <a:schemeClr val="tx1"/>
                </a:solidFill>
                <a:latin typeface="Arial" charset="0"/>
                <a:ea typeface="ＭＳ Ｐゴシック" pitchFamily="-107" charset="-128"/>
                <a:cs typeface="ＭＳ Ｐゴシック" pitchFamily="-107" charset="-128"/>
              </a:rPr>
              <a:t> Figure 4.2 illustrates the logic of a general substitution cipher for</a:t>
            </a:r>
            <a:r>
              <a:rPr lang="en-US" sz="1200" i="1" kern="1200" baseline="0" dirty="0">
                <a:solidFill>
                  <a:schemeClr val="tx1"/>
                </a:solidFill>
                <a:latin typeface="Arial" charset="0"/>
                <a:ea typeface="ＭＳ Ｐゴシック" pitchFamily="-107" charset="-128"/>
                <a:cs typeface="ＭＳ Ｐゴシック" pitchFamily="-107" charset="-128"/>
              </a:rPr>
              <a:t> n </a:t>
            </a:r>
            <a:r>
              <a:rPr lang="en-US" sz="1200" kern="1200" baseline="0" dirty="0">
                <a:solidFill>
                  <a:schemeClr val="tx1"/>
                </a:solidFill>
                <a:latin typeface="Arial" charset="0"/>
                <a:ea typeface="ＭＳ Ｐゴシック" pitchFamily="-107" charset="-128"/>
                <a:cs typeface="ＭＳ Ｐゴシック" pitchFamily="-107" charset="-128"/>
              </a:rPr>
              <a:t>=  4.</a:t>
            </a:r>
          </a:p>
          <a:p>
            <a:r>
              <a:rPr lang="en-US" sz="1200" kern="1200" baseline="0" dirty="0">
                <a:solidFill>
                  <a:schemeClr val="tx1"/>
                </a:solidFill>
                <a:latin typeface="Arial" charset="0"/>
                <a:ea typeface="ＭＳ Ｐゴシック" pitchFamily="-107" charset="-128"/>
                <a:cs typeface="ＭＳ Ｐゴシック" pitchFamily="-107" charset="-128"/>
              </a:rPr>
              <a:t>A 4-bit input produces one of 2</a:t>
            </a:r>
            <a:r>
              <a:rPr lang="en-US" sz="1200" kern="1200" baseline="30000" dirty="0">
                <a:solidFill>
                  <a:schemeClr val="tx1"/>
                </a:solidFill>
                <a:latin typeface="Arial" charset="0"/>
                <a:ea typeface="ＭＳ Ｐゴシック" pitchFamily="-107" charset="-128"/>
                <a:cs typeface="ＭＳ Ｐゴシック" pitchFamily="-107" charset="-128"/>
              </a:rPr>
              <a:t>4</a:t>
            </a:r>
            <a:r>
              <a:rPr lang="en-US" sz="1200" kern="1200" baseline="0" dirty="0">
                <a:solidFill>
                  <a:schemeClr val="tx1"/>
                </a:solidFill>
                <a:latin typeface="Arial" charset="0"/>
                <a:ea typeface="ＭＳ Ｐゴシック" pitchFamily="-107" charset="-128"/>
                <a:cs typeface="ＭＳ Ｐゴシック" pitchFamily="-107" charset="-128"/>
              </a:rPr>
              <a:t> =16 possible input states, which is mapped by the substitution</a:t>
            </a:r>
          </a:p>
          <a:p>
            <a:r>
              <a:rPr lang="en-US" sz="1200" kern="1200" baseline="0" dirty="0">
                <a:solidFill>
                  <a:schemeClr val="tx1"/>
                </a:solidFill>
                <a:latin typeface="Arial" charset="0"/>
                <a:ea typeface="ＭＳ Ｐゴシック" pitchFamily="-107" charset="-128"/>
                <a:cs typeface="ＭＳ Ｐゴシック" pitchFamily="-107" charset="-128"/>
              </a:rPr>
              <a:t>cipher into a unique one of 16 possible output states, each of which is represented</a:t>
            </a:r>
          </a:p>
          <a:p>
            <a:r>
              <a:rPr lang="en-US" sz="1200" kern="1200" baseline="0" dirty="0">
                <a:solidFill>
                  <a:schemeClr val="tx1"/>
                </a:solidFill>
                <a:latin typeface="Arial" charset="0"/>
                <a:ea typeface="ＭＳ Ｐゴシック" pitchFamily="-107" charset="-128"/>
                <a:cs typeface="ＭＳ Ｐゴシック" pitchFamily="-107" charset="-128"/>
              </a:rPr>
              <a:t>by 4 ciphertext bits.</a:t>
            </a:r>
            <a:endParaRPr lang="en-AU" dirty="0">
              <a:latin typeface="Arial" pitchFamily="-1" charset="0"/>
              <a:ea typeface="Arial" pitchFamily="-1" charset="0"/>
              <a:cs typeface="Arial" pitchFamily="-1"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r>
              <a:rPr lang="en-US" sz="1200" kern="1200" baseline="0" dirty="0">
                <a:solidFill>
                  <a:schemeClr val="tx1"/>
                </a:solidFill>
                <a:latin typeface="Arial" charset="0"/>
                <a:ea typeface="ＭＳ Ｐゴシック" pitchFamily="-107" charset="-128"/>
                <a:cs typeface="ＭＳ Ｐゴシック" pitchFamily="-107" charset="-128"/>
              </a:rPr>
              <a:t> The encryption and decryption mappings can be defined</a:t>
            </a:r>
          </a:p>
          <a:p>
            <a:r>
              <a:rPr lang="en-US" sz="1200" kern="1200" baseline="0" dirty="0">
                <a:solidFill>
                  <a:schemeClr val="tx1"/>
                </a:solidFill>
                <a:latin typeface="Arial" charset="0"/>
                <a:ea typeface="ＭＳ Ｐゴシック" pitchFamily="-107" charset="-128"/>
                <a:cs typeface="ＭＳ Ｐゴシック" pitchFamily="-107" charset="-128"/>
              </a:rPr>
              <a:t>by a tabulation, as shown in Table 4.1. This is the most general form of block cipher</a:t>
            </a:r>
          </a:p>
          <a:p>
            <a:r>
              <a:rPr lang="en-US" sz="1200" kern="1200" baseline="0" dirty="0">
                <a:solidFill>
                  <a:schemeClr val="tx1"/>
                </a:solidFill>
                <a:latin typeface="Arial" charset="0"/>
                <a:ea typeface="ＭＳ Ｐゴシック" pitchFamily="-107" charset="-128"/>
                <a:cs typeface="ＭＳ Ｐゴシック" pitchFamily="-107" charset="-128"/>
              </a:rPr>
              <a:t>and can be used to define any reversible mapping between plaintext and ciphertext.</a:t>
            </a:r>
          </a:p>
          <a:p>
            <a:r>
              <a:rPr lang="en-US" sz="1200" kern="1200" baseline="0" dirty="0">
                <a:solidFill>
                  <a:schemeClr val="tx1"/>
                </a:solidFill>
                <a:latin typeface="Arial" charset="0"/>
                <a:ea typeface="ＭＳ Ｐゴシック" pitchFamily="-107" charset="-128"/>
                <a:cs typeface="ＭＳ Ｐゴシック" pitchFamily="-107" charset="-128"/>
              </a:rPr>
              <a:t> Feistel refers to this as the ((ideal block cipher)) , because it allows for the maximum</a:t>
            </a:r>
          </a:p>
          <a:p>
            <a:r>
              <a:rPr lang="en-US" sz="1200" kern="1200" baseline="0" dirty="0">
                <a:solidFill>
                  <a:schemeClr val="tx1"/>
                </a:solidFill>
                <a:latin typeface="Arial" charset="0"/>
                <a:ea typeface="ＭＳ Ｐゴシック" pitchFamily="-107" charset="-128"/>
                <a:cs typeface="ＭＳ Ｐゴシック" pitchFamily="-107" charset="-128"/>
              </a:rPr>
              <a:t>number of possible encryption mappings from the plaintext block [FEIS75].</a:t>
            </a:r>
            <a:endParaRPr lang="en-US" dirty="0"/>
          </a:p>
        </p:txBody>
      </p:sp>
      <p:sp>
        <p:nvSpPr>
          <p:cNvPr id="4" name="Slide Number Placeholder 3"/>
          <p:cNvSpPr>
            <a:spLocks noGrp="1"/>
          </p:cNvSpPr>
          <p:nvPr>
            <p:ph type="sldNum" sz="quarter" idx="10"/>
          </p:nvPr>
        </p:nvSpPr>
        <p:spPr/>
        <p:txBody>
          <a:bodyPr/>
          <a:lstStyle/>
          <a:p>
            <a:pPr>
              <a:defRPr/>
            </a:pPr>
            <a:fld id="{32E074F0-BC3C-BD4A-9904-F5309CE7DC1D}" type="slidenum">
              <a:rPr lang="en-AU" smtClean="0"/>
              <a:pPr>
                <a:defRPr/>
              </a:pPr>
              <a:t>9</a:t>
            </a:fld>
            <a:endParaRPr lang="en-AU" dirty="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 Id="rId4" Type="http://schemas.openxmlformats.org/officeDocument/2006/relationships/image" Target="../media/image8.png"/></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 Id="rId4" Type="http://schemas.openxmlformats.org/officeDocument/2006/relationships/image" Target="../media/image8.png"/></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88F6A25-87B4-714F-A465-0F8A51BF0F85}" type="slidenum">
              <a:rPr lang="en-US" smtClean="0"/>
              <a:pPr>
                <a:defRPr/>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01CBA271-37AA-1A4B-93BB-23FD1460592A}" type="slidenum">
              <a:rPr lang="en-US" smtClean="0"/>
              <a:pPr>
                <a:defRPr/>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A723CE70-09B5-AA4F-97D6-E97562FB12FC}" type="slidenum">
              <a:rPr lang="en-US" smtClean="0"/>
              <a:pPr>
                <a:defRPr/>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EDBE6252-CF9A-1F42-9564-151AE148B485}" type="slidenum">
              <a:rPr lang="en-US" smtClean="0"/>
              <a:pPr>
                <a:defRPr/>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itle" preserve="1">
  <p:cSld name="Title Slid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7B66D99A-972D-EA40-B039-603871F6BAA4}" type="slidenum">
              <a:rPr lang="en-US" smtClean="0"/>
              <a:pPr>
                <a:defRPr/>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85F244BF-7537-EE4D-B10C-E03246C2E2A4}"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C8E3AEFF-5E1D-1344-A51F-4E32BAFF3704}" type="slidenum">
              <a:rPr lang="en-US" smtClean="0"/>
              <a:pPr>
                <a:defRPr/>
              </a:pPr>
              <a:t>‹#›</a:t>
            </a:fld>
            <a:endParaRPr lang="en-US" dirty="0"/>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663441C3-1BF6-ED4A-A044-95467CE04095}"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686DFBD-27E2-E046-A517-7C0202BD7FAE}" type="slidenum">
              <a:rPr lang="en-US" smtClean="0"/>
              <a:pPr>
                <a:defRPr/>
              </a:pPr>
              <a:t>‹#›</a:t>
            </a:fld>
            <a:endParaRPr lang="en-US" dirty="0"/>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31DDCCAA-7C73-3B4C-A71C-8A80ADA107D3}" type="slidenum">
              <a:rPr lang="en-US" smtClean="0"/>
              <a:pPr>
                <a:defRPr/>
              </a:pPr>
              <a:t>‹#›</a:t>
            </a:fld>
            <a:endParaRPr lang="en-US" dirty="0"/>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83F1A371-69C3-6140-9789-97FA9384AE11}" type="slidenum">
              <a:rPr lang="en-US" smtClean="0"/>
              <a:pPr>
                <a:defRPr/>
              </a:pPr>
              <a:t>‹#›</a:t>
            </a:fld>
            <a:endParaRPr lang="en-US" dirty="0"/>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5596CAAF-9D24-0C45-9877-D780AD708434}" type="slidenum">
              <a:rPr lang="en-US" smtClean="0"/>
              <a:pPr>
                <a:defRPr/>
              </a:pPr>
              <a:t>‹#›</a:t>
            </a:fld>
            <a:endParaRPr lang="en-US" dirty="0"/>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Overlay-Blank.jpg"/>
          <p:cNvPicPr>
            <a:picLocks noChangeAspect="1"/>
          </p:cNvPicPr>
          <p:nvPr/>
        </p:nvPicPr>
        <p:blipFill>
          <a:blip r:embed="rId2"/>
          <a:stretch>
            <a:fillRect/>
          </a:stretch>
        </p:blipFill>
        <p:spPr>
          <a:xfrm>
            <a:off x="0" y="0"/>
            <a:ext cx="9144000" cy="6858000"/>
          </a:xfrm>
          <a:prstGeom prst="rect">
            <a:avLst/>
          </a:prstGeom>
        </p:spPr>
      </p:pic>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solidFill>
              <a:schemeClr val="accent1">
                <a:lumMod val="40000"/>
                <a:lumOff val="60000"/>
                <a:alpha val="40000"/>
              </a:schemeClr>
            </a:solidFill>
            <a:miter lim="800000"/>
          </a:ln>
          <a:effectLst>
            <a:innerShdw blurRad="457200">
              <a:schemeClr val="accent1">
                <a:alpha val="80000"/>
              </a:schemeClr>
            </a:innerShdw>
            <a:softEdge rad="3175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E075ED1B-F40F-B945-9F1C-A1F072E0B524}" type="slidenum">
              <a:rPr lang="en-US" smtClean="0"/>
              <a:pPr>
                <a:defRPr/>
              </a:pPr>
              <a:t>‹#›</a:t>
            </a:fld>
            <a:endParaRPr lang="en-US" dirty="0"/>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4267200" y="0"/>
            <a:ext cx="4876800" cy="6858000"/>
            <a:chOff x="4267200" y="0"/>
            <a:chExt cx="4876800" cy="6858000"/>
          </a:xfrm>
        </p:grpSpPr>
        <p:pic>
          <p:nvPicPr>
            <p:cNvPr id="10" name="Picture 9"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1" name="Picture 10"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822" cy="1536192"/>
          </a:xfrm>
        </p:spPr>
        <p:txBody>
          <a:bodyPr vert="horz" lIns="91440" tIns="45720" rIns="91440" bIns="45720" rtlCol="0" anchor="b">
            <a:noAutofit/>
          </a:bodyPr>
          <a:lstStyle>
            <a:lvl1pPr algn="ctr" defTabSz="914400" rtl="0" eaLnBrk="1" latinLnBrk="0" hangingPunct="1">
              <a:lnSpc>
                <a:spcPct val="100000"/>
              </a:lnSpc>
              <a:spcBef>
                <a:spcPct val="0"/>
              </a:spcBef>
              <a:buNone/>
              <a:defRPr sz="3600" b="0" kern="1200">
                <a:solidFill>
                  <a:schemeClr val="tx2"/>
                </a:solidFill>
                <a:latin typeface="+mn-lt"/>
                <a:ea typeface="+mj-ea"/>
                <a:cs typeface="+mj-cs"/>
              </a:defRPr>
            </a:lvl1pPr>
          </a:lstStyle>
          <a:p>
            <a:r>
              <a:rPr lang="en-US"/>
              <a:t>Click to edit Master title style</a:t>
            </a:r>
            <a:endParaRPr/>
          </a:p>
        </p:txBody>
      </p:sp>
      <p:sp>
        <p:nvSpPr>
          <p:cNvPr id="3" name="Picture Placeholder 2"/>
          <p:cNvSpPr>
            <a:spLocks noGrp="1"/>
          </p:cNvSpPr>
          <p:nvPr>
            <p:ph type="pic" idx="1"/>
          </p:nvPr>
        </p:nvSpPr>
        <p:spPr>
          <a:xfrm>
            <a:off x="4873625" y="381000"/>
            <a:ext cx="3813175" cy="5697538"/>
          </a:xfrm>
          <a:solidFill>
            <a:schemeClr val="bg1">
              <a:lumMod val="85000"/>
            </a:schemeClr>
          </a:solidFill>
          <a:ln w="101600">
            <a:noFill/>
            <a:miter lim="800000"/>
          </a:ln>
          <a:effectLst>
            <a:innerShdw blurRad="457200">
              <a:schemeClr val="tx1">
                <a:lumMod val="50000"/>
                <a:lumOff val="50000"/>
                <a:alpha val="80000"/>
              </a:schemeClr>
            </a:innerShdw>
            <a:softEdge rad="127000"/>
          </a:effectLst>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a:t>Click icon to add picture</a:t>
            </a:r>
            <a:endParaRPr dirty="0"/>
          </a:p>
        </p:txBody>
      </p:sp>
      <p:sp>
        <p:nvSpPr>
          <p:cNvPr id="4" name="Text Placeholder 3"/>
          <p:cNvSpPr>
            <a:spLocks noGrp="1"/>
          </p:cNvSpPr>
          <p:nvPr>
            <p:ph type="body" sz="half" idx="2"/>
          </p:nvPr>
        </p:nvSpPr>
        <p:spPr>
          <a:xfrm>
            <a:off x="379984" y="2209799"/>
            <a:ext cx="3613792" cy="3222625"/>
          </a:xfrm>
        </p:spPr>
        <p:txBody>
          <a:bodyPr vert="horz" lIns="91440" tIns="45720" rIns="91440" bIns="45720" rtlCol="0">
            <a:normAutofit/>
          </a:bodyPr>
          <a:lstStyle>
            <a:lvl1pPr marL="0" indent="0" algn="ctr">
              <a:buNone/>
              <a:defRPr sz="1800" b="0" kern="1200">
                <a:solidFill>
                  <a:schemeClr val="tx2"/>
                </a:solidFill>
                <a:latin typeface="+mn-lt"/>
                <a:ea typeface="+mn-ea"/>
                <a:cs typeface="+mn-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lgn="ctr" defTabSz="914400" rtl="0" eaLnBrk="1" latinLnBrk="0" hangingPunct="1">
              <a:spcBef>
                <a:spcPts val="2400"/>
              </a:spcBef>
              <a:buClr>
                <a:schemeClr val="accent1">
                  <a:lumMod val="60000"/>
                  <a:lumOff val="40000"/>
                </a:schemeClr>
              </a:buClr>
              <a:buFont typeface="Candara" pitchFamily="34" charset="0"/>
              <a:buNone/>
            </a:pPr>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D70CA49C-4816-5548-9A30-0DF23F022A4B}" type="slidenum">
              <a:rPr lang="en-US" smtClean="0"/>
              <a:pPr>
                <a:defRPr/>
              </a:pPr>
              <a:t>‹#›</a:t>
            </a:fld>
            <a:endParaRPr lang="en-US" dirty="0"/>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grpSp>
        <p:nvGrpSpPr>
          <p:cNvPr id="7" name="Group 6"/>
          <p:cNvGrpSpPr/>
          <p:nvPr/>
        </p:nvGrpSpPr>
        <p:grpSpPr>
          <a:xfrm>
            <a:off x="0" y="1372650"/>
            <a:ext cx="9144000" cy="5485350"/>
            <a:chOff x="0" y="1372650"/>
            <a:chExt cx="9144000" cy="5485350"/>
          </a:xfrm>
        </p:grpSpPr>
        <p:pic>
          <p:nvPicPr>
            <p:cNvPr id="8" name="Picture 7"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9" name="Picture 8"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DCCAD9AD-2D1B-A64A-B5EE-4F53A0EC5826}" type="slidenum">
              <a:rPr lang="en-US" smtClean="0"/>
              <a:pPr>
                <a:defRPr/>
              </a:pPr>
              <a:t>‹#›</a:t>
            </a:fld>
            <a:endParaRPr lang="en-US" dirty="0"/>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pSp>
        <p:nvGrpSpPr>
          <p:cNvPr id="7" name="Group 10"/>
          <p:cNvGrpSpPr/>
          <p:nvPr/>
        </p:nvGrpSpPr>
        <p:grpSpPr>
          <a:xfrm>
            <a:off x="0" y="0"/>
            <a:ext cx="7696200" cy="6858000"/>
            <a:chOff x="0" y="0"/>
            <a:chExt cx="7696200" cy="6858000"/>
          </a:xfrm>
        </p:grpSpPr>
        <p:pic>
          <p:nvPicPr>
            <p:cNvPr id="8" name="Picture 7" descr="Overlay-Blank.jpg"/>
            <p:cNvPicPr>
              <a:picLocks noChangeAspect="1"/>
            </p:cNvPicPr>
            <p:nvPr userDrawn="1"/>
          </p:nvPicPr>
          <p:blipFill>
            <a:blip r:embed="rId2"/>
            <a:srcRect l="1471" r="16862"/>
            <a:stretch>
              <a:fillRect/>
            </a:stretch>
          </p:blipFill>
          <p:spPr>
            <a:xfrm>
              <a:off x="0" y="0"/>
              <a:ext cx="7467600"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7428309" y="0"/>
              <a:ext cx="267891" cy="6858000"/>
            </a:xfrm>
            <a:prstGeom prst="rect">
              <a:avLst/>
            </a:prstGeom>
          </p:spPr>
        </p:pic>
      </p:grpSp>
      <p:sp>
        <p:nvSpPr>
          <p:cNvPr id="2" name="Vertical Title 1"/>
          <p:cNvSpPr>
            <a:spLocks noGrp="1"/>
          </p:cNvSpPr>
          <p:nvPr>
            <p:ph type="title" orient="vert"/>
          </p:nvPr>
        </p:nvSpPr>
        <p:spPr>
          <a:xfrm>
            <a:off x="7620000" y="381001"/>
            <a:ext cx="1447800" cy="5697538"/>
          </a:xfrm>
        </p:spPr>
        <p:txBody>
          <a:bodyPr vert="eaVert"/>
          <a:lstStyle/>
          <a:p>
            <a:r>
              <a:rPr lang="en-US"/>
              <a:t>Click to edit Master title style</a:t>
            </a:r>
            <a:endParaRPr/>
          </a:p>
        </p:txBody>
      </p:sp>
      <p:sp>
        <p:nvSpPr>
          <p:cNvPr id="3" name="Vertical Text Placeholder 2"/>
          <p:cNvSpPr>
            <a:spLocks noGrp="1"/>
          </p:cNvSpPr>
          <p:nvPr>
            <p:ph type="body" orient="vert" idx="1"/>
          </p:nvPr>
        </p:nvSpPr>
        <p:spPr>
          <a:xfrm>
            <a:off x="381000" y="381001"/>
            <a:ext cx="6705600" cy="569753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37BE59C2-72A5-FB42-8B31-1E1DCF41DA1B}" type="slidenum">
              <a:rPr lang="en-US" smtClean="0"/>
              <a:pPr>
                <a:defRPr/>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bg>
      <p:bgRef idx="1002">
        <a:schemeClr val="bg2"/>
      </p:bgRef>
    </p:bg>
    <p:spTree>
      <p:nvGrpSpPr>
        <p:cNvPr id="1" name=""/>
        <p:cNvGrpSpPr/>
        <p:nvPr/>
      </p:nvGrpSpPr>
      <p:grpSpPr>
        <a:xfrm>
          <a:off x="0" y="0"/>
          <a:ext cx="0" cy="0"/>
          <a:chOff x="0" y="0"/>
          <a:chExt cx="0" cy="0"/>
        </a:xfrm>
      </p:grpSpPr>
      <p:grpSp>
        <p:nvGrpSpPr>
          <p:cNvPr id="6" name="Group 15"/>
          <p:cNvGrpSpPr/>
          <p:nvPr/>
        </p:nvGrpSpPr>
        <p:grpSpPr>
          <a:xfrm>
            <a:off x="0" y="0"/>
            <a:ext cx="1581220" cy="6858000"/>
            <a:chOff x="134471" y="0"/>
            <a:chExt cx="1581220" cy="6858000"/>
          </a:xfrm>
        </p:grpSpPr>
        <p:pic>
          <p:nvPicPr>
            <p:cNvPr id="7" name="Picture 6" descr="Overlay-Blank.jpg"/>
            <p:cNvPicPr>
              <a:picLocks noChangeAspect="1"/>
            </p:cNvPicPr>
            <p:nvPr userDrawn="1"/>
          </p:nvPicPr>
          <p:blipFill>
            <a:blip r:embed="rId2"/>
            <a:srcRect l="1471" r="83676"/>
            <a:stretch>
              <a:fillRect/>
            </a:stretch>
          </p:blipFill>
          <p:spPr>
            <a:xfrm>
              <a:off x="134471" y="0"/>
              <a:ext cx="1358153" cy="6858000"/>
            </a:xfrm>
            <a:prstGeom prst="rect">
              <a:avLst/>
            </a:prstGeom>
          </p:spPr>
        </p:pic>
        <p:pic>
          <p:nvPicPr>
            <p:cNvPr id="9" name="Picture 8" descr="Overlay-VerticalBridge.jpg"/>
            <p:cNvPicPr>
              <a:picLocks noChangeAspect="1"/>
            </p:cNvPicPr>
            <p:nvPr userDrawn="1"/>
          </p:nvPicPr>
          <p:blipFill>
            <a:blip r:embed="rId3"/>
            <a:stretch>
              <a:fillRect/>
            </a:stretch>
          </p:blipFill>
          <p:spPr>
            <a:xfrm>
              <a:off x="1447800" y="0"/>
              <a:ext cx="267891" cy="6858000"/>
            </a:xfrm>
            <a:prstGeom prst="rect">
              <a:avLst/>
            </a:prstGeom>
          </p:spPr>
        </p:pic>
      </p:grpSp>
      <p:grpSp>
        <p:nvGrpSpPr>
          <p:cNvPr id="11" name="Group 16"/>
          <p:cNvGrpSpPr/>
          <p:nvPr/>
        </p:nvGrpSpPr>
        <p:grpSpPr>
          <a:xfrm>
            <a:off x="7546266" y="0"/>
            <a:ext cx="1597734" cy="6858000"/>
            <a:chOff x="7413812" y="0"/>
            <a:chExt cx="1597734" cy="6858000"/>
          </a:xfrm>
        </p:grpSpPr>
        <p:pic>
          <p:nvPicPr>
            <p:cNvPr id="8" name="Picture 7" descr="Overlay-Blank.jpg"/>
            <p:cNvPicPr>
              <a:picLocks noChangeAspect="1"/>
            </p:cNvPicPr>
            <p:nvPr userDrawn="1"/>
          </p:nvPicPr>
          <p:blipFill>
            <a:blip r:embed="rId2"/>
            <a:srcRect r="85125"/>
            <a:stretch>
              <a:fillRect/>
            </a:stretch>
          </p:blipFill>
          <p:spPr>
            <a:xfrm>
              <a:off x="7651376" y="0"/>
              <a:ext cx="136017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7413812" y="0"/>
              <a:ext cx="267891" cy="6858000"/>
            </a:xfrm>
            <a:prstGeom prst="rect">
              <a:avLst/>
            </a:prstGeom>
          </p:spPr>
        </p:pic>
      </p:grpSp>
      <p:sp>
        <p:nvSpPr>
          <p:cNvPr id="2" name="Title 1"/>
          <p:cNvSpPr>
            <a:spLocks noGrp="1"/>
          </p:cNvSpPr>
          <p:nvPr>
            <p:ph type="ctrTitle"/>
          </p:nvPr>
        </p:nvSpPr>
        <p:spPr>
          <a:xfrm>
            <a:off x="1854200" y="3693645"/>
            <a:ext cx="5446713" cy="1470025"/>
          </a:xfrm>
        </p:spPr>
        <p:txBody>
          <a:bodyPr anchor="b" anchorCtr="0"/>
          <a:lstStyle>
            <a:lvl1pPr>
              <a:lnSpc>
                <a:spcPts val="6800"/>
              </a:lnSpc>
              <a:defRPr sz="6500">
                <a:latin typeface="+mj-lt"/>
              </a:defRPr>
            </a:lvl1pPr>
          </a:lstStyle>
          <a:p>
            <a:r>
              <a:rPr lang="en-US"/>
              <a:t>Click to edit Master title style</a:t>
            </a:r>
            <a:endParaRPr/>
          </a:p>
        </p:txBody>
      </p:sp>
      <p:sp>
        <p:nvSpPr>
          <p:cNvPr id="3" name="Subtitle 2"/>
          <p:cNvSpPr>
            <a:spLocks noGrp="1"/>
          </p:cNvSpPr>
          <p:nvPr>
            <p:ph type="subTitle" idx="1"/>
          </p:nvPr>
        </p:nvSpPr>
        <p:spPr>
          <a:xfrm>
            <a:off x="1854200" y="5204011"/>
            <a:ext cx="5446713" cy="851647"/>
          </a:xfrm>
        </p:spPr>
        <p:txBody>
          <a:bodyPr>
            <a:normAutofit/>
          </a:bodyPr>
          <a:lstStyle>
            <a:lvl1pPr marL="0" indent="0" algn="ctr">
              <a:spcBef>
                <a:spcPts val="300"/>
              </a:spcBef>
              <a:buNone/>
              <a:defRPr sz="1800">
                <a:solidFill>
                  <a:schemeClr val="tx2"/>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a:p>
        </p:txBody>
      </p:sp>
      <p:sp>
        <p:nvSpPr>
          <p:cNvPr id="4" name="Date Placeholder 3"/>
          <p:cNvSpPr>
            <a:spLocks noGrp="1"/>
          </p:cNvSpPr>
          <p:nvPr>
            <p:ph type="dt" sz="half" idx="10"/>
          </p:nvPr>
        </p:nvSpPr>
        <p:spPr>
          <a:xfrm>
            <a:off x="5257800" y="6356350"/>
            <a:ext cx="2133600" cy="365125"/>
          </a:xfrm>
        </p:spPr>
        <p:txBody>
          <a:bodyPr/>
          <a:lstStyle>
            <a:lvl1pPr>
              <a:defRPr>
                <a:solidFill>
                  <a:schemeClr val="tx2"/>
                </a:solidFill>
              </a:defRPr>
            </a:lvl1pPr>
          </a:lstStyle>
          <a:p>
            <a:pPr>
              <a:defRPr/>
            </a:pPr>
            <a:endParaRPr lang="en-US" dirty="0"/>
          </a:p>
        </p:txBody>
      </p:sp>
      <p:sp>
        <p:nvSpPr>
          <p:cNvPr id="5" name="Footer Placeholder 4"/>
          <p:cNvSpPr>
            <a:spLocks noGrp="1"/>
          </p:cNvSpPr>
          <p:nvPr>
            <p:ph type="ftr" sz="quarter" idx="11"/>
          </p:nvPr>
        </p:nvSpPr>
        <p:spPr>
          <a:xfrm>
            <a:off x="1752600" y="6356350"/>
            <a:ext cx="2895600" cy="365125"/>
          </a:xfrm>
        </p:spPr>
        <p:txBody>
          <a:bodyPr/>
          <a:lstStyle>
            <a:lvl1pPr>
              <a:defRPr>
                <a:solidFill>
                  <a:schemeClr val="tx2"/>
                </a:solidFill>
              </a:defRPr>
            </a:lvl1pPr>
          </a:lstStyle>
          <a:p>
            <a:pPr>
              <a:defRPr/>
            </a:pPr>
            <a:r>
              <a:rPr lang="en-US" dirty="0"/>
              <a:t>© 2017 Pearson Education, Ltd., All rights reserved. </a:t>
            </a:r>
          </a:p>
        </p:txBody>
      </p:sp>
      <p:pic>
        <p:nvPicPr>
          <p:cNvPr id="15" name="Picture 14" descr="HR-Color.png"/>
          <p:cNvPicPr>
            <a:picLocks noChangeAspect="1"/>
          </p:cNvPicPr>
          <p:nvPr/>
        </p:nvPicPr>
        <p:blipFill>
          <a:blip r:embed="rId4"/>
          <a:stretch>
            <a:fillRect/>
          </a:stretch>
        </p:blipFill>
        <p:spPr>
          <a:xfrm>
            <a:off x="1554480" y="4841209"/>
            <a:ext cx="6035040" cy="340391"/>
          </a:xfrm>
          <a:prstGeom prst="rect">
            <a:avLst/>
          </a:prstGeom>
        </p:spPr>
      </p:pic>
      <p:sp>
        <p:nvSpPr>
          <p:cNvPr id="14" name="Picture Placeholder 13"/>
          <p:cNvSpPr>
            <a:spLocks noGrp="1"/>
          </p:cNvSpPr>
          <p:nvPr>
            <p:ph type="pic" sz="quarter" idx="12"/>
          </p:nvPr>
        </p:nvSpPr>
        <p:spPr>
          <a:xfrm>
            <a:off x="3307977" y="950260"/>
            <a:ext cx="2528046" cy="2528046"/>
          </a:xfrm>
          <a:prstGeom prst="ellipse">
            <a:avLst/>
          </a:prstGeom>
          <a:solidFill>
            <a:schemeClr val="bg1">
              <a:lumMod val="85000"/>
            </a:schemeClr>
          </a:solidFill>
          <a:ln w="101600">
            <a:noFill/>
            <a:miter lim="800000"/>
          </a:ln>
          <a:effectLst>
            <a:innerShdw blurRad="762000">
              <a:schemeClr val="accent1">
                <a:alpha val="80000"/>
              </a:schemeClr>
            </a:innerShdw>
            <a:softEdge rad="317500"/>
          </a:effectLst>
        </p:spPr>
        <p:txBody>
          <a:bodyPr vert="horz" lIns="91440" tIns="45720" rIns="91440" bIns="45720" rtlCol="0">
            <a:normAutofit/>
          </a:bodyPr>
          <a:lstStyle>
            <a:lvl1pPr marL="0" indent="0" algn="ctr" defTabSz="914400" rtl="0" eaLnBrk="1" latinLnBrk="0" hangingPunct="1">
              <a:spcBef>
                <a:spcPts val="2400"/>
              </a:spcBef>
              <a:buClr>
                <a:schemeClr val="accent1">
                  <a:lumMod val="60000"/>
                  <a:lumOff val="40000"/>
                </a:schemeClr>
              </a:buClr>
              <a:buFont typeface="Candara" pitchFamily="34" charset="0"/>
              <a:buNone/>
              <a:defRPr sz="2400" kern="1200">
                <a:solidFill>
                  <a:schemeClr val="tx2"/>
                </a:solidFill>
                <a:latin typeface="+mn-lt"/>
                <a:ea typeface="+mn-ea"/>
                <a:cs typeface="+mn-cs"/>
              </a:defRPr>
            </a:lvl1pPr>
          </a:lstStyle>
          <a:p>
            <a:r>
              <a:rPr lang="en-US" dirty="0"/>
              <a:t>Click icon to add picture</a:t>
            </a:r>
            <a:endParaRPr dirty="0"/>
          </a:p>
        </p:txBody>
      </p:sp>
    </p:spTree>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bg>
      <p:bgRef idx="1003">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854200" y="1851212"/>
            <a:ext cx="5446714" cy="1730375"/>
          </a:xfrm>
        </p:spPr>
        <p:txBody>
          <a:bodyPr anchor="b" anchorCtr="0"/>
          <a:lstStyle>
            <a:lvl1pPr algn="ctr">
              <a:lnSpc>
                <a:spcPts val="6800"/>
              </a:lnSpc>
              <a:defRPr sz="6500" b="0" cap="none" baseline="0">
                <a:latin typeface="+mj-lt"/>
              </a:defRPr>
            </a:lvl1pPr>
          </a:lstStyle>
          <a:p>
            <a:r>
              <a:rPr lang="en-US"/>
              <a:t>Click to edit Master title style</a:t>
            </a:r>
            <a:endParaRPr/>
          </a:p>
        </p:txBody>
      </p:sp>
      <p:sp>
        <p:nvSpPr>
          <p:cNvPr id="3" name="Text Placeholder 2"/>
          <p:cNvSpPr>
            <a:spLocks noGrp="1"/>
          </p:cNvSpPr>
          <p:nvPr>
            <p:ph type="body" idx="1"/>
          </p:nvPr>
        </p:nvSpPr>
        <p:spPr>
          <a:xfrm>
            <a:off x="1854200" y="3576918"/>
            <a:ext cx="5446714" cy="829982"/>
          </a:xfrm>
        </p:spPr>
        <p:txBody>
          <a:bodyPr anchor="t" anchorCtr="0">
            <a:normAutofit/>
          </a:bodyPr>
          <a:lstStyle>
            <a:lvl1pPr marL="0" indent="0" algn="ctr">
              <a:spcBef>
                <a:spcPts val="300"/>
              </a:spcBef>
              <a:buNone/>
              <a:defRPr sz="1800">
                <a:solidFill>
                  <a:schemeClr val="tx2"/>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pPr>
              <a:defRPr/>
            </a:pPr>
            <a:endParaRPr lang="en-US" dirty="0"/>
          </a:p>
        </p:txBody>
      </p:sp>
      <p:sp>
        <p:nvSpPr>
          <p:cNvPr id="5" name="Footer Placeholder 4"/>
          <p:cNvSpPr>
            <a:spLocks noGrp="1"/>
          </p:cNvSpPr>
          <p:nvPr>
            <p:ph type="ftr" sz="quarter" idx="11"/>
          </p:nvPr>
        </p:nvSpPr>
        <p:spPr/>
        <p:txBody>
          <a:bodyPr/>
          <a:lstStyle/>
          <a:p>
            <a:pPr>
              <a:defRPr/>
            </a:pPr>
            <a:r>
              <a:rPr lang="en-US" dirty="0"/>
              <a:t>© 2017 Pearson Education, Ltd., All rights reserved. </a:t>
            </a:r>
          </a:p>
        </p:txBody>
      </p:sp>
      <p:sp>
        <p:nvSpPr>
          <p:cNvPr id="6" name="Slide Number Placeholder 5"/>
          <p:cNvSpPr>
            <a:spLocks noGrp="1"/>
          </p:cNvSpPr>
          <p:nvPr>
            <p:ph type="sldNum" sz="quarter" idx="12"/>
          </p:nvPr>
        </p:nvSpPr>
        <p:spPr/>
        <p:txBody>
          <a:bodyPr/>
          <a:lstStyle/>
          <a:p>
            <a:pPr>
              <a:defRPr/>
            </a:pPr>
            <a:fld id="{FBFCEC01-5D5A-024B-AFBB-4CAA8FF73F55}" type="slidenum">
              <a:rPr lang="en-US" smtClean="0"/>
              <a:pPr>
                <a:defRPr/>
              </a:pPr>
              <a:t>‹#›</a:t>
            </a:fld>
            <a:endParaRPr lang="en-US" dirty="0"/>
          </a:p>
        </p:txBody>
      </p:sp>
      <p:grpSp>
        <p:nvGrpSpPr>
          <p:cNvPr id="7" name="Group 9"/>
          <p:cNvGrpSpPr/>
          <p:nvPr/>
        </p:nvGrpSpPr>
        <p:grpSpPr>
          <a:xfrm>
            <a:off x="0" y="0"/>
            <a:ext cx="9144000" cy="1191256"/>
            <a:chOff x="0" y="0"/>
            <a:chExt cx="9144000" cy="1191256"/>
          </a:xfrm>
        </p:grpSpPr>
        <p:pic>
          <p:nvPicPr>
            <p:cNvPr id="8" name="Picture 7"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9" name="Picture 8"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grpSp>
        <p:nvGrpSpPr>
          <p:cNvPr id="10" name="Group 10"/>
          <p:cNvGrpSpPr/>
          <p:nvPr/>
        </p:nvGrpSpPr>
        <p:grpSpPr>
          <a:xfrm flipV="1">
            <a:off x="0" y="5666744"/>
            <a:ext cx="9144000" cy="1191256"/>
            <a:chOff x="0" y="0"/>
            <a:chExt cx="9144000" cy="1191256"/>
          </a:xfrm>
        </p:grpSpPr>
        <p:pic>
          <p:nvPicPr>
            <p:cNvPr id="12" name="Picture 11" descr="Overlay-Blank.jpg"/>
            <p:cNvPicPr>
              <a:picLocks noChangeAspect="1"/>
            </p:cNvPicPr>
            <p:nvPr userDrawn="1"/>
          </p:nvPicPr>
          <p:blipFill>
            <a:blip r:embed="rId2"/>
            <a:srcRect b="85555"/>
            <a:stretch>
              <a:fillRect/>
            </a:stretch>
          </p:blipFill>
          <p:spPr>
            <a:xfrm>
              <a:off x="0" y="0"/>
              <a:ext cx="9144000" cy="990600"/>
            </a:xfrm>
            <a:prstGeom prst="rect">
              <a:avLst/>
            </a:prstGeom>
          </p:spPr>
        </p:pic>
        <p:pic>
          <p:nvPicPr>
            <p:cNvPr id="13" name="Picture 12" descr="Overlay-HorizontalBridge.jpg"/>
            <p:cNvPicPr>
              <a:picLocks noChangeAspect="1"/>
            </p:cNvPicPr>
            <p:nvPr userDrawn="1"/>
          </p:nvPicPr>
          <p:blipFill>
            <a:blip r:embed="rId3"/>
            <a:stretch>
              <a:fillRect/>
            </a:stretch>
          </p:blipFill>
          <p:spPr>
            <a:xfrm flipV="1">
              <a:off x="0" y="923365"/>
              <a:ext cx="9144000" cy="267891"/>
            </a:xfrm>
            <a:prstGeom prst="rect">
              <a:avLst/>
            </a:prstGeom>
          </p:spPr>
        </p:pic>
      </p:grpSp>
      <p:pic>
        <p:nvPicPr>
          <p:cNvPr id="14" name="Picture 13" descr="HR-Color.png"/>
          <p:cNvPicPr>
            <a:picLocks noChangeAspect="1"/>
          </p:cNvPicPr>
          <p:nvPr/>
        </p:nvPicPr>
        <p:blipFill>
          <a:blip r:embed="rId4"/>
          <a:stretch>
            <a:fillRect/>
          </a:stretch>
        </p:blipFill>
        <p:spPr>
          <a:xfrm>
            <a:off x="1554480" y="3258805"/>
            <a:ext cx="6035040" cy="340391"/>
          </a:xfrm>
          <a:prstGeom prst="rect">
            <a:avLst/>
          </a:prstGeom>
        </p:spPr>
      </p:pic>
    </p:spTree>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grpSp>
        <p:nvGrpSpPr>
          <p:cNvPr id="8" name="Group 7"/>
          <p:cNvGrpSpPr/>
          <p:nvPr/>
        </p:nvGrpSpPr>
        <p:grpSpPr>
          <a:xfrm>
            <a:off x="0" y="1372650"/>
            <a:ext cx="9144000" cy="5485350"/>
            <a:chOff x="0" y="1372650"/>
            <a:chExt cx="9144000" cy="5485350"/>
          </a:xfrm>
        </p:grpSpPr>
        <p:pic>
          <p:nvPicPr>
            <p:cNvPr id="9" name="Picture 8"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0" name="Picture 9"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Content Placeholder 2"/>
          <p:cNvSpPr>
            <a:spLocks noGrp="1"/>
          </p:cNvSpPr>
          <p:nvPr>
            <p:ph sz="half" idx="1"/>
          </p:nvPr>
        </p:nvSpPr>
        <p:spPr>
          <a:xfrm>
            <a:off x="792162"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Content Placeholder 3"/>
          <p:cNvSpPr>
            <a:spLocks noGrp="1"/>
          </p:cNvSpPr>
          <p:nvPr>
            <p:ph sz="half" idx="2"/>
          </p:nvPr>
        </p:nvSpPr>
        <p:spPr>
          <a:xfrm>
            <a:off x="4766534" y="1774825"/>
            <a:ext cx="3566160" cy="4303713"/>
          </a:xfrm>
        </p:spPr>
        <p:txBody>
          <a:bodyPr>
            <a:normAutofit/>
          </a:bodyPr>
          <a:lstStyle>
            <a:lvl1pPr>
              <a:defRPr sz="2400"/>
            </a:lvl1pPr>
            <a:lvl2pPr>
              <a:defRPr sz="22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p>
            <a:pPr>
              <a:defRPr/>
            </a:pPr>
            <a:r>
              <a:rPr lang="en-US" dirty="0"/>
              <a:t>© 2017 Pearson Education, Ltd., All rights reserved. </a:t>
            </a:r>
          </a:p>
        </p:txBody>
      </p:sp>
      <p:sp>
        <p:nvSpPr>
          <p:cNvPr id="7" name="Slide Number Placeholder 6"/>
          <p:cNvSpPr>
            <a:spLocks noGrp="1"/>
          </p:cNvSpPr>
          <p:nvPr>
            <p:ph type="sldNum" sz="quarter" idx="12"/>
          </p:nvPr>
        </p:nvSpPr>
        <p:spPr/>
        <p:txBody>
          <a:bodyPr/>
          <a:lstStyle/>
          <a:p>
            <a:pPr>
              <a:defRPr/>
            </a:pPr>
            <a:fld id="{793298D1-69AE-D94B-83B4-C1E8F3597BBB}" type="slidenum">
              <a:rPr lang="en-US" smtClean="0"/>
              <a:pPr>
                <a:defRPr/>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grpSp>
        <p:nvGrpSpPr>
          <p:cNvPr id="10" name="Group 9"/>
          <p:cNvGrpSpPr/>
          <p:nvPr/>
        </p:nvGrpSpPr>
        <p:grpSpPr>
          <a:xfrm>
            <a:off x="0" y="1372650"/>
            <a:ext cx="9144000" cy="5485350"/>
            <a:chOff x="0" y="1372650"/>
            <a:chExt cx="9144000" cy="5485350"/>
          </a:xfrm>
        </p:grpSpPr>
        <p:pic>
          <p:nvPicPr>
            <p:cNvPr id="11" name="Picture 10"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12" name="Picture 11"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lvl1pPr>
              <a:defRPr/>
            </a:lvl1pPr>
          </a:lstStyle>
          <a:p>
            <a:r>
              <a:rPr lang="en-US"/>
              <a:t>Click to edit Master title style</a:t>
            </a:r>
            <a:endParaRPr/>
          </a:p>
        </p:txBody>
      </p:sp>
      <p:sp>
        <p:nvSpPr>
          <p:cNvPr id="3" name="Text Placeholder 2"/>
          <p:cNvSpPr>
            <a:spLocks noGrp="1"/>
          </p:cNvSpPr>
          <p:nvPr>
            <p:ph type="body" idx="1"/>
          </p:nvPr>
        </p:nvSpPr>
        <p:spPr>
          <a:xfrm>
            <a:off x="777240"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777240"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5" name="Text Placeholder 4"/>
          <p:cNvSpPr>
            <a:spLocks noGrp="1"/>
          </p:cNvSpPr>
          <p:nvPr>
            <p:ph type="body" sz="quarter" idx="3"/>
          </p:nvPr>
        </p:nvSpPr>
        <p:spPr>
          <a:xfrm>
            <a:off x="4766048" y="1879320"/>
            <a:ext cx="3566160" cy="639762"/>
          </a:xfrm>
        </p:spPr>
        <p:txBody>
          <a:bodyPr anchor="b" anchorCtr="0">
            <a:noAutofit/>
          </a:bodyPr>
          <a:lstStyle>
            <a:lvl1pPr marL="0" indent="0" algn="ctr">
              <a:spcBef>
                <a:spcPts val="0"/>
              </a:spcBef>
              <a:buNone/>
              <a:defRPr sz="2800" b="0">
                <a:solidFill>
                  <a:schemeClr val="tx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766048" y="2590799"/>
            <a:ext cx="3566160" cy="3487739"/>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7" name="Date Placeholder 6"/>
          <p:cNvSpPr>
            <a:spLocks noGrp="1"/>
          </p:cNvSpPr>
          <p:nvPr>
            <p:ph type="dt" sz="half" idx="10"/>
          </p:nvPr>
        </p:nvSpPr>
        <p:spPr/>
        <p:txBody>
          <a:bodyPr/>
          <a:lstStyle/>
          <a:p>
            <a:pPr>
              <a:defRPr/>
            </a:pPr>
            <a:endParaRPr lang="en-US" dirty="0"/>
          </a:p>
        </p:txBody>
      </p:sp>
      <p:sp>
        <p:nvSpPr>
          <p:cNvPr id="8" name="Footer Placeholder 7"/>
          <p:cNvSpPr>
            <a:spLocks noGrp="1"/>
          </p:cNvSpPr>
          <p:nvPr>
            <p:ph type="ftr" sz="quarter" idx="11"/>
          </p:nvPr>
        </p:nvSpPr>
        <p:spPr/>
        <p:txBody>
          <a:bodyPr/>
          <a:lstStyle/>
          <a:p>
            <a:pPr>
              <a:defRPr/>
            </a:pPr>
            <a:r>
              <a:rPr lang="en-US" dirty="0"/>
              <a:t>© 2017 Pearson Education, Ltd., All rights reserved. </a:t>
            </a:r>
          </a:p>
        </p:txBody>
      </p:sp>
      <p:sp>
        <p:nvSpPr>
          <p:cNvPr id="9" name="Slide Number Placeholder 8"/>
          <p:cNvSpPr>
            <a:spLocks noGrp="1"/>
          </p:cNvSpPr>
          <p:nvPr>
            <p:ph type="sldNum" sz="quarter" idx="12"/>
          </p:nvPr>
        </p:nvSpPr>
        <p:spPr/>
        <p:txBody>
          <a:bodyPr/>
          <a:lstStyle/>
          <a:p>
            <a:pPr>
              <a:defRPr/>
            </a:pPr>
            <a:fld id="{55E9BEDC-36A3-9E40-B9B7-EF42D67A6E46}" type="slidenum">
              <a:rPr lang="en-US" smtClean="0"/>
              <a:pPr>
                <a:defRPr/>
              </a:pPr>
              <a:t>‹#›</a:t>
            </a:fld>
            <a:endParaRPr lang="en-US" dirty="0"/>
          </a:p>
        </p:txBody>
      </p:sp>
      <p:pic>
        <p:nvPicPr>
          <p:cNvPr id="14" name="Picture 13" descr="Overlay-HorizontalBridge.jpg"/>
          <p:cNvPicPr>
            <a:picLocks noChangeAspect="1"/>
          </p:cNvPicPr>
          <p:nvPr/>
        </p:nvPicPr>
        <p:blipFill>
          <a:blip r:embed="rId3"/>
          <a:srcRect t="23425" r="61031" b="39764"/>
          <a:stretch>
            <a:fillRect/>
          </a:stretch>
        </p:blipFill>
        <p:spPr>
          <a:xfrm>
            <a:off x="4766048" y="2460812"/>
            <a:ext cx="3563348" cy="98613"/>
          </a:xfrm>
          <a:prstGeom prst="rect">
            <a:avLst/>
          </a:prstGeom>
          <a:solidFill>
            <a:schemeClr val="bg2">
              <a:lumMod val="40000"/>
              <a:lumOff val="60000"/>
            </a:schemeClr>
          </a:solidFill>
        </p:spPr>
      </p:pic>
      <p:pic>
        <p:nvPicPr>
          <p:cNvPr id="15" name="Picture 14" descr="Overlay-HorizontalBridge.jpg"/>
          <p:cNvPicPr>
            <a:picLocks noChangeAspect="1"/>
          </p:cNvPicPr>
          <p:nvPr/>
        </p:nvPicPr>
        <p:blipFill>
          <a:blip r:embed="rId3"/>
          <a:srcRect t="23425" r="61031" b="39764"/>
          <a:stretch>
            <a:fillRect/>
          </a:stretch>
        </p:blipFill>
        <p:spPr>
          <a:xfrm>
            <a:off x="780052" y="2460812"/>
            <a:ext cx="3563348" cy="98613"/>
          </a:xfrm>
          <a:prstGeom prst="rect">
            <a:avLst/>
          </a:prstGeom>
          <a:solidFill>
            <a:schemeClr val="bg2">
              <a:lumMod val="40000"/>
              <a:lumOff val="60000"/>
            </a:schemeClr>
          </a:solidFill>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grpSp>
        <p:nvGrpSpPr>
          <p:cNvPr id="6" name="Group 5"/>
          <p:cNvGrpSpPr/>
          <p:nvPr/>
        </p:nvGrpSpPr>
        <p:grpSpPr>
          <a:xfrm>
            <a:off x="0" y="1372650"/>
            <a:ext cx="9144000" cy="5485350"/>
            <a:chOff x="0" y="1372650"/>
            <a:chExt cx="9144000" cy="5485350"/>
          </a:xfrm>
        </p:grpSpPr>
        <p:pic>
          <p:nvPicPr>
            <p:cNvPr id="7" name="Picture 6" descr="Overlay-Blank.jpg"/>
            <p:cNvPicPr>
              <a:picLocks noChangeAspect="1"/>
            </p:cNvPicPr>
            <p:nvPr userDrawn="1"/>
          </p:nvPicPr>
          <p:blipFill>
            <a:blip r:embed="rId2"/>
            <a:srcRect t="23333"/>
            <a:stretch>
              <a:fillRect/>
            </a:stretch>
          </p:blipFill>
          <p:spPr>
            <a:xfrm>
              <a:off x="0" y="1600200"/>
              <a:ext cx="9144000" cy="5257800"/>
            </a:xfrm>
            <a:prstGeom prst="rect">
              <a:avLst/>
            </a:prstGeom>
          </p:spPr>
        </p:pic>
        <p:pic>
          <p:nvPicPr>
            <p:cNvPr id="8" name="Picture 7" descr="Overlay-HorizontalBridge.jpg"/>
            <p:cNvPicPr>
              <a:picLocks noChangeAspect="1"/>
            </p:cNvPicPr>
            <p:nvPr userDrawn="1"/>
          </p:nvPicPr>
          <p:blipFill>
            <a:blip r:embed="rId3"/>
            <a:stretch>
              <a:fillRect/>
            </a:stretch>
          </p:blipFill>
          <p:spPr>
            <a:xfrm>
              <a:off x="0" y="1372650"/>
              <a:ext cx="9144000" cy="267891"/>
            </a:xfrm>
            <a:prstGeom prst="rect">
              <a:avLst/>
            </a:prstGeom>
          </p:spPr>
        </p:pic>
      </p:grpSp>
      <p:sp>
        <p:nvSpPr>
          <p:cNvPr id="2" name="Title 1"/>
          <p:cNvSpPr>
            <a:spLocks noGrp="1"/>
          </p:cNvSpPr>
          <p:nvPr>
            <p:ph type="title"/>
          </p:nvPr>
        </p:nvSpPr>
        <p:spPr/>
        <p:txBody>
          <a:bodyPr/>
          <a:lstStyle/>
          <a:p>
            <a:r>
              <a:rPr lang="en-US"/>
              <a:t>Click to edit Master title style</a:t>
            </a:r>
            <a:endParaRPr/>
          </a:p>
        </p:txBody>
      </p:sp>
      <p:sp>
        <p:nvSpPr>
          <p:cNvPr id="3" name="Date Placeholder 2"/>
          <p:cNvSpPr>
            <a:spLocks noGrp="1"/>
          </p:cNvSpPr>
          <p:nvPr>
            <p:ph type="dt" sz="half" idx="10"/>
          </p:nvPr>
        </p:nvSpPr>
        <p:spPr/>
        <p:txBody>
          <a:bodyPr/>
          <a:lstStyle/>
          <a:p>
            <a:pPr>
              <a:defRPr/>
            </a:pPr>
            <a:endParaRPr lang="en-US" dirty="0"/>
          </a:p>
        </p:txBody>
      </p:sp>
      <p:sp>
        <p:nvSpPr>
          <p:cNvPr id="4" name="Footer Placeholder 3"/>
          <p:cNvSpPr>
            <a:spLocks noGrp="1"/>
          </p:cNvSpPr>
          <p:nvPr>
            <p:ph type="ftr" sz="quarter" idx="11"/>
          </p:nvPr>
        </p:nvSpPr>
        <p:spPr/>
        <p:txBody>
          <a:bodyPr/>
          <a:lstStyle/>
          <a:p>
            <a:pPr>
              <a:defRPr/>
            </a:pPr>
            <a:r>
              <a:rPr lang="en-US" dirty="0"/>
              <a:t>© 2017 Pearson Education, Ltd., All rights reserved. </a:t>
            </a:r>
          </a:p>
        </p:txBody>
      </p:sp>
      <p:sp>
        <p:nvSpPr>
          <p:cNvPr id="5" name="Slide Number Placeholder 4"/>
          <p:cNvSpPr>
            <a:spLocks noGrp="1"/>
          </p:cNvSpPr>
          <p:nvPr>
            <p:ph type="sldNum" sz="quarter" idx="12"/>
          </p:nvPr>
        </p:nvSpPr>
        <p:spPr/>
        <p:txBody>
          <a:bodyPr/>
          <a:lstStyle/>
          <a:p>
            <a:pPr>
              <a:defRPr/>
            </a:pPr>
            <a:fld id="{CD487DAE-8C80-B544-80C4-9497E4FC7967}" type="slidenum">
              <a:rPr lang="en-US" smtClean="0"/>
              <a:pPr>
                <a:defRPr/>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Overlay-Blank.jpg"/>
          <p:cNvPicPr>
            <a:picLocks noChangeAspect="1"/>
          </p:cNvPicPr>
          <p:nvPr/>
        </p:nvPicPr>
        <p:blipFill>
          <a:blip r:embed="rId2"/>
          <a:stretch>
            <a:fillRect/>
          </a:stretch>
        </p:blipFill>
        <p:spPr>
          <a:xfrm>
            <a:off x="0" y="0"/>
            <a:ext cx="9144000" cy="6858000"/>
          </a:xfrm>
          <a:prstGeom prst="rect">
            <a:avLst/>
          </a:prstGeom>
        </p:spPr>
      </p:pic>
      <p:sp>
        <p:nvSpPr>
          <p:cNvPr id="2" name="Date Placeholder 1"/>
          <p:cNvSpPr>
            <a:spLocks noGrp="1"/>
          </p:cNvSpPr>
          <p:nvPr>
            <p:ph type="dt" sz="half" idx="10"/>
          </p:nvPr>
        </p:nvSpPr>
        <p:spPr/>
        <p:txBody>
          <a:bodyPr/>
          <a:lstStyle/>
          <a:p>
            <a:pPr>
              <a:defRPr/>
            </a:pPr>
            <a:endParaRPr lang="en-US" dirty="0"/>
          </a:p>
        </p:txBody>
      </p:sp>
      <p:sp>
        <p:nvSpPr>
          <p:cNvPr id="3" name="Footer Placeholder 2"/>
          <p:cNvSpPr>
            <a:spLocks noGrp="1"/>
          </p:cNvSpPr>
          <p:nvPr>
            <p:ph type="ftr" sz="quarter" idx="11"/>
          </p:nvPr>
        </p:nvSpPr>
        <p:spPr/>
        <p:txBody>
          <a:bodyPr/>
          <a:lstStyle/>
          <a:p>
            <a:pPr>
              <a:defRPr/>
            </a:pPr>
            <a:r>
              <a:rPr lang="en-US" dirty="0"/>
              <a:t>© 2017 Pearson Education, Ltd., All rights reserved. </a:t>
            </a:r>
          </a:p>
        </p:txBody>
      </p:sp>
      <p:sp>
        <p:nvSpPr>
          <p:cNvPr id="4" name="Slide Number Placeholder 3"/>
          <p:cNvSpPr>
            <a:spLocks noGrp="1"/>
          </p:cNvSpPr>
          <p:nvPr>
            <p:ph type="sldNum" sz="quarter" idx="12"/>
          </p:nvPr>
        </p:nvSpPr>
        <p:spPr/>
        <p:txBody>
          <a:bodyPr/>
          <a:lstStyle/>
          <a:p>
            <a:pPr>
              <a:defRPr/>
            </a:pPr>
            <a:fld id="{3BF51CE2-3593-EE4E-B491-85B6833DF5C8}" type="slidenum">
              <a:rPr lang="en-US" smtClean="0"/>
              <a:pPr>
                <a:defRPr/>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pSp>
        <p:nvGrpSpPr>
          <p:cNvPr id="8" name="Group 11"/>
          <p:cNvGrpSpPr/>
          <p:nvPr/>
        </p:nvGrpSpPr>
        <p:grpSpPr>
          <a:xfrm>
            <a:off x="4267200" y="0"/>
            <a:ext cx="4876800" cy="6858000"/>
            <a:chOff x="4267200" y="0"/>
            <a:chExt cx="4876800" cy="6858000"/>
          </a:xfrm>
        </p:grpSpPr>
        <p:pic>
          <p:nvPicPr>
            <p:cNvPr id="9" name="Picture 8" descr="Overlay-Blank.jpg"/>
            <p:cNvPicPr>
              <a:picLocks noChangeAspect="1"/>
            </p:cNvPicPr>
            <p:nvPr userDrawn="1"/>
          </p:nvPicPr>
          <p:blipFill>
            <a:blip r:embed="rId2"/>
            <a:srcRect l="4302" r="46875"/>
            <a:stretch>
              <a:fillRect/>
            </a:stretch>
          </p:blipFill>
          <p:spPr>
            <a:xfrm>
              <a:off x="4495800" y="0"/>
              <a:ext cx="4648200" cy="6858000"/>
            </a:xfrm>
            <a:prstGeom prst="rect">
              <a:avLst/>
            </a:prstGeom>
          </p:spPr>
        </p:pic>
        <p:pic>
          <p:nvPicPr>
            <p:cNvPr id="10" name="Picture 9" descr="Overlay-VerticalBridge.jpg"/>
            <p:cNvPicPr>
              <a:picLocks noChangeAspect="1"/>
            </p:cNvPicPr>
            <p:nvPr userDrawn="1"/>
          </p:nvPicPr>
          <p:blipFill>
            <a:blip r:embed="rId3"/>
            <a:stretch>
              <a:fillRect/>
            </a:stretch>
          </p:blipFill>
          <p:spPr>
            <a:xfrm flipH="1">
              <a:off x="4267200" y="0"/>
              <a:ext cx="267891" cy="6858000"/>
            </a:xfrm>
            <a:prstGeom prst="rect">
              <a:avLst/>
            </a:prstGeom>
          </p:spPr>
        </p:pic>
      </p:grpSp>
      <p:sp>
        <p:nvSpPr>
          <p:cNvPr id="2" name="Title 1"/>
          <p:cNvSpPr>
            <a:spLocks noGrp="1"/>
          </p:cNvSpPr>
          <p:nvPr>
            <p:ph type="title"/>
          </p:nvPr>
        </p:nvSpPr>
        <p:spPr>
          <a:xfrm>
            <a:off x="381000" y="609600"/>
            <a:ext cx="3612776" cy="1537447"/>
          </a:xfrm>
        </p:spPr>
        <p:txBody>
          <a:bodyPr anchor="b"/>
          <a:lstStyle>
            <a:lvl1pPr algn="ctr">
              <a:lnSpc>
                <a:spcPct val="100000"/>
              </a:lnSpc>
              <a:defRPr sz="3600" b="0"/>
            </a:lvl1pPr>
          </a:lstStyle>
          <a:p>
            <a:r>
              <a:rPr lang="en-US"/>
              <a:t>Click to edit Master title style</a:t>
            </a:r>
            <a:endParaRPr/>
          </a:p>
        </p:txBody>
      </p:sp>
      <p:sp>
        <p:nvSpPr>
          <p:cNvPr id="3" name="Content Placeholder 2"/>
          <p:cNvSpPr>
            <a:spLocks noGrp="1"/>
          </p:cNvSpPr>
          <p:nvPr>
            <p:ph idx="1"/>
          </p:nvPr>
        </p:nvSpPr>
        <p:spPr>
          <a:xfrm>
            <a:off x="4885859" y="381001"/>
            <a:ext cx="3813174" cy="5697537"/>
          </a:xfrm>
        </p:spPr>
        <p:txBody>
          <a:bodyPr>
            <a:normAutofit/>
          </a:bodyPr>
          <a:lstStyle>
            <a:lvl1pPr>
              <a:defRPr sz="2400" b="0"/>
            </a:lvl1pPr>
            <a:lvl2pPr>
              <a:defRPr sz="2200" b="0"/>
            </a:lvl2pPr>
            <a:lvl3pPr>
              <a:defRPr sz="2000" b="0"/>
            </a:lvl3pPr>
            <a:lvl4pPr>
              <a:defRPr sz="1800" b="0"/>
            </a:lvl4pPr>
            <a:lvl5pPr>
              <a:defRPr sz="1800" b="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Text Placeholder 3"/>
          <p:cNvSpPr>
            <a:spLocks noGrp="1"/>
          </p:cNvSpPr>
          <p:nvPr>
            <p:ph type="body" sz="half" idx="2"/>
          </p:nvPr>
        </p:nvSpPr>
        <p:spPr>
          <a:xfrm>
            <a:off x="381000" y="2209801"/>
            <a:ext cx="3612776" cy="3200400"/>
          </a:xfrm>
        </p:spPr>
        <p:txBody>
          <a:bodyPr>
            <a:normAutofit/>
          </a:bodyPr>
          <a:lstStyle>
            <a:lvl1pPr marL="0" indent="0" algn="ctr">
              <a:buNone/>
              <a:defRPr sz="1800" b="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pPr>
              <a:defRPr/>
            </a:pPr>
            <a:endParaRPr lang="en-US" dirty="0"/>
          </a:p>
        </p:txBody>
      </p:sp>
      <p:sp>
        <p:nvSpPr>
          <p:cNvPr id="6" name="Footer Placeholder 5"/>
          <p:cNvSpPr>
            <a:spLocks noGrp="1"/>
          </p:cNvSpPr>
          <p:nvPr>
            <p:ph type="ftr" sz="quarter" idx="11"/>
          </p:nvPr>
        </p:nvSpPr>
        <p:spPr/>
        <p:txBody>
          <a:bodyPr/>
          <a:lstStyle>
            <a:lvl1pPr>
              <a:defRPr>
                <a:solidFill>
                  <a:schemeClr val="tx2"/>
                </a:solidFill>
              </a:defRPr>
            </a:lvl1pPr>
          </a:lstStyle>
          <a:p>
            <a:pPr>
              <a:defRPr/>
            </a:pPr>
            <a:r>
              <a:rPr lang="en-US" dirty="0"/>
              <a:t>© 2017 Pearson Education, Ltd., All rights reserved. </a:t>
            </a:r>
          </a:p>
        </p:txBody>
      </p:sp>
      <p:sp>
        <p:nvSpPr>
          <p:cNvPr id="7" name="Slide Number Placeholder 6"/>
          <p:cNvSpPr>
            <a:spLocks noGrp="1"/>
          </p:cNvSpPr>
          <p:nvPr>
            <p:ph type="sldNum" sz="quarter" idx="12"/>
          </p:nvPr>
        </p:nvSpPr>
        <p:spPr>
          <a:xfrm>
            <a:off x="4267200" y="6356350"/>
            <a:ext cx="609600" cy="365125"/>
          </a:xfrm>
        </p:spPr>
        <p:txBody>
          <a:bodyPr/>
          <a:lstStyle>
            <a:lvl1pPr algn="ctr">
              <a:defRPr>
                <a:solidFill>
                  <a:schemeClr val="tx2">
                    <a:lumMod val="40000"/>
                    <a:lumOff val="60000"/>
                  </a:schemeClr>
                </a:solidFill>
              </a:defRPr>
            </a:lvl1pPr>
          </a:lstStyle>
          <a:p>
            <a:pPr>
              <a:defRPr/>
            </a:pPr>
            <a:fld id="{816E368C-1A76-764C-A4C6-A47FE0348898}" type="slidenum">
              <a:rPr lang="en-US" smtClean="0"/>
              <a:pPr>
                <a:defRPr/>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1.xml"/><Relationship Id="rId13" Type="http://schemas.openxmlformats.org/officeDocument/2006/relationships/slideLayout" Target="../slideLayouts/slideLayout26.xml"/><Relationship Id="rId3" Type="http://schemas.openxmlformats.org/officeDocument/2006/relationships/slideLayout" Target="../slideLayouts/slideLayout16.xml"/><Relationship Id="rId7" Type="http://schemas.openxmlformats.org/officeDocument/2006/relationships/slideLayout" Target="../slideLayouts/slideLayout20.xml"/><Relationship Id="rId12" Type="http://schemas.openxmlformats.org/officeDocument/2006/relationships/slideLayout" Target="../slideLayouts/slideLayout25.xml"/><Relationship Id="rId2" Type="http://schemas.openxmlformats.org/officeDocument/2006/relationships/slideLayout" Target="../slideLayouts/slideLayout15.xml"/><Relationship Id="rId1" Type="http://schemas.openxmlformats.org/officeDocument/2006/relationships/slideLayout" Target="../slideLayouts/slideLayout14.xml"/><Relationship Id="rId6" Type="http://schemas.openxmlformats.org/officeDocument/2006/relationships/slideLayout" Target="../slideLayouts/slideLayout19.xml"/><Relationship Id="rId11" Type="http://schemas.openxmlformats.org/officeDocument/2006/relationships/slideLayout" Target="../slideLayouts/slideLayout24.xml"/><Relationship Id="rId5" Type="http://schemas.openxmlformats.org/officeDocument/2006/relationships/slideLayout" Target="../slideLayouts/slideLayout18.xml"/><Relationship Id="rId10" Type="http://schemas.openxmlformats.org/officeDocument/2006/relationships/slideLayout" Target="../slideLayouts/slideLayout23.xml"/><Relationship Id="rId4" Type="http://schemas.openxmlformats.org/officeDocument/2006/relationships/slideLayout" Target="../slideLayouts/slideLayout17.xml"/><Relationship Id="rId9" Type="http://schemas.openxmlformats.org/officeDocument/2006/relationships/slideLayout" Target="../slideLayouts/slideLayout22.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12"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4"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792162" y="40341"/>
            <a:ext cx="7570787" cy="1411941"/>
          </a:xfrm>
          <a:prstGeom prst="rect">
            <a:avLst/>
          </a:prstGeom>
        </p:spPr>
        <p:txBody>
          <a:bodyPr vert="horz" lIns="91440" tIns="45720" rIns="91440" bIns="45720" rtlCol="0" anchor="ctr">
            <a:noAutofit/>
          </a:bodyPr>
          <a:lstStyle/>
          <a:p>
            <a:r>
              <a:rPr lang="en-US"/>
              <a:t>Click to edit Master title style</a:t>
            </a:r>
            <a:endParaRPr/>
          </a:p>
        </p:txBody>
      </p:sp>
      <p:sp>
        <p:nvSpPr>
          <p:cNvPr id="3" name="Text Placeholder 2"/>
          <p:cNvSpPr>
            <a:spLocks noGrp="1"/>
          </p:cNvSpPr>
          <p:nvPr>
            <p:ph type="body" idx="1"/>
          </p:nvPr>
        </p:nvSpPr>
        <p:spPr>
          <a:xfrm>
            <a:off x="792162" y="1761565"/>
            <a:ext cx="7570787" cy="428961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a:p>
        </p:txBody>
      </p:sp>
      <p:sp>
        <p:nvSpPr>
          <p:cNvPr id="4" name="Date Placeholder 3"/>
          <p:cNvSpPr>
            <a:spLocks noGrp="1"/>
          </p:cNvSpPr>
          <p:nvPr>
            <p:ph type="dt" sz="half" idx="2"/>
          </p:nvPr>
        </p:nvSpPr>
        <p:spPr>
          <a:xfrm>
            <a:off x="6651812" y="6356350"/>
            <a:ext cx="2133600" cy="365125"/>
          </a:xfrm>
          <a:prstGeom prst="rect">
            <a:avLst/>
          </a:prstGeom>
        </p:spPr>
        <p:txBody>
          <a:bodyPr vert="horz" lIns="91440" tIns="45720" rIns="91440" bIns="45720" rtlCol="0" anchor="ctr"/>
          <a:lstStyle>
            <a:lvl1pPr algn="r">
              <a:defRPr sz="1200" b="1">
                <a:solidFill>
                  <a:schemeClr val="tx2">
                    <a:lumMod val="40000"/>
                    <a:lumOff val="60000"/>
                  </a:schemeClr>
                </a:solidFill>
              </a:defRPr>
            </a:lvl1pPr>
          </a:lstStyle>
          <a:p>
            <a:pPr>
              <a:defRPr/>
            </a:pPr>
            <a:endParaRPr lang="en-US" dirty="0"/>
          </a:p>
        </p:txBody>
      </p:sp>
      <p:sp>
        <p:nvSpPr>
          <p:cNvPr id="6" name="Slide Number Placeholder 5"/>
          <p:cNvSpPr>
            <a:spLocks noGrp="1"/>
          </p:cNvSpPr>
          <p:nvPr>
            <p:ph type="sldNum" sz="quarter" idx="4"/>
          </p:nvPr>
        </p:nvSpPr>
        <p:spPr>
          <a:xfrm>
            <a:off x="4267200" y="6356350"/>
            <a:ext cx="609600" cy="365125"/>
          </a:xfrm>
          <a:prstGeom prst="rect">
            <a:avLst/>
          </a:prstGeom>
        </p:spPr>
        <p:txBody>
          <a:bodyPr vert="horz" lIns="91440" tIns="45720" rIns="91440" bIns="45720" rtlCol="0" anchor="ctr"/>
          <a:lstStyle>
            <a:lvl1pPr algn="ctr">
              <a:defRPr sz="1200" b="1">
                <a:solidFill>
                  <a:schemeClr val="tx2">
                    <a:lumMod val="40000"/>
                    <a:lumOff val="60000"/>
                  </a:schemeClr>
                </a:solidFill>
              </a:defRPr>
            </a:lvl1pPr>
          </a:lstStyle>
          <a:p>
            <a:pPr>
              <a:defRPr/>
            </a:pPr>
            <a:fld id="{D70CA49C-4816-5548-9A30-0DF23F022A4B}" type="slidenum">
              <a:rPr lang="en-US" smtClean="0"/>
              <a:pPr>
                <a:defRPr/>
              </a:pPr>
              <a:t>‹#›</a:t>
            </a:fld>
            <a:endParaRPr lang="en-US" dirty="0"/>
          </a:p>
        </p:txBody>
      </p:sp>
      <p:sp>
        <p:nvSpPr>
          <p:cNvPr id="5" name="Footer Placeholder 4"/>
          <p:cNvSpPr>
            <a:spLocks noGrp="1"/>
          </p:cNvSpPr>
          <p:nvPr>
            <p:ph type="ftr" sz="quarter" idx="3"/>
          </p:nvPr>
        </p:nvSpPr>
        <p:spPr>
          <a:xfrm>
            <a:off x="372035" y="6356350"/>
            <a:ext cx="2895600" cy="365125"/>
          </a:xfrm>
          <a:prstGeom prst="rect">
            <a:avLst/>
          </a:prstGeom>
        </p:spPr>
        <p:txBody>
          <a:bodyPr vert="horz" lIns="91440" tIns="45720" rIns="91440" bIns="45720" rtlCol="0" anchor="ctr"/>
          <a:lstStyle>
            <a:lvl1pPr algn="l">
              <a:defRPr sz="1200" b="1">
                <a:solidFill>
                  <a:schemeClr val="tx2">
                    <a:lumMod val="40000"/>
                    <a:lumOff val="60000"/>
                  </a:schemeClr>
                </a:solidFill>
              </a:defRPr>
            </a:lvl1pPr>
          </a:lstStyle>
          <a:p>
            <a:pPr>
              <a:defRPr/>
            </a:pPr>
            <a:r>
              <a:rPr lang="en-US" dirty="0"/>
              <a:t>© 2017 Pearson Education, Ltd., All rights reserved. </a:t>
            </a:r>
          </a:p>
        </p:txBody>
      </p:sp>
    </p:spTree>
  </p:cSld>
  <p:clrMap bg1="lt1" tx1="dk1" bg2="lt2" tx2="dk2" accent1="accent1" accent2="accent2" accent3="accent3" accent4="accent4" accent5="accent5" accent6="accent6" hlink="hlink" folHlink="folHlink"/>
  <p:sldLayoutIdLst>
    <p:sldLayoutId id="2147483726"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8" r:id="rId13"/>
  </p:sldLayoutIdLst>
  <p:hf sldNum="0" hdr="0" dt="0"/>
  <p:txStyles>
    <p:titleStyle>
      <a:lvl1pPr algn="ctr" defTabSz="914400" rtl="0" eaLnBrk="1" latinLnBrk="0" hangingPunct="1">
        <a:lnSpc>
          <a:spcPts val="6000"/>
        </a:lnSpc>
        <a:spcBef>
          <a:spcPct val="0"/>
        </a:spcBef>
        <a:buNone/>
        <a:defRPr sz="5400" kern="1200">
          <a:solidFill>
            <a:schemeClr val="tx2"/>
          </a:solidFill>
          <a:latin typeface="+mn-lt"/>
          <a:ea typeface="+mj-ea"/>
          <a:cs typeface="+mj-cs"/>
        </a:defRPr>
      </a:lvl1pPr>
    </p:titleStyle>
    <p:bodyStyle>
      <a:lvl1pPr marL="342900" indent="-342900" algn="l" defTabSz="914400" rtl="0" eaLnBrk="1" latinLnBrk="0" hangingPunct="1">
        <a:spcBef>
          <a:spcPts val="2400"/>
        </a:spcBef>
        <a:buClr>
          <a:schemeClr val="accent1">
            <a:lumMod val="60000"/>
            <a:lumOff val="40000"/>
          </a:schemeClr>
        </a:buClr>
        <a:buFont typeface="Candara" pitchFamily="34" charset="0"/>
        <a:buChar char="•"/>
        <a:defRPr sz="2800" kern="1200">
          <a:solidFill>
            <a:schemeClr val="tx2"/>
          </a:solidFill>
          <a:latin typeface="+mn-lt"/>
          <a:ea typeface="+mn-ea"/>
          <a:cs typeface="+mn-cs"/>
        </a:defRPr>
      </a:lvl1pPr>
      <a:lvl2pPr marL="685800" indent="-336550" algn="l" defTabSz="914400" rtl="0" eaLnBrk="1" latinLnBrk="0" hangingPunct="1">
        <a:spcBef>
          <a:spcPts val="600"/>
        </a:spcBef>
        <a:buClr>
          <a:schemeClr val="tx2"/>
        </a:buClr>
        <a:buFont typeface="Candara" pitchFamily="34" charset="0"/>
        <a:buChar char="•"/>
        <a:defRPr sz="2600" kern="1200">
          <a:solidFill>
            <a:schemeClr val="tx2"/>
          </a:solidFill>
          <a:latin typeface="+mn-lt"/>
          <a:ea typeface="+mn-ea"/>
          <a:cs typeface="+mn-cs"/>
        </a:defRPr>
      </a:lvl2pPr>
      <a:lvl3pPr marL="1035050" indent="-349250" algn="l" defTabSz="914400" rtl="0" eaLnBrk="1" latinLnBrk="0" hangingPunct="1">
        <a:spcBef>
          <a:spcPts val="600"/>
        </a:spcBef>
        <a:buClr>
          <a:schemeClr val="accent1">
            <a:lumMod val="60000"/>
            <a:lumOff val="40000"/>
          </a:schemeClr>
        </a:buClr>
        <a:buFont typeface="Candara" pitchFamily="34" charset="0"/>
        <a:buChar char="•"/>
        <a:defRPr sz="2400" kern="1200">
          <a:solidFill>
            <a:schemeClr val="tx2"/>
          </a:solidFill>
          <a:latin typeface="+mn-lt"/>
          <a:ea typeface="+mn-ea"/>
          <a:cs typeface="+mn-cs"/>
        </a:defRPr>
      </a:lvl3pPr>
      <a:lvl4pPr marL="1371600" indent="-336550" algn="l" defTabSz="914400" rtl="0" eaLnBrk="1" latinLnBrk="0" hangingPunct="1">
        <a:spcBef>
          <a:spcPts val="600"/>
        </a:spcBef>
        <a:buClr>
          <a:schemeClr val="tx2"/>
        </a:buClr>
        <a:buFont typeface="Candara" pitchFamily="34" charset="0"/>
        <a:buChar char="•"/>
        <a:defRPr sz="2200" kern="1200">
          <a:solidFill>
            <a:schemeClr val="tx2"/>
          </a:solidFill>
          <a:latin typeface="+mn-lt"/>
          <a:ea typeface="+mn-ea"/>
          <a:cs typeface="+mn-cs"/>
        </a:defRPr>
      </a:lvl4pPr>
      <a:lvl5pPr marL="1720850" indent="-349250" algn="l" defTabSz="914400" rtl="0" eaLnBrk="1" latinLnBrk="0" hangingPunct="1">
        <a:spcBef>
          <a:spcPts val="600"/>
        </a:spcBef>
        <a:buClr>
          <a:schemeClr val="accent1">
            <a:lumMod val="60000"/>
            <a:lumOff val="40000"/>
          </a:schemeClr>
        </a:buClr>
        <a:buFont typeface="Candara" pitchFamily="34" charset="0"/>
        <a:buChar char="•"/>
        <a:defRPr sz="2000" kern="1200">
          <a:solidFill>
            <a:schemeClr val="tx2"/>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1.xml"/><Relationship Id="rId1" Type="http://schemas.openxmlformats.org/officeDocument/2006/relationships/slideLayout" Target="../slideLayouts/slideLayout3.xml"/><Relationship Id="rId6" Type="http://schemas.openxmlformats.org/officeDocument/2006/relationships/image" Target="../media/image7.png"/><Relationship Id="rId5" Type="http://schemas.openxmlformats.org/officeDocument/2006/relationships/image" Target="../media/image6.jpeg"/><Relationship Id="rId4" Type="http://schemas.openxmlformats.org/officeDocument/2006/relationships/image" Target="../media/image11.jpeg"/></Relationships>
</file>

<file path=ppt/slides/_rels/slide10.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10.xml"/><Relationship Id="rId1" Type="http://schemas.openxmlformats.org/officeDocument/2006/relationships/slideLayout" Target="../slideLayouts/slideLayout1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1.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11.xml"/><Relationship Id="rId1" Type="http://schemas.openxmlformats.org/officeDocument/2006/relationships/slideLayout" Target="../slideLayouts/slideLayout1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12.xml.rels><?xml version="1.0" encoding="UTF-8" standalone="yes"?>
<Relationships xmlns="http://schemas.openxmlformats.org/package/2006/relationships"><Relationship Id="rId3" Type="http://schemas.openxmlformats.org/officeDocument/2006/relationships/image" Target="../media/image17.pdf"/><Relationship Id="rId2" Type="http://schemas.openxmlformats.org/officeDocument/2006/relationships/notesSlide" Target="../notesSlides/notesSlide12.xml"/><Relationship Id="rId1" Type="http://schemas.openxmlformats.org/officeDocument/2006/relationships/slideLayout" Target="../slideLayouts/slideLayout8.xml"/><Relationship Id="rId4" Type="http://schemas.openxmlformats.org/officeDocument/2006/relationships/image" Target="../media/image15.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3" Type="http://schemas.openxmlformats.org/officeDocument/2006/relationships/diagramData" Target="../diagrams/data5.xml"/><Relationship Id="rId7" Type="http://schemas.microsoft.com/office/2007/relationships/diagramDrawing" Target="../diagrams/drawing5.xml"/><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diagramColors" Target="../diagrams/colors5.xml"/><Relationship Id="rId5" Type="http://schemas.openxmlformats.org/officeDocument/2006/relationships/diagramQuickStyle" Target="../diagrams/quickStyle5.xml"/><Relationship Id="rId4" Type="http://schemas.openxmlformats.org/officeDocument/2006/relationships/diagramLayout" Target="../diagrams/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9.pdf"/><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5.xml"/></Relationships>
</file>

<file path=ppt/slides/_rels/slide1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5.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8.xml"/><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image" Target="../media/image21.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1.xml.rels><?xml version="1.0" encoding="UTF-8" standalone="yes"?>
<Relationships xmlns="http://schemas.openxmlformats.org/package/2006/relationships"><Relationship Id="rId3" Type="http://schemas.openxmlformats.org/officeDocument/2006/relationships/image" Target="../media/image21.pdf"/><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9.xml"/><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22.jpe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5.xml"/></Relationships>
</file>

<file path=ppt/slides/_rels/slide2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5.xml"/><Relationship Id="rId1" Type="http://schemas.openxmlformats.org/officeDocument/2006/relationships/slideLayout" Target="../slideLayouts/slideLayout15.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6.xml"/><Relationship Id="rId1" Type="http://schemas.openxmlformats.org/officeDocument/2006/relationships/slideLayout" Target="../slideLayouts/slideLayout15.xml"/></Relationships>
</file>

<file path=ppt/slides/_rels/slide3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7.xml"/><Relationship Id="rId1" Type="http://schemas.openxmlformats.org/officeDocument/2006/relationships/slideLayout" Target="../slideLayouts/slideLayout15.xml"/></Relationships>
</file>

<file path=ppt/slides/_rels/slide3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8.xml"/><Relationship Id="rId1" Type="http://schemas.openxmlformats.org/officeDocument/2006/relationships/slideLayout" Target="../slideLayouts/slideLayout15.xml"/></Relationships>
</file>

<file path=ppt/slides/_rels/slide3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9.xml"/><Relationship Id="rId1" Type="http://schemas.openxmlformats.org/officeDocument/2006/relationships/slideLayout" Target="../slideLayouts/slideLayout15.xml"/></Relationships>
</file>

<file path=ppt/slides/_rels/slide3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30.xml"/><Relationship Id="rId1" Type="http://schemas.openxmlformats.org/officeDocument/2006/relationships/slideLayout" Target="../slideLayouts/slideLayout15.xml"/></Relationships>
</file>

<file path=ppt/slides/_rels/slide3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31.xml"/><Relationship Id="rId1" Type="http://schemas.openxmlformats.org/officeDocument/2006/relationships/slideLayout" Target="../slideLayouts/slideLayout15.xml"/></Relationships>
</file>

<file path=ppt/slides/_rels/slide36.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32.xml"/><Relationship Id="rId1" Type="http://schemas.openxmlformats.org/officeDocument/2006/relationships/slideLayout" Target="../slideLayouts/slideLayout15.xml"/></Relationships>
</file>

<file path=ppt/slides/_rels/slide37.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33.xml"/><Relationship Id="rId1" Type="http://schemas.openxmlformats.org/officeDocument/2006/relationships/slideLayout" Target="../slideLayouts/slideLayout15.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5.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15.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36.xml"/><Relationship Id="rId1" Type="http://schemas.openxmlformats.org/officeDocument/2006/relationships/slideLayout" Target="../slideLayouts/slideLayout15.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15.xml"/></Relationships>
</file>

<file path=ppt/slides/_rels/slide42.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38.xml"/><Relationship Id="rId1" Type="http://schemas.openxmlformats.org/officeDocument/2006/relationships/slideLayout" Target="../slideLayouts/slideLayout15.xml"/></Relationships>
</file>

<file path=ppt/slides/_rels/slide43.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39.xml"/><Relationship Id="rId1" Type="http://schemas.openxmlformats.org/officeDocument/2006/relationships/slideLayout" Target="../slideLayouts/slideLayout15.xml"/></Relationships>
</file>

<file path=ppt/slides/_rels/slide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40.xml"/><Relationship Id="rId1" Type="http://schemas.openxmlformats.org/officeDocument/2006/relationships/slideLayout" Target="../slideLayouts/slideLayout15.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47.xml.rels><?xml version="1.0" encoding="UTF-8" standalone="yes"?>
<Relationships xmlns="http://schemas.openxmlformats.org/package/2006/relationships"><Relationship Id="rId2" Type="http://schemas.openxmlformats.org/officeDocument/2006/relationships/image" Target="../media/image34.jpeg"/><Relationship Id="rId1" Type="http://schemas.openxmlformats.org/officeDocument/2006/relationships/slideLayout" Target="../slideLayouts/slideLayout15.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5.xml"/></Relationships>
</file>

<file path=ppt/slides/_rels/slide4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42.xml"/><Relationship Id="rId1" Type="http://schemas.openxmlformats.org/officeDocument/2006/relationships/slideLayout" Target="../slideLayouts/slideLayout15.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3.xml"/><Relationship Id="rId1" Type="http://schemas.openxmlformats.org/officeDocument/2006/relationships/slideLayout" Target="../slideLayouts/slideLayout15.xml"/></Relationships>
</file>

<file path=ppt/slides/_rels/slide51.x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notesSlide" Target="../notesSlides/notesSlide44.xml"/><Relationship Id="rId1" Type="http://schemas.openxmlformats.org/officeDocument/2006/relationships/slideLayout" Target="../slideLayouts/slideLayout15.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5.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5.xml"/></Relationships>
</file>

<file path=ppt/slides/_rels/slide56.xml.rels><?xml version="1.0" encoding="UTF-8" standalone="yes"?>
<Relationships xmlns="http://schemas.openxmlformats.org/package/2006/relationships"><Relationship Id="rId2" Type="http://schemas.openxmlformats.org/officeDocument/2006/relationships/image" Target="../media/image37.jpeg"/><Relationship Id="rId1" Type="http://schemas.openxmlformats.org/officeDocument/2006/relationships/slideLayout" Target="../slideLayouts/slideLayout15.xml"/></Relationships>
</file>

<file path=ppt/slides/_rels/slide57.xml.rels><?xml version="1.0" encoding="UTF-8" standalone="yes"?>
<Relationships xmlns="http://schemas.openxmlformats.org/package/2006/relationships"><Relationship Id="rId2" Type="http://schemas.openxmlformats.org/officeDocument/2006/relationships/image" Target="../media/image38.jpeg"/><Relationship Id="rId1" Type="http://schemas.openxmlformats.org/officeDocument/2006/relationships/slideLayout" Target="../slideLayouts/slideLayout15.xml"/></Relationships>
</file>

<file path=ppt/slides/_rels/slide58.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59.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_rels/slide60.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61.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62.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63.xml.rels><?xml version="1.0" encoding="UTF-8" standalone="yes"?>
<Relationships xmlns="http://schemas.openxmlformats.org/package/2006/relationships"><Relationship Id="rId3" Type="http://schemas.openxmlformats.org/officeDocument/2006/relationships/image" Target="../media/image41.png"/><Relationship Id="rId2" Type="http://schemas.openxmlformats.org/officeDocument/2006/relationships/image" Target="../media/image40.png"/><Relationship Id="rId1" Type="http://schemas.openxmlformats.org/officeDocument/2006/relationships/slideLayout" Target="../slideLayouts/slideLayout15.xml"/></Relationships>
</file>

<file path=ppt/slides/_rels/slide64.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15.xml"/></Relationships>
</file>

<file path=ppt/slides/_rels/slide66.xml.rels><?xml version="1.0" encoding="UTF-8" standalone="yes"?>
<Relationships xmlns="http://schemas.openxmlformats.org/package/2006/relationships"><Relationship Id="rId2" Type="http://schemas.openxmlformats.org/officeDocument/2006/relationships/image" Target="../media/image42.png"/><Relationship Id="rId1" Type="http://schemas.openxmlformats.org/officeDocument/2006/relationships/slideLayout" Target="../slideLayouts/slideLayout15.xml"/></Relationships>
</file>

<file path=ppt/slides/_rels/slide6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68.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15.xml"/></Relationships>
</file>

<file path=ppt/slides/_rels/slide69.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7.xml.rels><?xml version="1.0" encoding="UTF-8" standalone="yes"?>
<Relationships xmlns="http://schemas.openxmlformats.org/package/2006/relationships"><Relationship Id="rId3" Type="http://schemas.openxmlformats.org/officeDocument/2006/relationships/image" Target="../media/image11.pdf"/><Relationship Id="rId2" Type="http://schemas.openxmlformats.org/officeDocument/2006/relationships/notesSlide" Target="../notesSlides/notesSlide7.xml"/><Relationship Id="rId1" Type="http://schemas.openxmlformats.org/officeDocument/2006/relationships/slideLayout" Target="../slideLayouts/slideLayout8.xml"/><Relationship Id="rId4" Type="http://schemas.openxmlformats.org/officeDocument/2006/relationships/image" Target="../media/image12.png"/></Relationships>
</file>

<file path=ppt/slides/_rels/slide70.xml.rels><?xml version="1.0" encoding="UTF-8" standalone="yes"?>
<Relationships xmlns="http://schemas.openxmlformats.org/package/2006/relationships"><Relationship Id="rId2" Type="http://schemas.openxmlformats.org/officeDocument/2006/relationships/image" Target="../media/image44.png"/><Relationship Id="rId1" Type="http://schemas.openxmlformats.org/officeDocument/2006/relationships/slideLayout" Target="../slideLayouts/slideLayout15.xml"/></Relationships>
</file>

<file path=ppt/slides/_rels/slide71.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72.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5.xml"/></Relationships>
</file>

<file path=ppt/slides/_rels/slide73.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7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15.xml"/></Relationships>
</file>

<file path=ppt/slides/_rels/slide75.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6.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7.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8.xml.rels><?xml version="1.0" encoding="UTF-8" standalone="yes"?>
<Relationships xmlns="http://schemas.openxmlformats.org/package/2006/relationships"><Relationship Id="rId2" Type="http://schemas.openxmlformats.org/officeDocument/2006/relationships/image" Target="../media/image47.png"/><Relationship Id="rId1" Type="http://schemas.openxmlformats.org/officeDocument/2006/relationships/slideLayout" Target="../slideLayouts/slideLayout15.xml"/></Relationships>
</file>

<file path=ppt/slides/_rels/slide79.xml.rels><?xml version="1.0" encoding="UTF-8" standalone="yes"?>
<Relationships xmlns="http://schemas.openxmlformats.org/package/2006/relationships"><Relationship Id="rId2" Type="http://schemas.openxmlformats.org/officeDocument/2006/relationships/image" Target="../media/image45.png"/><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3" Type="http://schemas.openxmlformats.org/officeDocument/2006/relationships/image" Target="../media/image13.pdf"/><Relationship Id="rId2" Type="http://schemas.openxmlformats.org/officeDocument/2006/relationships/notesSlide" Target="../notesSlides/notesSlide8.xml"/><Relationship Id="rId1" Type="http://schemas.openxmlformats.org/officeDocument/2006/relationships/slideLayout" Target="../slideLayouts/slideLayout21.xml"/><Relationship Id="rId4" Type="http://schemas.openxmlformats.org/officeDocument/2006/relationships/image" Target="../media/image13.png"/></Relationships>
</file>

<file path=ppt/slides/_rels/slide80.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46.xml"/><Relationship Id="rId1" Type="http://schemas.openxmlformats.org/officeDocument/2006/relationships/slideLayout" Target="../slideLayouts/slideLayout15.xml"/></Relationships>
</file>

<file path=ppt/slides/_rels/slide81.xml.rels><?xml version="1.0" encoding="UTF-8" standalone="yes"?>
<Relationships xmlns="http://schemas.openxmlformats.org/package/2006/relationships"><Relationship Id="rId3" Type="http://schemas.openxmlformats.org/officeDocument/2006/relationships/image" Target="../media/image10.jpeg"/><Relationship Id="rId2" Type="http://schemas.openxmlformats.org/officeDocument/2006/relationships/notesSlide" Target="../notesSlides/notesSlide47.xml"/><Relationship Id="rId1" Type="http://schemas.openxmlformats.org/officeDocument/2006/relationships/slideLayout" Target="../slideLayouts/slideLayout5.xml"/></Relationships>
</file>

<file path=ppt/slides/_rels/slide9.xml.rels><?xml version="1.0" encoding="UTF-8" standalone="yes"?>
<Relationships xmlns="http://schemas.openxmlformats.org/package/2006/relationships"><Relationship Id="rId3" Type="http://schemas.openxmlformats.org/officeDocument/2006/relationships/image" Target="../media/image15.pdf"/><Relationship Id="rId2" Type="http://schemas.openxmlformats.org/officeDocument/2006/relationships/notesSlide" Target="../notesSlides/notesSlide9.xml"/><Relationship Id="rId1" Type="http://schemas.openxmlformats.org/officeDocument/2006/relationships/slideLayout" Target="../slideLayouts/slideLayout15.xml"/><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ctrTitle"/>
          </p:nvPr>
        </p:nvSpPr>
        <p:spPr/>
        <p:txBody>
          <a:bodyPr>
            <a:noAutofit/>
          </a:bodyPr>
          <a:lstStyle/>
          <a:p>
            <a:pPr eaLnBrk="1" hangingPunct="1">
              <a:defRPr/>
            </a:pPr>
            <a:r>
              <a:rPr lang="en-US" dirty="0"/>
              <a:t>Cryptography and Network Security</a:t>
            </a:r>
            <a:endParaRPr lang="en-AU" dirty="0"/>
          </a:p>
        </p:txBody>
      </p:sp>
      <p:sp>
        <p:nvSpPr>
          <p:cNvPr id="17411" name="Rectangle 3"/>
          <p:cNvSpPr>
            <a:spLocks noGrp="1" noChangeArrowheads="1"/>
          </p:cNvSpPr>
          <p:nvPr>
            <p:ph type="subTitle" idx="1"/>
          </p:nvPr>
        </p:nvSpPr>
        <p:spPr/>
        <p:txBody>
          <a:bodyPr/>
          <a:lstStyle/>
          <a:p>
            <a:r>
              <a:rPr lang="en-US" dirty="0"/>
              <a:t>Seventh Edition, Global Edition</a:t>
            </a:r>
          </a:p>
          <a:p>
            <a:r>
              <a:rPr lang="en-US" dirty="0"/>
              <a:t>by William Stallings	</a:t>
            </a:r>
          </a:p>
          <a:p>
            <a:endParaRPr lang="en-US" dirty="0"/>
          </a:p>
        </p:txBody>
      </p:sp>
      <p:pic>
        <p:nvPicPr>
          <p:cNvPr id="5" name="Picture Placeholder 4" descr="crypto.jpg"/>
          <p:cNvPicPr>
            <a:picLocks noGrp="1" noChangeAspect="1"/>
          </p:cNvPicPr>
          <p:nvPr>
            <p:ph type="pic" sz="quarter" idx="12"/>
          </p:nvPr>
        </p:nvPicPr>
        <p:blipFill>
          <a:blip r:embed="rId3">
            <a:alphaModFix/>
            <a:lum bright="28000"/>
          </a:blip>
          <a:srcRect l="-16674" t="-1111" r="-18211" b="44444"/>
          <a:stretch>
            <a:fillRect/>
          </a:stretch>
        </p:blipFill>
        <p:spPr>
          <a:xfrm>
            <a:off x="3581400" y="1447800"/>
            <a:ext cx="2109547" cy="1209027"/>
          </a:xfrm>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648200" cy="365125"/>
          </a:xfrm>
        </p:spPr>
        <p:txBody>
          <a:bodyPr/>
          <a:lstStyle/>
          <a:p>
            <a:pPr>
              <a:defRPr/>
            </a:pPr>
            <a:r>
              <a:rPr lang="en-US" sz="1000" dirty="0"/>
              <a:t>© 2017 Pearson Education, Ltd., All rights reserved. </a:t>
            </a:r>
          </a:p>
        </p:txBody>
      </p:sp>
      <p:grpSp>
        <p:nvGrpSpPr>
          <p:cNvPr id="7" name="Group 6"/>
          <p:cNvGrpSpPr/>
          <p:nvPr/>
        </p:nvGrpSpPr>
        <p:grpSpPr>
          <a:xfrm>
            <a:off x="-31968" y="-27384"/>
            <a:ext cx="9319984" cy="6885384"/>
            <a:chOff x="-31968" y="-27384"/>
            <a:chExt cx="9319984" cy="6885384"/>
          </a:xfrm>
        </p:grpSpPr>
        <p:pic>
          <p:nvPicPr>
            <p:cNvPr id="8" name="Picture 7" descr="9781292158587.jpg"/>
            <p:cNvPicPr>
              <a:picLocks noChangeAspect="1"/>
            </p:cNvPicPr>
            <p:nvPr/>
          </p:nvPicPr>
          <p:blipFill>
            <a:blip r:embed="rId4"/>
            <a:stretch>
              <a:fillRect/>
            </a:stretch>
          </p:blipFill>
          <p:spPr>
            <a:xfrm>
              <a:off x="1965796" y="0"/>
              <a:ext cx="5270500" cy="6858000"/>
            </a:xfrm>
            <a:prstGeom prst="rect">
              <a:avLst/>
            </a:prstGeom>
          </p:spPr>
        </p:pic>
        <p:grpSp>
          <p:nvGrpSpPr>
            <p:cNvPr id="9" name="Group 15"/>
            <p:cNvGrpSpPr>
              <a:grpSpLocks/>
            </p:cNvGrpSpPr>
            <p:nvPr/>
          </p:nvGrpSpPr>
          <p:grpSpPr bwMode="auto">
            <a:xfrm flipH="1">
              <a:off x="-31968" y="0"/>
              <a:ext cx="2011680" cy="6858000"/>
              <a:chOff x="134471" y="0"/>
              <a:chExt cx="1581220" cy="6858000"/>
            </a:xfrm>
          </p:grpSpPr>
          <p:pic>
            <p:nvPicPr>
              <p:cNvPr id="13"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4"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nvGrpSpPr>
            <p:cNvPr id="10" name="Group 15"/>
            <p:cNvGrpSpPr>
              <a:grpSpLocks/>
            </p:cNvGrpSpPr>
            <p:nvPr/>
          </p:nvGrpSpPr>
          <p:grpSpPr bwMode="auto">
            <a:xfrm>
              <a:off x="7236296" y="-27384"/>
              <a:ext cx="2051720" cy="6858000"/>
              <a:chOff x="134471" y="0"/>
              <a:chExt cx="1581220" cy="6858000"/>
            </a:xfrm>
          </p:grpSpPr>
          <p:pic>
            <p:nvPicPr>
              <p:cNvPr id="11" name="Picture 7" descr="Overlay-Blank.jpg"/>
              <p:cNvPicPr>
                <a:picLocks noChangeAspect="1"/>
              </p:cNvPicPr>
              <p:nvPr/>
            </p:nvPicPr>
            <p:blipFill>
              <a:blip r:embed="rId5"/>
              <a:srcRect l="1471" r="83676"/>
              <a:stretch>
                <a:fillRect/>
              </a:stretch>
            </p:blipFill>
            <p:spPr bwMode="auto">
              <a:xfrm>
                <a:off x="134471" y="0"/>
                <a:ext cx="1358153" cy="6858000"/>
              </a:xfrm>
              <a:prstGeom prst="rect">
                <a:avLst/>
              </a:prstGeom>
              <a:noFill/>
              <a:ln w="9525">
                <a:noFill/>
                <a:miter lim="800000"/>
                <a:headEnd/>
                <a:tailEnd/>
              </a:ln>
            </p:spPr>
          </p:pic>
          <p:pic>
            <p:nvPicPr>
              <p:cNvPr id="12" name="Picture 8" descr="Overlay-VerticalBridge.jpg"/>
              <p:cNvPicPr>
                <a:picLocks noChangeAspect="1"/>
              </p:cNvPicPr>
              <p:nvPr/>
            </p:nvPicPr>
            <p:blipFill>
              <a:blip r:embed="rId6"/>
              <a:srcRect/>
              <a:stretch>
                <a:fillRect/>
              </a:stretch>
            </p:blipFill>
            <p:spPr bwMode="auto">
              <a:xfrm>
                <a:off x="1447800" y="0"/>
                <a:ext cx="267891" cy="6858000"/>
              </a:xfrm>
              <a:prstGeom prst="rect">
                <a:avLst/>
              </a:prstGeom>
              <a:noFill/>
              <a:ln w="9525">
                <a:noFill/>
                <a:miter lim="800000"/>
                <a:headEnd/>
                <a:tailEnd/>
              </a:ln>
            </p:spPr>
          </p:pic>
        </p:gr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a:xfrm>
            <a:off x="228600" y="277813"/>
            <a:ext cx="8686800" cy="1139825"/>
          </a:xfrm>
        </p:spPr>
        <p:txBody>
          <a:bodyPr/>
          <a:lstStyle/>
          <a:p>
            <a:pPr eaLnBrk="1" hangingPunct="1">
              <a:defRPr/>
            </a:pPr>
            <a:r>
              <a:rPr lang="en-AU" dirty="0"/>
              <a:t>Feistel Cipher</a:t>
            </a:r>
          </a:p>
        </p:txBody>
      </p:sp>
      <p:sp>
        <p:nvSpPr>
          <p:cNvPr id="4" name="Content Placeholder 3"/>
          <p:cNvSpPr>
            <a:spLocks noGrp="1"/>
          </p:cNvSpPr>
          <p:nvPr>
            <p:ph idx="1"/>
          </p:nvPr>
        </p:nvSpPr>
        <p:spPr>
          <a:xfrm>
            <a:off x="762000" y="1600200"/>
            <a:ext cx="7570787" cy="4867835"/>
          </a:xfrm>
        </p:spPr>
        <p:txBody>
          <a:bodyPr>
            <a:normAutofit fontScale="92500" lnSpcReduction="20000"/>
          </a:bodyPr>
          <a:lstStyle/>
          <a:p>
            <a:r>
              <a:rPr lang="en-US" dirty="0" err="1"/>
              <a:t>Feistel</a:t>
            </a:r>
            <a:r>
              <a:rPr lang="en-US" dirty="0"/>
              <a:t> proposed the use of a cipher that alternates substitutions and permutations</a:t>
            </a:r>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endParaRPr lang="en-US" sz="2839" dirty="0"/>
          </a:p>
          <a:p>
            <a:pPr marL="342900" lvl="1" indent="-342900">
              <a:spcBef>
                <a:spcPts val="2400"/>
              </a:spcBef>
              <a:buClr>
                <a:schemeClr val="accent1">
                  <a:lumMod val="60000"/>
                  <a:lumOff val="40000"/>
                </a:schemeClr>
              </a:buClr>
            </a:pPr>
            <a:r>
              <a:rPr lang="en-US" sz="2839" dirty="0"/>
              <a:t>Is a practical application of a proposal by Claude Shannon to develop a product cipher that alternates confusion and diffusion functions </a:t>
            </a:r>
          </a:p>
          <a:p>
            <a:pPr marL="342900" lvl="1" indent="-342900">
              <a:spcBef>
                <a:spcPts val="2400"/>
              </a:spcBef>
              <a:buClr>
                <a:schemeClr val="accent1">
                  <a:lumMod val="60000"/>
                  <a:lumOff val="40000"/>
                </a:schemeClr>
              </a:buClr>
            </a:pPr>
            <a:r>
              <a:rPr lang="en-US" sz="2839" dirty="0"/>
              <a:t>the structure used by many significant symmetric block ciphers currently in use</a:t>
            </a:r>
          </a:p>
        </p:txBody>
      </p:sp>
      <p:graphicFrame>
        <p:nvGraphicFramePr>
          <p:cNvPr id="6" name="Diagram 5"/>
          <p:cNvGraphicFramePr/>
          <p:nvPr/>
        </p:nvGraphicFramePr>
        <p:xfrm>
          <a:off x="990600" y="2438400"/>
          <a:ext cx="7010400" cy="18796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62484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301749636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dirty="0"/>
              <a:t>Diffusion and Confusion</a:t>
            </a:r>
            <a:endParaRPr lang="en-AU" dirty="0"/>
          </a:p>
        </p:txBody>
      </p:sp>
      <p:sp>
        <p:nvSpPr>
          <p:cNvPr id="4" name="Content Placeholder 3"/>
          <p:cNvSpPr>
            <a:spLocks noGrp="1"/>
          </p:cNvSpPr>
          <p:nvPr>
            <p:ph idx="1"/>
          </p:nvPr>
        </p:nvSpPr>
        <p:spPr>
          <a:xfrm>
            <a:off x="838200" y="1524000"/>
            <a:ext cx="7570787" cy="1819835"/>
          </a:xfrm>
        </p:spPr>
        <p:txBody>
          <a:bodyPr>
            <a:normAutofit fontScale="92500" lnSpcReduction="20000"/>
          </a:bodyPr>
          <a:lstStyle/>
          <a:p>
            <a:r>
              <a:rPr lang="en-US" dirty="0"/>
              <a:t>Terms introduced by Claude Shannon to capture the two basic building blocks for any cryptographic system</a:t>
            </a:r>
          </a:p>
          <a:p>
            <a:pPr lvl="1"/>
            <a:r>
              <a:rPr lang="en-US" dirty="0"/>
              <a:t>Shannon’s concern was to thwart cryptanalysis based on statistical analysis</a:t>
            </a:r>
          </a:p>
        </p:txBody>
      </p:sp>
      <p:graphicFrame>
        <p:nvGraphicFramePr>
          <p:cNvPr id="6" name="Diagram 5"/>
          <p:cNvGraphicFramePr/>
          <p:nvPr>
            <p:extLst>
              <p:ext uri="{D42A27DB-BD31-4B8C-83A1-F6EECF244321}">
                <p14:modId xmlns:p14="http://schemas.microsoft.com/office/powerpoint/2010/main" val="784851055"/>
              </p:ext>
            </p:extLst>
          </p:nvPr>
        </p:nvGraphicFramePr>
        <p:xfrm>
          <a:off x="914400" y="3352800"/>
          <a:ext cx="7772400" cy="320040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ooter Placeholder 3"/>
          <p:cNvSpPr>
            <a:spLocks noGrp="1"/>
          </p:cNvSpPr>
          <p:nvPr>
            <p:ph type="ftr" sz="quarter" idx="11"/>
          </p:nvPr>
        </p:nvSpPr>
        <p:spPr>
          <a:xfrm>
            <a:off x="0" y="6492875"/>
            <a:ext cx="5029200" cy="365125"/>
          </a:xfrm>
        </p:spPr>
        <p:txBody>
          <a:bodyPr/>
          <a:lstStyle/>
          <a:p>
            <a:pPr>
              <a:defRPr/>
            </a:pPr>
            <a:r>
              <a:rPr lang="en-US" sz="1000" dirty="0"/>
              <a:t>© 2017 Pearson Education, Ltd., All rights reserved. </a:t>
            </a:r>
          </a:p>
        </p:txBody>
      </p:sp>
      <p:pic>
        <p:nvPicPr>
          <p:cNvPr id="5" name="Picture 4" descr="f03.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0" y="-152400"/>
            <a:ext cx="8892480" cy="7198658"/>
          </a:xfrm>
          <a:prstGeom prst="rect">
            <a:avLst/>
          </a:prstGeom>
        </p:spPr>
      </p:pic>
    </p:spTree>
  </p:cSld>
  <p:clrMapOvr>
    <a:masterClrMapping/>
  </p:clrMapOvr>
  <p:transition>
    <p:dissolv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ChangeArrowheads="1"/>
          </p:cNvSpPr>
          <p:nvPr>
            <p:ph type="title"/>
          </p:nvPr>
        </p:nvSpPr>
        <p:spPr>
          <a:xfrm>
            <a:off x="0" y="40341"/>
            <a:ext cx="9144000" cy="1411941"/>
          </a:xfrm>
        </p:spPr>
        <p:txBody>
          <a:bodyPr/>
          <a:lstStyle/>
          <a:p>
            <a:pPr eaLnBrk="1" hangingPunct="1">
              <a:defRPr/>
            </a:pPr>
            <a:r>
              <a:rPr lang="en-AU" dirty="0"/>
              <a:t>Feistel Cipher Design Features</a:t>
            </a:r>
          </a:p>
        </p:txBody>
      </p:sp>
      <p:sp>
        <p:nvSpPr>
          <p:cNvPr id="5" name="Content Placeholder 4"/>
          <p:cNvSpPr>
            <a:spLocks noGrp="1"/>
          </p:cNvSpPr>
          <p:nvPr>
            <p:ph sz="half" idx="1"/>
          </p:nvPr>
        </p:nvSpPr>
        <p:spPr>
          <a:xfrm>
            <a:off x="533400" y="1600200"/>
            <a:ext cx="4038600" cy="4953000"/>
          </a:xfrm>
        </p:spPr>
        <p:txBody>
          <a:bodyPr>
            <a:normAutofit fontScale="70000" lnSpcReduction="20000"/>
          </a:bodyPr>
          <a:lstStyle/>
          <a:p>
            <a:r>
              <a:rPr lang="en-US" dirty="0"/>
              <a:t>Block size</a:t>
            </a:r>
          </a:p>
          <a:p>
            <a:pPr lvl="1"/>
            <a:r>
              <a:rPr lang="en-US" dirty="0"/>
              <a:t>Larger block sizes mean greater security but reduced encryption/decryption speed for a given algorithm</a:t>
            </a:r>
          </a:p>
          <a:p>
            <a:r>
              <a:rPr lang="en-US" dirty="0"/>
              <a:t>Key size</a:t>
            </a:r>
          </a:p>
          <a:p>
            <a:pPr lvl="1"/>
            <a:r>
              <a:rPr lang="en-US" dirty="0"/>
              <a:t>Larger key size means greater security but may decrease encryption/decryption speeds</a:t>
            </a:r>
          </a:p>
          <a:p>
            <a:r>
              <a:rPr lang="en-US" dirty="0"/>
              <a:t>Number of rounds</a:t>
            </a:r>
          </a:p>
          <a:p>
            <a:pPr lvl="1"/>
            <a:r>
              <a:rPr lang="en-US" dirty="0"/>
              <a:t>The essence of the Feistel cipher is that a single round offers inadequate security but that multiple rounds offer increasing security</a:t>
            </a:r>
          </a:p>
          <a:p>
            <a:r>
              <a:rPr lang="en-US" dirty="0"/>
              <a:t>Subkey generation algorithm</a:t>
            </a:r>
          </a:p>
          <a:p>
            <a:pPr lvl="1"/>
            <a:r>
              <a:rPr lang="en-US" dirty="0"/>
              <a:t>Greater complexity in this algorithm should lead to greater difficulty of cryptanalysis</a:t>
            </a:r>
          </a:p>
        </p:txBody>
      </p:sp>
      <p:sp>
        <p:nvSpPr>
          <p:cNvPr id="6" name="Content Placeholder 5"/>
          <p:cNvSpPr>
            <a:spLocks noGrp="1"/>
          </p:cNvSpPr>
          <p:nvPr>
            <p:ph sz="half" idx="2"/>
          </p:nvPr>
        </p:nvSpPr>
        <p:spPr>
          <a:xfrm>
            <a:off x="4766534" y="1774825"/>
            <a:ext cx="3566160" cy="4930775"/>
          </a:xfrm>
        </p:spPr>
        <p:txBody>
          <a:bodyPr>
            <a:normAutofit fontScale="70000" lnSpcReduction="20000"/>
          </a:bodyPr>
          <a:lstStyle/>
          <a:p>
            <a:r>
              <a:rPr lang="en-US" dirty="0"/>
              <a:t>Round function F</a:t>
            </a:r>
          </a:p>
          <a:p>
            <a:pPr lvl="1"/>
            <a:r>
              <a:rPr lang="en-US" dirty="0"/>
              <a:t>Greater complexity generally means greater resistance to cryptanalysis</a:t>
            </a:r>
          </a:p>
          <a:p>
            <a:r>
              <a:rPr lang="en-US" dirty="0"/>
              <a:t>Fast software encryption/decryption</a:t>
            </a:r>
          </a:p>
          <a:p>
            <a:pPr lvl="1"/>
            <a:r>
              <a:rPr lang="en-US" dirty="0"/>
              <a:t>In many cases, encrypting is embedded in applications or utility functions in such a way as to preclude a hardware implementation; accordingly, the speed of execution of the algorithm becomes a concern</a:t>
            </a:r>
          </a:p>
          <a:p>
            <a:r>
              <a:rPr lang="en-US" dirty="0"/>
              <a:t>Ease of analysis</a:t>
            </a:r>
          </a:p>
          <a:p>
            <a:pPr lvl="1"/>
            <a:r>
              <a:rPr lang="en-US" dirty="0"/>
              <a:t>If the algorithm can be clearly explained, it is easier to analyze that algorithm for cryptanalytic vulnerabilities and therefore develop a higher level of assurance as to its strength</a:t>
            </a:r>
          </a:p>
        </p:txBody>
      </p:sp>
      <p:sp>
        <p:nvSpPr>
          <p:cNvPr id="7" name="Footer Placeholder 6"/>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Number of Rounds</a:t>
            </a:r>
            <a:endParaRPr lang="en-AU" sz="4400" dirty="0"/>
          </a:p>
        </p:txBody>
      </p:sp>
      <p:graphicFrame>
        <p:nvGraphicFramePr>
          <p:cNvPr id="6" name="Content Placeholder 5"/>
          <p:cNvGraphicFramePr>
            <a:graphicFrameLocks noGrp="1"/>
          </p:cNvGraphicFramePr>
          <p:nvPr>
            <p:ph idx="1"/>
          </p:nvPr>
        </p:nvGraphicFramePr>
        <p:xfrm>
          <a:off x="792162" y="1761565"/>
          <a:ext cx="7570787" cy="47916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14683152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a:xfrm>
            <a:off x="0" y="40341"/>
            <a:ext cx="9144000" cy="1411941"/>
          </a:xfrm>
        </p:spPr>
        <p:txBody>
          <a:bodyPr/>
          <a:lstStyle/>
          <a:p>
            <a:pPr eaLnBrk="1" hangingPunct="1">
              <a:defRPr/>
            </a:pPr>
            <a:r>
              <a:rPr lang="en-US" sz="4800" dirty="0"/>
              <a:t>Block Cipher Design Principles:</a:t>
            </a:r>
            <a:br>
              <a:rPr lang="en-US" sz="4800" dirty="0"/>
            </a:br>
            <a:r>
              <a:rPr lang="en-US" sz="4400" dirty="0"/>
              <a:t>Key Generation Algorithm</a:t>
            </a:r>
            <a:endParaRPr lang="en-AU" sz="4400" dirty="0"/>
          </a:p>
        </p:txBody>
      </p:sp>
      <p:sp>
        <p:nvSpPr>
          <p:cNvPr id="5" name="Content Placeholder 4"/>
          <p:cNvSpPr>
            <a:spLocks noGrp="1"/>
          </p:cNvSpPr>
          <p:nvPr>
            <p:ph idx="1"/>
          </p:nvPr>
        </p:nvSpPr>
        <p:spPr>
          <a:xfrm>
            <a:off x="838200" y="1844824"/>
            <a:ext cx="7570787" cy="4639235"/>
          </a:xfrm>
        </p:spPr>
        <p:txBody>
          <a:bodyPr>
            <a:normAutofit fontScale="92500" lnSpcReduction="20000"/>
          </a:bodyPr>
          <a:lstStyle/>
          <a:p>
            <a:r>
              <a:rPr lang="en-US" dirty="0"/>
              <a:t>With any Feistel block cipher, the key is used to generate one subkey for each round</a:t>
            </a:r>
          </a:p>
          <a:p>
            <a:r>
              <a:rPr lang="en-US" dirty="0"/>
              <a:t>In general, we would like to select subkeys to maximize the difficulty of deducing individual subkeys and the difficulty of working back to the main key</a:t>
            </a:r>
          </a:p>
          <a:p>
            <a:r>
              <a:rPr lang="en-US" dirty="0"/>
              <a:t>It is suggested that, at a minimum, the key schedule should guarantee key/ciphertext Strict Avalanche Criterion (SAC: </a:t>
            </a:r>
            <a:r>
              <a:rPr lang="en-US" sz="2200" dirty="0"/>
              <a:t>if an input is changed slightly, the output changes significantly</a:t>
            </a:r>
            <a:r>
              <a:rPr lang="en-US" dirty="0"/>
              <a:t>) and Bit Independence Criterion (BIC: </a:t>
            </a:r>
            <a:r>
              <a:rPr lang="en-US" sz="2200" dirty="0"/>
              <a:t>output bits should change independently when any single input bit is inverted</a:t>
            </a:r>
            <a:r>
              <a:rPr lang="en-US" dirty="0"/>
              <a:t>)</a:t>
            </a:r>
          </a:p>
          <a:p>
            <a:endParaRPr lang="en-US"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212140937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a:t>Feistel Example</a:t>
            </a:r>
          </a:p>
        </p:txBody>
      </p:sp>
      <p:sp>
        <p:nvSpPr>
          <p:cNvPr id="4" name="Footer Placeholder 3"/>
          <p:cNvSpPr>
            <a:spLocks noGrp="1"/>
          </p:cNvSpPr>
          <p:nvPr>
            <p:ph type="ftr" sz="quarter" idx="11"/>
          </p:nvPr>
        </p:nvSpPr>
        <p:spPr>
          <a:xfrm>
            <a:off x="0" y="6492875"/>
            <a:ext cx="6172200" cy="365125"/>
          </a:xfrm>
        </p:spPr>
        <p:txBody>
          <a:bodyPr/>
          <a:lstStyle/>
          <a:p>
            <a:pPr>
              <a:defRPr/>
            </a:pPr>
            <a:r>
              <a:rPr lang="en-US" sz="1000" dirty="0"/>
              <a:t>© 2017 Pearson Education, Ltd., All rights reserved. </a:t>
            </a:r>
          </a:p>
        </p:txBody>
      </p:sp>
      <p:pic>
        <p:nvPicPr>
          <p:cNvPr id="6" name="Picture 5" descr="f04.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0909" b="17273"/>
              <a:stretch>
                <a:fillRect/>
              </a:stretch>
            </p:blipFill>
          </mc:Choice>
          <mc:Fallback>
            <p:blipFill>
              <a:blip r:embed="rId4"/>
              <a:srcRect t="40909" b="17273"/>
              <a:stretch>
                <a:fillRect/>
              </a:stretch>
            </p:blipFill>
          </mc:Fallback>
        </mc:AlternateContent>
        <p:spPr>
          <a:xfrm>
            <a:off x="251520" y="1524000"/>
            <a:ext cx="8892480" cy="5037332"/>
          </a:xfrm>
          <a:prstGeom prst="rect">
            <a:avLst/>
          </a:prstGeom>
        </p:spPr>
      </p:pic>
    </p:spTree>
  </p:cSld>
  <p:clrMapOvr>
    <a:masterClrMapping/>
  </p:clrMapOvr>
  <p:transition spd="med">
    <p:wipe dir="d"/>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ChangeArrowheads="1"/>
          </p:cNvSpPr>
          <p:nvPr>
            <p:ph type="title"/>
          </p:nvPr>
        </p:nvSpPr>
        <p:spPr/>
        <p:txBody>
          <a:bodyPr/>
          <a:lstStyle/>
          <a:p>
            <a:pPr eaLnBrk="1" hangingPunct="1">
              <a:defRPr/>
            </a:pPr>
            <a:r>
              <a:rPr lang="en-AU" sz="4000" dirty="0"/>
              <a:t>Data Encryption Standard (DES)</a:t>
            </a:r>
          </a:p>
        </p:txBody>
      </p:sp>
      <p:sp>
        <p:nvSpPr>
          <p:cNvPr id="4" name="Content Placeholder 3"/>
          <p:cNvSpPr>
            <a:spLocks noGrp="1"/>
          </p:cNvSpPr>
          <p:nvPr>
            <p:ph idx="1"/>
          </p:nvPr>
        </p:nvSpPr>
        <p:spPr>
          <a:xfrm>
            <a:off x="762000" y="1828800"/>
            <a:ext cx="7772400" cy="4715435"/>
          </a:xfrm>
        </p:spPr>
        <p:txBody>
          <a:bodyPr>
            <a:normAutofit fontScale="62500" lnSpcReduction="20000"/>
          </a:bodyPr>
          <a:lstStyle/>
          <a:p>
            <a:r>
              <a:rPr lang="en-US" dirty="0"/>
              <a:t>DES is based on the </a:t>
            </a:r>
            <a:r>
              <a:rPr lang="en-US" dirty="0" err="1"/>
              <a:t>Feistel</a:t>
            </a:r>
            <a:r>
              <a:rPr lang="en-US" dirty="0"/>
              <a:t> block cipher, called LUCIFER, developed in 1971 by IBM cryptography researcher Horst </a:t>
            </a:r>
            <a:r>
              <a:rPr lang="en-US" dirty="0" err="1"/>
              <a:t>Feistel</a:t>
            </a:r>
            <a:r>
              <a:rPr lang="en-US" dirty="0"/>
              <a:t>.</a:t>
            </a:r>
          </a:p>
          <a:p>
            <a:r>
              <a:rPr lang="en-US" dirty="0"/>
              <a:t>DES uses 16 rounds of the </a:t>
            </a:r>
            <a:r>
              <a:rPr lang="en-US" dirty="0" err="1"/>
              <a:t>Feistel</a:t>
            </a:r>
            <a:r>
              <a:rPr lang="en-US" dirty="0"/>
              <a:t> structure, using a different key for each round.</a:t>
            </a:r>
          </a:p>
          <a:p>
            <a:r>
              <a:rPr lang="en-US" dirty="0"/>
              <a:t>DES became the approved federal encryption standard in November 1976</a:t>
            </a:r>
          </a:p>
          <a:p>
            <a:r>
              <a:rPr lang="en-US" dirty="0"/>
              <a:t>Was the most widely used encryption scheme until the introduction of the Advanced Encryption Standard (AES) in 2005</a:t>
            </a:r>
          </a:p>
          <a:p>
            <a:r>
              <a:rPr lang="en-US" dirty="0"/>
              <a:t>Algorithm itself is referred to as the Data Encryption Algorithm (DEA)</a:t>
            </a:r>
          </a:p>
          <a:p>
            <a:pPr lvl="1"/>
            <a:r>
              <a:rPr lang="en-US" dirty="0"/>
              <a:t>Data are encrypted in 64-bit blocks using a 56-bit key</a:t>
            </a:r>
          </a:p>
          <a:p>
            <a:pPr lvl="1"/>
            <a:r>
              <a:rPr lang="en-US" dirty="0"/>
              <a:t>The algorithm transforms 64-bit input in a series of steps into a 64-bit output</a:t>
            </a:r>
          </a:p>
          <a:p>
            <a:pPr lvl="1"/>
            <a:r>
              <a:rPr lang="en-US" dirty="0"/>
              <a:t>The same steps, with the same key, are used to reverse the encryption</a:t>
            </a:r>
          </a:p>
        </p:txBody>
      </p:sp>
      <p:sp>
        <p:nvSpPr>
          <p:cNvPr id="5" name="Footer Placeholder 4"/>
          <p:cNvSpPr>
            <a:spLocks noGrp="1"/>
          </p:cNvSpPr>
          <p:nvPr>
            <p:ph type="ftr" sz="quarter" idx="11"/>
          </p:nvPr>
        </p:nvSpPr>
        <p:spPr>
          <a:xfrm>
            <a:off x="0" y="6492875"/>
            <a:ext cx="63246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srcRect l="21857" t="43922" r="25013" b="20641"/>
          <a:stretch>
            <a:fillRect/>
          </a:stretch>
        </p:blipFill>
        <p:spPr bwMode="auto">
          <a:xfrm>
            <a:off x="4283968" y="5229200"/>
            <a:ext cx="4860032" cy="1628800"/>
          </a:xfrm>
          <a:prstGeom prst="rect">
            <a:avLst/>
          </a:prstGeom>
          <a:noFill/>
          <a:ln w="9525">
            <a:noFill/>
            <a:miter lim="800000"/>
            <a:headEnd/>
            <a:tailEnd/>
          </a:ln>
        </p:spPr>
      </p:pic>
      <p:sp>
        <p:nvSpPr>
          <p:cNvPr id="3" name="Title 2"/>
          <p:cNvSpPr>
            <a:spLocks noGrp="1"/>
          </p:cNvSpPr>
          <p:nvPr>
            <p:ph type="title"/>
          </p:nvPr>
        </p:nvSpPr>
        <p:spPr/>
        <p:txBody>
          <a:bodyPr/>
          <a:lstStyle/>
          <a:p>
            <a:r>
              <a:rPr lang="en-US" dirty="0"/>
              <a:t>DES Features</a:t>
            </a:r>
            <a:endParaRPr lang="ar-JO" dirty="0"/>
          </a:p>
        </p:txBody>
      </p:sp>
      <p:sp>
        <p:nvSpPr>
          <p:cNvPr id="4" name="Content Placeholder 3"/>
          <p:cNvSpPr>
            <a:spLocks noGrp="1"/>
          </p:cNvSpPr>
          <p:nvPr>
            <p:ph idx="1"/>
          </p:nvPr>
        </p:nvSpPr>
        <p:spPr/>
        <p:txBody>
          <a:bodyPr/>
          <a:lstStyle/>
          <a:p>
            <a:pPr>
              <a:spcBef>
                <a:spcPts val="1800"/>
              </a:spcBef>
            </a:pPr>
            <a:r>
              <a:rPr lang="en-US" dirty="0"/>
              <a:t>Block size = 64 bits</a:t>
            </a:r>
          </a:p>
          <a:p>
            <a:pPr>
              <a:spcBef>
                <a:spcPts val="1800"/>
              </a:spcBef>
            </a:pPr>
            <a:r>
              <a:rPr lang="en-US" dirty="0"/>
              <a:t>Key size = 56 bits (in reality, 64 bits, but 8 are used as parity-check bits for error control, see next slide) </a:t>
            </a:r>
          </a:p>
          <a:p>
            <a:pPr>
              <a:spcBef>
                <a:spcPts val="1800"/>
              </a:spcBef>
            </a:pPr>
            <a:r>
              <a:rPr lang="en-US" dirty="0"/>
              <a:t>Number of rounds = 16 </a:t>
            </a:r>
          </a:p>
          <a:p>
            <a:pPr>
              <a:spcBef>
                <a:spcPts val="1800"/>
              </a:spcBef>
            </a:pPr>
            <a:r>
              <a:rPr lang="en-US" dirty="0"/>
              <a:t> 16 intermediary keys, each 48 bits</a:t>
            </a:r>
            <a:endParaRPr lang="ar-JO" dirty="0"/>
          </a:p>
        </p:txBody>
      </p:sp>
    </p:spTree>
    <p:extLst>
      <p:ext uri="{BB962C8B-B14F-4D97-AF65-F5344CB8AC3E}">
        <p14:creationId xmlns:p14="http://schemas.microsoft.com/office/powerpoint/2010/main" val="201014730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useBgFill="1">
        <p:nvSpPr>
          <p:cNvPr id="66562" name="Rectangle 2"/>
          <p:cNvSpPr>
            <a:spLocks noGrp="1" noChangeArrowheads="1"/>
          </p:cNvSpPr>
          <p:nvPr>
            <p:ph type="title" idx="4294967295"/>
          </p:nvPr>
        </p:nvSpPr>
        <p:spPr>
          <a:xfrm>
            <a:off x="5943600" y="0"/>
            <a:ext cx="3200400" cy="6858000"/>
          </a:xfrm>
        </p:spPr>
        <p:txBody>
          <a:bodyPr/>
          <a:lstStyle/>
          <a:p>
            <a:pPr eaLnBrk="1" hangingPunct="1">
              <a:defRPr/>
            </a:pPr>
            <a:r>
              <a:rPr lang="en-US" sz="4400" dirty="0">
                <a:solidFill>
                  <a:schemeClr val="accent1">
                    <a:lumMod val="50000"/>
                  </a:schemeClr>
                </a:solidFill>
              </a:rPr>
              <a:t>DES Encryption Algorithm</a:t>
            </a:r>
            <a:endParaRPr lang="en-AU" sz="4400" dirty="0">
              <a:solidFill>
                <a:schemeClr val="accent1">
                  <a:lumMod val="50000"/>
                </a:schemeClr>
              </a:solidFill>
            </a:endParaRPr>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5" name="Picture 4"/>
          <p:cNvPicPr>
            <a:picLocks noChangeAspect="1"/>
          </p:cNvPicPr>
          <p:nvPr/>
        </p:nvPicPr>
        <p:blipFill>
          <a:blip r:embed="rId3"/>
          <a:stretch>
            <a:fillRect/>
          </a:stretch>
        </p:blipFill>
        <p:spPr>
          <a:xfrm>
            <a:off x="107504" y="188640"/>
            <a:ext cx="5616624" cy="6480720"/>
          </a:xfrm>
          <a:prstGeom prst="rect">
            <a:avLst/>
          </a:prstGeom>
        </p:spPr>
      </p:pic>
    </p:spTree>
    <p:extLst>
      <p:ext uri="{BB962C8B-B14F-4D97-AF65-F5344CB8AC3E}">
        <p14:creationId xmlns:p14="http://schemas.microsoft.com/office/powerpoint/2010/main" val="1398637774"/>
      </p:ext>
    </p:extLst>
  </p:cSld>
  <p:clrMapOvr>
    <a:masterClrMapping/>
  </p:clrMapOvr>
  <p:transition spd="med">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2"/>
          <p:cNvSpPr>
            <a:spLocks noGrp="1"/>
          </p:cNvSpPr>
          <p:nvPr>
            <p:ph type="ctrTitle"/>
          </p:nvPr>
        </p:nvSpPr>
        <p:spPr>
          <a:xfrm>
            <a:off x="1905000" y="3505200"/>
            <a:ext cx="5446713" cy="1470025"/>
          </a:xfrm>
        </p:spPr>
        <p:txBody>
          <a:bodyPr/>
          <a:lstStyle/>
          <a:p>
            <a:pPr eaLnBrk="1" hangingPunct="1">
              <a:defRPr/>
            </a:pPr>
            <a:r>
              <a:rPr lang="en-US" dirty="0"/>
              <a:t>Chapter 4</a:t>
            </a:r>
          </a:p>
        </p:txBody>
      </p:sp>
      <p:sp>
        <p:nvSpPr>
          <p:cNvPr id="19459" name="Subtitle 13"/>
          <p:cNvSpPr>
            <a:spLocks noGrp="1"/>
          </p:cNvSpPr>
          <p:nvPr>
            <p:ph type="subTitle" idx="1"/>
          </p:nvPr>
        </p:nvSpPr>
        <p:spPr>
          <a:xfrm>
            <a:off x="1524000" y="5105400"/>
            <a:ext cx="6096000" cy="852488"/>
          </a:xfrm>
        </p:spPr>
        <p:txBody>
          <a:bodyPr>
            <a:noAutofit/>
          </a:bodyPr>
          <a:lstStyle/>
          <a:p>
            <a:pPr eaLnBrk="1" hangingPunct="1"/>
            <a:r>
              <a:rPr lang="en-US" sz="3600" dirty="0"/>
              <a:t>Symmetric Encryption and the Data Encryption Standard</a:t>
            </a:r>
          </a:p>
        </p:txBody>
      </p:sp>
      <p:pic>
        <p:nvPicPr>
          <p:cNvPr id="4" name="Picture Placeholder 4" descr="crypto.jpg"/>
          <p:cNvPicPr>
            <a:picLocks noChangeAspect="1"/>
          </p:cNvPicPr>
          <p:nvPr/>
        </p:nvPicPr>
        <p:blipFill>
          <a:blip r:embed="rId3">
            <a:alphaModFix/>
            <a:lum bright="28000"/>
          </a:blip>
          <a:srcRect l="-16674" t="-1111" r="-18211" b="44444"/>
          <a:stretch>
            <a:fillRect/>
          </a:stretch>
        </p:blipFill>
        <p:spPr bwMode="auto">
          <a:xfrm>
            <a:off x="3581400" y="1447800"/>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5" name="Footer Placeholder 4"/>
          <p:cNvSpPr>
            <a:spLocks noGrp="1"/>
          </p:cNvSpPr>
          <p:nvPr>
            <p:ph type="ftr" sz="quarter" idx="11"/>
          </p:nvPr>
        </p:nvSpPr>
        <p:spPr>
          <a:xfrm>
            <a:off x="0" y="6492875"/>
            <a:ext cx="5105400" cy="365125"/>
          </a:xfrm>
        </p:spPr>
        <p:txBody>
          <a:bodyPr/>
          <a:lstStyle/>
          <a:p>
            <a:pPr>
              <a:defRPr/>
            </a:pPr>
            <a:r>
              <a:rPr lang="en-US" sz="1000" dirty="0"/>
              <a:t>© 2017 Pearson Education, Ltd., All rights reserved.</a:t>
            </a:r>
            <a:r>
              <a:rPr lang="en-US" dirty="0"/>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DES</a:t>
            </a:r>
            <a:endParaRPr lang="ar-JO" dirty="0"/>
          </a:p>
        </p:txBody>
      </p:sp>
      <p:sp>
        <p:nvSpPr>
          <p:cNvPr id="3" name="Content Placeholder 2"/>
          <p:cNvSpPr>
            <a:spLocks noGrp="1"/>
          </p:cNvSpPr>
          <p:nvPr>
            <p:ph idx="1"/>
          </p:nvPr>
        </p:nvSpPr>
        <p:spPr>
          <a:xfrm>
            <a:off x="0" y="1628800"/>
            <a:ext cx="4355902" cy="4289611"/>
          </a:xfrm>
        </p:spPr>
        <p:txBody>
          <a:bodyPr>
            <a:normAutofit fontScale="85000" lnSpcReduction="20000"/>
          </a:bodyPr>
          <a:lstStyle/>
          <a:p>
            <a:r>
              <a:rPr lang="en-AU" dirty="0"/>
              <a:t>The left side shows the basic process for enciphering a 64-bit data block which consists of: </a:t>
            </a:r>
          </a:p>
          <a:p>
            <a:pPr lvl="1"/>
            <a:r>
              <a:rPr lang="en-AU" dirty="0"/>
              <a:t>an initial permutation (IP) which shuffles the 64-bit input block</a:t>
            </a:r>
          </a:p>
          <a:p>
            <a:pPr lvl="1"/>
            <a:r>
              <a:rPr lang="en-AU" dirty="0"/>
              <a:t>16 rounds of a complex key dependent round function involving substitutions &amp; permutations</a:t>
            </a:r>
          </a:p>
          <a:p>
            <a:pPr lvl="1"/>
            <a:r>
              <a:rPr lang="en-AU" dirty="0"/>
              <a:t>Swap left and right</a:t>
            </a:r>
          </a:p>
          <a:p>
            <a:pPr lvl="1"/>
            <a:r>
              <a:rPr lang="en-AU" dirty="0"/>
              <a:t>a final permutation, being the inverse of IP</a:t>
            </a:r>
            <a:endParaRPr lang="ar-JO" dirty="0"/>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2727"/>
              <a:stretch>
                <a:fillRect/>
              </a:stretch>
            </p:blipFill>
          </mc:Choice>
          <mc:Fallback>
            <p:blipFill>
              <a:blip r:embed="rId4"/>
              <a:srcRect t="5455" b="2727"/>
              <a:stretch>
                <a:fillRect/>
              </a:stretch>
            </p:blipFill>
          </mc:Fallback>
        </mc:AlternateContent>
        <p:spPr>
          <a:xfrm>
            <a:off x="4455084" y="1628800"/>
            <a:ext cx="4688916" cy="5571444"/>
          </a:xfrm>
          <a:prstGeom prst="rect">
            <a:avLst/>
          </a:prstGeom>
        </p:spPr>
      </p:pic>
      <p:cxnSp>
        <p:nvCxnSpPr>
          <p:cNvPr id="7" name="Straight Arrow Connector 6"/>
          <p:cNvCxnSpPr/>
          <p:nvPr/>
        </p:nvCxnSpPr>
        <p:spPr>
          <a:xfrm flipH="1">
            <a:off x="3707904" y="2348880"/>
            <a:ext cx="1224136" cy="72008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9" idx="1"/>
          </p:cNvCxnSpPr>
          <p:nvPr/>
        </p:nvCxnSpPr>
        <p:spPr>
          <a:xfrm flipH="1">
            <a:off x="3923928" y="3933056"/>
            <a:ext cx="720080" cy="216024"/>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Left Brace 8"/>
          <p:cNvSpPr/>
          <p:nvPr/>
        </p:nvSpPr>
        <p:spPr>
          <a:xfrm>
            <a:off x="4644008" y="2852936"/>
            <a:ext cx="144016" cy="2160240"/>
          </a:xfrm>
          <a:prstGeom prst="leftBrace">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cxnSp>
        <p:nvCxnSpPr>
          <p:cNvPr id="12" name="Straight Arrow Connector 11"/>
          <p:cNvCxnSpPr/>
          <p:nvPr/>
        </p:nvCxnSpPr>
        <p:spPr>
          <a:xfrm flipH="1" flipV="1">
            <a:off x="3491880" y="5733256"/>
            <a:ext cx="129614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p:cNvCxnSpPr/>
          <p:nvPr/>
        </p:nvCxnSpPr>
        <p:spPr>
          <a:xfrm flipH="1" flipV="1">
            <a:off x="3275856" y="5085184"/>
            <a:ext cx="1584176" cy="360040"/>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7119393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Description of DES</a:t>
            </a:r>
            <a:endParaRPr lang="ar-JO" dirty="0"/>
          </a:p>
        </p:txBody>
      </p:sp>
      <p:sp>
        <p:nvSpPr>
          <p:cNvPr id="3" name="Content Placeholder 2"/>
          <p:cNvSpPr>
            <a:spLocks noGrp="1"/>
          </p:cNvSpPr>
          <p:nvPr>
            <p:ph idx="1"/>
          </p:nvPr>
        </p:nvSpPr>
        <p:spPr>
          <a:xfrm>
            <a:off x="0" y="1628800"/>
            <a:ext cx="4355902" cy="4289611"/>
          </a:xfrm>
        </p:spPr>
        <p:txBody>
          <a:bodyPr>
            <a:normAutofit fontScale="92500" lnSpcReduction="10000"/>
          </a:bodyPr>
          <a:lstStyle/>
          <a:p>
            <a:r>
              <a:rPr lang="en-US" dirty="0"/>
              <a:t>The right side shows the handling of the 56-bit key and consists of:</a:t>
            </a:r>
          </a:p>
          <a:p>
            <a:pPr lvl="1"/>
            <a:r>
              <a:rPr lang="en-AU" dirty="0"/>
              <a:t>an initial permutation of the key (PC1) which selects 56-bits out of the 64-bits input, in two 28-bit halves </a:t>
            </a:r>
          </a:p>
          <a:p>
            <a:pPr lvl="1"/>
            <a:r>
              <a:rPr lang="en-AU" dirty="0"/>
              <a:t>16 stages to generate the 48-bit </a:t>
            </a:r>
            <a:r>
              <a:rPr lang="en-AU" dirty="0" err="1"/>
              <a:t>subkeys</a:t>
            </a:r>
            <a:r>
              <a:rPr lang="en-AU" dirty="0"/>
              <a:t> using a left circular shift and a permutation of the two 28-bit halves </a:t>
            </a:r>
          </a:p>
        </p:txBody>
      </p:sp>
      <p:pic>
        <p:nvPicPr>
          <p:cNvPr id="4" name="Picture 3" descr="f5.pdf"/>
          <p:cNvPicPr>
            <a:picLocks noChangeAspect="1"/>
          </p:cNvPicPr>
          <p:nvPr/>
        </p:nvPicPr>
        <mc:AlternateContent xmlns:mc="http://schemas.openxmlformats.org/markup-compatibility/2006">
          <mc:Choice xmlns="" xmlns:mv="urn:schemas-microsoft-com:mac:vml" xmlns:ma="http://schemas.microsoft.com/office/mac/drawingml/2008/main" Requires="ma">
            <p:blipFill>
              <a:blip r:embed="rId3"/>
              <a:srcRect t="5455" b="2727"/>
              <a:stretch>
                <a:fillRect/>
              </a:stretch>
            </p:blipFill>
          </mc:Choice>
          <mc:Fallback>
            <p:blipFill>
              <a:blip r:embed="rId4"/>
              <a:srcRect t="5455" b="2727"/>
              <a:stretch>
                <a:fillRect/>
              </a:stretch>
            </p:blipFill>
          </mc:Fallback>
        </mc:AlternateContent>
        <p:spPr>
          <a:xfrm>
            <a:off x="4455084" y="1556792"/>
            <a:ext cx="4688916" cy="5571444"/>
          </a:xfrm>
          <a:prstGeom prst="rect">
            <a:avLst/>
          </a:prstGeom>
        </p:spPr>
      </p:pic>
      <p:cxnSp>
        <p:nvCxnSpPr>
          <p:cNvPr id="7" name="Straight Arrow Connector 6"/>
          <p:cNvCxnSpPr/>
          <p:nvPr/>
        </p:nvCxnSpPr>
        <p:spPr>
          <a:xfrm flipH="1">
            <a:off x="3851920" y="2348880"/>
            <a:ext cx="3816424" cy="50405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8" name="Straight Arrow Connector 7"/>
          <p:cNvCxnSpPr>
            <a:stCxn id="9" idx="1"/>
          </p:cNvCxnSpPr>
          <p:nvPr/>
        </p:nvCxnSpPr>
        <p:spPr>
          <a:xfrm flipH="1">
            <a:off x="3779912" y="3861048"/>
            <a:ext cx="2376264" cy="43204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9" name="Left Brace 8"/>
          <p:cNvSpPr/>
          <p:nvPr/>
        </p:nvSpPr>
        <p:spPr>
          <a:xfrm>
            <a:off x="6156176" y="2780928"/>
            <a:ext cx="144016" cy="2160240"/>
          </a:xfrm>
          <a:prstGeom prst="leftBrace">
            <a:avLst/>
          </a:prstGeom>
        </p:spPr>
        <p:style>
          <a:lnRef idx="2">
            <a:schemeClr val="accent1"/>
          </a:lnRef>
          <a:fillRef idx="0">
            <a:schemeClr val="accent1"/>
          </a:fillRef>
          <a:effectRef idx="1">
            <a:schemeClr val="accent1"/>
          </a:effectRef>
          <a:fontRef idx="minor">
            <a:schemeClr val="tx1"/>
          </a:fontRef>
        </p:style>
        <p:txBody>
          <a:bodyPr rtlCol="1" anchor="ctr"/>
          <a:lstStyle/>
          <a:p>
            <a:pPr algn="ctr"/>
            <a:endParaRPr lang="ar-JO"/>
          </a:p>
        </p:txBody>
      </p:sp>
    </p:spTree>
    <p:extLst>
      <p:ext uri="{BB962C8B-B14F-4D97-AF65-F5344CB8AC3E}">
        <p14:creationId xmlns:p14="http://schemas.microsoft.com/office/powerpoint/2010/main" val="34737956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953000" cy="365125"/>
          </a:xfrm>
        </p:spPr>
        <p:txBody>
          <a:bodyPr/>
          <a:lstStyle/>
          <a:p>
            <a:r>
              <a:rPr lang="en-US" sz="1000" dirty="0"/>
              <a:t>© 2017 Pearson Education, Ltd., All rights reserved.</a:t>
            </a:r>
            <a:r>
              <a:rPr lang="en-US" dirty="0"/>
              <a:t> </a:t>
            </a:r>
          </a:p>
        </p:txBody>
      </p:sp>
      <p:sp>
        <p:nvSpPr>
          <p:cNvPr id="6" name="TextBox 5"/>
          <p:cNvSpPr txBox="1"/>
          <p:nvPr/>
        </p:nvSpPr>
        <p:spPr>
          <a:xfrm>
            <a:off x="6756400" y="6108700"/>
            <a:ext cx="184666" cy="369332"/>
          </a:xfrm>
          <a:prstGeom prst="rect">
            <a:avLst/>
          </a:prstGeom>
          <a:noFill/>
        </p:spPr>
        <p:txBody>
          <a:bodyPr wrap="none" rtlCol="0">
            <a:spAutoFit/>
          </a:bodyPr>
          <a:lstStyle/>
          <a:p>
            <a:endParaRPr lang="en-US" dirty="0"/>
          </a:p>
        </p:txBody>
      </p:sp>
      <p:pic>
        <p:nvPicPr>
          <p:cNvPr id="2" name="Picture 1"/>
          <p:cNvPicPr>
            <a:picLocks noChangeAspect="1"/>
          </p:cNvPicPr>
          <p:nvPr/>
        </p:nvPicPr>
        <p:blipFill>
          <a:blip r:embed="rId3"/>
          <a:stretch>
            <a:fillRect/>
          </a:stretch>
        </p:blipFill>
        <p:spPr>
          <a:xfrm>
            <a:off x="827584" y="1052737"/>
            <a:ext cx="7632848" cy="5055964"/>
          </a:xfrm>
          <a:prstGeom prst="rect">
            <a:avLst/>
          </a:prstGeom>
        </p:spPr>
      </p:pic>
    </p:spTree>
    <p:extLst>
      <p:ext uri="{BB962C8B-B14F-4D97-AF65-F5344CB8AC3E}">
        <p14:creationId xmlns:p14="http://schemas.microsoft.com/office/powerpoint/2010/main" val="1906378829"/>
      </p:ext>
    </p:extLst>
  </p:cSld>
  <p:clrMapOvr>
    <a:masterClrMapping/>
  </p:clrMapOvr>
  <p:transition spd="med">
    <p:wipe/>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2"/>
          <p:cNvSpPr>
            <a:spLocks noGrp="1" noChangeArrowheads="1"/>
          </p:cNvSpPr>
          <p:nvPr>
            <p:ph type="title"/>
          </p:nvPr>
        </p:nvSpPr>
        <p:spPr/>
        <p:txBody>
          <a:bodyPr/>
          <a:lstStyle/>
          <a:p>
            <a:pPr>
              <a:buFont typeface="Wingdings" pitchFamily="2" charset="2"/>
              <a:buChar char="Ø"/>
            </a:pPr>
            <a:r>
              <a:rPr lang="en-US" dirty="0"/>
              <a:t>View of a Single Round</a:t>
            </a:r>
            <a:endParaRPr lang="en-AU" dirty="0"/>
          </a:p>
        </p:txBody>
      </p:sp>
      <p:pic>
        <p:nvPicPr>
          <p:cNvPr id="1026" name="Picture 2" descr="http://pubs.sciepub.com/iscf/3/1/1/bigimage/fig2.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268760"/>
            <a:ext cx="9144000" cy="55892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237793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ChangeArrowheads="1"/>
          </p:cNvSpPr>
          <p:nvPr>
            <p:ph type="title"/>
          </p:nvPr>
        </p:nvSpPr>
        <p:spPr/>
        <p:txBody>
          <a:bodyPr/>
          <a:lstStyle/>
          <a:p>
            <a:r>
              <a:rPr lang="en-US" dirty="0"/>
              <a:t>Single Round in Words</a:t>
            </a:r>
            <a:endParaRPr lang="en-AU" dirty="0"/>
          </a:p>
        </p:txBody>
      </p:sp>
      <p:sp>
        <p:nvSpPr>
          <p:cNvPr id="70659" name="Rectangle 3"/>
          <p:cNvSpPr>
            <a:spLocks noGrp="1" noChangeArrowheads="1"/>
          </p:cNvSpPr>
          <p:nvPr>
            <p:ph type="body" idx="1"/>
          </p:nvPr>
        </p:nvSpPr>
        <p:spPr/>
        <p:txBody>
          <a:bodyPr>
            <a:normAutofit fontScale="92500" lnSpcReduction="10000"/>
          </a:bodyPr>
          <a:lstStyle/>
          <a:p>
            <a:pPr>
              <a:lnSpc>
                <a:spcPct val="90000"/>
              </a:lnSpc>
            </a:pPr>
            <a:r>
              <a:rPr lang="en-US" sz="2800" dirty="0"/>
              <a:t>uses two 32-bit L &amp; R halves</a:t>
            </a:r>
          </a:p>
          <a:p>
            <a:pPr>
              <a:lnSpc>
                <a:spcPct val="90000"/>
              </a:lnSpc>
            </a:pPr>
            <a:r>
              <a:rPr lang="en-AU" sz="2800" dirty="0"/>
              <a:t>as for any Feistel cipher can describe as:</a:t>
            </a:r>
          </a:p>
          <a:p>
            <a:pPr lvl="1">
              <a:lnSpc>
                <a:spcPct val="90000"/>
              </a:lnSpc>
              <a:buFont typeface="Wingdings" pitchFamily="2" charset="2"/>
              <a:buNone/>
            </a:pPr>
            <a:r>
              <a:rPr lang="en-AU" sz="2400" i="1" dirty="0"/>
              <a:t>L</a:t>
            </a:r>
            <a:r>
              <a:rPr lang="en-AU" sz="2400" i="1" baseline="-25000" dirty="0"/>
              <a:t>i</a:t>
            </a:r>
            <a:r>
              <a:rPr lang="en-AU" sz="2400" i="1" dirty="0"/>
              <a:t> </a:t>
            </a:r>
            <a:r>
              <a:rPr lang="en-AU" sz="2400" dirty="0"/>
              <a:t>= </a:t>
            </a:r>
            <a:r>
              <a:rPr lang="en-AU" sz="2400" i="1" dirty="0"/>
              <a:t>R</a:t>
            </a:r>
            <a:r>
              <a:rPr lang="en-AU" sz="2400" i="1" baseline="-25000" dirty="0"/>
              <a:t>i</a:t>
            </a:r>
            <a:r>
              <a:rPr lang="en-AU" sz="2400" baseline="-25000" dirty="0"/>
              <a:t>–1</a:t>
            </a:r>
          </a:p>
          <a:p>
            <a:pPr lvl="1">
              <a:lnSpc>
                <a:spcPct val="90000"/>
              </a:lnSpc>
              <a:buFont typeface="Wingdings" pitchFamily="2" charset="2"/>
              <a:buNone/>
            </a:pPr>
            <a:r>
              <a:rPr lang="en-AU" sz="2400" i="1" dirty="0" err="1"/>
              <a:t>R</a:t>
            </a:r>
            <a:r>
              <a:rPr lang="en-AU" sz="2400" i="1" baseline="-25000" dirty="0" err="1"/>
              <a:t>i</a:t>
            </a:r>
            <a:r>
              <a:rPr lang="en-AU" sz="2400" i="1" dirty="0"/>
              <a:t> </a:t>
            </a:r>
            <a:r>
              <a:rPr lang="en-AU" sz="2400" dirty="0"/>
              <a:t>= </a:t>
            </a:r>
            <a:r>
              <a:rPr lang="en-AU" sz="2400" i="1" dirty="0"/>
              <a:t>L</a:t>
            </a:r>
            <a:r>
              <a:rPr lang="en-AU" sz="2400" i="1" baseline="-25000" dirty="0"/>
              <a:t>i</a:t>
            </a:r>
            <a:r>
              <a:rPr lang="en-AU" sz="2400" baseline="-25000" dirty="0"/>
              <a:t>–1</a:t>
            </a:r>
            <a:r>
              <a:rPr lang="en-AU" sz="2400" dirty="0"/>
              <a:t> </a:t>
            </a:r>
            <a:r>
              <a:rPr lang="en-AU" sz="2400" dirty="0">
                <a:sym typeface="Symbol" pitchFamily="18" charset="2"/>
              </a:rPr>
              <a:t></a:t>
            </a:r>
            <a:r>
              <a:rPr lang="en-AU" sz="2400" dirty="0"/>
              <a:t> F(</a:t>
            </a:r>
            <a:r>
              <a:rPr lang="en-AU" sz="2400" i="1" dirty="0"/>
              <a:t>R</a:t>
            </a:r>
            <a:r>
              <a:rPr lang="en-AU" sz="2400" i="1" baseline="-25000" dirty="0"/>
              <a:t>i</a:t>
            </a:r>
            <a:r>
              <a:rPr lang="en-AU" sz="2400" baseline="-25000" dirty="0"/>
              <a:t>–1</a:t>
            </a:r>
            <a:r>
              <a:rPr lang="en-AU" sz="2400" dirty="0"/>
              <a:t>, </a:t>
            </a:r>
            <a:r>
              <a:rPr lang="en-AU" sz="2400" i="1" dirty="0" err="1"/>
              <a:t>K</a:t>
            </a:r>
            <a:r>
              <a:rPr lang="en-AU" sz="2400" i="1" baseline="-25000" dirty="0" err="1"/>
              <a:t>i</a:t>
            </a:r>
            <a:r>
              <a:rPr lang="en-AU" sz="2400" dirty="0"/>
              <a:t>)</a:t>
            </a:r>
          </a:p>
          <a:p>
            <a:pPr>
              <a:lnSpc>
                <a:spcPct val="90000"/>
              </a:lnSpc>
            </a:pPr>
            <a:r>
              <a:rPr lang="en-US" sz="2800" dirty="0"/>
              <a:t>F takes 32-bit R half and 48-bit </a:t>
            </a:r>
            <a:r>
              <a:rPr lang="en-US" sz="2800" dirty="0" err="1"/>
              <a:t>subkey</a:t>
            </a:r>
            <a:r>
              <a:rPr lang="en-US" sz="2800" dirty="0"/>
              <a:t>:</a:t>
            </a:r>
          </a:p>
          <a:p>
            <a:pPr lvl="1">
              <a:lnSpc>
                <a:spcPct val="90000"/>
              </a:lnSpc>
              <a:buNone/>
            </a:pPr>
            <a:r>
              <a:rPr lang="en-US" sz="2400" dirty="0"/>
              <a:t>1- Expands R to 48-bits using perm E (duplication using table that defines permutation plus expansion)</a:t>
            </a:r>
          </a:p>
          <a:p>
            <a:pPr lvl="1">
              <a:lnSpc>
                <a:spcPct val="90000"/>
              </a:lnSpc>
              <a:buNone/>
            </a:pPr>
            <a:r>
              <a:rPr lang="en-US" sz="2400" dirty="0"/>
              <a:t>2- Adds to </a:t>
            </a:r>
            <a:r>
              <a:rPr lang="en-US" sz="2400" dirty="0" err="1"/>
              <a:t>subkey</a:t>
            </a:r>
            <a:r>
              <a:rPr lang="en-US" sz="2400" dirty="0"/>
              <a:t> using XOR</a:t>
            </a:r>
          </a:p>
          <a:p>
            <a:pPr lvl="1">
              <a:lnSpc>
                <a:spcPct val="90000"/>
              </a:lnSpc>
              <a:buNone/>
            </a:pPr>
            <a:r>
              <a:rPr lang="en-US" sz="2400" dirty="0"/>
              <a:t>3- Passes through 8 S-boxes to get 32-bit result</a:t>
            </a:r>
          </a:p>
          <a:p>
            <a:pPr lvl="1">
              <a:lnSpc>
                <a:spcPct val="90000"/>
              </a:lnSpc>
              <a:buNone/>
            </a:pPr>
            <a:r>
              <a:rPr lang="en-US" sz="2400" dirty="0"/>
              <a:t>4- Finally permutes using 32-bit perm P</a:t>
            </a:r>
          </a:p>
        </p:txBody>
      </p:sp>
    </p:spTree>
    <p:extLst>
      <p:ext uri="{BB962C8B-B14F-4D97-AF65-F5344CB8AC3E}">
        <p14:creationId xmlns:p14="http://schemas.microsoft.com/office/powerpoint/2010/main" val="7976544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64" name="Picture 4" descr="ExpansionEandPermP"/>
          <p:cNvPicPr>
            <a:picLocks noChangeAspect="1" noChangeArrowheads="1"/>
          </p:cNvPicPr>
          <p:nvPr/>
        </p:nvPicPr>
        <p:blipFill>
          <a:blip r:embed="rId2"/>
          <a:srcRect b="36664"/>
          <a:stretch>
            <a:fillRect/>
          </a:stretch>
        </p:blipFill>
        <p:spPr bwMode="auto">
          <a:xfrm>
            <a:off x="611560" y="2636912"/>
            <a:ext cx="7775575" cy="3854946"/>
          </a:xfrm>
          <a:prstGeom prst="rect">
            <a:avLst/>
          </a:prstGeom>
          <a:noFill/>
        </p:spPr>
      </p:pic>
      <p:sp>
        <p:nvSpPr>
          <p:cNvPr id="3" name="Rectangle 2"/>
          <p:cNvSpPr/>
          <p:nvPr/>
        </p:nvSpPr>
        <p:spPr>
          <a:xfrm>
            <a:off x="611560" y="1628800"/>
            <a:ext cx="7848872" cy="892552"/>
          </a:xfrm>
          <a:prstGeom prst="rect">
            <a:avLst/>
          </a:prstGeom>
        </p:spPr>
        <p:txBody>
          <a:bodyPr wrap="square">
            <a:spAutoFit/>
          </a:bodyPr>
          <a:lstStyle/>
          <a:p>
            <a:r>
              <a:rPr lang="en-US" sz="2600" dirty="0">
                <a:solidFill>
                  <a:schemeClr val="tx2"/>
                </a:solidFill>
                <a:latin typeface="+mn-lt"/>
              </a:rPr>
              <a:t>expansion function which  takes a block of 32 bits as input and produces a block of 48 bits as output</a:t>
            </a:r>
            <a:endParaRPr lang="ar-JO" sz="2600" dirty="0">
              <a:solidFill>
                <a:schemeClr val="tx2"/>
              </a:solidFill>
              <a:latin typeface="+mn-lt"/>
            </a:endParaRPr>
          </a:p>
        </p:txBody>
      </p:sp>
      <p:sp>
        <p:nvSpPr>
          <p:cNvPr id="4" name="Rectangle 2"/>
          <p:cNvSpPr>
            <a:spLocks noGrp="1" noChangeArrowheads="1"/>
          </p:cNvSpPr>
          <p:nvPr>
            <p:ph type="title"/>
          </p:nvPr>
        </p:nvSpPr>
        <p:spPr>
          <a:xfrm>
            <a:off x="792162" y="40341"/>
            <a:ext cx="7570787" cy="1411941"/>
          </a:xfrm>
        </p:spPr>
        <p:txBody>
          <a:bodyPr/>
          <a:lstStyle/>
          <a:p>
            <a:r>
              <a:rPr lang="en-US" dirty="0"/>
              <a:t>Expansion Function</a:t>
            </a:r>
            <a:endParaRPr lang="en-AU" dirty="0"/>
          </a:p>
        </p:txBody>
      </p:sp>
    </p:spTree>
    <p:extLst>
      <p:ext uri="{BB962C8B-B14F-4D97-AF65-F5344CB8AC3E}">
        <p14:creationId xmlns:p14="http://schemas.microsoft.com/office/powerpoint/2010/main" val="3266121372"/>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ChangeArrowheads="1"/>
          </p:cNvSpPr>
          <p:nvPr>
            <p:ph type="title"/>
          </p:nvPr>
        </p:nvSpPr>
        <p:spPr/>
        <p:txBody>
          <a:bodyPr/>
          <a:lstStyle/>
          <a:p>
            <a:r>
              <a:rPr lang="en-AU" dirty="0"/>
              <a:t>Substitution Boxes S</a:t>
            </a:r>
          </a:p>
        </p:txBody>
      </p:sp>
      <p:sp>
        <p:nvSpPr>
          <p:cNvPr id="72707" name="Rectangle 3"/>
          <p:cNvSpPr>
            <a:spLocks noGrp="1" noChangeArrowheads="1"/>
          </p:cNvSpPr>
          <p:nvPr>
            <p:ph type="body" idx="1"/>
          </p:nvPr>
        </p:nvSpPr>
        <p:spPr/>
        <p:txBody>
          <a:bodyPr>
            <a:normAutofit fontScale="92500" lnSpcReduction="10000"/>
          </a:bodyPr>
          <a:lstStyle/>
          <a:p>
            <a:pPr>
              <a:lnSpc>
                <a:spcPct val="90000"/>
              </a:lnSpc>
            </a:pPr>
            <a:r>
              <a:rPr lang="en-AU" sz="2800" dirty="0"/>
              <a:t>Eight S-boxes which map 6 to 4 bits  (8 x 6 = 48) </a:t>
            </a:r>
          </a:p>
          <a:p>
            <a:pPr>
              <a:lnSpc>
                <a:spcPct val="90000"/>
              </a:lnSpc>
            </a:pPr>
            <a:r>
              <a:rPr lang="en-US" dirty="0"/>
              <a:t>S = matrix 4x16, values from 0 to 15.</a:t>
            </a:r>
          </a:p>
          <a:p>
            <a:pPr lvl="1">
              <a:lnSpc>
                <a:spcPct val="90000"/>
              </a:lnSpc>
            </a:pPr>
            <a:r>
              <a:rPr lang="en-US" dirty="0"/>
              <a:t> </a:t>
            </a:r>
            <a:r>
              <a:rPr lang="en-AU" sz="2200" dirty="0"/>
              <a:t>Outer bits 1 &amp; 6 (</a:t>
            </a:r>
            <a:r>
              <a:rPr lang="en-AU" sz="2200" b="1" dirty="0"/>
              <a:t>row</a:t>
            </a:r>
            <a:r>
              <a:rPr lang="en-AU" sz="2200" dirty="0"/>
              <a:t> bits) select one row of 4 possible 4-bit permutations .</a:t>
            </a:r>
          </a:p>
          <a:p>
            <a:pPr lvl="1">
              <a:lnSpc>
                <a:spcPct val="90000"/>
              </a:lnSpc>
            </a:pPr>
            <a:r>
              <a:rPr lang="en-AU" sz="2400" dirty="0"/>
              <a:t>inner bits 2-5 (</a:t>
            </a:r>
            <a:r>
              <a:rPr lang="en-AU" sz="2400" b="1" dirty="0" err="1"/>
              <a:t>col</a:t>
            </a:r>
            <a:r>
              <a:rPr lang="en-AU" sz="2400" dirty="0"/>
              <a:t> bits) are substituted </a:t>
            </a:r>
          </a:p>
          <a:p>
            <a:pPr lvl="1">
              <a:lnSpc>
                <a:spcPct val="90000"/>
              </a:lnSpc>
            </a:pPr>
            <a:r>
              <a:rPr lang="en-US" sz="2000" dirty="0"/>
              <a:t> C (4 bit long) = Binary representation of S(r, c)</a:t>
            </a:r>
          </a:p>
          <a:p>
            <a:pPr lvl="1">
              <a:lnSpc>
                <a:spcPct val="90000"/>
              </a:lnSpc>
              <a:buNone/>
            </a:pPr>
            <a:endParaRPr lang="en-AU" sz="2400" dirty="0"/>
          </a:p>
          <a:p>
            <a:pPr lvl="1">
              <a:lnSpc>
                <a:spcPct val="90000"/>
              </a:lnSpc>
              <a:buFont typeface="Wingdings" pitchFamily="2" charset="2"/>
              <a:buChar char="v"/>
            </a:pPr>
            <a:r>
              <a:rPr lang="en-AU" sz="2400" dirty="0"/>
              <a:t>Example : in S1 for input 011001   (6 bit for each box)</a:t>
            </a:r>
          </a:p>
          <a:p>
            <a:pPr lvl="2">
              <a:lnSpc>
                <a:spcPct val="90000"/>
              </a:lnSpc>
              <a:buFont typeface="Wingdings" pitchFamily="2" charset="2"/>
              <a:buChar char="Ø"/>
            </a:pPr>
            <a:r>
              <a:rPr lang="en-AU" dirty="0"/>
              <a:t> 011001   =  (01) = row one in decimal</a:t>
            </a:r>
          </a:p>
          <a:p>
            <a:pPr lvl="2">
              <a:lnSpc>
                <a:spcPct val="90000"/>
              </a:lnSpc>
              <a:buFont typeface="Wingdings" pitchFamily="2" charset="2"/>
              <a:buChar char="Ø"/>
            </a:pPr>
            <a:r>
              <a:rPr lang="en-AU" dirty="0"/>
              <a:t>011001 = 1100 = 12 in decimal  </a:t>
            </a:r>
          </a:p>
          <a:p>
            <a:pPr lvl="2">
              <a:lnSpc>
                <a:spcPct val="90000"/>
              </a:lnSpc>
              <a:buFont typeface="Wingdings" pitchFamily="2" charset="2"/>
              <a:buChar char="Ø"/>
            </a:pPr>
            <a:r>
              <a:rPr lang="en-AU" dirty="0"/>
              <a:t>The value in row 1 and </a:t>
            </a:r>
            <a:r>
              <a:rPr lang="en-AU" dirty="0" err="1"/>
              <a:t>col</a:t>
            </a:r>
            <a:r>
              <a:rPr lang="en-AU" dirty="0"/>
              <a:t> 12 is (9) taken and represented in binary and considered as output (1001)</a:t>
            </a:r>
          </a:p>
        </p:txBody>
      </p:sp>
    </p:spTree>
    <p:extLst>
      <p:ext uri="{BB962C8B-B14F-4D97-AF65-F5344CB8AC3E}">
        <p14:creationId xmlns:p14="http://schemas.microsoft.com/office/powerpoint/2010/main" val="2906780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ChangeArrowheads="1"/>
          </p:cNvSpPr>
          <p:nvPr>
            <p:ph type="title"/>
          </p:nvPr>
        </p:nvSpPr>
        <p:spPr/>
        <p:txBody>
          <a:bodyPr/>
          <a:lstStyle/>
          <a:p>
            <a:r>
              <a:rPr lang="en-US" dirty="0"/>
              <a:t> DES Round Function F</a:t>
            </a:r>
            <a:endParaRPr lang="en-AU" dirty="0"/>
          </a:p>
        </p:txBody>
      </p:sp>
      <p:pic>
        <p:nvPicPr>
          <p:cNvPr id="71685" name="Picture 5"/>
          <p:cNvPicPr>
            <a:picLocks noChangeAspect="1" noChangeArrowheads="1"/>
          </p:cNvPicPr>
          <p:nvPr/>
        </p:nvPicPr>
        <p:blipFill>
          <a:blip r:embed="rId3"/>
          <a:srcRect/>
          <a:stretch>
            <a:fillRect/>
          </a:stretch>
        </p:blipFill>
        <p:spPr bwMode="auto">
          <a:xfrm>
            <a:off x="5202" y="1464499"/>
            <a:ext cx="5286021" cy="5405718"/>
          </a:xfrm>
          <a:prstGeom prst="rect">
            <a:avLst/>
          </a:prstGeom>
          <a:noFill/>
          <a:ln w="9525">
            <a:solidFill>
              <a:schemeClr val="accent1">
                <a:hueOff val="0"/>
                <a:satOff val="0"/>
                <a:lumOff val="0"/>
              </a:schemeClr>
            </a:solidFill>
            <a:miter lim="800000"/>
            <a:headEnd/>
            <a:tailEnd/>
          </a:ln>
          <a:effectLst/>
        </p:spPr>
      </p:pic>
      <p:pic>
        <p:nvPicPr>
          <p:cNvPr id="9" name="Picture 8"/>
          <p:cNvPicPr>
            <a:picLocks noChangeAspect="1"/>
          </p:cNvPicPr>
          <p:nvPr/>
        </p:nvPicPr>
        <p:blipFill>
          <a:blip r:embed="rId4"/>
          <a:stretch>
            <a:fillRect/>
          </a:stretch>
        </p:blipFill>
        <p:spPr>
          <a:xfrm>
            <a:off x="5364088" y="1450169"/>
            <a:ext cx="3779912" cy="5435215"/>
          </a:xfrm>
          <a:prstGeom prst="rect">
            <a:avLst/>
          </a:prstGeom>
          <a:noFill/>
          <a:ln>
            <a:solidFill>
              <a:schemeClr val="accent1">
                <a:hueOff val="0"/>
                <a:satOff val="0"/>
                <a:lumOff val="0"/>
              </a:schemeClr>
            </a:solidFill>
          </a:ln>
        </p:spPr>
      </p:pic>
    </p:spTree>
    <p:extLst>
      <p:ext uri="{BB962C8B-B14F-4D97-AF65-F5344CB8AC3E}">
        <p14:creationId xmlns:p14="http://schemas.microsoft.com/office/powerpoint/2010/main" val="15259328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792162" y="1761565"/>
            <a:ext cx="7570787" cy="4867835"/>
          </a:xfrm>
        </p:spPr>
        <p:txBody>
          <a:bodyPr>
            <a:normAutofit/>
          </a:bodyPr>
          <a:lstStyle/>
          <a:p>
            <a:r>
              <a:rPr lang="en-US" b="1" dirty="0"/>
              <a:t>Example:</a:t>
            </a:r>
            <a:r>
              <a:rPr lang="en-US" dirty="0"/>
              <a:t> Let </a:t>
            </a:r>
            <a:r>
              <a:rPr lang="en-US" b="1" dirty="0"/>
              <a:t>K</a:t>
            </a:r>
            <a:r>
              <a:rPr lang="en-US" dirty="0"/>
              <a:t> be the hexadecimal key </a:t>
            </a:r>
            <a:r>
              <a:rPr lang="en-US" b="1" dirty="0"/>
              <a:t>K</a:t>
            </a:r>
            <a:r>
              <a:rPr lang="en-US" dirty="0"/>
              <a:t> = 133457799BBCDFF1. This gives us as the binary key (setting 1 = 0001, 3 = 0011, etc., and grouping together every eight bits, of which the last one in each group will be unused):</a:t>
            </a:r>
          </a:p>
          <a:p>
            <a:pPr marL="0" indent="0">
              <a:buNone/>
            </a:pPr>
            <a:r>
              <a:rPr lang="en-US" b="1" dirty="0"/>
              <a:t>  K</a:t>
            </a:r>
            <a:r>
              <a:rPr lang="en-US" dirty="0"/>
              <a:t> = 0001 0011 0011 0100 0101 0111 0111 1001 1001 1011 1011 1100 1101 1111 1111 0001</a:t>
            </a:r>
          </a:p>
          <a:p>
            <a:pPr marL="0" indent="0">
              <a:buNone/>
            </a:pPr>
            <a:endParaRPr lang="en-US" sz="2400"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611560" y="1653315"/>
            <a:ext cx="7751389" cy="4867835"/>
          </a:xfrm>
        </p:spPr>
        <p:txBody>
          <a:bodyPr>
            <a:normAutofit/>
          </a:bodyPr>
          <a:lstStyle/>
          <a:p>
            <a:r>
              <a:rPr lang="en-US" sz="2400" dirty="0"/>
              <a:t>The DES algorithm uses the following steps:</a:t>
            </a:r>
          </a:p>
          <a:p>
            <a:pPr marL="0" indent="0">
              <a:buNone/>
            </a:pPr>
            <a:r>
              <a:rPr lang="en-US" sz="2400" b="1" dirty="0">
                <a:solidFill>
                  <a:srgbClr val="C00000"/>
                </a:solidFill>
              </a:rPr>
              <a:t>Stage 1: </a:t>
            </a:r>
            <a:r>
              <a:rPr lang="en-US" sz="2400" b="1" dirty="0"/>
              <a:t>Create 16 </a:t>
            </a:r>
            <a:r>
              <a:rPr lang="en-US" sz="2400" b="1" dirty="0" err="1"/>
              <a:t>subkeys</a:t>
            </a:r>
            <a:r>
              <a:rPr lang="en-US" sz="2400" b="1" dirty="0"/>
              <a:t>, each of which is 48-bits long.</a:t>
            </a:r>
          </a:p>
          <a:p>
            <a:pPr marL="0" indent="0">
              <a:buNone/>
            </a:pPr>
            <a:r>
              <a:rPr lang="en-US" sz="2400" b="1" dirty="0">
                <a:solidFill>
                  <a:srgbClr val="0070C0"/>
                </a:solidFill>
              </a:rPr>
              <a:t>(1). Permute the given key using the permutation choice 1:</a:t>
            </a:r>
            <a:r>
              <a:rPr lang="en-US" sz="2000" dirty="0"/>
              <a:t> the 64-bit key is permuted according to the following table, </a:t>
            </a:r>
            <a:r>
              <a:rPr lang="en-US" sz="2000" b="1" dirty="0"/>
              <a:t>PC-1 </a:t>
            </a:r>
            <a:r>
              <a:rPr lang="en-US" sz="2000" dirty="0"/>
              <a:t>into </a:t>
            </a:r>
            <a:r>
              <a:rPr lang="en-US" sz="2000" dirty="0">
                <a:solidFill>
                  <a:srgbClr val="C00000"/>
                </a:solidFill>
              </a:rPr>
              <a:t>56</a:t>
            </a:r>
            <a:r>
              <a:rPr lang="en-US" sz="2000" dirty="0"/>
              <a:t>bit. Since the first entry in the table is "57", this means that the 57th bit of the original key </a:t>
            </a:r>
            <a:r>
              <a:rPr lang="en-US" sz="2000" b="1" dirty="0"/>
              <a:t>K</a:t>
            </a:r>
            <a:r>
              <a:rPr lang="en-US" sz="2000" dirty="0"/>
              <a:t> becomes the first bit of the permuted key </a:t>
            </a:r>
            <a:r>
              <a:rPr lang="en-US" sz="2000" b="1" dirty="0"/>
              <a:t>K</a:t>
            </a:r>
            <a:r>
              <a:rPr lang="en-US" sz="2000" dirty="0"/>
              <a:t>+. </a:t>
            </a:r>
            <a:endParaRPr lang="en-US" sz="1800"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2597335" y="4452357"/>
            <a:ext cx="3960440" cy="2068793"/>
          </a:xfrm>
          <a:prstGeom prst="rect">
            <a:avLst/>
          </a:prstGeom>
        </p:spPr>
      </p:pic>
    </p:spTree>
    <p:extLst>
      <p:ext uri="{BB962C8B-B14F-4D97-AF65-F5344CB8AC3E}">
        <p14:creationId xmlns:p14="http://schemas.microsoft.com/office/powerpoint/2010/main" val="400968632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Google Shape;358;p4"/>
          <p:cNvSpPr txBox="1">
            <a:spLocks noGrp="1"/>
          </p:cNvSpPr>
          <p:nvPr>
            <p:ph type="title"/>
          </p:nvPr>
        </p:nvSpPr>
        <p:spPr>
          <a:xfrm>
            <a:off x="779463" y="62753"/>
            <a:ext cx="7583488" cy="1283167"/>
          </a:xfrm>
          <a:prstGeom prst="rect">
            <a:avLst/>
          </a:prstGeom>
          <a:noFill/>
          <a:ln>
            <a:noFill/>
          </a:ln>
        </p:spPr>
        <p:txBody>
          <a:bodyPr spcFirstLastPara="1" wrap="square" lIns="91425" tIns="45700" rIns="91425" bIns="45700" anchor="ctr" anchorCtr="0">
            <a:noAutofit/>
          </a:bodyPr>
          <a:lstStyle/>
          <a:p>
            <a:pPr marL="0" lvl="0" indent="0" algn="ctr" rtl="0">
              <a:spcBef>
                <a:spcPts val="0"/>
              </a:spcBef>
              <a:spcAft>
                <a:spcPts val="0"/>
              </a:spcAft>
              <a:buClr>
                <a:schemeClr val="lt1"/>
              </a:buClr>
              <a:buSzPts val="4800"/>
              <a:buFont typeface="Libre Baskerville"/>
              <a:buNone/>
            </a:pPr>
            <a:r>
              <a:rPr lang="en-US" dirty="0"/>
              <a:t>Types of Ciphers</a:t>
            </a:r>
            <a:endParaRPr dirty="0"/>
          </a:p>
        </p:txBody>
      </p:sp>
      <p:sp>
        <p:nvSpPr>
          <p:cNvPr id="19" name="Rectangle 18"/>
          <p:cNvSpPr/>
          <p:nvPr/>
        </p:nvSpPr>
        <p:spPr>
          <a:xfrm>
            <a:off x="7085031" y="3525738"/>
            <a:ext cx="1676401"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20" name="TextBox 19"/>
          <p:cNvSpPr txBox="1"/>
          <p:nvPr/>
        </p:nvSpPr>
        <p:spPr>
          <a:xfrm>
            <a:off x="7038327" y="3575995"/>
            <a:ext cx="1769807" cy="369332"/>
          </a:xfrm>
          <a:prstGeom prst="rect">
            <a:avLst/>
          </a:prstGeom>
          <a:noFill/>
        </p:spPr>
        <p:txBody>
          <a:bodyPr wrap="square" rtlCol="0">
            <a:spAutoFit/>
          </a:bodyPr>
          <a:lstStyle/>
          <a:p>
            <a:pPr algn="ctr"/>
            <a:r>
              <a:rPr lang="en-US" sz="1800" dirty="0">
                <a:latin typeface="+mn-lt"/>
              </a:rPr>
              <a:t>Hash Function</a:t>
            </a:r>
          </a:p>
        </p:txBody>
      </p:sp>
      <p:cxnSp>
        <p:nvCxnSpPr>
          <p:cNvPr id="44" name="Straight Connector 43"/>
          <p:cNvCxnSpPr/>
          <p:nvPr/>
        </p:nvCxnSpPr>
        <p:spPr>
          <a:xfrm flipH="1" flipV="1">
            <a:off x="1362327" y="4231864"/>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flipH="1" flipV="1">
            <a:off x="3543950" y="4227043"/>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flipH="1" flipV="1">
            <a:off x="1360425" y="4211766"/>
            <a:ext cx="2183525" cy="53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47" name="Straight Connector 46"/>
          <p:cNvCxnSpPr/>
          <p:nvPr/>
        </p:nvCxnSpPr>
        <p:spPr>
          <a:xfrm flipH="1" flipV="1">
            <a:off x="2537832" y="3953430"/>
            <a:ext cx="11738" cy="26368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7" name="Straight Connector 56"/>
          <p:cNvCxnSpPr/>
          <p:nvPr/>
        </p:nvCxnSpPr>
        <p:spPr>
          <a:xfrm flipH="1">
            <a:off x="1033710" y="2258828"/>
            <a:ext cx="4455827" cy="168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2676381" y="3294629"/>
            <a:ext cx="5246850" cy="14745"/>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3" name="Straight Connector 62"/>
          <p:cNvCxnSpPr/>
          <p:nvPr/>
        </p:nvCxnSpPr>
        <p:spPr>
          <a:xfrm flipV="1">
            <a:off x="3268085" y="2014816"/>
            <a:ext cx="4992" cy="245058"/>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flipH="1" flipV="1">
            <a:off x="1049366"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flipV="1">
            <a:off x="5489537" y="224393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H="1" flipV="1">
            <a:off x="5489537" y="2936286"/>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7" name="Straight Connector 66"/>
          <p:cNvCxnSpPr/>
          <p:nvPr/>
        </p:nvCxnSpPr>
        <p:spPr>
          <a:xfrm flipV="1">
            <a:off x="2676379" y="3291960"/>
            <a:ext cx="2" cy="244157"/>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flipV="1">
            <a:off x="5122578" y="3303213"/>
            <a:ext cx="0" cy="210951"/>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70" name="Straight Connector 69"/>
          <p:cNvCxnSpPr>
            <a:stCxn id="19" idx="0"/>
          </p:cNvCxnSpPr>
          <p:nvPr/>
        </p:nvCxnSpPr>
        <p:spPr>
          <a:xfrm flipH="1" flipV="1">
            <a:off x="7913404" y="3309374"/>
            <a:ext cx="9828" cy="21636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5" name="Rectangle 74"/>
          <p:cNvSpPr/>
          <p:nvPr/>
        </p:nvSpPr>
        <p:spPr>
          <a:xfrm>
            <a:off x="4293025" y="2632657"/>
            <a:ext cx="2418736"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6" name="TextBox 75"/>
          <p:cNvSpPr txBox="1"/>
          <p:nvPr/>
        </p:nvSpPr>
        <p:spPr>
          <a:xfrm>
            <a:off x="4283192" y="2691029"/>
            <a:ext cx="2438402" cy="369332"/>
          </a:xfrm>
          <a:prstGeom prst="rect">
            <a:avLst/>
          </a:prstGeom>
          <a:noFill/>
        </p:spPr>
        <p:txBody>
          <a:bodyPr wrap="square" rtlCol="0">
            <a:spAutoFit/>
          </a:bodyPr>
          <a:lstStyle/>
          <a:p>
            <a:pPr algn="ctr"/>
            <a:r>
              <a:rPr lang="en-US" sz="1800" dirty="0">
                <a:latin typeface="+mn-lt"/>
              </a:rPr>
              <a:t>Modern (Key-based)</a:t>
            </a:r>
          </a:p>
        </p:txBody>
      </p:sp>
      <p:sp>
        <p:nvSpPr>
          <p:cNvPr id="79" name="Rectangle 78"/>
          <p:cNvSpPr/>
          <p:nvPr/>
        </p:nvSpPr>
        <p:spPr>
          <a:xfrm>
            <a:off x="2298062" y="1563329"/>
            <a:ext cx="2168013" cy="442452"/>
          </a:xfrm>
          <a:prstGeom prst="rect">
            <a:avLst/>
          </a:prstGeom>
          <a:solidFill>
            <a:schemeClr val="bg1">
              <a:alpha val="40000"/>
            </a:schemeClr>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0" name="TextBox 79"/>
          <p:cNvSpPr txBox="1"/>
          <p:nvPr/>
        </p:nvSpPr>
        <p:spPr>
          <a:xfrm>
            <a:off x="2268565" y="1584777"/>
            <a:ext cx="2197510" cy="369332"/>
          </a:xfrm>
          <a:prstGeom prst="rect">
            <a:avLst/>
          </a:prstGeom>
          <a:noFill/>
        </p:spPr>
        <p:txBody>
          <a:bodyPr wrap="square" rtlCol="0">
            <a:spAutoFit/>
          </a:bodyPr>
          <a:lstStyle/>
          <a:p>
            <a:pPr algn="ctr"/>
            <a:r>
              <a:rPr lang="en-US" sz="1800" dirty="0">
                <a:latin typeface="+mn-lt"/>
              </a:rPr>
              <a:t>Cryptography</a:t>
            </a:r>
          </a:p>
        </p:txBody>
      </p:sp>
      <p:sp>
        <p:nvSpPr>
          <p:cNvPr id="90" name="Rectangle 89"/>
          <p:cNvSpPr/>
          <p:nvPr/>
        </p:nvSpPr>
        <p:spPr>
          <a:xfrm>
            <a:off x="292611" y="2662153"/>
            <a:ext cx="1579535"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1" name="TextBox 90"/>
          <p:cNvSpPr txBox="1"/>
          <p:nvPr/>
        </p:nvSpPr>
        <p:spPr>
          <a:xfrm>
            <a:off x="255698" y="2698713"/>
            <a:ext cx="1594282" cy="369332"/>
          </a:xfrm>
          <a:prstGeom prst="rect">
            <a:avLst/>
          </a:prstGeom>
          <a:noFill/>
        </p:spPr>
        <p:txBody>
          <a:bodyPr wrap="square" rtlCol="0">
            <a:spAutoFit/>
          </a:bodyPr>
          <a:lstStyle/>
          <a:p>
            <a:pPr algn="ctr"/>
            <a:r>
              <a:rPr lang="en-US" sz="1800" dirty="0">
                <a:latin typeface="+mn-lt"/>
              </a:rPr>
              <a:t>Classical</a:t>
            </a:r>
          </a:p>
        </p:txBody>
      </p:sp>
      <p:cxnSp>
        <p:nvCxnSpPr>
          <p:cNvPr id="48" name="Straight Connector 47"/>
          <p:cNvCxnSpPr/>
          <p:nvPr/>
        </p:nvCxnSpPr>
        <p:spPr>
          <a:xfrm flipH="1" flipV="1">
            <a:off x="472727" y="5342423"/>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3" name="Straight Connector 52"/>
          <p:cNvCxnSpPr/>
          <p:nvPr/>
        </p:nvCxnSpPr>
        <p:spPr>
          <a:xfrm flipH="1" flipV="1">
            <a:off x="2086313" y="5337602"/>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flipH="1">
            <a:off x="457979" y="5349615"/>
            <a:ext cx="1628334" cy="16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56" name="Rectangle 55"/>
          <p:cNvSpPr/>
          <p:nvPr/>
        </p:nvSpPr>
        <p:spPr>
          <a:xfrm>
            <a:off x="76518" y="5684518"/>
            <a:ext cx="875979"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58" name="TextBox 57"/>
          <p:cNvSpPr txBox="1"/>
          <p:nvPr/>
        </p:nvSpPr>
        <p:spPr>
          <a:xfrm>
            <a:off x="97749" y="5735525"/>
            <a:ext cx="762687" cy="369332"/>
          </a:xfrm>
          <a:prstGeom prst="rect">
            <a:avLst/>
          </a:prstGeom>
          <a:noFill/>
        </p:spPr>
        <p:txBody>
          <a:bodyPr wrap="square" rtlCol="0">
            <a:spAutoFit/>
          </a:bodyPr>
          <a:lstStyle/>
          <a:p>
            <a:pPr algn="ctr"/>
            <a:r>
              <a:rPr lang="en-US" sz="1800" dirty="0">
                <a:latin typeface="+mn-lt"/>
              </a:rPr>
              <a:t>DES</a:t>
            </a:r>
          </a:p>
        </p:txBody>
      </p:sp>
      <p:sp>
        <p:nvSpPr>
          <p:cNvPr id="59" name="Rectangle 58"/>
          <p:cNvSpPr/>
          <p:nvPr/>
        </p:nvSpPr>
        <p:spPr>
          <a:xfrm>
            <a:off x="1627243" y="5676375"/>
            <a:ext cx="886025"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60" name="TextBox 59"/>
          <p:cNvSpPr txBox="1"/>
          <p:nvPr/>
        </p:nvSpPr>
        <p:spPr>
          <a:xfrm>
            <a:off x="1564796" y="5749495"/>
            <a:ext cx="990745" cy="369332"/>
          </a:xfrm>
          <a:prstGeom prst="rect">
            <a:avLst/>
          </a:prstGeom>
          <a:noFill/>
        </p:spPr>
        <p:txBody>
          <a:bodyPr wrap="square" rtlCol="0">
            <a:spAutoFit/>
          </a:bodyPr>
          <a:lstStyle/>
          <a:p>
            <a:pPr algn="ctr"/>
            <a:r>
              <a:rPr lang="en-US" sz="1800" dirty="0">
                <a:latin typeface="+mn-lt"/>
              </a:rPr>
              <a:t>AES</a:t>
            </a:r>
          </a:p>
        </p:txBody>
      </p:sp>
      <p:cxnSp>
        <p:nvCxnSpPr>
          <p:cNvPr id="62" name="Straight Connector 61"/>
          <p:cNvCxnSpPr/>
          <p:nvPr/>
        </p:nvCxnSpPr>
        <p:spPr>
          <a:xfrm flipV="1">
            <a:off x="3550907" y="4971708"/>
            <a:ext cx="7255" cy="743876"/>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68" name="Rectangle 67"/>
          <p:cNvSpPr/>
          <p:nvPr/>
        </p:nvSpPr>
        <p:spPr>
          <a:xfrm>
            <a:off x="3064010" y="5676375"/>
            <a:ext cx="926097"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1" name="TextBox 70"/>
          <p:cNvSpPr txBox="1"/>
          <p:nvPr/>
        </p:nvSpPr>
        <p:spPr>
          <a:xfrm>
            <a:off x="2909936" y="5757638"/>
            <a:ext cx="1193140" cy="369332"/>
          </a:xfrm>
          <a:prstGeom prst="rect">
            <a:avLst/>
          </a:prstGeom>
          <a:noFill/>
        </p:spPr>
        <p:txBody>
          <a:bodyPr wrap="square" rtlCol="0">
            <a:spAutoFit/>
          </a:bodyPr>
          <a:lstStyle/>
          <a:p>
            <a:pPr algn="ctr"/>
            <a:r>
              <a:rPr lang="en-US" sz="1800" dirty="0">
                <a:latin typeface="+mn-lt"/>
              </a:rPr>
              <a:t>RC4</a:t>
            </a:r>
          </a:p>
        </p:txBody>
      </p:sp>
      <p:cxnSp>
        <p:nvCxnSpPr>
          <p:cNvPr id="72" name="Straight Connector 71"/>
          <p:cNvCxnSpPr/>
          <p:nvPr/>
        </p:nvCxnSpPr>
        <p:spPr>
          <a:xfrm flipH="1" flipV="1">
            <a:off x="1348362" y="4952289"/>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73" name="Rectangle 72"/>
          <p:cNvSpPr/>
          <p:nvPr/>
        </p:nvSpPr>
        <p:spPr>
          <a:xfrm>
            <a:off x="822117" y="4573959"/>
            <a:ext cx="1089813"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4" name="TextBox 73"/>
          <p:cNvSpPr txBox="1"/>
          <p:nvPr/>
        </p:nvSpPr>
        <p:spPr>
          <a:xfrm>
            <a:off x="792338" y="4616340"/>
            <a:ext cx="1119310" cy="369332"/>
          </a:xfrm>
          <a:prstGeom prst="rect">
            <a:avLst/>
          </a:prstGeom>
          <a:noFill/>
        </p:spPr>
        <p:txBody>
          <a:bodyPr wrap="square" rtlCol="0">
            <a:spAutoFit/>
          </a:bodyPr>
          <a:lstStyle/>
          <a:p>
            <a:pPr algn="ctr"/>
            <a:r>
              <a:rPr lang="en-US" sz="1800" dirty="0">
                <a:latin typeface="+mn-lt"/>
              </a:rPr>
              <a:t>Block</a:t>
            </a:r>
          </a:p>
        </p:txBody>
      </p:sp>
      <p:sp>
        <p:nvSpPr>
          <p:cNvPr id="77" name="Rectangle 76"/>
          <p:cNvSpPr/>
          <p:nvPr/>
        </p:nvSpPr>
        <p:spPr>
          <a:xfrm>
            <a:off x="3022445" y="4565816"/>
            <a:ext cx="1020270"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78" name="TextBox 77"/>
          <p:cNvSpPr txBox="1"/>
          <p:nvPr/>
        </p:nvSpPr>
        <p:spPr>
          <a:xfrm>
            <a:off x="2980880" y="4602376"/>
            <a:ext cx="1122196" cy="369332"/>
          </a:xfrm>
          <a:prstGeom prst="rect">
            <a:avLst/>
          </a:prstGeom>
          <a:noFill/>
        </p:spPr>
        <p:txBody>
          <a:bodyPr wrap="square" rtlCol="0">
            <a:spAutoFit/>
          </a:bodyPr>
          <a:lstStyle/>
          <a:p>
            <a:pPr algn="ctr"/>
            <a:r>
              <a:rPr lang="en-US" sz="1800" dirty="0">
                <a:latin typeface="+mn-lt"/>
              </a:rPr>
              <a:t>Stream</a:t>
            </a:r>
          </a:p>
        </p:txBody>
      </p:sp>
      <p:cxnSp>
        <p:nvCxnSpPr>
          <p:cNvPr id="81" name="Straight Connector 80"/>
          <p:cNvCxnSpPr/>
          <p:nvPr/>
        </p:nvCxnSpPr>
        <p:spPr>
          <a:xfrm flipH="1" flipV="1">
            <a:off x="4529045" y="4214167"/>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2" name="Straight Connector 81"/>
          <p:cNvCxnSpPr/>
          <p:nvPr/>
        </p:nvCxnSpPr>
        <p:spPr>
          <a:xfrm flipH="1" flipV="1">
            <a:off x="6144535" y="4211341"/>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83" name="Straight Connector 82"/>
          <p:cNvCxnSpPr/>
          <p:nvPr/>
        </p:nvCxnSpPr>
        <p:spPr>
          <a:xfrm flipH="1">
            <a:off x="4516201" y="4223354"/>
            <a:ext cx="1628334" cy="1699"/>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6" name="Rectangle 85"/>
          <p:cNvSpPr/>
          <p:nvPr/>
        </p:nvSpPr>
        <p:spPr>
          <a:xfrm>
            <a:off x="4239106" y="4558257"/>
            <a:ext cx="733054"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7" name="TextBox 86"/>
          <p:cNvSpPr txBox="1"/>
          <p:nvPr/>
        </p:nvSpPr>
        <p:spPr>
          <a:xfrm>
            <a:off x="4218847" y="4593422"/>
            <a:ext cx="782877" cy="369332"/>
          </a:xfrm>
          <a:prstGeom prst="rect">
            <a:avLst/>
          </a:prstGeom>
          <a:noFill/>
        </p:spPr>
        <p:txBody>
          <a:bodyPr wrap="square" rtlCol="0">
            <a:spAutoFit/>
          </a:bodyPr>
          <a:lstStyle/>
          <a:p>
            <a:pPr algn="ctr"/>
            <a:r>
              <a:rPr lang="en-US" sz="1800" dirty="0">
                <a:latin typeface="+mn-lt"/>
              </a:rPr>
              <a:t>RSA</a:t>
            </a:r>
          </a:p>
        </p:txBody>
      </p:sp>
      <p:sp>
        <p:nvSpPr>
          <p:cNvPr id="88" name="Rectangle 87"/>
          <p:cNvSpPr/>
          <p:nvPr/>
        </p:nvSpPr>
        <p:spPr>
          <a:xfrm>
            <a:off x="5463793" y="4550113"/>
            <a:ext cx="1058583" cy="704813"/>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9" name="TextBox 88"/>
          <p:cNvSpPr txBox="1"/>
          <p:nvPr/>
        </p:nvSpPr>
        <p:spPr>
          <a:xfrm>
            <a:off x="5404407" y="4575433"/>
            <a:ext cx="1224638" cy="646331"/>
          </a:xfrm>
          <a:prstGeom prst="rect">
            <a:avLst/>
          </a:prstGeom>
          <a:noFill/>
        </p:spPr>
        <p:txBody>
          <a:bodyPr wrap="square" rtlCol="0">
            <a:spAutoFit/>
          </a:bodyPr>
          <a:lstStyle/>
          <a:p>
            <a:pPr algn="ctr"/>
            <a:r>
              <a:rPr lang="en-US" sz="1800" dirty="0">
                <a:latin typeface="+mn-lt"/>
              </a:rPr>
              <a:t>Diffie-Hellman</a:t>
            </a:r>
          </a:p>
        </p:txBody>
      </p:sp>
      <p:cxnSp>
        <p:nvCxnSpPr>
          <p:cNvPr id="94" name="Straight Connector 93"/>
          <p:cNvCxnSpPr/>
          <p:nvPr/>
        </p:nvCxnSpPr>
        <p:spPr>
          <a:xfrm flipH="1" flipV="1">
            <a:off x="5406584" y="3826028"/>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95" name="Rectangle 94"/>
          <p:cNvSpPr/>
          <p:nvPr/>
        </p:nvSpPr>
        <p:spPr>
          <a:xfrm>
            <a:off x="4528646" y="3520818"/>
            <a:ext cx="1460082" cy="442452"/>
          </a:xfrm>
          <a:prstGeom prst="rect">
            <a:avLst/>
          </a:prstGeom>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96" name="TextBox 95"/>
          <p:cNvSpPr txBox="1"/>
          <p:nvPr/>
        </p:nvSpPr>
        <p:spPr>
          <a:xfrm>
            <a:off x="4499148" y="3557378"/>
            <a:ext cx="1504324" cy="369332"/>
          </a:xfrm>
          <a:prstGeom prst="rect">
            <a:avLst/>
          </a:prstGeom>
          <a:noFill/>
        </p:spPr>
        <p:txBody>
          <a:bodyPr wrap="square" rtlCol="0">
            <a:spAutoFit/>
          </a:bodyPr>
          <a:lstStyle/>
          <a:p>
            <a:pPr algn="ctr"/>
            <a:r>
              <a:rPr lang="en-US" sz="1800" dirty="0">
                <a:latin typeface="+mn-lt"/>
              </a:rPr>
              <a:t>Asymmetric</a:t>
            </a:r>
          </a:p>
        </p:txBody>
      </p:sp>
      <p:cxnSp>
        <p:nvCxnSpPr>
          <p:cNvPr id="97" name="Straight Connector 96"/>
          <p:cNvCxnSpPr/>
          <p:nvPr/>
        </p:nvCxnSpPr>
        <p:spPr>
          <a:xfrm flipH="1" flipV="1">
            <a:off x="7152932" y="4343564"/>
            <a:ext cx="1" cy="451943"/>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8" name="Straight Connector 97"/>
          <p:cNvCxnSpPr/>
          <p:nvPr/>
        </p:nvCxnSpPr>
        <p:spPr>
          <a:xfrm flipH="1" flipV="1">
            <a:off x="8655678" y="4338743"/>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cxnSp>
        <p:nvCxnSpPr>
          <p:cNvPr id="99" name="Straight Connector 98"/>
          <p:cNvCxnSpPr/>
          <p:nvPr/>
        </p:nvCxnSpPr>
        <p:spPr>
          <a:xfrm flipH="1" flipV="1">
            <a:off x="7152932" y="4347266"/>
            <a:ext cx="1502746" cy="3490"/>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100" name="Rectangle 99"/>
          <p:cNvSpPr/>
          <p:nvPr/>
        </p:nvSpPr>
        <p:spPr>
          <a:xfrm>
            <a:off x="6815223" y="4685659"/>
            <a:ext cx="765679"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1" name="TextBox 100"/>
          <p:cNvSpPr txBox="1"/>
          <p:nvPr/>
        </p:nvSpPr>
        <p:spPr>
          <a:xfrm>
            <a:off x="6779066" y="4733114"/>
            <a:ext cx="801836" cy="369332"/>
          </a:xfrm>
          <a:prstGeom prst="rect">
            <a:avLst/>
          </a:prstGeom>
          <a:noFill/>
        </p:spPr>
        <p:txBody>
          <a:bodyPr wrap="square" rtlCol="0">
            <a:spAutoFit/>
          </a:bodyPr>
          <a:lstStyle/>
          <a:p>
            <a:pPr algn="ctr"/>
            <a:r>
              <a:rPr lang="en-US" sz="1800" dirty="0">
                <a:latin typeface="+mn-lt"/>
              </a:rPr>
              <a:t>MD5</a:t>
            </a:r>
          </a:p>
        </p:txBody>
      </p:sp>
      <p:sp>
        <p:nvSpPr>
          <p:cNvPr id="102" name="Rectangle 101"/>
          <p:cNvSpPr/>
          <p:nvPr/>
        </p:nvSpPr>
        <p:spPr>
          <a:xfrm>
            <a:off x="8182753" y="4677516"/>
            <a:ext cx="698011"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03" name="TextBox 102"/>
          <p:cNvSpPr txBox="1"/>
          <p:nvPr/>
        </p:nvSpPr>
        <p:spPr>
          <a:xfrm>
            <a:off x="8193195" y="4753334"/>
            <a:ext cx="727509" cy="369332"/>
          </a:xfrm>
          <a:prstGeom prst="rect">
            <a:avLst/>
          </a:prstGeom>
          <a:noFill/>
        </p:spPr>
        <p:txBody>
          <a:bodyPr wrap="square" rtlCol="0">
            <a:spAutoFit/>
          </a:bodyPr>
          <a:lstStyle/>
          <a:p>
            <a:pPr algn="ctr"/>
            <a:r>
              <a:rPr lang="en-US" sz="1800" dirty="0">
                <a:latin typeface="+mn-lt"/>
              </a:rPr>
              <a:t>SHA</a:t>
            </a:r>
          </a:p>
        </p:txBody>
      </p:sp>
      <p:cxnSp>
        <p:nvCxnSpPr>
          <p:cNvPr id="104" name="Straight Connector 103"/>
          <p:cNvCxnSpPr/>
          <p:nvPr/>
        </p:nvCxnSpPr>
        <p:spPr>
          <a:xfrm flipH="1" flipV="1">
            <a:off x="7917727" y="3953430"/>
            <a:ext cx="1" cy="390614"/>
          </a:xfrm>
          <a:prstGeom prst="line">
            <a:avLst/>
          </a:prstGeom>
          <a:ln w="25400"/>
        </p:spPr>
        <p:style>
          <a:lnRef idx="1">
            <a:schemeClr val="accent1"/>
          </a:lnRef>
          <a:fillRef idx="0">
            <a:schemeClr val="accent1"/>
          </a:fillRef>
          <a:effectRef idx="0">
            <a:schemeClr val="accent1"/>
          </a:effectRef>
          <a:fontRef idx="minor">
            <a:schemeClr val="tx1"/>
          </a:fontRef>
        </p:style>
      </p:cxnSp>
      <p:sp>
        <p:nvSpPr>
          <p:cNvPr id="84" name="Rectangle 83"/>
          <p:cNvSpPr/>
          <p:nvPr/>
        </p:nvSpPr>
        <p:spPr>
          <a:xfrm>
            <a:off x="1974933" y="3515898"/>
            <a:ext cx="1410921" cy="442452"/>
          </a:xfrm>
          <a:prstGeom prst="rect">
            <a:avLst/>
          </a:prstGeom>
          <a:solidFill>
            <a:schemeClr val="bg1"/>
          </a:solidFill>
          <a:ln w="31750"/>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85" name="TextBox 84"/>
          <p:cNvSpPr txBox="1"/>
          <p:nvPr/>
        </p:nvSpPr>
        <p:spPr>
          <a:xfrm>
            <a:off x="1937150" y="3554046"/>
            <a:ext cx="1440419" cy="369332"/>
          </a:xfrm>
          <a:prstGeom prst="rect">
            <a:avLst/>
          </a:prstGeom>
          <a:noFill/>
        </p:spPr>
        <p:txBody>
          <a:bodyPr wrap="square" rtlCol="0">
            <a:spAutoFit/>
          </a:bodyPr>
          <a:lstStyle/>
          <a:p>
            <a:pPr algn="ctr"/>
            <a:r>
              <a:rPr lang="en-US" sz="1800" dirty="0">
                <a:latin typeface="+mn-lt"/>
              </a:rPr>
              <a:t>Symmetric</a:t>
            </a:r>
          </a:p>
        </p:txBody>
      </p:sp>
    </p:spTree>
    <p:extLst>
      <p:ext uri="{BB962C8B-B14F-4D97-AF65-F5344CB8AC3E}">
        <p14:creationId xmlns:p14="http://schemas.microsoft.com/office/powerpoint/2010/main" val="3197483970"/>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467544" y="3324523"/>
            <a:ext cx="8136903" cy="3168352"/>
          </a:xfrm>
        </p:spPr>
        <p:txBody>
          <a:bodyPr>
            <a:noAutofit/>
          </a:bodyPr>
          <a:lstStyle/>
          <a:p>
            <a:pPr marL="0" indent="0">
              <a:spcBef>
                <a:spcPts val="600"/>
              </a:spcBef>
              <a:buNone/>
            </a:pPr>
            <a:r>
              <a:rPr lang="en-US" sz="2000" b="1" dirty="0"/>
              <a:t>K = </a:t>
            </a:r>
          </a:p>
          <a:p>
            <a:pPr marL="0" indent="0">
              <a:spcBef>
                <a:spcPts val="600"/>
              </a:spcBef>
              <a:buNone/>
            </a:pPr>
            <a:r>
              <a:rPr lang="en-US" sz="2000" b="1" dirty="0"/>
              <a:t>0001 0011 0011 0100 0101 0111 0111 1001 1001 1011 1011 1100 1101 </a:t>
            </a:r>
            <a:r>
              <a:rPr lang="en-US" sz="2000" b="1" dirty="0">
                <a:solidFill>
                  <a:schemeClr val="tx2">
                    <a:lumMod val="50000"/>
                  </a:schemeClr>
                </a:solidFill>
              </a:rPr>
              <a:t>1</a:t>
            </a:r>
            <a:r>
              <a:rPr lang="en-US" sz="2000" b="1" dirty="0"/>
              <a:t>111 </a:t>
            </a:r>
            <a:r>
              <a:rPr lang="en-US" sz="2000" b="1" dirty="0">
                <a:solidFill>
                  <a:srgbClr val="C00000"/>
                </a:solidFill>
              </a:rPr>
              <a:t>1</a:t>
            </a:r>
            <a:r>
              <a:rPr lang="en-US" sz="2000" b="1" dirty="0"/>
              <a:t>111 0001</a:t>
            </a:r>
          </a:p>
          <a:p>
            <a:pPr marL="0" indent="0">
              <a:spcBef>
                <a:spcPts val="600"/>
              </a:spcBef>
              <a:buNone/>
            </a:pPr>
            <a:r>
              <a:rPr lang="en-US" sz="2000" b="1" dirty="0"/>
              <a:t>K+ = </a:t>
            </a:r>
            <a:r>
              <a:rPr lang="en-US" sz="2000" b="1" dirty="0">
                <a:solidFill>
                  <a:srgbClr val="FF0000"/>
                </a:solidFill>
              </a:rPr>
              <a:t>1</a:t>
            </a:r>
            <a:endParaRPr lang="en-US" sz="2000" b="1"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2439380" y="1628800"/>
            <a:ext cx="3960440" cy="1744919"/>
          </a:xfrm>
          <a:prstGeom prst="rect">
            <a:avLst/>
          </a:prstGeom>
        </p:spPr>
      </p:pic>
    </p:spTree>
    <p:extLst>
      <p:ext uri="{BB962C8B-B14F-4D97-AF65-F5344CB8AC3E}">
        <p14:creationId xmlns:p14="http://schemas.microsoft.com/office/powerpoint/2010/main" val="213652988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467544" y="3324523"/>
            <a:ext cx="8136903" cy="3168352"/>
          </a:xfrm>
        </p:spPr>
        <p:txBody>
          <a:bodyPr>
            <a:noAutofit/>
          </a:bodyPr>
          <a:lstStyle/>
          <a:p>
            <a:pPr marL="0" indent="0">
              <a:spcBef>
                <a:spcPts val="600"/>
              </a:spcBef>
              <a:buNone/>
            </a:pPr>
            <a:r>
              <a:rPr lang="en-US" sz="2000" b="1" dirty="0"/>
              <a:t>K = </a:t>
            </a:r>
          </a:p>
          <a:p>
            <a:pPr marL="0" indent="0">
              <a:spcBef>
                <a:spcPts val="600"/>
              </a:spcBef>
              <a:buNone/>
            </a:pPr>
            <a:r>
              <a:rPr lang="en-US" sz="2000" b="1" dirty="0"/>
              <a:t>0001 0011 0011 0100 0101 0111 0111 1001 1001 1011 1011 1100 </a:t>
            </a:r>
            <a:r>
              <a:rPr lang="en-US" sz="2000" b="1" dirty="0">
                <a:solidFill>
                  <a:srgbClr val="FF0000"/>
                </a:solidFill>
              </a:rPr>
              <a:t>1</a:t>
            </a:r>
            <a:r>
              <a:rPr lang="en-US" sz="2000" b="1" dirty="0"/>
              <a:t>101 </a:t>
            </a:r>
            <a:r>
              <a:rPr lang="en-US" sz="2000" b="1" dirty="0">
                <a:solidFill>
                  <a:schemeClr val="tx2">
                    <a:lumMod val="50000"/>
                  </a:schemeClr>
                </a:solidFill>
              </a:rPr>
              <a:t>11</a:t>
            </a:r>
            <a:r>
              <a:rPr lang="en-US" sz="2000" b="1" dirty="0"/>
              <a:t>11 1111 0001</a:t>
            </a:r>
          </a:p>
          <a:p>
            <a:pPr marL="0" indent="0">
              <a:spcBef>
                <a:spcPts val="600"/>
              </a:spcBef>
              <a:buNone/>
            </a:pPr>
            <a:r>
              <a:rPr lang="en-US" sz="2000" b="1" dirty="0"/>
              <a:t>K+ = </a:t>
            </a:r>
            <a:r>
              <a:rPr lang="en-US" sz="2000" b="1" dirty="0">
                <a:solidFill>
                  <a:schemeClr val="tx2">
                    <a:lumMod val="50000"/>
                  </a:schemeClr>
                </a:solidFill>
              </a:rPr>
              <a:t>1</a:t>
            </a:r>
            <a:r>
              <a:rPr lang="en-US" sz="2000" b="1" dirty="0">
                <a:solidFill>
                  <a:srgbClr val="FF0000"/>
                </a:solidFill>
              </a:rPr>
              <a:t>1</a:t>
            </a:r>
            <a:endParaRPr lang="en-US" sz="2000" b="1"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2439380" y="1628800"/>
            <a:ext cx="3960440" cy="1744919"/>
          </a:xfrm>
          <a:prstGeom prst="rect">
            <a:avLst/>
          </a:prstGeom>
        </p:spPr>
      </p:pic>
    </p:spTree>
    <p:extLst>
      <p:ext uri="{BB962C8B-B14F-4D97-AF65-F5344CB8AC3E}">
        <p14:creationId xmlns:p14="http://schemas.microsoft.com/office/powerpoint/2010/main" val="80857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467544" y="3324523"/>
            <a:ext cx="8136903" cy="3168352"/>
          </a:xfrm>
        </p:spPr>
        <p:txBody>
          <a:bodyPr>
            <a:noAutofit/>
          </a:bodyPr>
          <a:lstStyle/>
          <a:p>
            <a:pPr marL="0" indent="0">
              <a:spcBef>
                <a:spcPts val="600"/>
              </a:spcBef>
              <a:buNone/>
            </a:pPr>
            <a:r>
              <a:rPr lang="en-US" sz="2000" b="1" dirty="0">
                <a:solidFill>
                  <a:schemeClr val="tx2">
                    <a:lumMod val="50000"/>
                  </a:schemeClr>
                </a:solidFill>
              </a:rPr>
              <a:t>K = </a:t>
            </a:r>
          </a:p>
          <a:p>
            <a:pPr marL="0" indent="0">
              <a:spcBef>
                <a:spcPts val="600"/>
              </a:spcBef>
              <a:buNone/>
            </a:pPr>
            <a:r>
              <a:rPr lang="en-US" sz="2000" b="1" dirty="0">
                <a:solidFill>
                  <a:schemeClr val="tx2">
                    <a:lumMod val="50000"/>
                  </a:schemeClr>
                </a:solidFill>
              </a:rPr>
              <a:t>0001 0011 0011 0100 0101 0111 0111 1001 1001 1011 1011 1100 1101 1111 1111 0001</a:t>
            </a:r>
          </a:p>
          <a:p>
            <a:pPr marL="0" indent="0">
              <a:spcBef>
                <a:spcPts val="600"/>
              </a:spcBef>
              <a:buNone/>
            </a:pPr>
            <a:r>
              <a:rPr lang="en-US" sz="2000" b="1" dirty="0">
                <a:solidFill>
                  <a:schemeClr val="tx2">
                    <a:lumMod val="50000"/>
                  </a:schemeClr>
                </a:solidFill>
              </a:rPr>
              <a:t>K+ = </a:t>
            </a:r>
            <a:r>
              <a:rPr lang="en-US" sz="2000" b="1" dirty="0">
                <a:solidFill>
                  <a:srgbClr val="C00000"/>
                </a:solidFill>
              </a:rPr>
              <a:t>1111 0000 1100 1100 1010 1010 1111 </a:t>
            </a:r>
            <a:r>
              <a:rPr lang="en-US" sz="2000" b="1" dirty="0">
                <a:solidFill>
                  <a:schemeClr val="accent2">
                    <a:lumMod val="50000"/>
                  </a:schemeClr>
                </a:solidFill>
              </a:rPr>
              <a:t>0101 0101 0110 0110 0111 1000 1111</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2439380" y="1628800"/>
            <a:ext cx="3960440" cy="1744919"/>
          </a:xfrm>
          <a:prstGeom prst="rect">
            <a:avLst/>
          </a:prstGeom>
        </p:spPr>
      </p:pic>
    </p:spTree>
    <p:extLst>
      <p:ext uri="{BB962C8B-B14F-4D97-AF65-F5344CB8AC3E}">
        <p14:creationId xmlns:p14="http://schemas.microsoft.com/office/powerpoint/2010/main" val="832979040"/>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09103" y="3443931"/>
            <a:ext cx="8136903" cy="2942638"/>
          </a:xfrm>
        </p:spPr>
        <p:txBody>
          <a:bodyPr>
            <a:noAutofit/>
          </a:bodyPr>
          <a:lstStyle/>
          <a:p>
            <a:pPr marL="0" indent="0">
              <a:spcBef>
                <a:spcPts val="600"/>
              </a:spcBef>
              <a:buNone/>
            </a:pPr>
            <a:r>
              <a:rPr lang="en-US" sz="2400" b="1" dirty="0">
                <a:solidFill>
                  <a:srgbClr val="0070C0"/>
                </a:solidFill>
              </a:rPr>
              <a:t>Split the key into 2 halves:</a:t>
            </a:r>
          </a:p>
          <a:p>
            <a:pPr marL="0" indent="0">
              <a:spcBef>
                <a:spcPts val="600"/>
              </a:spcBef>
              <a:buNone/>
            </a:pPr>
            <a:r>
              <a:rPr lang="en-US" sz="2000" b="1" dirty="0">
                <a:solidFill>
                  <a:schemeClr val="tx2">
                    <a:lumMod val="50000"/>
                  </a:schemeClr>
                </a:solidFill>
              </a:rPr>
              <a:t>Using the obtained 56-bit permutation, split this key into left and right halves, </a:t>
            </a:r>
            <a:r>
              <a:rPr lang="en-US" sz="2000" b="1" i="1" dirty="0">
                <a:solidFill>
                  <a:schemeClr val="tx2">
                    <a:lumMod val="50000"/>
                  </a:schemeClr>
                </a:solidFill>
              </a:rPr>
              <a:t>C</a:t>
            </a:r>
            <a:r>
              <a:rPr lang="en-US" sz="2000" b="1" i="1" baseline="-25000" dirty="0">
                <a:solidFill>
                  <a:schemeClr val="tx2">
                    <a:lumMod val="50000"/>
                  </a:schemeClr>
                </a:solidFill>
              </a:rPr>
              <a:t>0</a:t>
            </a:r>
            <a:r>
              <a:rPr lang="en-US" sz="2000" b="1" dirty="0">
                <a:solidFill>
                  <a:schemeClr val="tx2">
                    <a:lumMod val="50000"/>
                  </a:schemeClr>
                </a:solidFill>
              </a:rPr>
              <a:t> and </a:t>
            </a:r>
            <a:r>
              <a:rPr lang="en-US" sz="2000" b="1" i="1" dirty="0">
                <a:solidFill>
                  <a:schemeClr val="tx2">
                    <a:lumMod val="50000"/>
                  </a:schemeClr>
                </a:solidFill>
              </a:rPr>
              <a:t>D</a:t>
            </a:r>
            <a:r>
              <a:rPr lang="en-US" sz="2000" b="1" i="1" baseline="-25000" dirty="0">
                <a:solidFill>
                  <a:schemeClr val="tx2">
                    <a:lumMod val="50000"/>
                  </a:schemeClr>
                </a:solidFill>
              </a:rPr>
              <a:t>0</a:t>
            </a:r>
            <a:r>
              <a:rPr lang="en-US" sz="2000" b="1" dirty="0">
                <a:solidFill>
                  <a:schemeClr val="tx2">
                    <a:lumMod val="50000"/>
                  </a:schemeClr>
                </a:solidFill>
              </a:rPr>
              <a:t>, where each half has 28 bits.</a:t>
            </a:r>
          </a:p>
          <a:p>
            <a:pPr marL="0" indent="0">
              <a:spcBef>
                <a:spcPts val="600"/>
              </a:spcBef>
              <a:buNone/>
            </a:pPr>
            <a:endParaRPr lang="en-US" sz="2000" b="1" dirty="0">
              <a:solidFill>
                <a:schemeClr val="tx2">
                  <a:lumMod val="50000"/>
                </a:schemeClr>
              </a:solidFill>
            </a:endParaRPr>
          </a:p>
          <a:p>
            <a:pPr marL="0" indent="0">
              <a:spcBef>
                <a:spcPts val="600"/>
              </a:spcBef>
              <a:buNone/>
            </a:pPr>
            <a:r>
              <a:rPr lang="en-US" sz="2000" b="1" dirty="0">
                <a:solidFill>
                  <a:schemeClr val="tx2">
                    <a:lumMod val="50000"/>
                  </a:schemeClr>
                </a:solidFill>
              </a:rPr>
              <a:t>K+ = </a:t>
            </a:r>
            <a:r>
              <a:rPr lang="en-US" sz="2000" b="1" dirty="0">
                <a:solidFill>
                  <a:srgbClr val="C00000"/>
                </a:solidFill>
              </a:rPr>
              <a:t>1111 0000 1100 1100 1010 1010 1111 </a:t>
            </a:r>
            <a:r>
              <a:rPr lang="en-US" sz="2000" b="1" dirty="0">
                <a:solidFill>
                  <a:schemeClr val="accent2">
                    <a:lumMod val="50000"/>
                  </a:schemeClr>
                </a:solidFill>
              </a:rPr>
              <a:t>0101 0101 0110 0110 0111 1000 1111</a:t>
            </a:r>
          </a:p>
          <a:p>
            <a:pPr marL="0" indent="0">
              <a:spcBef>
                <a:spcPts val="600"/>
              </a:spcBef>
              <a:buNone/>
            </a:pPr>
            <a:endParaRPr lang="en-US" sz="2000" b="1" dirty="0">
              <a:solidFill>
                <a:schemeClr val="tx2">
                  <a:lumMod val="50000"/>
                </a:schemeClr>
              </a:solidFill>
            </a:endParaRPr>
          </a:p>
          <a:p>
            <a:pPr marL="0" indent="0">
              <a:spcBef>
                <a:spcPts val="600"/>
              </a:spcBef>
              <a:buNone/>
            </a:pPr>
            <a:r>
              <a:rPr lang="en-US" sz="2000" b="1" i="1" dirty="0">
                <a:solidFill>
                  <a:schemeClr val="tx2">
                    <a:lumMod val="50000"/>
                  </a:schemeClr>
                </a:solidFill>
              </a:rPr>
              <a:t>          C</a:t>
            </a:r>
            <a:r>
              <a:rPr lang="en-US" sz="2000" b="1" i="1" baseline="-25000" dirty="0">
                <a:solidFill>
                  <a:schemeClr val="tx2">
                    <a:lumMod val="50000"/>
                  </a:schemeClr>
                </a:solidFill>
              </a:rPr>
              <a:t>0</a:t>
            </a:r>
            <a:r>
              <a:rPr lang="en-US" sz="2000" b="1" dirty="0">
                <a:solidFill>
                  <a:schemeClr val="tx2">
                    <a:lumMod val="50000"/>
                  </a:schemeClr>
                </a:solidFill>
              </a:rPr>
              <a:t> = 1111 0000 1100 1100 1010 1010 1111</a:t>
            </a:r>
            <a:br>
              <a:rPr lang="en-US" sz="2000" b="1" dirty="0">
                <a:solidFill>
                  <a:schemeClr val="tx2">
                    <a:lumMod val="50000"/>
                  </a:schemeClr>
                </a:solidFill>
              </a:rPr>
            </a:br>
            <a:r>
              <a:rPr lang="en-US" sz="2000" b="1" dirty="0">
                <a:solidFill>
                  <a:schemeClr val="tx2">
                    <a:lumMod val="50000"/>
                  </a:schemeClr>
                </a:solidFill>
              </a:rPr>
              <a:t>          </a:t>
            </a:r>
            <a:r>
              <a:rPr lang="en-US" sz="2000" b="1" i="1" dirty="0">
                <a:solidFill>
                  <a:schemeClr val="tx2">
                    <a:lumMod val="50000"/>
                  </a:schemeClr>
                </a:solidFill>
              </a:rPr>
              <a:t>D</a:t>
            </a:r>
            <a:r>
              <a:rPr lang="en-US" sz="2000" b="1" i="1" baseline="-25000" dirty="0">
                <a:solidFill>
                  <a:schemeClr val="tx2">
                    <a:lumMod val="50000"/>
                  </a:schemeClr>
                </a:solidFill>
              </a:rPr>
              <a:t>0</a:t>
            </a:r>
            <a:r>
              <a:rPr lang="en-US" sz="2000" b="1" dirty="0">
                <a:solidFill>
                  <a:schemeClr val="tx2">
                    <a:lumMod val="50000"/>
                  </a:schemeClr>
                </a:solidFill>
              </a:rPr>
              <a:t> = 0101 0101 0110 0110 0111 1000 1111</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2439380" y="1628800"/>
            <a:ext cx="3960440" cy="1744919"/>
          </a:xfrm>
          <a:prstGeom prst="rect">
            <a:avLst/>
          </a:prstGeom>
        </p:spPr>
      </p:pic>
    </p:spTree>
    <p:extLst>
      <p:ext uri="{BB962C8B-B14F-4D97-AF65-F5344CB8AC3E}">
        <p14:creationId xmlns:p14="http://schemas.microsoft.com/office/powerpoint/2010/main" val="356255351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395536" y="1988840"/>
            <a:ext cx="6048672" cy="4752528"/>
          </a:xfrm>
        </p:spPr>
        <p:txBody>
          <a:bodyPr>
            <a:noAutofit/>
          </a:bodyPr>
          <a:lstStyle/>
          <a:p>
            <a:pPr>
              <a:spcBef>
                <a:spcPts val="600"/>
              </a:spcBef>
              <a:buFont typeface="Wingdings" panose="05000000000000000000" pitchFamily="2" charset="2"/>
              <a:buChar char="Ø"/>
            </a:pPr>
            <a:r>
              <a:rPr lang="en-US" sz="2400" b="1" dirty="0">
                <a:solidFill>
                  <a:srgbClr val="0070C0"/>
                </a:solidFill>
              </a:rPr>
              <a:t>(2). Apply Circular Left Shift on each half:</a:t>
            </a:r>
          </a:p>
          <a:p>
            <a:pPr>
              <a:spcBef>
                <a:spcPts val="600"/>
              </a:spcBef>
              <a:buFont typeface="Wingdings" panose="05000000000000000000" pitchFamily="2" charset="2"/>
              <a:buChar char="Ø"/>
            </a:pPr>
            <a:r>
              <a:rPr lang="en-US" sz="2400" dirty="0"/>
              <a:t>Using </a:t>
            </a:r>
            <a:r>
              <a:rPr lang="en-US" sz="2400" b="1" i="1" dirty="0"/>
              <a:t>C</a:t>
            </a:r>
            <a:r>
              <a:rPr lang="en-US" sz="2400" b="1" i="1" baseline="-25000" dirty="0"/>
              <a:t>0</a:t>
            </a:r>
            <a:r>
              <a:rPr lang="en-US" sz="2400" dirty="0"/>
              <a:t> and </a:t>
            </a:r>
            <a:r>
              <a:rPr lang="en-US" sz="2400" b="1" i="1" dirty="0"/>
              <a:t>D</a:t>
            </a:r>
            <a:r>
              <a:rPr lang="en-US" sz="2400" b="1" i="1" baseline="-25000" dirty="0"/>
              <a:t>0</a:t>
            </a:r>
            <a:r>
              <a:rPr lang="en-US" sz="2400" dirty="0"/>
              <a:t>, create sixteen sub-keys </a:t>
            </a:r>
            <a:r>
              <a:rPr lang="en-US" sz="2400" b="1" i="1" dirty="0"/>
              <a:t>C</a:t>
            </a:r>
            <a:r>
              <a:rPr lang="en-US" sz="2400" b="1" i="1" baseline="-25000" dirty="0"/>
              <a:t>n</a:t>
            </a:r>
            <a:r>
              <a:rPr lang="en-US" sz="2400" dirty="0"/>
              <a:t> and </a:t>
            </a:r>
            <a:r>
              <a:rPr lang="en-US" sz="2400" b="1" i="1" dirty="0" err="1"/>
              <a:t>D</a:t>
            </a:r>
            <a:r>
              <a:rPr lang="en-US" sz="2400" b="1" i="1" baseline="-25000" dirty="0" err="1"/>
              <a:t>n</a:t>
            </a:r>
            <a:r>
              <a:rPr lang="en-US" sz="2400" dirty="0"/>
              <a:t>, 1&lt;=</a:t>
            </a:r>
            <a:r>
              <a:rPr lang="en-US" sz="2400" b="1" i="1" dirty="0"/>
              <a:t>n</a:t>
            </a:r>
            <a:r>
              <a:rPr lang="en-US" sz="2400" dirty="0"/>
              <a:t>&lt;=16. Each pair of </a:t>
            </a:r>
            <a:r>
              <a:rPr lang="en-US" sz="2400" b="1" i="1" dirty="0"/>
              <a:t>C</a:t>
            </a:r>
            <a:r>
              <a:rPr lang="en-US" sz="2400" b="1" i="1" baseline="-25000" dirty="0"/>
              <a:t>n</a:t>
            </a:r>
            <a:r>
              <a:rPr lang="en-US" sz="2400" dirty="0"/>
              <a:t> and </a:t>
            </a:r>
            <a:r>
              <a:rPr lang="en-US" sz="2400" b="1" i="1" dirty="0" err="1"/>
              <a:t>D</a:t>
            </a:r>
            <a:r>
              <a:rPr lang="en-US" sz="2400" b="1" i="1" baseline="-25000" dirty="0" err="1"/>
              <a:t>n</a:t>
            </a:r>
            <a:r>
              <a:rPr lang="en-US" sz="2400" dirty="0"/>
              <a:t> is formed from the previous pair </a:t>
            </a:r>
            <a:r>
              <a:rPr lang="en-US" sz="2400" b="1" i="1" dirty="0"/>
              <a:t>C</a:t>
            </a:r>
            <a:r>
              <a:rPr lang="en-US" sz="2400" b="1" i="1" baseline="-25000" dirty="0"/>
              <a:t>n-1</a:t>
            </a:r>
            <a:r>
              <a:rPr lang="en-US" sz="2400" dirty="0"/>
              <a:t> and </a:t>
            </a:r>
            <a:r>
              <a:rPr lang="en-US" sz="2400" b="1" i="1" dirty="0"/>
              <a:t>D</a:t>
            </a:r>
            <a:r>
              <a:rPr lang="en-US" sz="2400" b="1" i="1" baseline="-25000" dirty="0"/>
              <a:t>n-1</a:t>
            </a:r>
            <a:r>
              <a:rPr lang="en-US" sz="2400" dirty="0"/>
              <a:t>, respectively.</a:t>
            </a:r>
          </a:p>
          <a:p>
            <a:pPr marL="0" indent="0">
              <a:spcBef>
                <a:spcPts val="600"/>
              </a:spcBef>
              <a:buNone/>
            </a:pPr>
            <a:endParaRPr lang="en-US" sz="2000" dirty="0"/>
          </a:p>
          <a:p>
            <a:pPr>
              <a:spcBef>
                <a:spcPts val="600"/>
              </a:spcBef>
              <a:buFont typeface="Wingdings" panose="05000000000000000000" pitchFamily="2" charset="2"/>
              <a:buChar char="Ø"/>
            </a:pPr>
            <a:r>
              <a:rPr lang="en-US" sz="2400" dirty="0"/>
              <a:t>For </a:t>
            </a:r>
            <a:r>
              <a:rPr lang="en-US" sz="2400" b="1" i="1" dirty="0"/>
              <a:t>n</a:t>
            </a:r>
            <a:r>
              <a:rPr lang="en-US" sz="2400" dirty="0"/>
              <a:t> = 1, 2, ..., 16, using the following schedule of "left shifts" of the previous block by moving each bit one place to the left, except for the first bit, which is cycled to the end of the block.</a:t>
            </a:r>
            <a:endParaRPr lang="en-US" sz="2400" b="1" dirty="0">
              <a:solidFill>
                <a:schemeClr val="tx2">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6588224" y="1844824"/>
            <a:ext cx="2267744" cy="4332878"/>
          </a:xfrm>
          <a:prstGeom prst="rect">
            <a:avLst/>
          </a:prstGeom>
        </p:spPr>
      </p:pic>
    </p:spTree>
    <p:extLst>
      <p:ext uri="{BB962C8B-B14F-4D97-AF65-F5344CB8AC3E}">
        <p14:creationId xmlns:p14="http://schemas.microsoft.com/office/powerpoint/2010/main" val="244562721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09103" y="1700807"/>
            <a:ext cx="4638961" cy="4792067"/>
          </a:xfrm>
        </p:spPr>
        <p:txBody>
          <a:bodyPr>
            <a:noAutofit/>
          </a:bodyPr>
          <a:lstStyle/>
          <a:p>
            <a:pPr marL="0" indent="0">
              <a:spcBef>
                <a:spcPts val="600"/>
              </a:spcBef>
              <a:buNone/>
            </a:pPr>
            <a:r>
              <a:rPr lang="en-US" sz="2000" b="1" i="1" dirty="0">
                <a:solidFill>
                  <a:schemeClr val="tx2">
                    <a:lumMod val="50000"/>
                  </a:schemeClr>
                </a:solidFill>
              </a:rPr>
              <a:t>C</a:t>
            </a:r>
            <a:r>
              <a:rPr lang="en-US" sz="2000" b="1" i="1" baseline="-25000" dirty="0">
                <a:solidFill>
                  <a:schemeClr val="tx2">
                    <a:lumMod val="50000"/>
                  </a:schemeClr>
                </a:solidFill>
              </a:rPr>
              <a:t>0</a:t>
            </a:r>
            <a:r>
              <a:rPr lang="en-US" sz="2000" b="1" dirty="0">
                <a:solidFill>
                  <a:schemeClr val="tx2">
                    <a:lumMod val="50000"/>
                  </a:schemeClr>
                </a:solidFill>
              </a:rPr>
              <a:t> = </a:t>
            </a:r>
            <a:r>
              <a:rPr lang="en-US" sz="2000" b="1" dirty="0">
                <a:solidFill>
                  <a:srgbClr val="FF0000"/>
                </a:solidFill>
              </a:rPr>
              <a:t>1</a:t>
            </a:r>
            <a:r>
              <a:rPr lang="en-US" sz="2000" b="1" dirty="0">
                <a:solidFill>
                  <a:schemeClr val="tx2">
                    <a:lumMod val="50000"/>
                  </a:schemeClr>
                </a:solidFill>
              </a:rPr>
              <a:t>111 0000 1100 1100 1010 1010 1111</a:t>
            </a:r>
            <a:br>
              <a:rPr lang="en-US" sz="2000" b="1" dirty="0">
                <a:solidFill>
                  <a:schemeClr val="tx2">
                    <a:lumMod val="50000"/>
                  </a:schemeClr>
                </a:solidFill>
              </a:rPr>
            </a:br>
            <a:r>
              <a:rPr lang="en-US" sz="2000" b="1" i="1" dirty="0">
                <a:solidFill>
                  <a:schemeClr val="tx2">
                    <a:lumMod val="50000"/>
                  </a:schemeClr>
                </a:solidFill>
              </a:rPr>
              <a:t>D</a:t>
            </a:r>
            <a:r>
              <a:rPr lang="en-US" sz="2000" b="1" i="1" baseline="-25000" dirty="0">
                <a:solidFill>
                  <a:schemeClr val="tx2">
                    <a:lumMod val="50000"/>
                  </a:schemeClr>
                </a:solidFill>
              </a:rPr>
              <a:t>0</a:t>
            </a:r>
            <a:r>
              <a:rPr lang="en-US" sz="2000" b="1" dirty="0">
                <a:solidFill>
                  <a:schemeClr val="tx2">
                    <a:lumMod val="50000"/>
                  </a:schemeClr>
                </a:solidFill>
              </a:rPr>
              <a:t> =</a:t>
            </a:r>
            <a:r>
              <a:rPr lang="en-US" sz="2000" b="1" dirty="0">
                <a:solidFill>
                  <a:srgbClr val="FF0000"/>
                </a:solidFill>
              </a:rPr>
              <a:t>0</a:t>
            </a:r>
            <a:r>
              <a:rPr lang="en-US" sz="2000" b="1" dirty="0">
                <a:solidFill>
                  <a:schemeClr val="tx2">
                    <a:lumMod val="50000"/>
                  </a:schemeClr>
                </a:solidFill>
              </a:rPr>
              <a:t>101 0101 0110 0110 0111 1000 1111</a:t>
            </a:r>
          </a:p>
          <a:p>
            <a:pPr marL="0" indent="0">
              <a:buNone/>
            </a:pPr>
            <a:r>
              <a:rPr lang="en-US" sz="2000" b="1" i="1" dirty="0"/>
              <a:t>C</a:t>
            </a:r>
            <a:r>
              <a:rPr lang="en-US" sz="2000" b="1" i="1" baseline="-25000" dirty="0"/>
              <a:t>1</a:t>
            </a:r>
            <a:r>
              <a:rPr lang="en-US" sz="2000" b="1" dirty="0"/>
              <a:t> = </a:t>
            </a:r>
            <a:r>
              <a:rPr lang="en-US" sz="2000" b="1" dirty="0">
                <a:solidFill>
                  <a:schemeClr val="accent2">
                    <a:lumMod val="50000"/>
                  </a:schemeClr>
                </a:solidFill>
              </a:rPr>
              <a:t>1</a:t>
            </a:r>
            <a:r>
              <a:rPr lang="en-US" sz="2000" b="1" dirty="0"/>
              <a:t>110 0001 1001 1001 0101 0101 111</a:t>
            </a:r>
            <a:r>
              <a:rPr lang="en-US" sz="2000" b="1" dirty="0">
                <a:solidFill>
                  <a:srgbClr val="FF0000"/>
                </a:solidFill>
              </a:rPr>
              <a:t>1</a:t>
            </a:r>
            <a:br>
              <a:rPr lang="en-US" sz="2000" b="1" dirty="0"/>
            </a:br>
            <a:r>
              <a:rPr lang="en-US" sz="2000" b="1" i="1" dirty="0"/>
              <a:t>D</a:t>
            </a:r>
            <a:r>
              <a:rPr lang="en-US" sz="2000" b="1" i="1" baseline="-25000" dirty="0"/>
              <a:t>1</a:t>
            </a:r>
            <a:r>
              <a:rPr lang="en-US" sz="2000" b="1" dirty="0"/>
              <a:t> =</a:t>
            </a:r>
            <a:r>
              <a:rPr lang="en-US" sz="2000" b="1" dirty="0">
                <a:solidFill>
                  <a:schemeClr val="accent2">
                    <a:lumMod val="50000"/>
                  </a:schemeClr>
                </a:solidFill>
              </a:rPr>
              <a:t>1</a:t>
            </a:r>
            <a:r>
              <a:rPr lang="en-US" sz="2000" b="1" dirty="0"/>
              <a:t>010 1010 1100  1100 1111 0001 111</a:t>
            </a:r>
            <a:r>
              <a:rPr lang="en-US" sz="2000" b="1" dirty="0">
                <a:solidFill>
                  <a:srgbClr val="FF0000"/>
                </a:solidFill>
              </a:rPr>
              <a:t>0</a:t>
            </a:r>
          </a:p>
          <a:p>
            <a:pPr marL="0" indent="0">
              <a:buNone/>
            </a:pPr>
            <a:r>
              <a:rPr lang="en-US" sz="2000" b="1" i="1" dirty="0"/>
              <a:t>C</a:t>
            </a:r>
            <a:r>
              <a:rPr lang="en-US" sz="2000" b="1" i="1" baseline="-25000" dirty="0"/>
              <a:t>2</a:t>
            </a:r>
            <a:r>
              <a:rPr lang="en-US" sz="2000" b="1" dirty="0"/>
              <a:t> = </a:t>
            </a:r>
            <a:r>
              <a:rPr lang="en-US" sz="2000" b="1" dirty="0">
                <a:solidFill>
                  <a:srgbClr val="FF0000"/>
                </a:solidFill>
              </a:rPr>
              <a:t>11</a:t>
            </a:r>
            <a:r>
              <a:rPr lang="en-US" sz="2000" b="1" dirty="0"/>
              <a:t>00 0011 0011 0010 1010 1011 111</a:t>
            </a:r>
            <a:r>
              <a:rPr lang="en-US" sz="2000" b="1" dirty="0">
                <a:solidFill>
                  <a:schemeClr val="accent2">
                    <a:lumMod val="50000"/>
                  </a:schemeClr>
                </a:solidFill>
              </a:rPr>
              <a:t>1</a:t>
            </a:r>
            <a:br>
              <a:rPr lang="en-US" sz="2000" b="1" dirty="0"/>
            </a:br>
            <a:r>
              <a:rPr lang="en-US" sz="2000" b="1" i="1" dirty="0"/>
              <a:t>D</a:t>
            </a:r>
            <a:r>
              <a:rPr lang="en-US" sz="2000" b="1" i="1" baseline="-25000" dirty="0"/>
              <a:t>2</a:t>
            </a:r>
            <a:r>
              <a:rPr lang="en-US" sz="2000" b="1" dirty="0"/>
              <a:t> =</a:t>
            </a:r>
            <a:r>
              <a:rPr lang="en-US" sz="2000" b="1" dirty="0">
                <a:solidFill>
                  <a:srgbClr val="FF0000"/>
                </a:solidFill>
              </a:rPr>
              <a:t>01</a:t>
            </a:r>
            <a:r>
              <a:rPr lang="en-US" sz="2000" b="1" dirty="0"/>
              <a:t>01 0101 1001 1001 1110 0011 110</a:t>
            </a:r>
            <a:r>
              <a:rPr lang="en-US" sz="2000" b="1" dirty="0">
                <a:solidFill>
                  <a:schemeClr val="accent2">
                    <a:lumMod val="50000"/>
                  </a:schemeClr>
                </a:solidFill>
              </a:rPr>
              <a:t>1</a:t>
            </a:r>
          </a:p>
          <a:p>
            <a:pPr marL="0" indent="0">
              <a:buNone/>
            </a:pPr>
            <a:r>
              <a:rPr lang="en-US" sz="2000" b="1" i="1" dirty="0"/>
              <a:t>C</a:t>
            </a:r>
            <a:r>
              <a:rPr lang="en-US" sz="2000" b="1" i="1" baseline="-25000" dirty="0"/>
              <a:t>3</a:t>
            </a:r>
            <a:r>
              <a:rPr lang="en-US" sz="2000" b="1" dirty="0"/>
              <a:t> = 0000 1100 1100 1010 1010 1111 11</a:t>
            </a:r>
            <a:r>
              <a:rPr lang="en-US" sz="2000" b="1" dirty="0">
                <a:solidFill>
                  <a:srgbClr val="FF0000"/>
                </a:solidFill>
              </a:rPr>
              <a:t>11</a:t>
            </a:r>
            <a:br>
              <a:rPr lang="en-US" sz="2000" b="1" dirty="0"/>
            </a:br>
            <a:r>
              <a:rPr lang="en-US" sz="2000" b="1" i="1" dirty="0"/>
              <a:t>D</a:t>
            </a:r>
            <a:r>
              <a:rPr lang="en-US" sz="2000" b="1" i="1" baseline="-25000" dirty="0"/>
              <a:t>3</a:t>
            </a:r>
            <a:r>
              <a:rPr lang="en-US" sz="2000" b="1" dirty="0"/>
              <a:t> =  0101 0110 0110  0111 1000 1111 01</a:t>
            </a:r>
            <a:r>
              <a:rPr lang="en-US" sz="2000" b="1" dirty="0">
                <a:solidFill>
                  <a:srgbClr val="FF0000"/>
                </a:solidFill>
              </a:rPr>
              <a:t>01</a:t>
            </a:r>
          </a:p>
          <a:p>
            <a:pPr marL="0" indent="0">
              <a:spcBef>
                <a:spcPts val="1200"/>
              </a:spcBef>
              <a:buNone/>
            </a:pPr>
            <a:r>
              <a:rPr lang="en-US" sz="2000" b="1" dirty="0"/>
              <a:t>…</a:t>
            </a:r>
          </a:p>
          <a:p>
            <a:pPr marL="0" indent="0">
              <a:spcBef>
                <a:spcPts val="1200"/>
              </a:spcBef>
              <a:buNone/>
            </a:pPr>
            <a:r>
              <a:rPr lang="en-US" sz="2000" b="1" i="1" dirty="0"/>
              <a:t>C</a:t>
            </a:r>
            <a:r>
              <a:rPr lang="en-US" sz="2000" b="1" i="1" baseline="-25000" dirty="0"/>
              <a:t>16</a:t>
            </a:r>
            <a:r>
              <a:rPr lang="en-US" sz="2000" b="1" dirty="0"/>
              <a:t> = 1111 0000 1100 1100 1010 1010 1111</a:t>
            </a:r>
            <a:br>
              <a:rPr lang="en-US" sz="2000" b="1" dirty="0"/>
            </a:br>
            <a:r>
              <a:rPr lang="en-US" sz="2000" b="1" i="1" dirty="0"/>
              <a:t>D</a:t>
            </a:r>
            <a:r>
              <a:rPr lang="en-US" sz="2000" b="1" i="1" baseline="-25000" dirty="0"/>
              <a:t>16</a:t>
            </a:r>
            <a:r>
              <a:rPr lang="en-US" sz="2000" b="1" dirty="0"/>
              <a:t> =0101 0101 0110  0110 0111 1000 1111</a:t>
            </a:r>
          </a:p>
          <a:p>
            <a:pPr marL="0" indent="0">
              <a:spcBef>
                <a:spcPts val="600"/>
              </a:spcBef>
              <a:buNone/>
            </a:pPr>
            <a:endParaRPr lang="en-US" sz="2000" b="1" dirty="0">
              <a:solidFill>
                <a:schemeClr val="tx2">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7" name="Picture 6"/>
          <p:cNvPicPr>
            <a:picLocks noChangeAspect="1"/>
          </p:cNvPicPr>
          <p:nvPr/>
        </p:nvPicPr>
        <p:blipFill>
          <a:blip r:embed="rId3"/>
          <a:stretch>
            <a:fillRect/>
          </a:stretch>
        </p:blipFill>
        <p:spPr>
          <a:xfrm>
            <a:off x="5940152" y="1643987"/>
            <a:ext cx="2664296" cy="4848888"/>
          </a:xfrm>
          <a:prstGeom prst="rect">
            <a:avLst/>
          </a:prstGeom>
        </p:spPr>
      </p:pic>
      <p:cxnSp>
        <p:nvCxnSpPr>
          <p:cNvPr id="3" name="Straight Arrow Connector 2"/>
          <p:cNvCxnSpPr/>
          <p:nvPr/>
        </p:nvCxnSpPr>
        <p:spPr>
          <a:xfrm flipH="1">
            <a:off x="1403648" y="1722472"/>
            <a:ext cx="1944216" cy="0"/>
          </a:xfrm>
          <a:prstGeom prst="straightConnector1">
            <a:avLst/>
          </a:prstGeom>
          <a:ln w="25400" cap="flat" cmpd="sng" algn="ctr">
            <a:solidFill>
              <a:srgbClr val="C00000"/>
            </a:solidFill>
            <a:prstDash val="sysDash"/>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385490407"/>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09103" y="1700808"/>
            <a:ext cx="7951329" cy="4536504"/>
          </a:xfrm>
        </p:spPr>
        <p:txBody>
          <a:bodyPr>
            <a:noAutofit/>
          </a:bodyPr>
          <a:lstStyle/>
          <a:p>
            <a:pPr marL="0" indent="0">
              <a:spcBef>
                <a:spcPts val="600"/>
              </a:spcBef>
              <a:buNone/>
            </a:pPr>
            <a:r>
              <a:rPr lang="en-US" sz="2400" b="1" dirty="0">
                <a:solidFill>
                  <a:srgbClr val="0070C0"/>
                </a:solidFill>
              </a:rPr>
              <a:t>Concatenate left (C) and right (D) of each sub-key.</a:t>
            </a:r>
          </a:p>
          <a:p>
            <a:pPr marL="0" indent="0">
              <a:spcBef>
                <a:spcPts val="600"/>
              </a:spcBef>
              <a:buNone/>
            </a:pPr>
            <a:r>
              <a:rPr lang="en-US" sz="2400" b="1" dirty="0">
                <a:solidFill>
                  <a:srgbClr val="0070C0"/>
                </a:solidFill>
              </a:rPr>
              <a:t>(3). Permute each key using the permutation Choice 2: </a:t>
            </a:r>
            <a:r>
              <a:rPr lang="en-US" sz="2400" dirty="0"/>
              <a:t>apply second permutation to each of the concatenated pairs </a:t>
            </a:r>
            <a:r>
              <a:rPr lang="en-US" sz="2400" b="1" i="1" dirty="0" err="1"/>
              <a:t>C</a:t>
            </a:r>
            <a:r>
              <a:rPr lang="en-US" sz="2400" b="1" i="1" baseline="-25000" dirty="0" err="1"/>
              <a:t>n</a:t>
            </a:r>
            <a:r>
              <a:rPr lang="en-US" sz="2400" b="1" i="1" dirty="0" err="1"/>
              <a:t>D</a:t>
            </a:r>
            <a:r>
              <a:rPr lang="en-US" sz="2400" b="1" i="1" baseline="-25000" dirty="0" err="1"/>
              <a:t>n</a:t>
            </a:r>
            <a:r>
              <a:rPr lang="en-US" sz="2400" b="1" i="1" baseline="-25000" dirty="0"/>
              <a:t> </a:t>
            </a:r>
            <a:r>
              <a:rPr lang="en-US" sz="2400" dirty="0"/>
              <a:t> using the following permutation table. Each pair has 56 bits, but </a:t>
            </a:r>
            <a:r>
              <a:rPr lang="en-US" sz="2400" b="1" dirty="0"/>
              <a:t>PC-2</a:t>
            </a:r>
            <a:r>
              <a:rPr lang="en-US" sz="2400" dirty="0"/>
              <a:t> only uses 48 of these.</a:t>
            </a:r>
          </a:p>
          <a:p>
            <a:pPr marL="0" indent="0">
              <a:spcBef>
                <a:spcPts val="600"/>
              </a:spcBef>
              <a:buNone/>
            </a:pPr>
            <a:r>
              <a:rPr lang="en-US" sz="2000" b="1" dirty="0">
                <a:solidFill>
                  <a:schemeClr val="tx2">
                    <a:lumMod val="50000"/>
                  </a:schemeClr>
                </a:solidFill>
              </a:rPr>
              <a:t>For </a:t>
            </a:r>
            <a:r>
              <a:rPr lang="en-US" sz="2000" b="1" dirty="0"/>
              <a:t>example: For the first key we have </a:t>
            </a:r>
            <a:r>
              <a:rPr lang="en-US" sz="2000" b="1" i="1" dirty="0"/>
              <a:t>C</a:t>
            </a:r>
            <a:r>
              <a:rPr lang="en-US" sz="2000" b="1" i="1" baseline="-25000" dirty="0"/>
              <a:t>1</a:t>
            </a:r>
            <a:r>
              <a:rPr lang="en-US" sz="2000" b="1" i="1" dirty="0"/>
              <a:t>D</a:t>
            </a:r>
            <a:r>
              <a:rPr lang="en-US" sz="2000" b="1" i="1" baseline="-25000" dirty="0"/>
              <a:t>1</a:t>
            </a:r>
            <a:r>
              <a:rPr lang="en-US" sz="2000" b="1" dirty="0"/>
              <a:t> = </a:t>
            </a:r>
          </a:p>
          <a:p>
            <a:pPr marL="0" indent="0">
              <a:spcBef>
                <a:spcPts val="600"/>
              </a:spcBef>
              <a:buNone/>
            </a:pPr>
            <a:r>
              <a:rPr lang="en-US" sz="2000" b="1" dirty="0"/>
              <a:t>1110 0001 1001 1</a:t>
            </a:r>
            <a:r>
              <a:rPr lang="en-US" sz="2000" b="1" dirty="0">
                <a:solidFill>
                  <a:srgbClr val="FF0000"/>
                </a:solidFill>
              </a:rPr>
              <a:t>0</a:t>
            </a:r>
            <a:r>
              <a:rPr lang="en-US" sz="2000" b="1" dirty="0"/>
              <a:t>01 </a:t>
            </a:r>
            <a:r>
              <a:rPr lang="en-US" sz="2000" b="1" dirty="0">
                <a:solidFill>
                  <a:srgbClr val="00B050"/>
                </a:solidFill>
              </a:rPr>
              <a:t>0</a:t>
            </a:r>
            <a:r>
              <a:rPr lang="en-US" sz="2000" b="1" dirty="0"/>
              <a:t>101 0101 1111 1010 1010 1100 1100 1111 0001 1110</a:t>
            </a:r>
          </a:p>
          <a:p>
            <a:pPr marL="0" indent="0">
              <a:spcBef>
                <a:spcPts val="600"/>
              </a:spcBef>
              <a:buNone/>
            </a:pPr>
            <a:r>
              <a:rPr lang="en-US" sz="2000" b="1" dirty="0"/>
              <a:t>which, after we apply the permutation PC-2, becomes </a:t>
            </a:r>
          </a:p>
          <a:p>
            <a:pPr marL="0" indent="0">
              <a:spcBef>
                <a:spcPts val="600"/>
              </a:spcBef>
              <a:buNone/>
            </a:pPr>
            <a:r>
              <a:rPr lang="en-US" sz="2000" b="1" i="1" dirty="0"/>
              <a:t>K</a:t>
            </a:r>
            <a:r>
              <a:rPr lang="en-US" sz="2000" b="1" i="1" baseline="-25000" dirty="0"/>
              <a:t>1</a:t>
            </a:r>
            <a:r>
              <a:rPr lang="en-US" sz="2000" b="1" dirty="0"/>
              <a:t> = </a:t>
            </a:r>
          </a:p>
          <a:p>
            <a:pPr marL="0" indent="0">
              <a:spcBef>
                <a:spcPts val="600"/>
              </a:spcBef>
              <a:buNone/>
            </a:pPr>
            <a:r>
              <a:rPr lang="en-US" sz="2000" b="1" dirty="0">
                <a:solidFill>
                  <a:srgbClr val="FF0000"/>
                </a:solidFill>
              </a:rPr>
              <a:t>0</a:t>
            </a:r>
            <a:r>
              <a:rPr lang="en-US" sz="2000" b="1" dirty="0">
                <a:solidFill>
                  <a:srgbClr val="00B050"/>
                </a:solidFill>
              </a:rPr>
              <a:t>0</a:t>
            </a:r>
            <a:r>
              <a:rPr lang="en-US" sz="2000" b="1" dirty="0"/>
              <a:t>011011 00000010 11101111 11111100 01110000 01110010</a:t>
            </a:r>
          </a:p>
          <a:p>
            <a:pPr marL="0" indent="0">
              <a:spcBef>
                <a:spcPts val="600"/>
              </a:spcBef>
              <a:buNone/>
            </a:pPr>
            <a:r>
              <a:rPr lang="en-US" sz="2400" dirty="0"/>
              <a:t>Do the same to get the other keys</a:t>
            </a:r>
            <a:endParaRPr lang="en-US" sz="2400" dirty="0">
              <a:solidFill>
                <a:schemeClr val="tx2">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6588224" y="4509120"/>
            <a:ext cx="2555776" cy="2376589"/>
          </a:xfrm>
          <a:prstGeom prst="rect">
            <a:avLst/>
          </a:prstGeom>
        </p:spPr>
      </p:pic>
    </p:spTree>
    <p:extLst>
      <p:ext uri="{BB962C8B-B14F-4D97-AF65-F5344CB8AC3E}">
        <p14:creationId xmlns:p14="http://schemas.microsoft.com/office/powerpoint/2010/main" val="172453209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09103" y="1700808"/>
            <a:ext cx="7951329" cy="4536504"/>
          </a:xfrm>
        </p:spPr>
        <p:txBody>
          <a:bodyPr>
            <a:noAutofit/>
          </a:bodyPr>
          <a:lstStyle/>
          <a:p>
            <a:pPr marL="0" indent="0">
              <a:buNone/>
            </a:pPr>
            <a:r>
              <a:rPr lang="en-US" b="1" dirty="0">
                <a:solidFill>
                  <a:srgbClr val="C00000"/>
                </a:solidFill>
              </a:rPr>
              <a:t>Stage 2: </a:t>
            </a:r>
            <a:r>
              <a:rPr lang="en-US" b="1" dirty="0"/>
              <a:t>Encode each 64-bit block of plaintext.</a:t>
            </a:r>
          </a:p>
          <a:p>
            <a:pPr marL="0" indent="0">
              <a:buNone/>
            </a:pPr>
            <a:r>
              <a:rPr lang="en-US" sz="2400" b="1" dirty="0">
                <a:solidFill>
                  <a:srgbClr val="0070C0"/>
                </a:solidFill>
              </a:rPr>
              <a:t>(1). Apply an </a:t>
            </a:r>
            <a:r>
              <a:rPr lang="en-US" sz="2400" b="1" i="1" dirty="0">
                <a:solidFill>
                  <a:srgbClr val="0070C0"/>
                </a:solidFill>
              </a:rPr>
              <a:t>initial permutation</a:t>
            </a:r>
            <a:r>
              <a:rPr lang="en-US" sz="2400" b="1" dirty="0">
                <a:solidFill>
                  <a:srgbClr val="0070C0"/>
                </a:solidFill>
              </a:rPr>
              <a:t> IP </a:t>
            </a:r>
            <a:r>
              <a:rPr lang="en-US" sz="2000" dirty="0"/>
              <a:t>of the 64 bits of the message data M using the following IP table.</a:t>
            </a:r>
          </a:p>
          <a:p>
            <a:pPr marL="0" indent="0">
              <a:buNone/>
            </a:pPr>
            <a:endParaRPr lang="en-US" sz="2000" dirty="0"/>
          </a:p>
          <a:p>
            <a:pPr marL="0" indent="0">
              <a:buNone/>
            </a:pPr>
            <a:endParaRPr lang="en-US" sz="1200" dirty="0"/>
          </a:p>
          <a:p>
            <a:pPr marL="0" indent="0">
              <a:buNone/>
            </a:pPr>
            <a:endParaRPr lang="en-US" sz="1800" dirty="0"/>
          </a:p>
          <a:p>
            <a:pPr marL="0" indent="0">
              <a:spcBef>
                <a:spcPts val="1200"/>
              </a:spcBef>
              <a:buNone/>
            </a:pPr>
            <a:r>
              <a:rPr lang="en-US" sz="2000" dirty="0"/>
              <a:t>Example: Applying the initial permutation to the block of text </a:t>
            </a:r>
            <a:r>
              <a:rPr lang="en-US" sz="2000" b="1" dirty="0"/>
              <a:t>M</a:t>
            </a:r>
            <a:r>
              <a:rPr lang="en-US" sz="2000" dirty="0"/>
              <a:t> = 0123456789ABCDEF</a:t>
            </a:r>
          </a:p>
          <a:p>
            <a:pPr marL="0" indent="0">
              <a:spcBef>
                <a:spcPts val="1200"/>
              </a:spcBef>
              <a:buNone/>
            </a:pPr>
            <a:r>
              <a:rPr lang="en-US" sz="1800" b="1" dirty="0"/>
              <a:t>M = 0000 0001 0010 0011 0100 0101 0110 0111 1000 1001 1010 1011 1100 1101 1</a:t>
            </a:r>
            <a:r>
              <a:rPr lang="en-US" sz="1800" b="1" dirty="0">
                <a:solidFill>
                  <a:srgbClr val="FF0000"/>
                </a:solidFill>
              </a:rPr>
              <a:t>1</a:t>
            </a:r>
            <a:r>
              <a:rPr lang="en-US" sz="1800" b="1" dirty="0"/>
              <a:t>10 1111</a:t>
            </a:r>
            <a:br>
              <a:rPr lang="en-US" sz="1800" b="1" dirty="0"/>
            </a:br>
            <a:r>
              <a:rPr lang="en-US" sz="1800" b="1" dirty="0"/>
              <a:t>IP = </a:t>
            </a:r>
            <a:r>
              <a:rPr lang="en-US" sz="1800" b="1" dirty="0">
                <a:solidFill>
                  <a:srgbClr val="FF0000"/>
                </a:solidFill>
              </a:rPr>
              <a:t>1</a:t>
            </a:r>
            <a:r>
              <a:rPr lang="en-US" sz="1800" b="1" dirty="0"/>
              <a:t>100 1100 0000 0000 1100 1100 1111 1111 1111 0000 1010 1010 1111 0000 1010 1010</a:t>
            </a:r>
          </a:p>
          <a:p>
            <a:pPr marL="0" indent="0">
              <a:buNone/>
            </a:pPr>
            <a:endParaRPr lang="en-US" sz="2400" b="1"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3" name="Picture 2"/>
          <p:cNvPicPr>
            <a:picLocks noChangeAspect="1"/>
          </p:cNvPicPr>
          <p:nvPr/>
        </p:nvPicPr>
        <p:blipFill>
          <a:blip r:embed="rId3"/>
          <a:stretch>
            <a:fillRect/>
          </a:stretch>
        </p:blipFill>
        <p:spPr>
          <a:xfrm>
            <a:off x="2360531" y="3287927"/>
            <a:ext cx="4248472" cy="1362265"/>
          </a:xfrm>
          <a:prstGeom prst="rect">
            <a:avLst/>
          </a:prstGeom>
        </p:spPr>
      </p:pic>
    </p:spTree>
    <p:extLst>
      <p:ext uri="{BB962C8B-B14F-4D97-AF65-F5344CB8AC3E}">
        <p14:creationId xmlns:p14="http://schemas.microsoft.com/office/powerpoint/2010/main" val="425460629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601890" y="1772817"/>
            <a:ext cx="7951329" cy="4720058"/>
          </a:xfrm>
        </p:spPr>
        <p:txBody>
          <a:bodyPr>
            <a:noAutofit/>
          </a:bodyPr>
          <a:lstStyle/>
          <a:p>
            <a:pPr marL="0" indent="0">
              <a:spcBef>
                <a:spcPts val="1200"/>
              </a:spcBef>
              <a:buNone/>
            </a:pPr>
            <a:r>
              <a:rPr lang="en-US" sz="1800" b="1" dirty="0">
                <a:solidFill>
                  <a:schemeClr val="accent1">
                    <a:lumMod val="50000"/>
                  </a:schemeClr>
                </a:solidFill>
              </a:rPr>
              <a:t>IP = </a:t>
            </a:r>
            <a:r>
              <a:rPr lang="en-US" sz="1800" b="1" dirty="0">
                <a:solidFill>
                  <a:srgbClr val="C00000"/>
                </a:solidFill>
              </a:rPr>
              <a:t>1100 1100 0000 0000 1100 1100 1111 1111 </a:t>
            </a:r>
            <a:r>
              <a:rPr lang="en-US" sz="1800" b="1" dirty="0">
                <a:solidFill>
                  <a:schemeClr val="accent2">
                    <a:lumMod val="25000"/>
                  </a:schemeClr>
                </a:solidFill>
              </a:rPr>
              <a:t>1111 0000 1010 1010 1111 0000 1010 1010</a:t>
            </a:r>
          </a:p>
          <a:p>
            <a:pPr marL="0" indent="0">
              <a:spcBef>
                <a:spcPts val="1200"/>
              </a:spcBef>
              <a:buNone/>
            </a:pPr>
            <a:endParaRPr lang="en-US" sz="1800" b="1" dirty="0">
              <a:solidFill>
                <a:schemeClr val="accent2">
                  <a:lumMod val="25000"/>
                </a:schemeClr>
              </a:solidFill>
            </a:endParaRPr>
          </a:p>
          <a:p>
            <a:pPr marL="0" indent="0">
              <a:spcBef>
                <a:spcPts val="1200"/>
              </a:spcBef>
              <a:buNone/>
            </a:pPr>
            <a:r>
              <a:rPr lang="en-US" altLang="en-US" sz="2400" b="1" dirty="0">
                <a:solidFill>
                  <a:srgbClr val="0070C0"/>
                </a:solidFill>
                <a:cs typeface="Times New Roman" panose="02020603050405020304" pitchFamily="18" charset="0"/>
              </a:rPr>
              <a:t>(2). </a:t>
            </a:r>
            <a:r>
              <a:rPr lang="en-US" sz="2400" b="1" dirty="0">
                <a:solidFill>
                  <a:srgbClr val="0070C0"/>
                </a:solidFill>
              </a:rPr>
              <a:t>Divide IP into </a:t>
            </a:r>
            <a:r>
              <a:rPr lang="en-US" sz="2400" b="1" i="1" dirty="0">
                <a:solidFill>
                  <a:srgbClr val="0070C0"/>
                </a:solidFill>
              </a:rPr>
              <a:t>L</a:t>
            </a:r>
            <a:r>
              <a:rPr lang="en-US" sz="2400" b="1" i="1" baseline="-25000" dirty="0">
                <a:solidFill>
                  <a:srgbClr val="0070C0"/>
                </a:solidFill>
              </a:rPr>
              <a:t>0</a:t>
            </a:r>
            <a:r>
              <a:rPr lang="en-US" sz="2400" b="1" dirty="0">
                <a:solidFill>
                  <a:srgbClr val="0070C0"/>
                </a:solidFill>
              </a:rPr>
              <a:t> and </a:t>
            </a:r>
            <a:r>
              <a:rPr lang="en-US" sz="2400" b="1" i="1" dirty="0">
                <a:solidFill>
                  <a:srgbClr val="0070C0"/>
                </a:solidFill>
              </a:rPr>
              <a:t>R</a:t>
            </a:r>
            <a:r>
              <a:rPr lang="en-US" sz="2400" b="1" i="1" baseline="-25000" dirty="0">
                <a:solidFill>
                  <a:srgbClr val="0070C0"/>
                </a:solidFill>
              </a:rPr>
              <a:t>0</a:t>
            </a:r>
            <a:r>
              <a:rPr lang="en-US" sz="2400" b="1" dirty="0">
                <a:solidFill>
                  <a:srgbClr val="0070C0"/>
                </a:solidFill>
              </a:rPr>
              <a:t>, and </a:t>
            </a:r>
            <a:r>
              <a:rPr lang="en-US" sz="2400" b="1" dirty="0">
                <a:solidFill>
                  <a:srgbClr val="0070C0"/>
                </a:solidFill>
                <a:cs typeface="Times New Roman" panose="02020603050405020304" pitchFamily="18" charset="0"/>
              </a:rPr>
              <a:t>p</a:t>
            </a:r>
            <a:r>
              <a:rPr lang="en-US" altLang="en-US" sz="2400" b="1" dirty="0">
                <a:solidFill>
                  <a:srgbClr val="0070C0"/>
                </a:solidFill>
                <a:cs typeface="Times New Roman" panose="02020603050405020304" pitchFamily="18" charset="0"/>
              </a:rPr>
              <a:t>roceed through 16 iterations, for 1&lt;=</a:t>
            </a:r>
            <a:r>
              <a:rPr lang="en-US" altLang="en-US" sz="2400" b="1" i="1" dirty="0">
                <a:solidFill>
                  <a:srgbClr val="0070C0"/>
                </a:solidFill>
                <a:cs typeface="Times New Roman" panose="02020603050405020304" pitchFamily="18" charset="0"/>
              </a:rPr>
              <a:t>n</a:t>
            </a:r>
            <a:r>
              <a:rPr lang="en-US" altLang="en-US" sz="2400" b="1" dirty="0">
                <a:solidFill>
                  <a:srgbClr val="0070C0"/>
                </a:solidFill>
                <a:cs typeface="Times New Roman" panose="02020603050405020304" pitchFamily="18" charset="0"/>
              </a:rPr>
              <a:t>&lt;=16, using a function </a:t>
            </a:r>
            <a:r>
              <a:rPr lang="en-US" altLang="en-US" sz="2400" b="1" i="1" dirty="0">
                <a:solidFill>
                  <a:srgbClr val="0070C0"/>
                </a:solidFill>
                <a:cs typeface="Times New Roman" panose="02020603050405020304" pitchFamily="18" charset="0"/>
              </a:rPr>
              <a:t>f</a:t>
            </a:r>
            <a:r>
              <a:rPr lang="en-US" altLang="en-US" sz="2400" b="1" dirty="0">
                <a:solidFill>
                  <a:srgbClr val="0070C0"/>
                </a:solidFill>
                <a:cs typeface="Times New Roman" panose="02020603050405020304" pitchFamily="18" charset="0"/>
              </a:rPr>
              <a:t>:</a:t>
            </a:r>
            <a:endParaRPr lang="en-US" sz="2400" b="1" dirty="0">
              <a:solidFill>
                <a:schemeClr val="accent2">
                  <a:lumMod val="25000"/>
                </a:schemeClr>
              </a:solidFill>
            </a:endParaRPr>
          </a:p>
          <a:p>
            <a:pPr marL="0" indent="0">
              <a:spcBef>
                <a:spcPts val="600"/>
              </a:spcBef>
              <a:buNone/>
            </a:pPr>
            <a:r>
              <a:rPr lang="en-US" sz="2000" b="1" i="1" dirty="0">
                <a:solidFill>
                  <a:schemeClr val="accent1">
                    <a:lumMod val="50000"/>
                  </a:schemeClr>
                </a:solidFill>
              </a:rPr>
              <a:t>L</a:t>
            </a:r>
            <a:r>
              <a:rPr lang="en-US" sz="2000" b="1" i="1" baseline="-25000" dirty="0">
                <a:solidFill>
                  <a:schemeClr val="accent1">
                    <a:lumMod val="50000"/>
                  </a:schemeClr>
                </a:solidFill>
              </a:rPr>
              <a:t>0</a:t>
            </a:r>
            <a:r>
              <a:rPr lang="en-US" sz="2000" b="1" dirty="0">
                <a:solidFill>
                  <a:schemeClr val="accent1">
                    <a:lumMod val="50000"/>
                  </a:schemeClr>
                </a:solidFill>
              </a:rPr>
              <a:t> = </a:t>
            </a:r>
            <a:r>
              <a:rPr lang="en-US" sz="2000" b="1" dirty="0">
                <a:solidFill>
                  <a:srgbClr val="C00000"/>
                </a:solidFill>
              </a:rPr>
              <a:t>1100 1100 0000 0000 1100 1100 1111 1111</a:t>
            </a:r>
            <a:br>
              <a:rPr lang="en-US" sz="2000" b="1" dirty="0">
                <a:solidFill>
                  <a:schemeClr val="accent1">
                    <a:lumMod val="50000"/>
                  </a:schemeClr>
                </a:solidFill>
              </a:rPr>
            </a:br>
            <a:r>
              <a:rPr lang="en-US" sz="2000" b="1" i="1" dirty="0">
                <a:solidFill>
                  <a:schemeClr val="accent1">
                    <a:lumMod val="50000"/>
                  </a:schemeClr>
                </a:solidFill>
              </a:rPr>
              <a:t>R</a:t>
            </a:r>
            <a:r>
              <a:rPr lang="en-US" sz="2000" b="1" i="1" baseline="-25000" dirty="0">
                <a:solidFill>
                  <a:schemeClr val="accent1">
                    <a:lumMod val="50000"/>
                  </a:schemeClr>
                </a:solidFill>
              </a:rPr>
              <a:t>0</a:t>
            </a:r>
            <a:r>
              <a:rPr lang="en-US" sz="2000" b="1" dirty="0">
                <a:solidFill>
                  <a:schemeClr val="accent1">
                    <a:lumMod val="50000"/>
                  </a:schemeClr>
                </a:solidFill>
              </a:rPr>
              <a:t> = </a:t>
            </a:r>
            <a:r>
              <a:rPr lang="en-US" sz="2000" b="1" dirty="0">
                <a:solidFill>
                  <a:schemeClr val="accent2">
                    <a:lumMod val="25000"/>
                  </a:schemeClr>
                </a:solidFill>
              </a:rPr>
              <a:t>1111 0000 1010 1010 1111 0000 1010 1010</a:t>
            </a:r>
          </a:p>
          <a:p>
            <a:pPr marL="0" indent="0">
              <a:spcBef>
                <a:spcPts val="600"/>
              </a:spcBef>
              <a:buNone/>
            </a:pPr>
            <a:endParaRPr lang="en-US" sz="800" b="1" dirty="0">
              <a:solidFill>
                <a:schemeClr val="accent1">
                  <a:lumMod val="50000"/>
                </a:schemeClr>
              </a:solidFill>
            </a:endParaRPr>
          </a:p>
          <a:p>
            <a:pPr marL="0" lvl="0" indent="0" eaLnBrk="0" fontAlgn="base" hangingPunct="0">
              <a:spcBef>
                <a:spcPts val="600"/>
              </a:spcBef>
              <a:spcAft>
                <a:spcPct val="0"/>
              </a:spcAft>
              <a:buClrTx/>
              <a:buNone/>
            </a:pPr>
            <a:r>
              <a:rPr lang="en-US" altLang="en-US" sz="2000" dirty="0">
                <a:solidFill>
                  <a:schemeClr val="accent1">
                    <a:lumMod val="50000"/>
                  </a:schemeClr>
                </a:solidFill>
                <a:cs typeface="Times New Roman" panose="02020603050405020304" pitchFamily="18" charset="0"/>
              </a:rPr>
              <a:t>Let + denote XOR addition, (bit-by-bit addition modulo 2). Then for n going from 1 to 16 we calculate:</a:t>
            </a:r>
            <a:endParaRPr lang="en-US" altLang="en-US" sz="2000" dirty="0">
              <a:solidFill>
                <a:schemeClr val="accent1">
                  <a:lumMod val="50000"/>
                </a:schemeClr>
              </a:solidFill>
            </a:endParaRPr>
          </a:p>
          <a:p>
            <a:pPr marL="0" lvl="0" indent="0" eaLnBrk="0" fontAlgn="base" hangingPunct="0">
              <a:spcBef>
                <a:spcPts val="600"/>
              </a:spcBef>
              <a:spcAft>
                <a:spcPct val="0"/>
              </a:spcAft>
              <a:buClrTx/>
              <a:buNone/>
            </a:pPr>
            <a:r>
              <a:rPr lang="en-US" altLang="en-US" sz="2000" b="1" i="1" dirty="0">
                <a:solidFill>
                  <a:schemeClr val="accent1">
                    <a:lumMod val="50000"/>
                  </a:schemeClr>
                </a:solidFill>
              </a:rPr>
              <a:t>L</a:t>
            </a:r>
            <a:r>
              <a:rPr lang="en-US" altLang="en-US" sz="2000" b="1" i="1" baseline="-30000" dirty="0">
                <a:solidFill>
                  <a:schemeClr val="accent1">
                    <a:lumMod val="50000"/>
                  </a:schemeClr>
                </a:solidFill>
              </a:rPr>
              <a:t>n</a:t>
            </a:r>
            <a:r>
              <a:rPr lang="en-US" altLang="en-US" sz="2000" b="1" dirty="0">
                <a:solidFill>
                  <a:schemeClr val="accent1">
                    <a:lumMod val="50000"/>
                  </a:schemeClr>
                </a:solidFill>
              </a:rPr>
              <a:t> = </a:t>
            </a:r>
            <a:r>
              <a:rPr lang="en-US" altLang="en-US" sz="2000" b="1" i="1" dirty="0">
                <a:solidFill>
                  <a:schemeClr val="accent1">
                    <a:lumMod val="50000"/>
                  </a:schemeClr>
                </a:solidFill>
              </a:rPr>
              <a:t>R</a:t>
            </a:r>
            <a:r>
              <a:rPr lang="en-US" altLang="en-US" sz="2000" b="1" i="1" baseline="-30000" dirty="0">
                <a:solidFill>
                  <a:schemeClr val="accent1">
                    <a:lumMod val="50000"/>
                  </a:schemeClr>
                </a:solidFill>
              </a:rPr>
              <a:t>n-1</a:t>
            </a:r>
            <a:br>
              <a:rPr lang="en-US" altLang="en-US" sz="2000" b="1" dirty="0">
                <a:solidFill>
                  <a:schemeClr val="accent1">
                    <a:lumMod val="50000"/>
                  </a:schemeClr>
                </a:solidFill>
              </a:rPr>
            </a:br>
            <a:r>
              <a:rPr lang="en-US" altLang="en-US" sz="2000" b="1" i="1" dirty="0">
                <a:solidFill>
                  <a:schemeClr val="accent1">
                    <a:lumMod val="50000"/>
                  </a:schemeClr>
                </a:solidFill>
              </a:rPr>
              <a:t>R</a:t>
            </a:r>
            <a:r>
              <a:rPr lang="en-US" altLang="en-US" sz="2000" b="1" i="1" baseline="-30000" dirty="0">
                <a:solidFill>
                  <a:schemeClr val="accent1">
                    <a:lumMod val="50000"/>
                  </a:schemeClr>
                </a:solidFill>
              </a:rPr>
              <a:t>n</a:t>
            </a:r>
            <a:r>
              <a:rPr lang="en-US" altLang="en-US" sz="2000" b="1" dirty="0">
                <a:solidFill>
                  <a:schemeClr val="accent1">
                    <a:lumMod val="50000"/>
                  </a:schemeClr>
                </a:solidFill>
              </a:rPr>
              <a:t> = </a:t>
            </a:r>
            <a:r>
              <a:rPr lang="en-US" altLang="en-US" sz="2000" b="1" i="1" dirty="0">
                <a:solidFill>
                  <a:schemeClr val="accent1">
                    <a:lumMod val="50000"/>
                  </a:schemeClr>
                </a:solidFill>
              </a:rPr>
              <a:t>L</a:t>
            </a:r>
            <a:r>
              <a:rPr lang="en-US" altLang="en-US" sz="2000" b="1" i="1" baseline="-30000" dirty="0">
                <a:solidFill>
                  <a:schemeClr val="accent1">
                    <a:lumMod val="50000"/>
                  </a:schemeClr>
                </a:solidFill>
              </a:rPr>
              <a:t>n-1</a:t>
            </a:r>
            <a:r>
              <a:rPr lang="en-US" altLang="en-US" sz="2000" b="1" dirty="0">
                <a:solidFill>
                  <a:schemeClr val="accent1">
                    <a:lumMod val="50000"/>
                  </a:schemeClr>
                </a:solidFill>
              </a:rPr>
              <a:t> + </a:t>
            </a:r>
            <a:r>
              <a:rPr lang="en-US" altLang="en-US" sz="2000" b="1" i="1" dirty="0">
                <a:solidFill>
                  <a:schemeClr val="accent1">
                    <a:lumMod val="50000"/>
                  </a:schemeClr>
                </a:solidFill>
              </a:rPr>
              <a:t>f</a:t>
            </a:r>
            <a:r>
              <a:rPr lang="en-US" altLang="en-US" sz="2000" b="1" dirty="0">
                <a:solidFill>
                  <a:schemeClr val="accent1">
                    <a:lumMod val="50000"/>
                  </a:schemeClr>
                </a:solidFill>
              </a:rPr>
              <a:t>(</a:t>
            </a:r>
            <a:r>
              <a:rPr lang="en-US" altLang="en-US" sz="2000" b="1" i="1" dirty="0">
                <a:solidFill>
                  <a:schemeClr val="accent1">
                    <a:lumMod val="50000"/>
                  </a:schemeClr>
                </a:solidFill>
              </a:rPr>
              <a:t>R</a:t>
            </a:r>
            <a:r>
              <a:rPr lang="en-US" altLang="en-US" sz="2000" b="1" i="1" baseline="-30000" dirty="0">
                <a:solidFill>
                  <a:schemeClr val="accent1">
                    <a:lumMod val="50000"/>
                  </a:schemeClr>
                </a:solidFill>
              </a:rPr>
              <a:t>n-1</a:t>
            </a:r>
            <a:r>
              <a:rPr lang="en-US" altLang="en-US" sz="2000" b="1" dirty="0">
                <a:solidFill>
                  <a:schemeClr val="accent1">
                    <a:lumMod val="50000"/>
                  </a:schemeClr>
                </a:solidFill>
              </a:rPr>
              <a:t>,</a:t>
            </a:r>
            <a:r>
              <a:rPr lang="en-US" altLang="en-US" sz="2000" b="1" i="1" dirty="0">
                <a:solidFill>
                  <a:schemeClr val="accent1">
                    <a:lumMod val="50000"/>
                  </a:schemeClr>
                </a:solidFill>
              </a:rPr>
              <a:t>K</a:t>
            </a:r>
            <a:r>
              <a:rPr lang="en-US" altLang="en-US" sz="2000" b="1" i="1" baseline="-30000" dirty="0">
                <a:solidFill>
                  <a:schemeClr val="accent1">
                    <a:lumMod val="50000"/>
                  </a:schemeClr>
                </a:solidFill>
              </a:rPr>
              <a:t>n</a:t>
            </a:r>
            <a:r>
              <a:rPr lang="en-US" altLang="en-US" sz="2000" b="1" dirty="0">
                <a:solidFill>
                  <a:schemeClr val="accent1">
                    <a:lumMod val="50000"/>
                  </a:schemeClr>
                </a:solidFill>
              </a:rPr>
              <a:t>) </a:t>
            </a:r>
          </a:p>
          <a:p>
            <a:pPr marL="0" lvl="0" indent="0" eaLnBrk="0" fontAlgn="base" hangingPunct="0">
              <a:spcBef>
                <a:spcPts val="600"/>
              </a:spcBef>
              <a:spcAft>
                <a:spcPct val="0"/>
              </a:spcAft>
              <a:buClrTx/>
              <a:buNone/>
            </a:pPr>
            <a:endParaRPr lang="en-US" altLang="en-US" sz="700" b="1" dirty="0">
              <a:solidFill>
                <a:schemeClr val="accent1">
                  <a:lumMod val="50000"/>
                </a:schemeClr>
              </a:solidFill>
            </a:endParaRPr>
          </a:p>
          <a:p>
            <a:pPr marL="0" lvl="0" indent="0" eaLnBrk="0" fontAlgn="base" hangingPunct="0">
              <a:spcBef>
                <a:spcPts val="600"/>
              </a:spcBef>
              <a:spcAft>
                <a:spcPct val="0"/>
              </a:spcAft>
              <a:buClrTx/>
              <a:buNone/>
            </a:pPr>
            <a:endParaRPr lang="en-US" altLang="en-US" sz="2000" b="1"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b="1" dirty="0">
              <a:solidFill>
                <a:schemeClr val="accent1">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15240343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97594" y="1772816"/>
            <a:ext cx="7951329" cy="4720058"/>
          </a:xfrm>
        </p:spPr>
        <p:txBody>
          <a:bodyPr>
            <a:noAutofit/>
          </a:bodyPr>
          <a:lstStyle/>
          <a:p>
            <a:pPr marL="0" indent="0">
              <a:lnSpc>
                <a:spcPct val="150000"/>
              </a:lnSpc>
              <a:spcBef>
                <a:spcPts val="600"/>
              </a:spcBef>
              <a:buNone/>
            </a:pPr>
            <a:r>
              <a:rPr lang="en-US" sz="2000" b="1" i="1" dirty="0">
                <a:solidFill>
                  <a:schemeClr val="accent1">
                    <a:lumMod val="50000"/>
                  </a:schemeClr>
                </a:solidFill>
              </a:rPr>
              <a:t>L</a:t>
            </a:r>
            <a:r>
              <a:rPr lang="en-US" sz="2000" b="1" i="1" baseline="-25000" dirty="0">
                <a:solidFill>
                  <a:schemeClr val="accent1">
                    <a:lumMod val="50000"/>
                  </a:schemeClr>
                </a:solidFill>
              </a:rPr>
              <a:t>0</a:t>
            </a:r>
            <a:r>
              <a:rPr lang="en-US" sz="2000" b="1" dirty="0">
                <a:solidFill>
                  <a:schemeClr val="accent1">
                    <a:lumMod val="50000"/>
                  </a:schemeClr>
                </a:solidFill>
              </a:rPr>
              <a:t> = </a:t>
            </a:r>
            <a:r>
              <a:rPr lang="en-US" sz="2000" b="1" dirty="0">
                <a:solidFill>
                  <a:srgbClr val="C00000"/>
                </a:solidFill>
              </a:rPr>
              <a:t>1100 1100 0000 0000 1100 1100 1111 1111</a:t>
            </a:r>
            <a:br>
              <a:rPr lang="en-US" sz="2000" b="1" dirty="0">
                <a:solidFill>
                  <a:schemeClr val="accent1">
                    <a:lumMod val="50000"/>
                  </a:schemeClr>
                </a:solidFill>
              </a:rPr>
            </a:br>
            <a:r>
              <a:rPr lang="en-US" sz="2000" b="1" i="1" dirty="0">
                <a:solidFill>
                  <a:schemeClr val="accent1">
                    <a:lumMod val="50000"/>
                  </a:schemeClr>
                </a:solidFill>
              </a:rPr>
              <a:t>R</a:t>
            </a:r>
            <a:r>
              <a:rPr lang="en-US" sz="2000" b="1" i="1" baseline="-25000" dirty="0">
                <a:solidFill>
                  <a:schemeClr val="accent1">
                    <a:lumMod val="50000"/>
                  </a:schemeClr>
                </a:solidFill>
              </a:rPr>
              <a:t>0</a:t>
            </a:r>
            <a:r>
              <a:rPr lang="en-US" sz="2000" b="1" dirty="0">
                <a:solidFill>
                  <a:schemeClr val="accent1">
                    <a:lumMod val="50000"/>
                  </a:schemeClr>
                </a:solidFill>
              </a:rPr>
              <a:t> = </a:t>
            </a:r>
            <a:r>
              <a:rPr lang="en-US" sz="2000" b="1" dirty="0">
                <a:solidFill>
                  <a:schemeClr val="accent2">
                    <a:lumMod val="25000"/>
                  </a:schemeClr>
                </a:solidFill>
              </a:rPr>
              <a:t>1111 0000 1010 1010 1111 0000 1010 1010</a:t>
            </a:r>
            <a:endParaRPr lang="en-US" sz="2000" b="1" dirty="0">
              <a:solidFill>
                <a:schemeClr val="accent1">
                  <a:lumMod val="50000"/>
                </a:schemeClr>
              </a:solidFill>
            </a:endParaRPr>
          </a:p>
          <a:p>
            <a:pPr marL="0" lvl="0" indent="0" eaLnBrk="0" fontAlgn="base" hangingPunct="0">
              <a:lnSpc>
                <a:spcPct val="150000"/>
              </a:lnSpc>
              <a:spcBef>
                <a:spcPts val="600"/>
              </a:spcBef>
              <a:spcAft>
                <a:spcPct val="0"/>
              </a:spcAft>
              <a:buClrTx/>
              <a:buNone/>
            </a:pPr>
            <a:endParaRPr lang="en-US" altLang="en-US" sz="2000" b="1" dirty="0">
              <a:solidFill>
                <a:schemeClr val="accent1">
                  <a:lumMod val="50000"/>
                </a:schemeClr>
              </a:solidFill>
            </a:endParaRPr>
          </a:p>
          <a:p>
            <a:pPr marL="0" indent="0">
              <a:lnSpc>
                <a:spcPct val="150000"/>
              </a:lnSpc>
              <a:spcBef>
                <a:spcPts val="600"/>
              </a:spcBef>
              <a:buNone/>
            </a:pPr>
            <a:r>
              <a:rPr lang="en-US" sz="2000" b="1" dirty="0"/>
              <a:t>For example:</a:t>
            </a:r>
            <a:r>
              <a:rPr lang="en-US" sz="2000" dirty="0"/>
              <a:t> For </a:t>
            </a:r>
            <a:r>
              <a:rPr lang="en-US" sz="2000" b="1" i="1" dirty="0"/>
              <a:t>n</a:t>
            </a:r>
            <a:r>
              <a:rPr lang="en-US" sz="2000" dirty="0"/>
              <a:t> = 1, we have</a:t>
            </a:r>
          </a:p>
          <a:p>
            <a:pPr marL="0" indent="0">
              <a:lnSpc>
                <a:spcPct val="150000"/>
              </a:lnSpc>
              <a:spcBef>
                <a:spcPts val="600"/>
              </a:spcBef>
              <a:buNone/>
            </a:pPr>
            <a:r>
              <a:rPr lang="en-US" sz="2000" b="1" i="1" dirty="0"/>
              <a:t>K</a:t>
            </a:r>
            <a:r>
              <a:rPr lang="en-US" sz="2000" b="1" i="1" baseline="-25000" dirty="0"/>
              <a:t>1</a:t>
            </a:r>
            <a:r>
              <a:rPr lang="en-US" sz="2000" b="1" dirty="0"/>
              <a:t> = 0001 1011 0000 0010 1110 1111 1111 1100 0111 0000 0111 0010</a:t>
            </a:r>
            <a:br>
              <a:rPr lang="en-US" sz="2000" b="1" dirty="0"/>
            </a:br>
            <a:r>
              <a:rPr lang="en-US" sz="2000" b="1" i="1" dirty="0"/>
              <a:t>L</a:t>
            </a:r>
            <a:r>
              <a:rPr lang="en-US" sz="2000" b="1" i="1" baseline="-25000" dirty="0"/>
              <a:t>1</a:t>
            </a:r>
            <a:r>
              <a:rPr lang="en-US" sz="2000" b="1" dirty="0"/>
              <a:t> = </a:t>
            </a:r>
            <a:r>
              <a:rPr lang="en-US" sz="2000" b="1" i="1" dirty="0"/>
              <a:t>R</a:t>
            </a:r>
            <a:r>
              <a:rPr lang="en-US" sz="2000" b="1" i="1" baseline="-25000" dirty="0"/>
              <a:t>0</a:t>
            </a:r>
            <a:r>
              <a:rPr lang="en-US" sz="2000" b="1" dirty="0"/>
              <a:t> = 1111 0000 1010 1010 1111 0000 1010 1010</a:t>
            </a:r>
            <a:br>
              <a:rPr lang="en-US" sz="2000" dirty="0"/>
            </a:br>
            <a:r>
              <a:rPr lang="en-US" sz="2000" b="1" i="1" dirty="0"/>
              <a:t>R</a:t>
            </a:r>
            <a:r>
              <a:rPr lang="en-US" sz="2000" b="1" i="1" baseline="-25000" dirty="0"/>
              <a:t>1</a:t>
            </a:r>
            <a:r>
              <a:rPr lang="en-US" sz="2000" dirty="0"/>
              <a:t> = </a:t>
            </a:r>
            <a:r>
              <a:rPr lang="en-US" sz="2000" b="1" i="1" dirty="0"/>
              <a:t>L</a:t>
            </a:r>
            <a:r>
              <a:rPr lang="en-US" sz="2000" b="1" i="1" baseline="-25000" dirty="0"/>
              <a:t>0</a:t>
            </a:r>
            <a:r>
              <a:rPr lang="en-US" sz="2000" dirty="0"/>
              <a:t> + </a:t>
            </a:r>
            <a:r>
              <a:rPr lang="en-US" sz="2000" b="1" i="1" dirty="0"/>
              <a:t>f</a:t>
            </a:r>
            <a:r>
              <a:rPr lang="en-US" sz="2000" dirty="0"/>
              <a:t>(</a:t>
            </a:r>
            <a:r>
              <a:rPr lang="en-US" sz="2000" b="1" i="1" dirty="0"/>
              <a:t>R</a:t>
            </a:r>
            <a:r>
              <a:rPr lang="en-US" sz="2000" b="1" i="1" baseline="-25000" dirty="0"/>
              <a:t>0</a:t>
            </a:r>
            <a:r>
              <a:rPr lang="en-US" sz="2000" dirty="0"/>
              <a:t>,</a:t>
            </a:r>
            <a:r>
              <a:rPr lang="en-US" sz="2000" b="1" i="1" dirty="0"/>
              <a:t>K</a:t>
            </a:r>
            <a:r>
              <a:rPr lang="en-US" sz="2000" b="1" i="1" baseline="-25000" dirty="0"/>
              <a:t>1</a:t>
            </a:r>
            <a:r>
              <a:rPr lang="en-US" sz="2000" dirty="0"/>
              <a:t>)</a:t>
            </a:r>
          </a:p>
          <a:p>
            <a:pPr marL="0" lvl="0" indent="0" eaLnBrk="0" fontAlgn="base" hangingPunct="0">
              <a:spcBef>
                <a:spcPts val="600"/>
              </a:spcBef>
              <a:spcAft>
                <a:spcPct val="0"/>
              </a:spcAft>
              <a:buClrTx/>
              <a:buNone/>
            </a:pPr>
            <a:endParaRPr lang="en-US" altLang="en-US" sz="2000" b="1"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dirty="0">
              <a:solidFill>
                <a:schemeClr val="accent1">
                  <a:lumMod val="50000"/>
                </a:schemeClr>
              </a:solidFill>
            </a:endParaRPr>
          </a:p>
          <a:p>
            <a:pPr marL="0" indent="0">
              <a:buNone/>
            </a:pPr>
            <a:endParaRPr lang="en-US" sz="2000" b="1" dirty="0">
              <a:solidFill>
                <a:schemeClr val="accent1">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37820273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Stream Cipher</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4026653356"/>
              </p:ext>
            </p:extLst>
          </p:nvPr>
        </p:nvGraphicFramePr>
        <p:xfrm>
          <a:off x="381000" y="1761565"/>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362529803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97594" y="1464833"/>
            <a:ext cx="7951329" cy="5028041"/>
          </a:xfrm>
        </p:spPr>
        <p:txBody>
          <a:bodyPr>
            <a:noAutofit/>
          </a:bodyPr>
          <a:lstStyle/>
          <a:p>
            <a:pPr marL="0" indent="0">
              <a:spcBef>
                <a:spcPts val="1200"/>
              </a:spcBef>
              <a:buNone/>
            </a:pPr>
            <a:r>
              <a:rPr lang="en-US" sz="2400" b="1" dirty="0">
                <a:solidFill>
                  <a:srgbClr val="0070C0"/>
                </a:solidFill>
              </a:rPr>
              <a:t>(3). Expand each block </a:t>
            </a:r>
            <a:r>
              <a:rPr lang="en-US" sz="2400" b="1" i="1" dirty="0">
                <a:solidFill>
                  <a:srgbClr val="0070C0"/>
                </a:solidFill>
              </a:rPr>
              <a:t>R</a:t>
            </a:r>
            <a:r>
              <a:rPr lang="en-US" sz="2400" b="1" i="1" baseline="-25000" dirty="0">
                <a:solidFill>
                  <a:srgbClr val="0070C0"/>
                </a:solidFill>
              </a:rPr>
              <a:t>n-1</a:t>
            </a:r>
            <a:r>
              <a:rPr lang="en-US" sz="2400" b="1" dirty="0">
                <a:solidFill>
                  <a:srgbClr val="0070C0"/>
                </a:solidFill>
              </a:rPr>
              <a:t> from 32 bits to 48 bits (as key length): </a:t>
            </a:r>
            <a:r>
              <a:rPr lang="en-US" sz="2400" dirty="0"/>
              <a:t>This is done by using a 8x6 selection table that repeats some of the bits in </a:t>
            </a:r>
            <a:r>
              <a:rPr lang="en-US" sz="2400" b="1" i="1" dirty="0"/>
              <a:t>R</a:t>
            </a:r>
            <a:r>
              <a:rPr lang="en-US" sz="2400" b="1" i="1" baseline="-25000" dirty="0"/>
              <a:t>n-1</a:t>
            </a:r>
            <a:r>
              <a:rPr lang="en-US" sz="2400" dirty="0"/>
              <a:t> .</a:t>
            </a:r>
          </a:p>
          <a:p>
            <a:pPr marL="0" indent="0">
              <a:spcBef>
                <a:spcPts val="1200"/>
              </a:spcBef>
              <a:buNone/>
            </a:pPr>
            <a:endParaRPr lang="en-US" altLang="en-US" sz="2400" b="1" dirty="0">
              <a:solidFill>
                <a:schemeClr val="accent1">
                  <a:lumMod val="50000"/>
                </a:schemeClr>
              </a:solidFill>
            </a:endParaRPr>
          </a:p>
          <a:p>
            <a:pPr marL="0" indent="0">
              <a:buNone/>
            </a:pPr>
            <a:endParaRPr lang="en-US" sz="2400" dirty="0">
              <a:solidFill>
                <a:schemeClr val="accent1">
                  <a:lumMod val="50000"/>
                </a:schemeClr>
              </a:solidFill>
            </a:endParaRPr>
          </a:p>
          <a:p>
            <a:pPr marL="0" indent="0">
              <a:buNone/>
            </a:pPr>
            <a:endParaRPr lang="en-US" sz="2400" dirty="0">
              <a:solidFill>
                <a:schemeClr val="accent1">
                  <a:lumMod val="50000"/>
                </a:schemeClr>
              </a:solidFill>
            </a:endParaRPr>
          </a:p>
          <a:p>
            <a:pPr marL="0" indent="0">
              <a:buNone/>
            </a:pPr>
            <a:r>
              <a:rPr lang="pt-BR" sz="2400" b="1" dirty="0"/>
              <a:t>For example:</a:t>
            </a:r>
            <a:r>
              <a:rPr lang="pt-BR" sz="2400" dirty="0"/>
              <a:t> We calculate </a:t>
            </a:r>
            <a:r>
              <a:rPr lang="pt-BR" sz="2400" b="1" dirty="0"/>
              <a:t>E</a:t>
            </a:r>
            <a:r>
              <a:rPr lang="pt-BR" sz="2400" dirty="0"/>
              <a:t>(</a:t>
            </a:r>
            <a:r>
              <a:rPr lang="pt-BR" sz="2400" b="1" i="1" dirty="0"/>
              <a:t>R</a:t>
            </a:r>
            <a:r>
              <a:rPr lang="pt-BR" sz="2400" b="1" i="1" baseline="-25000" dirty="0"/>
              <a:t>0</a:t>
            </a:r>
            <a:r>
              <a:rPr lang="pt-BR" sz="2400" dirty="0"/>
              <a:t>) from </a:t>
            </a:r>
            <a:r>
              <a:rPr lang="pt-BR" sz="2400" b="1" i="1" dirty="0"/>
              <a:t>R</a:t>
            </a:r>
            <a:r>
              <a:rPr lang="pt-BR" sz="2400" b="1" i="1" baseline="-25000" dirty="0"/>
              <a:t>0</a:t>
            </a:r>
            <a:r>
              <a:rPr lang="pt-BR" sz="2400" dirty="0"/>
              <a:t> as follows:</a:t>
            </a:r>
          </a:p>
          <a:p>
            <a:pPr marL="0" indent="0">
              <a:buNone/>
            </a:pPr>
            <a:r>
              <a:rPr lang="pt-BR" sz="2000" b="1" i="1" dirty="0"/>
              <a:t>R</a:t>
            </a:r>
            <a:r>
              <a:rPr lang="pt-BR" sz="2000" b="1" i="1" baseline="-25000" dirty="0"/>
              <a:t>0</a:t>
            </a:r>
            <a:r>
              <a:rPr lang="pt-BR" sz="2000" b="1" dirty="0"/>
              <a:t> = 1111 0000 1010 1010 1111 0000 1010 1010</a:t>
            </a:r>
            <a:br>
              <a:rPr lang="pt-BR" sz="2000" b="1" dirty="0"/>
            </a:br>
            <a:r>
              <a:rPr lang="pt-BR" sz="2000" b="1" dirty="0"/>
              <a:t>E(</a:t>
            </a:r>
            <a:r>
              <a:rPr lang="pt-BR" sz="2000" b="1" i="1" dirty="0"/>
              <a:t>R</a:t>
            </a:r>
            <a:r>
              <a:rPr lang="pt-BR" sz="2000" b="1" i="1" baseline="-25000" dirty="0"/>
              <a:t>0</a:t>
            </a:r>
            <a:r>
              <a:rPr lang="pt-BR" sz="2000" b="1" dirty="0"/>
              <a:t>) = 011110 100001 010101 010101 011110 100001 010101 010101</a:t>
            </a:r>
          </a:p>
          <a:p>
            <a:pPr marL="0" indent="0">
              <a:buNone/>
            </a:pPr>
            <a:endParaRPr lang="en-US" sz="2000" dirty="0">
              <a:solidFill>
                <a:schemeClr val="accent1">
                  <a:lumMod val="50000"/>
                </a:schemeClr>
              </a:solidFill>
            </a:endParaRPr>
          </a:p>
          <a:p>
            <a:pPr marL="0" indent="0">
              <a:buNone/>
            </a:pPr>
            <a:endParaRPr lang="en-US" sz="2000" b="1" dirty="0">
              <a:solidFill>
                <a:schemeClr val="accent1">
                  <a:lumMod val="50000"/>
                </a:schemeClr>
              </a:solidFill>
            </a:endParaRP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3" name="Picture 2"/>
          <p:cNvPicPr>
            <a:picLocks noChangeAspect="1"/>
          </p:cNvPicPr>
          <p:nvPr/>
        </p:nvPicPr>
        <p:blipFill>
          <a:blip r:embed="rId3"/>
          <a:stretch>
            <a:fillRect/>
          </a:stretch>
        </p:blipFill>
        <p:spPr>
          <a:xfrm>
            <a:off x="2483768" y="2708920"/>
            <a:ext cx="3312368" cy="2018743"/>
          </a:xfrm>
          <a:prstGeom prst="rect">
            <a:avLst/>
          </a:prstGeom>
        </p:spPr>
      </p:pic>
    </p:spTree>
    <p:extLst>
      <p:ext uri="{BB962C8B-B14F-4D97-AF65-F5344CB8AC3E}">
        <p14:creationId xmlns:p14="http://schemas.microsoft.com/office/powerpoint/2010/main" val="2915354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394108" y="2492896"/>
            <a:ext cx="8366894" cy="3672408"/>
          </a:xfrm>
        </p:spPr>
        <p:txBody>
          <a:bodyPr>
            <a:noAutofit/>
          </a:bodyPr>
          <a:lstStyle/>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rPr>
              <a:t>(4). Calculate </a:t>
            </a:r>
            <a:r>
              <a:rPr lang="en-US" altLang="en-US" sz="2400" b="1" i="1" dirty="0">
                <a:solidFill>
                  <a:srgbClr val="0070C0"/>
                </a:solidFill>
                <a:cs typeface="Times New Roman" panose="02020603050405020304" pitchFamily="18" charset="0"/>
              </a:rPr>
              <a:t>f</a:t>
            </a:r>
            <a:r>
              <a:rPr lang="en-US" altLang="en-US" sz="2400" b="1" dirty="0">
                <a:solidFill>
                  <a:srgbClr val="0070C0"/>
                </a:solidFill>
                <a:cs typeface="Times New Roman" panose="02020603050405020304" pitchFamily="18" charset="0"/>
              </a:rPr>
              <a:t> by performing XOR the output E(</a:t>
            </a:r>
            <a:r>
              <a:rPr lang="en-US" altLang="en-US" sz="2400" b="1" i="1" dirty="0">
                <a:solidFill>
                  <a:srgbClr val="0070C0"/>
                </a:solidFill>
                <a:cs typeface="Times New Roman" panose="02020603050405020304" pitchFamily="18" charset="0"/>
              </a:rPr>
              <a:t>R</a:t>
            </a:r>
            <a:r>
              <a:rPr lang="en-US" altLang="en-US" sz="2400" b="1" i="1" baseline="-30000" dirty="0">
                <a:solidFill>
                  <a:srgbClr val="0070C0"/>
                </a:solidFill>
                <a:cs typeface="Times New Roman" panose="02020603050405020304" pitchFamily="18" charset="0"/>
              </a:rPr>
              <a:t>n-1</a:t>
            </a:r>
            <a:r>
              <a:rPr lang="en-US" altLang="en-US" sz="2400" b="1" dirty="0">
                <a:solidFill>
                  <a:srgbClr val="0070C0"/>
                </a:solidFill>
                <a:cs typeface="Times New Roman" panose="02020603050405020304" pitchFamily="18" charset="0"/>
              </a:rPr>
              <a:t>) with the key </a:t>
            </a:r>
            <a:r>
              <a:rPr lang="en-US" altLang="en-US" sz="2400" b="1" i="1" dirty="0" err="1">
                <a:solidFill>
                  <a:srgbClr val="0070C0"/>
                </a:solidFill>
                <a:cs typeface="Times New Roman" panose="02020603050405020304" pitchFamily="18" charset="0"/>
              </a:rPr>
              <a:t>K</a:t>
            </a:r>
            <a:r>
              <a:rPr lang="en-US" altLang="en-US" sz="2400" b="1" i="1" baseline="-30000" dirty="0" err="1">
                <a:solidFill>
                  <a:srgbClr val="0070C0"/>
                </a:solidFill>
                <a:cs typeface="Times New Roman" panose="02020603050405020304" pitchFamily="18" charset="0"/>
              </a:rPr>
              <a:t>n</a:t>
            </a:r>
            <a:r>
              <a:rPr lang="en-US" altLang="en-US" sz="2400" b="1" dirty="0">
                <a:solidFill>
                  <a:srgbClr val="0070C0"/>
                </a:solidFill>
                <a:cs typeface="Times New Roman" panose="02020603050405020304" pitchFamily="18" charset="0"/>
              </a:rPr>
              <a:t>:</a:t>
            </a:r>
            <a:endParaRPr lang="en-US" altLang="en-US" sz="2400" b="1" dirty="0">
              <a:solidFill>
                <a:srgbClr val="0070C0"/>
              </a:solidFill>
            </a:endParaRPr>
          </a:p>
          <a:p>
            <a:pPr marL="0" lvl="0" indent="0" eaLnBrk="0" fontAlgn="base" hangingPunct="0">
              <a:spcBef>
                <a:spcPct val="0"/>
              </a:spcBef>
              <a:spcAft>
                <a:spcPct val="0"/>
              </a:spcAft>
              <a:buClrTx/>
              <a:buNone/>
            </a:pPr>
            <a:endParaRPr lang="en-US" altLang="en-US" sz="2200" dirty="0">
              <a:solidFill>
                <a:schemeClr val="accent1">
                  <a:lumMod val="50000"/>
                </a:schemeClr>
              </a:solidFill>
            </a:endParaRPr>
          </a:p>
          <a:p>
            <a:pPr marL="0" lvl="0" indent="0" eaLnBrk="0" fontAlgn="base" hangingPunct="0">
              <a:spcBef>
                <a:spcPct val="0"/>
              </a:spcBef>
              <a:spcAft>
                <a:spcPct val="0"/>
              </a:spcAft>
              <a:buClrTx/>
              <a:buNone/>
            </a:pPr>
            <a:r>
              <a:rPr lang="en-US" altLang="en-US" sz="2200" b="1" i="1" dirty="0">
                <a:solidFill>
                  <a:schemeClr val="accent1">
                    <a:lumMod val="50000"/>
                  </a:schemeClr>
                </a:solidFill>
                <a:cs typeface="Times New Roman" panose="02020603050405020304" pitchFamily="18" charset="0"/>
              </a:rPr>
              <a:t>K</a:t>
            </a:r>
            <a:r>
              <a:rPr lang="en-US" altLang="en-US" sz="2200" b="1" i="1" baseline="-30000" dirty="0">
                <a:solidFill>
                  <a:schemeClr val="accent1">
                    <a:lumMod val="50000"/>
                  </a:schemeClr>
                </a:solidFill>
                <a:cs typeface="Times New Roman" panose="02020603050405020304" pitchFamily="18" charset="0"/>
              </a:rPr>
              <a:t>1</a:t>
            </a:r>
            <a:r>
              <a:rPr lang="en-US" altLang="en-US" sz="2200" dirty="0">
                <a:solidFill>
                  <a:schemeClr val="accent1">
                    <a:lumMod val="50000"/>
                  </a:schemeClr>
                </a:solidFill>
                <a:cs typeface="Times New Roman" panose="02020603050405020304" pitchFamily="18" charset="0"/>
              </a:rPr>
              <a:t>        = 0001 1011 0000 0010  1110 11 11  1111    1100 0111 0000 0111 0010</a:t>
            </a:r>
            <a:br>
              <a:rPr lang="en-US" altLang="en-US" sz="2200" dirty="0">
                <a:solidFill>
                  <a:schemeClr val="accent1">
                    <a:lumMod val="50000"/>
                  </a:schemeClr>
                </a:solidFill>
                <a:cs typeface="Times New Roman" panose="02020603050405020304" pitchFamily="18" charset="0"/>
              </a:rPr>
            </a:br>
            <a:r>
              <a:rPr lang="en-US" altLang="en-US" sz="2200" b="1" dirty="0">
                <a:solidFill>
                  <a:schemeClr val="accent1">
                    <a:lumMod val="50000"/>
                  </a:schemeClr>
                </a:solidFill>
                <a:cs typeface="Times New Roman" panose="02020603050405020304" pitchFamily="18" charset="0"/>
              </a:rPr>
              <a:t>E</a:t>
            </a:r>
            <a:r>
              <a:rPr lang="en-US" altLang="en-US" sz="2200" dirty="0">
                <a:solidFill>
                  <a:schemeClr val="accent1">
                    <a:lumMod val="50000"/>
                  </a:schemeClr>
                </a:solidFill>
                <a:cs typeface="Times New Roman" panose="02020603050405020304" pitchFamily="18" charset="0"/>
              </a:rPr>
              <a:t>(</a:t>
            </a:r>
            <a:r>
              <a:rPr lang="en-US" altLang="en-US" sz="2200" b="1" i="1" dirty="0">
                <a:solidFill>
                  <a:schemeClr val="accent1">
                    <a:lumMod val="50000"/>
                  </a:schemeClr>
                </a:solidFill>
                <a:cs typeface="Times New Roman" panose="02020603050405020304" pitchFamily="18" charset="0"/>
              </a:rPr>
              <a:t>R</a:t>
            </a:r>
            <a:r>
              <a:rPr lang="en-US" altLang="en-US" sz="2200" b="1" i="1" baseline="-30000" dirty="0">
                <a:solidFill>
                  <a:schemeClr val="accent1">
                    <a:lumMod val="50000"/>
                  </a:schemeClr>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  01 11  1010 0001 0101  0101 0101 0111   1010 0001 0101 0101 0101</a:t>
            </a:r>
          </a:p>
          <a:p>
            <a:pPr marL="0" lvl="0" indent="0" eaLnBrk="0" fontAlgn="base" hangingPunct="0">
              <a:spcBef>
                <a:spcPct val="0"/>
              </a:spcBef>
              <a:spcAft>
                <a:spcPct val="0"/>
              </a:spcAft>
              <a:buClrTx/>
              <a:buNone/>
            </a:pPr>
            <a:r>
              <a:rPr lang="en-US" altLang="en-US" sz="2200" b="1" i="1" dirty="0">
                <a:solidFill>
                  <a:schemeClr val="accent1">
                    <a:lumMod val="50000"/>
                  </a:schemeClr>
                </a:solidFill>
                <a:cs typeface="Times New Roman" panose="02020603050405020304" pitchFamily="18" charset="0"/>
              </a:rPr>
              <a:t>               ------------------------------------------------------------------------------------------------------</a:t>
            </a:r>
          </a:p>
          <a:p>
            <a:pPr marL="0" lvl="0" indent="0" eaLnBrk="0" fontAlgn="base" hangingPunct="0">
              <a:spcBef>
                <a:spcPct val="0"/>
              </a:spcBef>
              <a:spcAft>
                <a:spcPct val="0"/>
              </a:spcAft>
              <a:buClrTx/>
              <a:buNone/>
            </a:pPr>
            <a:r>
              <a:rPr lang="en-US" altLang="en-US" sz="1600" b="1" i="1" dirty="0">
                <a:solidFill>
                  <a:schemeClr val="accent1">
                    <a:lumMod val="50000"/>
                  </a:schemeClr>
                </a:solidFill>
                <a:cs typeface="Times New Roman" panose="02020603050405020304" pitchFamily="18" charset="0"/>
              </a:rPr>
              <a:t>K</a:t>
            </a:r>
            <a:r>
              <a:rPr lang="en-US" altLang="en-US" sz="1600" b="1" i="1" baseline="-30000" dirty="0">
                <a:solidFill>
                  <a:schemeClr val="accent1">
                    <a:lumMod val="50000"/>
                  </a:schemeClr>
                </a:solidFill>
                <a:cs typeface="Times New Roman" panose="02020603050405020304" pitchFamily="18" charset="0"/>
              </a:rPr>
              <a:t>1</a:t>
            </a:r>
            <a:r>
              <a:rPr lang="en-US" altLang="en-US" sz="1600" dirty="0">
                <a:solidFill>
                  <a:schemeClr val="accent1">
                    <a:lumMod val="50000"/>
                  </a:schemeClr>
                </a:solidFill>
                <a:cs typeface="Times New Roman" panose="02020603050405020304" pitchFamily="18" charset="0"/>
              </a:rPr>
              <a:t>+</a:t>
            </a:r>
            <a:r>
              <a:rPr lang="en-US" altLang="en-US" sz="1600" b="1" dirty="0">
                <a:solidFill>
                  <a:schemeClr val="accent1">
                    <a:lumMod val="50000"/>
                  </a:schemeClr>
                </a:solidFill>
                <a:cs typeface="Times New Roman" panose="02020603050405020304" pitchFamily="18" charset="0"/>
              </a:rPr>
              <a:t>E</a:t>
            </a:r>
            <a:r>
              <a:rPr lang="en-US" altLang="en-US" sz="1600" dirty="0">
                <a:solidFill>
                  <a:schemeClr val="accent1">
                    <a:lumMod val="50000"/>
                  </a:schemeClr>
                </a:solidFill>
                <a:cs typeface="Times New Roman" panose="02020603050405020304" pitchFamily="18" charset="0"/>
              </a:rPr>
              <a:t>(</a:t>
            </a:r>
            <a:r>
              <a:rPr lang="en-US" altLang="en-US" sz="1600" b="1" i="1" dirty="0">
                <a:solidFill>
                  <a:schemeClr val="accent1">
                    <a:lumMod val="50000"/>
                  </a:schemeClr>
                </a:solidFill>
                <a:cs typeface="Times New Roman" panose="02020603050405020304" pitchFamily="18" charset="0"/>
              </a:rPr>
              <a:t>R</a:t>
            </a:r>
            <a:r>
              <a:rPr lang="en-US" altLang="en-US" sz="1600" b="1" i="1" baseline="-30000" dirty="0">
                <a:solidFill>
                  <a:schemeClr val="accent1">
                    <a:lumMod val="50000"/>
                  </a:schemeClr>
                </a:solidFill>
                <a:cs typeface="Times New Roman" panose="02020603050405020304" pitchFamily="18" charset="0"/>
              </a:rPr>
              <a:t>0</a:t>
            </a:r>
            <a:r>
              <a:rPr lang="en-US" altLang="en-US" sz="1600" dirty="0">
                <a:solidFill>
                  <a:schemeClr val="accent1">
                    <a:lumMod val="50000"/>
                  </a:schemeClr>
                </a:solidFill>
                <a:cs typeface="Times New Roman" panose="02020603050405020304" pitchFamily="18" charset="0"/>
              </a:rPr>
              <a:t>) </a:t>
            </a:r>
            <a:r>
              <a:rPr lang="en-US" altLang="en-US" sz="2200" dirty="0">
                <a:solidFill>
                  <a:schemeClr val="accent1">
                    <a:lumMod val="50000"/>
                  </a:schemeClr>
                </a:solidFill>
                <a:cs typeface="Times New Roman" panose="02020603050405020304" pitchFamily="18" charset="0"/>
              </a:rPr>
              <a:t>=0110 0001 0001 01 11  1011  1010  1000 0110 0110 0101 001 00111</a:t>
            </a: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p:txBody>
      </p:sp>
    </p:spTree>
    <p:extLst>
      <p:ext uri="{BB962C8B-B14F-4D97-AF65-F5344CB8AC3E}">
        <p14:creationId xmlns:p14="http://schemas.microsoft.com/office/powerpoint/2010/main" val="1379641620"/>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39552" y="1484784"/>
            <a:ext cx="8366894" cy="5028041"/>
          </a:xfrm>
        </p:spPr>
        <p:txBody>
          <a:bodyPr>
            <a:noAutofit/>
          </a:bodyPr>
          <a:lstStyle/>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rPr>
              <a:t>(5). Apply S-Box choice </a:t>
            </a:r>
            <a:r>
              <a:rPr lang="en-US" altLang="en-US" sz="2200" dirty="0">
                <a:solidFill>
                  <a:schemeClr val="accent1">
                    <a:lumMod val="50000"/>
                  </a:schemeClr>
                </a:solidFill>
                <a:cs typeface="Times New Roman" panose="02020603050405020304" pitchFamily="18" charset="0"/>
              </a:rPr>
              <a:t>on the output of the previous step to return the output from 48bits</a:t>
            </a:r>
            <a:r>
              <a:rPr lang="en-US" altLang="en-US" sz="2200" dirty="0">
                <a:solidFill>
                  <a:schemeClr val="accent1">
                    <a:lumMod val="50000"/>
                  </a:schemeClr>
                </a:solidFill>
                <a:cs typeface="Times New Roman" panose="02020603050405020304" pitchFamily="18" charset="0"/>
                <a:sym typeface="Wingdings" panose="05000000000000000000" pitchFamily="2" charset="2"/>
              </a:rPr>
              <a:t> 32 bits</a:t>
            </a:r>
          </a:p>
          <a:p>
            <a:pPr marL="0" indent="0" eaLnBrk="0" fontAlgn="base" hangingPunct="0">
              <a:spcBef>
                <a:spcPct val="0"/>
              </a:spcBef>
              <a:spcAft>
                <a:spcPct val="0"/>
              </a:spcAft>
              <a:buClrTx/>
              <a:buNone/>
            </a:pPr>
            <a:r>
              <a:rPr lang="en-US" altLang="en-US" sz="2200" b="1" dirty="0">
                <a:solidFill>
                  <a:srgbClr val="C00000"/>
                </a:solidFill>
                <a:cs typeface="Times New Roman" panose="02020603050405020304" pitchFamily="18" charset="0"/>
              </a:rPr>
              <a:t>0</a:t>
            </a:r>
            <a:r>
              <a:rPr lang="en-US" altLang="en-US" sz="2200" b="1" dirty="0">
                <a:solidFill>
                  <a:schemeClr val="accent2">
                    <a:lumMod val="25000"/>
                  </a:schemeClr>
                </a:solidFill>
                <a:cs typeface="Times New Roman" panose="02020603050405020304" pitchFamily="18" charset="0"/>
              </a:rPr>
              <a:t>1100</a:t>
            </a:r>
            <a:r>
              <a:rPr lang="en-US" altLang="en-US" sz="2200" b="1" dirty="0">
                <a:solidFill>
                  <a:srgbClr val="C00000"/>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0</a:t>
            </a:r>
            <a:r>
              <a:rPr lang="en-US" altLang="en-US" sz="2200" b="1" dirty="0">
                <a:solidFill>
                  <a:schemeClr val="accent2">
                    <a:lumMod val="25000"/>
                  </a:schemeClr>
                </a:solidFill>
                <a:cs typeface="Times New Roman" panose="02020603050405020304" pitchFamily="18" charset="0"/>
              </a:rPr>
              <a:t>1000</a:t>
            </a:r>
            <a:r>
              <a:rPr lang="en-US" altLang="en-US" sz="2200" b="1" dirty="0">
                <a:solidFill>
                  <a:srgbClr val="C00000"/>
                </a:solidFill>
                <a:cs typeface="Times New Roman" panose="02020603050405020304" pitchFamily="18" charset="0"/>
              </a:rPr>
              <a:t>1</a:t>
            </a:r>
            <a:r>
              <a:rPr lang="en-US" altLang="en-US" sz="2200" dirty="0">
                <a:solidFill>
                  <a:srgbClr val="C00000"/>
                </a:solidFill>
                <a:cs typeface="Times New Roman" panose="02020603050405020304" pitchFamily="18" charset="0"/>
              </a:rPr>
              <a:t> </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0</a:t>
            </a:r>
            <a:r>
              <a:rPr lang="en-US" altLang="en-US" sz="2200" b="1" dirty="0">
                <a:solidFill>
                  <a:schemeClr val="accent2">
                    <a:lumMod val="25000"/>
                  </a:schemeClr>
                </a:solidFill>
                <a:cs typeface="Times New Roman" panose="02020603050405020304" pitchFamily="18" charset="0"/>
              </a:rPr>
              <a:t>1111</a:t>
            </a:r>
            <a:r>
              <a:rPr lang="en-US" altLang="en-US" sz="2200" b="1" dirty="0">
                <a:solidFill>
                  <a:srgbClr val="C00000"/>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1</a:t>
            </a:r>
            <a:r>
              <a:rPr lang="en-US" altLang="en-US" sz="2200" b="1" dirty="0">
                <a:solidFill>
                  <a:schemeClr val="accent2">
                    <a:lumMod val="25000"/>
                  </a:schemeClr>
                </a:solidFill>
                <a:cs typeface="Times New Roman" panose="02020603050405020304" pitchFamily="18" charset="0"/>
              </a:rPr>
              <a:t>1101</a:t>
            </a:r>
            <a:r>
              <a:rPr lang="en-US" altLang="en-US" sz="2200" b="1" dirty="0">
                <a:solidFill>
                  <a:srgbClr val="C00000"/>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1</a:t>
            </a:r>
            <a:r>
              <a:rPr lang="en-US" altLang="en-US" sz="2200" b="1" dirty="0">
                <a:solidFill>
                  <a:schemeClr val="accent2">
                    <a:lumMod val="25000"/>
                  </a:schemeClr>
                </a:solidFill>
                <a:cs typeface="Times New Roman" panose="02020603050405020304" pitchFamily="18" charset="0"/>
              </a:rPr>
              <a:t>0000</a:t>
            </a:r>
            <a:r>
              <a:rPr lang="en-US" altLang="en-US" sz="2200" b="1" dirty="0">
                <a:solidFill>
                  <a:srgbClr val="C00000"/>
                </a:solidFill>
                <a:cs typeface="Times New Roman" panose="02020603050405020304" pitchFamily="18" charset="0"/>
              </a:rPr>
              <a:t>1</a:t>
            </a:r>
            <a:r>
              <a:rPr lang="en-US" altLang="en-US" sz="2200" dirty="0">
                <a:solidFill>
                  <a:srgbClr val="C00000"/>
                </a:solidFill>
                <a:cs typeface="Times New Roman" panose="02020603050405020304" pitchFamily="18" charset="0"/>
              </a:rPr>
              <a:t> </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1</a:t>
            </a:r>
            <a:r>
              <a:rPr lang="en-US" altLang="en-US" sz="2200" b="1" dirty="0">
                <a:solidFill>
                  <a:schemeClr val="accent2">
                    <a:lumMod val="25000"/>
                  </a:schemeClr>
                </a:solidFill>
                <a:cs typeface="Times New Roman" panose="02020603050405020304" pitchFamily="18" charset="0"/>
              </a:rPr>
              <a:t>0011</a:t>
            </a:r>
            <a:r>
              <a:rPr lang="en-US" altLang="en-US" sz="2200" b="1" dirty="0">
                <a:solidFill>
                  <a:srgbClr val="C00000"/>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0</a:t>
            </a:r>
            <a:r>
              <a:rPr lang="en-US" altLang="en-US" sz="2200" b="1" dirty="0">
                <a:solidFill>
                  <a:schemeClr val="accent2">
                    <a:lumMod val="25000"/>
                  </a:schemeClr>
                </a:solidFill>
                <a:cs typeface="Times New Roman" panose="02020603050405020304" pitchFamily="18" charset="0"/>
              </a:rPr>
              <a:t>1010</a:t>
            </a:r>
            <a:r>
              <a:rPr lang="en-US" altLang="en-US" sz="2200" b="1" dirty="0">
                <a:solidFill>
                  <a:srgbClr val="C00000"/>
                </a:solidFill>
                <a:cs typeface="Times New Roman" panose="02020603050405020304" pitchFamily="18" charset="0"/>
              </a:rPr>
              <a:t>0</a:t>
            </a:r>
            <a:r>
              <a:rPr lang="en-US" altLang="en-US" sz="2200" dirty="0">
                <a:solidFill>
                  <a:schemeClr val="accent1">
                    <a:lumMod val="50000"/>
                  </a:schemeClr>
                </a:solidFill>
                <a:cs typeface="Times New Roman" panose="02020603050405020304" pitchFamily="18" charset="0"/>
              </a:rPr>
              <a:t>  </a:t>
            </a:r>
            <a:r>
              <a:rPr lang="en-US" altLang="en-US" sz="2200" b="1" dirty="0">
                <a:solidFill>
                  <a:srgbClr val="C00000"/>
                </a:solidFill>
                <a:cs typeface="Times New Roman" panose="02020603050405020304" pitchFamily="18" charset="0"/>
              </a:rPr>
              <a:t>1</a:t>
            </a:r>
            <a:r>
              <a:rPr lang="en-US" altLang="en-US" sz="2200" b="1" dirty="0">
                <a:solidFill>
                  <a:schemeClr val="accent2">
                    <a:lumMod val="25000"/>
                  </a:schemeClr>
                </a:solidFill>
                <a:cs typeface="Times New Roman" panose="02020603050405020304" pitchFamily="18" charset="0"/>
              </a:rPr>
              <a:t>0011</a:t>
            </a:r>
            <a:r>
              <a:rPr lang="en-US" altLang="en-US" sz="2200" b="1" dirty="0">
                <a:solidFill>
                  <a:srgbClr val="C00000"/>
                </a:solidFill>
                <a:cs typeface="Times New Roman" panose="02020603050405020304" pitchFamily="18" charset="0"/>
              </a:rPr>
              <a:t>1</a:t>
            </a: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p:txBody>
      </p:sp>
      <p:pic>
        <p:nvPicPr>
          <p:cNvPr id="2" name="Picture 1"/>
          <p:cNvPicPr>
            <a:picLocks noChangeAspect="1"/>
          </p:cNvPicPr>
          <p:nvPr/>
        </p:nvPicPr>
        <p:blipFill>
          <a:blip r:embed="rId3"/>
          <a:stretch>
            <a:fillRect/>
          </a:stretch>
        </p:blipFill>
        <p:spPr>
          <a:xfrm>
            <a:off x="403078" y="2564904"/>
            <a:ext cx="8201370" cy="4341823"/>
          </a:xfrm>
          <a:prstGeom prst="rect">
            <a:avLst/>
          </a:prstGeom>
        </p:spPr>
      </p:pic>
    </p:spTree>
    <p:extLst>
      <p:ext uri="{BB962C8B-B14F-4D97-AF65-F5344CB8AC3E}">
        <p14:creationId xmlns:p14="http://schemas.microsoft.com/office/powerpoint/2010/main" val="172231476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539552" y="1700808"/>
            <a:ext cx="8366894" cy="5028041"/>
          </a:xfrm>
        </p:spPr>
        <p:txBody>
          <a:bodyPr>
            <a:noAutofit/>
          </a:bodyPr>
          <a:lstStyle/>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sym typeface="Wingdings" panose="05000000000000000000" pitchFamily="2" charset="2"/>
              </a:rPr>
              <a:t>(6). Permutation choice (P-Box)</a:t>
            </a:r>
          </a:p>
          <a:p>
            <a:pPr marL="0" lvl="0" indent="0" eaLnBrk="0" fontAlgn="base" hangingPunct="0">
              <a:spcBef>
                <a:spcPct val="0"/>
              </a:spcBef>
              <a:spcAft>
                <a:spcPct val="0"/>
              </a:spcAft>
              <a:buClrTx/>
              <a:buNone/>
            </a:pPr>
            <a:endParaRPr lang="en-US" altLang="en-US" sz="2400" b="1"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b="1"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400" dirty="0">
              <a:solidFill>
                <a:srgbClr val="0070C0"/>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sym typeface="Wingdings" panose="05000000000000000000" pitchFamily="2" charset="2"/>
              </a:rPr>
              <a:t>(7). XOR the resulted 32 bits with L</a:t>
            </a:r>
            <a:r>
              <a:rPr lang="en-US" altLang="en-US" sz="2400" b="1" baseline="-25000" dirty="0">
                <a:solidFill>
                  <a:srgbClr val="0070C0"/>
                </a:solidFill>
                <a:cs typeface="Times New Roman" panose="02020603050405020304" pitchFamily="18" charset="0"/>
                <a:sym typeface="Wingdings" panose="05000000000000000000" pitchFamily="2" charset="2"/>
              </a:rPr>
              <a:t>n-1</a:t>
            </a:r>
            <a:r>
              <a:rPr lang="en-US" altLang="en-US" sz="2400" b="1" dirty="0">
                <a:solidFill>
                  <a:srgbClr val="0070C0"/>
                </a:solidFill>
                <a:cs typeface="Times New Roman" panose="02020603050405020304" pitchFamily="18" charset="0"/>
                <a:sym typeface="Wingdings" panose="05000000000000000000" pitchFamily="2" charset="2"/>
              </a:rPr>
              <a:t> </a:t>
            </a:r>
            <a:r>
              <a:rPr lang="en-US" altLang="en-US" sz="2200" dirty="0">
                <a:solidFill>
                  <a:schemeClr val="accent1">
                    <a:lumMod val="50000"/>
                  </a:schemeClr>
                </a:solidFill>
                <a:cs typeface="Times New Roman" panose="02020603050405020304" pitchFamily="18" charset="0"/>
                <a:sym typeface="Wingdings" panose="05000000000000000000" pitchFamily="2" charset="2"/>
              </a:rPr>
              <a:t>to obtain the final R</a:t>
            </a:r>
            <a:r>
              <a:rPr lang="en-US" altLang="en-US" sz="2200" baseline="-25000" dirty="0">
                <a:solidFill>
                  <a:schemeClr val="accent1">
                    <a:lumMod val="50000"/>
                  </a:schemeClr>
                </a:solidFill>
                <a:cs typeface="Times New Roman" panose="02020603050405020304" pitchFamily="18" charset="0"/>
                <a:sym typeface="Wingdings" panose="05000000000000000000" pitchFamily="2" charset="2"/>
              </a:rPr>
              <a:t>n</a:t>
            </a:r>
          </a:p>
        </p:txBody>
      </p:sp>
      <p:pic>
        <p:nvPicPr>
          <p:cNvPr id="2" name="Picture 1"/>
          <p:cNvPicPr>
            <a:picLocks noChangeAspect="1"/>
          </p:cNvPicPr>
          <p:nvPr/>
        </p:nvPicPr>
        <p:blipFill>
          <a:blip r:embed="rId3"/>
          <a:stretch>
            <a:fillRect/>
          </a:stretch>
        </p:blipFill>
        <p:spPr>
          <a:xfrm>
            <a:off x="2555776" y="2564904"/>
            <a:ext cx="4248472" cy="3038475"/>
          </a:xfrm>
          <a:prstGeom prst="rect">
            <a:avLst/>
          </a:prstGeom>
        </p:spPr>
      </p:pic>
    </p:spTree>
    <p:extLst>
      <p:ext uri="{BB962C8B-B14F-4D97-AF65-F5344CB8AC3E}">
        <p14:creationId xmlns:p14="http://schemas.microsoft.com/office/powerpoint/2010/main" val="310180655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pPr eaLnBrk="1" hangingPunct="1">
              <a:defRPr/>
            </a:pPr>
            <a:r>
              <a:rPr lang="en-US" dirty="0"/>
              <a:t>DES algorithm</a:t>
            </a:r>
            <a:endParaRPr lang="en-AU" dirty="0"/>
          </a:p>
        </p:txBody>
      </p:sp>
      <p:sp>
        <p:nvSpPr>
          <p:cNvPr id="4" name="Content Placeholder 3"/>
          <p:cNvSpPr>
            <a:spLocks noGrp="1"/>
          </p:cNvSpPr>
          <p:nvPr>
            <p:ph idx="1"/>
          </p:nvPr>
        </p:nvSpPr>
        <p:spPr>
          <a:xfrm>
            <a:off x="611560" y="1772816"/>
            <a:ext cx="8366894" cy="4504034"/>
          </a:xfrm>
        </p:spPr>
        <p:txBody>
          <a:bodyPr>
            <a:noAutofit/>
          </a:bodyPr>
          <a:lstStyle/>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sym typeface="Wingdings" panose="05000000000000000000" pitchFamily="2" charset="2"/>
              </a:rPr>
              <a:t>(8). After the 16</a:t>
            </a:r>
            <a:r>
              <a:rPr lang="en-US" altLang="en-US" sz="2400" b="1" baseline="30000" dirty="0">
                <a:solidFill>
                  <a:srgbClr val="0070C0"/>
                </a:solidFill>
                <a:cs typeface="Times New Roman" panose="02020603050405020304" pitchFamily="18" charset="0"/>
                <a:sym typeface="Wingdings" panose="05000000000000000000" pitchFamily="2" charset="2"/>
              </a:rPr>
              <a:t>th</a:t>
            </a:r>
            <a:r>
              <a:rPr lang="en-US" altLang="en-US" sz="2400" b="1" dirty="0">
                <a:solidFill>
                  <a:srgbClr val="0070C0"/>
                </a:solidFill>
                <a:cs typeface="Times New Roman" panose="02020603050405020304" pitchFamily="18" charset="0"/>
                <a:sym typeface="Wingdings" panose="05000000000000000000" pitchFamily="2" charset="2"/>
              </a:rPr>
              <a:t> round, Swap L</a:t>
            </a:r>
            <a:r>
              <a:rPr lang="en-US" altLang="en-US" sz="2400" b="1" baseline="-25000" dirty="0">
                <a:solidFill>
                  <a:srgbClr val="0070C0"/>
                </a:solidFill>
                <a:cs typeface="Times New Roman" panose="02020603050405020304" pitchFamily="18" charset="0"/>
                <a:sym typeface="Wingdings" panose="05000000000000000000" pitchFamily="2" charset="2"/>
              </a:rPr>
              <a:t>16</a:t>
            </a:r>
            <a:r>
              <a:rPr lang="en-US" altLang="en-US" sz="2400" b="1" dirty="0">
                <a:solidFill>
                  <a:srgbClr val="0070C0"/>
                </a:solidFill>
                <a:cs typeface="Times New Roman" panose="02020603050405020304" pitchFamily="18" charset="0"/>
                <a:sym typeface="Wingdings" panose="05000000000000000000" pitchFamily="2" charset="2"/>
              </a:rPr>
              <a:t> and R</a:t>
            </a:r>
            <a:r>
              <a:rPr lang="en-US" altLang="en-US" sz="2400" b="1" baseline="-25000" dirty="0">
                <a:solidFill>
                  <a:srgbClr val="0070C0"/>
                </a:solidFill>
                <a:cs typeface="Times New Roman" panose="02020603050405020304" pitchFamily="18" charset="0"/>
                <a:sym typeface="Wingdings" panose="05000000000000000000" pitchFamily="2" charset="2"/>
              </a:rPr>
              <a:t>16</a:t>
            </a:r>
            <a:r>
              <a:rPr lang="en-US" altLang="en-US" sz="2400" b="1" dirty="0">
                <a:solidFill>
                  <a:srgbClr val="0070C0"/>
                </a:solidFill>
                <a:cs typeface="Times New Roman" panose="02020603050405020304" pitchFamily="18" charset="0"/>
                <a:sym typeface="Wingdings" panose="05000000000000000000" pitchFamily="2" charset="2"/>
              </a:rPr>
              <a:t>.</a:t>
            </a:r>
          </a:p>
          <a:p>
            <a:pPr marL="0" lvl="0" indent="0" eaLnBrk="0" fontAlgn="base" hangingPunct="0">
              <a:spcBef>
                <a:spcPct val="0"/>
              </a:spcBef>
              <a:spcAft>
                <a:spcPct val="0"/>
              </a:spcAft>
              <a:buClrTx/>
              <a:buNone/>
            </a:pPr>
            <a:r>
              <a:rPr lang="en-US" altLang="en-US" sz="2400" b="1" dirty="0">
                <a:solidFill>
                  <a:srgbClr val="0070C0"/>
                </a:solidFill>
                <a:cs typeface="Times New Roman" panose="02020603050405020304" pitchFamily="18" charset="0"/>
                <a:sym typeface="Wingdings" panose="05000000000000000000" pitchFamily="2" charset="2"/>
              </a:rPr>
              <a:t>(9). Apply final permutation using IP</a:t>
            </a:r>
            <a:r>
              <a:rPr lang="en-US" altLang="en-US" sz="2400" b="1" baseline="30000" dirty="0">
                <a:solidFill>
                  <a:srgbClr val="0070C0"/>
                </a:solidFill>
                <a:cs typeface="Times New Roman" panose="02020603050405020304" pitchFamily="18" charset="0"/>
                <a:sym typeface="Wingdings" panose="05000000000000000000" pitchFamily="2" charset="2"/>
              </a:rPr>
              <a:t>-1</a:t>
            </a:r>
            <a:r>
              <a:rPr lang="en-US" altLang="en-US" sz="2400" b="1" dirty="0">
                <a:solidFill>
                  <a:srgbClr val="0070C0"/>
                </a:solidFill>
                <a:cs typeface="Times New Roman" panose="02020603050405020304" pitchFamily="18" charset="0"/>
                <a:sym typeface="Wingdings" panose="05000000000000000000" pitchFamily="2" charset="2"/>
              </a:rPr>
              <a:t> table .</a:t>
            </a: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lvl="0" indent="0" eaLnBrk="0" fontAlgn="base" hangingPunct="0">
              <a:spcBef>
                <a:spcPct val="0"/>
              </a:spcBef>
              <a:spcAft>
                <a:spcPct val="0"/>
              </a:spcAft>
              <a:buClrTx/>
              <a:buNone/>
            </a:pPr>
            <a:endParaRPr lang="en-US" altLang="en-US" sz="2200" dirty="0">
              <a:solidFill>
                <a:schemeClr val="accent1">
                  <a:lumMod val="50000"/>
                </a:schemeClr>
              </a:solidFill>
              <a:cs typeface="Times New Roman" panose="02020603050405020304" pitchFamily="18" charset="0"/>
              <a:sym typeface="Wingdings" panose="05000000000000000000" pitchFamily="2" charset="2"/>
            </a:endParaRPr>
          </a:p>
          <a:p>
            <a:pPr marL="0" indent="0">
              <a:spcBef>
                <a:spcPts val="600"/>
              </a:spcBef>
              <a:buNone/>
            </a:pPr>
            <a:r>
              <a:rPr lang="pt-BR" sz="1800" b="1" i="1" dirty="0"/>
              <a:t>R</a:t>
            </a:r>
            <a:r>
              <a:rPr lang="pt-BR" sz="1800" b="1" i="1" baseline="-25000" dirty="0"/>
              <a:t>16</a:t>
            </a:r>
            <a:r>
              <a:rPr lang="pt-BR" sz="1800" b="1" i="1" dirty="0"/>
              <a:t>L</a:t>
            </a:r>
            <a:r>
              <a:rPr lang="pt-BR" sz="1800" b="1" i="1" baseline="-25000" dirty="0"/>
              <a:t>16</a:t>
            </a:r>
            <a:r>
              <a:rPr lang="pt-BR" sz="1800" dirty="0"/>
              <a:t> = 00001010 01001100 11011001 10010101 01000011 01000010 00110010 00110100</a:t>
            </a:r>
          </a:p>
          <a:p>
            <a:pPr marL="0" indent="0">
              <a:spcBef>
                <a:spcPts val="600"/>
              </a:spcBef>
              <a:buNone/>
            </a:pPr>
            <a:r>
              <a:rPr lang="pt-BR" sz="1800" b="1" i="1" dirty="0"/>
              <a:t>IP</a:t>
            </a:r>
            <a:r>
              <a:rPr lang="pt-BR" sz="1800" b="1" i="1" baseline="30000" dirty="0"/>
              <a:t>-1</a:t>
            </a:r>
            <a:r>
              <a:rPr lang="pt-BR" sz="1800" dirty="0"/>
              <a:t>      = 10000101 11101000 00010011 01010100 00001111 00001010 10110100 00000101</a:t>
            </a:r>
          </a:p>
          <a:p>
            <a:pPr marL="0" indent="0">
              <a:spcBef>
                <a:spcPts val="600"/>
              </a:spcBef>
              <a:buNone/>
            </a:pPr>
            <a:endParaRPr lang="pt-BR" sz="1800" dirty="0"/>
          </a:p>
          <a:p>
            <a:pPr marL="0" indent="0">
              <a:spcBef>
                <a:spcPts val="0"/>
              </a:spcBef>
              <a:buNone/>
            </a:pPr>
            <a:r>
              <a:rPr lang="en-US" sz="2000" dirty="0"/>
              <a:t>This is the encrypted form of </a:t>
            </a:r>
          </a:p>
          <a:p>
            <a:pPr marL="0" indent="0">
              <a:spcBef>
                <a:spcPts val="0"/>
              </a:spcBef>
              <a:buNone/>
            </a:pPr>
            <a:r>
              <a:rPr lang="en-US" sz="2000" b="1" dirty="0"/>
              <a:t>M</a:t>
            </a:r>
            <a:r>
              <a:rPr lang="en-US" sz="2000" dirty="0"/>
              <a:t> = 0123456789ABCDEF</a:t>
            </a:r>
          </a:p>
          <a:p>
            <a:pPr marL="0" indent="0">
              <a:spcBef>
                <a:spcPts val="0"/>
              </a:spcBef>
              <a:buNone/>
            </a:pPr>
            <a:r>
              <a:rPr lang="en-US" sz="2000" b="1" dirty="0"/>
              <a:t>C</a:t>
            </a:r>
            <a:r>
              <a:rPr lang="en-US" sz="2000" dirty="0"/>
              <a:t>  = 85E813540F0AB405</a:t>
            </a:r>
            <a:endParaRPr lang="pt-BR" sz="2000" dirty="0"/>
          </a:p>
          <a:p>
            <a:pPr marL="0" lvl="0" indent="0" eaLnBrk="0" fontAlgn="base" hangingPunct="0">
              <a:spcBef>
                <a:spcPct val="0"/>
              </a:spcBef>
              <a:spcAft>
                <a:spcPct val="0"/>
              </a:spcAft>
              <a:buClrTx/>
              <a:buNone/>
            </a:pPr>
            <a:endParaRPr lang="en-US" altLang="en-US" sz="2400" dirty="0">
              <a:solidFill>
                <a:schemeClr val="accent1">
                  <a:lumMod val="50000"/>
                </a:schemeClr>
              </a:solidFill>
            </a:endParaRPr>
          </a:p>
        </p:txBody>
      </p:sp>
      <p:pic>
        <p:nvPicPr>
          <p:cNvPr id="7" name="Picture 6"/>
          <p:cNvPicPr>
            <a:picLocks noChangeAspect="1"/>
          </p:cNvPicPr>
          <p:nvPr/>
        </p:nvPicPr>
        <p:blipFill>
          <a:blip r:embed="rId3"/>
          <a:stretch>
            <a:fillRect/>
          </a:stretch>
        </p:blipFill>
        <p:spPr>
          <a:xfrm>
            <a:off x="2339210" y="2708920"/>
            <a:ext cx="4476689" cy="1814329"/>
          </a:xfrm>
          <a:prstGeom prst="rect">
            <a:avLst/>
          </a:prstGeom>
        </p:spPr>
      </p:pic>
    </p:spTree>
    <p:extLst>
      <p:ext uri="{BB962C8B-B14F-4D97-AF65-F5344CB8AC3E}">
        <p14:creationId xmlns:p14="http://schemas.microsoft.com/office/powerpoint/2010/main" val="13676850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Versions of DES</a:t>
            </a:r>
            <a:endParaRPr lang="ar-JO" dirty="0"/>
          </a:p>
        </p:txBody>
      </p:sp>
      <p:sp>
        <p:nvSpPr>
          <p:cNvPr id="3" name="Content Placeholder 2"/>
          <p:cNvSpPr>
            <a:spLocks noGrp="1"/>
          </p:cNvSpPr>
          <p:nvPr>
            <p:ph idx="1"/>
          </p:nvPr>
        </p:nvSpPr>
        <p:spPr>
          <a:xfrm>
            <a:off x="792163" y="2132856"/>
            <a:ext cx="6516142" cy="3600400"/>
          </a:xfrm>
        </p:spPr>
        <p:txBody>
          <a:bodyPr>
            <a:noAutofit/>
          </a:bodyPr>
          <a:lstStyle/>
          <a:p>
            <a:pPr>
              <a:spcBef>
                <a:spcPts val="1200"/>
              </a:spcBef>
            </a:pPr>
            <a:r>
              <a:rPr lang="en-US" sz="2700" dirty="0"/>
              <a:t>Double DES (2DES)</a:t>
            </a:r>
          </a:p>
          <a:p>
            <a:pPr>
              <a:spcBef>
                <a:spcPts val="1200"/>
              </a:spcBef>
            </a:pPr>
            <a:r>
              <a:rPr lang="en-US" sz="2700" dirty="0"/>
              <a:t>Triple DES (3DES)</a:t>
            </a:r>
          </a:p>
          <a:p>
            <a:pPr>
              <a:spcBef>
                <a:spcPts val="1200"/>
              </a:spcBef>
            </a:pPr>
            <a:endParaRPr lang="en-US" sz="2700" dirty="0"/>
          </a:p>
          <a:p>
            <a:pPr>
              <a:spcBef>
                <a:spcPts val="1200"/>
              </a:spcBef>
            </a:pPr>
            <a:r>
              <a:rPr lang="en-US" sz="2700" dirty="0"/>
              <a:t>Simplified DES (S-DES)</a:t>
            </a:r>
          </a:p>
          <a:p>
            <a:pPr>
              <a:spcBef>
                <a:spcPts val="1200"/>
              </a:spcBef>
            </a:pPr>
            <a:endParaRPr lang="ar-JO" sz="2700" dirty="0"/>
          </a:p>
        </p:txBody>
      </p:sp>
    </p:spTree>
    <p:extLst>
      <p:ext uri="{BB962C8B-B14F-4D97-AF65-F5344CB8AC3E}">
        <p14:creationId xmlns:p14="http://schemas.microsoft.com/office/powerpoint/2010/main" val="81022253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DES</a:t>
            </a:r>
            <a:endParaRPr lang="ar-JO" dirty="0"/>
          </a:p>
        </p:txBody>
      </p:sp>
      <p:sp>
        <p:nvSpPr>
          <p:cNvPr id="3" name="Content Placeholder 2"/>
          <p:cNvSpPr>
            <a:spLocks noGrp="1"/>
          </p:cNvSpPr>
          <p:nvPr>
            <p:ph idx="1"/>
          </p:nvPr>
        </p:nvSpPr>
        <p:spPr>
          <a:xfrm>
            <a:off x="323528" y="1556791"/>
            <a:ext cx="8039421" cy="4752529"/>
          </a:xfrm>
        </p:spPr>
        <p:txBody>
          <a:bodyPr>
            <a:noAutofit/>
          </a:bodyPr>
          <a:lstStyle/>
          <a:p>
            <a:pPr>
              <a:spcBef>
                <a:spcPts val="1200"/>
              </a:spcBef>
            </a:pPr>
            <a:r>
              <a:rPr lang="en-US" sz="2700" dirty="0"/>
              <a:t>DES has been broken in 1998</a:t>
            </a:r>
          </a:p>
          <a:p>
            <a:pPr>
              <a:spcBef>
                <a:spcPts val="1200"/>
              </a:spcBef>
            </a:pPr>
            <a:r>
              <a:rPr lang="en-US" sz="2700" dirty="0"/>
              <a:t> One proposed solution: </a:t>
            </a:r>
            <a:r>
              <a:rPr lang="en-US" sz="2700" b="1" dirty="0"/>
              <a:t>double DES.</a:t>
            </a:r>
          </a:p>
          <a:p>
            <a:pPr>
              <a:spcBef>
                <a:spcPts val="1200"/>
              </a:spcBef>
            </a:pPr>
            <a:r>
              <a:rPr lang="en-US" dirty="0"/>
              <a:t>Double DES is a encryption technique which uses two instance of DES on same plain text. In both instances it uses different keys to encrypt the plain text. The 64 bit plain text goes into first DES instance which then converted into a 64 bit middle text using the first key and then it goes to second DES instance which gives 64 bit cipher text by using second key.</a:t>
            </a:r>
            <a:endParaRPr lang="ar-JO" sz="2700" b="1" dirty="0"/>
          </a:p>
        </p:txBody>
      </p:sp>
    </p:spTree>
    <p:extLst>
      <p:ext uri="{BB962C8B-B14F-4D97-AF65-F5344CB8AC3E}">
        <p14:creationId xmlns:p14="http://schemas.microsoft.com/office/powerpoint/2010/main" val="121930691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Double DES</a:t>
            </a:r>
            <a:endParaRPr lang="ar-JO" dirty="0"/>
          </a:p>
        </p:txBody>
      </p:sp>
      <p:sp>
        <p:nvSpPr>
          <p:cNvPr id="3" name="Content Placeholder 2"/>
          <p:cNvSpPr>
            <a:spLocks noGrp="1"/>
          </p:cNvSpPr>
          <p:nvPr>
            <p:ph idx="1"/>
          </p:nvPr>
        </p:nvSpPr>
        <p:spPr>
          <a:xfrm>
            <a:off x="323529" y="2420888"/>
            <a:ext cx="5472607" cy="3888432"/>
          </a:xfrm>
        </p:spPr>
        <p:txBody>
          <a:bodyPr>
            <a:noAutofit/>
          </a:bodyPr>
          <a:lstStyle/>
          <a:p>
            <a:pPr>
              <a:spcBef>
                <a:spcPts val="1200"/>
              </a:spcBef>
            </a:pPr>
            <a:r>
              <a:rPr lang="en-US" sz="2700" dirty="0"/>
              <a:t>Apply DES twice using two keys, K1 and K2.</a:t>
            </a:r>
          </a:p>
          <a:p>
            <a:pPr>
              <a:spcBef>
                <a:spcPts val="1200"/>
              </a:spcBef>
              <a:buNone/>
            </a:pPr>
            <a:r>
              <a:rPr lang="fr-FR" sz="2700" dirty="0"/>
              <a:t>	– </a:t>
            </a:r>
            <a:r>
              <a:rPr lang="fr-FR" sz="2700" dirty="0" err="1"/>
              <a:t>Encryption</a:t>
            </a:r>
            <a:r>
              <a:rPr lang="fr-FR" sz="2700" dirty="0"/>
              <a:t>: C = EK2 [ EK1 [ P ] ]</a:t>
            </a:r>
          </a:p>
          <a:p>
            <a:pPr>
              <a:spcBef>
                <a:spcPts val="1200"/>
              </a:spcBef>
              <a:buNone/>
            </a:pPr>
            <a:r>
              <a:rPr lang="en-US" sz="2700" dirty="0"/>
              <a:t>	– Decryption: P = DK2 [ DK1 [ C ] ]</a:t>
            </a:r>
          </a:p>
          <a:p>
            <a:pPr>
              <a:spcBef>
                <a:spcPts val="1200"/>
              </a:spcBef>
            </a:pPr>
            <a:r>
              <a:rPr lang="en-US" sz="2700" dirty="0"/>
              <a:t> This leads to a 2x56=112 bit key, so it is more secure than DES. </a:t>
            </a:r>
            <a:endParaRPr lang="ar-JO" sz="2700" b="1" dirty="0"/>
          </a:p>
        </p:txBody>
      </p:sp>
      <p:pic>
        <p:nvPicPr>
          <p:cNvPr id="1026" name="Picture 2" descr="https://media.geeksforgeeks.org/wp-content/uploads/20191230194755/Untitled-Diagram6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40153" y="1700808"/>
            <a:ext cx="3203847" cy="49411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480648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Triple DES Algorithm</a:t>
            </a:r>
          </a:p>
        </p:txBody>
      </p:sp>
      <p:sp>
        <p:nvSpPr>
          <p:cNvPr id="4" name="Content Placeholder 3"/>
          <p:cNvSpPr>
            <a:spLocks noGrp="1"/>
          </p:cNvSpPr>
          <p:nvPr>
            <p:ph idx="1"/>
          </p:nvPr>
        </p:nvSpPr>
        <p:spPr>
          <a:xfrm>
            <a:off x="539552" y="1761565"/>
            <a:ext cx="7823397" cy="4867835"/>
          </a:xfrm>
        </p:spPr>
        <p:txBody>
          <a:bodyPr>
            <a:normAutofit/>
          </a:bodyPr>
          <a:lstStyle/>
          <a:p>
            <a:r>
              <a:rPr lang="en-US" dirty="0"/>
              <a:t>Triple DES is a encryption technique which uses three instance of DES on same plain text. It uses three different types of keys: two keys are same and one is different.</a:t>
            </a:r>
          </a:p>
          <a:p>
            <a:r>
              <a:rPr lang="en-US" dirty="0"/>
              <a:t>It encrypts with the first key (k1), decrypts using the second key (k2), then encrypts with the third key (k3). There is also a two-key variant, where k1 and k3 are the same keys.</a:t>
            </a:r>
          </a:p>
          <a:p>
            <a:pPr marL="349250" lvl="1" indent="0">
              <a:buNone/>
            </a:pPr>
            <a:endParaRPr lang="en-US" sz="2400"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617022175"/>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Triple DES Algorithm</a:t>
            </a:r>
          </a:p>
        </p:txBody>
      </p:sp>
      <p:sp>
        <p:nvSpPr>
          <p:cNvPr id="4" name="Content Placeholder 3"/>
          <p:cNvSpPr>
            <a:spLocks noGrp="1"/>
          </p:cNvSpPr>
          <p:nvPr>
            <p:ph idx="1"/>
          </p:nvPr>
        </p:nvSpPr>
        <p:spPr>
          <a:xfrm>
            <a:off x="539553" y="1761565"/>
            <a:ext cx="4248472" cy="4867835"/>
          </a:xfrm>
        </p:spPr>
        <p:txBody>
          <a:bodyPr>
            <a:normAutofit/>
          </a:bodyPr>
          <a:lstStyle/>
          <a:p>
            <a:pPr marL="0" indent="0">
              <a:spcBef>
                <a:spcPts val="600"/>
              </a:spcBef>
              <a:buNone/>
            </a:pPr>
            <a:r>
              <a:rPr lang="en-US" sz="2000" dirty="0"/>
              <a:t>The encryption-decryption process is as follows −</a:t>
            </a:r>
          </a:p>
          <a:p>
            <a:pPr>
              <a:spcBef>
                <a:spcPts val="600"/>
              </a:spcBef>
            </a:pPr>
            <a:r>
              <a:rPr lang="en-US" sz="2000" dirty="0"/>
              <a:t>Encrypt the plaintext blocks using single DES with key K</a:t>
            </a:r>
            <a:r>
              <a:rPr lang="en-US" sz="2000" baseline="-25000" dirty="0"/>
              <a:t>1</a:t>
            </a:r>
            <a:r>
              <a:rPr lang="en-US" sz="2000" dirty="0"/>
              <a:t>.</a:t>
            </a:r>
          </a:p>
          <a:p>
            <a:pPr>
              <a:spcBef>
                <a:spcPts val="600"/>
              </a:spcBef>
            </a:pPr>
            <a:r>
              <a:rPr lang="en-US" sz="2000" dirty="0"/>
              <a:t>Now decrypt the output of step 1 using single DES with key K</a:t>
            </a:r>
            <a:r>
              <a:rPr lang="en-US" sz="2000" baseline="-25000" dirty="0"/>
              <a:t>2</a:t>
            </a:r>
            <a:r>
              <a:rPr lang="en-US" sz="2000" dirty="0"/>
              <a:t>.</a:t>
            </a:r>
          </a:p>
          <a:p>
            <a:pPr>
              <a:spcBef>
                <a:spcPts val="600"/>
              </a:spcBef>
            </a:pPr>
            <a:r>
              <a:rPr lang="en-US" sz="2000" dirty="0"/>
              <a:t>Finally, encrypt the output of step 2 using single DES with key K</a:t>
            </a:r>
            <a:r>
              <a:rPr lang="en-US" sz="2000" baseline="-25000" dirty="0"/>
              <a:t>3</a:t>
            </a:r>
            <a:r>
              <a:rPr lang="en-US" sz="2000" dirty="0"/>
              <a:t>.</a:t>
            </a:r>
          </a:p>
          <a:p>
            <a:pPr>
              <a:spcBef>
                <a:spcPts val="600"/>
              </a:spcBef>
            </a:pPr>
            <a:r>
              <a:rPr lang="en-US" sz="2000" dirty="0"/>
              <a:t>The output of step 3 is the ciphertext.</a:t>
            </a:r>
          </a:p>
          <a:p>
            <a:pPr marL="0" indent="0">
              <a:spcBef>
                <a:spcPts val="600"/>
              </a:spcBef>
              <a:buNone/>
            </a:pPr>
            <a:r>
              <a:rPr lang="en-US" sz="2000" dirty="0"/>
              <a:t>Decryption of a ciphertext is a reverse process. User first decrypt using K</a:t>
            </a:r>
            <a:r>
              <a:rPr lang="en-US" sz="2000" baseline="-25000" dirty="0"/>
              <a:t>3,</a:t>
            </a:r>
            <a:r>
              <a:rPr lang="en-US" sz="2000" dirty="0"/>
              <a:t> then encrypt with K</a:t>
            </a:r>
            <a:r>
              <a:rPr lang="en-US" sz="2000" baseline="-25000" dirty="0"/>
              <a:t>2,</a:t>
            </a:r>
            <a:r>
              <a:rPr lang="en-US" sz="2000" dirty="0"/>
              <a:t> and finally decrypt with K</a:t>
            </a:r>
            <a:r>
              <a:rPr lang="en-US" sz="2000" baseline="-25000" dirty="0"/>
              <a:t>1</a:t>
            </a:r>
            <a:r>
              <a:rPr lang="en-US" sz="2000" dirty="0"/>
              <a:t>.</a:t>
            </a:r>
          </a:p>
          <a:p>
            <a:pPr marL="349250" lvl="1" indent="0">
              <a:buNone/>
            </a:pPr>
            <a:endParaRPr lang="en-US" sz="2400" dirty="0"/>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pic>
        <p:nvPicPr>
          <p:cNvPr id="2" name="Picture 1"/>
          <p:cNvPicPr>
            <a:picLocks noChangeAspect="1"/>
          </p:cNvPicPr>
          <p:nvPr/>
        </p:nvPicPr>
        <p:blipFill>
          <a:blip r:embed="rId3"/>
          <a:stretch>
            <a:fillRect/>
          </a:stretch>
        </p:blipFill>
        <p:spPr>
          <a:xfrm>
            <a:off x="4788024" y="1761565"/>
            <a:ext cx="4191021" cy="4867835"/>
          </a:xfrm>
          <a:prstGeom prst="rect">
            <a:avLst/>
          </a:prstGeom>
        </p:spPr>
      </p:pic>
    </p:spTree>
    <p:extLst>
      <p:ext uri="{BB962C8B-B14F-4D97-AF65-F5344CB8AC3E}">
        <p14:creationId xmlns:p14="http://schemas.microsoft.com/office/powerpoint/2010/main" val="82999942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r>
              <a:rPr lang="en-US" dirty="0"/>
              <a:t>Block Cipher</a:t>
            </a:r>
            <a:endParaRPr lang="en-AU" dirty="0"/>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1856452829"/>
              </p:ext>
            </p:extLst>
          </p:nvPr>
        </p:nvGraphicFramePr>
        <p:xfrm>
          <a:off x="251520" y="1700808"/>
          <a:ext cx="8534400" cy="4944035"/>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Footer Placeholder 3"/>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Timing attacks</a:t>
            </a:r>
          </a:p>
        </p:txBody>
      </p:sp>
      <p:sp>
        <p:nvSpPr>
          <p:cNvPr id="4" name="Content Placeholder 3"/>
          <p:cNvSpPr>
            <a:spLocks noGrp="1"/>
          </p:cNvSpPr>
          <p:nvPr>
            <p:ph idx="1"/>
          </p:nvPr>
        </p:nvSpPr>
        <p:spPr>
          <a:xfrm>
            <a:off x="539552" y="1761565"/>
            <a:ext cx="7823397" cy="4867835"/>
          </a:xfrm>
        </p:spPr>
        <p:txBody>
          <a:bodyPr>
            <a:normAutofit/>
          </a:bodyPr>
          <a:lstStyle/>
          <a:p>
            <a:pPr marL="0" lvl="1" indent="280988" algn="just">
              <a:buNone/>
            </a:pPr>
            <a:r>
              <a:rPr lang="en-US" dirty="0"/>
              <a:t>In cryptography, timing attacks are a class of malicious attacks against a product where the length of time that your application takes to perform a task leaks some information.  </a:t>
            </a:r>
          </a:p>
          <a:p>
            <a:pPr marL="0" lvl="1" indent="280988" algn="just">
              <a:buNone/>
            </a:pPr>
            <a:r>
              <a:rPr lang="en-US" sz="2400" dirty="0"/>
              <a:t>For example, an application that takes in an email and password to check. If there is no user with a provided email address, returns an error in 5ms, but when given a valid email for a user with an incorrect password, returns an error in 500ms. </a:t>
            </a:r>
            <a:endParaRPr lang="en-US" sz="2000" dirty="0"/>
          </a:p>
          <a:p>
            <a:pPr marL="349250" lvl="1" indent="0">
              <a:buNone/>
            </a:pPr>
            <a:endParaRPr lang="en-US" sz="2400" dirty="0"/>
          </a:p>
        </p:txBody>
      </p:sp>
      <p:pic>
        <p:nvPicPr>
          <p:cNvPr id="5" name="Picture 4"/>
          <p:cNvPicPr>
            <a:picLocks noChangeAspect="1"/>
          </p:cNvPicPr>
          <p:nvPr/>
        </p:nvPicPr>
        <p:blipFill>
          <a:blip r:embed="rId3"/>
          <a:stretch>
            <a:fillRect/>
          </a:stretch>
        </p:blipFill>
        <p:spPr>
          <a:xfrm>
            <a:off x="8362948" y="5517232"/>
            <a:ext cx="781051" cy="1421451"/>
          </a:xfrm>
          <a:prstGeom prst="rect">
            <a:avLst/>
          </a:prstGeom>
        </p:spPr>
      </p:pic>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1570321980"/>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Timing attacks</a:t>
            </a:r>
          </a:p>
        </p:txBody>
      </p:sp>
      <p:sp>
        <p:nvSpPr>
          <p:cNvPr id="4" name="Content Placeholder 3"/>
          <p:cNvSpPr>
            <a:spLocks noGrp="1"/>
          </p:cNvSpPr>
          <p:nvPr>
            <p:ph idx="1"/>
          </p:nvPr>
        </p:nvSpPr>
        <p:spPr>
          <a:xfrm>
            <a:off x="323528" y="1761565"/>
            <a:ext cx="8039421" cy="4867835"/>
          </a:xfrm>
        </p:spPr>
        <p:txBody>
          <a:bodyPr>
            <a:normAutofit/>
          </a:bodyPr>
          <a:lstStyle/>
          <a:p>
            <a:pPr lvl="1"/>
            <a:endParaRPr lang="en-US" sz="2400" dirty="0"/>
          </a:p>
          <a:p>
            <a:pPr lvl="1"/>
            <a:r>
              <a:rPr lang="en-US" sz="2400" dirty="0"/>
              <a:t>One in which information about the key or the plaintext is obtained by observing how long it takes to perform decryptions on various ciphertexts</a:t>
            </a:r>
          </a:p>
          <a:p>
            <a:pPr lvl="1"/>
            <a:r>
              <a:rPr lang="en-US" sz="2400" dirty="0"/>
              <a:t>Exploits the fact that an encryption or decryption algorithm often takes slightly different amounts of time on different inputs</a:t>
            </a:r>
          </a:p>
          <a:p>
            <a:pPr lvl="1"/>
            <a:r>
              <a:rPr lang="en-US" sz="2400" dirty="0"/>
              <a:t>So far it appears unlikely that this technique will ever be successful against DES or more powerful symmetric ciphers such as triple DES and AES</a:t>
            </a:r>
          </a:p>
        </p:txBody>
      </p:sp>
      <p:pic>
        <p:nvPicPr>
          <p:cNvPr id="5" name="Picture 4"/>
          <p:cNvPicPr>
            <a:picLocks noChangeAspect="1"/>
          </p:cNvPicPr>
          <p:nvPr/>
        </p:nvPicPr>
        <p:blipFill>
          <a:blip r:embed="rId3"/>
          <a:stretch>
            <a:fillRect/>
          </a:stretch>
        </p:blipFill>
        <p:spPr>
          <a:xfrm>
            <a:off x="8072428" y="4892675"/>
            <a:ext cx="1044638" cy="1851025"/>
          </a:xfrm>
          <a:prstGeom prst="rect">
            <a:avLst/>
          </a:prstGeom>
        </p:spPr>
      </p:pic>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23496906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Strength of DES</a:t>
            </a:r>
          </a:p>
        </p:txBody>
      </p:sp>
      <p:sp>
        <p:nvSpPr>
          <p:cNvPr id="4" name="Content Placeholder 3"/>
          <p:cNvSpPr>
            <a:spLocks noGrp="1"/>
          </p:cNvSpPr>
          <p:nvPr>
            <p:ph idx="1"/>
          </p:nvPr>
        </p:nvSpPr>
        <p:spPr>
          <a:xfrm>
            <a:off x="323528" y="1761565"/>
            <a:ext cx="8039421" cy="4867835"/>
          </a:xfrm>
        </p:spPr>
        <p:txBody>
          <a:bodyPr>
            <a:normAutofit/>
          </a:bodyPr>
          <a:lstStyle/>
          <a:p>
            <a:pPr lvl="1"/>
            <a:endParaRPr lang="en-US" sz="2400" dirty="0"/>
          </a:p>
          <a:p>
            <a:r>
              <a:rPr lang="en-US" dirty="0"/>
              <a:t>56-bit keys have 2</a:t>
            </a:r>
            <a:r>
              <a:rPr lang="en-US" baseline="30000" dirty="0"/>
              <a:t>56</a:t>
            </a:r>
            <a:r>
              <a:rPr lang="en-US" dirty="0"/>
              <a:t> = 7.2 x 10</a:t>
            </a:r>
            <a:r>
              <a:rPr lang="en-US" baseline="30000" dirty="0"/>
              <a:t>16</a:t>
            </a:r>
            <a:r>
              <a:rPr lang="en-US" dirty="0"/>
              <a:t> values</a:t>
            </a:r>
          </a:p>
          <a:p>
            <a:r>
              <a:rPr lang="en-US" dirty="0"/>
              <a:t>brute force search looks hard.</a:t>
            </a:r>
          </a:p>
          <a:p>
            <a:r>
              <a:rPr lang="en-US" dirty="0"/>
              <a:t>DES is robust against timing attacks</a:t>
            </a:r>
          </a:p>
        </p:txBody>
      </p:sp>
      <p:sp>
        <p:nvSpPr>
          <p:cNvPr id="6" name="Footer Placeholder 5"/>
          <p:cNvSpPr>
            <a:spLocks noGrp="1"/>
          </p:cNvSpPr>
          <p:nvPr>
            <p:ph type="ftr" sz="quarter" idx="11"/>
          </p:nvPr>
        </p:nvSpPr>
        <p:spPr>
          <a:xfrm>
            <a:off x="0" y="6492875"/>
            <a:ext cx="4419600" cy="365125"/>
          </a:xfrm>
        </p:spPr>
        <p:txBody>
          <a:bodyPr/>
          <a:lstStyle/>
          <a:p>
            <a:pPr>
              <a:defRPr/>
            </a:pPr>
            <a:r>
              <a:rPr lang="en-US" sz="1000" dirty="0"/>
              <a:t>© 2017 Pearson Education, Ltd., All rights reserved. </a:t>
            </a:r>
          </a:p>
        </p:txBody>
      </p:sp>
    </p:spTree>
    <p:extLst>
      <p:ext uri="{BB962C8B-B14F-4D97-AF65-F5344CB8AC3E}">
        <p14:creationId xmlns:p14="http://schemas.microsoft.com/office/powerpoint/2010/main" val="415288771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endParaRPr lang="ar-JO" dirty="0"/>
          </a:p>
        </p:txBody>
      </p:sp>
      <p:sp>
        <p:nvSpPr>
          <p:cNvPr id="3" name="Content Placeholder 2"/>
          <p:cNvSpPr>
            <a:spLocks noGrp="1"/>
          </p:cNvSpPr>
          <p:nvPr>
            <p:ph idx="1"/>
          </p:nvPr>
        </p:nvSpPr>
        <p:spPr>
          <a:xfrm>
            <a:off x="323528" y="1916832"/>
            <a:ext cx="8039421" cy="4392488"/>
          </a:xfrm>
        </p:spPr>
        <p:txBody>
          <a:bodyPr>
            <a:noAutofit/>
          </a:bodyPr>
          <a:lstStyle/>
          <a:p>
            <a:pPr>
              <a:spcBef>
                <a:spcPts val="1200"/>
              </a:spcBef>
            </a:pPr>
            <a:r>
              <a:rPr lang="en-US" sz="2700" dirty="0"/>
              <a:t>Simplified DES was developed for educational purposes and it was not intended as a secure algorithm.</a:t>
            </a:r>
          </a:p>
          <a:p>
            <a:pPr>
              <a:spcBef>
                <a:spcPts val="1200"/>
              </a:spcBef>
            </a:pPr>
            <a:r>
              <a:rPr lang="en-US" sz="2700" dirty="0"/>
              <a:t>It uses a small key size of 10 bits only.</a:t>
            </a:r>
          </a:p>
          <a:p>
            <a:pPr>
              <a:spcBef>
                <a:spcPts val="1200"/>
              </a:spcBef>
            </a:pPr>
            <a:r>
              <a:rPr lang="en-US" sz="2700" dirty="0"/>
              <a:t>The block size is also small (8 bits only).</a:t>
            </a:r>
          </a:p>
          <a:p>
            <a:pPr>
              <a:spcBef>
                <a:spcPts val="1200"/>
              </a:spcBef>
            </a:pPr>
            <a:r>
              <a:rPr lang="en-US" sz="2700" dirty="0"/>
              <a:t>The small key size make it very vulnerable to brute force attack.</a:t>
            </a:r>
            <a:endParaRPr lang="ar-JO" sz="2700" dirty="0"/>
          </a:p>
        </p:txBody>
      </p:sp>
    </p:spTree>
    <p:extLst>
      <p:ext uri="{BB962C8B-B14F-4D97-AF65-F5344CB8AC3E}">
        <p14:creationId xmlns:p14="http://schemas.microsoft.com/office/powerpoint/2010/main" val="90422278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endParaRPr lang="ar-JO" dirty="0"/>
          </a:p>
        </p:txBody>
      </p:sp>
      <p:graphicFrame>
        <p:nvGraphicFramePr>
          <p:cNvPr id="5" name="Table 4"/>
          <p:cNvGraphicFramePr>
            <a:graphicFrameLocks noGrp="1"/>
          </p:cNvGraphicFramePr>
          <p:nvPr>
            <p:extLst>
              <p:ext uri="{D42A27DB-BD31-4B8C-83A1-F6EECF244321}">
                <p14:modId xmlns:p14="http://schemas.microsoft.com/office/powerpoint/2010/main" val="3946333003"/>
              </p:ext>
            </p:extLst>
          </p:nvPr>
        </p:nvGraphicFramePr>
        <p:xfrm>
          <a:off x="1294509" y="2348880"/>
          <a:ext cx="7056786" cy="3312368"/>
        </p:xfrm>
        <a:graphic>
          <a:graphicData uri="http://schemas.openxmlformats.org/drawingml/2006/table">
            <a:tbl>
              <a:tblPr firstRow="1" bandRow="1">
                <a:tableStyleId>{5C22544A-7EE6-4342-B048-85BDC9FD1C3A}</a:tableStyleId>
              </a:tblPr>
              <a:tblGrid>
                <a:gridCol w="3528393">
                  <a:extLst>
                    <a:ext uri="{9D8B030D-6E8A-4147-A177-3AD203B41FA5}">
                      <a16:colId xmlns:a16="http://schemas.microsoft.com/office/drawing/2014/main" val="3238455759"/>
                    </a:ext>
                  </a:extLst>
                </a:gridCol>
                <a:gridCol w="3528393">
                  <a:extLst>
                    <a:ext uri="{9D8B030D-6E8A-4147-A177-3AD203B41FA5}">
                      <a16:colId xmlns:a16="http://schemas.microsoft.com/office/drawing/2014/main" val="1282856554"/>
                    </a:ext>
                  </a:extLst>
                </a:gridCol>
              </a:tblGrid>
              <a:tr h="441896">
                <a:tc>
                  <a:txBody>
                    <a:bodyPr/>
                    <a:lstStyle/>
                    <a:p>
                      <a:pPr algn="ctr"/>
                      <a:r>
                        <a:rPr lang="en-US" dirty="0">
                          <a:latin typeface="Cambria" panose="02040503050406030204" pitchFamily="18" charset="0"/>
                          <a:ea typeface="Cambria" panose="02040503050406030204" pitchFamily="18" charset="0"/>
                        </a:rPr>
                        <a:t>S-DES</a:t>
                      </a:r>
                    </a:p>
                  </a:txBody>
                  <a:tcPr/>
                </a:tc>
                <a:tc>
                  <a:txBody>
                    <a:bodyPr/>
                    <a:lstStyle/>
                    <a:p>
                      <a:pPr algn="ctr"/>
                      <a:r>
                        <a:rPr lang="en-US" dirty="0">
                          <a:latin typeface="Cambria" panose="02040503050406030204" pitchFamily="18" charset="0"/>
                          <a:ea typeface="Cambria" panose="02040503050406030204" pitchFamily="18" charset="0"/>
                        </a:rPr>
                        <a:t>DES</a:t>
                      </a:r>
                    </a:p>
                  </a:txBody>
                  <a:tcPr/>
                </a:tc>
                <a:extLst>
                  <a:ext uri="{0D108BD9-81ED-4DB2-BD59-A6C34878D82A}">
                    <a16:rowId xmlns:a16="http://schemas.microsoft.com/office/drawing/2014/main" val="4175737151"/>
                  </a:ext>
                </a:extLst>
              </a:tr>
              <a:tr h="762725">
                <a:tc>
                  <a:txBody>
                    <a:bodyPr/>
                    <a:lstStyle/>
                    <a:p>
                      <a:pPr algn="ctr"/>
                      <a:r>
                        <a:rPr lang="en-US" dirty="0">
                          <a:latin typeface="Cambria" panose="02040503050406030204" pitchFamily="18" charset="0"/>
                          <a:ea typeface="Cambria" panose="02040503050406030204" pitchFamily="18" charset="0"/>
                        </a:rPr>
                        <a:t>Block of size 8</a:t>
                      </a:r>
                    </a:p>
                  </a:txBody>
                  <a:tcPr/>
                </a:tc>
                <a:tc>
                  <a:txBody>
                    <a:bodyPr/>
                    <a:lstStyle/>
                    <a:p>
                      <a:pPr algn="ctr"/>
                      <a:r>
                        <a:rPr lang="en-US" dirty="0">
                          <a:latin typeface="Cambria" panose="02040503050406030204" pitchFamily="18" charset="0"/>
                          <a:ea typeface="Cambria" panose="02040503050406030204" pitchFamily="18" charset="0"/>
                        </a:rPr>
                        <a:t>Block of size 64</a:t>
                      </a:r>
                    </a:p>
                  </a:txBody>
                  <a:tcPr/>
                </a:tc>
                <a:extLst>
                  <a:ext uri="{0D108BD9-81ED-4DB2-BD59-A6C34878D82A}">
                    <a16:rowId xmlns:a16="http://schemas.microsoft.com/office/drawing/2014/main" val="1506559734"/>
                  </a:ext>
                </a:extLst>
              </a:tr>
              <a:tr h="441896">
                <a:tc>
                  <a:txBody>
                    <a:bodyPr/>
                    <a:lstStyle/>
                    <a:p>
                      <a:pPr algn="ctr"/>
                      <a:r>
                        <a:rPr lang="en-US" dirty="0">
                          <a:latin typeface="Cambria" panose="02040503050406030204" pitchFamily="18" charset="0"/>
                          <a:ea typeface="Cambria" panose="02040503050406030204" pitchFamily="18" charset="0"/>
                        </a:rPr>
                        <a:t>10-bit key: 2 x 8-bit round key</a:t>
                      </a:r>
                    </a:p>
                  </a:txBody>
                  <a:tcPr/>
                </a:tc>
                <a:tc>
                  <a:txBody>
                    <a:bodyPr/>
                    <a:lstStyle/>
                    <a:p>
                      <a:pPr algn="ctr"/>
                      <a:r>
                        <a:rPr lang="en-US" dirty="0">
                          <a:latin typeface="Cambria" panose="02040503050406030204" pitchFamily="18" charset="0"/>
                          <a:ea typeface="Cambria" panose="02040503050406030204" pitchFamily="18" charset="0"/>
                        </a:rPr>
                        <a:t>56-bit key: 16 x 48-bit round key</a:t>
                      </a:r>
                    </a:p>
                  </a:txBody>
                  <a:tcPr/>
                </a:tc>
                <a:extLst>
                  <a:ext uri="{0D108BD9-81ED-4DB2-BD59-A6C34878D82A}">
                    <a16:rowId xmlns:a16="http://schemas.microsoft.com/office/drawing/2014/main" val="3224514621"/>
                  </a:ext>
                </a:extLst>
              </a:tr>
              <a:tr h="762725">
                <a:tc>
                  <a:txBody>
                    <a:bodyPr/>
                    <a:lstStyle/>
                    <a:p>
                      <a:pPr algn="ctr"/>
                      <a:r>
                        <a:rPr lang="en-US" dirty="0">
                          <a:latin typeface="Cambria" panose="02040503050406030204" pitchFamily="18" charset="0"/>
                          <a:ea typeface="Cambria" panose="02040503050406030204" pitchFamily="18" charset="0"/>
                        </a:rPr>
                        <a:t>Round function operates on</a:t>
                      </a:r>
                      <a:r>
                        <a:rPr lang="en-US" baseline="0" dirty="0">
                          <a:latin typeface="Cambria" panose="02040503050406030204" pitchFamily="18" charset="0"/>
                          <a:ea typeface="Cambria" panose="02040503050406030204" pitchFamily="18" charset="0"/>
                        </a:rPr>
                        <a:t> 4 bits</a:t>
                      </a:r>
                      <a:endParaRPr lang="en-US"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Round function operates on</a:t>
                      </a:r>
                      <a:r>
                        <a:rPr lang="en-US" baseline="0" dirty="0">
                          <a:latin typeface="Cambria" panose="02040503050406030204" pitchFamily="18" charset="0"/>
                          <a:ea typeface="Cambria" panose="02040503050406030204" pitchFamily="18" charset="0"/>
                        </a:rPr>
                        <a:t> 32 bits</a:t>
                      </a: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2875808435"/>
                  </a:ext>
                </a:extLst>
              </a:tr>
              <a:tr h="441896">
                <a:tc>
                  <a:txBody>
                    <a:bodyPr/>
                    <a:lstStyle/>
                    <a:p>
                      <a:pPr algn="ctr"/>
                      <a:r>
                        <a:rPr lang="en-US" dirty="0">
                          <a:latin typeface="Cambria" panose="02040503050406030204" pitchFamily="18" charset="0"/>
                          <a:ea typeface="Cambria" panose="02040503050406030204" pitchFamily="18" charset="0"/>
                        </a:rPr>
                        <a:t>2 S-boxes</a:t>
                      </a:r>
                    </a:p>
                  </a:txBody>
                  <a:tcPr/>
                </a:tc>
                <a:tc>
                  <a:txBody>
                    <a:bodyPr/>
                    <a:lstStyle/>
                    <a:p>
                      <a:pPr algn="ctr"/>
                      <a:r>
                        <a:rPr lang="en-US" dirty="0">
                          <a:latin typeface="Cambria" panose="02040503050406030204" pitchFamily="18" charset="0"/>
                          <a:ea typeface="Cambria" panose="02040503050406030204" pitchFamily="18" charset="0"/>
                        </a:rPr>
                        <a:t>8 S-boxes</a:t>
                      </a:r>
                    </a:p>
                  </a:txBody>
                  <a:tcPr/>
                </a:tc>
                <a:extLst>
                  <a:ext uri="{0D108BD9-81ED-4DB2-BD59-A6C34878D82A}">
                    <a16:rowId xmlns:a16="http://schemas.microsoft.com/office/drawing/2014/main" val="1298911896"/>
                  </a:ext>
                </a:extLst>
              </a:tr>
              <a:tr h="461230">
                <a:tc>
                  <a:txBody>
                    <a:bodyPr/>
                    <a:lstStyle/>
                    <a:p>
                      <a:pPr algn="ctr"/>
                      <a:r>
                        <a:rPr lang="en-US" dirty="0">
                          <a:latin typeface="Cambria" panose="02040503050406030204" pitchFamily="18" charset="0"/>
                          <a:ea typeface="Cambria" panose="02040503050406030204" pitchFamily="18" charset="0"/>
                        </a:rPr>
                        <a:t>2</a:t>
                      </a:r>
                      <a:r>
                        <a:rPr lang="en-US" baseline="0" dirty="0">
                          <a:latin typeface="Cambria" panose="02040503050406030204" pitchFamily="18" charset="0"/>
                          <a:ea typeface="Cambria" panose="02040503050406030204" pitchFamily="18" charset="0"/>
                        </a:rPr>
                        <a:t> rounds</a:t>
                      </a:r>
                      <a:endParaRPr lang="en-US"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16</a:t>
                      </a:r>
                      <a:r>
                        <a:rPr lang="en-US" baseline="0" dirty="0">
                          <a:latin typeface="Cambria" panose="02040503050406030204" pitchFamily="18" charset="0"/>
                          <a:ea typeface="Cambria" panose="02040503050406030204" pitchFamily="18" charset="0"/>
                        </a:rPr>
                        <a:t> rounds</a:t>
                      </a:r>
                      <a:endParaRPr lang="en-US" dirty="0">
                        <a:latin typeface="Cambria" panose="02040503050406030204" pitchFamily="18" charset="0"/>
                        <a:ea typeface="Cambria" panose="02040503050406030204" pitchFamily="18" charset="0"/>
                      </a:endParaRPr>
                    </a:p>
                  </a:txBody>
                  <a:tcPr/>
                </a:tc>
                <a:extLst>
                  <a:ext uri="{0D108BD9-81ED-4DB2-BD59-A6C34878D82A}">
                    <a16:rowId xmlns:a16="http://schemas.microsoft.com/office/drawing/2014/main" val="1639617944"/>
                  </a:ext>
                </a:extLst>
              </a:tr>
            </a:tbl>
          </a:graphicData>
        </a:graphic>
      </p:graphicFrame>
    </p:spTree>
    <p:extLst>
      <p:ext uri="{BB962C8B-B14F-4D97-AF65-F5344CB8AC3E}">
        <p14:creationId xmlns:p14="http://schemas.microsoft.com/office/powerpoint/2010/main" val="2705780579"/>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endParaRPr lang="ar-JO" dirty="0"/>
          </a:p>
        </p:txBody>
      </p:sp>
      <p:sp>
        <p:nvSpPr>
          <p:cNvPr id="3" name="Content Placeholder 2"/>
          <p:cNvSpPr>
            <a:spLocks noGrp="1"/>
          </p:cNvSpPr>
          <p:nvPr>
            <p:ph idx="1"/>
          </p:nvPr>
        </p:nvSpPr>
        <p:spPr>
          <a:xfrm>
            <a:off x="539552" y="1556791"/>
            <a:ext cx="7823397" cy="4824537"/>
          </a:xfrm>
        </p:spPr>
        <p:txBody>
          <a:bodyPr>
            <a:noAutofit/>
          </a:bodyPr>
          <a:lstStyle/>
          <a:p>
            <a:pPr marL="0" indent="0">
              <a:spcBef>
                <a:spcPts val="1200"/>
              </a:spcBef>
              <a:buNone/>
            </a:pPr>
            <a:r>
              <a:rPr lang="en-US" sz="2400" b="1" dirty="0"/>
              <a:t>S-DES encryption The encryption algorithm involves five functions:</a:t>
            </a:r>
            <a:endParaRPr lang="en-US" sz="2000" dirty="0"/>
          </a:p>
          <a:p>
            <a:pPr>
              <a:spcBef>
                <a:spcPts val="1200"/>
              </a:spcBef>
              <a:buFont typeface="Wingdings" panose="05000000000000000000" pitchFamily="2" charset="2"/>
              <a:buChar char="ü"/>
            </a:pPr>
            <a:r>
              <a:rPr lang="en-US" sz="2400" dirty="0"/>
              <a:t>An initial permutation (IP)</a:t>
            </a:r>
          </a:p>
          <a:p>
            <a:pPr>
              <a:spcBef>
                <a:spcPts val="1200"/>
              </a:spcBef>
              <a:buFont typeface="Wingdings" panose="05000000000000000000" pitchFamily="2" charset="2"/>
              <a:buChar char="ü"/>
            </a:pPr>
            <a:r>
              <a:rPr lang="en-US" sz="2400" dirty="0"/>
              <a:t>A complex function labeled f</a:t>
            </a:r>
            <a:r>
              <a:rPr lang="en-US" sz="2400" baseline="-25000" dirty="0"/>
              <a:t>k</a:t>
            </a:r>
            <a:r>
              <a:rPr lang="en-US" sz="2400" dirty="0"/>
              <a:t>, which involves both permutation and substitution operations and depends on a key input</a:t>
            </a:r>
          </a:p>
          <a:p>
            <a:pPr>
              <a:spcBef>
                <a:spcPts val="1200"/>
              </a:spcBef>
              <a:buFont typeface="Wingdings" panose="05000000000000000000" pitchFamily="2" charset="2"/>
              <a:buChar char="ü"/>
            </a:pPr>
            <a:r>
              <a:rPr lang="en-US" sz="2400" dirty="0"/>
              <a:t>A simple permutation function that switches the two halves of the data</a:t>
            </a:r>
          </a:p>
          <a:p>
            <a:pPr>
              <a:spcBef>
                <a:spcPts val="1200"/>
              </a:spcBef>
              <a:buFont typeface="Wingdings" panose="05000000000000000000" pitchFamily="2" charset="2"/>
              <a:buChar char="ü"/>
            </a:pPr>
            <a:r>
              <a:rPr lang="en-US" sz="2400" dirty="0"/>
              <a:t>The function f</a:t>
            </a:r>
            <a:r>
              <a:rPr lang="en-US" sz="2400" baseline="-25000" dirty="0"/>
              <a:t>k</a:t>
            </a:r>
            <a:r>
              <a:rPr lang="en-US" sz="2400" dirty="0"/>
              <a:t> again</a:t>
            </a:r>
          </a:p>
          <a:p>
            <a:pPr>
              <a:spcBef>
                <a:spcPts val="1200"/>
              </a:spcBef>
              <a:buFont typeface="Wingdings" panose="05000000000000000000" pitchFamily="2" charset="2"/>
              <a:buChar char="ü"/>
            </a:pPr>
            <a:r>
              <a:rPr lang="en-US" sz="2400" dirty="0"/>
              <a:t>A permutation function that is the inverse of the initial permutation (IP</a:t>
            </a:r>
            <a:r>
              <a:rPr lang="en-US" sz="2400" baseline="30000" dirty="0"/>
              <a:t>-1</a:t>
            </a:r>
            <a:r>
              <a:rPr lang="en-US" sz="2400" dirty="0"/>
              <a:t>).</a:t>
            </a:r>
            <a:endParaRPr lang="ar-JO" sz="2400" dirty="0"/>
          </a:p>
        </p:txBody>
      </p:sp>
    </p:spTree>
    <p:extLst>
      <p:ext uri="{BB962C8B-B14F-4D97-AF65-F5344CB8AC3E}">
        <p14:creationId xmlns:p14="http://schemas.microsoft.com/office/powerpoint/2010/main" val="76930310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endParaRPr lang="ar-JO" dirty="0"/>
          </a:p>
        </p:txBody>
      </p:sp>
      <p:pic>
        <p:nvPicPr>
          <p:cNvPr id="2050" name="Picture 2" descr="Simplified Data Encryption Standard (S-DES)"/>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9163" y="1700808"/>
            <a:ext cx="7056784" cy="48291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5981303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DES</a:t>
            </a:r>
            <a:endParaRPr lang="ar-JO" dirty="0"/>
          </a:p>
        </p:txBody>
      </p:sp>
      <p:pic>
        <p:nvPicPr>
          <p:cNvPr id="3074" name="Picture 2" descr="https://img.brainkart.com/imagebk9/ZaaYJh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5736" y="2060848"/>
            <a:ext cx="4176464" cy="439102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27247404"/>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spcBef>
                <a:spcPts val="1200"/>
              </a:spcBef>
              <a:buNone/>
            </a:pPr>
            <a:r>
              <a:rPr lang="en-US" sz="2400" dirty="0"/>
              <a:t>Let the 10-bit key is 1100011110, and the plaintext is 00101000.</a:t>
            </a:r>
          </a:p>
          <a:p>
            <a:pPr marL="0" indent="0">
              <a:spcBef>
                <a:spcPts val="1200"/>
              </a:spcBef>
              <a:buNone/>
            </a:pPr>
            <a:r>
              <a:rPr lang="en-US" sz="2400" dirty="0">
                <a:solidFill>
                  <a:srgbClr val="C00000"/>
                </a:solidFill>
              </a:rPr>
              <a:t>Step1. </a:t>
            </a:r>
            <a:r>
              <a:rPr lang="en-US" sz="2400" dirty="0"/>
              <a:t>Key generation:</a:t>
            </a:r>
          </a:p>
          <a:p>
            <a:pPr marL="0" indent="0">
              <a:spcBef>
                <a:spcPts val="1200"/>
              </a:spcBef>
              <a:buNone/>
            </a:pPr>
            <a:r>
              <a:rPr lang="en-US" sz="2400" dirty="0"/>
              <a:t>The keys k1 and k2 are derived using the functions P10, Shift, and P8, as follows:</a:t>
            </a:r>
            <a:endParaRPr lang="ar-JO" sz="2400" dirty="0"/>
          </a:p>
        </p:txBody>
      </p:sp>
      <p:pic>
        <p:nvPicPr>
          <p:cNvPr id="4" name="Picture 3"/>
          <p:cNvPicPr>
            <a:picLocks noChangeAspect="1"/>
          </p:cNvPicPr>
          <p:nvPr/>
        </p:nvPicPr>
        <p:blipFill>
          <a:blip r:embed="rId2"/>
          <a:stretch>
            <a:fillRect/>
          </a:stretch>
        </p:blipFill>
        <p:spPr>
          <a:xfrm>
            <a:off x="2239739" y="3861048"/>
            <a:ext cx="4423022" cy="1381318"/>
          </a:xfrm>
          <a:prstGeom prst="rect">
            <a:avLst/>
          </a:prstGeom>
        </p:spPr>
      </p:pic>
    </p:spTree>
    <p:extLst>
      <p:ext uri="{BB962C8B-B14F-4D97-AF65-F5344CB8AC3E}">
        <p14:creationId xmlns:p14="http://schemas.microsoft.com/office/powerpoint/2010/main" val="406519487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pic>
        <p:nvPicPr>
          <p:cNvPr id="4" name="Picture 3"/>
          <p:cNvPicPr>
            <a:picLocks noChangeAspect="1"/>
          </p:cNvPicPr>
          <p:nvPr/>
        </p:nvPicPr>
        <p:blipFill>
          <a:blip r:embed="rId2"/>
          <a:stretch>
            <a:fillRect/>
          </a:stretch>
        </p:blipFill>
        <p:spPr>
          <a:xfrm>
            <a:off x="2366044" y="1628800"/>
            <a:ext cx="4423022" cy="1381318"/>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100986664"/>
              </p:ext>
            </p:extLst>
          </p:nvPr>
        </p:nvGraphicFramePr>
        <p:xfrm>
          <a:off x="395536" y="3789040"/>
          <a:ext cx="8208911" cy="185420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a:t>
                      </a:r>
                      <a:r>
                        <a:rPr lang="en-US" dirty="0">
                          <a:latin typeface="+mn-lt"/>
                        </a:rPr>
                        <a:t>1      1      1     0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P8(Shift(P10(K)))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1734299529"/>
                  </a:ext>
                </a:extLst>
              </a:tr>
            </a:tbl>
          </a:graphicData>
        </a:graphic>
      </p:graphicFrame>
    </p:spTree>
    <p:extLst>
      <p:ext uri="{BB962C8B-B14F-4D97-AF65-F5344CB8AC3E}">
        <p14:creationId xmlns:p14="http://schemas.microsoft.com/office/powerpoint/2010/main" val="422265202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998416828"/>
              </p:ext>
            </p:extLst>
          </p:nvPr>
        </p:nvGraphicFramePr>
        <p:xfrm>
          <a:off x="683569" y="404664"/>
          <a:ext cx="7848872" cy="4824537"/>
        </p:xfrm>
        <a:graphic>
          <a:graphicData uri="http://schemas.openxmlformats.org/drawingml/2006/table">
            <a:tbl>
              <a:tblPr firstRow="1" bandRow="1">
                <a:tableStyleId>{5C22544A-7EE6-4342-B048-85BDC9FD1C3A}</a:tableStyleId>
              </a:tblPr>
              <a:tblGrid>
                <a:gridCol w="1805241">
                  <a:extLst>
                    <a:ext uri="{9D8B030D-6E8A-4147-A177-3AD203B41FA5}">
                      <a16:colId xmlns:a16="http://schemas.microsoft.com/office/drawing/2014/main" val="2343890274"/>
                    </a:ext>
                  </a:extLst>
                </a:gridCol>
                <a:gridCol w="2947286">
                  <a:extLst>
                    <a:ext uri="{9D8B030D-6E8A-4147-A177-3AD203B41FA5}">
                      <a16:colId xmlns:a16="http://schemas.microsoft.com/office/drawing/2014/main" val="3238455759"/>
                    </a:ext>
                  </a:extLst>
                </a:gridCol>
                <a:gridCol w="3096345">
                  <a:extLst>
                    <a:ext uri="{9D8B030D-6E8A-4147-A177-3AD203B41FA5}">
                      <a16:colId xmlns:a16="http://schemas.microsoft.com/office/drawing/2014/main" val="1282856554"/>
                    </a:ext>
                  </a:extLst>
                </a:gridCol>
              </a:tblGrid>
              <a:tr h="441896">
                <a:tc>
                  <a:txBody>
                    <a:bodyPr/>
                    <a:lstStyle/>
                    <a:p>
                      <a:pPr algn="ctr"/>
                      <a:endParaRPr lang="en-US" dirty="0">
                        <a:latin typeface="Cambria" panose="02040503050406030204" pitchFamily="18" charset="0"/>
                        <a:ea typeface="Cambria" panose="02040503050406030204" pitchFamily="18" charset="0"/>
                      </a:endParaRPr>
                    </a:p>
                  </a:txBody>
                  <a:tcPr/>
                </a:tc>
                <a:tc>
                  <a:txBody>
                    <a:bodyPr/>
                    <a:lstStyle/>
                    <a:p>
                      <a:pPr algn="ctr"/>
                      <a:r>
                        <a:rPr lang="en-US" dirty="0">
                          <a:latin typeface="Cambria" panose="02040503050406030204" pitchFamily="18" charset="0"/>
                          <a:ea typeface="Cambria" panose="02040503050406030204" pitchFamily="18" charset="0"/>
                        </a:rPr>
                        <a:t>Stream Cipher</a:t>
                      </a:r>
                    </a:p>
                  </a:txBody>
                  <a:tcPr/>
                </a:tc>
                <a:tc>
                  <a:txBody>
                    <a:bodyPr/>
                    <a:lstStyle/>
                    <a:p>
                      <a:pPr algn="ctr"/>
                      <a:r>
                        <a:rPr lang="en-US" dirty="0">
                          <a:latin typeface="Cambria" panose="02040503050406030204" pitchFamily="18" charset="0"/>
                          <a:ea typeface="Cambria" panose="02040503050406030204" pitchFamily="18" charset="0"/>
                        </a:rPr>
                        <a:t>Block Cipher</a:t>
                      </a:r>
                    </a:p>
                  </a:txBody>
                  <a:tcPr/>
                </a:tc>
                <a:extLst>
                  <a:ext uri="{0D108BD9-81ED-4DB2-BD59-A6C34878D82A}">
                    <a16:rowId xmlns:a16="http://schemas.microsoft.com/office/drawing/2014/main" val="4175737151"/>
                  </a:ext>
                </a:extLst>
              </a:tr>
              <a:tr h="762725">
                <a:tc>
                  <a:txBody>
                    <a:bodyPr/>
                    <a:lstStyle/>
                    <a:p>
                      <a:pPr algn="ctr"/>
                      <a:r>
                        <a:rPr lang="en-US" b="1" dirty="0">
                          <a:solidFill>
                            <a:schemeClr val="bg1"/>
                          </a:solidFill>
                          <a:latin typeface="Cambria" panose="02040503050406030204" pitchFamily="18" charset="0"/>
                          <a:ea typeface="Cambria" panose="02040503050406030204" pitchFamily="18" charset="0"/>
                        </a:rPr>
                        <a:t>Length</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Bit or Byte</a:t>
                      </a:r>
                    </a:p>
                  </a:txBody>
                  <a:tcPr/>
                </a:tc>
                <a:tc>
                  <a:txBody>
                    <a:bodyPr/>
                    <a:lstStyle/>
                    <a:p>
                      <a:pPr algn="ctr"/>
                      <a:r>
                        <a:rPr lang="en-US" dirty="0">
                          <a:latin typeface="Cambria" panose="02040503050406030204" pitchFamily="18" charset="0"/>
                          <a:ea typeface="Cambria" panose="02040503050406030204" pitchFamily="18" charset="0"/>
                        </a:rPr>
                        <a:t>Block of size 64, 128 bits</a:t>
                      </a:r>
                    </a:p>
                  </a:txBody>
                  <a:tcPr/>
                </a:tc>
                <a:extLst>
                  <a:ext uri="{0D108BD9-81ED-4DB2-BD59-A6C34878D82A}">
                    <a16:rowId xmlns:a16="http://schemas.microsoft.com/office/drawing/2014/main" val="1506559734"/>
                  </a:ext>
                </a:extLst>
              </a:tr>
              <a:tr h="441896">
                <a:tc>
                  <a:txBody>
                    <a:bodyPr/>
                    <a:lstStyle/>
                    <a:p>
                      <a:pPr algn="ctr"/>
                      <a:r>
                        <a:rPr lang="en-US" b="1" dirty="0">
                          <a:solidFill>
                            <a:schemeClr val="bg1"/>
                          </a:solidFill>
                          <a:latin typeface="Cambria" panose="02040503050406030204" pitchFamily="18" charset="0"/>
                          <a:ea typeface="Cambria" panose="02040503050406030204" pitchFamily="18" charset="0"/>
                        </a:rPr>
                        <a:t>Design</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Complex</a:t>
                      </a:r>
                    </a:p>
                  </a:txBody>
                  <a:tcPr/>
                </a:tc>
                <a:tc>
                  <a:txBody>
                    <a:bodyPr/>
                    <a:lstStyle/>
                    <a:p>
                      <a:pPr algn="ctr"/>
                      <a:r>
                        <a:rPr lang="en-US" dirty="0">
                          <a:latin typeface="Cambria" panose="02040503050406030204" pitchFamily="18" charset="0"/>
                          <a:ea typeface="Cambria" panose="02040503050406030204" pitchFamily="18" charset="0"/>
                        </a:rPr>
                        <a:t>Simple</a:t>
                      </a:r>
                    </a:p>
                  </a:txBody>
                  <a:tcPr/>
                </a:tc>
                <a:extLst>
                  <a:ext uri="{0D108BD9-81ED-4DB2-BD59-A6C34878D82A}">
                    <a16:rowId xmlns:a16="http://schemas.microsoft.com/office/drawing/2014/main" val="3224514621"/>
                  </a:ext>
                </a:extLst>
              </a:tr>
              <a:tr h="762725">
                <a:tc>
                  <a:txBody>
                    <a:bodyPr/>
                    <a:lstStyle/>
                    <a:p>
                      <a:pPr algn="ctr"/>
                      <a:r>
                        <a:rPr lang="en-US" b="1" dirty="0">
                          <a:solidFill>
                            <a:schemeClr val="bg1"/>
                          </a:solidFill>
                          <a:latin typeface="Cambria" panose="02040503050406030204" pitchFamily="18" charset="0"/>
                          <a:ea typeface="Cambria" panose="02040503050406030204" pitchFamily="18" charset="0"/>
                        </a:rPr>
                        <a:t>Principle</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Confusion</a:t>
                      </a:r>
                    </a:p>
                  </a:txBody>
                  <a:tcPr/>
                </a:tc>
                <a:tc>
                  <a:txBody>
                    <a:bodyPr/>
                    <a:lstStyle/>
                    <a:p>
                      <a:pPr algn="ctr"/>
                      <a:r>
                        <a:rPr lang="en-US" dirty="0">
                          <a:latin typeface="Cambria" panose="02040503050406030204" pitchFamily="18" charset="0"/>
                          <a:ea typeface="Cambria" panose="02040503050406030204" pitchFamily="18" charset="0"/>
                        </a:rPr>
                        <a:t>Confusion and Diffusion</a:t>
                      </a:r>
                    </a:p>
                  </a:txBody>
                  <a:tcPr/>
                </a:tc>
                <a:extLst>
                  <a:ext uri="{0D108BD9-81ED-4DB2-BD59-A6C34878D82A}">
                    <a16:rowId xmlns:a16="http://schemas.microsoft.com/office/drawing/2014/main" val="2875808435"/>
                  </a:ext>
                </a:extLst>
              </a:tr>
              <a:tr h="441896">
                <a:tc>
                  <a:txBody>
                    <a:bodyPr/>
                    <a:lstStyle/>
                    <a:p>
                      <a:pPr algn="ctr"/>
                      <a:r>
                        <a:rPr lang="en-US" b="1" dirty="0">
                          <a:solidFill>
                            <a:schemeClr val="bg1"/>
                          </a:solidFill>
                          <a:latin typeface="Cambria" panose="02040503050406030204" pitchFamily="18" charset="0"/>
                          <a:ea typeface="Cambria" panose="02040503050406030204" pitchFamily="18" charset="0"/>
                        </a:rPr>
                        <a:t>Speed</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Faster</a:t>
                      </a:r>
                    </a:p>
                  </a:txBody>
                  <a:tcPr/>
                </a:tc>
                <a:tc>
                  <a:txBody>
                    <a:bodyPr/>
                    <a:lstStyle/>
                    <a:p>
                      <a:pPr algn="ctr"/>
                      <a:r>
                        <a:rPr lang="en-US" dirty="0">
                          <a:latin typeface="Cambria" panose="02040503050406030204" pitchFamily="18" charset="0"/>
                          <a:ea typeface="Cambria" panose="02040503050406030204" pitchFamily="18" charset="0"/>
                        </a:rPr>
                        <a:t>Slower</a:t>
                      </a:r>
                    </a:p>
                  </a:txBody>
                  <a:tcPr/>
                </a:tc>
                <a:extLst>
                  <a:ext uri="{0D108BD9-81ED-4DB2-BD59-A6C34878D82A}">
                    <a16:rowId xmlns:a16="http://schemas.microsoft.com/office/drawing/2014/main" val="1298911896"/>
                  </a:ext>
                </a:extLst>
              </a:tr>
              <a:tr h="1089607">
                <a:tc>
                  <a:txBody>
                    <a:bodyPr/>
                    <a:lstStyle/>
                    <a:p>
                      <a:pPr algn="ctr"/>
                      <a:r>
                        <a:rPr lang="en-US" b="1" dirty="0">
                          <a:solidFill>
                            <a:schemeClr val="bg1"/>
                          </a:solidFill>
                          <a:latin typeface="Cambria" panose="02040503050406030204" pitchFamily="18" charset="0"/>
                          <a:ea typeface="Cambria" panose="02040503050406030204" pitchFamily="18" charset="0"/>
                        </a:rPr>
                        <a:t>Encryption</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CFB (Cipher Feedback) and OFB (Output Feedback)</a:t>
                      </a:r>
                    </a:p>
                  </a:txBody>
                  <a:tcPr/>
                </a:tc>
                <a:tc>
                  <a:txBody>
                    <a:bodyPr/>
                    <a:lstStyle/>
                    <a:p>
                      <a:pPr algn="ctr"/>
                      <a:r>
                        <a:rPr lang="en-US" dirty="0">
                          <a:latin typeface="Cambria" panose="02040503050406030204" pitchFamily="18" charset="0"/>
                          <a:ea typeface="Cambria" panose="02040503050406030204" pitchFamily="18" charset="0"/>
                        </a:rPr>
                        <a:t>ECB (Electronic Code Book) and CBC (Cipher</a:t>
                      </a:r>
                      <a:r>
                        <a:rPr lang="en-US" baseline="0" dirty="0">
                          <a:latin typeface="Cambria" panose="02040503050406030204" pitchFamily="18" charset="0"/>
                          <a:ea typeface="Cambria" panose="02040503050406030204" pitchFamily="18" charset="0"/>
                        </a:rPr>
                        <a:t> Block Chaining</a:t>
                      </a:r>
                      <a:r>
                        <a:rPr lang="en-US" dirty="0">
                          <a:latin typeface="Cambria" panose="02040503050406030204" pitchFamily="18" charset="0"/>
                          <a:ea typeface="Cambria" panose="02040503050406030204" pitchFamily="18" charset="0"/>
                        </a:rPr>
                        <a:t>)</a:t>
                      </a:r>
                    </a:p>
                  </a:txBody>
                  <a:tcPr/>
                </a:tc>
                <a:extLst>
                  <a:ext uri="{0D108BD9-81ED-4DB2-BD59-A6C34878D82A}">
                    <a16:rowId xmlns:a16="http://schemas.microsoft.com/office/drawing/2014/main" val="1639617944"/>
                  </a:ext>
                </a:extLst>
              </a:tr>
              <a:tr h="441896">
                <a:tc>
                  <a:txBody>
                    <a:bodyPr/>
                    <a:lstStyle/>
                    <a:p>
                      <a:pPr algn="ctr"/>
                      <a:r>
                        <a:rPr lang="en-US" b="1" dirty="0">
                          <a:solidFill>
                            <a:schemeClr val="bg1"/>
                          </a:solidFill>
                          <a:latin typeface="Cambria" panose="02040503050406030204" pitchFamily="18" charset="0"/>
                          <a:ea typeface="Cambria" panose="02040503050406030204" pitchFamily="18" charset="0"/>
                        </a:rPr>
                        <a:t>Decryption</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XOR</a:t>
                      </a:r>
                    </a:p>
                  </a:txBody>
                  <a:tcPr/>
                </a:tc>
                <a:tc>
                  <a:txBody>
                    <a:bodyPr/>
                    <a:lstStyle/>
                    <a:p>
                      <a:pPr algn="ctr"/>
                      <a:r>
                        <a:rPr lang="en-US" dirty="0">
                          <a:latin typeface="Cambria" panose="02040503050406030204" pitchFamily="18" charset="0"/>
                          <a:ea typeface="Cambria" panose="02040503050406030204" pitchFamily="18" charset="0"/>
                        </a:rPr>
                        <a:t>Reverse of Encryption</a:t>
                      </a:r>
                    </a:p>
                  </a:txBody>
                  <a:tcPr/>
                </a:tc>
                <a:extLst>
                  <a:ext uri="{0D108BD9-81ED-4DB2-BD59-A6C34878D82A}">
                    <a16:rowId xmlns:a16="http://schemas.microsoft.com/office/drawing/2014/main" val="3478151851"/>
                  </a:ext>
                </a:extLst>
              </a:tr>
              <a:tr h="441896">
                <a:tc>
                  <a:txBody>
                    <a:bodyPr/>
                    <a:lstStyle/>
                    <a:p>
                      <a:pPr algn="ctr"/>
                      <a:r>
                        <a:rPr lang="en-US" b="1" dirty="0">
                          <a:solidFill>
                            <a:schemeClr val="bg1"/>
                          </a:solidFill>
                          <a:latin typeface="Cambria" panose="02040503050406030204" pitchFamily="18" charset="0"/>
                          <a:ea typeface="Cambria" panose="02040503050406030204" pitchFamily="18" charset="0"/>
                        </a:rPr>
                        <a:t>Example</a:t>
                      </a:r>
                    </a:p>
                  </a:txBody>
                  <a:tcPr>
                    <a:solidFill>
                      <a:schemeClr val="accent1"/>
                    </a:solidFill>
                  </a:tcPr>
                </a:tc>
                <a:tc>
                  <a:txBody>
                    <a:bodyPr/>
                    <a:lstStyle/>
                    <a:p>
                      <a:pPr algn="ctr"/>
                      <a:r>
                        <a:rPr lang="en-US" dirty="0">
                          <a:latin typeface="Cambria" panose="02040503050406030204" pitchFamily="18" charset="0"/>
                          <a:ea typeface="Cambria" panose="02040503050406030204" pitchFamily="18" charset="0"/>
                        </a:rPr>
                        <a:t>RC4</a:t>
                      </a:r>
                    </a:p>
                  </a:txBody>
                  <a:tcPr/>
                </a:tc>
                <a:tc>
                  <a:txBody>
                    <a:bodyPr/>
                    <a:lstStyle/>
                    <a:p>
                      <a:pPr algn="ctr"/>
                      <a:r>
                        <a:rPr lang="en-US" dirty="0">
                          <a:latin typeface="Cambria" panose="02040503050406030204" pitchFamily="18" charset="0"/>
                          <a:ea typeface="Cambria" panose="02040503050406030204" pitchFamily="18" charset="0"/>
                        </a:rPr>
                        <a:t>DES, AES</a:t>
                      </a:r>
                    </a:p>
                  </a:txBody>
                  <a:tcPr/>
                </a:tc>
                <a:extLst>
                  <a:ext uri="{0D108BD9-81ED-4DB2-BD59-A6C34878D82A}">
                    <a16:rowId xmlns:a16="http://schemas.microsoft.com/office/drawing/2014/main" val="2816667626"/>
                  </a:ext>
                </a:extLst>
              </a:tr>
            </a:tbl>
          </a:graphicData>
        </a:graphic>
      </p:graphicFrame>
      <p:sp>
        <p:nvSpPr>
          <p:cNvPr id="4" name="Rectangle 3"/>
          <p:cNvSpPr/>
          <p:nvPr/>
        </p:nvSpPr>
        <p:spPr>
          <a:xfrm>
            <a:off x="323528" y="5517232"/>
            <a:ext cx="8640960" cy="1200329"/>
          </a:xfrm>
          <a:prstGeom prst="rect">
            <a:avLst/>
          </a:prstGeom>
        </p:spPr>
        <p:txBody>
          <a:bodyPr wrap="square">
            <a:spAutoFit/>
          </a:bodyPr>
          <a:lstStyle/>
          <a:p>
            <a:pPr marL="285750" indent="-285750" algn="just">
              <a:buFont typeface="Wingdings" panose="05000000000000000000" pitchFamily="2" charset="2"/>
              <a:buChar char="ü"/>
            </a:pPr>
            <a:r>
              <a:rPr lang="en-US" b="1" dirty="0">
                <a:latin typeface="Cambria" panose="02040503050406030204" pitchFamily="18" charset="0"/>
                <a:ea typeface="Cambria" panose="02040503050406030204" pitchFamily="18" charset="0"/>
              </a:rPr>
              <a:t>Confusion: </a:t>
            </a:r>
            <a:r>
              <a:rPr lang="en-US" dirty="0">
                <a:latin typeface="Cambria" panose="02040503050406030204" pitchFamily="18" charset="0"/>
                <a:ea typeface="Cambria" panose="02040503050406030204" pitchFamily="18" charset="0"/>
              </a:rPr>
              <a:t>making the relationship between the encryption key and the ciphertext as complex as possible (e.g., substitution techniques).</a:t>
            </a:r>
          </a:p>
          <a:p>
            <a:pPr marL="285750" indent="-285750" algn="just">
              <a:buFont typeface="Wingdings" panose="05000000000000000000" pitchFamily="2" charset="2"/>
              <a:buChar char="ü"/>
            </a:pPr>
            <a:r>
              <a:rPr lang="en-US" b="1" dirty="0">
                <a:latin typeface="Cambria" panose="02040503050406030204" pitchFamily="18" charset="0"/>
                <a:ea typeface="Cambria" panose="02040503050406030204" pitchFamily="18" charset="0"/>
              </a:rPr>
              <a:t>Diffusion: </a:t>
            </a:r>
            <a:r>
              <a:rPr lang="en-US" dirty="0">
                <a:latin typeface="Cambria" panose="02040503050406030204" pitchFamily="18" charset="0"/>
                <a:ea typeface="Cambria" panose="02040503050406030204" pitchFamily="18" charset="0"/>
              </a:rPr>
              <a:t>making each plaintext bit affect as many ciphertext bits as possible, thus changing 1 bit of PT make a significant effect on CT (e.g., transposition techniques)</a:t>
            </a:r>
          </a:p>
        </p:txBody>
      </p:sp>
    </p:spTree>
  </p:cSld>
  <p:clrMapOvr>
    <a:masterClrMapping/>
  </p:clrMapOvr>
  <p:transition>
    <p:dissolv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Simplified </a:t>
            </a:r>
            <a:r>
              <a:rPr lang="en-US" sz="4800" dirty="0"/>
              <a:t>DES-Encryption</a:t>
            </a:r>
            <a:endParaRPr lang="ar-JO" dirty="0"/>
          </a:p>
        </p:txBody>
      </p:sp>
      <p:pic>
        <p:nvPicPr>
          <p:cNvPr id="4" name="Picture 3"/>
          <p:cNvPicPr>
            <a:picLocks noChangeAspect="1"/>
          </p:cNvPicPr>
          <p:nvPr/>
        </p:nvPicPr>
        <p:blipFill>
          <a:blip r:embed="rId2"/>
          <a:stretch>
            <a:fillRect/>
          </a:stretch>
        </p:blipFill>
        <p:spPr>
          <a:xfrm>
            <a:off x="2366044" y="1628800"/>
            <a:ext cx="4423022" cy="138131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048934495"/>
              </p:ext>
            </p:extLst>
          </p:nvPr>
        </p:nvGraphicFramePr>
        <p:xfrm>
          <a:off x="323528" y="3789040"/>
          <a:ext cx="8208911" cy="185420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a:t>
                      </a:r>
                      <a:r>
                        <a:rPr lang="en-US" dirty="0">
                          <a:latin typeface="+mn-lt"/>
                        </a:rPr>
                        <a:t>1      1      1     0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K0</a:t>
                      </a:r>
                      <a:r>
                        <a:rPr lang="en-US" dirty="0">
                          <a:latin typeface="+mn-lt"/>
                          <a:sym typeface="Wingdings" panose="05000000000000000000" pitchFamily="2" charset="2"/>
                        </a:rPr>
                        <a:t></a:t>
                      </a:r>
                      <a:r>
                        <a:rPr lang="en-US" dirty="0">
                          <a:latin typeface="+mn-lt"/>
                        </a:rPr>
                        <a:t>P10(K)</a:t>
                      </a:r>
                    </a:p>
                  </a:txBody>
                  <a:tcPr/>
                </a:tc>
                <a:tc>
                  <a:txBody>
                    <a:bodyPr/>
                    <a:lstStyle/>
                    <a:p>
                      <a:pPr algn="ctr"/>
                      <a:r>
                        <a:rPr lang="en-US" dirty="0">
                          <a:latin typeface="+mn-lt"/>
                        </a:rPr>
                        <a:t>0      0      1     1</a:t>
                      </a:r>
                      <a:r>
                        <a:rPr lang="en-US" baseline="0" dirty="0">
                          <a:latin typeface="+mn-lt"/>
                        </a:rPr>
                        <a:t>     0</a:t>
                      </a:r>
                      <a:endParaRPr lang="en-US" dirty="0">
                        <a:latin typeface="+mn-lt"/>
                      </a:endParaRPr>
                    </a:p>
                  </a:txBody>
                  <a:tcPr/>
                </a:tc>
                <a:tc>
                  <a:txBody>
                    <a:bodyPr/>
                    <a:lstStyle/>
                    <a:p>
                      <a:pPr algn="ctr"/>
                      <a:r>
                        <a:rPr lang="en-US" dirty="0">
                          <a:latin typeface="+mn-lt"/>
                        </a:rPr>
                        <a:t>0     </a:t>
                      </a:r>
                      <a:r>
                        <a:rPr lang="en-US" baseline="0" dirty="0">
                          <a:latin typeface="+mn-lt"/>
                        </a:rPr>
                        <a:t> </a:t>
                      </a:r>
                      <a:r>
                        <a:rPr lang="en-US" dirty="0">
                          <a:latin typeface="+mn-lt"/>
                        </a:rPr>
                        <a:t>1      1      1     1</a:t>
                      </a: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r>
                        <a:rPr lang="en-US" dirty="0">
                          <a:latin typeface="+mn-lt"/>
                        </a:rPr>
                        <a:t>0      1     1</a:t>
                      </a:r>
                      <a:r>
                        <a:rPr lang="en-US" baseline="0" dirty="0">
                          <a:latin typeface="+mn-lt"/>
                        </a:rPr>
                        <a:t>     0     0</a:t>
                      </a:r>
                      <a:endParaRPr lang="en-US" dirty="0">
                        <a:latin typeface="+mn-lt"/>
                      </a:endParaRPr>
                    </a:p>
                  </a:txBody>
                  <a:tcPr/>
                </a:tc>
                <a:tc>
                  <a:txBody>
                    <a:bodyPr/>
                    <a:lstStyle/>
                    <a:p>
                      <a:pPr algn="ctr"/>
                      <a:r>
                        <a:rPr lang="en-US" baseline="0" dirty="0">
                          <a:latin typeface="+mn-lt"/>
                        </a:rPr>
                        <a:t> </a:t>
                      </a:r>
                      <a:r>
                        <a:rPr lang="en-US" dirty="0">
                          <a:latin typeface="+mn-lt"/>
                        </a:rPr>
                        <a:t>1      1      1     1      0</a:t>
                      </a: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K1</a:t>
                      </a:r>
                      <a:r>
                        <a:rPr lang="en-US" dirty="0">
                          <a:latin typeface="+mn-lt"/>
                          <a:sym typeface="Wingdings" panose="05000000000000000000" pitchFamily="2" charset="2"/>
                        </a:rPr>
                        <a:t></a:t>
                      </a:r>
                      <a:r>
                        <a:rPr lang="en-US" dirty="0">
                          <a:latin typeface="+mn-lt"/>
                        </a:rPr>
                        <a:t>P8(Shift(P10(K)))</a:t>
                      </a:r>
                    </a:p>
                  </a:txBody>
                  <a:tcPr/>
                </a:tc>
                <a:tc>
                  <a:txBody>
                    <a:bodyPr/>
                    <a:lstStyle/>
                    <a:p>
                      <a:pPr algn="ctr"/>
                      <a:r>
                        <a:rPr lang="en-US" dirty="0">
                          <a:latin typeface="+mn-lt"/>
                        </a:rPr>
                        <a:t>1      1      1     0</a:t>
                      </a:r>
                      <a:r>
                        <a:rPr lang="en-US" baseline="0" dirty="0">
                          <a:latin typeface="+mn-lt"/>
                        </a:rPr>
                        <a:t>     1</a:t>
                      </a:r>
                      <a:endParaRPr lang="en-US" dirty="0">
                        <a:latin typeface="+mn-lt"/>
                      </a:endParaRPr>
                    </a:p>
                  </a:txBody>
                  <a:tcPr/>
                </a:tc>
                <a:tc>
                  <a:txBody>
                    <a:bodyPr/>
                    <a:lstStyle/>
                    <a:p>
                      <a:pPr algn="ctr"/>
                      <a:r>
                        <a:rPr lang="en-US" dirty="0">
                          <a:latin typeface="+mn-lt"/>
                        </a:rPr>
                        <a:t>0     </a:t>
                      </a:r>
                      <a:r>
                        <a:rPr lang="en-US" baseline="0" dirty="0">
                          <a:latin typeface="+mn-lt"/>
                        </a:rPr>
                        <a:t> 0</a:t>
                      </a:r>
                      <a:r>
                        <a:rPr lang="en-US" dirty="0">
                          <a:latin typeface="+mn-lt"/>
                        </a:rPr>
                        <a:t>      1</a:t>
                      </a:r>
                      <a:r>
                        <a:rPr lang="en-US" baseline="0" dirty="0">
                          <a:latin typeface="+mn-lt"/>
                        </a:rPr>
                        <a:t>                   </a:t>
                      </a:r>
                      <a:endParaRPr lang="en-US" dirty="0">
                        <a:latin typeface="+mn-lt"/>
                      </a:endParaRPr>
                    </a:p>
                  </a:txBody>
                  <a:tcPr/>
                </a:tc>
                <a:extLst>
                  <a:ext uri="{0D108BD9-81ED-4DB2-BD59-A6C34878D82A}">
                    <a16:rowId xmlns:a16="http://schemas.microsoft.com/office/drawing/2014/main" val="1734299529"/>
                  </a:ext>
                </a:extLst>
              </a:tr>
            </a:tbl>
          </a:graphicData>
        </a:graphic>
      </p:graphicFrame>
    </p:spTree>
    <p:extLst>
      <p:ext uri="{BB962C8B-B14F-4D97-AF65-F5344CB8AC3E}">
        <p14:creationId xmlns:p14="http://schemas.microsoft.com/office/powerpoint/2010/main" val="395424496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pic>
        <p:nvPicPr>
          <p:cNvPr id="4" name="Picture 3"/>
          <p:cNvPicPr>
            <a:picLocks noChangeAspect="1"/>
          </p:cNvPicPr>
          <p:nvPr/>
        </p:nvPicPr>
        <p:blipFill>
          <a:blip r:embed="rId2"/>
          <a:stretch>
            <a:fillRect/>
          </a:stretch>
        </p:blipFill>
        <p:spPr>
          <a:xfrm>
            <a:off x="2366044" y="1628800"/>
            <a:ext cx="4423022" cy="138131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666824068"/>
              </p:ext>
            </p:extLst>
          </p:nvPr>
        </p:nvGraphicFramePr>
        <p:xfrm>
          <a:off x="323528" y="3645024"/>
          <a:ext cx="8208911" cy="259588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a:t>
                      </a:r>
                      <a:r>
                        <a:rPr lang="en-US" dirty="0">
                          <a:latin typeface="+mn-lt"/>
                        </a:rPr>
                        <a:t>1      1      1     0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K0</a:t>
                      </a:r>
                      <a:r>
                        <a:rPr lang="en-US" dirty="0">
                          <a:latin typeface="+mn-lt"/>
                          <a:sym typeface="Wingdings" panose="05000000000000000000" pitchFamily="2" charset="2"/>
                        </a:rPr>
                        <a:t></a:t>
                      </a:r>
                      <a:r>
                        <a:rPr lang="en-US" dirty="0">
                          <a:latin typeface="+mn-lt"/>
                        </a:rPr>
                        <a:t>P10(K)</a:t>
                      </a:r>
                    </a:p>
                  </a:txBody>
                  <a:tcPr/>
                </a:tc>
                <a:tc>
                  <a:txBody>
                    <a:bodyPr/>
                    <a:lstStyle/>
                    <a:p>
                      <a:pPr algn="ctr"/>
                      <a:r>
                        <a:rPr lang="en-US" dirty="0">
                          <a:latin typeface="+mn-lt"/>
                        </a:rPr>
                        <a:t>0      0      1     1</a:t>
                      </a:r>
                      <a:r>
                        <a:rPr lang="en-US" baseline="0" dirty="0">
                          <a:latin typeface="+mn-lt"/>
                        </a:rPr>
                        <a:t>     0</a:t>
                      </a:r>
                      <a:endParaRPr lang="en-US" dirty="0">
                        <a:latin typeface="+mn-lt"/>
                      </a:endParaRPr>
                    </a:p>
                  </a:txBody>
                  <a:tcPr/>
                </a:tc>
                <a:tc>
                  <a:txBody>
                    <a:bodyPr/>
                    <a:lstStyle/>
                    <a:p>
                      <a:pPr algn="ctr"/>
                      <a:r>
                        <a:rPr lang="en-US" dirty="0">
                          <a:latin typeface="+mn-lt"/>
                        </a:rPr>
                        <a:t>0     </a:t>
                      </a:r>
                      <a:r>
                        <a:rPr lang="en-US" baseline="0" dirty="0">
                          <a:latin typeface="+mn-lt"/>
                        </a:rPr>
                        <a:t> </a:t>
                      </a:r>
                      <a:r>
                        <a:rPr lang="en-US" dirty="0">
                          <a:latin typeface="+mn-lt"/>
                        </a:rPr>
                        <a:t>1      1      1     1</a:t>
                      </a: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r>
                        <a:rPr lang="en-US" dirty="0">
                          <a:latin typeface="+mn-lt"/>
                        </a:rPr>
                        <a:t>0      1     1</a:t>
                      </a:r>
                      <a:r>
                        <a:rPr lang="en-US" baseline="0" dirty="0">
                          <a:latin typeface="+mn-lt"/>
                        </a:rPr>
                        <a:t>     0     0</a:t>
                      </a:r>
                      <a:endParaRPr lang="en-US" dirty="0">
                        <a:latin typeface="+mn-lt"/>
                      </a:endParaRPr>
                    </a:p>
                  </a:txBody>
                  <a:tcPr/>
                </a:tc>
                <a:tc>
                  <a:txBody>
                    <a:bodyPr/>
                    <a:lstStyle/>
                    <a:p>
                      <a:pPr algn="ctr"/>
                      <a:r>
                        <a:rPr lang="en-US" baseline="0" dirty="0">
                          <a:latin typeface="+mn-lt"/>
                        </a:rPr>
                        <a:t> </a:t>
                      </a:r>
                      <a:r>
                        <a:rPr lang="en-US" dirty="0">
                          <a:latin typeface="+mn-lt"/>
                        </a:rPr>
                        <a:t>1      1      1     1      0</a:t>
                      </a: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K1</a:t>
                      </a:r>
                      <a:r>
                        <a:rPr lang="en-US" dirty="0">
                          <a:latin typeface="+mn-lt"/>
                          <a:sym typeface="Wingdings" panose="05000000000000000000" pitchFamily="2" charset="2"/>
                        </a:rPr>
                        <a:t></a:t>
                      </a:r>
                      <a:r>
                        <a:rPr lang="en-US" dirty="0">
                          <a:latin typeface="+mn-lt"/>
                        </a:rPr>
                        <a:t>P8(Shift(P10(K)))</a:t>
                      </a:r>
                    </a:p>
                  </a:txBody>
                  <a:tcPr/>
                </a:tc>
                <a:tc>
                  <a:txBody>
                    <a:bodyPr/>
                    <a:lstStyle/>
                    <a:p>
                      <a:pPr algn="ctr"/>
                      <a:r>
                        <a:rPr lang="en-US" dirty="0">
                          <a:latin typeface="+mn-lt"/>
                        </a:rPr>
                        <a:t>1      1      1     0</a:t>
                      </a:r>
                      <a:r>
                        <a:rPr lang="en-US" baseline="0" dirty="0">
                          <a:latin typeface="+mn-lt"/>
                        </a:rPr>
                        <a:t>     1</a:t>
                      </a:r>
                      <a:endParaRPr lang="en-US" dirty="0">
                        <a:latin typeface="+mn-lt"/>
                      </a:endParaRPr>
                    </a:p>
                  </a:txBody>
                  <a:tcPr/>
                </a:tc>
                <a:tc>
                  <a:txBody>
                    <a:bodyPr/>
                    <a:lstStyle/>
                    <a:p>
                      <a:pPr algn="ctr"/>
                      <a:r>
                        <a:rPr lang="en-US" dirty="0">
                          <a:latin typeface="+mn-lt"/>
                        </a:rPr>
                        <a:t>0     </a:t>
                      </a:r>
                      <a:r>
                        <a:rPr lang="en-US" baseline="0" dirty="0">
                          <a:latin typeface="+mn-lt"/>
                        </a:rPr>
                        <a:t> 0</a:t>
                      </a:r>
                      <a:r>
                        <a:rPr lang="en-US" dirty="0">
                          <a:latin typeface="+mn-lt"/>
                        </a:rPr>
                        <a:t>      1</a:t>
                      </a:r>
                      <a:r>
                        <a:rPr lang="en-US" baseline="0" dirty="0">
                          <a:latin typeface="+mn-lt"/>
                        </a:rPr>
                        <a:t>                   </a:t>
                      </a:r>
                      <a:endParaRPr lang="en-US" dirty="0">
                        <a:latin typeface="+mn-lt"/>
                      </a:endParaRPr>
                    </a:p>
                  </a:txBody>
                  <a:tcPr/>
                </a:tc>
                <a:extLst>
                  <a:ext uri="{0D108BD9-81ED-4DB2-BD59-A6C34878D82A}">
                    <a16:rowId xmlns:a16="http://schemas.microsoft.com/office/drawing/2014/main" val="17342995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Shift2(Shift(P10(K)))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97975162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K2</a:t>
                      </a:r>
                      <a:r>
                        <a:rPr lang="en-US" dirty="0">
                          <a:latin typeface="+mn-lt"/>
                          <a:sym typeface="Wingdings" panose="05000000000000000000" pitchFamily="2" charset="2"/>
                        </a:rPr>
                        <a:t></a:t>
                      </a:r>
                      <a:r>
                        <a:rPr lang="en-US" dirty="0">
                          <a:latin typeface="+mn-lt"/>
                        </a:rPr>
                        <a:t>P8(Shift2(K))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007003430"/>
                  </a:ext>
                </a:extLst>
              </a:tr>
            </a:tbl>
          </a:graphicData>
        </a:graphic>
      </p:graphicFrame>
    </p:spTree>
    <p:extLst>
      <p:ext uri="{BB962C8B-B14F-4D97-AF65-F5344CB8AC3E}">
        <p14:creationId xmlns:p14="http://schemas.microsoft.com/office/powerpoint/2010/main" val="1471617504"/>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pic>
        <p:nvPicPr>
          <p:cNvPr id="4" name="Picture 3"/>
          <p:cNvPicPr>
            <a:picLocks noChangeAspect="1"/>
          </p:cNvPicPr>
          <p:nvPr/>
        </p:nvPicPr>
        <p:blipFill>
          <a:blip r:embed="rId2"/>
          <a:stretch>
            <a:fillRect/>
          </a:stretch>
        </p:blipFill>
        <p:spPr>
          <a:xfrm>
            <a:off x="2366044" y="1628800"/>
            <a:ext cx="4423022" cy="138131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1908144826"/>
              </p:ext>
            </p:extLst>
          </p:nvPr>
        </p:nvGraphicFramePr>
        <p:xfrm>
          <a:off x="323528" y="3641432"/>
          <a:ext cx="8208911" cy="259588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a:t>
                      </a:r>
                      <a:r>
                        <a:rPr lang="en-US" dirty="0">
                          <a:latin typeface="+mn-lt"/>
                        </a:rPr>
                        <a:t>1      1      1     0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K0</a:t>
                      </a:r>
                      <a:r>
                        <a:rPr lang="en-US" dirty="0">
                          <a:latin typeface="+mn-lt"/>
                          <a:sym typeface="Wingdings" panose="05000000000000000000" pitchFamily="2" charset="2"/>
                        </a:rPr>
                        <a:t></a:t>
                      </a:r>
                      <a:r>
                        <a:rPr lang="en-US" dirty="0">
                          <a:latin typeface="+mn-lt"/>
                        </a:rPr>
                        <a:t>P10(K)</a:t>
                      </a:r>
                    </a:p>
                  </a:txBody>
                  <a:tcPr/>
                </a:tc>
                <a:tc>
                  <a:txBody>
                    <a:bodyPr/>
                    <a:lstStyle/>
                    <a:p>
                      <a:pPr algn="ctr"/>
                      <a:r>
                        <a:rPr lang="en-US" dirty="0">
                          <a:latin typeface="+mn-lt"/>
                        </a:rPr>
                        <a:t>0      0      1     1</a:t>
                      </a:r>
                      <a:r>
                        <a:rPr lang="en-US" baseline="0" dirty="0">
                          <a:latin typeface="+mn-lt"/>
                        </a:rPr>
                        <a:t>     0</a:t>
                      </a:r>
                      <a:endParaRPr lang="en-US" dirty="0">
                        <a:latin typeface="+mn-lt"/>
                      </a:endParaRPr>
                    </a:p>
                  </a:txBody>
                  <a:tcPr/>
                </a:tc>
                <a:tc>
                  <a:txBody>
                    <a:bodyPr/>
                    <a:lstStyle/>
                    <a:p>
                      <a:pPr algn="ctr"/>
                      <a:r>
                        <a:rPr lang="en-US" dirty="0">
                          <a:latin typeface="+mn-lt"/>
                        </a:rPr>
                        <a:t>0     </a:t>
                      </a:r>
                      <a:r>
                        <a:rPr lang="en-US" baseline="0" dirty="0">
                          <a:latin typeface="+mn-lt"/>
                        </a:rPr>
                        <a:t> </a:t>
                      </a:r>
                      <a:r>
                        <a:rPr lang="en-US" dirty="0">
                          <a:latin typeface="+mn-lt"/>
                        </a:rPr>
                        <a:t>1      1      1     1</a:t>
                      </a: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r>
                        <a:rPr lang="en-US" dirty="0">
                          <a:latin typeface="+mn-lt"/>
                        </a:rPr>
                        <a:t>0      1     1</a:t>
                      </a:r>
                      <a:r>
                        <a:rPr lang="en-US" baseline="0" dirty="0">
                          <a:latin typeface="+mn-lt"/>
                        </a:rPr>
                        <a:t>     0     0</a:t>
                      </a:r>
                      <a:endParaRPr lang="en-US" dirty="0">
                        <a:latin typeface="+mn-lt"/>
                      </a:endParaRPr>
                    </a:p>
                  </a:txBody>
                  <a:tcPr/>
                </a:tc>
                <a:tc>
                  <a:txBody>
                    <a:bodyPr/>
                    <a:lstStyle/>
                    <a:p>
                      <a:pPr algn="ctr"/>
                      <a:r>
                        <a:rPr lang="en-US" baseline="0" dirty="0">
                          <a:latin typeface="+mn-lt"/>
                        </a:rPr>
                        <a:t> </a:t>
                      </a:r>
                      <a:r>
                        <a:rPr lang="en-US" dirty="0">
                          <a:latin typeface="+mn-lt"/>
                        </a:rPr>
                        <a:t>1      1      1     1      0</a:t>
                      </a: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K1</a:t>
                      </a:r>
                      <a:r>
                        <a:rPr lang="en-US" dirty="0">
                          <a:latin typeface="+mn-lt"/>
                          <a:sym typeface="Wingdings" panose="05000000000000000000" pitchFamily="2" charset="2"/>
                        </a:rPr>
                        <a:t></a:t>
                      </a:r>
                      <a:r>
                        <a:rPr lang="en-US" dirty="0">
                          <a:latin typeface="+mn-lt"/>
                        </a:rPr>
                        <a:t>P8(Shift(P10(K)))</a:t>
                      </a:r>
                    </a:p>
                  </a:txBody>
                  <a:tcPr/>
                </a:tc>
                <a:tc>
                  <a:txBody>
                    <a:bodyPr/>
                    <a:lstStyle/>
                    <a:p>
                      <a:pPr algn="ctr"/>
                      <a:r>
                        <a:rPr lang="en-US" dirty="0">
                          <a:latin typeface="+mn-lt"/>
                        </a:rPr>
                        <a:t>1      1      1     0</a:t>
                      </a:r>
                      <a:r>
                        <a:rPr lang="en-US" baseline="0" dirty="0">
                          <a:latin typeface="+mn-lt"/>
                        </a:rPr>
                        <a:t>     1</a:t>
                      </a:r>
                      <a:endParaRPr lang="en-US" dirty="0">
                        <a:latin typeface="+mn-lt"/>
                      </a:endParaRPr>
                    </a:p>
                  </a:txBody>
                  <a:tcPr/>
                </a:tc>
                <a:tc>
                  <a:txBody>
                    <a:bodyPr/>
                    <a:lstStyle/>
                    <a:p>
                      <a:pPr algn="ctr"/>
                      <a:r>
                        <a:rPr lang="en-US" dirty="0">
                          <a:latin typeface="+mn-lt"/>
                        </a:rPr>
                        <a:t>0     </a:t>
                      </a:r>
                      <a:r>
                        <a:rPr lang="en-US" baseline="0" dirty="0">
                          <a:latin typeface="+mn-lt"/>
                        </a:rPr>
                        <a:t> 0</a:t>
                      </a:r>
                      <a:r>
                        <a:rPr lang="en-US" dirty="0">
                          <a:latin typeface="+mn-lt"/>
                        </a:rPr>
                        <a:t>      1</a:t>
                      </a:r>
                      <a:r>
                        <a:rPr lang="en-US" baseline="0" dirty="0">
                          <a:latin typeface="+mn-lt"/>
                        </a:rPr>
                        <a:t>                   </a:t>
                      </a:r>
                      <a:endParaRPr lang="en-US" dirty="0">
                        <a:latin typeface="+mn-lt"/>
                      </a:endParaRPr>
                    </a:p>
                  </a:txBody>
                  <a:tcPr/>
                </a:tc>
                <a:extLst>
                  <a:ext uri="{0D108BD9-81ED-4DB2-BD59-A6C34878D82A}">
                    <a16:rowId xmlns:a16="http://schemas.microsoft.com/office/drawing/2014/main" val="17342995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Shift2(Shift(P10(K)))</a:t>
                      </a:r>
                    </a:p>
                  </a:txBody>
                  <a:tcPr/>
                </a:tc>
                <a:tc>
                  <a:txBody>
                    <a:bodyPr/>
                    <a:lstStyle/>
                    <a:p>
                      <a:pPr algn="ctr"/>
                      <a:r>
                        <a:rPr lang="en-US" dirty="0">
                          <a:latin typeface="+mn-lt"/>
                        </a:rPr>
                        <a:t>1      0     0</a:t>
                      </a:r>
                      <a:r>
                        <a:rPr lang="en-US" baseline="0" dirty="0">
                          <a:latin typeface="+mn-lt"/>
                        </a:rPr>
                        <a:t>     0     1</a:t>
                      </a:r>
                      <a:endParaRPr lang="en-US" dirty="0">
                        <a:latin typeface="+mn-lt"/>
                      </a:endParaRPr>
                    </a:p>
                  </a:txBody>
                  <a:tcPr/>
                </a:tc>
                <a:tc>
                  <a:txBody>
                    <a:bodyPr/>
                    <a:lstStyle/>
                    <a:p>
                      <a:pPr algn="ctr"/>
                      <a:r>
                        <a:rPr lang="en-US" baseline="0" dirty="0">
                          <a:latin typeface="+mn-lt"/>
                        </a:rPr>
                        <a:t> </a:t>
                      </a:r>
                      <a:r>
                        <a:rPr lang="en-US" dirty="0">
                          <a:latin typeface="+mn-lt"/>
                        </a:rPr>
                        <a:t>1      1      0     1      1</a:t>
                      </a:r>
                    </a:p>
                  </a:txBody>
                  <a:tcPr/>
                </a:tc>
                <a:extLst>
                  <a:ext uri="{0D108BD9-81ED-4DB2-BD59-A6C34878D82A}">
                    <a16:rowId xmlns:a16="http://schemas.microsoft.com/office/drawing/2014/main" val="97975162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K2</a:t>
                      </a:r>
                      <a:r>
                        <a:rPr lang="en-US" dirty="0">
                          <a:latin typeface="+mn-lt"/>
                          <a:sym typeface="Wingdings" panose="05000000000000000000" pitchFamily="2" charset="2"/>
                        </a:rPr>
                        <a:t></a:t>
                      </a:r>
                      <a:r>
                        <a:rPr lang="en-US" dirty="0">
                          <a:latin typeface="+mn-lt"/>
                        </a:rPr>
                        <a:t>P8(Shift2(K))</a:t>
                      </a:r>
                    </a:p>
                  </a:txBody>
                  <a:tcPr/>
                </a:tc>
                <a:tc>
                  <a:txBody>
                    <a:bodyPr/>
                    <a:lstStyle/>
                    <a:p>
                      <a:pPr algn="ctr"/>
                      <a:r>
                        <a:rPr lang="en-US" dirty="0">
                          <a:latin typeface="+mn-lt"/>
                        </a:rPr>
                        <a:t>1      0      1     0</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1</a:t>
                      </a:r>
                      <a:r>
                        <a:rPr lang="en-US" dirty="0">
                          <a:latin typeface="+mn-lt"/>
                        </a:rPr>
                        <a:t>      1</a:t>
                      </a:r>
                      <a:r>
                        <a:rPr lang="en-US" baseline="0" dirty="0">
                          <a:latin typeface="+mn-lt"/>
                        </a:rPr>
                        <a:t>                   </a:t>
                      </a:r>
                      <a:endParaRPr lang="en-US" dirty="0">
                        <a:latin typeface="+mn-lt"/>
                      </a:endParaRPr>
                    </a:p>
                  </a:txBody>
                  <a:tcPr/>
                </a:tc>
                <a:extLst>
                  <a:ext uri="{0D108BD9-81ED-4DB2-BD59-A6C34878D82A}">
                    <a16:rowId xmlns:a16="http://schemas.microsoft.com/office/drawing/2014/main" val="3007003430"/>
                  </a:ext>
                </a:extLst>
              </a:tr>
            </a:tbl>
          </a:graphicData>
        </a:graphic>
      </p:graphicFrame>
    </p:spTree>
    <p:extLst>
      <p:ext uri="{BB962C8B-B14F-4D97-AF65-F5344CB8AC3E}">
        <p14:creationId xmlns:p14="http://schemas.microsoft.com/office/powerpoint/2010/main" val="1905725811"/>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spcBef>
                <a:spcPts val="1200"/>
              </a:spcBef>
              <a:buNone/>
            </a:pPr>
            <a:r>
              <a:rPr lang="en-US" sz="2400" dirty="0">
                <a:solidFill>
                  <a:srgbClr val="C00000"/>
                </a:solidFill>
              </a:rPr>
              <a:t>Stage1. </a:t>
            </a:r>
            <a:r>
              <a:rPr lang="en-US" sz="2400" dirty="0"/>
              <a:t>Key generation:</a:t>
            </a:r>
          </a:p>
          <a:p>
            <a:pPr marL="0" indent="0" fontAlgn="t">
              <a:spcBef>
                <a:spcPts val="600"/>
              </a:spcBef>
              <a:buNone/>
            </a:pPr>
            <a:r>
              <a:rPr lang="en-US" sz="2400" dirty="0"/>
              <a:t>K1= 11101001  </a:t>
            </a:r>
            <a:r>
              <a:rPr lang="en-US" b="1" dirty="0"/>
              <a:t>                 </a:t>
            </a:r>
            <a:endParaRPr lang="en-US" sz="2400" dirty="0"/>
          </a:p>
          <a:p>
            <a:pPr marL="0" indent="0">
              <a:spcBef>
                <a:spcPts val="600"/>
              </a:spcBef>
              <a:buNone/>
            </a:pPr>
            <a:r>
              <a:rPr lang="en-US" sz="2400" dirty="0"/>
              <a:t>K2=10100111</a:t>
            </a:r>
          </a:p>
          <a:p>
            <a:pPr marL="0" indent="0">
              <a:buNone/>
            </a:pPr>
            <a:r>
              <a:rPr lang="en-US" sz="2400" dirty="0">
                <a:solidFill>
                  <a:srgbClr val="C00000"/>
                </a:solidFill>
              </a:rPr>
              <a:t>Stage2. </a:t>
            </a:r>
            <a:r>
              <a:rPr lang="en-US" sz="2400" dirty="0"/>
              <a:t>Encode 8-bit block of plaintext:</a:t>
            </a:r>
          </a:p>
          <a:p>
            <a:pPr marL="0" lv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n-1</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n</a:t>
            </a:r>
            <a:r>
              <a:rPr lang="en-US" altLang="en-US" sz="2000" dirty="0">
                <a:solidFill>
                  <a:schemeClr val="accent1">
                    <a:lumMod val="50000"/>
                  </a:schemeClr>
                </a:solidFill>
              </a:rPr>
              <a:t>) </a:t>
            </a:r>
          </a:p>
          <a:p>
            <a:pPr marL="0" indent="0">
              <a:buNone/>
            </a:pPr>
            <a:endParaRPr lang="ar-JO" sz="2400" dirty="0"/>
          </a:p>
        </p:txBody>
      </p:sp>
      <p:pic>
        <p:nvPicPr>
          <p:cNvPr id="5" name="Picture 4"/>
          <p:cNvPicPr>
            <a:picLocks noChangeAspect="1"/>
          </p:cNvPicPr>
          <p:nvPr/>
        </p:nvPicPr>
        <p:blipFill>
          <a:blip r:embed="rId2"/>
          <a:stretch>
            <a:fillRect/>
          </a:stretch>
        </p:blipFill>
        <p:spPr>
          <a:xfrm>
            <a:off x="6084169" y="1452283"/>
            <a:ext cx="3059832" cy="5401526"/>
          </a:xfrm>
          <a:prstGeom prst="rect">
            <a:avLst/>
          </a:prstGeom>
        </p:spPr>
      </p:pic>
      <p:pic>
        <p:nvPicPr>
          <p:cNvPr id="6" name="Picture 5"/>
          <p:cNvPicPr>
            <a:picLocks noChangeAspect="1"/>
          </p:cNvPicPr>
          <p:nvPr/>
        </p:nvPicPr>
        <p:blipFill>
          <a:blip r:embed="rId3"/>
          <a:stretch>
            <a:fillRect/>
          </a:stretch>
        </p:blipFill>
        <p:spPr>
          <a:xfrm>
            <a:off x="792162" y="4502723"/>
            <a:ext cx="4858428" cy="2114845"/>
          </a:xfrm>
          <a:prstGeom prst="rect">
            <a:avLst/>
          </a:prstGeom>
        </p:spPr>
      </p:pic>
    </p:spTree>
    <p:extLst>
      <p:ext uri="{BB962C8B-B14F-4D97-AF65-F5344CB8AC3E}">
        <p14:creationId xmlns:p14="http://schemas.microsoft.com/office/powerpoint/2010/main" val="127301587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buNone/>
            </a:pPr>
            <a:r>
              <a:rPr lang="en-US" sz="2400" dirty="0">
                <a:solidFill>
                  <a:srgbClr val="C00000"/>
                </a:solidFill>
              </a:rPr>
              <a:t>Stage2. </a:t>
            </a:r>
            <a:r>
              <a:rPr lang="en-US" sz="2400" dirty="0"/>
              <a:t>Encode 8-bit block of data:</a:t>
            </a:r>
          </a:p>
          <a:p>
            <a:pPr marL="0" lvl="0" indent="0">
              <a:spcBef>
                <a:spcPts val="600"/>
              </a:spcBef>
              <a:buNone/>
            </a:pPr>
            <a:r>
              <a:rPr lang="en-US" sz="2000" dirty="0"/>
              <a:t>PT=00101000</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pic>
        <p:nvPicPr>
          <p:cNvPr id="6" name="Picture 5"/>
          <p:cNvPicPr>
            <a:picLocks noChangeAspect="1"/>
          </p:cNvPicPr>
          <p:nvPr/>
        </p:nvPicPr>
        <p:blipFill>
          <a:blip r:embed="rId2"/>
          <a:stretch>
            <a:fillRect/>
          </a:stretch>
        </p:blipFill>
        <p:spPr>
          <a:xfrm>
            <a:off x="5456134" y="1452283"/>
            <a:ext cx="3672408" cy="161667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871566879"/>
              </p:ext>
            </p:extLst>
          </p:nvPr>
        </p:nvGraphicFramePr>
        <p:xfrm>
          <a:off x="683568" y="3969059"/>
          <a:ext cx="7920880" cy="1112520"/>
        </p:xfrm>
        <a:graphic>
          <a:graphicData uri="http://schemas.openxmlformats.org/drawingml/2006/table">
            <a:tbl>
              <a:tblPr firstRow="1" bandRow="1">
                <a:tableStyleId>{5C22544A-7EE6-4342-B048-85BDC9FD1C3A}</a:tableStyleId>
              </a:tblPr>
              <a:tblGrid>
                <a:gridCol w="2076767">
                  <a:extLst>
                    <a:ext uri="{9D8B030D-6E8A-4147-A177-3AD203B41FA5}">
                      <a16:colId xmlns:a16="http://schemas.microsoft.com/office/drawing/2014/main" val="3939825905"/>
                    </a:ext>
                  </a:extLst>
                </a:gridCol>
                <a:gridCol w="1883673">
                  <a:extLst>
                    <a:ext uri="{9D8B030D-6E8A-4147-A177-3AD203B41FA5}">
                      <a16:colId xmlns:a16="http://schemas.microsoft.com/office/drawing/2014/main" val="1875588556"/>
                    </a:ext>
                  </a:extLst>
                </a:gridCol>
                <a:gridCol w="1980220">
                  <a:extLst>
                    <a:ext uri="{9D8B030D-6E8A-4147-A177-3AD203B41FA5}">
                      <a16:colId xmlns:a16="http://schemas.microsoft.com/office/drawing/2014/main" val="2671713492"/>
                    </a:ext>
                  </a:extLst>
                </a:gridCol>
                <a:gridCol w="1980220">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0     0     1     0</a:t>
                      </a:r>
                    </a:p>
                  </a:txBody>
                  <a:tcPr/>
                </a:tc>
                <a:tc>
                  <a:txBody>
                    <a:bodyPr/>
                    <a:lstStyle/>
                    <a:p>
                      <a:pPr algn="ctr"/>
                      <a:r>
                        <a:rPr lang="en-US" dirty="0">
                          <a:latin typeface="+mn-lt"/>
                        </a:rPr>
                        <a:t>1     0     0     0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dirty="0">
                          <a:latin typeface="+mn-lt"/>
                        </a:rPr>
                        <a:t>0     0     1     0</a:t>
                      </a:r>
                    </a:p>
                  </a:txBody>
                  <a:tcPr/>
                </a:tc>
                <a:tc>
                  <a:txBody>
                    <a:bodyPr/>
                    <a:lstStyle/>
                    <a:p>
                      <a:pPr algn="ctr"/>
                      <a:r>
                        <a:rPr lang="en-US" dirty="0">
                          <a:latin typeface="+mn-lt"/>
                        </a:rPr>
                        <a:t>0     0     1     0</a:t>
                      </a:r>
                    </a:p>
                  </a:txBody>
                  <a:tcPr/>
                </a:tc>
                <a:extLst>
                  <a:ext uri="{0D108BD9-81ED-4DB2-BD59-A6C34878D82A}">
                    <a16:rowId xmlns:a16="http://schemas.microsoft.com/office/drawing/2014/main" val="431659082"/>
                  </a:ext>
                </a:extLst>
              </a:tr>
            </a:tbl>
          </a:graphicData>
        </a:graphic>
      </p:graphicFrame>
    </p:spTree>
    <p:extLst>
      <p:ext uri="{BB962C8B-B14F-4D97-AF65-F5344CB8AC3E}">
        <p14:creationId xmlns:p14="http://schemas.microsoft.com/office/powerpoint/2010/main" val="1751213372"/>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buNone/>
            </a:pPr>
            <a:r>
              <a:rPr lang="en-US" sz="2400" dirty="0">
                <a:solidFill>
                  <a:srgbClr val="C00000"/>
                </a:solidFill>
              </a:rPr>
              <a:t>Step2. </a:t>
            </a:r>
            <a:r>
              <a:rPr lang="en-US" sz="2400" dirty="0"/>
              <a:t>Encode 8-bit block of data:</a:t>
            </a:r>
          </a:p>
          <a:p>
            <a:pPr marL="0" lvl="0" indent="0">
              <a:spcBef>
                <a:spcPts val="600"/>
              </a:spcBef>
              <a:buNone/>
            </a:pPr>
            <a:r>
              <a:rPr lang="en-US" sz="2000" dirty="0"/>
              <a:t>PT=00101000</a:t>
            </a:r>
          </a:p>
          <a:p>
            <a:pPr mar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n-1</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n</a:t>
            </a:r>
            <a:r>
              <a:rPr lang="en-US" altLang="en-US" sz="2000" dirty="0">
                <a:solidFill>
                  <a:schemeClr val="accent1">
                    <a:lumMod val="50000"/>
                  </a:schemeClr>
                </a:solidFill>
              </a:rPr>
              <a:t>)</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pic>
        <p:nvPicPr>
          <p:cNvPr id="6" name="Picture 5"/>
          <p:cNvPicPr>
            <a:picLocks noChangeAspect="1"/>
          </p:cNvPicPr>
          <p:nvPr/>
        </p:nvPicPr>
        <p:blipFill>
          <a:blip r:embed="rId2"/>
          <a:stretch>
            <a:fillRect/>
          </a:stretch>
        </p:blipFill>
        <p:spPr>
          <a:xfrm>
            <a:off x="5456134" y="1452283"/>
            <a:ext cx="3672408" cy="1616678"/>
          </a:xfrm>
          <a:prstGeom prst="rect">
            <a:avLst/>
          </a:prstGeom>
        </p:spPr>
      </p:pic>
      <p:graphicFrame>
        <p:nvGraphicFramePr>
          <p:cNvPr id="7" name="Table 6"/>
          <p:cNvGraphicFramePr>
            <a:graphicFrameLocks noGrp="1"/>
          </p:cNvGraphicFramePr>
          <p:nvPr>
            <p:extLst>
              <p:ext uri="{D42A27DB-BD31-4B8C-83A1-F6EECF244321}">
                <p14:modId xmlns:p14="http://schemas.microsoft.com/office/powerpoint/2010/main" val="3418814263"/>
              </p:ext>
            </p:extLst>
          </p:nvPr>
        </p:nvGraphicFramePr>
        <p:xfrm>
          <a:off x="683567" y="3412799"/>
          <a:ext cx="7679384" cy="2595880"/>
        </p:xfrm>
        <a:graphic>
          <a:graphicData uri="http://schemas.openxmlformats.org/drawingml/2006/table">
            <a:tbl>
              <a:tblPr firstRow="1" bandRow="1">
                <a:tableStyleId>{5C22544A-7EE6-4342-B048-85BDC9FD1C3A}</a:tableStyleId>
              </a:tblPr>
              <a:tblGrid>
                <a:gridCol w="1919846">
                  <a:extLst>
                    <a:ext uri="{9D8B030D-6E8A-4147-A177-3AD203B41FA5}">
                      <a16:colId xmlns:a16="http://schemas.microsoft.com/office/drawing/2014/main" val="397811046"/>
                    </a:ext>
                  </a:extLst>
                </a:gridCol>
                <a:gridCol w="1919846">
                  <a:extLst>
                    <a:ext uri="{9D8B030D-6E8A-4147-A177-3AD203B41FA5}">
                      <a16:colId xmlns:a16="http://schemas.microsoft.com/office/drawing/2014/main" val="1875588556"/>
                    </a:ext>
                  </a:extLst>
                </a:gridCol>
                <a:gridCol w="1919846">
                  <a:extLst>
                    <a:ext uri="{9D8B030D-6E8A-4147-A177-3AD203B41FA5}">
                      <a16:colId xmlns:a16="http://schemas.microsoft.com/office/drawing/2014/main" val="2671713492"/>
                    </a:ext>
                  </a:extLst>
                </a:gridCol>
                <a:gridCol w="1919846">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0     0     1     0</a:t>
                      </a:r>
                    </a:p>
                  </a:txBody>
                  <a:tcPr/>
                </a:tc>
                <a:tc>
                  <a:txBody>
                    <a:bodyPr/>
                    <a:lstStyle/>
                    <a:p>
                      <a:pPr algn="ctr"/>
                      <a:r>
                        <a:rPr lang="en-US" dirty="0">
                          <a:latin typeface="+mn-lt"/>
                        </a:rPr>
                        <a:t>1     0     0     0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dirty="0">
                          <a:latin typeface="+mn-lt"/>
                        </a:rPr>
                        <a:t>0     0     1     0</a:t>
                      </a:r>
                    </a:p>
                  </a:txBody>
                  <a:tcPr/>
                </a:tc>
                <a:tc>
                  <a:txBody>
                    <a:bodyPr/>
                    <a:lstStyle/>
                    <a:p>
                      <a:pPr algn="ctr"/>
                      <a:r>
                        <a:rPr lang="en-US" dirty="0">
                          <a:latin typeface="+mn-lt"/>
                        </a:rPr>
                        <a:t>0     0     1     0</a:t>
                      </a:r>
                    </a:p>
                  </a:txBody>
                  <a:tcPr/>
                </a:tc>
                <a:extLst>
                  <a:ext uri="{0D108BD9-81ED-4DB2-BD59-A6C34878D82A}">
                    <a16:rowId xmlns:a16="http://schemas.microsoft.com/office/drawing/2014/main" val="431659082"/>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dirty="0">
                          <a:latin typeface="+mn-lt"/>
                        </a:rPr>
                        <a:t>0     0     1     0</a:t>
                      </a:r>
                    </a:p>
                  </a:txBody>
                  <a:tcPr/>
                </a:tc>
                <a:tc>
                  <a:txBody>
                    <a:bodyPr/>
                    <a:lstStyle/>
                    <a:p>
                      <a:pPr algn="ctr"/>
                      <a:r>
                        <a:rPr lang="en-US" b="1" dirty="0">
                          <a:solidFill>
                            <a:srgbClr val="C00000"/>
                          </a:solidFill>
                          <a:latin typeface="+mn-lt"/>
                        </a:rPr>
                        <a:t>0     0     1     0</a:t>
                      </a: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2. Expansion</a:t>
                      </a:r>
                    </a:p>
                  </a:txBody>
                  <a:tcPr/>
                </a:tc>
                <a:tc>
                  <a:txBody>
                    <a:bodyPr/>
                    <a:lstStyle/>
                    <a:p>
                      <a:pPr algn="ctr"/>
                      <a:r>
                        <a:rPr lang="en-US" dirty="0">
                          <a:latin typeface="+mn-lt"/>
                        </a:rPr>
                        <a:t>E(R)</a:t>
                      </a:r>
                    </a:p>
                  </a:txBody>
                  <a:tcPr/>
                </a:tc>
                <a:tc>
                  <a:txBody>
                    <a:bodyPr/>
                    <a:lstStyle/>
                    <a:p>
                      <a:pPr algn="ctr"/>
                      <a:r>
                        <a:rPr lang="en-US" dirty="0">
                          <a:latin typeface="+mn-lt"/>
                        </a:rPr>
                        <a:t>0     0     0     1</a:t>
                      </a:r>
                    </a:p>
                  </a:txBody>
                  <a:tcPr/>
                </a:tc>
                <a:tc>
                  <a:txBody>
                    <a:bodyPr/>
                    <a:lstStyle/>
                    <a:p>
                      <a:pPr algn="ctr"/>
                      <a:r>
                        <a:rPr lang="en-US" dirty="0">
                          <a:latin typeface="+mn-lt"/>
                        </a:rPr>
                        <a:t>0     1     0     0</a:t>
                      </a: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1" dirty="0">
                          <a:solidFill>
                            <a:srgbClr val="00B050"/>
                          </a:solidFill>
                          <a:latin typeface="+mn-lt"/>
                        </a:rPr>
                        <a:t>K1</a:t>
                      </a:r>
                    </a:p>
                  </a:txBody>
                  <a:tcPr/>
                </a:tc>
                <a:tc>
                  <a:txBody>
                    <a:bodyPr/>
                    <a:lstStyle/>
                    <a:p>
                      <a:pPr algn="ctr"/>
                      <a:r>
                        <a:rPr lang="en-US" b="1" dirty="0">
                          <a:solidFill>
                            <a:srgbClr val="00B050"/>
                          </a:solidFill>
                          <a:latin typeface="+mn-lt"/>
                        </a:rPr>
                        <a:t> 1     1      1     </a:t>
                      </a:r>
                      <a:r>
                        <a:rPr lang="en-US" b="1" baseline="0" dirty="0">
                          <a:solidFill>
                            <a:srgbClr val="00B050"/>
                          </a:solidFill>
                          <a:latin typeface="+mn-lt"/>
                        </a:rPr>
                        <a:t> </a:t>
                      </a:r>
                      <a:r>
                        <a:rPr lang="en-US" b="1" dirty="0">
                          <a:solidFill>
                            <a:srgbClr val="00B050"/>
                          </a:solidFill>
                          <a:latin typeface="+mn-lt"/>
                        </a:rPr>
                        <a:t>0</a:t>
                      </a:r>
                    </a:p>
                  </a:txBody>
                  <a:tcPr/>
                </a:tc>
                <a:tc>
                  <a:txBody>
                    <a:bodyPr/>
                    <a:lstStyle/>
                    <a:p>
                      <a:pPr algn="ctr"/>
                      <a:r>
                        <a:rPr lang="en-US" b="1" dirty="0">
                          <a:solidFill>
                            <a:srgbClr val="00B050"/>
                          </a:solidFill>
                          <a:latin typeface="+mn-lt"/>
                        </a:rPr>
                        <a:t>1     0     0     1</a:t>
                      </a: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3.</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dirty="0">
                          <a:latin typeface="+mn-lt"/>
                        </a:rPr>
                        <a:t>1     1     1     1</a:t>
                      </a:r>
                    </a:p>
                  </a:txBody>
                  <a:tcPr/>
                </a:tc>
                <a:tc>
                  <a:txBody>
                    <a:bodyPr/>
                    <a:lstStyle/>
                    <a:p>
                      <a:pPr algn="ctr"/>
                      <a:r>
                        <a:rPr lang="en-US" dirty="0">
                          <a:latin typeface="+mn-lt"/>
                        </a:rPr>
                        <a:t>1     1     0     1</a:t>
                      </a:r>
                    </a:p>
                  </a:txBody>
                  <a:tcPr/>
                </a:tc>
                <a:extLst>
                  <a:ext uri="{0D108BD9-81ED-4DB2-BD59-A6C34878D82A}">
                    <a16:rowId xmlns:a16="http://schemas.microsoft.com/office/drawing/2014/main" val="3943249547"/>
                  </a:ext>
                </a:extLst>
              </a:tr>
            </a:tbl>
          </a:graphicData>
        </a:graphic>
      </p:graphicFrame>
    </p:spTree>
    <p:extLst>
      <p:ext uri="{BB962C8B-B14F-4D97-AF65-F5344CB8AC3E}">
        <p14:creationId xmlns:p14="http://schemas.microsoft.com/office/powerpoint/2010/main" val="3713492034"/>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buNone/>
            </a:pPr>
            <a:r>
              <a:rPr lang="en-US" sz="2400" dirty="0">
                <a:solidFill>
                  <a:srgbClr val="C00000"/>
                </a:solidFill>
              </a:rPr>
              <a:t>Step2. </a:t>
            </a:r>
            <a:r>
              <a:rPr lang="en-US" sz="2400" dirty="0"/>
              <a:t>Encode 8-bit block of data:</a:t>
            </a:r>
          </a:p>
          <a:p>
            <a:pPr marL="0" indent="0">
              <a:spcBef>
                <a:spcPts val="600"/>
              </a:spcBef>
              <a:buNone/>
            </a:pPr>
            <a:r>
              <a:rPr lang="en-US" altLang="en-US" sz="2000" dirty="0">
                <a:solidFill>
                  <a:schemeClr val="accent1">
                    <a:lumMod val="50000"/>
                  </a:schemeClr>
                </a:solidFill>
              </a:rPr>
              <a:t>Row#</a:t>
            </a:r>
            <a:r>
              <a:rPr lang="en-US" altLang="en-US" sz="2000" dirty="0">
                <a:solidFill>
                  <a:schemeClr val="accent1">
                    <a:lumMod val="50000"/>
                  </a:schemeClr>
                </a:solidFill>
                <a:sym typeface="Wingdings" panose="05000000000000000000" pitchFamily="2" charset="2"/>
              </a:rPr>
              <a:t> </a:t>
            </a:r>
            <a:r>
              <a:rPr lang="en-US" altLang="en-US" sz="2000" dirty="0">
                <a:solidFill>
                  <a:schemeClr val="accent1">
                    <a:lumMod val="50000"/>
                  </a:schemeClr>
                </a:solidFill>
              </a:rPr>
              <a:t>(b</a:t>
            </a:r>
            <a:r>
              <a:rPr lang="en-US" altLang="en-US" sz="2000" baseline="-25000" dirty="0">
                <a:solidFill>
                  <a:schemeClr val="accent1">
                    <a:lumMod val="50000"/>
                  </a:schemeClr>
                </a:solidFill>
              </a:rPr>
              <a:t>1</a:t>
            </a:r>
            <a:r>
              <a:rPr lang="en-US" altLang="en-US" sz="2000" dirty="0">
                <a:solidFill>
                  <a:schemeClr val="accent1">
                    <a:lumMod val="50000"/>
                  </a:schemeClr>
                </a:solidFill>
              </a:rPr>
              <a:t>,b</a:t>
            </a:r>
            <a:r>
              <a:rPr lang="en-US" altLang="en-US" sz="2000" baseline="-25000" dirty="0">
                <a:solidFill>
                  <a:schemeClr val="accent1">
                    <a:lumMod val="50000"/>
                  </a:schemeClr>
                </a:solidFill>
              </a:rPr>
              <a:t>4</a:t>
            </a:r>
            <a:r>
              <a:rPr lang="en-US" altLang="en-US" sz="2000" dirty="0">
                <a:solidFill>
                  <a:schemeClr val="accent1">
                    <a:lumMod val="50000"/>
                  </a:schemeClr>
                </a:solidFill>
              </a:rPr>
              <a:t>)</a:t>
            </a:r>
            <a:r>
              <a:rPr lang="en-US" altLang="en-US" sz="2000" dirty="0">
                <a:solidFill>
                  <a:schemeClr val="accent1">
                    <a:lumMod val="50000"/>
                  </a:schemeClr>
                </a:solidFill>
                <a:sym typeface="Wingdings" panose="05000000000000000000" pitchFamily="2" charset="2"/>
              </a:rPr>
              <a:t>113 </a:t>
            </a:r>
          </a:p>
          <a:p>
            <a:pPr marL="0" indent="0">
              <a:spcBef>
                <a:spcPts val="600"/>
              </a:spcBef>
              <a:buNone/>
            </a:pPr>
            <a:r>
              <a:rPr lang="en-US" altLang="en-US" sz="2000" dirty="0">
                <a:solidFill>
                  <a:schemeClr val="accent1">
                    <a:lumMod val="50000"/>
                  </a:schemeClr>
                </a:solidFill>
                <a:sym typeface="Wingdings" panose="05000000000000000000" pitchFamily="2" charset="2"/>
              </a:rPr>
              <a:t> Col#(b</a:t>
            </a:r>
            <a:r>
              <a:rPr lang="en-US" altLang="en-US" sz="2000" baseline="-25000" dirty="0">
                <a:solidFill>
                  <a:schemeClr val="accent1">
                    <a:lumMod val="50000"/>
                  </a:schemeClr>
                </a:solidFill>
                <a:sym typeface="Wingdings" panose="05000000000000000000" pitchFamily="2" charset="2"/>
              </a:rPr>
              <a:t>2</a:t>
            </a:r>
            <a:r>
              <a:rPr lang="en-US" altLang="en-US" sz="2000" dirty="0">
                <a:solidFill>
                  <a:schemeClr val="accent1">
                    <a:lumMod val="50000"/>
                  </a:schemeClr>
                </a:solidFill>
                <a:sym typeface="Wingdings" panose="05000000000000000000" pitchFamily="2" charset="2"/>
              </a:rPr>
              <a:t>,b</a:t>
            </a:r>
            <a:r>
              <a:rPr lang="en-US" altLang="en-US" sz="2000" baseline="-25000" dirty="0">
                <a:solidFill>
                  <a:schemeClr val="accent1">
                    <a:lumMod val="50000"/>
                  </a:schemeClr>
                </a:solidFill>
                <a:sym typeface="Wingdings" panose="05000000000000000000" pitchFamily="2" charset="2"/>
              </a:rPr>
              <a:t>3</a:t>
            </a:r>
            <a:r>
              <a:rPr lang="en-US" altLang="en-US" sz="2000" dirty="0">
                <a:solidFill>
                  <a:schemeClr val="accent1">
                    <a:lumMod val="50000"/>
                  </a:schemeClr>
                </a:solidFill>
                <a:sym typeface="Wingdings" panose="05000000000000000000" pitchFamily="2" charset="2"/>
              </a:rPr>
              <a:t>)113</a:t>
            </a: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1086119184"/>
              </p:ext>
            </p:extLst>
          </p:nvPr>
        </p:nvGraphicFramePr>
        <p:xfrm>
          <a:off x="467544" y="2987640"/>
          <a:ext cx="8208916" cy="2961640"/>
        </p:xfrm>
        <a:graphic>
          <a:graphicData uri="http://schemas.openxmlformats.org/drawingml/2006/table">
            <a:tbl>
              <a:tblPr firstRow="1" bandRow="1">
                <a:tableStyleId>{5C22544A-7EE6-4342-B048-85BDC9FD1C3A}</a:tableStyleId>
              </a:tblPr>
              <a:tblGrid>
                <a:gridCol w="2052229">
                  <a:extLst>
                    <a:ext uri="{9D8B030D-6E8A-4147-A177-3AD203B41FA5}">
                      <a16:colId xmlns:a16="http://schemas.microsoft.com/office/drawing/2014/main" val="4169164011"/>
                    </a:ext>
                  </a:extLst>
                </a:gridCol>
                <a:gridCol w="2052229">
                  <a:extLst>
                    <a:ext uri="{9D8B030D-6E8A-4147-A177-3AD203B41FA5}">
                      <a16:colId xmlns:a16="http://schemas.microsoft.com/office/drawing/2014/main" val="1875588556"/>
                    </a:ext>
                  </a:extLst>
                </a:gridCol>
                <a:gridCol w="2052229">
                  <a:extLst>
                    <a:ext uri="{9D8B030D-6E8A-4147-A177-3AD203B41FA5}">
                      <a16:colId xmlns:a16="http://schemas.microsoft.com/office/drawing/2014/main" val="2671713492"/>
                    </a:ext>
                  </a:extLst>
                </a:gridCol>
                <a:gridCol w="2052229">
                  <a:extLst>
                    <a:ext uri="{9D8B030D-6E8A-4147-A177-3AD203B41FA5}">
                      <a16:colId xmlns:a16="http://schemas.microsoft.com/office/drawing/2014/main" val="2491180893"/>
                    </a:ext>
                  </a:extLst>
                </a:gridCol>
              </a:tblGrid>
              <a:tr h="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0     0     1     0</a:t>
                      </a:r>
                    </a:p>
                  </a:txBody>
                  <a:tcPr/>
                </a:tc>
                <a:tc>
                  <a:txBody>
                    <a:bodyPr/>
                    <a:lstStyle/>
                    <a:p>
                      <a:pPr algn="ctr"/>
                      <a:r>
                        <a:rPr lang="en-US" dirty="0">
                          <a:latin typeface="+mn-lt"/>
                        </a:rPr>
                        <a:t>1     0     0     0</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dirty="0">
                          <a:latin typeface="+mn-lt"/>
                        </a:rPr>
                        <a:t>0     0     1     0</a:t>
                      </a:r>
                    </a:p>
                  </a:txBody>
                  <a:tcPr/>
                </a:tc>
                <a:tc>
                  <a:txBody>
                    <a:bodyPr/>
                    <a:lstStyle/>
                    <a:p>
                      <a:pPr algn="ctr"/>
                      <a:r>
                        <a:rPr lang="en-US" dirty="0">
                          <a:latin typeface="+mn-lt"/>
                        </a:rPr>
                        <a:t>0     0     1     0</a:t>
                      </a:r>
                    </a:p>
                  </a:txBody>
                  <a:tcPr/>
                </a:tc>
                <a:extLst>
                  <a:ext uri="{0D108BD9-81ED-4DB2-BD59-A6C34878D82A}">
                    <a16:rowId xmlns:a16="http://schemas.microsoft.com/office/drawing/2014/main" val="431659082"/>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dirty="0">
                          <a:latin typeface="+mn-lt"/>
                        </a:rPr>
                        <a:t>0     0     1     0</a:t>
                      </a:r>
                    </a:p>
                  </a:txBody>
                  <a:tcPr/>
                </a:tc>
                <a:tc>
                  <a:txBody>
                    <a:bodyPr/>
                    <a:lstStyle/>
                    <a:p>
                      <a:pPr algn="ctr"/>
                      <a:r>
                        <a:rPr lang="en-US" b="0" dirty="0">
                          <a:solidFill>
                            <a:schemeClr val="tx1"/>
                          </a:solidFill>
                          <a:latin typeface="+mn-lt"/>
                        </a:rPr>
                        <a:t>0     0     1     0</a:t>
                      </a: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dirty="0">
                          <a:latin typeface="+mn-lt"/>
                        </a:rPr>
                        <a:t>0     0     0     1</a:t>
                      </a:r>
                    </a:p>
                  </a:txBody>
                  <a:tcPr/>
                </a:tc>
                <a:tc>
                  <a:txBody>
                    <a:bodyPr/>
                    <a:lstStyle/>
                    <a:p>
                      <a:pPr algn="ctr"/>
                      <a:r>
                        <a:rPr lang="en-US" dirty="0">
                          <a:latin typeface="+mn-lt"/>
                        </a:rPr>
                        <a:t>0     1     0     0</a:t>
                      </a: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0" dirty="0">
                          <a:solidFill>
                            <a:schemeClr val="tx1"/>
                          </a:solidFill>
                          <a:latin typeface="+mn-lt"/>
                        </a:rPr>
                        <a:t>K1</a:t>
                      </a:r>
                    </a:p>
                  </a:txBody>
                  <a:tcPr/>
                </a:tc>
                <a:tc>
                  <a:txBody>
                    <a:bodyPr/>
                    <a:lstStyle/>
                    <a:p>
                      <a:pPr algn="ctr"/>
                      <a:r>
                        <a:rPr lang="en-US" b="0" dirty="0">
                          <a:solidFill>
                            <a:schemeClr val="tx1"/>
                          </a:solidFill>
                          <a:latin typeface="+mn-lt"/>
                        </a:rPr>
                        <a:t>1     1     1     </a:t>
                      </a:r>
                      <a:r>
                        <a:rPr lang="en-US" b="0" baseline="0" dirty="0">
                          <a:solidFill>
                            <a:schemeClr val="tx1"/>
                          </a:solidFill>
                          <a:latin typeface="+mn-lt"/>
                        </a:rPr>
                        <a:t> </a:t>
                      </a:r>
                      <a:r>
                        <a:rPr lang="en-US" b="0" dirty="0">
                          <a:solidFill>
                            <a:schemeClr val="tx1"/>
                          </a:solidFill>
                          <a:latin typeface="+mn-lt"/>
                        </a:rPr>
                        <a:t>0</a:t>
                      </a:r>
                    </a:p>
                  </a:txBody>
                  <a:tcPr/>
                </a:tc>
                <a:tc>
                  <a:txBody>
                    <a:bodyPr/>
                    <a:lstStyle/>
                    <a:p>
                      <a:pPr algn="ctr"/>
                      <a:r>
                        <a:rPr lang="en-US" b="0" dirty="0">
                          <a:solidFill>
                            <a:schemeClr val="tx1"/>
                          </a:solidFill>
                          <a:latin typeface="+mn-lt"/>
                        </a:rPr>
                        <a:t>1     0     0     1</a:t>
                      </a: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4.</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1" dirty="0">
                          <a:solidFill>
                            <a:srgbClr val="C00000"/>
                          </a:solidFill>
                          <a:latin typeface="+mn-lt"/>
                        </a:rPr>
                        <a:t>1 </a:t>
                      </a:r>
                      <a:r>
                        <a:rPr lang="en-US" b="1" dirty="0">
                          <a:latin typeface="+mn-lt"/>
                        </a:rPr>
                        <a:t>    </a:t>
                      </a:r>
                      <a:r>
                        <a:rPr lang="en-US" b="1" dirty="0">
                          <a:solidFill>
                            <a:srgbClr val="FF3300"/>
                          </a:solidFill>
                          <a:latin typeface="+mn-lt"/>
                        </a:rPr>
                        <a:t>1     1     </a:t>
                      </a:r>
                      <a:r>
                        <a:rPr lang="en-US" b="1" dirty="0">
                          <a:solidFill>
                            <a:srgbClr val="C00000"/>
                          </a:solidFill>
                          <a:latin typeface="+mn-lt"/>
                        </a:rPr>
                        <a:t>1</a:t>
                      </a:r>
                    </a:p>
                  </a:txBody>
                  <a:tcPr/>
                </a:tc>
                <a:tc>
                  <a:txBody>
                    <a:bodyPr/>
                    <a:lstStyle/>
                    <a:p>
                      <a:pPr algn="ctr"/>
                      <a:r>
                        <a:rPr lang="en-US" b="1" dirty="0">
                          <a:solidFill>
                            <a:schemeClr val="accent2">
                              <a:lumMod val="25000"/>
                            </a:schemeClr>
                          </a:solidFill>
                          <a:latin typeface="+mn-lt"/>
                        </a:rPr>
                        <a:t>1     </a:t>
                      </a:r>
                      <a:r>
                        <a:rPr lang="en-US" b="1" dirty="0">
                          <a:solidFill>
                            <a:srgbClr val="00B050"/>
                          </a:solidFill>
                          <a:latin typeface="+mn-lt"/>
                        </a:rPr>
                        <a:t>1     0     </a:t>
                      </a:r>
                      <a:r>
                        <a:rPr lang="en-US" b="1" dirty="0">
                          <a:solidFill>
                            <a:schemeClr val="accent2">
                              <a:lumMod val="25000"/>
                            </a:schemeClr>
                          </a:solidFill>
                          <a:latin typeface="+mn-lt"/>
                        </a:rPr>
                        <a:t>1</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1" dirty="0">
                          <a:solidFill>
                            <a:srgbClr val="C00000"/>
                          </a:solidFill>
                          <a:latin typeface="+mn-lt"/>
                        </a:rPr>
                        <a:t>1    0     </a:t>
                      </a:r>
                      <a:r>
                        <a:rPr lang="en-US" b="1" dirty="0">
                          <a:solidFill>
                            <a:schemeClr val="accent2">
                              <a:lumMod val="25000"/>
                            </a:schemeClr>
                          </a:solidFill>
                          <a:latin typeface="+mn-lt"/>
                        </a:rPr>
                        <a:t>0     0</a:t>
                      </a:r>
                    </a:p>
                  </a:txBody>
                  <a:tcPr/>
                </a:tc>
                <a:tc>
                  <a:txBody>
                    <a:bodyPr/>
                    <a:lstStyle/>
                    <a:p>
                      <a:pPr algn="ctr"/>
                      <a:endParaRPr lang="en-US" b="1" dirty="0">
                        <a:latin typeface="+mn-lt"/>
                      </a:endParaRPr>
                    </a:p>
                  </a:txBody>
                  <a:tcPr/>
                </a:tc>
                <a:extLst>
                  <a:ext uri="{0D108BD9-81ED-4DB2-BD59-A6C34878D82A}">
                    <a16:rowId xmlns:a16="http://schemas.microsoft.com/office/drawing/2014/main" val="482703620"/>
                  </a:ext>
                </a:extLst>
              </a:tr>
            </a:tbl>
          </a:graphicData>
        </a:graphic>
      </p:graphicFrame>
      <p:pic>
        <p:nvPicPr>
          <p:cNvPr id="4" name="Picture 3"/>
          <p:cNvPicPr>
            <a:picLocks noChangeAspect="1"/>
          </p:cNvPicPr>
          <p:nvPr/>
        </p:nvPicPr>
        <p:blipFill>
          <a:blip r:embed="rId2"/>
          <a:stretch>
            <a:fillRect/>
          </a:stretch>
        </p:blipFill>
        <p:spPr>
          <a:xfrm>
            <a:off x="5076056" y="1484784"/>
            <a:ext cx="3995936" cy="1152128"/>
          </a:xfrm>
          <a:prstGeom prst="rect">
            <a:avLst/>
          </a:prstGeom>
        </p:spPr>
      </p:pic>
    </p:spTree>
    <p:extLst>
      <p:ext uri="{BB962C8B-B14F-4D97-AF65-F5344CB8AC3E}">
        <p14:creationId xmlns:p14="http://schemas.microsoft.com/office/powerpoint/2010/main" val="32202324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4824537"/>
          </a:xfrm>
        </p:spPr>
        <p:txBody>
          <a:bodyPr>
            <a:noAutofit/>
          </a:bodyPr>
          <a:lstStyle/>
          <a:p>
            <a:pPr marL="0" indent="0">
              <a:buNone/>
            </a:pPr>
            <a:r>
              <a:rPr lang="en-US" sz="2400" dirty="0">
                <a:solidFill>
                  <a:srgbClr val="C00000"/>
                </a:solidFill>
              </a:rPr>
              <a:t>Step2. </a:t>
            </a:r>
            <a:r>
              <a:rPr lang="en-US" sz="2400" dirty="0"/>
              <a:t>Encode 8-bit block of data:</a:t>
            </a:r>
          </a:p>
          <a:p>
            <a:pPr mar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n</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n-1</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n-1</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n</a:t>
            </a:r>
            <a:r>
              <a:rPr lang="en-US" altLang="en-US" sz="2000" dirty="0">
                <a:solidFill>
                  <a:schemeClr val="accent1">
                    <a:lumMod val="50000"/>
                  </a:schemeClr>
                </a:solidFill>
              </a:rPr>
              <a:t>)</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2122326307"/>
              </p:ext>
            </p:extLst>
          </p:nvPr>
        </p:nvGraphicFramePr>
        <p:xfrm>
          <a:off x="395535" y="2780928"/>
          <a:ext cx="8424936" cy="3703320"/>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1362109384"/>
                    </a:ext>
                  </a:extLst>
                </a:gridCol>
                <a:gridCol w="2556283">
                  <a:extLst>
                    <a:ext uri="{9D8B030D-6E8A-4147-A177-3AD203B41FA5}">
                      <a16:colId xmlns:a16="http://schemas.microsoft.com/office/drawing/2014/main" val="1875588556"/>
                    </a:ext>
                  </a:extLst>
                </a:gridCol>
                <a:gridCol w="2106234">
                  <a:extLst>
                    <a:ext uri="{9D8B030D-6E8A-4147-A177-3AD203B41FA5}">
                      <a16:colId xmlns:a16="http://schemas.microsoft.com/office/drawing/2014/main" val="2671713492"/>
                    </a:ext>
                  </a:extLst>
                </a:gridCol>
                <a:gridCol w="2106234">
                  <a:extLst>
                    <a:ext uri="{9D8B030D-6E8A-4147-A177-3AD203B41FA5}">
                      <a16:colId xmlns:a16="http://schemas.microsoft.com/office/drawing/2014/main" val="2491180893"/>
                    </a:ext>
                  </a:extLst>
                </a:gridCol>
              </a:tblGrid>
              <a:tr h="0">
                <a:tc>
                  <a:txBody>
                    <a:bodyPr/>
                    <a:lstStyle/>
                    <a:p>
                      <a:pPr algn="ctr"/>
                      <a:endParaRPr lang="en-US" dirty="0">
                        <a:latin typeface="+mn-lt"/>
                      </a:endParaRP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0     0     1     0</a:t>
                      </a:r>
                    </a:p>
                  </a:txBody>
                  <a:tcPr/>
                </a:tc>
                <a:tc>
                  <a:txBody>
                    <a:bodyPr/>
                    <a:lstStyle/>
                    <a:p>
                      <a:pPr algn="ctr"/>
                      <a:r>
                        <a:rPr lang="en-US" dirty="0">
                          <a:latin typeface="+mn-lt"/>
                        </a:rPr>
                        <a:t>1     0     0     0</a:t>
                      </a:r>
                    </a:p>
                  </a:txBody>
                  <a:tcPr/>
                </a:tc>
                <a:extLst>
                  <a:ext uri="{0D108BD9-81ED-4DB2-BD59-A6C34878D82A}">
                    <a16:rowId xmlns:a16="http://schemas.microsoft.com/office/drawing/2014/main" val="1274555540"/>
                  </a:ext>
                </a:extLst>
              </a:tr>
              <a:tr h="370840">
                <a:tc>
                  <a:txBody>
                    <a:bodyPr/>
                    <a:lstStyle/>
                    <a:p>
                      <a:pPr algn="ctr"/>
                      <a:r>
                        <a:rPr lang="en-US" sz="1600"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b="1" dirty="0">
                          <a:solidFill>
                            <a:srgbClr val="C00000"/>
                          </a:solidFill>
                          <a:latin typeface="+mn-lt"/>
                        </a:rPr>
                        <a:t>0     0     1     0</a:t>
                      </a:r>
                    </a:p>
                  </a:txBody>
                  <a:tcPr/>
                </a:tc>
                <a:tc>
                  <a:txBody>
                    <a:bodyPr/>
                    <a:lstStyle/>
                    <a:p>
                      <a:pPr algn="ctr"/>
                      <a:r>
                        <a:rPr lang="en-US" b="0" dirty="0">
                          <a:solidFill>
                            <a:schemeClr val="tx1"/>
                          </a:solidFill>
                          <a:latin typeface="+mn-lt"/>
                        </a:rPr>
                        <a:t>0     0     1     0</a:t>
                      </a:r>
                    </a:p>
                  </a:txBody>
                  <a:tcPr/>
                </a:tc>
                <a:extLst>
                  <a:ext uri="{0D108BD9-81ED-4DB2-BD59-A6C34878D82A}">
                    <a16:rowId xmlns:a16="http://schemas.microsoft.com/office/drawing/2014/main" val="431659082"/>
                  </a:ext>
                </a:extLst>
              </a:tr>
              <a:tr h="370840">
                <a:tc>
                  <a:txBody>
                    <a:bodyPr/>
                    <a:lstStyle/>
                    <a:p>
                      <a:pPr algn="ctr"/>
                      <a:r>
                        <a:rPr lang="en-US" sz="1600" b="1" dirty="0">
                          <a:solidFill>
                            <a:srgbClr val="0070C0"/>
                          </a:solidFill>
                          <a:latin typeface="+mn-lt"/>
                        </a:rPr>
                        <a:t>2. Split L</a:t>
                      </a:r>
                      <a:r>
                        <a:rPr lang="en-US" sz="1600" b="1" baseline="0" dirty="0">
                          <a:solidFill>
                            <a:srgbClr val="0070C0"/>
                          </a:solidFill>
                          <a:latin typeface="+mn-lt"/>
                        </a:rPr>
                        <a:t> &amp; R</a:t>
                      </a:r>
                      <a:endParaRPr lang="en-US" sz="1600"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dirty="0">
                          <a:latin typeface="+mn-lt"/>
                        </a:rPr>
                        <a:t>0     0     1     0</a:t>
                      </a:r>
                    </a:p>
                  </a:txBody>
                  <a:tcPr/>
                </a:tc>
                <a:tc>
                  <a:txBody>
                    <a:bodyPr/>
                    <a:lstStyle/>
                    <a:p>
                      <a:pPr algn="ctr"/>
                      <a:r>
                        <a:rPr lang="en-US" b="0" dirty="0">
                          <a:solidFill>
                            <a:schemeClr val="tx1"/>
                          </a:solidFill>
                          <a:latin typeface="+mn-lt"/>
                        </a:rPr>
                        <a:t>0     0     1     0</a:t>
                      </a:r>
                    </a:p>
                  </a:txBody>
                  <a:tcPr/>
                </a:tc>
                <a:extLst>
                  <a:ext uri="{0D108BD9-81ED-4DB2-BD59-A6C34878D82A}">
                    <a16:rowId xmlns:a16="http://schemas.microsoft.com/office/drawing/2014/main" val="1953776016"/>
                  </a:ext>
                </a:extLst>
              </a:tr>
              <a:tr h="370840">
                <a:tc>
                  <a:txBody>
                    <a:bodyPr/>
                    <a:lstStyle/>
                    <a:p>
                      <a:pPr algn="ctr"/>
                      <a:r>
                        <a:rPr lang="en-US" sz="1600"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dirty="0">
                          <a:latin typeface="+mn-lt"/>
                        </a:rPr>
                        <a:t>0     0     0     1</a:t>
                      </a:r>
                    </a:p>
                  </a:txBody>
                  <a:tcPr/>
                </a:tc>
                <a:tc>
                  <a:txBody>
                    <a:bodyPr/>
                    <a:lstStyle/>
                    <a:p>
                      <a:pPr algn="ctr"/>
                      <a:r>
                        <a:rPr lang="en-US" dirty="0">
                          <a:latin typeface="+mn-lt"/>
                        </a:rPr>
                        <a:t>0     1     0     0</a:t>
                      </a:r>
                    </a:p>
                  </a:txBody>
                  <a:tcPr/>
                </a:tc>
                <a:extLst>
                  <a:ext uri="{0D108BD9-81ED-4DB2-BD59-A6C34878D82A}">
                    <a16:rowId xmlns:a16="http://schemas.microsoft.com/office/drawing/2014/main" val="1400794551"/>
                  </a:ext>
                </a:extLst>
              </a:tr>
              <a:tr h="370840">
                <a:tc>
                  <a:txBody>
                    <a:bodyPr/>
                    <a:lstStyle/>
                    <a:p>
                      <a:pPr algn="ctr"/>
                      <a:endParaRPr lang="en-US" sz="1600" b="1" dirty="0">
                        <a:solidFill>
                          <a:srgbClr val="0070C0"/>
                        </a:solidFill>
                        <a:latin typeface="+mn-lt"/>
                      </a:endParaRPr>
                    </a:p>
                  </a:txBody>
                  <a:tcPr/>
                </a:tc>
                <a:tc>
                  <a:txBody>
                    <a:bodyPr/>
                    <a:lstStyle/>
                    <a:p>
                      <a:pPr algn="ctr"/>
                      <a:r>
                        <a:rPr lang="en-US" dirty="0">
                          <a:latin typeface="+mn-lt"/>
                        </a:rPr>
                        <a:t>K1</a:t>
                      </a:r>
                    </a:p>
                  </a:txBody>
                  <a:tcPr/>
                </a:tc>
                <a:tc>
                  <a:txBody>
                    <a:bodyPr/>
                    <a:lstStyle/>
                    <a:p>
                      <a:pPr algn="ctr"/>
                      <a:r>
                        <a:rPr lang="en-US" b="0" dirty="0">
                          <a:solidFill>
                            <a:schemeClr val="tx1"/>
                          </a:solidFill>
                          <a:latin typeface="+mn-lt"/>
                        </a:rPr>
                        <a:t>1     1     1     </a:t>
                      </a:r>
                      <a:r>
                        <a:rPr lang="en-US" b="0" baseline="0" dirty="0">
                          <a:solidFill>
                            <a:schemeClr val="tx1"/>
                          </a:solidFill>
                          <a:latin typeface="+mn-lt"/>
                        </a:rPr>
                        <a:t> </a:t>
                      </a:r>
                      <a:r>
                        <a:rPr lang="en-US" b="0" dirty="0">
                          <a:solidFill>
                            <a:schemeClr val="tx1"/>
                          </a:solidFill>
                          <a:latin typeface="+mn-lt"/>
                        </a:rPr>
                        <a:t>0</a:t>
                      </a:r>
                    </a:p>
                  </a:txBody>
                  <a:tcPr/>
                </a:tc>
                <a:tc>
                  <a:txBody>
                    <a:bodyPr/>
                    <a:lstStyle/>
                    <a:p>
                      <a:pPr algn="ctr"/>
                      <a:r>
                        <a:rPr lang="en-US" b="0" dirty="0">
                          <a:solidFill>
                            <a:schemeClr val="tx1"/>
                          </a:solidFill>
                          <a:latin typeface="+mn-lt"/>
                        </a:rPr>
                        <a:t>1     0     0     1</a:t>
                      </a:r>
                    </a:p>
                  </a:txBody>
                  <a:tcPr/>
                </a:tc>
                <a:extLst>
                  <a:ext uri="{0D108BD9-81ED-4DB2-BD59-A6C34878D82A}">
                    <a16:rowId xmlns:a16="http://schemas.microsoft.com/office/drawing/2014/main" val="3936975483"/>
                  </a:ext>
                </a:extLst>
              </a:tr>
              <a:tr h="370840">
                <a:tc>
                  <a:txBody>
                    <a:bodyPr/>
                    <a:lstStyle/>
                    <a:p>
                      <a:pPr algn="ctr"/>
                      <a:r>
                        <a:rPr lang="en-US" sz="1600" b="1" dirty="0">
                          <a:solidFill>
                            <a:srgbClr val="0070C0"/>
                          </a:solidFill>
                          <a:latin typeface="+mn-lt"/>
                        </a:rPr>
                        <a:t>4.</a:t>
                      </a:r>
                      <a:r>
                        <a:rPr lang="en-US" sz="1600" b="1" baseline="0" dirty="0">
                          <a:solidFill>
                            <a:srgbClr val="0070C0"/>
                          </a:solidFill>
                          <a:latin typeface="+mn-lt"/>
                        </a:rPr>
                        <a:t> XOR k &amp; E(R)</a:t>
                      </a:r>
                      <a:endParaRPr lang="en-US" sz="1600"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1     1     1     1</a:t>
                      </a:r>
                    </a:p>
                  </a:txBody>
                  <a:tcPr/>
                </a:tc>
                <a:tc>
                  <a:txBody>
                    <a:bodyPr/>
                    <a:lstStyle/>
                    <a:p>
                      <a:pPr algn="ctr"/>
                      <a:r>
                        <a:rPr lang="en-US" b="0" dirty="0">
                          <a:solidFill>
                            <a:schemeClr val="tx1"/>
                          </a:solidFill>
                          <a:latin typeface="+mn-lt"/>
                        </a:rPr>
                        <a:t>1     1     0     1</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1    0     0     0</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48270362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P4(S-Boxes(K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1" dirty="0">
                          <a:solidFill>
                            <a:srgbClr val="C00000"/>
                          </a:solidFill>
                          <a:latin typeface="+mn-lt"/>
                        </a:rPr>
                        <a:t>0     0     0     </a:t>
                      </a:r>
                      <a:r>
                        <a:rPr lang="en-US" b="1" baseline="0" dirty="0">
                          <a:solidFill>
                            <a:srgbClr val="C00000"/>
                          </a:solidFill>
                          <a:latin typeface="+mn-lt"/>
                        </a:rPr>
                        <a:t> 1</a:t>
                      </a:r>
                      <a:endParaRPr lang="en-US" b="1" dirty="0">
                        <a:solidFill>
                          <a:srgbClr val="C00000"/>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2955212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algn="ctr"/>
                      <a:endParaRPr lang="en-US" b="1" dirty="0">
                        <a:solidFill>
                          <a:schemeClr val="accent2">
                            <a:lumMod val="25000"/>
                          </a:schemeClr>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038146436"/>
                  </a:ext>
                </a:extLst>
              </a:tr>
            </a:tbl>
          </a:graphicData>
        </a:graphic>
      </p:graphicFrame>
      <p:pic>
        <p:nvPicPr>
          <p:cNvPr id="5" name="Picture 4"/>
          <p:cNvPicPr>
            <a:picLocks noChangeAspect="1"/>
          </p:cNvPicPr>
          <p:nvPr/>
        </p:nvPicPr>
        <p:blipFill>
          <a:blip r:embed="rId2"/>
          <a:stretch>
            <a:fillRect/>
          </a:stretch>
        </p:blipFill>
        <p:spPr>
          <a:xfrm>
            <a:off x="5940152" y="1556791"/>
            <a:ext cx="2810267" cy="638264"/>
          </a:xfrm>
          <a:prstGeom prst="rect">
            <a:avLst/>
          </a:prstGeom>
        </p:spPr>
      </p:pic>
    </p:spTree>
    <p:extLst>
      <p:ext uri="{BB962C8B-B14F-4D97-AF65-F5344CB8AC3E}">
        <p14:creationId xmlns:p14="http://schemas.microsoft.com/office/powerpoint/2010/main" val="160331406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DES-Encryption</a:t>
            </a:r>
            <a:endParaRPr lang="ar-JO" sz="4800" dirty="0"/>
          </a:p>
        </p:txBody>
      </p:sp>
      <p:sp>
        <p:nvSpPr>
          <p:cNvPr id="3" name="Content Placeholder 2"/>
          <p:cNvSpPr>
            <a:spLocks noGrp="1"/>
          </p:cNvSpPr>
          <p:nvPr>
            <p:ph idx="1"/>
          </p:nvPr>
        </p:nvSpPr>
        <p:spPr>
          <a:xfrm>
            <a:off x="539552" y="1556791"/>
            <a:ext cx="7823397" cy="5112569"/>
          </a:xfrm>
        </p:spPr>
        <p:txBody>
          <a:bodyPr>
            <a:noAutofit/>
          </a:bodyPr>
          <a:lstStyle/>
          <a:p>
            <a:pPr marL="0" indent="0">
              <a:buNone/>
            </a:pPr>
            <a:r>
              <a:rPr lang="en-US" sz="2400" dirty="0">
                <a:solidFill>
                  <a:srgbClr val="C00000"/>
                </a:solidFill>
              </a:rPr>
              <a:t>Step2. </a:t>
            </a:r>
            <a:r>
              <a:rPr lang="en-US" sz="2400" dirty="0"/>
              <a:t>Encode 8-bit block of data:</a:t>
            </a:r>
          </a:p>
          <a:p>
            <a:pPr mar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1</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0</a:t>
            </a:r>
            <a:r>
              <a:rPr lang="en-US" altLang="en-US" sz="2000" i="1" dirty="0">
                <a:solidFill>
                  <a:schemeClr val="accent1">
                    <a:lumMod val="50000"/>
                  </a:schemeClr>
                </a:solidFill>
              </a:rPr>
              <a:t>= 0010</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1</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0</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0</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1</a:t>
            </a:r>
            <a:r>
              <a:rPr lang="en-US" altLang="en-US" sz="2000" dirty="0">
                <a:solidFill>
                  <a:schemeClr val="accent1">
                    <a:lumMod val="50000"/>
                  </a:schemeClr>
                </a:solidFill>
              </a:rPr>
              <a:t>)= 0011</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lgn="ctr">
              <a:spcBef>
                <a:spcPts val="600"/>
              </a:spcBef>
              <a:buNone/>
            </a:pPr>
            <a:r>
              <a:rPr lang="en-US" altLang="en-US" sz="2000" dirty="0">
                <a:solidFill>
                  <a:schemeClr val="tx1"/>
                </a:solidFill>
                <a:effectLst>
                  <a:outerShdw blurRad="38100" dist="38100" dir="2700000" algn="tl">
                    <a:srgbClr val="000000">
                      <a:alpha val="43137"/>
                    </a:srgbClr>
                  </a:outerShdw>
                </a:effectLst>
              </a:rPr>
              <a:t>The output of the first round</a:t>
            </a:r>
            <a:r>
              <a:rPr lang="en-US" altLang="en-US" sz="2000" dirty="0">
                <a:solidFill>
                  <a:schemeClr val="tx1"/>
                </a:solidFill>
                <a:effectLst>
                  <a:outerShdw blurRad="38100" dist="38100" dir="2700000" algn="tl">
                    <a:srgbClr val="000000">
                      <a:alpha val="43137"/>
                    </a:srgbClr>
                  </a:outerShdw>
                </a:effectLst>
                <a:sym typeface="Wingdings" panose="05000000000000000000" pitchFamily="2" charset="2"/>
              </a:rPr>
              <a:t> is: 0010 0011</a:t>
            </a:r>
            <a:endParaRPr lang="en-US" altLang="en-US" sz="2000" dirty="0">
              <a:solidFill>
                <a:schemeClr val="tx1"/>
              </a:solidFill>
              <a:effectLst>
                <a:outerShdw blurRad="38100" dist="38100" dir="2700000" algn="tl">
                  <a:srgbClr val="000000">
                    <a:alpha val="43137"/>
                  </a:srgbClr>
                </a:outerShdw>
              </a:effectLst>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pic>
        <p:nvPicPr>
          <p:cNvPr id="5" name="Picture 4"/>
          <p:cNvPicPr>
            <a:picLocks noChangeAspect="1"/>
          </p:cNvPicPr>
          <p:nvPr/>
        </p:nvPicPr>
        <p:blipFill>
          <a:blip r:embed="rId2"/>
          <a:stretch>
            <a:fillRect/>
          </a:stretch>
        </p:blipFill>
        <p:spPr>
          <a:xfrm>
            <a:off x="5940152" y="1556791"/>
            <a:ext cx="2810267" cy="638264"/>
          </a:xfrm>
          <a:prstGeom prst="rect">
            <a:avLst/>
          </a:prstGeom>
        </p:spPr>
      </p:pic>
      <p:graphicFrame>
        <p:nvGraphicFramePr>
          <p:cNvPr id="6" name="Table 5"/>
          <p:cNvGraphicFramePr>
            <a:graphicFrameLocks noGrp="1"/>
          </p:cNvGraphicFramePr>
          <p:nvPr>
            <p:extLst>
              <p:ext uri="{D42A27DB-BD31-4B8C-83A1-F6EECF244321}">
                <p14:modId xmlns:p14="http://schemas.microsoft.com/office/powerpoint/2010/main" val="1329097037"/>
              </p:ext>
            </p:extLst>
          </p:nvPr>
        </p:nvGraphicFramePr>
        <p:xfrm>
          <a:off x="395535" y="2420888"/>
          <a:ext cx="8424936" cy="3703320"/>
        </p:xfrm>
        <a:graphic>
          <a:graphicData uri="http://schemas.openxmlformats.org/drawingml/2006/table">
            <a:tbl>
              <a:tblPr firstRow="1" bandRow="1">
                <a:tableStyleId>{5C22544A-7EE6-4342-B048-85BDC9FD1C3A}</a:tableStyleId>
              </a:tblPr>
              <a:tblGrid>
                <a:gridCol w="1656185">
                  <a:extLst>
                    <a:ext uri="{9D8B030D-6E8A-4147-A177-3AD203B41FA5}">
                      <a16:colId xmlns:a16="http://schemas.microsoft.com/office/drawing/2014/main" val="1362109384"/>
                    </a:ext>
                  </a:extLst>
                </a:gridCol>
                <a:gridCol w="2556283">
                  <a:extLst>
                    <a:ext uri="{9D8B030D-6E8A-4147-A177-3AD203B41FA5}">
                      <a16:colId xmlns:a16="http://schemas.microsoft.com/office/drawing/2014/main" val="1875588556"/>
                    </a:ext>
                  </a:extLst>
                </a:gridCol>
                <a:gridCol w="2106234">
                  <a:extLst>
                    <a:ext uri="{9D8B030D-6E8A-4147-A177-3AD203B41FA5}">
                      <a16:colId xmlns:a16="http://schemas.microsoft.com/office/drawing/2014/main" val="2671713492"/>
                    </a:ext>
                  </a:extLst>
                </a:gridCol>
                <a:gridCol w="2106234">
                  <a:extLst>
                    <a:ext uri="{9D8B030D-6E8A-4147-A177-3AD203B41FA5}">
                      <a16:colId xmlns:a16="http://schemas.microsoft.com/office/drawing/2014/main" val="2491180893"/>
                    </a:ext>
                  </a:extLst>
                </a:gridCol>
              </a:tblGrid>
              <a:tr h="0">
                <a:tc>
                  <a:txBody>
                    <a:bodyPr/>
                    <a:lstStyle/>
                    <a:p>
                      <a:pPr algn="ctr"/>
                      <a:endParaRPr lang="en-US" dirty="0">
                        <a:latin typeface="+mn-lt"/>
                      </a:endParaRP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0     0     1     0</a:t>
                      </a:r>
                    </a:p>
                  </a:txBody>
                  <a:tcPr/>
                </a:tc>
                <a:tc>
                  <a:txBody>
                    <a:bodyPr/>
                    <a:lstStyle/>
                    <a:p>
                      <a:pPr algn="ctr"/>
                      <a:r>
                        <a:rPr lang="en-US" dirty="0">
                          <a:latin typeface="+mn-lt"/>
                        </a:rPr>
                        <a:t>1     0     0     0</a:t>
                      </a:r>
                    </a:p>
                  </a:txBody>
                  <a:tcPr/>
                </a:tc>
                <a:extLst>
                  <a:ext uri="{0D108BD9-81ED-4DB2-BD59-A6C34878D82A}">
                    <a16:rowId xmlns:a16="http://schemas.microsoft.com/office/drawing/2014/main" val="1274555540"/>
                  </a:ext>
                </a:extLst>
              </a:tr>
              <a:tr h="370840">
                <a:tc>
                  <a:txBody>
                    <a:bodyPr/>
                    <a:lstStyle/>
                    <a:p>
                      <a:pPr algn="ctr"/>
                      <a:r>
                        <a:rPr lang="en-US" sz="1600"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b="1" dirty="0">
                          <a:solidFill>
                            <a:srgbClr val="C00000"/>
                          </a:solidFill>
                          <a:latin typeface="+mn-lt"/>
                        </a:rPr>
                        <a:t>0     0     1     0</a:t>
                      </a:r>
                    </a:p>
                  </a:txBody>
                  <a:tcPr/>
                </a:tc>
                <a:tc>
                  <a:txBody>
                    <a:bodyPr/>
                    <a:lstStyle/>
                    <a:p>
                      <a:pPr algn="ctr"/>
                      <a:r>
                        <a:rPr lang="en-US" b="1" dirty="0">
                          <a:solidFill>
                            <a:schemeClr val="accent2">
                              <a:lumMod val="25000"/>
                            </a:schemeClr>
                          </a:solidFill>
                          <a:latin typeface="+mn-lt"/>
                        </a:rPr>
                        <a:t>0     0     1     0</a:t>
                      </a:r>
                    </a:p>
                  </a:txBody>
                  <a:tcPr/>
                </a:tc>
                <a:extLst>
                  <a:ext uri="{0D108BD9-81ED-4DB2-BD59-A6C34878D82A}">
                    <a16:rowId xmlns:a16="http://schemas.microsoft.com/office/drawing/2014/main" val="431659082"/>
                  </a:ext>
                </a:extLst>
              </a:tr>
              <a:tr h="370840">
                <a:tc>
                  <a:txBody>
                    <a:bodyPr/>
                    <a:lstStyle/>
                    <a:p>
                      <a:pPr algn="ctr"/>
                      <a:r>
                        <a:rPr lang="en-US" sz="1600" b="1" dirty="0">
                          <a:solidFill>
                            <a:srgbClr val="0070C0"/>
                          </a:solidFill>
                          <a:latin typeface="+mn-lt"/>
                        </a:rPr>
                        <a:t>2. Split L</a:t>
                      </a:r>
                      <a:r>
                        <a:rPr lang="en-US" sz="1600" b="1" baseline="0" dirty="0">
                          <a:solidFill>
                            <a:srgbClr val="0070C0"/>
                          </a:solidFill>
                          <a:latin typeface="+mn-lt"/>
                        </a:rPr>
                        <a:t> &amp; R</a:t>
                      </a:r>
                      <a:endParaRPr lang="en-US" sz="1600"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dirty="0">
                          <a:latin typeface="+mn-lt"/>
                        </a:rPr>
                        <a:t>0     0     1     0</a:t>
                      </a:r>
                    </a:p>
                  </a:txBody>
                  <a:tcPr/>
                </a:tc>
                <a:tc>
                  <a:txBody>
                    <a:bodyPr/>
                    <a:lstStyle/>
                    <a:p>
                      <a:pPr algn="ctr"/>
                      <a:r>
                        <a:rPr lang="en-US" b="0" dirty="0">
                          <a:solidFill>
                            <a:schemeClr val="tx1"/>
                          </a:solidFill>
                          <a:latin typeface="+mn-lt"/>
                        </a:rPr>
                        <a:t>0     0     1     0</a:t>
                      </a:r>
                    </a:p>
                  </a:txBody>
                  <a:tcPr/>
                </a:tc>
                <a:extLst>
                  <a:ext uri="{0D108BD9-81ED-4DB2-BD59-A6C34878D82A}">
                    <a16:rowId xmlns:a16="http://schemas.microsoft.com/office/drawing/2014/main" val="1953776016"/>
                  </a:ext>
                </a:extLst>
              </a:tr>
              <a:tr h="370840">
                <a:tc>
                  <a:txBody>
                    <a:bodyPr/>
                    <a:lstStyle/>
                    <a:p>
                      <a:pPr algn="ctr"/>
                      <a:r>
                        <a:rPr lang="en-US" sz="1600"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dirty="0">
                          <a:latin typeface="+mn-lt"/>
                        </a:rPr>
                        <a:t>0     0     0     1</a:t>
                      </a:r>
                    </a:p>
                  </a:txBody>
                  <a:tcPr/>
                </a:tc>
                <a:tc>
                  <a:txBody>
                    <a:bodyPr/>
                    <a:lstStyle/>
                    <a:p>
                      <a:pPr algn="ctr"/>
                      <a:r>
                        <a:rPr lang="en-US" dirty="0">
                          <a:latin typeface="+mn-lt"/>
                        </a:rPr>
                        <a:t>0     1     0     0</a:t>
                      </a:r>
                    </a:p>
                  </a:txBody>
                  <a:tcPr/>
                </a:tc>
                <a:extLst>
                  <a:ext uri="{0D108BD9-81ED-4DB2-BD59-A6C34878D82A}">
                    <a16:rowId xmlns:a16="http://schemas.microsoft.com/office/drawing/2014/main" val="1400794551"/>
                  </a:ext>
                </a:extLst>
              </a:tr>
              <a:tr h="370840">
                <a:tc>
                  <a:txBody>
                    <a:bodyPr/>
                    <a:lstStyle/>
                    <a:p>
                      <a:pPr algn="ctr"/>
                      <a:endParaRPr lang="en-US" sz="1600" b="1" dirty="0">
                        <a:solidFill>
                          <a:srgbClr val="0070C0"/>
                        </a:solidFill>
                        <a:latin typeface="+mn-lt"/>
                      </a:endParaRPr>
                    </a:p>
                  </a:txBody>
                  <a:tcPr/>
                </a:tc>
                <a:tc>
                  <a:txBody>
                    <a:bodyPr/>
                    <a:lstStyle/>
                    <a:p>
                      <a:pPr algn="ctr"/>
                      <a:r>
                        <a:rPr lang="en-US" dirty="0">
                          <a:solidFill>
                            <a:schemeClr val="tx1"/>
                          </a:solidFill>
                          <a:latin typeface="+mn-lt"/>
                        </a:rPr>
                        <a:t>K1</a:t>
                      </a:r>
                    </a:p>
                  </a:txBody>
                  <a:tcPr/>
                </a:tc>
                <a:tc>
                  <a:txBody>
                    <a:bodyPr/>
                    <a:lstStyle/>
                    <a:p>
                      <a:pPr algn="ctr"/>
                      <a:r>
                        <a:rPr lang="en-US" b="0" dirty="0">
                          <a:solidFill>
                            <a:schemeClr val="tx1"/>
                          </a:solidFill>
                          <a:latin typeface="+mn-lt"/>
                        </a:rPr>
                        <a:t>1     1     1     </a:t>
                      </a:r>
                      <a:r>
                        <a:rPr lang="en-US" b="0" baseline="0" dirty="0">
                          <a:solidFill>
                            <a:schemeClr val="tx1"/>
                          </a:solidFill>
                          <a:latin typeface="+mn-lt"/>
                        </a:rPr>
                        <a:t> </a:t>
                      </a:r>
                      <a:r>
                        <a:rPr lang="en-US" b="0" dirty="0">
                          <a:solidFill>
                            <a:schemeClr val="tx1"/>
                          </a:solidFill>
                          <a:latin typeface="+mn-lt"/>
                        </a:rPr>
                        <a:t>0</a:t>
                      </a:r>
                    </a:p>
                  </a:txBody>
                  <a:tcPr/>
                </a:tc>
                <a:tc>
                  <a:txBody>
                    <a:bodyPr/>
                    <a:lstStyle/>
                    <a:p>
                      <a:pPr algn="ctr"/>
                      <a:r>
                        <a:rPr lang="en-US" b="0" dirty="0">
                          <a:solidFill>
                            <a:schemeClr val="tx1"/>
                          </a:solidFill>
                          <a:latin typeface="+mn-lt"/>
                        </a:rPr>
                        <a:t>1     0     0     1</a:t>
                      </a:r>
                    </a:p>
                  </a:txBody>
                  <a:tcPr/>
                </a:tc>
                <a:extLst>
                  <a:ext uri="{0D108BD9-81ED-4DB2-BD59-A6C34878D82A}">
                    <a16:rowId xmlns:a16="http://schemas.microsoft.com/office/drawing/2014/main" val="3936975483"/>
                  </a:ext>
                </a:extLst>
              </a:tr>
              <a:tr h="370840">
                <a:tc>
                  <a:txBody>
                    <a:bodyPr/>
                    <a:lstStyle/>
                    <a:p>
                      <a:pPr algn="ctr"/>
                      <a:r>
                        <a:rPr lang="en-US" sz="1600" b="1" dirty="0">
                          <a:solidFill>
                            <a:srgbClr val="0070C0"/>
                          </a:solidFill>
                          <a:latin typeface="+mn-lt"/>
                        </a:rPr>
                        <a:t>4.</a:t>
                      </a:r>
                      <a:r>
                        <a:rPr lang="en-US" sz="1600" b="1" baseline="0" dirty="0">
                          <a:solidFill>
                            <a:srgbClr val="0070C0"/>
                          </a:solidFill>
                          <a:latin typeface="+mn-lt"/>
                        </a:rPr>
                        <a:t> XOR k &amp; E(R)</a:t>
                      </a:r>
                      <a:endParaRPr lang="en-US" sz="1600"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1     1     1     1</a:t>
                      </a:r>
                    </a:p>
                  </a:txBody>
                  <a:tcPr/>
                </a:tc>
                <a:tc>
                  <a:txBody>
                    <a:bodyPr/>
                    <a:lstStyle/>
                    <a:p>
                      <a:pPr algn="ctr"/>
                      <a:r>
                        <a:rPr lang="en-US" b="0" dirty="0">
                          <a:solidFill>
                            <a:schemeClr val="tx1"/>
                          </a:solidFill>
                          <a:latin typeface="+mn-lt"/>
                        </a:rPr>
                        <a:t>1     1     0     1</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1    0     0     0</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48270362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P4(S-Boxes(K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1" dirty="0">
                          <a:solidFill>
                            <a:srgbClr val="C00000"/>
                          </a:solidFill>
                          <a:latin typeface="+mn-lt"/>
                        </a:rPr>
                        <a:t>0     0     0     </a:t>
                      </a:r>
                      <a:r>
                        <a:rPr lang="en-US" b="1" baseline="0" dirty="0">
                          <a:solidFill>
                            <a:srgbClr val="C00000"/>
                          </a:solidFill>
                          <a:latin typeface="+mn-lt"/>
                        </a:rPr>
                        <a:t> 1</a:t>
                      </a:r>
                      <a:endParaRPr lang="en-US" b="1" dirty="0">
                        <a:solidFill>
                          <a:srgbClr val="C00000"/>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2955212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algn="ctr"/>
                      <a:r>
                        <a:rPr lang="en-US" b="1" dirty="0">
                          <a:solidFill>
                            <a:srgbClr val="7030A0"/>
                          </a:solidFill>
                          <a:latin typeface="+mn-lt"/>
                        </a:rPr>
                        <a:t>0     0     1     </a:t>
                      </a:r>
                      <a:r>
                        <a:rPr lang="en-US" b="1" baseline="0" dirty="0">
                          <a:solidFill>
                            <a:srgbClr val="7030A0"/>
                          </a:solidFill>
                          <a:latin typeface="+mn-lt"/>
                        </a:rPr>
                        <a:t> 1</a:t>
                      </a:r>
                      <a:endParaRPr lang="en-US" b="1" dirty="0">
                        <a:solidFill>
                          <a:srgbClr val="7030A0"/>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038146436"/>
                  </a:ext>
                </a:extLst>
              </a:tr>
            </a:tbl>
          </a:graphicData>
        </a:graphic>
      </p:graphicFrame>
    </p:spTree>
    <p:extLst>
      <p:ext uri="{BB962C8B-B14F-4D97-AF65-F5344CB8AC3E}">
        <p14:creationId xmlns:p14="http://schemas.microsoft.com/office/powerpoint/2010/main" val="52490688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4423215" cy="1411941"/>
          </a:xfrm>
        </p:spPr>
        <p:txBody>
          <a:bodyPr/>
          <a:lstStyle/>
          <a:p>
            <a:r>
              <a:rPr lang="en-US" sz="4400" dirty="0"/>
              <a:t>S-DES Encryption</a:t>
            </a:r>
            <a:endParaRPr lang="ar-JO" sz="4400" dirty="0"/>
          </a:p>
        </p:txBody>
      </p:sp>
      <p:sp>
        <p:nvSpPr>
          <p:cNvPr id="3" name="Content Placeholder 2"/>
          <p:cNvSpPr>
            <a:spLocks noGrp="1"/>
          </p:cNvSpPr>
          <p:nvPr>
            <p:ph idx="1"/>
          </p:nvPr>
        </p:nvSpPr>
        <p:spPr>
          <a:xfrm>
            <a:off x="539552" y="1556791"/>
            <a:ext cx="7823397" cy="5112569"/>
          </a:xfrm>
        </p:spPr>
        <p:txBody>
          <a:bodyPr>
            <a:noAutofit/>
          </a:bodyPr>
          <a:lstStyle/>
          <a:p>
            <a:pPr marL="0" indent="0">
              <a:buNone/>
            </a:pPr>
            <a:r>
              <a:rPr lang="en-US" sz="2400" dirty="0">
                <a:solidFill>
                  <a:srgbClr val="C00000"/>
                </a:solidFill>
              </a:rPr>
              <a:t>Round 2:</a:t>
            </a:r>
            <a:endParaRPr lang="en-US" altLang="en-US" sz="2000" dirty="0">
              <a:solidFill>
                <a:schemeClr val="accent1">
                  <a:lumMod val="50000"/>
                </a:schemeClr>
              </a:solidFill>
            </a:endParaRPr>
          </a:p>
          <a:p>
            <a:pPr mar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2</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1</a:t>
            </a:r>
            <a:r>
              <a:rPr lang="en-US" altLang="en-US" sz="2000" i="1" dirty="0">
                <a:solidFill>
                  <a:schemeClr val="accent1">
                    <a:lumMod val="50000"/>
                  </a:schemeClr>
                </a:solidFill>
              </a:rPr>
              <a:t>= 0011</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2</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1</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1</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2</a:t>
            </a:r>
            <a:r>
              <a:rPr lang="en-US" altLang="en-US" sz="2000" dirty="0">
                <a:solidFill>
                  <a:schemeClr val="accent1">
                    <a:lumMod val="50000"/>
                  </a:schemeClr>
                </a:solidFill>
              </a:rPr>
              <a:t>)</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lgn="ctr">
              <a:spcBef>
                <a:spcPts val="600"/>
              </a:spcBef>
              <a:buNone/>
            </a:pPr>
            <a:r>
              <a:rPr lang="en-US" altLang="en-US" sz="2000" dirty="0">
                <a:solidFill>
                  <a:schemeClr val="tx1"/>
                </a:solidFill>
                <a:effectLst>
                  <a:outerShdw blurRad="38100" dist="38100" dir="2700000" algn="tl">
                    <a:srgbClr val="000000">
                      <a:alpha val="43137"/>
                    </a:srgbClr>
                  </a:outerShdw>
                </a:effectLst>
              </a:rPr>
              <a:t>The output of the first round</a:t>
            </a:r>
            <a:r>
              <a:rPr lang="en-US" altLang="en-US" sz="2000" dirty="0">
                <a:solidFill>
                  <a:schemeClr val="tx1"/>
                </a:solidFill>
                <a:effectLst>
                  <a:outerShdw blurRad="38100" dist="38100" dir="2700000" algn="tl">
                    <a:srgbClr val="000000">
                      <a:alpha val="43137"/>
                    </a:srgbClr>
                  </a:outerShdw>
                </a:effectLst>
                <a:sym typeface="Wingdings" panose="05000000000000000000" pitchFamily="2" charset="2"/>
              </a:rPr>
              <a:t> is: 0010 0011</a:t>
            </a:r>
            <a:endParaRPr lang="en-US" altLang="en-US" sz="2000" dirty="0">
              <a:solidFill>
                <a:schemeClr val="tx1"/>
              </a:solidFill>
              <a:effectLst>
                <a:outerShdw blurRad="38100" dist="38100" dir="2700000" algn="tl">
                  <a:srgbClr val="000000">
                    <a:alpha val="43137"/>
                  </a:srgbClr>
                </a:outerShdw>
              </a:effectLst>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3587069201"/>
              </p:ext>
            </p:extLst>
          </p:nvPr>
        </p:nvGraphicFramePr>
        <p:xfrm>
          <a:off x="251519" y="2780928"/>
          <a:ext cx="8712968" cy="3332480"/>
        </p:xfrm>
        <a:graphic>
          <a:graphicData uri="http://schemas.openxmlformats.org/drawingml/2006/table">
            <a:tbl>
              <a:tblPr firstRow="1" bandRow="1">
                <a:tableStyleId>{5C22544A-7EE6-4342-B048-85BDC9FD1C3A}</a:tableStyleId>
              </a:tblPr>
              <a:tblGrid>
                <a:gridCol w="1944217">
                  <a:extLst>
                    <a:ext uri="{9D8B030D-6E8A-4147-A177-3AD203B41FA5}">
                      <a16:colId xmlns:a16="http://schemas.microsoft.com/office/drawing/2014/main" val="2891652028"/>
                    </a:ext>
                  </a:extLst>
                </a:gridCol>
                <a:gridCol w="2412267">
                  <a:extLst>
                    <a:ext uri="{9D8B030D-6E8A-4147-A177-3AD203B41FA5}">
                      <a16:colId xmlns:a16="http://schemas.microsoft.com/office/drawing/2014/main" val="1875588556"/>
                    </a:ext>
                  </a:extLst>
                </a:gridCol>
                <a:gridCol w="2178242">
                  <a:extLst>
                    <a:ext uri="{9D8B030D-6E8A-4147-A177-3AD203B41FA5}">
                      <a16:colId xmlns:a16="http://schemas.microsoft.com/office/drawing/2014/main" val="2671713492"/>
                    </a:ext>
                  </a:extLst>
                </a:gridCol>
                <a:gridCol w="2178242">
                  <a:extLst>
                    <a:ext uri="{9D8B030D-6E8A-4147-A177-3AD203B41FA5}">
                      <a16:colId xmlns:a16="http://schemas.microsoft.com/office/drawing/2014/main" val="2491180893"/>
                    </a:ext>
                  </a:extLst>
                </a:gridCol>
              </a:tblGrid>
              <a:tr h="0">
                <a:tc>
                  <a:txBody>
                    <a:bodyPr/>
                    <a:lstStyle/>
                    <a:p>
                      <a:pPr algn="ctr"/>
                      <a:endParaRPr lang="en-US" dirty="0">
                        <a:latin typeface="+mn-lt"/>
                      </a:endParaRP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Round 1</a:t>
                      </a:r>
                    </a:p>
                  </a:txBody>
                  <a:tcPr/>
                </a:tc>
                <a:tc>
                  <a:txBody>
                    <a:bodyPr/>
                    <a:lstStyle/>
                    <a:p>
                      <a:pPr algn="ctr"/>
                      <a:r>
                        <a:rPr lang="en-US" b="0" dirty="0">
                          <a:solidFill>
                            <a:schemeClr val="tx1"/>
                          </a:solidFill>
                          <a:latin typeface="+mn-lt"/>
                        </a:rPr>
                        <a:t>0     0     1     0</a:t>
                      </a:r>
                    </a:p>
                  </a:txBody>
                  <a:tcPr/>
                </a:tc>
                <a:tc>
                  <a:txBody>
                    <a:bodyPr/>
                    <a:lstStyle/>
                    <a:p>
                      <a:pPr algn="ctr"/>
                      <a:r>
                        <a:rPr lang="en-US" b="0" dirty="0">
                          <a:solidFill>
                            <a:schemeClr val="tx1"/>
                          </a:solidFill>
                          <a:latin typeface="+mn-lt"/>
                        </a:rPr>
                        <a:t>0     0     1     1</a:t>
                      </a:r>
                    </a:p>
                  </a:txBody>
                  <a:tcPr/>
                </a:tc>
                <a:extLst>
                  <a:ext uri="{0D108BD9-81ED-4DB2-BD59-A6C34878D82A}">
                    <a16:rowId xmlns:a16="http://schemas.microsoft.com/office/drawing/2014/main" val="431659082"/>
                  </a:ext>
                </a:extLst>
              </a:tr>
              <a:tr h="370840">
                <a:tc>
                  <a:txBody>
                    <a:bodyPr/>
                    <a:lstStyle/>
                    <a:p>
                      <a:pPr algn="ctr"/>
                      <a:r>
                        <a:rPr lang="en-US" sz="1600" b="1" dirty="0">
                          <a:solidFill>
                            <a:srgbClr val="0070C0"/>
                          </a:solidFill>
                          <a:latin typeface="+mn-lt"/>
                        </a:rPr>
                        <a:t>2. Split L</a:t>
                      </a:r>
                      <a:r>
                        <a:rPr lang="en-US" sz="1600" b="1" baseline="0" dirty="0">
                          <a:solidFill>
                            <a:srgbClr val="0070C0"/>
                          </a:solidFill>
                          <a:latin typeface="+mn-lt"/>
                        </a:rPr>
                        <a:t> &amp; R</a:t>
                      </a:r>
                      <a:endParaRPr lang="en-US" sz="1600" b="1" dirty="0">
                        <a:solidFill>
                          <a:srgbClr val="0070C0"/>
                        </a:solidFill>
                        <a:latin typeface="+mn-lt"/>
                      </a:endParaRPr>
                    </a:p>
                  </a:txBody>
                  <a:tcPr/>
                </a:tc>
                <a:tc>
                  <a:txBody>
                    <a:bodyPr/>
                    <a:lstStyle/>
                    <a:p>
                      <a:pPr algn="ctr"/>
                      <a:r>
                        <a:rPr lang="en-US" dirty="0">
                          <a:latin typeface="+mn-lt"/>
                        </a:rPr>
                        <a:t>L</a:t>
                      </a:r>
                      <a:r>
                        <a:rPr lang="en-US" baseline="-25000" dirty="0">
                          <a:latin typeface="+mn-lt"/>
                        </a:rPr>
                        <a:t>1</a:t>
                      </a:r>
                      <a:r>
                        <a:rPr lang="en-US" dirty="0">
                          <a:latin typeface="+mn-lt"/>
                        </a:rPr>
                        <a:t>R</a:t>
                      </a:r>
                      <a:r>
                        <a:rPr lang="en-US" baseline="-25000" dirty="0">
                          <a:latin typeface="+mn-lt"/>
                        </a:rPr>
                        <a:t>1</a:t>
                      </a:r>
                    </a:p>
                  </a:txBody>
                  <a:tcPr/>
                </a:tc>
                <a:tc>
                  <a:txBody>
                    <a:bodyPr/>
                    <a:lstStyle/>
                    <a:p>
                      <a:pPr algn="ctr"/>
                      <a:r>
                        <a:rPr lang="en-US" b="0" dirty="0">
                          <a:solidFill>
                            <a:schemeClr val="tx1"/>
                          </a:solidFill>
                          <a:latin typeface="+mn-lt"/>
                        </a:rPr>
                        <a:t>0     0     1     0</a:t>
                      </a:r>
                    </a:p>
                  </a:txBody>
                  <a:tcPr/>
                </a:tc>
                <a:tc>
                  <a:txBody>
                    <a:bodyPr/>
                    <a:lstStyle/>
                    <a:p>
                      <a:pPr algn="ctr"/>
                      <a:r>
                        <a:rPr lang="en-US" b="1" dirty="0">
                          <a:solidFill>
                            <a:srgbClr val="C00000"/>
                          </a:solidFill>
                          <a:latin typeface="+mn-lt"/>
                        </a:rPr>
                        <a:t>0     0     1     1</a:t>
                      </a:r>
                    </a:p>
                  </a:txBody>
                  <a:tcPr/>
                </a:tc>
                <a:extLst>
                  <a:ext uri="{0D108BD9-81ED-4DB2-BD59-A6C34878D82A}">
                    <a16:rowId xmlns:a16="http://schemas.microsoft.com/office/drawing/2014/main" val="1953776016"/>
                  </a:ext>
                </a:extLst>
              </a:tr>
              <a:tr h="370840">
                <a:tc>
                  <a:txBody>
                    <a:bodyPr/>
                    <a:lstStyle/>
                    <a:p>
                      <a:pPr algn="ctr"/>
                      <a:r>
                        <a:rPr lang="en-US" sz="1600"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b="0" dirty="0">
                          <a:solidFill>
                            <a:schemeClr val="tx1"/>
                          </a:solidFill>
                          <a:latin typeface="+mn-lt"/>
                        </a:rPr>
                        <a:t>1     0     0     1</a:t>
                      </a:r>
                    </a:p>
                  </a:txBody>
                  <a:tcPr/>
                </a:tc>
                <a:tc>
                  <a:txBody>
                    <a:bodyPr/>
                    <a:lstStyle/>
                    <a:p>
                      <a:pPr algn="ctr"/>
                      <a:r>
                        <a:rPr lang="en-US" b="0" dirty="0">
                          <a:solidFill>
                            <a:schemeClr val="tx1"/>
                          </a:solidFill>
                          <a:latin typeface="+mn-lt"/>
                        </a:rPr>
                        <a:t>0     1     1     0</a:t>
                      </a:r>
                    </a:p>
                  </a:txBody>
                  <a:tcPr/>
                </a:tc>
                <a:extLst>
                  <a:ext uri="{0D108BD9-81ED-4DB2-BD59-A6C34878D82A}">
                    <a16:rowId xmlns:a16="http://schemas.microsoft.com/office/drawing/2014/main" val="1400794551"/>
                  </a:ext>
                </a:extLst>
              </a:tr>
              <a:tr h="370840">
                <a:tc>
                  <a:txBody>
                    <a:bodyPr/>
                    <a:lstStyle/>
                    <a:p>
                      <a:pPr algn="ctr"/>
                      <a:endParaRPr lang="en-US" dirty="0">
                        <a:latin typeface="+mn-lt"/>
                      </a:endParaRPr>
                    </a:p>
                  </a:txBody>
                  <a:tcPr/>
                </a:tc>
                <a:tc>
                  <a:txBody>
                    <a:bodyPr/>
                    <a:lstStyle/>
                    <a:p>
                      <a:pPr algn="ctr"/>
                      <a:r>
                        <a:rPr lang="en-US" b="1" dirty="0">
                          <a:solidFill>
                            <a:srgbClr val="00B050"/>
                          </a:solidFill>
                          <a:latin typeface="+mn-lt"/>
                        </a:rPr>
                        <a:t>K2</a:t>
                      </a:r>
                    </a:p>
                  </a:txBody>
                  <a:tcPr/>
                </a:tc>
                <a:tc>
                  <a:txBody>
                    <a:bodyPr/>
                    <a:lstStyle/>
                    <a:p>
                      <a:pPr algn="ctr"/>
                      <a:r>
                        <a:rPr lang="en-US" b="1" dirty="0">
                          <a:solidFill>
                            <a:srgbClr val="00B050"/>
                          </a:solidFill>
                          <a:latin typeface="+mn-lt"/>
                        </a:rPr>
                        <a:t>1     0     1     0</a:t>
                      </a:r>
                    </a:p>
                  </a:txBody>
                  <a:tcPr/>
                </a:tc>
                <a:tc>
                  <a:txBody>
                    <a:bodyPr/>
                    <a:lstStyle/>
                    <a:p>
                      <a:pPr algn="ctr"/>
                      <a:r>
                        <a:rPr lang="en-US" b="1" dirty="0">
                          <a:solidFill>
                            <a:srgbClr val="00B050"/>
                          </a:solidFill>
                          <a:latin typeface="+mn-lt"/>
                        </a:rPr>
                        <a:t>0     1     1     1</a:t>
                      </a:r>
                    </a:p>
                  </a:txBody>
                  <a:tcPr/>
                </a:tc>
                <a:extLst>
                  <a:ext uri="{0D108BD9-81ED-4DB2-BD59-A6C34878D82A}">
                    <a16:rowId xmlns:a16="http://schemas.microsoft.com/office/drawing/2014/main" val="3936975483"/>
                  </a:ext>
                </a:extLst>
              </a:tr>
              <a:tr h="370840">
                <a:tc>
                  <a:txBody>
                    <a:bodyPr/>
                    <a:lstStyle/>
                    <a:p>
                      <a:pPr algn="ctr"/>
                      <a:r>
                        <a:rPr lang="en-US" sz="1600" b="1" dirty="0">
                          <a:solidFill>
                            <a:srgbClr val="0070C0"/>
                          </a:solidFill>
                          <a:latin typeface="+mn-lt"/>
                        </a:rPr>
                        <a:t>4.</a:t>
                      </a:r>
                      <a:r>
                        <a:rPr lang="en-US" sz="1600" b="1" baseline="0" dirty="0">
                          <a:solidFill>
                            <a:srgbClr val="0070C0"/>
                          </a:solidFill>
                          <a:latin typeface="+mn-lt"/>
                        </a:rPr>
                        <a:t> XOR k &amp; E(R)</a:t>
                      </a:r>
                      <a:endParaRPr lang="en-US" sz="1600"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0     0     1     1</a:t>
                      </a:r>
                    </a:p>
                  </a:txBody>
                  <a:tcPr/>
                </a:tc>
                <a:tc>
                  <a:txBody>
                    <a:bodyPr/>
                    <a:lstStyle/>
                    <a:p>
                      <a:pPr algn="ctr"/>
                      <a:r>
                        <a:rPr lang="en-US" b="0" dirty="0">
                          <a:solidFill>
                            <a:schemeClr val="tx1"/>
                          </a:solidFill>
                          <a:latin typeface="+mn-lt"/>
                        </a:rPr>
                        <a:t>0    0     0     1</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1     0     1     0</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48270362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P4(S-Boxes(K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0     0     1     1</a:t>
                      </a:r>
                    </a:p>
                  </a:txBody>
                  <a:tcPr/>
                </a:tc>
                <a:tc>
                  <a:txBody>
                    <a:bodyPr/>
                    <a:lstStyle/>
                    <a:p>
                      <a:pPr algn="ctr"/>
                      <a:endParaRPr lang="en-US" b="1" dirty="0">
                        <a:latin typeface="+mn-lt"/>
                      </a:endParaRPr>
                    </a:p>
                  </a:txBody>
                  <a:tcPr/>
                </a:tc>
                <a:extLst>
                  <a:ext uri="{0D108BD9-81ED-4DB2-BD59-A6C34878D82A}">
                    <a16:rowId xmlns:a16="http://schemas.microsoft.com/office/drawing/2014/main" val="2955212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algn="ctr"/>
                      <a:endParaRPr lang="en-US" b="1" dirty="0">
                        <a:solidFill>
                          <a:schemeClr val="accent2">
                            <a:lumMod val="25000"/>
                          </a:schemeClr>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038146436"/>
                  </a:ext>
                </a:extLst>
              </a:tr>
            </a:tbl>
          </a:graphicData>
        </a:graphic>
      </p:graphicFrame>
      <p:pic>
        <p:nvPicPr>
          <p:cNvPr id="6" name="Picture 5"/>
          <p:cNvPicPr>
            <a:picLocks noChangeAspect="1"/>
          </p:cNvPicPr>
          <p:nvPr/>
        </p:nvPicPr>
        <p:blipFill>
          <a:blip r:embed="rId2"/>
          <a:stretch>
            <a:fillRect/>
          </a:stretch>
        </p:blipFill>
        <p:spPr>
          <a:xfrm>
            <a:off x="4547267" y="-18581"/>
            <a:ext cx="4633245" cy="2727501"/>
          </a:xfrm>
          <a:prstGeom prst="rect">
            <a:avLst/>
          </a:prstGeom>
        </p:spPr>
      </p:pic>
    </p:spTree>
    <p:extLst>
      <p:ext uri="{BB962C8B-B14F-4D97-AF65-F5344CB8AC3E}">
        <p14:creationId xmlns:p14="http://schemas.microsoft.com/office/powerpoint/2010/main" val="37422946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Footer Placeholder 4"/>
          <p:cNvSpPr>
            <a:spLocks noGrp="1"/>
          </p:cNvSpPr>
          <p:nvPr>
            <p:ph type="ftr" sz="quarter" idx="11"/>
          </p:nvPr>
        </p:nvSpPr>
        <p:spPr>
          <a:xfrm>
            <a:off x="0" y="6492875"/>
            <a:ext cx="4876800" cy="365125"/>
          </a:xfrm>
        </p:spPr>
        <p:txBody>
          <a:bodyPr/>
          <a:lstStyle/>
          <a:p>
            <a:pPr>
              <a:defRPr/>
            </a:pPr>
            <a:r>
              <a:rPr lang="en-US" sz="1000" dirty="0"/>
              <a:t>© 2017 Pearson Education, Ltd., All rights reserved. </a:t>
            </a:r>
          </a:p>
        </p:txBody>
      </p:sp>
      <p:pic>
        <p:nvPicPr>
          <p:cNvPr id="6" name="Picture 5" descr="f01.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t="4545" b="16364"/>
              <a:stretch>
                <a:fillRect/>
              </a:stretch>
            </p:blipFill>
          </mc:Choice>
          <mc:Fallback>
            <p:blipFill>
              <a:blip r:embed="rId4"/>
              <a:srcRect t="4545" b="16364"/>
              <a:stretch>
                <a:fillRect/>
              </a:stretch>
            </p:blipFill>
          </mc:Fallback>
        </mc:AlternateContent>
        <p:spPr>
          <a:xfrm>
            <a:off x="395536" y="0"/>
            <a:ext cx="8568952" cy="6785271"/>
          </a:xfrm>
          <a:prstGeom prst="rect">
            <a:avLst/>
          </a:prstGeom>
        </p:spPr>
      </p:pic>
    </p:spTree>
    <p:extLst>
      <p:ext uri="{BB962C8B-B14F-4D97-AF65-F5344CB8AC3E}">
        <p14:creationId xmlns:p14="http://schemas.microsoft.com/office/powerpoint/2010/main" val="3894989820"/>
      </p:ext>
    </p:extLst>
  </p:cSld>
  <p:clrMapOvr>
    <a:masterClrMapping/>
  </p:clrMapOvr>
  <p:transition>
    <p:dissolv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9463"/>
            <a:ext cx="4499992" cy="1411941"/>
          </a:xfrm>
        </p:spPr>
        <p:txBody>
          <a:bodyPr/>
          <a:lstStyle/>
          <a:p>
            <a:r>
              <a:rPr lang="en-US" sz="4400" dirty="0"/>
              <a:t>S-DES Encryption</a:t>
            </a:r>
            <a:endParaRPr lang="ar-JO" sz="4400" dirty="0"/>
          </a:p>
        </p:txBody>
      </p:sp>
      <p:sp>
        <p:nvSpPr>
          <p:cNvPr id="3" name="Content Placeholder 2"/>
          <p:cNvSpPr>
            <a:spLocks noGrp="1"/>
          </p:cNvSpPr>
          <p:nvPr>
            <p:ph idx="1"/>
          </p:nvPr>
        </p:nvSpPr>
        <p:spPr>
          <a:xfrm>
            <a:off x="539552" y="1556791"/>
            <a:ext cx="7823397" cy="5112569"/>
          </a:xfrm>
        </p:spPr>
        <p:txBody>
          <a:bodyPr>
            <a:noAutofit/>
          </a:bodyPr>
          <a:lstStyle/>
          <a:p>
            <a:pPr marL="0" indent="0">
              <a:buNone/>
            </a:pPr>
            <a:r>
              <a:rPr lang="en-US" sz="2400" dirty="0">
                <a:solidFill>
                  <a:srgbClr val="C00000"/>
                </a:solidFill>
              </a:rPr>
              <a:t>Round 2:</a:t>
            </a:r>
            <a:endParaRPr lang="en-US" altLang="en-US" sz="2000" dirty="0">
              <a:solidFill>
                <a:schemeClr val="accent1">
                  <a:lumMod val="50000"/>
                </a:schemeClr>
              </a:solidFill>
            </a:endParaRPr>
          </a:p>
          <a:p>
            <a:pPr marL="0" indent="0">
              <a:spcBef>
                <a:spcPts val="600"/>
              </a:spcBef>
              <a:buNone/>
            </a:pPr>
            <a:r>
              <a:rPr lang="en-US" altLang="en-US" sz="2000" i="1" dirty="0">
                <a:solidFill>
                  <a:schemeClr val="accent1">
                    <a:lumMod val="50000"/>
                  </a:schemeClr>
                </a:solidFill>
              </a:rPr>
              <a:t>L</a:t>
            </a:r>
            <a:r>
              <a:rPr lang="en-US" altLang="en-US" sz="2000" i="1" baseline="-30000" dirty="0">
                <a:solidFill>
                  <a:schemeClr val="accent1">
                    <a:lumMod val="50000"/>
                  </a:schemeClr>
                </a:solidFill>
              </a:rPr>
              <a:t>2</a:t>
            </a:r>
            <a:r>
              <a:rPr lang="en-US" altLang="en-US" sz="2000" dirty="0">
                <a:solidFill>
                  <a:schemeClr val="accent1">
                    <a:lumMod val="50000"/>
                  </a:schemeClr>
                </a:solidFill>
              </a:rPr>
              <a:t> = </a:t>
            </a:r>
            <a:r>
              <a:rPr lang="en-US" altLang="en-US" sz="2000" i="1" dirty="0">
                <a:solidFill>
                  <a:schemeClr val="accent1">
                    <a:lumMod val="50000"/>
                  </a:schemeClr>
                </a:solidFill>
              </a:rPr>
              <a:t>R</a:t>
            </a:r>
            <a:r>
              <a:rPr lang="en-US" altLang="en-US" sz="2000" i="1" baseline="-30000" dirty="0">
                <a:solidFill>
                  <a:schemeClr val="accent1">
                    <a:lumMod val="50000"/>
                  </a:schemeClr>
                </a:solidFill>
              </a:rPr>
              <a:t>1</a:t>
            </a:r>
            <a:r>
              <a:rPr lang="en-US" altLang="en-US" sz="2000" i="1" dirty="0">
                <a:solidFill>
                  <a:schemeClr val="accent1">
                    <a:lumMod val="50000"/>
                  </a:schemeClr>
                </a:solidFill>
              </a:rPr>
              <a:t>= 0011</a:t>
            </a:r>
            <a:br>
              <a:rPr lang="en-US" altLang="en-US" sz="2000" dirty="0">
                <a:solidFill>
                  <a:schemeClr val="accent1">
                    <a:lumMod val="50000"/>
                  </a:schemeClr>
                </a:solidFill>
              </a:rPr>
            </a:br>
            <a:r>
              <a:rPr lang="en-US" altLang="en-US" sz="2000" i="1" dirty="0">
                <a:solidFill>
                  <a:schemeClr val="accent1">
                    <a:lumMod val="50000"/>
                  </a:schemeClr>
                </a:solidFill>
              </a:rPr>
              <a:t>R</a:t>
            </a:r>
            <a:r>
              <a:rPr lang="en-US" altLang="en-US" sz="2000" i="1" baseline="-30000" dirty="0">
                <a:solidFill>
                  <a:schemeClr val="accent1">
                    <a:lumMod val="50000"/>
                  </a:schemeClr>
                </a:solidFill>
              </a:rPr>
              <a:t>2</a:t>
            </a:r>
            <a:r>
              <a:rPr lang="en-US" altLang="en-US" sz="2000" dirty="0">
                <a:solidFill>
                  <a:schemeClr val="accent1">
                    <a:lumMod val="50000"/>
                  </a:schemeClr>
                </a:solidFill>
              </a:rPr>
              <a:t> = </a:t>
            </a:r>
            <a:r>
              <a:rPr lang="en-US" altLang="en-US" sz="2000" i="1" dirty="0">
                <a:solidFill>
                  <a:schemeClr val="accent1">
                    <a:lumMod val="50000"/>
                  </a:schemeClr>
                </a:solidFill>
              </a:rPr>
              <a:t>L</a:t>
            </a:r>
            <a:r>
              <a:rPr lang="en-US" altLang="en-US" sz="2000" i="1" baseline="-30000" dirty="0">
                <a:solidFill>
                  <a:schemeClr val="accent1">
                    <a:lumMod val="50000"/>
                  </a:schemeClr>
                </a:solidFill>
              </a:rPr>
              <a:t>1</a:t>
            </a:r>
            <a:r>
              <a:rPr lang="en-US" altLang="en-US" sz="2000" dirty="0">
                <a:solidFill>
                  <a:schemeClr val="accent1">
                    <a:lumMod val="50000"/>
                  </a:schemeClr>
                </a:solidFill>
              </a:rPr>
              <a:t> + </a:t>
            </a:r>
            <a:r>
              <a:rPr lang="en-US" altLang="en-US" sz="2000" i="1" dirty="0">
                <a:solidFill>
                  <a:schemeClr val="accent1">
                    <a:lumMod val="50000"/>
                  </a:schemeClr>
                </a:solidFill>
              </a:rPr>
              <a:t>f</a:t>
            </a:r>
            <a:r>
              <a:rPr lang="en-US" altLang="en-US" sz="2000" dirty="0">
                <a:solidFill>
                  <a:schemeClr val="accent1">
                    <a:lumMod val="50000"/>
                  </a:schemeClr>
                </a:solidFill>
              </a:rPr>
              <a:t>(</a:t>
            </a:r>
            <a:r>
              <a:rPr lang="en-US" altLang="en-US" sz="2000" i="1" dirty="0">
                <a:solidFill>
                  <a:schemeClr val="accent1">
                    <a:lumMod val="50000"/>
                  </a:schemeClr>
                </a:solidFill>
              </a:rPr>
              <a:t>R</a:t>
            </a:r>
            <a:r>
              <a:rPr lang="en-US" altLang="en-US" sz="2000" i="1" baseline="-30000" dirty="0">
                <a:solidFill>
                  <a:schemeClr val="accent1">
                    <a:lumMod val="50000"/>
                  </a:schemeClr>
                </a:solidFill>
              </a:rPr>
              <a:t>1</a:t>
            </a:r>
            <a:r>
              <a:rPr lang="en-US" altLang="en-US" sz="2000" dirty="0">
                <a:solidFill>
                  <a:schemeClr val="accent1">
                    <a:lumMod val="50000"/>
                  </a:schemeClr>
                </a:solidFill>
              </a:rPr>
              <a:t>,</a:t>
            </a:r>
            <a:r>
              <a:rPr lang="en-US" altLang="en-US" sz="2000" i="1" dirty="0">
                <a:solidFill>
                  <a:schemeClr val="accent1">
                    <a:lumMod val="50000"/>
                  </a:schemeClr>
                </a:solidFill>
              </a:rPr>
              <a:t>K</a:t>
            </a:r>
            <a:r>
              <a:rPr lang="en-US" altLang="en-US" sz="2000" i="1" baseline="-30000" dirty="0">
                <a:solidFill>
                  <a:schemeClr val="accent1">
                    <a:lumMod val="50000"/>
                  </a:schemeClr>
                </a:solidFill>
              </a:rPr>
              <a:t>2</a:t>
            </a:r>
            <a:r>
              <a:rPr lang="en-US" altLang="en-US" sz="2000" dirty="0">
                <a:solidFill>
                  <a:schemeClr val="accent1">
                    <a:lumMod val="50000"/>
                  </a:schemeClr>
                </a:solidFill>
              </a:rPr>
              <a:t>)</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lgn="ctr">
              <a:spcBef>
                <a:spcPts val="600"/>
              </a:spcBef>
              <a:buNone/>
            </a:pPr>
            <a:r>
              <a:rPr lang="en-US" altLang="en-US" sz="2000" dirty="0">
                <a:solidFill>
                  <a:schemeClr val="tx1"/>
                </a:solidFill>
                <a:effectLst>
                  <a:outerShdw blurRad="38100" dist="38100" dir="2700000" algn="tl">
                    <a:srgbClr val="000000">
                      <a:alpha val="43137"/>
                    </a:srgbClr>
                  </a:outerShdw>
                </a:effectLst>
              </a:rPr>
              <a:t>The output of the first round</a:t>
            </a:r>
            <a:r>
              <a:rPr lang="en-US" altLang="en-US" sz="2000" dirty="0">
                <a:solidFill>
                  <a:schemeClr val="tx1"/>
                </a:solidFill>
                <a:effectLst>
                  <a:outerShdw blurRad="38100" dist="38100" dir="2700000" algn="tl">
                    <a:srgbClr val="000000">
                      <a:alpha val="43137"/>
                    </a:srgbClr>
                  </a:outerShdw>
                </a:effectLst>
                <a:sym typeface="Wingdings" panose="05000000000000000000" pitchFamily="2" charset="2"/>
              </a:rPr>
              <a:t> is: 0010 0011</a:t>
            </a:r>
            <a:endParaRPr lang="en-US" altLang="en-US" sz="2000" dirty="0">
              <a:solidFill>
                <a:schemeClr val="tx1"/>
              </a:solidFill>
              <a:effectLst>
                <a:outerShdw blurRad="38100" dist="38100" dir="2700000" algn="tl">
                  <a:srgbClr val="000000">
                    <a:alpha val="43137"/>
                  </a:srgbClr>
                </a:outerShdw>
              </a:effectLst>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1177503447"/>
              </p:ext>
            </p:extLst>
          </p:nvPr>
        </p:nvGraphicFramePr>
        <p:xfrm>
          <a:off x="251519" y="2780928"/>
          <a:ext cx="8712968" cy="3703320"/>
        </p:xfrm>
        <a:graphic>
          <a:graphicData uri="http://schemas.openxmlformats.org/drawingml/2006/table">
            <a:tbl>
              <a:tblPr firstRow="1" bandRow="1">
                <a:tableStyleId>{5C22544A-7EE6-4342-B048-85BDC9FD1C3A}</a:tableStyleId>
              </a:tblPr>
              <a:tblGrid>
                <a:gridCol w="1944217">
                  <a:extLst>
                    <a:ext uri="{9D8B030D-6E8A-4147-A177-3AD203B41FA5}">
                      <a16:colId xmlns:a16="http://schemas.microsoft.com/office/drawing/2014/main" val="2603893493"/>
                    </a:ext>
                  </a:extLst>
                </a:gridCol>
                <a:gridCol w="2412267">
                  <a:extLst>
                    <a:ext uri="{9D8B030D-6E8A-4147-A177-3AD203B41FA5}">
                      <a16:colId xmlns:a16="http://schemas.microsoft.com/office/drawing/2014/main" val="1875588556"/>
                    </a:ext>
                  </a:extLst>
                </a:gridCol>
                <a:gridCol w="2178242">
                  <a:extLst>
                    <a:ext uri="{9D8B030D-6E8A-4147-A177-3AD203B41FA5}">
                      <a16:colId xmlns:a16="http://schemas.microsoft.com/office/drawing/2014/main" val="2671713492"/>
                    </a:ext>
                  </a:extLst>
                </a:gridCol>
                <a:gridCol w="2178242">
                  <a:extLst>
                    <a:ext uri="{9D8B030D-6E8A-4147-A177-3AD203B41FA5}">
                      <a16:colId xmlns:a16="http://schemas.microsoft.com/office/drawing/2014/main" val="2491180893"/>
                    </a:ext>
                  </a:extLst>
                </a:gridCol>
              </a:tblGrid>
              <a:tr h="0">
                <a:tc>
                  <a:txBody>
                    <a:bodyPr/>
                    <a:lstStyle/>
                    <a:p>
                      <a:pPr algn="ctr"/>
                      <a:endParaRPr lang="en-US" dirty="0">
                        <a:latin typeface="+mn-lt"/>
                      </a:endParaRP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Round 1</a:t>
                      </a:r>
                    </a:p>
                  </a:txBody>
                  <a:tcPr/>
                </a:tc>
                <a:tc>
                  <a:txBody>
                    <a:bodyPr/>
                    <a:lstStyle/>
                    <a:p>
                      <a:pPr algn="ctr"/>
                      <a:r>
                        <a:rPr lang="en-US" b="0" dirty="0">
                          <a:solidFill>
                            <a:schemeClr val="tx1"/>
                          </a:solidFill>
                          <a:latin typeface="+mn-lt"/>
                        </a:rPr>
                        <a:t>0     0     1     0</a:t>
                      </a:r>
                    </a:p>
                  </a:txBody>
                  <a:tcPr/>
                </a:tc>
                <a:tc>
                  <a:txBody>
                    <a:bodyPr/>
                    <a:lstStyle/>
                    <a:p>
                      <a:pPr algn="ctr"/>
                      <a:r>
                        <a:rPr lang="en-US" b="0" dirty="0">
                          <a:solidFill>
                            <a:schemeClr val="tx1"/>
                          </a:solidFill>
                          <a:latin typeface="+mn-lt"/>
                        </a:rPr>
                        <a:t>0     0     1     1</a:t>
                      </a:r>
                    </a:p>
                  </a:txBody>
                  <a:tcPr/>
                </a:tc>
                <a:extLst>
                  <a:ext uri="{0D108BD9-81ED-4DB2-BD59-A6C34878D82A}">
                    <a16:rowId xmlns:a16="http://schemas.microsoft.com/office/drawing/2014/main" val="431659082"/>
                  </a:ext>
                </a:extLst>
              </a:tr>
              <a:tr h="370840">
                <a:tc>
                  <a:txBody>
                    <a:bodyPr/>
                    <a:lstStyle/>
                    <a:p>
                      <a:pPr algn="ctr"/>
                      <a:r>
                        <a:rPr lang="en-US" sz="1600" b="1" dirty="0">
                          <a:solidFill>
                            <a:srgbClr val="0070C0"/>
                          </a:solidFill>
                          <a:latin typeface="+mn-lt"/>
                        </a:rPr>
                        <a:t>2. Split L</a:t>
                      </a:r>
                      <a:r>
                        <a:rPr lang="en-US" sz="1600" b="1" baseline="0" dirty="0">
                          <a:solidFill>
                            <a:srgbClr val="0070C0"/>
                          </a:solidFill>
                          <a:latin typeface="+mn-lt"/>
                        </a:rPr>
                        <a:t> &amp; R</a:t>
                      </a:r>
                      <a:endParaRPr lang="en-US" sz="1600" b="1" dirty="0">
                        <a:solidFill>
                          <a:srgbClr val="0070C0"/>
                        </a:solidFill>
                        <a:latin typeface="+mn-lt"/>
                      </a:endParaRPr>
                    </a:p>
                  </a:txBody>
                  <a:tcPr/>
                </a:tc>
                <a:tc>
                  <a:txBody>
                    <a:bodyPr/>
                    <a:lstStyle/>
                    <a:p>
                      <a:pPr algn="ctr"/>
                      <a:r>
                        <a:rPr lang="en-US" dirty="0">
                          <a:latin typeface="+mn-lt"/>
                        </a:rPr>
                        <a:t>L</a:t>
                      </a:r>
                      <a:r>
                        <a:rPr lang="en-US" baseline="-25000" dirty="0">
                          <a:latin typeface="+mn-lt"/>
                        </a:rPr>
                        <a:t>1</a:t>
                      </a:r>
                      <a:r>
                        <a:rPr lang="en-US" dirty="0">
                          <a:latin typeface="+mn-lt"/>
                        </a:rPr>
                        <a:t>R</a:t>
                      </a:r>
                      <a:r>
                        <a:rPr lang="en-US" baseline="-25000" dirty="0">
                          <a:latin typeface="+mn-lt"/>
                        </a:rPr>
                        <a:t>1</a:t>
                      </a:r>
                    </a:p>
                  </a:txBody>
                  <a:tcPr/>
                </a:tc>
                <a:tc>
                  <a:txBody>
                    <a:bodyPr/>
                    <a:lstStyle/>
                    <a:p>
                      <a:pPr algn="ctr"/>
                      <a:r>
                        <a:rPr lang="en-US" b="0" dirty="0">
                          <a:solidFill>
                            <a:schemeClr val="tx1"/>
                          </a:solidFill>
                          <a:latin typeface="+mn-lt"/>
                        </a:rPr>
                        <a:t>0     0     1     0</a:t>
                      </a:r>
                    </a:p>
                  </a:txBody>
                  <a:tcPr/>
                </a:tc>
                <a:tc>
                  <a:txBody>
                    <a:bodyPr/>
                    <a:lstStyle/>
                    <a:p>
                      <a:pPr algn="ctr"/>
                      <a:r>
                        <a:rPr lang="en-US" b="0" dirty="0">
                          <a:solidFill>
                            <a:schemeClr val="tx1"/>
                          </a:solidFill>
                          <a:latin typeface="+mn-lt"/>
                        </a:rPr>
                        <a:t>0     0     1     1</a:t>
                      </a:r>
                    </a:p>
                  </a:txBody>
                  <a:tcPr/>
                </a:tc>
                <a:extLst>
                  <a:ext uri="{0D108BD9-81ED-4DB2-BD59-A6C34878D82A}">
                    <a16:rowId xmlns:a16="http://schemas.microsoft.com/office/drawing/2014/main" val="1953776016"/>
                  </a:ext>
                </a:extLst>
              </a:tr>
              <a:tr h="370840">
                <a:tc>
                  <a:txBody>
                    <a:bodyPr/>
                    <a:lstStyle/>
                    <a:p>
                      <a:pPr algn="ctr"/>
                      <a:r>
                        <a:rPr lang="en-US" sz="1600"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b="0" dirty="0">
                          <a:solidFill>
                            <a:schemeClr val="tx1"/>
                          </a:solidFill>
                          <a:latin typeface="+mn-lt"/>
                        </a:rPr>
                        <a:t>1     0     0     1</a:t>
                      </a:r>
                    </a:p>
                  </a:txBody>
                  <a:tcPr/>
                </a:tc>
                <a:tc>
                  <a:txBody>
                    <a:bodyPr/>
                    <a:lstStyle/>
                    <a:p>
                      <a:pPr algn="ctr"/>
                      <a:r>
                        <a:rPr lang="en-US" b="0" dirty="0">
                          <a:solidFill>
                            <a:schemeClr val="tx1"/>
                          </a:solidFill>
                          <a:latin typeface="+mn-lt"/>
                        </a:rPr>
                        <a:t>0     1     1     0</a:t>
                      </a:r>
                    </a:p>
                  </a:txBody>
                  <a:tcPr/>
                </a:tc>
                <a:extLst>
                  <a:ext uri="{0D108BD9-81ED-4DB2-BD59-A6C34878D82A}">
                    <a16:rowId xmlns:a16="http://schemas.microsoft.com/office/drawing/2014/main" val="1400794551"/>
                  </a:ext>
                </a:extLst>
              </a:tr>
              <a:tr h="370840">
                <a:tc>
                  <a:txBody>
                    <a:bodyPr/>
                    <a:lstStyle/>
                    <a:p>
                      <a:pPr algn="ctr"/>
                      <a:endParaRPr lang="en-US" dirty="0">
                        <a:latin typeface="+mn-lt"/>
                      </a:endParaRPr>
                    </a:p>
                  </a:txBody>
                  <a:tcPr/>
                </a:tc>
                <a:tc>
                  <a:txBody>
                    <a:bodyPr/>
                    <a:lstStyle/>
                    <a:p>
                      <a:pPr algn="ctr"/>
                      <a:r>
                        <a:rPr lang="en-US" dirty="0">
                          <a:latin typeface="+mn-lt"/>
                        </a:rPr>
                        <a:t>K2</a:t>
                      </a:r>
                    </a:p>
                  </a:txBody>
                  <a:tcPr/>
                </a:tc>
                <a:tc>
                  <a:txBody>
                    <a:bodyPr/>
                    <a:lstStyle/>
                    <a:p>
                      <a:pPr algn="ctr"/>
                      <a:r>
                        <a:rPr lang="en-US" b="0" dirty="0">
                          <a:solidFill>
                            <a:schemeClr val="tx1"/>
                          </a:solidFill>
                          <a:latin typeface="+mn-lt"/>
                        </a:rPr>
                        <a:t>1     0     1     0</a:t>
                      </a:r>
                    </a:p>
                  </a:txBody>
                  <a:tcPr/>
                </a:tc>
                <a:tc>
                  <a:txBody>
                    <a:bodyPr/>
                    <a:lstStyle/>
                    <a:p>
                      <a:pPr algn="ctr"/>
                      <a:r>
                        <a:rPr lang="en-US" b="0" dirty="0">
                          <a:solidFill>
                            <a:schemeClr val="tx1"/>
                          </a:solidFill>
                          <a:latin typeface="+mn-lt"/>
                        </a:rPr>
                        <a:t>0     1     1     1</a:t>
                      </a:r>
                    </a:p>
                  </a:txBody>
                  <a:tcPr/>
                </a:tc>
                <a:extLst>
                  <a:ext uri="{0D108BD9-81ED-4DB2-BD59-A6C34878D82A}">
                    <a16:rowId xmlns:a16="http://schemas.microsoft.com/office/drawing/2014/main" val="3936975483"/>
                  </a:ext>
                </a:extLst>
              </a:tr>
              <a:tr h="370840">
                <a:tc>
                  <a:txBody>
                    <a:bodyPr/>
                    <a:lstStyle/>
                    <a:p>
                      <a:pPr algn="ctr"/>
                      <a:r>
                        <a:rPr lang="en-US" sz="1600" b="1" dirty="0">
                          <a:solidFill>
                            <a:srgbClr val="0070C0"/>
                          </a:solidFill>
                          <a:latin typeface="+mn-lt"/>
                        </a:rPr>
                        <a:t>4.</a:t>
                      </a:r>
                      <a:r>
                        <a:rPr lang="en-US" sz="1600" b="1" baseline="0" dirty="0">
                          <a:solidFill>
                            <a:srgbClr val="0070C0"/>
                          </a:solidFill>
                          <a:latin typeface="+mn-lt"/>
                        </a:rPr>
                        <a:t> XOR k &amp; E(R)</a:t>
                      </a:r>
                      <a:endParaRPr lang="en-US" sz="1600"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0     0     1     1</a:t>
                      </a:r>
                    </a:p>
                  </a:txBody>
                  <a:tcPr/>
                </a:tc>
                <a:tc>
                  <a:txBody>
                    <a:bodyPr/>
                    <a:lstStyle/>
                    <a:p>
                      <a:pPr algn="ctr"/>
                      <a:r>
                        <a:rPr lang="en-US" b="0" dirty="0">
                          <a:solidFill>
                            <a:schemeClr val="tx1"/>
                          </a:solidFill>
                          <a:latin typeface="+mn-lt"/>
                        </a:rPr>
                        <a:t>0    0     0     1</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1     0     1     0</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48270362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P4(S-Boxes(K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b="0" dirty="0">
                          <a:solidFill>
                            <a:schemeClr val="tx1"/>
                          </a:solidFill>
                          <a:latin typeface="+mn-lt"/>
                        </a:rPr>
                        <a:t>0     0     1     1</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29552127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algn="ctr"/>
                      <a:r>
                        <a:rPr lang="en-US" b="0" dirty="0">
                          <a:solidFill>
                            <a:schemeClr val="tx1"/>
                          </a:solidFill>
                          <a:latin typeface="+mn-lt"/>
                        </a:rPr>
                        <a:t>0     0     0     1</a:t>
                      </a:r>
                    </a:p>
                  </a:txBody>
                  <a:tcPr/>
                </a:tc>
                <a:tc>
                  <a:txBody>
                    <a:bodyPr/>
                    <a:lstStyle/>
                    <a:p>
                      <a:pPr algn="ctr"/>
                      <a:endParaRPr lang="en-US" b="0" dirty="0">
                        <a:solidFill>
                          <a:schemeClr val="tx1"/>
                        </a:solidFill>
                        <a:latin typeface="+mn-lt"/>
                      </a:endParaRPr>
                    </a:p>
                  </a:txBody>
                  <a:tcPr/>
                </a:tc>
                <a:extLst>
                  <a:ext uri="{0D108BD9-81ED-4DB2-BD59-A6C34878D82A}">
                    <a16:rowId xmlns:a16="http://schemas.microsoft.com/office/drawing/2014/main" val="2038146436"/>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dirty="0">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Round 2</a:t>
                      </a:r>
                    </a:p>
                  </a:txBody>
                  <a:tcPr/>
                </a:tc>
                <a:tc>
                  <a:txBody>
                    <a:bodyPr/>
                    <a:lstStyle/>
                    <a:p>
                      <a:pPr algn="ctr"/>
                      <a:r>
                        <a:rPr lang="en-US" b="1" dirty="0">
                          <a:solidFill>
                            <a:srgbClr val="C00000"/>
                          </a:solidFill>
                          <a:latin typeface="+mn-lt"/>
                        </a:rPr>
                        <a:t>0     0     1     1</a:t>
                      </a:r>
                    </a:p>
                  </a:txBody>
                  <a:tcPr/>
                </a:tc>
                <a:tc>
                  <a:txBody>
                    <a:bodyPr/>
                    <a:lstStyle/>
                    <a:p>
                      <a:pPr algn="ctr"/>
                      <a:r>
                        <a:rPr lang="en-US" b="1" dirty="0">
                          <a:solidFill>
                            <a:srgbClr val="C00000"/>
                          </a:solidFill>
                          <a:latin typeface="+mn-lt"/>
                        </a:rPr>
                        <a:t>0     0     0     1</a:t>
                      </a:r>
                    </a:p>
                  </a:txBody>
                  <a:tcPr/>
                </a:tc>
                <a:extLst>
                  <a:ext uri="{0D108BD9-81ED-4DB2-BD59-A6C34878D82A}">
                    <a16:rowId xmlns:a16="http://schemas.microsoft.com/office/drawing/2014/main" val="1885348647"/>
                  </a:ext>
                </a:extLst>
              </a:tr>
            </a:tbl>
          </a:graphicData>
        </a:graphic>
      </p:graphicFrame>
      <p:pic>
        <p:nvPicPr>
          <p:cNvPr id="5" name="Picture 4"/>
          <p:cNvPicPr>
            <a:picLocks noChangeAspect="1"/>
          </p:cNvPicPr>
          <p:nvPr/>
        </p:nvPicPr>
        <p:blipFill>
          <a:blip r:embed="rId2"/>
          <a:stretch>
            <a:fillRect/>
          </a:stretch>
        </p:blipFill>
        <p:spPr>
          <a:xfrm>
            <a:off x="4547267" y="-27709"/>
            <a:ext cx="4633245" cy="2727501"/>
          </a:xfrm>
          <a:prstGeom prst="rect">
            <a:avLst/>
          </a:prstGeom>
        </p:spPr>
      </p:pic>
    </p:spTree>
    <p:extLst>
      <p:ext uri="{BB962C8B-B14F-4D97-AF65-F5344CB8AC3E}">
        <p14:creationId xmlns:p14="http://schemas.microsoft.com/office/powerpoint/2010/main" val="3867126380"/>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S-DES Encryption</a:t>
            </a:r>
            <a:endParaRPr lang="ar-JO" dirty="0"/>
          </a:p>
        </p:txBody>
      </p:sp>
      <p:sp>
        <p:nvSpPr>
          <p:cNvPr id="3" name="Content Placeholder 2"/>
          <p:cNvSpPr>
            <a:spLocks noGrp="1"/>
          </p:cNvSpPr>
          <p:nvPr>
            <p:ph idx="1"/>
          </p:nvPr>
        </p:nvSpPr>
        <p:spPr>
          <a:xfrm>
            <a:off x="539552" y="1556791"/>
            <a:ext cx="7823397" cy="5112569"/>
          </a:xfrm>
        </p:spPr>
        <p:txBody>
          <a:bodyPr>
            <a:noAutofit/>
          </a:bodyPr>
          <a:lstStyle/>
          <a:p>
            <a:pPr marL="0" indent="0">
              <a:buNone/>
            </a:pPr>
            <a:r>
              <a:rPr lang="en-US" sz="2400" dirty="0">
                <a:solidFill>
                  <a:srgbClr val="C00000"/>
                </a:solidFill>
              </a:rPr>
              <a:t>Swap and Inverse Permutation:</a:t>
            </a:r>
          </a:p>
          <a:p>
            <a:pPr marL="0" indent="0">
              <a:buNone/>
            </a:pPr>
            <a:endParaRPr lang="en-US" altLang="en-US" sz="2400" dirty="0">
              <a:solidFill>
                <a:srgbClr val="C00000"/>
              </a:solidFill>
            </a:endParaRPr>
          </a:p>
          <a:p>
            <a:pPr marL="0" indent="0">
              <a:buNone/>
            </a:pPr>
            <a:endParaRPr lang="en-US" altLang="en-US" sz="2400" dirty="0">
              <a:solidFill>
                <a:srgbClr val="C00000"/>
              </a:solidFill>
            </a:endParaRPr>
          </a:p>
          <a:p>
            <a:pPr marL="0" indent="0">
              <a:buNone/>
            </a:pPr>
            <a:endParaRPr lang="en-US" altLang="en-US" sz="2400" dirty="0">
              <a:solidFill>
                <a:srgbClr val="C00000"/>
              </a:solidFill>
            </a:endParaRPr>
          </a:p>
          <a:p>
            <a:pPr marL="0" indent="0">
              <a:buNone/>
            </a:pPr>
            <a:r>
              <a:rPr lang="en-US" altLang="en-US" sz="2400" dirty="0">
                <a:solidFill>
                  <a:schemeClr val="tx1"/>
                </a:solidFill>
              </a:rPr>
              <a:t>The cipher text is 1000 1010</a:t>
            </a:r>
            <a:endParaRPr lang="en-US" altLang="en-US" sz="2000" dirty="0">
              <a:solidFill>
                <a:schemeClr val="tx1"/>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2315454057"/>
              </p:ext>
            </p:extLst>
          </p:nvPr>
        </p:nvGraphicFramePr>
        <p:xfrm>
          <a:off x="683567" y="2780928"/>
          <a:ext cx="7680872" cy="1107440"/>
        </p:xfrm>
        <a:graphic>
          <a:graphicData uri="http://schemas.openxmlformats.org/drawingml/2006/table">
            <a:tbl>
              <a:tblPr firstRow="1" bandRow="1">
                <a:tableStyleId>{5C22544A-7EE6-4342-B048-85BDC9FD1C3A}</a:tableStyleId>
              </a:tblPr>
              <a:tblGrid>
                <a:gridCol w="1920218">
                  <a:extLst>
                    <a:ext uri="{9D8B030D-6E8A-4147-A177-3AD203B41FA5}">
                      <a16:colId xmlns:a16="http://schemas.microsoft.com/office/drawing/2014/main" val="1795589837"/>
                    </a:ext>
                  </a:extLst>
                </a:gridCol>
                <a:gridCol w="1920218">
                  <a:extLst>
                    <a:ext uri="{9D8B030D-6E8A-4147-A177-3AD203B41FA5}">
                      <a16:colId xmlns:a16="http://schemas.microsoft.com/office/drawing/2014/main" val="1875588556"/>
                    </a:ext>
                  </a:extLst>
                </a:gridCol>
                <a:gridCol w="1920218">
                  <a:extLst>
                    <a:ext uri="{9D8B030D-6E8A-4147-A177-3AD203B41FA5}">
                      <a16:colId xmlns:a16="http://schemas.microsoft.com/office/drawing/2014/main" val="2671713492"/>
                    </a:ext>
                  </a:extLst>
                </a:gridCol>
                <a:gridCol w="1920218">
                  <a:extLst>
                    <a:ext uri="{9D8B030D-6E8A-4147-A177-3AD203B41FA5}">
                      <a16:colId xmlns:a16="http://schemas.microsoft.com/office/drawing/2014/main" val="2491180893"/>
                    </a:ext>
                  </a:extLst>
                </a:gridCol>
              </a:tblGrid>
              <a:tr h="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r>
                        <a:rPr lang="en-US" b="0" i="0" dirty="0">
                          <a:solidFill>
                            <a:srgbClr val="0070C0"/>
                          </a:solidFill>
                          <a:latin typeface="+mn-lt"/>
                        </a:rPr>
                        <a:t>8. Swap</a:t>
                      </a:r>
                    </a:p>
                  </a:txBody>
                  <a:tcPr/>
                </a:tc>
                <a:tc>
                  <a:txBody>
                    <a:bodyPr/>
                    <a:lstStyle/>
                    <a:p>
                      <a:pPr algn="ctr"/>
                      <a:r>
                        <a:rPr lang="en-US" i="1" dirty="0">
                          <a:latin typeface="+mn-lt"/>
                        </a:rPr>
                        <a:t>RL</a:t>
                      </a:r>
                    </a:p>
                  </a:txBody>
                  <a:tcPr/>
                </a:tc>
                <a:tc>
                  <a:txBody>
                    <a:bodyPr/>
                    <a:lstStyle/>
                    <a:p>
                      <a:pPr algn="ctr"/>
                      <a:r>
                        <a:rPr lang="en-US" b="0" dirty="0">
                          <a:solidFill>
                            <a:schemeClr val="tx1"/>
                          </a:solidFill>
                          <a:latin typeface="+mn-lt"/>
                        </a:rPr>
                        <a:t>0     0     0     1</a:t>
                      </a:r>
                    </a:p>
                  </a:txBody>
                  <a:tcPr/>
                </a:tc>
                <a:tc>
                  <a:txBody>
                    <a:bodyPr/>
                    <a:lstStyle/>
                    <a:p>
                      <a:pPr algn="ctr"/>
                      <a:r>
                        <a:rPr lang="en-US" b="0" dirty="0">
                          <a:solidFill>
                            <a:schemeClr val="tx1"/>
                          </a:solidFill>
                          <a:latin typeface="+mn-lt"/>
                        </a:rPr>
                        <a:t>0     0     1     1</a:t>
                      </a:r>
                    </a:p>
                  </a:txBody>
                  <a:tcPr/>
                </a:tc>
                <a:extLst>
                  <a:ext uri="{0D108BD9-81ED-4DB2-BD59-A6C34878D82A}">
                    <a16:rowId xmlns:a16="http://schemas.microsoft.com/office/drawing/2014/main" val="431659082"/>
                  </a:ext>
                </a:extLst>
              </a:tr>
              <a:tr h="370840">
                <a:tc>
                  <a:txBody>
                    <a:bodyPr/>
                    <a:lstStyle/>
                    <a:p>
                      <a:pPr algn="ctr"/>
                      <a:r>
                        <a:rPr lang="en-US" b="0" i="0" dirty="0">
                          <a:solidFill>
                            <a:srgbClr val="0070C0"/>
                          </a:solidFill>
                          <a:latin typeface="+mn-lt"/>
                        </a:rPr>
                        <a:t>9. Inverse P</a:t>
                      </a:r>
                    </a:p>
                  </a:txBody>
                  <a:tcPr/>
                </a:tc>
                <a:tc>
                  <a:txBody>
                    <a:bodyPr/>
                    <a:lstStyle/>
                    <a:p>
                      <a:pPr algn="ctr"/>
                      <a:r>
                        <a:rPr lang="en-US" dirty="0">
                          <a:latin typeface="+mn-lt"/>
                        </a:rPr>
                        <a:t>IP</a:t>
                      </a:r>
                      <a:r>
                        <a:rPr lang="en-US" baseline="30000" dirty="0">
                          <a:latin typeface="+mn-lt"/>
                        </a:rPr>
                        <a:t>-1</a:t>
                      </a:r>
                      <a:r>
                        <a:rPr lang="en-US" dirty="0">
                          <a:latin typeface="+mn-lt"/>
                        </a:rPr>
                        <a:t>(RL)</a:t>
                      </a:r>
                    </a:p>
                  </a:txBody>
                  <a:tcPr/>
                </a:tc>
                <a:tc>
                  <a:txBody>
                    <a:bodyPr/>
                    <a:lstStyle/>
                    <a:p>
                      <a:pPr algn="ctr"/>
                      <a:r>
                        <a:rPr lang="en-US" b="0" dirty="0">
                          <a:solidFill>
                            <a:schemeClr val="tx1"/>
                          </a:solidFill>
                          <a:latin typeface="+mn-lt"/>
                        </a:rPr>
                        <a:t>1     0     0     0</a:t>
                      </a:r>
                    </a:p>
                  </a:txBody>
                  <a:tcPr/>
                </a:tc>
                <a:tc>
                  <a:txBody>
                    <a:bodyPr/>
                    <a:lstStyle/>
                    <a:p>
                      <a:pPr algn="ctr"/>
                      <a:r>
                        <a:rPr lang="en-US" b="0" dirty="0">
                          <a:solidFill>
                            <a:schemeClr val="tx1"/>
                          </a:solidFill>
                          <a:latin typeface="+mn-lt"/>
                        </a:rPr>
                        <a:t>1     0     1     0</a:t>
                      </a:r>
                    </a:p>
                  </a:txBody>
                  <a:tcPr/>
                </a:tc>
                <a:extLst>
                  <a:ext uri="{0D108BD9-81ED-4DB2-BD59-A6C34878D82A}">
                    <a16:rowId xmlns:a16="http://schemas.microsoft.com/office/drawing/2014/main" val="1953776016"/>
                  </a:ext>
                </a:extLst>
              </a:tr>
            </a:tbl>
          </a:graphicData>
        </a:graphic>
      </p:graphicFrame>
      <p:pic>
        <p:nvPicPr>
          <p:cNvPr id="5" name="Picture 4"/>
          <p:cNvPicPr>
            <a:picLocks noChangeAspect="1"/>
          </p:cNvPicPr>
          <p:nvPr/>
        </p:nvPicPr>
        <p:blipFill>
          <a:blip r:embed="rId2"/>
          <a:stretch>
            <a:fillRect/>
          </a:stretch>
        </p:blipFill>
        <p:spPr>
          <a:xfrm>
            <a:off x="5292080" y="1563718"/>
            <a:ext cx="3668195" cy="685896"/>
          </a:xfrm>
          <a:prstGeom prst="rect">
            <a:avLst/>
          </a:prstGeom>
        </p:spPr>
      </p:pic>
    </p:spTree>
    <p:extLst>
      <p:ext uri="{BB962C8B-B14F-4D97-AF65-F5344CB8AC3E}">
        <p14:creationId xmlns:p14="http://schemas.microsoft.com/office/powerpoint/2010/main" val="69024223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DES-Decryption</a:t>
            </a:r>
            <a:endParaRPr lang="ar-JO" sz="4800" dirty="0"/>
          </a:p>
        </p:txBody>
      </p:sp>
      <p:sp>
        <p:nvSpPr>
          <p:cNvPr id="3" name="Content Placeholder 2"/>
          <p:cNvSpPr>
            <a:spLocks noGrp="1"/>
          </p:cNvSpPr>
          <p:nvPr>
            <p:ph idx="1"/>
          </p:nvPr>
        </p:nvSpPr>
        <p:spPr>
          <a:xfrm>
            <a:off x="539553" y="1772816"/>
            <a:ext cx="4968552" cy="4608512"/>
          </a:xfrm>
        </p:spPr>
        <p:txBody>
          <a:bodyPr>
            <a:noAutofit/>
          </a:bodyPr>
          <a:lstStyle/>
          <a:p>
            <a:pPr marL="0" indent="0">
              <a:spcBef>
                <a:spcPts val="1200"/>
              </a:spcBef>
              <a:buNone/>
            </a:pPr>
            <a:r>
              <a:rPr lang="en-US" dirty="0"/>
              <a:t>Let the 10-bit key is 1100101001, and the ciphertext is 00011001. Decrypt the ciphertext to get the original message.</a:t>
            </a:r>
          </a:p>
          <a:p>
            <a:pPr marL="0" indent="0">
              <a:spcBef>
                <a:spcPts val="1200"/>
              </a:spcBef>
              <a:buNone/>
            </a:pPr>
            <a:r>
              <a:rPr lang="en-US" dirty="0">
                <a:solidFill>
                  <a:srgbClr val="C00000"/>
                </a:solidFill>
              </a:rPr>
              <a:t>Step1. </a:t>
            </a:r>
            <a:r>
              <a:rPr lang="en-US" dirty="0"/>
              <a:t>Key generation.</a:t>
            </a:r>
          </a:p>
          <a:p>
            <a:pPr marL="0" indent="0">
              <a:spcBef>
                <a:spcPts val="1200"/>
              </a:spcBef>
              <a:buNone/>
            </a:pPr>
            <a:r>
              <a:rPr lang="en-US" dirty="0">
                <a:solidFill>
                  <a:srgbClr val="C00000"/>
                </a:solidFill>
              </a:rPr>
              <a:t>Stage2. </a:t>
            </a:r>
            <a:r>
              <a:rPr lang="en-US" dirty="0"/>
              <a:t>Decode 8-bit block of ciphertext.</a:t>
            </a:r>
          </a:p>
          <a:p>
            <a:pPr marL="0" indent="0">
              <a:spcBef>
                <a:spcPts val="1200"/>
              </a:spcBef>
              <a:buNone/>
            </a:pPr>
            <a:endParaRPr lang="en-US" dirty="0"/>
          </a:p>
        </p:txBody>
      </p:sp>
      <p:pic>
        <p:nvPicPr>
          <p:cNvPr id="1026" name="Picture 2" descr="8 Data Encryption Standard"/>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39519" y="1484784"/>
            <a:ext cx="3704481" cy="526944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99445569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DES-Decryption</a:t>
            </a:r>
            <a:endParaRPr lang="ar-JO" sz="4800" dirty="0"/>
          </a:p>
        </p:txBody>
      </p:sp>
      <p:pic>
        <p:nvPicPr>
          <p:cNvPr id="4" name="Picture 3"/>
          <p:cNvPicPr>
            <a:picLocks noChangeAspect="1"/>
          </p:cNvPicPr>
          <p:nvPr/>
        </p:nvPicPr>
        <p:blipFill>
          <a:blip r:embed="rId2"/>
          <a:stretch>
            <a:fillRect/>
          </a:stretch>
        </p:blipFill>
        <p:spPr>
          <a:xfrm>
            <a:off x="2366044" y="1830650"/>
            <a:ext cx="4423022" cy="138131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3092840796"/>
              </p:ext>
            </p:extLst>
          </p:nvPr>
        </p:nvGraphicFramePr>
        <p:xfrm>
          <a:off x="323528" y="3645024"/>
          <a:ext cx="8208911" cy="259588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1</a:t>
                      </a:r>
                      <a:endParaRPr lang="en-US" dirty="0">
                        <a:latin typeface="+mn-lt"/>
                      </a:endParaRPr>
                    </a:p>
                  </a:txBody>
                  <a:tcPr/>
                </a:tc>
                <a:tc>
                  <a:txBody>
                    <a:bodyPr/>
                    <a:lstStyle/>
                    <a:p>
                      <a:pPr algn="ctr"/>
                      <a:r>
                        <a:rPr lang="en-US" dirty="0">
                          <a:latin typeface="+mn-lt"/>
                        </a:rPr>
                        <a:t>0     </a:t>
                      </a:r>
                      <a:r>
                        <a:rPr lang="en-US" baseline="0" dirty="0">
                          <a:latin typeface="+mn-lt"/>
                        </a:rPr>
                        <a:t> </a:t>
                      </a:r>
                      <a:r>
                        <a:rPr lang="en-US" dirty="0">
                          <a:latin typeface="+mn-lt"/>
                        </a:rPr>
                        <a:t>1      0      0     1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K0</a:t>
                      </a:r>
                      <a:r>
                        <a:rPr lang="en-US" dirty="0">
                          <a:latin typeface="+mn-lt"/>
                          <a:sym typeface="Wingdings" panose="05000000000000000000" pitchFamily="2" charset="2"/>
                        </a:rPr>
                        <a:t></a:t>
                      </a:r>
                      <a:r>
                        <a:rPr lang="en-US" dirty="0">
                          <a:latin typeface="+mn-lt"/>
                        </a:rPr>
                        <a: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K1</a:t>
                      </a:r>
                      <a:r>
                        <a:rPr lang="en-US" dirty="0">
                          <a:latin typeface="+mn-lt"/>
                          <a:sym typeface="Wingdings" panose="05000000000000000000" pitchFamily="2" charset="2"/>
                        </a:rPr>
                        <a:t></a:t>
                      </a:r>
                      <a:r>
                        <a:rPr lang="en-US" dirty="0">
                          <a:latin typeface="+mn-lt"/>
                        </a:rPr>
                        <a:t>P8(Shift(P10(K)))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17342995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Shift2(Shift(P10(K)))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97975162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K2</a:t>
                      </a:r>
                      <a:r>
                        <a:rPr lang="en-US" dirty="0">
                          <a:latin typeface="+mn-lt"/>
                          <a:sym typeface="Wingdings" panose="05000000000000000000" pitchFamily="2" charset="2"/>
                        </a:rPr>
                        <a:t></a:t>
                      </a:r>
                      <a:r>
                        <a:rPr lang="en-US" dirty="0">
                          <a:latin typeface="+mn-lt"/>
                        </a:rPr>
                        <a:t>P8(Shift2(K))</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007003430"/>
                  </a:ext>
                </a:extLst>
              </a:tr>
            </a:tbl>
          </a:graphicData>
        </a:graphic>
      </p:graphicFrame>
    </p:spTree>
    <p:extLst>
      <p:ext uri="{BB962C8B-B14F-4D97-AF65-F5344CB8AC3E}">
        <p14:creationId xmlns:p14="http://schemas.microsoft.com/office/powerpoint/2010/main" val="131352736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z="4800" dirty="0"/>
              <a:t>Simplified DES-Decryption</a:t>
            </a:r>
            <a:endParaRPr lang="ar-JO" sz="4800" dirty="0"/>
          </a:p>
        </p:txBody>
      </p:sp>
      <p:pic>
        <p:nvPicPr>
          <p:cNvPr id="4" name="Picture 3"/>
          <p:cNvPicPr>
            <a:picLocks noChangeAspect="1"/>
          </p:cNvPicPr>
          <p:nvPr/>
        </p:nvPicPr>
        <p:blipFill>
          <a:blip r:embed="rId2"/>
          <a:stretch>
            <a:fillRect/>
          </a:stretch>
        </p:blipFill>
        <p:spPr>
          <a:xfrm>
            <a:off x="2366044" y="1830650"/>
            <a:ext cx="4423022" cy="1381318"/>
          </a:xfrm>
          <a:prstGeom prst="rect">
            <a:avLst/>
          </a:prstGeom>
        </p:spPr>
      </p:pic>
      <p:graphicFrame>
        <p:nvGraphicFramePr>
          <p:cNvPr id="5" name="Table 4"/>
          <p:cNvGraphicFramePr>
            <a:graphicFrameLocks noGrp="1"/>
          </p:cNvGraphicFramePr>
          <p:nvPr>
            <p:extLst>
              <p:ext uri="{D42A27DB-BD31-4B8C-83A1-F6EECF244321}">
                <p14:modId xmlns:p14="http://schemas.microsoft.com/office/powerpoint/2010/main" val="2279083736"/>
              </p:ext>
            </p:extLst>
          </p:nvPr>
        </p:nvGraphicFramePr>
        <p:xfrm>
          <a:off x="323528" y="3645024"/>
          <a:ext cx="8208911" cy="2595880"/>
        </p:xfrm>
        <a:graphic>
          <a:graphicData uri="http://schemas.openxmlformats.org/drawingml/2006/table">
            <a:tbl>
              <a:tblPr firstRow="1" bandRow="1">
                <a:tableStyleId>{5C22544A-7EE6-4342-B048-85BDC9FD1C3A}</a:tableStyleId>
              </a:tblPr>
              <a:tblGrid>
                <a:gridCol w="1631241">
                  <a:extLst>
                    <a:ext uri="{9D8B030D-6E8A-4147-A177-3AD203B41FA5}">
                      <a16:colId xmlns:a16="http://schemas.microsoft.com/office/drawing/2014/main" val="2511386588"/>
                    </a:ext>
                  </a:extLst>
                </a:gridCol>
                <a:gridCol w="2473214">
                  <a:extLst>
                    <a:ext uri="{9D8B030D-6E8A-4147-A177-3AD203B41FA5}">
                      <a16:colId xmlns:a16="http://schemas.microsoft.com/office/drawing/2014/main" val="1875588556"/>
                    </a:ext>
                  </a:extLst>
                </a:gridCol>
                <a:gridCol w="2052228">
                  <a:extLst>
                    <a:ext uri="{9D8B030D-6E8A-4147-A177-3AD203B41FA5}">
                      <a16:colId xmlns:a16="http://schemas.microsoft.com/office/drawing/2014/main" val="2671713492"/>
                    </a:ext>
                  </a:extLst>
                </a:gridCol>
                <a:gridCol w="2052228">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1     2      3     4     5</a:t>
                      </a:r>
                    </a:p>
                  </a:txBody>
                  <a:tcPr/>
                </a:tc>
                <a:tc>
                  <a:txBody>
                    <a:bodyPr/>
                    <a:lstStyle/>
                    <a:p>
                      <a:pPr algn="ctr"/>
                      <a:r>
                        <a:rPr lang="en-US" dirty="0">
                          <a:latin typeface="+mn-lt"/>
                        </a:rPr>
                        <a:t>6     7     8</a:t>
                      </a:r>
                      <a:r>
                        <a:rPr lang="en-US" baseline="0" dirty="0">
                          <a:latin typeface="+mn-lt"/>
                        </a:rPr>
                        <a:t>      9    10</a:t>
                      </a:r>
                      <a:endParaRPr lang="en-US" dirty="0">
                        <a:latin typeface="+mn-lt"/>
                      </a:endParaRP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K</a:t>
                      </a:r>
                    </a:p>
                  </a:txBody>
                  <a:tcPr/>
                </a:tc>
                <a:tc>
                  <a:txBody>
                    <a:bodyPr/>
                    <a:lstStyle/>
                    <a:p>
                      <a:pPr algn="ctr"/>
                      <a:r>
                        <a:rPr lang="en-US" dirty="0">
                          <a:latin typeface="+mn-lt"/>
                        </a:rPr>
                        <a:t>1      1      0     0</a:t>
                      </a:r>
                      <a:r>
                        <a:rPr lang="en-US" baseline="0" dirty="0">
                          <a:latin typeface="+mn-lt"/>
                        </a:rPr>
                        <a:t>     1</a:t>
                      </a:r>
                      <a:endParaRPr lang="en-US" dirty="0">
                        <a:latin typeface="+mn-lt"/>
                      </a:endParaRPr>
                    </a:p>
                  </a:txBody>
                  <a:tcPr/>
                </a:tc>
                <a:tc>
                  <a:txBody>
                    <a:bodyPr/>
                    <a:lstStyle/>
                    <a:p>
                      <a:pPr algn="ctr"/>
                      <a:r>
                        <a:rPr lang="en-US" dirty="0">
                          <a:latin typeface="+mn-lt"/>
                        </a:rPr>
                        <a:t>0     </a:t>
                      </a:r>
                      <a:r>
                        <a:rPr lang="en-US" baseline="0" dirty="0">
                          <a:latin typeface="+mn-lt"/>
                        </a:rPr>
                        <a:t> </a:t>
                      </a:r>
                      <a:r>
                        <a:rPr lang="en-US" dirty="0">
                          <a:latin typeface="+mn-lt"/>
                        </a:rPr>
                        <a:t>1      0      0     1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P</a:t>
                      </a:r>
                      <a:r>
                        <a:rPr lang="en-US" b="1" baseline="0" dirty="0">
                          <a:solidFill>
                            <a:srgbClr val="0070C0"/>
                          </a:solidFill>
                          <a:latin typeface="+mn-lt"/>
                        </a:rPr>
                        <a:t> Choice 1</a:t>
                      </a:r>
                      <a:endParaRPr lang="en-US" b="1" dirty="0">
                        <a:solidFill>
                          <a:srgbClr val="0070C0"/>
                        </a:solidFill>
                        <a:latin typeface="+mn-lt"/>
                      </a:endParaRPr>
                    </a:p>
                  </a:txBody>
                  <a:tcPr/>
                </a:tc>
                <a:tc>
                  <a:txBody>
                    <a:bodyPr/>
                    <a:lstStyle/>
                    <a:p>
                      <a:pPr algn="ctr"/>
                      <a:r>
                        <a:rPr lang="en-US" dirty="0">
                          <a:latin typeface="+mn-lt"/>
                        </a:rPr>
                        <a:t>K0</a:t>
                      </a:r>
                      <a:r>
                        <a:rPr lang="en-US" dirty="0">
                          <a:latin typeface="+mn-lt"/>
                          <a:sym typeface="Wingdings" panose="05000000000000000000" pitchFamily="2" charset="2"/>
                        </a:rPr>
                        <a:t></a:t>
                      </a:r>
                      <a:r>
                        <a:rPr lang="en-US" dirty="0">
                          <a:latin typeface="+mn-lt"/>
                        </a:rPr>
                        <a:t>P10(K)</a:t>
                      </a:r>
                    </a:p>
                  </a:txBody>
                  <a:tcPr/>
                </a:tc>
                <a:tc>
                  <a:txBody>
                    <a:bodyPr/>
                    <a:lstStyle/>
                    <a:p>
                      <a:pPr algn="ctr"/>
                      <a:r>
                        <a:rPr lang="en-US" dirty="0">
                          <a:latin typeface="+mn-lt"/>
                        </a:rPr>
                        <a:t>0      1      1     1</a:t>
                      </a:r>
                      <a:r>
                        <a:rPr lang="en-US" baseline="0" dirty="0">
                          <a:latin typeface="+mn-lt"/>
                        </a:rPr>
                        <a:t>     0</a:t>
                      </a:r>
                      <a:endParaRPr lang="en-US" dirty="0">
                        <a:latin typeface="+mn-lt"/>
                      </a:endParaRPr>
                    </a:p>
                  </a:txBody>
                  <a:tcPr/>
                </a:tc>
                <a:tc>
                  <a:txBody>
                    <a:bodyPr/>
                    <a:lstStyle/>
                    <a:p>
                      <a:pPr algn="ctr"/>
                      <a:r>
                        <a:rPr lang="en-US" dirty="0">
                          <a:latin typeface="+mn-lt"/>
                        </a:rPr>
                        <a:t>1     </a:t>
                      </a:r>
                      <a:r>
                        <a:rPr lang="en-US" baseline="0" dirty="0">
                          <a:latin typeface="+mn-lt"/>
                        </a:rPr>
                        <a:t> </a:t>
                      </a:r>
                      <a:r>
                        <a:rPr lang="en-US" dirty="0">
                          <a:latin typeface="+mn-lt"/>
                        </a:rPr>
                        <a:t>1      0      0     0</a:t>
                      </a:r>
                    </a:p>
                  </a:txBody>
                  <a:tcPr/>
                </a:tc>
                <a:extLst>
                  <a:ext uri="{0D108BD9-81ED-4DB2-BD59-A6C34878D82A}">
                    <a16:rowId xmlns:a16="http://schemas.microsoft.com/office/drawing/2014/main" val="431659082"/>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Shift(P10(K))</a:t>
                      </a:r>
                    </a:p>
                  </a:txBody>
                  <a:tcPr/>
                </a:tc>
                <a:tc>
                  <a:txBody>
                    <a:bodyPr/>
                    <a:lstStyle/>
                    <a:p>
                      <a:pPr algn="ctr"/>
                      <a:r>
                        <a:rPr lang="en-US" dirty="0">
                          <a:latin typeface="+mn-lt"/>
                        </a:rPr>
                        <a:t>1      1     1</a:t>
                      </a:r>
                      <a:r>
                        <a:rPr lang="en-US" baseline="0" dirty="0">
                          <a:latin typeface="+mn-lt"/>
                        </a:rPr>
                        <a:t>     0     0</a:t>
                      </a:r>
                      <a:endParaRPr lang="en-US" dirty="0">
                        <a:latin typeface="+mn-lt"/>
                      </a:endParaRPr>
                    </a:p>
                  </a:txBody>
                  <a:tcPr/>
                </a:tc>
                <a:tc>
                  <a:txBody>
                    <a:bodyPr/>
                    <a:lstStyle/>
                    <a:p>
                      <a:pPr algn="ctr"/>
                      <a:r>
                        <a:rPr lang="en-US" baseline="0" dirty="0">
                          <a:latin typeface="+mn-lt"/>
                        </a:rPr>
                        <a:t> </a:t>
                      </a:r>
                      <a:r>
                        <a:rPr lang="en-US" dirty="0">
                          <a:latin typeface="+mn-lt"/>
                        </a:rPr>
                        <a:t>1      0      0     0      1</a:t>
                      </a:r>
                    </a:p>
                  </a:txBody>
                  <a:tcPr/>
                </a:tc>
                <a:extLst>
                  <a:ext uri="{0D108BD9-81ED-4DB2-BD59-A6C34878D82A}">
                    <a16:rowId xmlns:a16="http://schemas.microsoft.com/office/drawing/2014/main" val="3381537805"/>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K1</a:t>
                      </a:r>
                      <a:r>
                        <a:rPr lang="en-US" dirty="0">
                          <a:latin typeface="+mn-lt"/>
                          <a:sym typeface="Wingdings" panose="05000000000000000000" pitchFamily="2" charset="2"/>
                        </a:rPr>
                        <a:t></a:t>
                      </a:r>
                      <a:r>
                        <a:rPr lang="en-US" dirty="0">
                          <a:latin typeface="+mn-lt"/>
                        </a:rPr>
                        <a:t>P8(Shift(P10(K)))</a:t>
                      </a:r>
                    </a:p>
                  </a:txBody>
                  <a:tcPr/>
                </a:tc>
                <a:tc>
                  <a:txBody>
                    <a:bodyPr/>
                    <a:lstStyle/>
                    <a:p>
                      <a:pPr algn="ctr"/>
                      <a:r>
                        <a:rPr lang="en-US" dirty="0">
                          <a:latin typeface="+mn-lt"/>
                        </a:rPr>
                        <a:t>1      1      0     0</a:t>
                      </a:r>
                      <a:r>
                        <a:rPr lang="en-US" baseline="0" dirty="0">
                          <a:latin typeface="+mn-lt"/>
                        </a:rPr>
                        <a:t>     0</a:t>
                      </a:r>
                      <a:endParaRPr lang="en-US" dirty="0">
                        <a:latin typeface="+mn-lt"/>
                      </a:endParaRPr>
                    </a:p>
                  </a:txBody>
                  <a:tcPr/>
                </a:tc>
                <a:tc>
                  <a:txBody>
                    <a:bodyPr/>
                    <a:lstStyle/>
                    <a:p>
                      <a:pPr algn="ctr"/>
                      <a:r>
                        <a:rPr lang="en-US" dirty="0">
                          <a:latin typeface="+mn-lt"/>
                        </a:rPr>
                        <a:t>0     </a:t>
                      </a:r>
                      <a:r>
                        <a:rPr lang="en-US" baseline="0" dirty="0">
                          <a:latin typeface="+mn-lt"/>
                        </a:rPr>
                        <a:t> 1</a:t>
                      </a:r>
                      <a:r>
                        <a:rPr lang="en-US" dirty="0">
                          <a:latin typeface="+mn-lt"/>
                        </a:rPr>
                        <a:t>      0</a:t>
                      </a:r>
                      <a:r>
                        <a:rPr lang="en-US" baseline="0" dirty="0">
                          <a:latin typeface="+mn-lt"/>
                        </a:rPr>
                        <a:t>                   </a:t>
                      </a:r>
                      <a:endParaRPr lang="en-US" dirty="0">
                        <a:latin typeface="+mn-lt"/>
                      </a:endParaRPr>
                    </a:p>
                  </a:txBody>
                  <a:tcPr/>
                </a:tc>
                <a:extLst>
                  <a:ext uri="{0D108BD9-81ED-4DB2-BD59-A6C34878D82A}">
                    <a16:rowId xmlns:a16="http://schemas.microsoft.com/office/drawing/2014/main" val="1734299529"/>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2. Left</a:t>
                      </a:r>
                      <a:r>
                        <a:rPr lang="en-US" b="1" baseline="0" dirty="0">
                          <a:solidFill>
                            <a:srgbClr val="0070C0"/>
                          </a:solidFill>
                          <a:latin typeface="+mn-lt"/>
                        </a:rPr>
                        <a:t> shift</a:t>
                      </a:r>
                      <a:endParaRPr lang="en-US"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Shift2(Shift(P10(K)))</a:t>
                      </a:r>
                    </a:p>
                  </a:txBody>
                  <a:tcPr/>
                </a:tc>
                <a:tc>
                  <a:txBody>
                    <a:bodyPr/>
                    <a:lstStyle/>
                    <a:p>
                      <a:pPr algn="ctr"/>
                      <a:r>
                        <a:rPr lang="en-US" dirty="0">
                          <a:latin typeface="+mn-lt"/>
                        </a:rPr>
                        <a:t>1      0     0</a:t>
                      </a:r>
                      <a:r>
                        <a:rPr lang="en-US" baseline="0" dirty="0">
                          <a:latin typeface="+mn-lt"/>
                        </a:rPr>
                        <a:t>     1     1</a:t>
                      </a:r>
                      <a:endParaRPr lang="en-US" dirty="0">
                        <a:latin typeface="+mn-lt"/>
                      </a:endParaRPr>
                    </a:p>
                  </a:txBody>
                  <a:tcPr/>
                </a:tc>
                <a:tc>
                  <a:txBody>
                    <a:bodyPr/>
                    <a:lstStyle/>
                    <a:p>
                      <a:pPr algn="ctr"/>
                      <a:r>
                        <a:rPr lang="en-US" baseline="0" dirty="0">
                          <a:latin typeface="+mn-lt"/>
                        </a:rPr>
                        <a:t> </a:t>
                      </a:r>
                      <a:r>
                        <a:rPr lang="en-US" dirty="0">
                          <a:latin typeface="+mn-lt"/>
                        </a:rPr>
                        <a:t>0     0      1     1      0</a:t>
                      </a:r>
                    </a:p>
                  </a:txBody>
                  <a:tcPr/>
                </a:tc>
                <a:extLst>
                  <a:ext uri="{0D108BD9-81ED-4DB2-BD59-A6C34878D82A}">
                    <a16:rowId xmlns:a16="http://schemas.microsoft.com/office/drawing/2014/main" val="979751624"/>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3. P Choice 2</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K2</a:t>
                      </a:r>
                      <a:r>
                        <a:rPr lang="en-US" dirty="0">
                          <a:latin typeface="+mn-lt"/>
                          <a:sym typeface="Wingdings" panose="05000000000000000000" pitchFamily="2" charset="2"/>
                        </a:rPr>
                        <a:t></a:t>
                      </a:r>
                      <a:r>
                        <a:rPr lang="en-US" dirty="0">
                          <a:latin typeface="+mn-lt"/>
                        </a:rPr>
                        <a:t>P8(Shift2(K))</a:t>
                      </a:r>
                    </a:p>
                  </a:txBody>
                  <a:tcPr/>
                </a:tc>
                <a:tc>
                  <a:txBody>
                    <a:bodyPr/>
                    <a:lstStyle/>
                    <a:p>
                      <a:pPr algn="ctr"/>
                      <a:r>
                        <a:rPr lang="en-US" dirty="0">
                          <a:latin typeface="+mn-lt"/>
                        </a:rPr>
                        <a:t>  0     0      0     1</a:t>
                      </a:r>
                      <a:r>
                        <a:rPr lang="en-US" baseline="0" dirty="0">
                          <a:latin typeface="+mn-lt"/>
                        </a:rPr>
                        <a:t>     1</a:t>
                      </a:r>
                      <a:endParaRPr lang="en-US" dirty="0">
                        <a:latin typeface="+mn-lt"/>
                      </a:endParaRPr>
                    </a:p>
                  </a:txBody>
                  <a:tcPr/>
                </a:tc>
                <a:tc>
                  <a:txBody>
                    <a:bodyPr/>
                    <a:lstStyle/>
                    <a:p>
                      <a:pPr algn="ctr"/>
                      <a:r>
                        <a:rPr lang="en-US" dirty="0">
                          <a:latin typeface="+mn-lt"/>
                        </a:rPr>
                        <a:t>1     </a:t>
                      </a:r>
                      <a:r>
                        <a:rPr lang="en-US" baseline="0" dirty="0">
                          <a:latin typeface="+mn-lt"/>
                        </a:rPr>
                        <a:t> 0</a:t>
                      </a:r>
                      <a:r>
                        <a:rPr lang="en-US" dirty="0">
                          <a:latin typeface="+mn-lt"/>
                        </a:rPr>
                        <a:t>      1</a:t>
                      </a:r>
                      <a:r>
                        <a:rPr lang="en-US" baseline="0" dirty="0">
                          <a:latin typeface="+mn-lt"/>
                        </a:rPr>
                        <a:t>                   </a:t>
                      </a:r>
                      <a:endParaRPr lang="en-US" dirty="0">
                        <a:latin typeface="+mn-lt"/>
                      </a:endParaRPr>
                    </a:p>
                  </a:txBody>
                  <a:tcPr/>
                </a:tc>
                <a:extLst>
                  <a:ext uri="{0D108BD9-81ED-4DB2-BD59-A6C34878D82A}">
                    <a16:rowId xmlns:a16="http://schemas.microsoft.com/office/drawing/2014/main" val="3007003430"/>
                  </a:ext>
                </a:extLst>
              </a:tr>
            </a:tbl>
          </a:graphicData>
        </a:graphic>
      </p:graphicFrame>
    </p:spTree>
    <p:extLst>
      <p:ext uri="{BB962C8B-B14F-4D97-AF65-F5344CB8AC3E}">
        <p14:creationId xmlns:p14="http://schemas.microsoft.com/office/powerpoint/2010/main" val="17199408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62"/>
            <a:ext cx="5292080" cy="1411941"/>
          </a:xfrm>
        </p:spPr>
        <p:txBody>
          <a:bodyPr/>
          <a:lstStyle/>
          <a:p>
            <a:r>
              <a:rPr lang="en-US" sz="4800" dirty="0"/>
              <a:t>S-DES Decryption</a:t>
            </a:r>
            <a:endParaRPr lang="ar-JO" sz="4800" dirty="0"/>
          </a:p>
        </p:txBody>
      </p:sp>
      <p:sp>
        <p:nvSpPr>
          <p:cNvPr id="3" name="Content Placeholder 2"/>
          <p:cNvSpPr>
            <a:spLocks noGrp="1"/>
          </p:cNvSpPr>
          <p:nvPr>
            <p:ph idx="1"/>
          </p:nvPr>
        </p:nvSpPr>
        <p:spPr>
          <a:xfrm>
            <a:off x="467544" y="1502460"/>
            <a:ext cx="7823397" cy="4824537"/>
          </a:xfrm>
        </p:spPr>
        <p:txBody>
          <a:bodyPr>
            <a:noAutofit/>
          </a:bodyPr>
          <a:lstStyle/>
          <a:p>
            <a:pPr marL="0" indent="0">
              <a:spcBef>
                <a:spcPts val="0"/>
              </a:spcBef>
              <a:buNone/>
            </a:pPr>
            <a:r>
              <a:rPr lang="en-US" sz="2400" dirty="0">
                <a:solidFill>
                  <a:srgbClr val="C00000"/>
                </a:solidFill>
              </a:rPr>
              <a:t>Step2. </a:t>
            </a:r>
            <a:r>
              <a:rPr lang="en-US" sz="2400" dirty="0"/>
              <a:t>Decode 8-bit block of data:</a:t>
            </a:r>
          </a:p>
          <a:p>
            <a:pPr marL="0" lvl="0" indent="0">
              <a:spcBef>
                <a:spcPts val="0"/>
              </a:spcBef>
              <a:buNone/>
            </a:pPr>
            <a:r>
              <a:rPr lang="en-US" sz="2000" dirty="0"/>
              <a:t>CT=00011001</a:t>
            </a:r>
          </a:p>
          <a:p>
            <a:pPr marL="0" indent="0" fontAlgn="t">
              <a:spcBef>
                <a:spcPts val="0"/>
              </a:spcBef>
              <a:buNone/>
            </a:pPr>
            <a:r>
              <a:rPr lang="en-US" sz="2000" dirty="0"/>
              <a:t>K1= 11000010  </a:t>
            </a:r>
            <a:r>
              <a:rPr lang="en-US" sz="2000" b="1" dirty="0"/>
              <a:t>                 </a:t>
            </a:r>
            <a:endParaRPr lang="en-US" sz="2000" dirty="0"/>
          </a:p>
          <a:p>
            <a:pPr marL="0" indent="0">
              <a:spcBef>
                <a:spcPts val="0"/>
              </a:spcBef>
              <a:buNone/>
            </a:pPr>
            <a:r>
              <a:rPr lang="en-US" sz="2000" dirty="0"/>
              <a:t>K2=00011101</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1899238129"/>
              </p:ext>
            </p:extLst>
          </p:nvPr>
        </p:nvGraphicFramePr>
        <p:xfrm>
          <a:off x="899592" y="2780928"/>
          <a:ext cx="7679384" cy="3708400"/>
        </p:xfrm>
        <a:graphic>
          <a:graphicData uri="http://schemas.openxmlformats.org/drawingml/2006/table">
            <a:tbl>
              <a:tblPr firstRow="1" bandRow="1">
                <a:tableStyleId>{5C22544A-7EE6-4342-B048-85BDC9FD1C3A}</a:tableStyleId>
              </a:tblPr>
              <a:tblGrid>
                <a:gridCol w="1919846">
                  <a:extLst>
                    <a:ext uri="{9D8B030D-6E8A-4147-A177-3AD203B41FA5}">
                      <a16:colId xmlns:a16="http://schemas.microsoft.com/office/drawing/2014/main" val="397811046"/>
                    </a:ext>
                  </a:extLst>
                </a:gridCol>
                <a:gridCol w="1919846">
                  <a:extLst>
                    <a:ext uri="{9D8B030D-6E8A-4147-A177-3AD203B41FA5}">
                      <a16:colId xmlns:a16="http://schemas.microsoft.com/office/drawing/2014/main" val="1875588556"/>
                    </a:ext>
                  </a:extLst>
                </a:gridCol>
                <a:gridCol w="1919846">
                  <a:extLst>
                    <a:ext uri="{9D8B030D-6E8A-4147-A177-3AD203B41FA5}">
                      <a16:colId xmlns:a16="http://schemas.microsoft.com/office/drawing/2014/main" val="2671713492"/>
                    </a:ext>
                  </a:extLst>
                </a:gridCol>
                <a:gridCol w="1919846">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0     0     0     1</a:t>
                      </a:r>
                    </a:p>
                  </a:txBody>
                  <a:tcPr/>
                </a:tc>
                <a:tc>
                  <a:txBody>
                    <a:bodyPr/>
                    <a:lstStyle/>
                    <a:p>
                      <a:pPr algn="ctr"/>
                      <a:r>
                        <a:rPr lang="en-US" dirty="0">
                          <a:latin typeface="+mn-lt"/>
                        </a:rPr>
                        <a:t>1     0     0     1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431659082"/>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endParaRPr lang="en-US" b="1" dirty="0">
                        <a:solidFill>
                          <a:srgbClr val="C00000"/>
                        </a:solidFill>
                        <a:latin typeface="+mn-lt"/>
                      </a:endParaRPr>
                    </a:p>
                  </a:txBody>
                  <a:tcPr/>
                </a:tc>
                <a:tc>
                  <a:txBody>
                    <a:bodyPr/>
                    <a:lstStyle/>
                    <a:p>
                      <a:pPr algn="ctr"/>
                      <a:endParaRPr lang="en-US" b="1" dirty="0">
                        <a:solidFill>
                          <a:srgbClr val="C00000"/>
                        </a:solidFill>
                        <a:latin typeface="+mn-lt"/>
                      </a:endParaRP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1" dirty="0">
                          <a:solidFill>
                            <a:srgbClr val="00B050"/>
                          </a:solidFill>
                          <a:latin typeface="+mn-lt"/>
                        </a:rPr>
                        <a:t>K2</a:t>
                      </a:r>
                    </a:p>
                  </a:txBody>
                  <a:tcPr/>
                </a:tc>
                <a:tc>
                  <a:txBody>
                    <a:bodyPr/>
                    <a:lstStyle/>
                    <a:p>
                      <a:pPr algn="ctr"/>
                      <a:endParaRPr lang="en-US" b="1" dirty="0">
                        <a:solidFill>
                          <a:srgbClr val="00B050"/>
                        </a:solidFill>
                        <a:latin typeface="+mn-lt"/>
                      </a:endParaRPr>
                    </a:p>
                  </a:txBody>
                  <a:tcPr/>
                </a:tc>
                <a:tc>
                  <a:txBody>
                    <a:bodyPr/>
                    <a:lstStyle/>
                    <a:p>
                      <a:pPr algn="ctr"/>
                      <a:endParaRPr lang="en-US" b="1" dirty="0">
                        <a:solidFill>
                          <a:srgbClr val="00B050"/>
                        </a:solidFill>
                        <a:latin typeface="+mn-lt"/>
                      </a:endParaRP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4.</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S-Boxes(K </a:t>
                      </a:r>
                      <a:r>
                        <a:rPr lang="en-US" sz="1600" dirty="0">
                          <a:latin typeface="Cambria" panose="02040503050406030204" pitchFamily="18" charset="0"/>
                          <a:ea typeface="Cambria" panose="02040503050406030204" pitchFamily="18" charset="0"/>
                        </a:rPr>
                        <a:t>⊕ </a:t>
                      </a:r>
                      <a:r>
                        <a:rPr lang="en-US" sz="1600" dirty="0">
                          <a:latin typeface="+mn-lt"/>
                        </a:rPr>
                        <a:t>E(R))</a:t>
                      </a:r>
                    </a:p>
                  </a:txBody>
                  <a:tcPr/>
                </a:tc>
                <a:tc>
                  <a:txBody>
                    <a:bodyPr/>
                    <a:lstStyle/>
                    <a:p>
                      <a:pPr algn="ctr"/>
                      <a:endParaRPr lang="en-US" b="1" dirty="0">
                        <a:solidFill>
                          <a:schemeClr val="tx1"/>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41255208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mn-lt"/>
                        </a:rPr>
                        <a:t>P4(S-Boxes(K </a:t>
                      </a:r>
                      <a:r>
                        <a:rPr lang="en-US" sz="1400" dirty="0">
                          <a:latin typeface="Cambria" panose="02040503050406030204" pitchFamily="18" charset="0"/>
                          <a:ea typeface="Cambria" panose="02040503050406030204" pitchFamily="18" charset="0"/>
                        </a:rPr>
                        <a:t>⊕ </a:t>
                      </a:r>
                      <a:r>
                        <a:rPr lang="en-US" sz="1400" dirty="0">
                          <a:latin typeface="+mn-lt"/>
                        </a:rPr>
                        <a:t>E(R)))</a:t>
                      </a:r>
                    </a:p>
                  </a:txBody>
                  <a:tcPr/>
                </a:tc>
                <a:tc>
                  <a:txBody>
                    <a:bodyPr/>
                    <a:lstStyle/>
                    <a:p>
                      <a:pPr algn="ctr"/>
                      <a:endParaRPr lang="en-US" b="1" dirty="0">
                        <a:solidFill>
                          <a:schemeClr val="tx1"/>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10323590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78186170"/>
                  </a:ext>
                </a:extLst>
              </a:tr>
            </a:tbl>
          </a:graphicData>
        </a:graphic>
      </p:graphicFrame>
      <p:pic>
        <p:nvPicPr>
          <p:cNvPr id="4" name="Picture 3"/>
          <p:cNvPicPr>
            <a:picLocks noChangeAspect="1"/>
          </p:cNvPicPr>
          <p:nvPr/>
        </p:nvPicPr>
        <p:blipFill>
          <a:blip r:embed="rId2"/>
          <a:stretch>
            <a:fillRect/>
          </a:stretch>
        </p:blipFill>
        <p:spPr>
          <a:xfrm>
            <a:off x="5076056" y="-28201"/>
            <a:ext cx="4067944" cy="2809129"/>
          </a:xfrm>
          <a:prstGeom prst="rect">
            <a:avLst/>
          </a:prstGeom>
        </p:spPr>
      </p:pic>
    </p:spTree>
    <p:extLst>
      <p:ext uri="{BB962C8B-B14F-4D97-AF65-F5344CB8AC3E}">
        <p14:creationId xmlns:p14="http://schemas.microsoft.com/office/powerpoint/2010/main" val="268778291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73162"/>
            <a:ext cx="5292080" cy="1411941"/>
          </a:xfrm>
        </p:spPr>
        <p:txBody>
          <a:bodyPr/>
          <a:lstStyle/>
          <a:p>
            <a:r>
              <a:rPr lang="en-US" sz="4800" dirty="0"/>
              <a:t>S-DES Decryption</a:t>
            </a:r>
            <a:endParaRPr lang="ar-JO" sz="4800" dirty="0"/>
          </a:p>
        </p:txBody>
      </p:sp>
      <p:sp>
        <p:nvSpPr>
          <p:cNvPr id="3" name="Content Placeholder 2"/>
          <p:cNvSpPr>
            <a:spLocks noGrp="1"/>
          </p:cNvSpPr>
          <p:nvPr>
            <p:ph idx="1"/>
          </p:nvPr>
        </p:nvSpPr>
        <p:spPr>
          <a:xfrm>
            <a:off x="467544" y="1502460"/>
            <a:ext cx="7823397" cy="4824537"/>
          </a:xfrm>
        </p:spPr>
        <p:txBody>
          <a:bodyPr>
            <a:noAutofit/>
          </a:bodyPr>
          <a:lstStyle/>
          <a:p>
            <a:pPr marL="0" indent="0">
              <a:spcBef>
                <a:spcPts val="0"/>
              </a:spcBef>
              <a:buNone/>
            </a:pPr>
            <a:r>
              <a:rPr lang="en-US" sz="2400" dirty="0">
                <a:solidFill>
                  <a:srgbClr val="C00000"/>
                </a:solidFill>
              </a:rPr>
              <a:t>Step2. </a:t>
            </a:r>
            <a:r>
              <a:rPr lang="en-US" sz="2400" dirty="0"/>
              <a:t>Decode 8-bit block of data:</a:t>
            </a:r>
          </a:p>
          <a:p>
            <a:pPr marL="0" lvl="0" indent="0">
              <a:spcBef>
                <a:spcPts val="0"/>
              </a:spcBef>
              <a:buNone/>
            </a:pPr>
            <a:r>
              <a:rPr lang="en-US" sz="2000" dirty="0"/>
              <a:t>CT=00011001</a:t>
            </a:r>
          </a:p>
          <a:p>
            <a:pPr marL="0" indent="0" fontAlgn="t">
              <a:spcBef>
                <a:spcPts val="0"/>
              </a:spcBef>
              <a:buNone/>
            </a:pPr>
            <a:r>
              <a:rPr lang="en-US" sz="2000" dirty="0"/>
              <a:t>K1= 11000010  </a:t>
            </a:r>
            <a:r>
              <a:rPr lang="en-US" sz="2000" b="1" dirty="0"/>
              <a:t>                 </a:t>
            </a:r>
            <a:endParaRPr lang="en-US" sz="2000" dirty="0"/>
          </a:p>
          <a:p>
            <a:pPr marL="0" indent="0">
              <a:spcBef>
                <a:spcPts val="0"/>
              </a:spcBef>
              <a:buNone/>
            </a:pPr>
            <a:r>
              <a:rPr lang="en-US" sz="2000" dirty="0"/>
              <a:t>K2=00011101</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649478517"/>
              </p:ext>
            </p:extLst>
          </p:nvPr>
        </p:nvGraphicFramePr>
        <p:xfrm>
          <a:off x="899592" y="2780928"/>
          <a:ext cx="7679384" cy="3708400"/>
        </p:xfrm>
        <a:graphic>
          <a:graphicData uri="http://schemas.openxmlformats.org/drawingml/2006/table">
            <a:tbl>
              <a:tblPr firstRow="1" bandRow="1">
                <a:tableStyleId>{5C22544A-7EE6-4342-B048-85BDC9FD1C3A}</a:tableStyleId>
              </a:tblPr>
              <a:tblGrid>
                <a:gridCol w="1919846">
                  <a:extLst>
                    <a:ext uri="{9D8B030D-6E8A-4147-A177-3AD203B41FA5}">
                      <a16:colId xmlns:a16="http://schemas.microsoft.com/office/drawing/2014/main" val="397811046"/>
                    </a:ext>
                  </a:extLst>
                </a:gridCol>
                <a:gridCol w="1919846">
                  <a:extLst>
                    <a:ext uri="{9D8B030D-6E8A-4147-A177-3AD203B41FA5}">
                      <a16:colId xmlns:a16="http://schemas.microsoft.com/office/drawing/2014/main" val="1875588556"/>
                    </a:ext>
                  </a:extLst>
                </a:gridCol>
                <a:gridCol w="1919846">
                  <a:extLst>
                    <a:ext uri="{9D8B030D-6E8A-4147-A177-3AD203B41FA5}">
                      <a16:colId xmlns:a16="http://schemas.microsoft.com/office/drawing/2014/main" val="2671713492"/>
                    </a:ext>
                  </a:extLst>
                </a:gridCol>
                <a:gridCol w="1919846">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PT</a:t>
                      </a:r>
                    </a:p>
                  </a:txBody>
                  <a:tcPr/>
                </a:tc>
                <a:tc>
                  <a:txBody>
                    <a:bodyPr/>
                    <a:lstStyle/>
                    <a:p>
                      <a:pPr algn="ctr"/>
                      <a:r>
                        <a:rPr lang="en-US" dirty="0">
                          <a:latin typeface="+mn-lt"/>
                        </a:rPr>
                        <a:t>0     0     0     1</a:t>
                      </a:r>
                    </a:p>
                  </a:txBody>
                  <a:tcPr/>
                </a:tc>
                <a:tc>
                  <a:txBody>
                    <a:bodyPr/>
                    <a:lstStyle/>
                    <a:p>
                      <a:pPr algn="ctr"/>
                      <a:r>
                        <a:rPr lang="en-US" dirty="0">
                          <a:latin typeface="+mn-lt"/>
                        </a:rPr>
                        <a:t>1     0     0     1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1. Initial P</a:t>
                      </a:r>
                    </a:p>
                  </a:txBody>
                  <a:tcPr/>
                </a:tc>
                <a:tc>
                  <a:txBody>
                    <a:bodyPr/>
                    <a:lstStyle/>
                    <a:p>
                      <a:pPr algn="ctr"/>
                      <a:r>
                        <a:rPr lang="en-US" dirty="0">
                          <a:latin typeface="+mn-lt"/>
                        </a:rPr>
                        <a:t>IP(PT)</a:t>
                      </a:r>
                    </a:p>
                  </a:txBody>
                  <a:tcPr/>
                </a:tc>
                <a:tc>
                  <a:txBody>
                    <a:bodyPr/>
                    <a:lstStyle/>
                    <a:p>
                      <a:pPr algn="ctr"/>
                      <a:r>
                        <a:rPr lang="en-US" dirty="0">
                          <a:latin typeface="+mn-lt"/>
                        </a:rPr>
                        <a:t>0     0     0     0</a:t>
                      </a:r>
                    </a:p>
                  </a:txBody>
                  <a:tcPr/>
                </a:tc>
                <a:tc>
                  <a:txBody>
                    <a:bodyPr/>
                    <a:lstStyle/>
                    <a:p>
                      <a:pPr algn="ctr"/>
                      <a:r>
                        <a:rPr lang="en-US" dirty="0">
                          <a:latin typeface="+mn-lt"/>
                        </a:rPr>
                        <a:t>1     1     1     0</a:t>
                      </a:r>
                    </a:p>
                  </a:txBody>
                  <a:tcPr/>
                </a:tc>
                <a:extLst>
                  <a:ext uri="{0D108BD9-81ED-4DB2-BD59-A6C34878D82A}">
                    <a16:rowId xmlns:a16="http://schemas.microsoft.com/office/drawing/2014/main" val="431659082"/>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b="1" dirty="0">
                          <a:solidFill>
                            <a:srgbClr val="C00000"/>
                          </a:solidFill>
                          <a:latin typeface="+mn-lt"/>
                        </a:rPr>
                        <a:t>0     0     0     0</a:t>
                      </a:r>
                    </a:p>
                  </a:txBody>
                  <a:tcPr/>
                </a:tc>
                <a:tc>
                  <a:txBody>
                    <a:bodyPr/>
                    <a:lstStyle/>
                    <a:p>
                      <a:pPr algn="ctr"/>
                      <a:r>
                        <a:rPr lang="en-US" b="1" dirty="0">
                          <a:solidFill>
                            <a:srgbClr val="C00000"/>
                          </a:solidFill>
                          <a:latin typeface="+mn-lt"/>
                        </a:rPr>
                        <a:t>1     1     1     0</a:t>
                      </a: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dirty="0">
                          <a:latin typeface="+mn-lt"/>
                        </a:rPr>
                        <a:t>0     1     1     1</a:t>
                      </a:r>
                    </a:p>
                  </a:txBody>
                  <a:tcPr/>
                </a:tc>
                <a:tc>
                  <a:txBody>
                    <a:bodyPr/>
                    <a:lstStyle/>
                    <a:p>
                      <a:pPr algn="ctr"/>
                      <a:r>
                        <a:rPr lang="en-US" dirty="0">
                          <a:latin typeface="+mn-lt"/>
                        </a:rPr>
                        <a:t>1     1     0     1</a:t>
                      </a: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1" dirty="0">
                          <a:solidFill>
                            <a:srgbClr val="00B050"/>
                          </a:solidFill>
                          <a:latin typeface="+mn-lt"/>
                        </a:rPr>
                        <a:t>K2</a:t>
                      </a:r>
                    </a:p>
                  </a:txBody>
                  <a:tcPr/>
                </a:tc>
                <a:tc>
                  <a:txBody>
                    <a:bodyPr/>
                    <a:lstStyle/>
                    <a:p>
                      <a:pPr algn="ctr"/>
                      <a:r>
                        <a:rPr lang="en-US" b="1" dirty="0">
                          <a:solidFill>
                            <a:srgbClr val="00B050"/>
                          </a:solidFill>
                          <a:latin typeface="+mn-lt"/>
                        </a:rPr>
                        <a:t>  0     0     0    </a:t>
                      </a:r>
                      <a:r>
                        <a:rPr lang="en-US" b="1" baseline="0" dirty="0">
                          <a:solidFill>
                            <a:srgbClr val="00B050"/>
                          </a:solidFill>
                          <a:latin typeface="+mn-lt"/>
                        </a:rPr>
                        <a:t>1</a:t>
                      </a:r>
                      <a:endParaRPr lang="en-US" b="1" dirty="0">
                        <a:solidFill>
                          <a:srgbClr val="00B050"/>
                        </a:solidFill>
                        <a:latin typeface="+mn-lt"/>
                      </a:endParaRPr>
                    </a:p>
                  </a:txBody>
                  <a:tcPr/>
                </a:tc>
                <a:tc>
                  <a:txBody>
                    <a:bodyPr/>
                    <a:lstStyle/>
                    <a:p>
                      <a:pPr algn="ctr"/>
                      <a:r>
                        <a:rPr lang="en-US" b="1" dirty="0">
                          <a:solidFill>
                            <a:srgbClr val="00B050"/>
                          </a:solidFill>
                          <a:latin typeface="+mn-lt"/>
                        </a:rPr>
                        <a:t>1     1     0     1</a:t>
                      </a: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4.</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dirty="0">
                          <a:latin typeface="+mn-lt"/>
                        </a:rPr>
                        <a:t>  0     1     1     0</a:t>
                      </a:r>
                    </a:p>
                  </a:txBody>
                  <a:tcPr/>
                </a:tc>
                <a:tc>
                  <a:txBody>
                    <a:bodyPr/>
                    <a:lstStyle/>
                    <a:p>
                      <a:pPr algn="ctr"/>
                      <a:r>
                        <a:rPr lang="en-US" dirty="0">
                          <a:latin typeface="+mn-lt"/>
                        </a:rPr>
                        <a:t>0    0     0     0</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S-Boxes(K </a:t>
                      </a:r>
                      <a:r>
                        <a:rPr lang="en-US" sz="1600" dirty="0">
                          <a:latin typeface="Cambria" panose="02040503050406030204" pitchFamily="18" charset="0"/>
                          <a:ea typeface="Cambria" panose="02040503050406030204" pitchFamily="18" charset="0"/>
                        </a:rPr>
                        <a:t>⊕ </a:t>
                      </a:r>
                      <a:r>
                        <a:rPr lang="en-US" sz="1600" dirty="0">
                          <a:latin typeface="+mn-lt"/>
                        </a:rPr>
                        <a:t>E(R))</a:t>
                      </a:r>
                    </a:p>
                  </a:txBody>
                  <a:tcPr/>
                </a:tc>
                <a:tc>
                  <a:txBody>
                    <a:bodyPr/>
                    <a:lstStyle/>
                    <a:p>
                      <a:pPr algn="ctr"/>
                      <a:r>
                        <a:rPr lang="en-US" b="1" dirty="0">
                          <a:solidFill>
                            <a:schemeClr val="tx1"/>
                          </a:solidFill>
                          <a:latin typeface="+mn-lt"/>
                        </a:rPr>
                        <a:t> 1    0     0     0</a:t>
                      </a:r>
                    </a:p>
                  </a:txBody>
                  <a:tcPr/>
                </a:tc>
                <a:tc>
                  <a:txBody>
                    <a:bodyPr/>
                    <a:lstStyle/>
                    <a:p>
                      <a:pPr algn="ctr"/>
                      <a:endParaRPr lang="en-US" b="1" dirty="0">
                        <a:latin typeface="+mn-lt"/>
                      </a:endParaRPr>
                    </a:p>
                  </a:txBody>
                  <a:tcPr/>
                </a:tc>
                <a:extLst>
                  <a:ext uri="{0D108BD9-81ED-4DB2-BD59-A6C34878D82A}">
                    <a16:rowId xmlns:a16="http://schemas.microsoft.com/office/drawing/2014/main" val="41255208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mn-lt"/>
                        </a:rPr>
                        <a:t>P4(S-Boxes(K </a:t>
                      </a:r>
                      <a:r>
                        <a:rPr lang="en-US" sz="1400" dirty="0">
                          <a:latin typeface="Cambria" panose="02040503050406030204" pitchFamily="18" charset="0"/>
                          <a:ea typeface="Cambria" panose="02040503050406030204" pitchFamily="18" charset="0"/>
                        </a:rPr>
                        <a:t>⊕ </a:t>
                      </a:r>
                      <a:r>
                        <a:rPr lang="en-US" sz="1400" dirty="0">
                          <a:latin typeface="+mn-lt"/>
                        </a:rPr>
                        <a:t>E(R)))</a:t>
                      </a:r>
                    </a:p>
                  </a:txBody>
                  <a:tcPr/>
                </a:tc>
                <a:tc>
                  <a:txBody>
                    <a:bodyPr/>
                    <a:lstStyle/>
                    <a:p>
                      <a:pPr algn="ctr"/>
                      <a:r>
                        <a:rPr lang="en-US" b="1" dirty="0">
                          <a:solidFill>
                            <a:schemeClr val="tx1"/>
                          </a:solidFill>
                          <a:latin typeface="+mn-lt"/>
                        </a:rPr>
                        <a:t>0     0     0     </a:t>
                      </a:r>
                      <a:r>
                        <a:rPr lang="en-US" b="1" baseline="0" dirty="0">
                          <a:solidFill>
                            <a:schemeClr val="tx1"/>
                          </a:solidFill>
                          <a:latin typeface="+mn-lt"/>
                        </a:rPr>
                        <a:t> 1</a:t>
                      </a:r>
                      <a:endParaRPr lang="en-US" b="1" dirty="0">
                        <a:solidFill>
                          <a:schemeClr val="tx1"/>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10323590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0     0     0     </a:t>
                      </a:r>
                      <a:r>
                        <a:rPr lang="en-US" b="1" baseline="0" dirty="0">
                          <a:solidFill>
                            <a:schemeClr val="tx1"/>
                          </a:solidFill>
                          <a:latin typeface="+mn-lt"/>
                        </a:rPr>
                        <a:t> 1</a:t>
                      </a:r>
                      <a:endParaRPr lang="en-US" b="1" dirty="0">
                        <a:solidFill>
                          <a:schemeClr val="tx1"/>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78186170"/>
                  </a:ext>
                </a:extLst>
              </a:tr>
            </a:tbl>
          </a:graphicData>
        </a:graphic>
      </p:graphicFrame>
      <p:pic>
        <p:nvPicPr>
          <p:cNvPr id="4" name="Picture 3"/>
          <p:cNvPicPr>
            <a:picLocks noChangeAspect="1"/>
          </p:cNvPicPr>
          <p:nvPr/>
        </p:nvPicPr>
        <p:blipFill>
          <a:blip r:embed="rId2"/>
          <a:stretch>
            <a:fillRect/>
          </a:stretch>
        </p:blipFill>
        <p:spPr>
          <a:xfrm>
            <a:off x="5076056" y="-28201"/>
            <a:ext cx="4067944" cy="2809129"/>
          </a:xfrm>
          <a:prstGeom prst="rect">
            <a:avLst/>
          </a:prstGeom>
        </p:spPr>
      </p:pic>
      <p:sp>
        <p:nvSpPr>
          <p:cNvPr id="5" name="Rectangle 4"/>
          <p:cNvSpPr/>
          <p:nvPr/>
        </p:nvSpPr>
        <p:spPr>
          <a:xfrm>
            <a:off x="2877235" y="6488668"/>
            <a:ext cx="3724097" cy="338554"/>
          </a:xfrm>
          <a:prstGeom prst="rect">
            <a:avLst/>
          </a:prstGeom>
        </p:spPr>
        <p:txBody>
          <a:bodyPr wrap="none">
            <a:spAutoFit/>
          </a:bodyPr>
          <a:lstStyle/>
          <a:p>
            <a:pPr marL="0" indent="0" algn="ctr">
              <a:spcBef>
                <a:spcPts val="600"/>
              </a:spcBef>
              <a:buNone/>
            </a:pPr>
            <a:r>
              <a:rPr lang="en-US" altLang="en-US" sz="1600" dirty="0">
                <a:latin typeface="+mn-lt"/>
              </a:rPr>
              <a:t>The output of the first round</a:t>
            </a:r>
            <a:r>
              <a:rPr lang="en-US" altLang="en-US" sz="1600" dirty="0">
                <a:latin typeface="+mn-lt"/>
                <a:sym typeface="Wingdings" panose="05000000000000000000" pitchFamily="2" charset="2"/>
              </a:rPr>
              <a:t> is: 1110 0001</a:t>
            </a:r>
            <a:endParaRPr lang="en-US" altLang="en-US" sz="1600" dirty="0">
              <a:latin typeface="+mn-lt"/>
            </a:endParaRPr>
          </a:p>
        </p:txBody>
      </p:sp>
    </p:spTree>
    <p:extLst>
      <p:ext uri="{BB962C8B-B14F-4D97-AF65-F5344CB8AC3E}">
        <p14:creationId xmlns:p14="http://schemas.microsoft.com/office/powerpoint/2010/main" val="39855096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533"/>
            <a:ext cx="5292080" cy="1411941"/>
          </a:xfrm>
        </p:spPr>
        <p:txBody>
          <a:bodyPr/>
          <a:lstStyle/>
          <a:p>
            <a:r>
              <a:rPr lang="en-US" sz="4800" dirty="0"/>
              <a:t>S-DES Decryption</a:t>
            </a:r>
            <a:endParaRPr lang="ar-JO" sz="4800" dirty="0"/>
          </a:p>
        </p:txBody>
      </p:sp>
      <p:sp>
        <p:nvSpPr>
          <p:cNvPr id="3" name="Content Placeholder 2"/>
          <p:cNvSpPr>
            <a:spLocks noGrp="1"/>
          </p:cNvSpPr>
          <p:nvPr>
            <p:ph idx="1"/>
          </p:nvPr>
        </p:nvSpPr>
        <p:spPr>
          <a:xfrm>
            <a:off x="467544" y="1502460"/>
            <a:ext cx="7823397" cy="4824537"/>
          </a:xfrm>
        </p:spPr>
        <p:txBody>
          <a:bodyPr>
            <a:noAutofit/>
          </a:bodyPr>
          <a:lstStyle/>
          <a:p>
            <a:pPr marL="0" indent="0">
              <a:spcBef>
                <a:spcPts val="0"/>
              </a:spcBef>
              <a:buNone/>
            </a:pPr>
            <a:r>
              <a:rPr lang="en-US" sz="2400" dirty="0">
                <a:solidFill>
                  <a:srgbClr val="C00000"/>
                </a:solidFill>
              </a:rPr>
              <a:t>Step2. </a:t>
            </a:r>
            <a:r>
              <a:rPr lang="en-US" sz="2400" dirty="0"/>
              <a:t>Decode 8-bit block of data:</a:t>
            </a:r>
          </a:p>
          <a:p>
            <a:pPr marL="0" lvl="0" indent="0">
              <a:spcBef>
                <a:spcPts val="0"/>
              </a:spcBef>
              <a:buNone/>
            </a:pPr>
            <a:r>
              <a:rPr lang="en-US" sz="2000" dirty="0"/>
              <a:t>CT=00011001</a:t>
            </a:r>
          </a:p>
          <a:p>
            <a:pPr marL="0" indent="0" fontAlgn="t">
              <a:spcBef>
                <a:spcPts val="0"/>
              </a:spcBef>
              <a:buNone/>
            </a:pPr>
            <a:r>
              <a:rPr lang="en-US" sz="2000" dirty="0"/>
              <a:t>K1= 11000010  </a:t>
            </a:r>
            <a:r>
              <a:rPr lang="en-US" sz="2000" b="1" dirty="0"/>
              <a:t>                 </a:t>
            </a:r>
            <a:endParaRPr lang="en-US" sz="2000" dirty="0"/>
          </a:p>
          <a:p>
            <a:pPr marL="0" indent="0">
              <a:spcBef>
                <a:spcPts val="0"/>
              </a:spcBef>
              <a:buNone/>
            </a:pPr>
            <a:r>
              <a:rPr lang="en-US" sz="2000" dirty="0"/>
              <a:t>K2=00011101</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917741080"/>
              </p:ext>
            </p:extLst>
          </p:nvPr>
        </p:nvGraphicFramePr>
        <p:xfrm>
          <a:off x="899592" y="2899752"/>
          <a:ext cx="7679384" cy="3337560"/>
        </p:xfrm>
        <a:graphic>
          <a:graphicData uri="http://schemas.openxmlformats.org/drawingml/2006/table">
            <a:tbl>
              <a:tblPr firstRow="1" bandRow="1">
                <a:tableStyleId>{5C22544A-7EE6-4342-B048-85BDC9FD1C3A}</a:tableStyleId>
              </a:tblPr>
              <a:tblGrid>
                <a:gridCol w="1919846">
                  <a:extLst>
                    <a:ext uri="{9D8B030D-6E8A-4147-A177-3AD203B41FA5}">
                      <a16:colId xmlns:a16="http://schemas.microsoft.com/office/drawing/2014/main" val="397811046"/>
                    </a:ext>
                  </a:extLst>
                </a:gridCol>
                <a:gridCol w="1919846">
                  <a:extLst>
                    <a:ext uri="{9D8B030D-6E8A-4147-A177-3AD203B41FA5}">
                      <a16:colId xmlns:a16="http://schemas.microsoft.com/office/drawing/2014/main" val="1875588556"/>
                    </a:ext>
                  </a:extLst>
                </a:gridCol>
                <a:gridCol w="1919846">
                  <a:extLst>
                    <a:ext uri="{9D8B030D-6E8A-4147-A177-3AD203B41FA5}">
                      <a16:colId xmlns:a16="http://schemas.microsoft.com/office/drawing/2014/main" val="2671713492"/>
                    </a:ext>
                  </a:extLst>
                </a:gridCol>
                <a:gridCol w="1919846">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Round1</a:t>
                      </a:r>
                    </a:p>
                  </a:txBody>
                  <a:tcPr/>
                </a:tc>
                <a:tc>
                  <a:txBody>
                    <a:bodyPr/>
                    <a:lstStyle/>
                    <a:p>
                      <a:pPr algn="ctr"/>
                      <a:r>
                        <a:rPr lang="en-US" dirty="0">
                          <a:latin typeface="+mn-lt"/>
                        </a:rPr>
                        <a:t>1     1     1     0</a:t>
                      </a:r>
                    </a:p>
                  </a:txBody>
                  <a:tcPr/>
                </a:tc>
                <a:tc>
                  <a:txBody>
                    <a:bodyPr/>
                    <a:lstStyle/>
                    <a:p>
                      <a:pPr algn="ctr"/>
                      <a:r>
                        <a:rPr lang="en-US" dirty="0">
                          <a:latin typeface="+mn-lt"/>
                        </a:rPr>
                        <a:t>0     0     0     1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endParaRPr lang="en-US" b="1" dirty="0">
                        <a:solidFill>
                          <a:srgbClr val="C00000"/>
                        </a:solidFill>
                        <a:latin typeface="+mn-lt"/>
                      </a:endParaRPr>
                    </a:p>
                  </a:txBody>
                  <a:tcPr/>
                </a:tc>
                <a:tc>
                  <a:txBody>
                    <a:bodyPr/>
                    <a:lstStyle/>
                    <a:p>
                      <a:pPr algn="ctr"/>
                      <a:endParaRPr lang="en-US" b="1" dirty="0">
                        <a:solidFill>
                          <a:srgbClr val="C00000"/>
                        </a:solidFill>
                        <a:latin typeface="+mn-lt"/>
                      </a:endParaRP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1" dirty="0">
                          <a:solidFill>
                            <a:srgbClr val="00B050"/>
                          </a:solidFill>
                          <a:latin typeface="+mn-lt"/>
                        </a:rPr>
                        <a:t>K1</a:t>
                      </a:r>
                    </a:p>
                  </a:txBody>
                  <a:tcPr/>
                </a:tc>
                <a:tc>
                  <a:txBody>
                    <a:bodyPr/>
                    <a:lstStyle/>
                    <a:p>
                      <a:pPr algn="ctr"/>
                      <a:endParaRPr lang="en-US" b="1" dirty="0">
                        <a:solidFill>
                          <a:srgbClr val="00B050"/>
                        </a:solidFill>
                        <a:latin typeface="+mn-lt"/>
                      </a:endParaRPr>
                    </a:p>
                  </a:txBody>
                  <a:tcPr/>
                </a:tc>
                <a:tc>
                  <a:txBody>
                    <a:bodyPr/>
                    <a:lstStyle/>
                    <a:p>
                      <a:pPr algn="ctr"/>
                      <a:endParaRPr lang="en-US" b="1" dirty="0">
                        <a:solidFill>
                          <a:srgbClr val="00B050"/>
                        </a:solidFill>
                        <a:latin typeface="+mn-lt"/>
                      </a:endParaRP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4.</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endParaRPr lang="en-US" dirty="0">
                        <a:latin typeface="+mn-lt"/>
                      </a:endParaRPr>
                    </a:p>
                  </a:txBody>
                  <a:tcPr/>
                </a:tc>
                <a:tc>
                  <a:txBody>
                    <a:bodyPr/>
                    <a:lstStyle/>
                    <a:p>
                      <a:pPr algn="ctr"/>
                      <a:endParaRPr lang="en-US" dirty="0">
                        <a:latin typeface="+mn-lt"/>
                      </a:endParaRP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S-Boxes(K </a:t>
                      </a:r>
                      <a:r>
                        <a:rPr lang="en-US" sz="1600" dirty="0">
                          <a:latin typeface="Cambria" panose="02040503050406030204" pitchFamily="18" charset="0"/>
                          <a:ea typeface="Cambria" panose="02040503050406030204" pitchFamily="18" charset="0"/>
                        </a:rPr>
                        <a:t>⊕ </a:t>
                      </a:r>
                      <a:r>
                        <a:rPr lang="en-US" sz="1600" dirty="0">
                          <a:latin typeface="+mn-lt"/>
                        </a:rPr>
                        <a:t>E(R))</a:t>
                      </a:r>
                    </a:p>
                  </a:txBody>
                  <a:tcPr/>
                </a:tc>
                <a:tc>
                  <a:txBody>
                    <a:bodyPr/>
                    <a:lstStyle/>
                    <a:p>
                      <a:pPr algn="ctr"/>
                      <a:endParaRPr lang="en-US" b="1" dirty="0">
                        <a:solidFill>
                          <a:schemeClr val="tx1"/>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41255208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mn-lt"/>
                        </a:rPr>
                        <a:t>P4(S-Boxes(K </a:t>
                      </a:r>
                      <a:r>
                        <a:rPr lang="en-US" sz="1400" dirty="0">
                          <a:latin typeface="Cambria" panose="02040503050406030204" pitchFamily="18" charset="0"/>
                          <a:ea typeface="Cambria" panose="02040503050406030204" pitchFamily="18" charset="0"/>
                        </a:rPr>
                        <a:t>⊕ </a:t>
                      </a:r>
                      <a:r>
                        <a:rPr lang="en-US" sz="1400" dirty="0">
                          <a:latin typeface="+mn-lt"/>
                        </a:rPr>
                        <a:t>E(R)))</a:t>
                      </a:r>
                    </a:p>
                  </a:txBody>
                  <a:tcPr/>
                </a:tc>
                <a:tc>
                  <a:txBody>
                    <a:bodyPr/>
                    <a:lstStyle/>
                    <a:p>
                      <a:pPr algn="ctr"/>
                      <a:endParaRPr lang="en-US" b="1" dirty="0">
                        <a:solidFill>
                          <a:srgbClr val="C00000"/>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10323590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lang="en-US" b="1" dirty="0">
                        <a:solidFill>
                          <a:schemeClr val="tx1"/>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78186170"/>
                  </a:ext>
                </a:extLst>
              </a:tr>
            </a:tbl>
          </a:graphicData>
        </a:graphic>
      </p:graphicFrame>
      <p:pic>
        <p:nvPicPr>
          <p:cNvPr id="4" name="Picture 3"/>
          <p:cNvPicPr>
            <a:picLocks noChangeAspect="1"/>
          </p:cNvPicPr>
          <p:nvPr/>
        </p:nvPicPr>
        <p:blipFill>
          <a:blip r:embed="rId2"/>
          <a:stretch>
            <a:fillRect/>
          </a:stretch>
        </p:blipFill>
        <p:spPr>
          <a:xfrm>
            <a:off x="5076056" y="-28201"/>
            <a:ext cx="4067944" cy="2809129"/>
          </a:xfrm>
          <a:prstGeom prst="rect">
            <a:avLst/>
          </a:prstGeom>
        </p:spPr>
      </p:pic>
    </p:spTree>
    <p:extLst>
      <p:ext uri="{BB962C8B-B14F-4D97-AF65-F5344CB8AC3E}">
        <p14:creationId xmlns:p14="http://schemas.microsoft.com/office/powerpoint/2010/main" val="322782254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 y="38533"/>
            <a:ext cx="5292080" cy="1411941"/>
          </a:xfrm>
        </p:spPr>
        <p:txBody>
          <a:bodyPr/>
          <a:lstStyle/>
          <a:p>
            <a:r>
              <a:rPr lang="en-US" sz="4800" dirty="0"/>
              <a:t>S-DES Decryption</a:t>
            </a:r>
            <a:endParaRPr lang="ar-JO" sz="4800" dirty="0"/>
          </a:p>
        </p:txBody>
      </p:sp>
      <p:sp>
        <p:nvSpPr>
          <p:cNvPr id="3" name="Content Placeholder 2"/>
          <p:cNvSpPr>
            <a:spLocks noGrp="1"/>
          </p:cNvSpPr>
          <p:nvPr>
            <p:ph idx="1"/>
          </p:nvPr>
        </p:nvSpPr>
        <p:spPr>
          <a:xfrm>
            <a:off x="467544" y="1502460"/>
            <a:ext cx="7823397" cy="4824537"/>
          </a:xfrm>
        </p:spPr>
        <p:txBody>
          <a:bodyPr>
            <a:noAutofit/>
          </a:bodyPr>
          <a:lstStyle/>
          <a:p>
            <a:pPr marL="0" indent="0">
              <a:spcBef>
                <a:spcPts val="0"/>
              </a:spcBef>
              <a:buNone/>
            </a:pPr>
            <a:r>
              <a:rPr lang="en-US" sz="2400" dirty="0">
                <a:solidFill>
                  <a:srgbClr val="C00000"/>
                </a:solidFill>
              </a:rPr>
              <a:t>Step2. </a:t>
            </a:r>
            <a:r>
              <a:rPr lang="en-US" sz="2400" dirty="0"/>
              <a:t>Decode 8-bit block of data:</a:t>
            </a:r>
          </a:p>
          <a:p>
            <a:pPr marL="0" lvl="0" indent="0">
              <a:spcBef>
                <a:spcPts val="0"/>
              </a:spcBef>
              <a:buNone/>
            </a:pPr>
            <a:r>
              <a:rPr lang="en-US" sz="2000" dirty="0"/>
              <a:t>CT=00011001</a:t>
            </a:r>
          </a:p>
          <a:p>
            <a:pPr marL="0" indent="0" fontAlgn="t">
              <a:spcBef>
                <a:spcPts val="0"/>
              </a:spcBef>
              <a:buNone/>
            </a:pPr>
            <a:r>
              <a:rPr lang="en-US" sz="2000" dirty="0"/>
              <a:t>K1= 11000010  </a:t>
            </a:r>
            <a:r>
              <a:rPr lang="en-US" sz="2000" b="1" dirty="0"/>
              <a:t>                 </a:t>
            </a:r>
            <a:endParaRPr lang="en-US" sz="2000" dirty="0"/>
          </a:p>
          <a:p>
            <a:pPr marL="0" indent="0">
              <a:spcBef>
                <a:spcPts val="0"/>
              </a:spcBef>
              <a:buNone/>
            </a:pPr>
            <a:r>
              <a:rPr lang="en-US" sz="2000" dirty="0"/>
              <a:t>K2=00011101</a:t>
            </a: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313509357"/>
              </p:ext>
            </p:extLst>
          </p:nvPr>
        </p:nvGraphicFramePr>
        <p:xfrm>
          <a:off x="899592" y="2899752"/>
          <a:ext cx="7679384" cy="3337560"/>
        </p:xfrm>
        <a:graphic>
          <a:graphicData uri="http://schemas.openxmlformats.org/drawingml/2006/table">
            <a:tbl>
              <a:tblPr firstRow="1" bandRow="1">
                <a:tableStyleId>{5C22544A-7EE6-4342-B048-85BDC9FD1C3A}</a:tableStyleId>
              </a:tblPr>
              <a:tblGrid>
                <a:gridCol w="1919846">
                  <a:extLst>
                    <a:ext uri="{9D8B030D-6E8A-4147-A177-3AD203B41FA5}">
                      <a16:colId xmlns:a16="http://schemas.microsoft.com/office/drawing/2014/main" val="397811046"/>
                    </a:ext>
                  </a:extLst>
                </a:gridCol>
                <a:gridCol w="1919846">
                  <a:extLst>
                    <a:ext uri="{9D8B030D-6E8A-4147-A177-3AD203B41FA5}">
                      <a16:colId xmlns:a16="http://schemas.microsoft.com/office/drawing/2014/main" val="1875588556"/>
                    </a:ext>
                  </a:extLst>
                </a:gridCol>
                <a:gridCol w="1919846">
                  <a:extLst>
                    <a:ext uri="{9D8B030D-6E8A-4147-A177-3AD203B41FA5}">
                      <a16:colId xmlns:a16="http://schemas.microsoft.com/office/drawing/2014/main" val="2671713492"/>
                    </a:ext>
                  </a:extLst>
                </a:gridCol>
                <a:gridCol w="1919846">
                  <a:extLst>
                    <a:ext uri="{9D8B030D-6E8A-4147-A177-3AD203B41FA5}">
                      <a16:colId xmlns:a16="http://schemas.microsoft.com/office/drawing/2014/main" val="2491180893"/>
                    </a:ext>
                  </a:extLst>
                </a:gridCol>
              </a:tblGrid>
              <a:tr h="37084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endParaRPr lang="en-US" dirty="0">
                        <a:latin typeface="+mn-lt"/>
                      </a:endParaRPr>
                    </a:p>
                  </a:txBody>
                  <a:tcPr/>
                </a:tc>
                <a:tc>
                  <a:txBody>
                    <a:bodyPr/>
                    <a:lstStyle/>
                    <a:p>
                      <a:pPr algn="ctr"/>
                      <a:r>
                        <a:rPr lang="en-US" dirty="0">
                          <a:latin typeface="+mn-lt"/>
                        </a:rPr>
                        <a:t>Round1</a:t>
                      </a:r>
                    </a:p>
                  </a:txBody>
                  <a:tcPr/>
                </a:tc>
                <a:tc>
                  <a:txBody>
                    <a:bodyPr/>
                    <a:lstStyle/>
                    <a:p>
                      <a:pPr algn="ctr"/>
                      <a:r>
                        <a:rPr lang="en-US" dirty="0">
                          <a:latin typeface="+mn-lt"/>
                        </a:rPr>
                        <a:t>1     1     1     0</a:t>
                      </a:r>
                    </a:p>
                  </a:txBody>
                  <a:tcPr/>
                </a:tc>
                <a:tc>
                  <a:txBody>
                    <a:bodyPr/>
                    <a:lstStyle/>
                    <a:p>
                      <a:pPr algn="ctr"/>
                      <a:r>
                        <a:rPr lang="en-US" dirty="0">
                          <a:latin typeface="+mn-lt"/>
                        </a:rPr>
                        <a:t>0     0     0     1</a:t>
                      </a:r>
                    </a:p>
                  </a:txBody>
                  <a:tcPr/>
                </a:tc>
                <a:extLst>
                  <a:ext uri="{0D108BD9-81ED-4DB2-BD59-A6C34878D82A}">
                    <a16:rowId xmlns:a16="http://schemas.microsoft.com/office/drawing/2014/main" val="1274555540"/>
                  </a:ext>
                </a:extLst>
              </a:tr>
              <a:tr h="370840">
                <a:tc>
                  <a:txBody>
                    <a:bodyPr/>
                    <a:lstStyle/>
                    <a:p>
                      <a:pPr algn="ctr"/>
                      <a:r>
                        <a:rPr lang="en-US" b="1" dirty="0">
                          <a:solidFill>
                            <a:srgbClr val="0070C0"/>
                          </a:solidFill>
                          <a:latin typeface="+mn-lt"/>
                        </a:rPr>
                        <a:t>2. Split L</a:t>
                      </a:r>
                      <a:r>
                        <a:rPr lang="en-US" b="1" baseline="0" dirty="0">
                          <a:solidFill>
                            <a:srgbClr val="0070C0"/>
                          </a:solidFill>
                          <a:latin typeface="+mn-lt"/>
                        </a:rPr>
                        <a:t> &amp; R</a:t>
                      </a:r>
                      <a:endParaRPr lang="en-US" b="1" dirty="0">
                        <a:solidFill>
                          <a:srgbClr val="0070C0"/>
                        </a:solidFill>
                        <a:latin typeface="+mn-lt"/>
                      </a:endParaRPr>
                    </a:p>
                  </a:txBody>
                  <a:tcPr/>
                </a:tc>
                <a:tc>
                  <a:txBody>
                    <a:bodyPr/>
                    <a:lstStyle/>
                    <a:p>
                      <a:pPr algn="ctr"/>
                      <a:r>
                        <a:rPr lang="en-US" dirty="0">
                          <a:latin typeface="+mn-lt"/>
                        </a:rPr>
                        <a:t>L</a:t>
                      </a:r>
                      <a:r>
                        <a:rPr lang="en-US" baseline="-25000" dirty="0">
                          <a:latin typeface="+mn-lt"/>
                        </a:rPr>
                        <a:t>0</a:t>
                      </a:r>
                      <a:r>
                        <a:rPr lang="en-US" dirty="0">
                          <a:latin typeface="+mn-lt"/>
                        </a:rPr>
                        <a:t>R</a:t>
                      </a:r>
                      <a:r>
                        <a:rPr lang="en-US" baseline="-25000" dirty="0">
                          <a:latin typeface="+mn-lt"/>
                        </a:rPr>
                        <a:t>0</a:t>
                      </a:r>
                    </a:p>
                  </a:txBody>
                  <a:tcPr/>
                </a:tc>
                <a:tc>
                  <a:txBody>
                    <a:bodyPr/>
                    <a:lstStyle/>
                    <a:p>
                      <a:pPr algn="ctr"/>
                      <a:r>
                        <a:rPr lang="en-US" b="1" dirty="0">
                          <a:solidFill>
                            <a:srgbClr val="C00000"/>
                          </a:solidFill>
                          <a:latin typeface="+mn-lt"/>
                        </a:rPr>
                        <a:t>1     1     1     0</a:t>
                      </a:r>
                    </a:p>
                  </a:txBody>
                  <a:tcPr/>
                </a:tc>
                <a:tc>
                  <a:txBody>
                    <a:bodyPr/>
                    <a:lstStyle/>
                    <a:p>
                      <a:pPr algn="ctr"/>
                      <a:r>
                        <a:rPr lang="en-US" b="1" dirty="0">
                          <a:solidFill>
                            <a:srgbClr val="C00000"/>
                          </a:solidFill>
                          <a:latin typeface="+mn-lt"/>
                        </a:rPr>
                        <a:t>0     0     0     1</a:t>
                      </a:r>
                    </a:p>
                  </a:txBody>
                  <a:tcPr/>
                </a:tc>
                <a:extLst>
                  <a:ext uri="{0D108BD9-81ED-4DB2-BD59-A6C34878D82A}">
                    <a16:rowId xmlns:a16="http://schemas.microsoft.com/office/drawing/2014/main" val="1953776016"/>
                  </a:ext>
                </a:extLst>
              </a:tr>
              <a:tr h="370840">
                <a:tc>
                  <a:txBody>
                    <a:bodyPr/>
                    <a:lstStyle/>
                    <a:p>
                      <a:pPr algn="ctr"/>
                      <a:r>
                        <a:rPr lang="en-US" b="1" dirty="0">
                          <a:solidFill>
                            <a:srgbClr val="0070C0"/>
                          </a:solidFill>
                          <a:latin typeface="+mn-lt"/>
                        </a:rPr>
                        <a:t>3. Expansion</a:t>
                      </a:r>
                    </a:p>
                  </a:txBody>
                  <a:tcPr/>
                </a:tc>
                <a:tc>
                  <a:txBody>
                    <a:bodyPr/>
                    <a:lstStyle/>
                    <a:p>
                      <a:pPr algn="ctr"/>
                      <a:r>
                        <a:rPr lang="en-US" dirty="0">
                          <a:latin typeface="+mn-lt"/>
                        </a:rPr>
                        <a:t>E(R)</a:t>
                      </a:r>
                    </a:p>
                  </a:txBody>
                  <a:tcPr/>
                </a:tc>
                <a:tc>
                  <a:txBody>
                    <a:bodyPr/>
                    <a:lstStyle/>
                    <a:p>
                      <a:pPr algn="ctr"/>
                      <a:r>
                        <a:rPr lang="en-US" dirty="0">
                          <a:latin typeface="+mn-lt"/>
                        </a:rPr>
                        <a:t>1     0     0     0</a:t>
                      </a:r>
                    </a:p>
                  </a:txBody>
                  <a:tcPr/>
                </a:tc>
                <a:tc>
                  <a:txBody>
                    <a:bodyPr/>
                    <a:lstStyle/>
                    <a:p>
                      <a:pPr algn="ctr"/>
                      <a:r>
                        <a:rPr lang="en-US" dirty="0">
                          <a:latin typeface="+mn-lt"/>
                        </a:rPr>
                        <a:t>0     0     1     0</a:t>
                      </a:r>
                    </a:p>
                  </a:txBody>
                  <a:tcPr/>
                </a:tc>
                <a:extLst>
                  <a:ext uri="{0D108BD9-81ED-4DB2-BD59-A6C34878D82A}">
                    <a16:rowId xmlns:a16="http://schemas.microsoft.com/office/drawing/2014/main" val="1400794551"/>
                  </a:ext>
                </a:extLst>
              </a:tr>
              <a:tr h="370840">
                <a:tc>
                  <a:txBody>
                    <a:bodyPr/>
                    <a:lstStyle/>
                    <a:p>
                      <a:pPr algn="ctr"/>
                      <a:endParaRPr lang="en-US" b="1" dirty="0">
                        <a:solidFill>
                          <a:srgbClr val="0070C0"/>
                        </a:solidFill>
                        <a:latin typeface="+mn-lt"/>
                      </a:endParaRPr>
                    </a:p>
                  </a:txBody>
                  <a:tcPr/>
                </a:tc>
                <a:tc>
                  <a:txBody>
                    <a:bodyPr/>
                    <a:lstStyle/>
                    <a:p>
                      <a:pPr algn="ctr"/>
                      <a:r>
                        <a:rPr lang="en-US" b="1" dirty="0">
                          <a:solidFill>
                            <a:srgbClr val="00B050"/>
                          </a:solidFill>
                          <a:latin typeface="+mn-lt"/>
                        </a:rPr>
                        <a:t>K1</a:t>
                      </a:r>
                    </a:p>
                  </a:txBody>
                  <a:tcPr/>
                </a:tc>
                <a:tc>
                  <a:txBody>
                    <a:bodyPr/>
                    <a:lstStyle/>
                    <a:p>
                      <a:pPr algn="ctr"/>
                      <a:r>
                        <a:rPr lang="en-US" b="1" dirty="0">
                          <a:solidFill>
                            <a:srgbClr val="00B050"/>
                          </a:solidFill>
                          <a:latin typeface="+mn-lt"/>
                        </a:rPr>
                        <a:t>1     1     0     </a:t>
                      </a:r>
                      <a:r>
                        <a:rPr lang="en-US" b="1" baseline="0" dirty="0">
                          <a:solidFill>
                            <a:srgbClr val="00B050"/>
                          </a:solidFill>
                          <a:latin typeface="+mn-lt"/>
                        </a:rPr>
                        <a:t>0</a:t>
                      </a:r>
                      <a:endParaRPr lang="en-US" b="1" dirty="0">
                        <a:solidFill>
                          <a:srgbClr val="00B050"/>
                        </a:solidFill>
                        <a:latin typeface="+mn-lt"/>
                      </a:endParaRPr>
                    </a:p>
                  </a:txBody>
                  <a:tcPr/>
                </a:tc>
                <a:tc>
                  <a:txBody>
                    <a:bodyPr/>
                    <a:lstStyle/>
                    <a:p>
                      <a:pPr algn="ctr"/>
                      <a:r>
                        <a:rPr lang="en-US" b="1" dirty="0">
                          <a:solidFill>
                            <a:srgbClr val="00B050"/>
                          </a:solidFill>
                          <a:latin typeface="+mn-lt"/>
                        </a:rPr>
                        <a:t>0     0     1     0</a:t>
                      </a:r>
                    </a:p>
                  </a:txBody>
                  <a:tcPr/>
                </a:tc>
                <a:extLst>
                  <a:ext uri="{0D108BD9-81ED-4DB2-BD59-A6C34878D82A}">
                    <a16:rowId xmlns:a16="http://schemas.microsoft.com/office/drawing/2014/main" val="3936975483"/>
                  </a:ext>
                </a:extLst>
              </a:tr>
              <a:tr h="370840">
                <a:tc>
                  <a:txBody>
                    <a:bodyPr/>
                    <a:lstStyle/>
                    <a:p>
                      <a:pPr algn="ctr"/>
                      <a:r>
                        <a:rPr lang="en-US" b="1" dirty="0">
                          <a:solidFill>
                            <a:srgbClr val="0070C0"/>
                          </a:solidFill>
                          <a:latin typeface="+mn-lt"/>
                        </a:rPr>
                        <a:t>4.</a:t>
                      </a:r>
                      <a:r>
                        <a:rPr lang="en-US" b="1" baseline="0" dirty="0">
                          <a:solidFill>
                            <a:srgbClr val="0070C0"/>
                          </a:solidFill>
                          <a:latin typeface="+mn-lt"/>
                        </a:rPr>
                        <a:t> XOR k &amp; E(R)</a:t>
                      </a:r>
                      <a:endParaRPr lang="en-US" b="1" dirty="0">
                        <a:solidFill>
                          <a:srgbClr val="0070C0"/>
                        </a:solidFill>
                        <a:latin typeface="+mn-lt"/>
                      </a:endParaRPr>
                    </a:p>
                  </a:txBody>
                  <a:tcPr/>
                </a:tc>
                <a:tc>
                  <a:txBody>
                    <a:bodyPr/>
                    <a:lstStyle/>
                    <a:p>
                      <a:pPr algn="ctr"/>
                      <a:r>
                        <a:rPr lang="en-US" dirty="0">
                          <a:latin typeface="+mn-lt"/>
                        </a:rPr>
                        <a:t>K </a:t>
                      </a:r>
                      <a:r>
                        <a:rPr lang="en-US" dirty="0">
                          <a:latin typeface="Cambria" panose="02040503050406030204" pitchFamily="18" charset="0"/>
                          <a:ea typeface="Cambria" panose="02040503050406030204" pitchFamily="18" charset="0"/>
                        </a:rPr>
                        <a:t>⊕ </a:t>
                      </a:r>
                      <a:r>
                        <a:rPr lang="en-US" dirty="0">
                          <a:latin typeface="+mn-lt"/>
                        </a:rPr>
                        <a:t>E(R)</a:t>
                      </a:r>
                    </a:p>
                  </a:txBody>
                  <a:tcPr/>
                </a:tc>
                <a:tc>
                  <a:txBody>
                    <a:bodyPr/>
                    <a:lstStyle/>
                    <a:p>
                      <a:pPr algn="ctr"/>
                      <a:r>
                        <a:rPr lang="en-US" dirty="0">
                          <a:latin typeface="+mn-lt"/>
                        </a:rPr>
                        <a:t>  0     1     0     0</a:t>
                      </a:r>
                    </a:p>
                  </a:txBody>
                  <a:tcPr/>
                </a:tc>
                <a:tc>
                  <a:txBody>
                    <a:bodyPr/>
                    <a:lstStyle/>
                    <a:p>
                      <a:pPr algn="ctr"/>
                      <a:r>
                        <a:rPr lang="en-US" dirty="0">
                          <a:latin typeface="+mn-lt"/>
                        </a:rPr>
                        <a:t>0    0     0     0</a:t>
                      </a:r>
                    </a:p>
                  </a:txBody>
                  <a:tcPr/>
                </a:tc>
                <a:extLst>
                  <a:ext uri="{0D108BD9-81ED-4DB2-BD59-A6C34878D82A}">
                    <a16:rowId xmlns:a16="http://schemas.microsoft.com/office/drawing/2014/main" val="394324954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rgbClr val="0070C0"/>
                          </a:solidFill>
                          <a:latin typeface="+mn-lt"/>
                        </a:rPr>
                        <a:t>5. S-box Choice</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latin typeface="+mn-lt"/>
                        </a:rPr>
                        <a:t>S-Boxes(K </a:t>
                      </a:r>
                      <a:r>
                        <a:rPr lang="en-US" sz="1600" dirty="0">
                          <a:latin typeface="Cambria" panose="02040503050406030204" pitchFamily="18" charset="0"/>
                          <a:ea typeface="Cambria" panose="02040503050406030204" pitchFamily="18" charset="0"/>
                        </a:rPr>
                        <a:t>⊕ </a:t>
                      </a:r>
                      <a:r>
                        <a:rPr lang="en-US" sz="1600" dirty="0">
                          <a:latin typeface="+mn-lt"/>
                        </a:rPr>
                        <a:t>E(R))</a:t>
                      </a:r>
                    </a:p>
                  </a:txBody>
                  <a:tcPr/>
                </a:tc>
                <a:tc>
                  <a:txBody>
                    <a:bodyPr/>
                    <a:lstStyle/>
                    <a:p>
                      <a:pPr algn="ctr"/>
                      <a:r>
                        <a:rPr lang="en-US" b="1" dirty="0">
                          <a:solidFill>
                            <a:schemeClr val="tx1"/>
                          </a:solidFill>
                          <a:latin typeface="+mn-lt"/>
                        </a:rPr>
                        <a:t> 1    1     0     0</a:t>
                      </a:r>
                    </a:p>
                  </a:txBody>
                  <a:tcPr/>
                </a:tc>
                <a:tc>
                  <a:txBody>
                    <a:bodyPr/>
                    <a:lstStyle/>
                    <a:p>
                      <a:pPr algn="ctr"/>
                      <a:endParaRPr lang="en-US" b="1" dirty="0">
                        <a:latin typeface="+mn-lt"/>
                      </a:endParaRPr>
                    </a:p>
                  </a:txBody>
                  <a:tcPr/>
                </a:tc>
                <a:extLst>
                  <a:ext uri="{0D108BD9-81ED-4DB2-BD59-A6C34878D82A}">
                    <a16:rowId xmlns:a16="http://schemas.microsoft.com/office/drawing/2014/main" val="4125520807"/>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6. Permutation</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400" dirty="0">
                          <a:latin typeface="+mn-lt"/>
                        </a:rPr>
                        <a:t>P4(S-Boxes(K </a:t>
                      </a:r>
                      <a:r>
                        <a:rPr lang="en-US" sz="1400" dirty="0">
                          <a:latin typeface="Cambria" panose="02040503050406030204" pitchFamily="18" charset="0"/>
                          <a:ea typeface="Cambria" panose="02040503050406030204" pitchFamily="18" charset="0"/>
                        </a:rPr>
                        <a:t>⊕ </a:t>
                      </a:r>
                      <a:r>
                        <a:rPr lang="en-US" sz="1400" dirty="0">
                          <a:latin typeface="+mn-lt"/>
                        </a:rPr>
                        <a:t>E(R)))</a:t>
                      </a:r>
                    </a:p>
                  </a:txBody>
                  <a:tcPr/>
                </a:tc>
                <a:tc>
                  <a:txBody>
                    <a:bodyPr/>
                    <a:lstStyle/>
                    <a:p>
                      <a:pPr algn="ctr"/>
                      <a:r>
                        <a:rPr lang="en-US" b="1" dirty="0">
                          <a:solidFill>
                            <a:srgbClr val="C00000"/>
                          </a:solidFill>
                          <a:latin typeface="+mn-lt"/>
                        </a:rPr>
                        <a:t>1     0     0     </a:t>
                      </a:r>
                      <a:r>
                        <a:rPr lang="en-US" b="1" baseline="0" dirty="0">
                          <a:solidFill>
                            <a:srgbClr val="C00000"/>
                          </a:solidFill>
                          <a:latin typeface="+mn-lt"/>
                        </a:rPr>
                        <a:t> 1</a:t>
                      </a:r>
                      <a:endParaRPr lang="en-US" b="1" dirty="0">
                        <a:solidFill>
                          <a:srgbClr val="C00000"/>
                        </a:solidFill>
                        <a:latin typeface="+mn-lt"/>
                      </a:endParaRPr>
                    </a:p>
                  </a:txBody>
                  <a:tcPr/>
                </a:tc>
                <a:tc>
                  <a:txBody>
                    <a:bodyPr/>
                    <a:lstStyle/>
                    <a:p>
                      <a:pPr algn="ctr"/>
                      <a:endParaRPr lang="en-US" b="1" dirty="0">
                        <a:latin typeface="+mn-lt"/>
                      </a:endParaRPr>
                    </a:p>
                  </a:txBody>
                  <a:tcPr/>
                </a:tc>
                <a:extLst>
                  <a:ext uri="{0D108BD9-81ED-4DB2-BD59-A6C34878D82A}">
                    <a16:rowId xmlns:a16="http://schemas.microsoft.com/office/drawing/2014/main" val="1032359010"/>
                  </a:ext>
                </a:extLst>
              </a:tr>
              <a:tr h="370840">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sz="1600" b="1" dirty="0">
                          <a:solidFill>
                            <a:srgbClr val="0070C0"/>
                          </a:solidFill>
                          <a:latin typeface="+mn-lt"/>
                        </a:rPr>
                        <a:t>7. XOR</a:t>
                      </a:r>
                      <a:r>
                        <a:rPr lang="en-US" sz="1600" b="1" baseline="0" dirty="0">
                          <a:solidFill>
                            <a:srgbClr val="0070C0"/>
                          </a:solidFill>
                          <a:latin typeface="+mn-lt"/>
                        </a:rPr>
                        <a:t> L &amp; P</a:t>
                      </a:r>
                      <a:endParaRPr lang="en-US" sz="1600" b="1" dirty="0">
                        <a:solidFill>
                          <a:srgbClr val="0070C0"/>
                        </a:solidFill>
                        <a:latin typeface="+mn-lt"/>
                      </a:endParaRP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dirty="0">
                          <a:latin typeface="+mn-lt"/>
                        </a:rPr>
                        <a:t> L </a:t>
                      </a:r>
                      <a:r>
                        <a:rPr lang="en-US" dirty="0">
                          <a:latin typeface="Cambria" panose="02040503050406030204" pitchFamily="18" charset="0"/>
                          <a:ea typeface="Cambria" panose="02040503050406030204" pitchFamily="18" charset="0"/>
                        </a:rPr>
                        <a:t>⊕ </a:t>
                      </a:r>
                      <a:r>
                        <a:rPr lang="en-US" dirty="0">
                          <a:latin typeface="+mn-lt"/>
                        </a:rPr>
                        <a:t>P4</a:t>
                      </a:r>
                    </a:p>
                  </a:txBody>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r>
                        <a:rPr lang="en-US" b="1" dirty="0">
                          <a:solidFill>
                            <a:schemeClr val="tx1"/>
                          </a:solidFill>
                          <a:latin typeface="+mn-lt"/>
                        </a:rPr>
                        <a:t>0     1     1     </a:t>
                      </a:r>
                      <a:r>
                        <a:rPr lang="en-US" b="1" baseline="0" dirty="0">
                          <a:solidFill>
                            <a:schemeClr val="tx1"/>
                          </a:solidFill>
                          <a:latin typeface="+mn-lt"/>
                        </a:rPr>
                        <a:t> 1</a:t>
                      </a:r>
                      <a:endParaRPr lang="en-US" b="1" dirty="0">
                        <a:solidFill>
                          <a:schemeClr val="tx1"/>
                        </a:solidFill>
                        <a:latin typeface="+mn-lt"/>
                      </a:endParaRPr>
                    </a:p>
                  </a:txBody>
                  <a:tcPr/>
                </a:tc>
                <a:tc>
                  <a:txBody>
                    <a:bodyPr/>
                    <a:lstStyle/>
                    <a:p>
                      <a:pPr algn="ctr"/>
                      <a:endParaRPr lang="en-US" b="1" dirty="0">
                        <a:solidFill>
                          <a:schemeClr val="accent2">
                            <a:lumMod val="25000"/>
                          </a:schemeClr>
                        </a:solidFill>
                        <a:latin typeface="+mn-lt"/>
                      </a:endParaRPr>
                    </a:p>
                  </a:txBody>
                  <a:tcPr/>
                </a:tc>
                <a:extLst>
                  <a:ext uri="{0D108BD9-81ED-4DB2-BD59-A6C34878D82A}">
                    <a16:rowId xmlns:a16="http://schemas.microsoft.com/office/drawing/2014/main" val="278186170"/>
                  </a:ext>
                </a:extLst>
              </a:tr>
            </a:tbl>
          </a:graphicData>
        </a:graphic>
      </p:graphicFrame>
      <p:pic>
        <p:nvPicPr>
          <p:cNvPr id="4" name="Picture 3"/>
          <p:cNvPicPr>
            <a:picLocks noChangeAspect="1"/>
          </p:cNvPicPr>
          <p:nvPr/>
        </p:nvPicPr>
        <p:blipFill>
          <a:blip r:embed="rId2"/>
          <a:stretch>
            <a:fillRect/>
          </a:stretch>
        </p:blipFill>
        <p:spPr>
          <a:xfrm>
            <a:off x="5076056" y="-28201"/>
            <a:ext cx="4067944" cy="2809129"/>
          </a:xfrm>
          <a:prstGeom prst="rect">
            <a:avLst/>
          </a:prstGeom>
        </p:spPr>
      </p:pic>
      <p:sp>
        <p:nvSpPr>
          <p:cNvPr id="5" name="Rectangle 4"/>
          <p:cNvSpPr/>
          <p:nvPr/>
        </p:nvSpPr>
        <p:spPr>
          <a:xfrm>
            <a:off x="2628068" y="6445821"/>
            <a:ext cx="4001416" cy="338554"/>
          </a:xfrm>
          <a:prstGeom prst="rect">
            <a:avLst/>
          </a:prstGeom>
        </p:spPr>
        <p:txBody>
          <a:bodyPr wrap="none">
            <a:spAutoFit/>
          </a:bodyPr>
          <a:lstStyle/>
          <a:p>
            <a:pPr marL="0" indent="0" algn="ctr">
              <a:spcBef>
                <a:spcPts val="600"/>
              </a:spcBef>
              <a:buNone/>
            </a:pPr>
            <a:r>
              <a:rPr lang="en-US" altLang="en-US" sz="1600" dirty="0">
                <a:latin typeface="+mn-lt"/>
              </a:rPr>
              <a:t>The output of the second round</a:t>
            </a:r>
            <a:r>
              <a:rPr lang="en-US" altLang="en-US" sz="1600" dirty="0">
                <a:latin typeface="+mn-lt"/>
                <a:sym typeface="Wingdings" panose="05000000000000000000" pitchFamily="2" charset="2"/>
              </a:rPr>
              <a:t> is: 0001 0111</a:t>
            </a:r>
            <a:endParaRPr lang="en-US" altLang="en-US" sz="1600" dirty="0">
              <a:latin typeface="+mn-lt"/>
            </a:endParaRPr>
          </a:p>
        </p:txBody>
      </p:sp>
    </p:spTree>
    <p:extLst>
      <p:ext uri="{BB962C8B-B14F-4D97-AF65-F5344CB8AC3E}">
        <p14:creationId xmlns:p14="http://schemas.microsoft.com/office/powerpoint/2010/main" val="2786894112"/>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S-DES Decryption</a:t>
            </a:r>
            <a:endParaRPr lang="ar-JO" dirty="0"/>
          </a:p>
        </p:txBody>
      </p:sp>
      <p:sp>
        <p:nvSpPr>
          <p:cNvPr id="3" name="Content Placeholder 2"/>
          <p:cNvSpPr>
            <a:spLocks noGrp="1"/>
          </p:cNvSpPr>
          <p:nvPr>
            <p:ph idx="1"/>
          </p:nvPr>
        </p:nvSpPr>
        <p:spPr>
          <a:xfrm>
            <a:off x="539552" y="1556791"/>
            <a:ext cx="7823397" cy="5112569"/>
          </a:xfrm>
        </p:spPr>
        <p:txBody>
          <a:bodyPr>
            <a:noAutofit/>
          </a:bodyPr>
          <a:lstStyle/>
          <a:p>
            <a:pPr marL="0" indent="0">
              <a:buNone/>
            </a:pPr>
            <a:r>
              <a:rPr lang="en-US" sz="2400" dirty="0">
                <a:solidFill>
                  <a:srgbClr val="C00000"/>
                </a:solidFill>
              </a:rPr>
              <a:t>Swap and Inverse Permutation:</a:t>
            </a:r>
          </a:p>
          <a:p>
            <a:pPr marL="0" indent="0">
              <a:buNone/>
            </a:pPr>
            <a:endParaRPr lang="en-US" altLang="en-US" sz="2400" dirty="0">
              <a:solidFill>
                <a:srgbClr val="C00000"/>
              </a:solidFill>
            </a:endParaRPr>
          </a:p>
          <a:p>
            <a:pPr marL="0" indent="0">
              <a:buNone/>
            </a:pPr>
            <a:endParaRPr lang="en-US" altLang="en-US" sz="2400" dirty="0">
              <a:solidFill>
                <a:srgbClr val="C00000"/>
              </a:solidFill>
            </a:endParaRPr>
          </a:p>
          <a:p>
            <a:pPr marL="0" indent="0">
              <a:buNone/>
            </a:pPr>
            <a:endParaRPr lang="en-US" altLang="en-US" sz="2400" dirty="0">
              <a:solidFill>
                <a:srgbClr val="C00000"/>
              </a:solidFill>
            </a:endParaRPr>
          </a:p>
          <a:p>
            <a:pPr marL="0" indent="0">
              <a:buNone/>
            </a:pPr>
            <a:r>
              <a:rPr lang="en-US" altLang="en-US" sz="2400" dirty="0">
                <a:solidFill>
                  <a:schemeClr val="tx1"/>
                </a:solidFill>
              </a:rPr>
              <a:t>The original plaintext is 1010 0110</a:t>
            </a:r>
            <a:endParaRPr lang="en-US" altLang="en-US" sz="2000" dirty="0">
              <a:solidFill>
                <a:schemeClr val="tx1"/>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indent="0">
              <a:spcBef>
                <a:spcPts val="600"/>
              </a:spcBef>
              <a:buNone/>
            </a:pPr>
            <a:endParaRPr lang="en-US" altLang="en-US" sz="2000" dirty="0">
              <a:solidFill>
                <a:schemeClr val="accent1">
                  <a:lumMod val="50000"/>
                </a:schemeClr>
              </a:solidFill>
            </a:endParaRPr>
          </a:p>
          <a:p>
            <a:pPr marL="0" lvl="0" indent="0">
              <a:spcBef>
                <a:spcPts val="600"/>
              </a:spcBef>
              <a:buNone/>
            </a:pPr>
            <a:endParaRPr lang="en-US" sz="2000" dirty="0"/>
          </a:p>
          <a:p>
            <a:pPr marL="0" lvl="0" indent="0">
              <a:spcBef>
                <a:spcPts val="600"/>
              </a:spcBef>
              <a:buNone/>
            </a:pPr>
            <a:endParaRPr lang="ar-JO" sz="2400" dirty="0"/>
          </a:p>
        </p:txBody>
      </p:sp>
      <p:graphicFrame>
        <p:nvGraphicFramePr>
          <p:cNvPr id="7" name="Table 6"/>
          <p:cNvGraphicFramePr>
            <a:graphicFrameLocks noGrp="1"/>
          </p:cNvGraphicFramePr>
          <p:nvPr>
            <p:extLst>
              <p:ext uri="{D42A27DB-BD31-4B8C-83A1-F6EECF244321}">
                <p14:modId xmlns:p14="http://schemas.microsoft.com/office/powerpoint/2010/main" val="3323859058"/>
              </p:ext>
            </p:extLst>
          </p:nvPr>
        </p:nvGraphicFramePr>
        <p:xfrm>
          <a:off x="683567" y="2780928"/>
          <a:ext cx="7680872" cy="1107440"/>
        </p:xfrm>
        <a:graphic>
          <a:graphicData uri="http://schemas.openxmlformats.org/drawingml/2006/table">
            <a:tbl>
              <a:tblPr firstRow="1" bandRow="1">
                <a:tableStyleId>{5C22544A-7EE6-4342-B048-85BDC9FD1C3A}</a:tableStyleId>
              </a:tblPr>
              <a:tblGrid>
                <a:gridCol w="1920218">
                  <a:extLst>
                    <a:ext uri="{9D8B030D-6E8A-4147-A177-3AD203B41FA5}">
                      <a16:colId xmlns:a16="http://schemas.microsoft.com/office/drawing/2014/main" val="1795589837"/>
                    </a:ext>
                  </a:extLst>
                </a:gridCol>
                <a:gridCol w="1920218">
                  <a:extLst>
                    <a:ext uri="{9D8B030D-6E8A-4147-A177-3AD203B41FA5}">
                      <a16:colId xmlns:a16="http://schemas.microsoft.com/office/drawing/2014/main" val="1875588556"/>
                    </a:ext>
                  </a:extLst>
                </a:gridCol>
                <a:gridCol w="1920218">
                  <a:extLst>
                    <a:ext uri="{9D8B030D-6E8A-4147-A177-3AD203B41FA5}">
                      <a16:colId xmlns:a16="http://schemas.microsoft.com/office/drawing/2014/main" val="2671713492"/>
                    </a:ext>
                  </a:extLst>
                </a:gridCol>
                <a:gridCol w="1920218">
                  <a:extLst>
                    <a:ext uri="{9D8B030D-6E8A-4147-A177-3AD203B41FA5}">
                      <a16:colId xmlns:a16="http://schemas.microsoft.com/office/drawing/2014/main" val="2491180893"/>
                    </a:ext>
                  </a:extLst>
                </a:gridCol>
              </a:tblGrid>
              <a:tr h="0">
                <a:tc>
                  <a:txBody>
                    <a:bodyPr/>
                    <a:lstStyle/>
                    <a:p>
                      <a:pPr algn="ctr"/>
                      <a:r>
                        <a:rPr lang="en-US" dirty="0">
                          <a:latin typeface="+mn-lt"/>
                        </a:rPr>
                        <a:t>Steps</a:t>
                      </a:r>
                    </a:p>
                  </a:txBody>
                  <a:tcPr/>
                </a:tc>
                <a:tc>
                  <a:txBody>
                    <a:bodyPr/>
                    <a:lstStyle/>
                    <a:p>
                      <a:pPr algn="ctr"/>
                      <a:r>
                        <a:rPr lang="en-US" dirty="0">
                          <a:latin typeface="+mn-lt"/>
                        </a:rPr>
                        <a:t>Bit #</a:t>
                      </a:r>
                    </a:p>
                  </a:txBody>
                  <a:tcPr/>
                </a:tc>
                <a:tc>
                  <a:txBody>
                    <a:bodyPr/>
                    <a:lstStyle/>
                    <a:p>
                      <a:pPr algn="ctr"/>
                      <a:r>
                        <a:rPr lang="en-US" dirty="0">
                          <a:latin typeface="+mn-lt"/>
                        </a:rPr>
                        <a:t>1     2      3     4</a:t>
                      </a:r>
                    </a:p>
                  </a:txBody>
                  <a:tcPr/>
                </a:tc>
                <a:tc>
                  <a:txBody>
                    <a:bodyPr/>
                    <a:lstStyle/>
                    <a:p>
                      <a:pPr algn="ctr"/>
                      <a:r>
                        <a:rPr lang="en-US" dirty="0">
                          <a:latin typeface="+mn-lt"/>
                        </a:rPr>
                        <a:t>5     6     7     8</a:t>
                      </a:r>
                    </a:p>
                  </a:txBody>
                  <a:tcPr/>
                </a:tc>
                <a:extLst>
                  <a:ext uri="{0D108BD9-81ED-4DB2-BD59-A6C34878D82A}">
                    <a16:rowId xmlns:a16="http://schemas.microsoft.com/office/drawing/2014/main" val="1844152158"/>
                  </a:ext>
                </a:extLst>
              </a:tr>
              <a:tr h="370840">
                <a:tc>
                  <a:txBody>
                    <a:bodyPr/>
                    <a:lstStyle/>
                    <a:p>
                      <a:pPr algn="ctr"/>
                      <a:r>
                        <a:rPr lang="en-US" b="0" i="0" dirty="0">
                          <a:solidFill>
                            <a:srgbClr val="0070C0"/>
                          </a:solidFill>
                          <a:latin typeface="+mn-lt"/>
                        </a:rPr>
                        <a:t>8. Swap</a:t>
                      </a:r>
                    </a:p>
                  </a:txBody>
                  <a:tcPr/>
                </a:tc>
                <a:tc>
                  <a:txBody>
                    <a:bodyPr/>
                    <a:lstStyle/>
                    <a:p>
                      <a:pPr algn="ctr"/>
                      <a:r>
                        <a:rPr lang="en-US" i="1" dirty="0">
                          <a:latin typeface="+mn-lt"/>
                        </a:rPr>
                        <a:t>RL</a:t>
                      </a:r>
                    </a:p>
                  </a:txBody>
                  <a:tcPr/>
                </a:tc>
                <a:tc>
                  <a:txBody>
                    <a:bodyPr/>
                    <a:lstStyle/>
                    <a:p>
                      <a:pPr algn="ctr"/>
                      <a:r>
                        <a:rPr lang="en-US" b="0" dirty="0">
                          <a:solidFill>
                            <a:schemeClr val="tx1"/>
                          </a:solidFill>
                          <a:latin typeface="+mn-lt"/>
                        </a:rPr>
                        <a:t>0     1     1     1</a:t>
                      </a:r>
                    </a:p>
                  </a:txBody>
                  <a:tcPr/>
                </a:tc>
                <a:tc>
                  <a:txBody>
                    <a:bodyPr/>
                    <a:lstStyle/>
                    <a:p>
                      <a:pPr algn="ctr"/>
                      <a:r>
                        <a:rPr lang="en-US" b="0" dirty="0">
                          <a:solidFill>
                            <a:schemeClr val="tx1"/>
                          </a:solidFill>
                          <a:latin typeface="+mn-lt"/>
                        </a:rPr>
                        <a:t>0     0     0     1</a:t>
                      </a:r>
                    </a:p>
                  </a:txBody>
                  <a:tcPr/>
                </a:tc>
                <a:extLst>
                  <a:ext uri="{0D108BD9-81ED-4DB2-BD59-A6C34878D82A}">
                    <a16:rowId xmlns:a16="http://schemas.microsoft.com/office/drawing/2014/main" val="431659082"/>
                  </a:ext>
                </a:extLst>
              </a:tr>
              <a:tr h="370840">
                <a:tc>
                  <a:txBody>
                    <a:bodyPr/>
                    <a:lstStyle/>
                    <a:p>
                      <a:pPr algn="ctr"/>
                      <a:r>
                        <a:rPr lang="en-US" b="0" i="0" dirty="0">
                          <a:solidFill>
                            <a:srgbClr val="0070C0"/>
                          </a:solidFill>
                          <a:latin typeface="+mn-lt"/>
                        </a:rPr>
                        <a:t>9. Inverse P</a:t>
                      </a:r>
                    </a:p>
                  </a:txBody>
                  <a:tcPr/>
                </a:tc>
                <a:tc>
                  <a:txBody>
                    <a:bodyPr/>
                    <a:lstStyle/>
                    <a:p>
                      <a:pPr algn="ctr"/>
                      <a:r>
                        <a:rPr lang="en-US" dirty="0">
                          <a:latin typeface="+mn-lt"/>
                        </a:rPr>
                        <a:t>IP</a:t>
                      </a:r>
                      <a:r>
                        <a:rPr lang="en-US" baseline="30000" dirty="0">
                          <a:latin typeface="+mn-lt"/>
                        </a:rPr>
                        <a:t>-1</a:t>
                      </a:r>
                      <a:r>
                        <a:rPr lang="en-US" dirty="0">
                          <a:latin typeface="+mn-lt"/>
                        </a:rPr>
                        <a:t>(RL)</a:t>
                      </a:r>
                    </a:p>
                  </a:txBody>
                  <a:tcPr/>
                </a:tc>
                <a:tc>
                  <a:txBody>
                    <a:bodyPr/>
                    <a:lstStyle/>
                    <a:p>
                      <a:pPr algn="ctr"/>
                      <a:r>
                        <a:rPr lang="en-US" b="0" dirty="0">
                          <a:solidFill>
                            <a:schemeClr val="tx1"/>
                          </a:solidFill>
                          <a:latin typeface="+mn-lt"/>
                        </a:rPr>
                        <a:t>1     0     1     0</a:t>
                      </a:r>
                    </a:p>
                  </a:txBody>
                  <a:tcPr/>
                </a:tc>
                <a:tc>
                  <a:txBody>
                    <a:bodyPr/>
                    <a:lstStyle/>
                    <a:p>
                      <a:pPr algn="ctr"/>
                      <a:r>
                        <a:rPr lang="en-US" b="0" dirty="0">
                          <a:solidFill>
                            <a:schemeClr val="tx1"/>
                          </a:solidFill>
                          <a:latin typeface="+mn-lt"/>
                        </a:rPr>
                        <a:t>0     1     1     0</a:t>
                      </a:r>
                    </a:p>
                  </a:txBody>
                  <a:tcPr/>
                </a:tc>
                <a:extLst>
                  <a:ext uri="{0D108BD9-81ED-4DB2-BD59-A6C34878D82A}">
                    <a16:rowId xmlns:a16="http://schemas.microsoft.com/office/drawing/2014/main" val="1953776016"/>
                  </a:ext>
                </a:extLst>
              </a:tr>
            </a:tbl>
          </a:graphicData>
        </a:graphic>
      </p:graphicFrame>
      <p:pic>
        <p:nvPicPr>
          <p:cNvPr id="5" name="Picture 4"/>
          <p:cNvPicPr>
            <a:picLocks noChangeAspect="1"/>
          </p:cNvPicPr>
          <p:nvPr/>
        </p:nvPicPr>
        <p:blipFill>
          <a:blip r:embed="rId2"/>
          <a:stretch>
            <a:fillRect/>
          </a:stretch>
        </p:blipFill>
        <p:spPr>
          <a:xfrm>
            <a:off x="5292080" y="1563718"/>
            <a:ext cx="3668195" cy="685896"/>
          </a:xfrm>
          <a:prstGeom prst="rect">
            <a:avLst/>
          </a:prstGeom>
        </p:spPr>
      </p:pic>
    </p:spTree>
    <p:extLst>
      <p:ext uri="{BB962C8B-B14F-4D97-AF65-F5344CB8AC3E}">
        <p14:creationId xmlns:p14="http://schemas.microsoft.com/office/powerpoint/2010/main" val="34269002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ooter Placeholder 2"/>
          <p:cNvSpPr>
            <a:spLocks noGrp="1"/>
          </p:cNvSpPr>
          <p:nvPr>
            <p:ph type="ftr" sz="quarter" idx="11"/>
          </p:nvPr>
        </p:nvSpPr>
        <p:spPr>
          <a:xfrm>
            <a:off x="0" y="6492875"/>
            <a:ext cx="5257800" cy="365125"/>
          </a:xfrm>
        </p:spPr>
        <p:txBody>
          <a:bodyPr/>
          <a:lstStyle/>
          <a:p>
            <a:pPr>
              <a:defRPr/>
            </a:pPr>
            <a:r>
              <a:rPr lang="en-US" sz="1000" dirty="0"/>
              <a:t>© 2017 Pearson Education, Ltd., All rights reserved. </a:t>
            </a:r>
          </a:p>
        </p:txBody>
      </p:sp>
      <p:pic>
        <p:nvPicPr>
          <p:cNvPr id="5" name="Picture 4" descr="f02.pdf"/>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tretch>
                <a:fillRect/>
              </a:stretch>
            </p:blipFill>
          </mc:Choice>
          <mc:Fallback>
            <p:blipFill>
              <a:blip r:embed="rId4"/>
              <a:stretch>
                <a:fillRect/>
              </a:stretch>
            </p:blipFill>
          </mc:Fallback>
        </mc:AlternateContent>
        <p:spPr>
          <a:xfrm>
            <a:off x="304801" y="-152400"/>
            <a:ext cx="8731696" cy="7010400"/>
          </a:xfrm>
          <a:prstGeom prst="rect">
            <a:avLst/>
          </a:prstGeom>
        </p:spPr>
      </p:pic>
    </p:spTree>
  </p:cSld>
  <p:clrMapOvr>
    <a:masterClrMapping/>
  </p:clrMapOvr>
  <p:transition spd="med">
    <p:wipe dir="d"/>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ChangeArrowheads="1"/>
          </p:cNvSpPr>
          <p:nvPr>
            <p:ph type="title"/>
          </p:nvPr>
        </p:nvSpPr>
        <p:spPr/>
        <p:txBody>
          <a:bodyPr/>
          <a:lstStyle/>
          <a:p>
            <a:r>
              <a:rPr lang="en-US" dirty="0"/>
              <a:t>Homework</a:t>
            </a:r>
          </a:p>
        </p:txBody>
      </p:sp>
      <p:sp>
        <p:nvSpPr>
          <p:cNvPr id="2" name="TextBox 1"/>
          <p:cNvSpPr txBox="1"/>
          <p:nvPr/>
        </p:nvSpPr>
        <p:spPr>
          <a:xfrm>
            <a:off x="539553" y="1628800"/>
            <a:ext cx="8352928" cy="830997"/>
          </a:xfrm>
          <a:prstGeom prst="rect">
            <a:avLst/>
          </a:prstGeom>
          <a:noFill/>
        </p:spPr>
        <p:txBody>
          <a:bodyPr wrap="square" rtlCol="0">
            <a:spAutoFit/>
          </a:bodyPr>
          <a:lstStyle/>
          <a:p>
            <a:r>
              <a:rPr lang="en-US" sz="2400" dirty="0">
                <a:latin typeface="+mn-lt"/>
              </a:rPr>
              <a:t>Encrypt the plaintext= 10111101 using S-DES algorithm with the encryption key k= 1010000010</a:t>
            </a:r>
          </a:p>
        </p:txBody>
      </p:sp>
      <p:pic>
        <p:nvPicPr>
          <p:cNvPr id="5" name="Picture 4"/>
          <p:cNvPicPr>
            <a:picLocks noChangeAspect="1"/>
          </p:cNvPicPr>
          <p:nvPr/>
        </p:nvPicPr>
        <p:blipFill>
          <a:blip r:embed="rId3"/>
          <a:stretch>
            <a:fillRect/>
          </a:stretch>
        </p:blipFill>
        <p:spPr>
          <a:xfrm>
            <a:off x="0" y="2459797"/>
            <a:ext cx="9144000" cy="4398203"/>
          </a:xfrm>
          <a:prstGeom prst="rect">
            <a:avLst/>
          </a:prstGeom>
        </p:spPr>
      </p:pic>
    </p:spTree>
    <p:extLst>
      <p:ext uri="{BB962C8B-B14F-4D97-AF65-F5344CB8AC3E}">
        <p14:creationId xmlns:p14="http://schemas.microsoft.com/office/powerpoint/2010/main" val="15420316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ChangeArrowheads="1"/>
          </p:cNvSpPr>
          <p:nvPr>
            <p:ph type="title"/>
          </p:nvPr>
        </p:nvSpPr>
        <p:spPr/>
        <p:txBody>
          <a:bodyPr/>
          <a:lstStyle/>
          <a:p>
            <a:pPr eaLnBrk="1" hangingPunct="1"/>
            <a:r>
              <a:rPr lang="en-US" dirty="0"/>
              <a:t>Summary</a:t>
            </a:r>
            <a:endParaRPr lang="en-AU" dirty="0"/>
          </a:p>
        </p:txBody>
      </p:sp>
      <p:sp>
        <p:nvSpPr>
          <p:cNvPr id="76803" name="Rectangle 3"/>
          <p:cNvSpPr>
            <a:spLocks noGrp="1" noChangeArrowheads="1"/>
          </p:cNvSpPr>
          <p:nvPr>
            <p:ph sz="half" idx="1"/>
          </p:nvPr>
        </p:nvSpPr>
        <p:spPr>
          <a:xfrm>
            <a:off x="262342" y="1639239"/>
            <a:ext cx="3691136" cy="4778375"/>
          </a:xfrm>
        </p:spPr>
        <p:txBody>
          <a:bodyPr>
            <a:normAutofit/>
          </a:bodyPr>
          <a:lstStyle/>
          <a:p>
            <a:pPr eaLnBrk="1" hangingPunct="1"/>
            <a:r>
              <a:rPr lang="en-US" dirty="0"/>
              <a:t>Traditional Block Cipher Structure</a:t>
            </a:r>
          </a:p>
          <a:p>
            <a:pPr lvl="1"/>
            <a:r>
              <a:rPr lang="en-US" dirty="0"/>
              <a:t>Stream ciphers</a:t>
            </a:r>
          </a:p>
          <a:p>
            <a:pPr lvl="1"/>
            <a:r>
              <a:rPr lang="en-US" dirty="0"/>
              <a:t>Block ciphers</a:t>
            </a:r>
          </a:p>
          <a:p>
            <a:pPr lvl="1"/>
            <a:r>
              <a:rPr lang="en-US" dirty="0" err="1"/>
              <a:t>Feistel</a:t>
            </a:r>
            <a:r>
              <a:rPr lang="en-US" dirty="0"/>
              <a:t> cipher structure</a:t>
            </a:r>
          </a:p>
          <a:p>
            <a:r>
              <a:rPr lang="en-US" dirty="0"/>
              <a:t>Block cipher design principles</a:t>
            </a:r>
          </a:p>
          <a:p>
            <a:pPr lvl="1"/>
            <a:r>
              <a:rPr lang="en-US" dirty="0"/>
              <a:t>Number of rounds</a:t>
            </a:r>
          </a:p>
          <a:p>
            <a:pPr lvl="1"/>
            <a:r>
              <a:rPr lang="en-US" dirty="0"/>
              <a:t>Design of function F</a:t>
            </a:r>
          </a:p>
          <a:p>
            <a:pPr lvl="1"/>
            <a:r>
              <a:rPr lang="en-US" dirty="0"/>
              <a:t>Key generation algorithm</a:t>
            </a:r>
          </a:p>
        </p:txBody>
      </p:sp>
      <p:sp>
        <p:nvSpPr>
          <p:cNvPr id="76804" name="Content Placeholder 11"/>
          <p:cNvSpPr>
            <a:spLocks noGrp="1"/>
          </p:cNvSpPr>
          <p:nvPr>
            <p:ph sz="half" idx="2"/>
          </p:nvPr>
        </p:nvSpPr>
        <p:spPr>
          <a:xfrm>
            <a:off x="5292080" y="1752600"/>
            <a:ext cx="3565525" cy="4876800"/>
          </a:xfrm>
        </p:spPr>
        <p:txBody>
          <a:bodyPr>
            <a:normAutofit/>
          </a:bodyPr>
          <a:lstStyle/>
          <a:p>
            <a:r>
              <a:rPr lang="en-US" dirty="0"/>
              <a:t>The Data Encryption Standard (DES)</a:t>
            </a:r>
          </a:p>
          <a:p>
            <a:pPr lvl="1"/>
            <a:r>
              <a:rPr lang="en-US" dirty="0"/>
              <a:t>Encryption</a:t>
            </a:r>
          </a:p>
          <a:p>
            <a:pPr lvl="1"/>
            <a:r>
              <a:rPr lang="en-US" dirty="0"/>
              <a:t>Decryption</a:t>
            </a:r>
          </a:p>
          <a:p>
            <a:pPr eaLnBrk="1" hangingPunct="1"/>
            <a:r>
              <a:rPr lang="en-US" dirty="0"/>
              <a:t>The strength of DES</a:t>
            </a:r>
          </a:p>
          <a:p>
            <a:pPr lvl="1"/>
            <a:r>
              <a:rPr lang="en-US" dirty="0"/>
              <a:t>Use of 56-bit keys</a:t>
            </a:r>
          </a:p>
          <a:p>
            <a:pPr lvl="1"/>
            <a:r>
              <a:rPr lang="en-US" dirty="0"/>
              <a:t>Nature of the DES algorithm</a:t>
            </a:r>
          </a:p>
          <a:p>
            <a:pPr lvl="1"/>
            <a:r>
              <a:rPr lang="en-US" dirty="0"/>
              <a:t>Timing attacks</a:t>
            </a:r>
          </a:p>
        </p:txBody>
      </p:sp>
      <p:pic>
        <p:nvPicPr>
          <p:cNvPr id="9" name="Picture Placeholder 4" descr="crypto.jpg"/>
          <p:cNvPicPr>
            <a:picLocks noChangeAspect="1"/>
          </p:cNvPicPr>
          <p:nvPr/>
        </p:nvPicPr>
        <p:blipFill>
          <a:blip r:embed="rId3">
            <a:alphaModFix/>
            <a:lum bright="28000"/>
          </a:blip>
          <a:srcRect l="-16674" t="-1111" r="-18211" b="44444"/>
          <a:stretch>
            <a:fillRect/>
          </a:stretch>
        </p:blipFill>
        <p:spPr bwMode="auto">
          <a:xfrm>
            <a:off x="3568006" y="3586486"/>
            <a:ext cx="2109547" cy="1209027"/>
          </a:xfrm>
          <a:prstGeom prst="ellipse">
            <a:avLst/>
          </a:prstGeom>
          <a:solidFill>
            <a:schemeClr val="bg1">
              <a:lumMod val="85000"/>
            </a:schemeClr>
          </a:solidFill>
          <a:ln w="101600">
            <a:noFill/>
            <a:miter lim="800000"/>
            <a:headEnd/>
            <a:tailEnd/>
          </a:ln>
          <a:effectLst>
            <a:innerShdw blurRad="762000">
              <a:schemeClr val="accent1">
                <a:alpha val="80000"/>
              </a:schemeClr>
            </a:innerShdw>
            <a:softEdge rad="76200"/>
          </a:effectLst>
        </p:spPr>
      </p:pic>
      <p:sp>
        <p:nvSpPr>
          <p:cNvPr id="6" name="Footer Placeholder 5"/>
          <p:cNvSpPr>
            <a:spLocks noGrp="1"/>
          </p:cNvSpPr>
          <p:nvPr>
            <p:ph type="ftr" sz="quarter" idx="11"/>
          </p:nvPr>
        </p:nvSpPr>
        <p:spPr>
          <a:xfrm>
            <a:off x="0" y="6492875"/>
            <a:ext cx="4495800" cy="365125"/>
          </a:xfrm>
        </p:spPr>
        <p:txBody>
          <a:bodyPr/>
          <a:lstStyle/>
          <a:p>
            <a:pPr>
              <a:defRPr/>
            </a:pPr>
            <a:r>
              <a:rPr lang="en-US" sz="1000" dirty="0"/>
              <a:t>© 2017 Pearson Education, Ltd., All rights reserved.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mc:AlternateContent xmlns:mc="http://schemas.openxmlformats.org/markup-compatibility/2006">
          <mc:Choice xmlns:ma="http://schemas.microsoft.com/office/mac/drawingml/2008/main" xmlns:mv="urn:schemas-microsoft-com:mac:vml" xmlns="" Requires="ma">
            <p:blipFill>
              <a:blip r:embed="rId3"/>
              <a:srcRect l="9038" t="-2236" r="9038" b="2236"/>
              <a:stretch>
                <a:fillRect/>
              </a:stretch>
            </p:blipFill>
          </mc:Choice>
          <mc:Fallback>
            <p:blipFill>
              <a:blip r:embed="rId4"/>
              <a:srcRect l="9038" t="-2236" r="9038" b="2236"/>
              <a:stretch>
                <a:fillRect/>
              </a:stretch>
            </p:blipFill>
          </mc:Fallback>
        </mc:AlternateContent>
        <p:spPr>
          <a:xfrm>
            <a:off x="1524000" y="1371600"/>
            <a:ext cx="6486974" cy="5334000"/>
          </a:xfrm>
          <a:prstGeom prst="rect">
            <a:avLst/>
          </a:prstGeom>
        </p:spPr>
      </p:pic>
      <p:sp>
        <p:nvSpPr>
          <p:cNvPr id="26" name="Vertical Title 25"/>
          <p:cNvSpPr>
            <a:spLocks noGrp="1"/>
          </p:cNvSpPr>
          <p:nvPr>
            <p:ph type="title"/>
          </p:nvPr>
        </p:nvSpPr>
        <p:spPr>
          <a:xfrm>
            <a:off x="0" y="40341"/>
            <a:ext cx="9144000" cy="1411941"/>
          </a:xfrm>
        </p:spPr>
        <p:txBody>
          <a:bodyPr/>
          <a:lstStyle/>
          <a:p>
            <a:pPr>
              <a:lnSpc>
                <a:spcPts val="3800"/>
              </a:lnSpc>
            </a:pPr>
            <a:r>
              <a:rPr lang="en-US" sz="3200" dirty="0"/>
              <a:t>Tables for Substitution Cipher of Figure 4.2 </a:t>
            </a:r>
            <a:endParaRPr lang="en-US" sz="3600" dirty="0"/>
          </a:p>
        </p:txBody>
      </p:sp>
      <p:sp>
        <p:nvSpPr>
          <p:cNvPr id="4" name="Footer Placeholder 3"/>
          <p:cNvSpPr>
            <a:spLocks noGrp="1"/>
          </p:cNvSpPr>
          <p:nvPr>
            <p:ph type="ftr" sz="quarter" idx="11"/>
          </p:nvPr>
        </p:nvSpPr>
        <p:spPr>
          <a:xfrm>
            <a:off x="0" y="6492875"/>
            <a:ext cx="4572000" cy="365125"/>
          </a:xfrm>
        </p:spPr>
        <p:txBody>
          <a:bodyPr/>
          <a:lstStyle/>
          <a:p>
            <a:pPr>
              <a:defRPr/>
            </a:pPr>
            <a:r>
              <a:rPr lang="en-US" sz="1000" dirty="0"/>
              <a:t>© 2017 Pearson Education, Ltd., All rights reserved. </a:t>
            </a:r>
          </a:p>
        </p:txBody>
      </p:sp>
    </p:spTree>
  </p:cSld>
  <p:clrMapOvr>
    <a:masterClrMapping/>
  </p:clrMapOvr>
  <p:transition spd="med">
    <p:wipe/>
  </p:transition>
</p:sld>
</file>

<file path=ppt/theme/_rels/theme1.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_rels/theme2.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image" Target="../media/image1.jpeg"/><Relationship Id="rId5" Type="http://schemas.openxmlformats.org/officeDocument/2006/relationships/image" Target="../media/image5.jpeg"/><Relationship Id="rId4" Type="http://schemas.openxmlformats.org/officeDocument/2006/relationships/image" Target="../media/image4.jpeg"/></Relationships>
</file>

<file path=ppt/theme/theme1.xml><?xml version="1.0" encoding="utf-8"?>
<a:theme xmlns:a="http://schemas.openxmlformats.org/drawingml/2006/main" name="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1_Infusion">
  <a:themeElements>
    <a:clrScheme name="Infusion">
      <a:dk1>
        <a:sysClr val="windowText" lastClr="000000"/>
      </a:dk1>
      <a:lt1>
        <a:sysClr val="window" lastClr="FFFFFF"/>
      </a:lt1>
      <a:dk2>
        <a:srgbClr val="2F1F58"/>
      </a:dk2>
      <a:lt2>
        <a:srgbClr val="B7A9E0"/>
      </a:lt2>
      <a:accent1>
        <a:srgbClr val="8C73D0"/>
      </a:accent1>
      <a:accent2>
        <a:srgbClr val="C2E8C4"/>
      </a:accent2>
      <a:accent3>
        <a:srgbClr val="C5A6E8"/>
      </a:accent3>
      <a:accent4>
        <a:srgbClr val="B45EC7"/>
      </a:accent4>
      <a:accent5>
        <a:srgbClr val="9FDAFB"/>
      </a:accent5>
      <a:accent6>
        <a:srgbClr val="95C5B0"/>
      </a:accent6>
      <a:hlink>
        <a:srgbClr val="744AE0"/>
      </a:hlink>
      <a:folHlink>
        <a:srgbClr val="8D8AD1"/>
      </a:folHlink>
    </a:clrScheme>
    <a:fontScheme name="Infusion">
      <a:majorFont>
        <a:latin typeface="Mistral"/>
        <a:ea typeface=""/>
        <a:cs typeface=""/>
        <a:font script="Jpan" typeface="ＭＳ Ｐ明朝"/>
      </a:majorFont>
      <a:minorFont>
        <a:latin typeface="Candara"/>
        <a:ea typeface=""/>
        <a:cs typeface=""/>
        <a:font script="Jpan" typeface="メイリオ"/>
      </a:minorFont>
    </a:fontScheme>
    <a:fmtScheme name="Infusion">
      <a:fillStyleLst>
        <a:solidFill>
          <a:schemeClr val="phClr"/>
        </a:solidFill>
        <a:blipFill rotWithShape="1">
          <a:blip xmlns:r="http://schemas.openxmlformats.org/officeDocument/2006/relationships" r:embed="rId1">
            <a:duotone>
              <a:schemeClr val="phClr">
                <a:shade val="70000"/>
                <a:satMod val="120000"/>
              </a:schemeClr>
              <a:schemeClr val="phClr">
                <a:tint val="70000"/>
                <a:satMod val="300000"/>
                <a:lumMod val="125000"/>
              </a:schemeClr>
            </a:duotone>
          </a:blip>
          <a:tile tx="0" ty="0" sx="50000" sy="50000" flip="none" algn="tl"/>
        </a:blipFill>
        <a:blipFill rotWithShape="1">
          <a:blip xmlns:r="http://schemas.openxmlformats.org/officeDocument/2006/relationships" r:embed="rId2">
            <a:duotone>
              <a:schemeClr val="phClr">
                <a:shade val="70000"/>
                <a:satMod val="120000"/>
              </a:schemeClr>
              <a:schemeClr val="phClr">
                <a:tint val="70000"/>
                <a:satMod val="135000"/>
              </a:schemeClr>
            </a:duotone>
          </a:blip>
          <a:tile tx="0" ty="0" sx="40000" sy="40000" flip="none" algn="tl"/>
        </a:blipFill>
      </a:fillStyleLst>
      <a:lnStyleLst>
        <a:ln w="38100" cap="flat" cmpd="sng" algn="ctr">
          <a:solidFill>
            <a:schemeClr val="phClr">
              <a:alpha val="70000"/>
              <a:satMod val="105000"/>
            </a:schemeClr>
          </a:solidFill>
          <a:prstDash val="solid"/>
          <a:miter/>
        </a:ln>
        <a:ln w="50800" cap="flat" cmpd="sng" algn="ctr">
          <a:solidFill>
            <a:schemeClr val="phClr">
              <a:alpha val="50000"/>
            </a:schemeClr>
          </a:solidFill>
          <a:prstDash val="solid"/>
          <a:miter/>
        </a:ln>
        <a:ln w="88900" cap="flat" cmpd="sng" algn="ctr">
          <a:solidFill>
            <a:schemeClr val="phClr">
              <a:alpha val="40000"/>
            </a:schemeClr>
          </a:solidFill>
          <a:prstDash val="solid"/>
          <a:miter/>
        </a:ln>
      </a:lnStyleLst>
      <a:effectStyleLst>
        <a:effectStyle>
          <a:effectLst/>
        </a:effectStyle>
        <a:effectStyle>
          <a:effectLst>
            <a:outerShdw blurRad="38100" dist="25400" dir="5400000" rotWithShape="0">
              <a:srgbClr val="000000">
                <a:alpha val="50000"/>
              </a:srgbClr>
            </a:outerShdw>
          </a:effectLst>
        </a:effectStyle>
        <a:effectStyle>
          <a:effectLst>
            <a:innerShdw blurRad="190500" dir="13500000">
              <a:srgbClr val="000000">
                <a:alpha val="50000"/>
              </a:srgbClr>
            </a:innerShdw>
            <a:outerShdw blurRad="38100" dist="25400" dir="5400000" rotWithShape="0">
              <a:srgbClr val="000000">
                <a:alpha val="50000"/>
              </a:srgbClr>
            </a:outerShdw>
          </a:effectLst>
        </a:effectStyle>
      </a:effectStyleLst>
      <a:bgFillStyleLst>
        <a:blipFill rotWithShape="1">
          <a:blip xmlns:r="http://schemas.openxmlformats.org/officeDocument/2006/relationships" r:embed="rId3">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4">
            <a:duotone>
              <a:schemeClr val="phClr">
                <a:shade val="70000"/>
                <a:satMod val="500000"/>
                <a:lumMod val="50000"/>
              </a:schemeClr>
              <a:schemeClr val="phClr">
                <a:satMod val="800000"/>
                <a:lumMod val="250000"/>
              </a:schemeClr>
            </a:duotone>
          </a:blip>
          <a:stretch/>
        </a:blipFill>
        <a:blipFill rotWithShape="1">
          <a:blip xmlns:r="http://schemas.openxmlformats.org/officeDocument/2006/relationships" r:embed="rId5">
            <a:duotone>
              <a:schemeClr val="phClr">
                <a:shade val="70000"/>
                <a:satMod val="500000"/>
                <a:lumMod val="50000"/>
              </a:schemeClr>
              <a:schemeClr val="phClr">
                <a:satMod val="800000"/>
                <a:lumMod val="250000"/>
              </a:schemeClr>
            </a:duotone>
          </a:blip>
          <a:stretch/>
        </a:blip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مستند" ma:contentTypeID="0x0101007B3878846BE5D74DA8903EAF84BD2561" ma:contentTypeVersion="4" ma:contentTypeDescription="إنشاء مستند جديد." ma:contentTypeScope="" ma:versionID="9abe4525cc7018763d18433902ac533a">
  <xsd:schema xmlns:xsd="http://www.w3.org/2001/XMLSchema" xmlns:xs="http://www.w3.org/2001/XMLSchema" xmlns:p="http://schemas.microsoft.com/office/2006/metadata/properties" xmlns:ns2="9efda20f-f687-4da0-84ab-3066971102e9" targetNamespace="http://schemas.microsoft.com/office/2006/metadata/properties" ma:root="true" ma:fieldsID="b0883c55c3b67dba044f9edda536cf8b" ns2:_="">
    <xsd:import namespace="9efda20f-f687-4da0-84ab-3066971102e9"/>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efda20f-f687-4da0-84ab-3066971102e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نوع المحتوى"/>
        <xsd:element ref="dc:title" minOccurs="0" maxOccurs="1" ma:index="4" ma:displayName="العنوان"/>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A6EF4955-6A77-4693-AFF3-1A78A27011D4}"/>
</file>

<file path=customXml/itemProps2.xml><?xml version="1.0" encoding="utf-8"?>
<ds:datastoreItem xmlns:ds="http://schemas.openxmlformats.org/officeDocument/2006/customXml" ds:itemID="{B4503F05-5D82-42E0-B428-1405D74B8BB4}">
  <ds:schemaRefs>
    <ds:schemaRef ds:uri="http://schemas.microsoft.com/sharepoint/v3/contenttype/forms"/>
  </ds:schemaRefs>
</ds:datastoreItem>
</file>

<file path=customXml/itemProps3.xml><?xml version="1.0" encoding="utf-8"?>
<ds:datastoreItem xmlns:ds="http://schemas.openxmlformats.org/officeDocument/2006/customXml" ds:itemID="{730F0043-70DF-42B2-915D-3EDD3174FB28}">
  <ds:schemaRefs>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Macintosh HD:Users:lpb:admin:consult:Prentice-Hall:Slides:ch01.ppt</Template>
  <TotalTime>9802</TotalTime>
  <Words>10143</Words>
  <Application>Microsoft Office PowerPoint</Application>
  <PresentationFormat>عرض على الشاشة (4:3)</PresentationFormat>
  <Paragraphs>1449</Paragraphs>
  <Slides>81</Slides>
  <Notes>47</Notes>
  <HiddenSlides>0</HiddenSlides>
  <MMClips>0</MMClips>
  <ScaleCrop>false</ScaleCrop>
  <HeadingPairs>
    <vt:vector size="4" baseType="variant">
      <vt:variant>
        <vt:lpstr>نسق</vt:lpstr>
      </vt:variant>
      <vt:variant>
        <vt:i4>2</vt:i4>
      </vt:variant>
      <vt:variant>
        <vt:lpstr>عناوين الشرائح</vt:lpstr>
      </vt:variant>
      <vt:variant>
        <vt:i4>81</vt:i4>
      </vt:variant>
    </vt:vector>
  </HeadingPairs>
  <TitlesOfParts>
    <vt:vector size="83" baseType="lpstr">
      <vt:lpstr>Infusion</vt:lpstr>
      <vt:lpstr>1_Infusion</vt:lpstr>
      <vt:lpstr>Cryptography and Network Security</vt:lpstr>
      <vt:lpstr>Chapter 4</vt:lpstr>
      <vt:lpstr>Types of Ciphers</vt:lpstr>
      <vt:lpstr>Stream Cipher</vt:lpstr>
      <vt:lpstr>Block Cipher</vt:lpstr>
      <vt:lpstr>عرض تقديمي في PowerPoint</vt:lpstr>
      <vt:lpstr>عرض تقديمي في PowerPoint</vt:lpstr>
      <vt:lpstr>عرض تقديمي في PowerPoint</vt:lpstr>
      <vt:lpstr>Tables for Substitution Cipher of Figure 4.2 </vt:lpstr>
      <vt:lpstr>Feistel Cipher</vt:lpstr>
      <vt:lpstr>Diffusion and Confusion</vt:lpstr>
      <vt:lpstr>عرض تقديمي في PowerPoint</vt:lpstr>
      <vt:lpstr>Feistel Cipher Design Features</vt:lpstr>
      <vt:lpstr>Block Cipher Design Principles: Number of Rounds</vt:lpstr>
      <vt:lpstr>Block Cipher Design Principles: Key Generation Algorithm</vt:lpstr>
      <vt:lpstr>Feistel Example</vt:lpstr>
      <vt:lpstr>Data Encryption Standard (DES)</vt:lpstr>
      <vt:lpstr>DES Features</vt:lpstr>
      <vt:lpstr>DES Encryption Algorithm</vt:lpstr>
      <vt:lpstr>Description of DES</vt:lpstr>
      <vt:lpstr>Description of DES</vt:lpstr>
      <vt:lpstr>عرض تقديمي في PowerPoint</vt:lpstr>
      <vt:lpstr>View of a Single Round</vt:lpstr>
      <vt:lpstr>Single Round in Words</vt:lpstr>
      <vt:lpstr>Expansion Function</vt:lpstr>
      <vt:lpstr>Substitution Boxes S</vt:lpstr>
      <vt:lpstr> DES Round Function F</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DES algorithm</vt:lpstr>
      <vt:lpstr>Versions of DES</vt:lpstr>
      <vt:lpstr>Double DES</vt:lpstr>
      <vt:lpstr>Double DES</vt:lpstr>
      <vt:lpstr>Triple DES Algorithm</vt:lpstr>
      <vt:lpstr>Triple DES Algorithm</vt:lpstr>
      <vt:lpstr>Timing attacks</vt:lpstr>
      <vt:lpstr>Timing attacks</vt:lpstr>
      <vt:lpstr>Strength of DES</vt:lpstr>
      <vt:lpstr>Simplified DES</vt:lpstr>
      <vt:lpstr>Simplified DES</vt:lpstr>
      <vt:lpstr>Simplified DES</vt:lpstr>
      <vt:lpstr>Simplified DES</vt:lpstr>
      <vt:lpstr>Simplified DES</vt:lpstr>
      <vt:lpstr>Simplified DES-Encryption</vt:lpstr>
      <vt:lpstr>Simplified DES-Encryption</vt:lpstr>
      <vt:lpstr>Simplified DES-Encryption</vt:lpstr>
      <vt:lpstr>Simplified DES-Encryption</vt:lpstr>
      <vt:lpstr>Simplified DES-Encryption</vt:lpstr>
      <vt:lpstr>Simplified DES-Encryption</vt:lpstr>
      <vt:lpstr>Simplified DES-Encryption</vt:lpstr>
      <vt:lpstr>Simplified DES-Encryption</vt:lpstr>
      <vt:lpstr>Simplified DES-Encryption</vt:lpstr>
      <vt:lpstr>Simplified DES-Encryption</vt:lpstr>
      <vt:lpstr>Simplified DES-Encryption</vt:lpstr>
      <vt:lpstr>S-DES Encryption</vt:lpstr>
      <vt:lpstr>S-DES Encryption</vt:lpstr>
      <vt:lpstr>S-DES Encryption</vt:lpstr>
      <vt:lpstr>Simplified DES-Decryption</vt:lpstr>
      <vt:lpstr>Simplified DES-Decryption</vt:lpstr>
      <vt:lpstr>Simplified DES-Decryption</vt:lpstr>
      <vt:lpstr>S-DES Decryption</vt:lpstr>
      <vt:lpstr>S-DES Decryption</vt:lpstr>
      <vt:lpstr>S-DES Decryption</vt:lpstr>
      <vt:lpstr>S-DES Decryption</vt:lpstr>
      <vt:lpstr>S-DES Decryption</vt:lpstr>
      <vt:lpstr>Homework</vt:lpstr>
      <vt:lpstr>Summary</vt:lpstr>
    </vt:vector>
  </TitlesOfParts>
  <Manager/>
  <Company>School of Eng &amp; IT, UNSW@ADFA</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William Stallings, Cryptography and Network Security 5/e</dc:title>
  <dc:subject>Lecture Overheads - Ch 3</dc:subject>
  <dc:creator>Dr Lawrie Brown</dc:creator>
  <cp:keywords/>
  <dc:description/>
  <cp:lastModifiedBy>Admin</cp:lastModifiedBy>
  <cp:revision>231</cp:revision>
  <cp:lastPrinted>2009-08-04T06:08:06Z</cp:lastPrinted>
  <dcterms:created xsi:type="dcterms:W3CDTF">2016-03-13T01:59:00Z</dcterms:created>
  <dcterms:modified xsi:type="dcterms:W3CDTF">2024-08-16T14:13:43Z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0x0101007B3878846BE5D74DA8903EAF84BD2561</vt:lpwstr>
  </property>
</Properties>
</file>