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31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2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layout3.xml" ContentType="application/vnd.openxmlformats-officedocument.drawingml.diagram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diagrams/drawing4.xml" ContentType="application/vnd.ms-office.drawingml.diagramDrawing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quickStyle4.xml" ContentType="application/vnd.openxmlformats-officedocument.drawingml.diagramStyle+xml"/>
  <Override PartName="/ppt/diagrams/layout4.xml" ContentType="application/vnd.openxmlformats-officedocument.drawingml.diagramLayout+xml"/>
  <Override PartName="/ppt/diagrams/colors4.xml" ContentType="application/vnd.openxmlformats-officedocument.drawingml.diagramColor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1"/>
  </p:sldMasterIdLst>
  <p:notesMasterIdLst>
    <p:notesMasterId r:id="rId36"/>
  </p:notesMasterIdLst>
  <p:handoutMasterIdLst>
    <p:handoutMasterId r:id="rId37"/>
  </p:handoutMasterIdLst>
  <p:sldIdLst>
    <p:sldId id="325" r:id="rId2"/>
    <p:sldId id="326" r:id="rId3"/>
    <p:sldId id="404" r:id="rId4"/>
    <p:sldId id="315" r:id="rId5"/>
    <p:sldId id="329" r:id="rId6"/>
    <p:sldId id="330" r:id="rId7"/>
    <p:sldId id="323" r:id="rId8"/>
    <p:sldId id="360" r:id="rId9"/>
    <p:sldId id="361" r:id="rId10"/>
    <p:sldId id="362" r:id="rId11"/>
    <p:sldId id="363" r:id="rId12"/>
    <p:sldId id="294" r:id="rId13"/>
    <p:sldId id="364" r:id="rId14"/>
    <p:sldId id="389" r:id="rId15"/>
    <p:sldId id="379" r:id="rId16"/>
    <p:sldId id="380" r:id="rId17"/>
    <p:sldId id="395" r:id="rId18"/>
    <p:sldId id="396" r:id="rId19"/>
    <p:sldId id="381" r:id="rId20"/>
    <p:sldId id="391" r:id="rId21"/>
    <p:sldId id="392" r:id="rId22"/>
    <p:sldId id="393" r:id="rId23"/>
    <p:sldId id="394" r:id="rId24"/>
    <p:sldId id="397" r:id="rId25"/>
    <p:sldId id="398" r:id="rId26"/>
    <p:sldId id="383" r:id="rId27"/>
    <p:sldId id="384" r:id="rId28"/>
    <p:sldId id="399" r:id="rId29"/>
    <p:sldId id="400" r:id="rId30"/>
    <p:sldId id="401" r:id="rId31"/>
    <p:sldId id="402" r:id="rId32"/>
    <p:sldId id="388" r:id="rId33"/>
    <p:sldId id="403" r:id="rId34"/>
    <p:sldId id="328" r:id="rId35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72" autoAdjust="0"/>
    <p:restoredTop sz="94364" autoAdjust="0"/>
  </p:normalViewPr>
  <p:slideViewPr>
    <p:cSldViewPr>
      <p:cViewPr varScale="1">
        <p:scale>
          <a:sx n="70" d="100"/>
          <a:sy n="70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-15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179B55-D89E-AA4A-8AEA-3A1012FDA6C4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</dgm:pt>
    <dgm:pt modelId="{C45142B6-9386-0E45-9A78-F6784D13BAE6}">
      <dgm:prSet phldrT="[Text]"/>
      <dgm:spPr/>
      <dgm:t>
        <a:bodyPr/>
        <a:lstStyle/>
        <a:p>
          <a:r>
            <a:rPr lang="en-AU" b="1" i="0" dirty="0" smtClean="0"/>
            <a:t>There are two distinct requirements for a sequence of random numbers:</a:t>
          </a:r>
          <a:endParaRPr lang="en-US" b="1" i="0" dirty="0"/>
        </a:p>
      </dgm:t>
    </dgm:pt>
    <dgm:pt modelId="{DA55B218-B0AB-ED46-9A2C-A72594C1E280}" type="parTrans" cxnId="{1D6DFD70-C9FA-7D42-863A-F36685D1BD7A}">
      <dgm:prSet/>
      <dgm:spPr/>
      <dgm:t>
        <a:bodyPr/>
        <a:lstStyle/>
        <a:p>
          <a:endParaRPr lang="en-US"/>
        </a:p>
      </dgm:t>
    </dgm:pt>
    <dgm:pt modelId="{B17C4B1F-0742-3D44-A35D-00DB893A4F2E}" type="sibTrans" cxnId="{1D6DFD70-C9FA-7D42-863A-F36685D1BD7A}">
      <dgm:prSet/>
      <dgm:spPr/>
      <dgm:t>
        <a:bodyPr/>
        <a:lstStyle/>
        <a:p>
          <a:endParaRPr lang="en-US"/>
        </a:p>
      </dgm:t>
    </dgm:pt>
    <dgm:pt modelId="{A37D92F6-2BD7-494C-98A9-70E0D4D55942}">
      <dgm:prSet/>
      <dgm:spPr/>
      <dgm:t>
        <a:bodyPr/>
        <a:lstStyle/>
        <a:p>
          <a:r>
            <a:rPr lang="en-AU" b="1" i="0" dirty="0" smtClean="0"/>
            <a:t>Randomness</a:t>
          </a:r>
        </a:p>
      </dgm:t>
    </dgm:pt>
    <dgm:pt modelId="{B29DACFC-2BDC-DB43-8B86-DCDC6CCF7CEC}" type="parTrans" cxnId="{2CDE1357-A321-874D-9858-0F2B1E2906E7}">
      <dgm:prSet/>
      <dgm:spPr/>
      <dgm:t>
        <a:bodyPr/>
        <a:lstStyle/>
        <a:p>
          <a:endParaRPr lang="en-US"/>
        </a:p>
      </dgm:t>
    </dgm:pt>
    <dgm:pt modelId="{BD9A5390-DA55-B94C-BD4E-EA7968D192FC}" type="sibTrans" cxnId="{2CDE1357-A321-874D-9858-0F2B1E2906E7}">
      <dgm:prSet/>
      <dgm:spPr/>
      <dgm:t>
        <a:bodyPr/>
        <a:lstStyle/>
        <a:p>
          <a:endParaRPr lang="en-US"/>
        </a:p>
      </dgm:t>
    </dgm:pt>
    <dgm:pt modelId="{DF00F966-1688-8448-9384-24EE7BF2C544}">
      <dgm:prSet/>
      <dgm:spPr/>
      <dgm:t>
        <a:bodyPr/>
        <a:lstStyle/>
        <a:p>
          <a:r>
            <a:rPr lang="en-AU" b="1" i="0" dirty="0" smtClean="0"/>
            <a:t>Unpredictability </a:t>
          </a:r>
        </a:p>
      </dgm:t>
    </dgm:pt>
    <dgm:pt modelId="{19536EE3-7471-D84A-BBCC-CBEEF112392E}" type="parTrans" cxnId="{ED14C9C3-1735-394C-A95C-2D4CE0B0FEBE}">
      <dgm:prSet/>
      <dgm:spPr/>
      <dgm:t>
        <a:bodyPr/>
        <a:lstStyle/>
        <a:p>
          <a:endParaRPr lang="en-US"/>
        </a:p>
      </dgm:t>
    </dgm:pt>
    <dgm:pt modelId="{A527BAD3-7E53-734B-85B1-27594380445F}" type="sibTrans" cxnId="{ED14C9C3-1735-394C-A95C-2D4CE0B0FEBE}">
      <dgm:prSet/>
      <dgm:spPr/>
      <dgm:t>
        <a:bodyPr/>
        <a:lstStyle/>
        <a:p>
          <a:endParaRPr lang="en-US"/>
        </a:p>
      </dgm:t>
    </dgm:pt>
    <dgm:pt modelId="{97EAF9DD-5438-A346-BC85-5A2BE82930B4}" type="pres">
      <dgm:prSet presAssocID="{F1179B55-D89E-AA4A-8AEA-3A1012FDA6C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551C3A0-A390-7245-BC6F-950A78F1E6A3}" type="pres">
      <dgm:prSet presAssocID="{C45142B6-9386-0E45-9A78-F6784D13BAE6}" presName="root1" presStyleCnt="0"/>
      <dgm:spPr/>
    </dgm:pt>
    <dgm:pt modelId="{6C38144C-E0E7-DF44-A75A-6D79F43B0A57}" type="pres">
      <dgm:prSet presAssocID="{C45142B6-9386-0E45-9A78-F6784D13BAE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616F3C-A580-1E4E-B880-F3024C5F741B}" type="pres">
      <dgm:prSet presAssocID="{C45142B6-9386-0E45-9A78-F6784D13BAE6}" presName="level2hierChild" presStyleCnt="0"/>
      <dgm:spPr/>
    </dgm:pt>
    <dgm:pt modelId="{AB9AE1B4-5E5A-CE4D-B264-9C1E1501248F}" type="pres">
      <dgm:prSet presAssocID="{B29DACFC-2BDC-DB43-8B86-DCDC6CCF7CEC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5330D150-8A53-C54C-A8D2-52C8D62B1EE2}" type="pres">
      <dgm:prSet presAssocID="{B29DACFC-2BDC-DB43-8B86-DCDC6CCF7CEC}" presName="connTx" presStyleLbl="parChTrans1D2" presStyleIdx="0" presStyleCnt="2"/>
      <dgm:spPr/>
      <dgm:t>
        <a:bodyPr/>
        <a:lstStyle/>
        <a:p>
          <a:endParaRPr lang="en-US"/>
        </a:p>
      </dgm:t>
    </dgm:pt>
    <dgm:pt modelId="{FF470FFA-E361-8E4E-911D-8D2E191359FA}" type="pres">
      <dgm:prSet presAssocID="{A37D92F6-2BD7-494C-98A9-70E0D4D55942}" presName="root2" presStyleCnt="0"/>
      <dgm:spPr/>
    </dgm:pt>
    <dgm:pt modelId="{B263507D-1E7A-5149-A781-2A4F350A5A27}" type="pres">
      <dgm:prSet presAssocID="{A37D92F6-2BD7-494C-98A9-70E0D4D55942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1A3355-80D6-4A48-A1CE-C443B3C2CE13}" type="pres">
      <dgm:prSet presAssocID="{A37D92F6-2BD7-494C-98A9-70E0D4D55942}" presName="level3hierChild" presStyleCnt="0"/>
      <dgm:spPr/>
    </dgm:pt>
    <dgm:pt modelId="{BA0BDC50-440E-5945-95B3-A9E109F3DF69}" type="pres">
      <dgm:prSet presAssocID="{19536EE3-7471-D84A-BBCC-CBEEF112392E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BCC815CE-9E6A-9B43-92AA-198BA1F32758}" type="pres">
      <dgm:prSet presAssocID="{19536EE3-7471-D84A-BBCC-CBEEF112392E}" presName="connTx" presStyleLbl="parChTrans1D2" presStyleIdx="1" presStyleCnt="2"/>
      <dgm:spPr/>
      <dgm:t>
        <a:bodyPr/>
        <a:lstStyle/>
        <a:p>
          <a:endParaRPr lang="en-US"/>
        </a:p>
      </dgm:t>
    </dgm:pt>
    <dgm:pt modelId="{3A76543B-F2B9-464D-9DF1-8B5B2BDA05A1}" type="pres">
      <dgm:prSet presAssocID="{DF00F966-1688-8448-9384-24EE7BF2C544}" presName="root2" presStyleCnt="0"/>
      <dgm:spPr/>
    </dgm:pt>
    <dgm:pt modelId="{903B1CDD-14EF-844D-B987-4E8D5F77335F}" type="pres">
      <dgm:prSet presAssocID="{DF00F966-1688-8448-9384-24EE7BF2C54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25E021-B097-AE4F-9635-2A6B38BBB2EC}" type="pres">
      <dgm:prSet presAssocID="{DF00F966-1688-8448-9384-24EE7BF2C544}" presName="level3hierChild" presStyleCnt="0"/>
      <dgm:spPr/>
    </dgm:pt>
  </dgm:ptLst>
  <dgm:cxnLst>
    <dgm:cxn modelId="{7DEAC54A-B584-9E47-94FB-0E8255700FE8}" type="presOf" srcId="{19536EE3-7471-D84A-BBCC-CBEEF112392E}" destId="{BA0BDC50-440E-5945-95B3-A9E109F3DF69}" srcOrd="0" destOrd="0" presId="urn:microsoft.com/office/officeart/2005/8/layout/hierarchy2"/>
    <dgm:cxn modelId="{78BB3F82-0072-E541-AF8D-1179B5A688E1}" type="presOf" srcId="{C45142B6-9386-0E45-9A78-F6784D13BAE6}" destId="{6C38144C-E0E7-DF44-A75A-6D79F43B0A57}" srcOrd="0" destOrd="0" presId="urn:microsoft.com/office/officeart/2005/8/layout/hierarchy2"/>
    <dgm:cxn modelId="{89037FE7-3025-FA47-9C6A-75FBD9E0CD9C}" type="presOf" srcId="{A37D92F6-2BD7-494C-98A9-70E0D4D55942}" destId="{B263507D-1E7A-5149-A781-2A4F350A5A27}" srcOrd="0" destOrd="0" presId="urn:microsoft.com/office/officeart/2005/8/layout/hierarchy2"/>
    <dgm:cxn modelId="{496C0186-85EF-1A4A-B7D8-694EDD1244F0}" type="presOf" srcId="{19536EE3-7471-D84A-BBCC-CBEEF112392E}" destId="{BCC815CE-9E6A-9B43-92AA-198BA1F32758}" srcOrd="1" destOrd="0" presId="urn:microsoft.com/office/officeart/2005/8/layout/hierarchy2"/>
    <dgm:cxn modelId="{1D6DFD70-C9FA-7D42-863A-F36685D1BD7A}" srcId="{F1179B55-D89E-AA4A-8AEA-3A1012FDA6C4}" destId="{C45142B6-9386-0E45-9A78-F6784D13BAE6}" srcOrd="0" destOrd="0" parTransId="{DA55B218-B0AB-ED46-9A2C-A72594C1E280}" sibTransId="{B17C4B1F-0742-3D44-A35D-00DB893A4F2E}"/>
    <dgm:cxn modelId="{2CDE1357-A321-874D-9858-0F2B1E2906E7}" srcId="{C45142B6-9386-0E45-9A78-F6784D13BAE6}" destId="{A37D92F6-2BD7-494C-98A9-70E0D4D55942}" srcOrd="0" destOrd="0" parTransId="{B29DACFC-2BDC-DB43-8B86-DCDC6CCF7CEC}" sibTransId="{BD9A5390-DA55-B94C-BD4E-EA7968D192FC}"/>
    <dgm:cxn modelId="{64A18819-49B9-664B-AF86-AC7230604C7E}" type="presOf" srcId="{B29DACFC-2BDC-DB43-8B86-DCDC6CCF7CEC}" destId="{AB9AE1B4-5E5A-CE4D-B264-9C1E1501248F}" srcOrd="0" destOrd="0" presId="urn:microsoft.com/office/officeart/2005/8/layout/hierarchy2"/>
    <dgm:cxn modelId="{3912A30B-0E6B-2B4B-B940-AA3D51DB9FD1}" type="presOf" srcId="{F1179B55-D89E-AA4A-8AEA-3A1012FDA6C4}" destId="{97EAF9DD-5438-A346-BC85-5A2BE82930B4}" srcOrd="0" destOrd="0" presId="urn:microsoft.com/office/officeart/2005/8/layout/hierarchy2"/>
    <dgm:cxn modelId="{6B9FCF97-5046-DD4B-AF6E-1D034DB79039}" type="presOf" srcId="{DF00F966-1688-8448-9384-24EE7BF2C544}" destId="{903B1CDD-14EF-844D-B987-4E8D5F77335F}" srcOrd="0" destOrd="0" presId="urn:microsoft.com/office/officeart/2005/8/layout/hierarchy2"/>
    <dgm:cxn modelId="{01F8E214-EA24-DC4B-9CE0-5A8684028B88}" type="presOf" srcId="{B29DACFC-2BDC-DB43-8B86-DCDC6CCF7CEC}" destId="{5330D150-8A53-C54C-A8D2-52C8D62B1EE2}" srcOrd="1" destOrd="0" presId="urn:microsoft.com/office/officeart/2005/8/layout/hierarchy2"/>
    <dgm:cxn modelId="{ED14C9C3-1735-394C-A95C-2D4CE0B0FEBE}" srcId="{C45142B6-9386-0E45-9A78-F6784D13BAE6}" destId="{DF00F966-1688-8448-9384-24EE7BF2C544}" srcOrd="1" destOrd="0" parTransId="{19536EE3-7471-D84A-BBCC-CBEEF112392E}" sibTransId="{A527BAD3-7E53-734B-85B1-27594380445F}"/>
    <dgm:cxn modelId="{F8FF4740-C119-A943-A077-5BE792A050DB}" type="presParOf" srcId="{97EAF9DD-5438-A346-BC85-5A2BE82930B4}" destId="{0551C3A0-A390-7245-BC6F-950A78F1E6A3}" srcOrd="0" destOrd="0" presId="urn:microsoft.com/office/officeart/2005/8/layout/hierarchy2"/>
    <dgm:cxn modelId="{385A30C0-041D-FE41-81E7-1383CDEBFC57}" type="presParOf" srcId="{0551C3A0-A390-7245-BC6F-950A78F1E6A3}" destId="{6C38144C-E0E7-DF44-A75A-6D79F43B0A57}" srcOrd="0" destOrd="0" presId="urn:microsoft.com/office/officeart/2005/8/layout/hierarchy2"/>
    <dgm:cxn modelId="{947F2D44-ABD7-594D-84CA-9EFEE162124F}" type="presParOf" srcId="{0551C3A0-A390-7245-BC6F-950A78F1E6A3}" destId="{15616F3C-A580-1E4E-B880-F3024C5F741B}" srcOrd="1" destOrd="0" presId="urn:microsoft.com/office/officeart/2005/8/layout/hierarchy2"/>
    <dgm:cxn modelId="{37AED303-28DA-8744-BB83-23FCB58A25C4}" type="presParOf" srcId="{15616F3C-A580-1E4E-B880-F3024C5F741B}" destId="{AB9AE1B4-5E5A-CE4D-B264-9C1E1501248F}" srcOrd="0" destOrd="0" presId="urn:microsoft.com/office/officeart/2005/8/layout/hierarchy2"/>
    <dgm:cxn modelId="{463AF3F5-93AD-DB42-89BC-F69334AF890D}" type="presParOf" srcId="{AB9AE1B4-5E5A-CE4D-B264-9C1E1501248F}" destId="{5330D150-8A53-C54C-A8D2-52C8D62B1EE2}" srcOrd="0" destOrd="0" presId="urn:microsoft.com/office/officeart/2005/8/layout/hierarchy2"/>
    <dgm:cxn modelId="{204214C1-A77C-5144-B4A0-F4CAAA89996C}" type="presParOf" srcId="{15616F3C-A580-1E4E-B880-F3024C5F741B}" destId="{FF470FFA-E361-8E4E-911D-8D2E191359FA}" srcOrd="1" destOrd="0" presId="urn:microsoft.com/office/officeart/2005/8/layout/hierarchy2"/>
    <dgm:cxn modelId="{5ED921AB-9F5A-7144-BFC9-FFB230E4B5B6}" type="presParOf" srcId="{FF470FFA-E361-8E4E-911D-8D2E191359FA}" destId="{B263507D-1E7A-5149-A781-2A4F350A5A27}" srcOrd="0" destOrd="0" presId="urn:microsoft.com/office/officeart/2005/8/layout/hierarchy2"/>
    <dgm:cxn modelId="{5B51E8D6-8C8A-6846-96C4-8B61B45B9E6A}" type="presParOf" srcId="{FF470FFA-E361-8E4E-911D-8D2E191359FA}" destId="{981A3355-80D6-4A48-A1CE-C443B3C2CE13}" srcOrd="1" destOrd="0" presId="urn:microsoft.com/office/officeart/2005/8/layout/hierarchy2"/>
    <dgm:cxn modelId="{1BA21455-2C75-8040-8A1E-F1009E3F04B3}" type="presParOf" srcId="{15616F3C-A580-1E4E-B880-F3024C5F741B}" destId="{BA0BDC50-440E-5945-95B3-A9E109F3DF69}" srcOrd="2" destOrd="0" presId="urn:microsoft.com/office/officeart/2005/8/layout/hierarchy2"/>
    <dgm:cxn modelId="{2E3D9070-78C9-E44B-BAEF-508B00759940}" type="presParOf" srcId="{BA0BDC50-440E-5945-95B3-A9E109F3DF69}" destId="{BCC815CE-9E6A-9B43-92AA-198BA1F32758}" srcOrd="0" destOrd="0" presId="urn:microsoft.com/office/officeart/2005/8/layout/hierarchy2"/>
    <dgm:cxn modelId="{63061125-93BE-4047-8203-FD933C3F1D88}" type="presParOf" srcId="{15616F3C-A580-1E4E-B880-F3024C5F741B}" destId="{3A76543B-F2B9-464D-9DF1-8B5B2BDA05A1}" srcOrd="3" destOrd="0" presId="urn:microsoft.com/office/officeart/2005/8/layout/hierarchy2"/>
    <dgm:cxn modelId="{7AB7008A-9815-5543-8511-A0C58AFF482A}" type="presParOf" srcId="{3A76543B-F2B9-464D-9DF1-8B5B2BDA05A1}" destId="{903B1CDD-14EF-844D-B987-4E8D5F77335F}" srcOrd="0" destOrd="0" presId="urn:microsoft.com/office/officeart/2005/8/layout/hierarchy2"/>
    <dgm:cxn modelId="{557C2B2F-BF2F-3641-AAC2-1C432F05A6BC}" type="presParOf" srcId="{3A76543B-F2B9-464D-9DF1-8B5B2BDA05A1}" destId="{3825E021-B097-AE4F-9635-2A6B38BBB2E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0CABDC-18D3-6742-9D41-7554DD90BF05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1783EF-3287-B74B-8307-4554EEE909DD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800" dirty="0" smtClean="0"/>
            <a:t>Two criteria are used to validate that a sequence of numbers is random:</a:t>
          </a:r>
          <a:endParaRPr lang="en-US" sz="2800" dirty="0"/>
        </a:p>
      </dgm:t>
    </dgm:pt>
    <dgm:pt modelId="{64B546B7-479E-8448-B89E-628AABA1E011}" type="parTrans" cxnId="{82C6425E-7872-EE43-B889-E6AE387CFFF0}">
      <dgm:prSet/>
      <dgm:spPr/>
      <dgm:t>
        <a:bodyPr/>
        <a:lstStyle/>
        <a:p>
          <a:endParaRPr lang="en-US"/>
        </a:p>
      </dgm:t>
    </dgm:pt>
    <dgm:pt modelId="{C2C095DA-C32E-AC45-803F-4D3ED42E2451}" type="sibTrans" cxnId="{82C6425E-7872-EE43-B889-E6AE387CFFF0}">
      <dgm:prSet/>
      <dgm:spPr/>
      <dgm:t>
        <a:bodyPr/>
        <a:lstStyle/>
        <a:p>
          <a:endParaRPr lang="en-US"/>
        </a:p>
      </dgm:t>
    </dgm:pt>
    <dgm:pt modelId="{73026147-E2EC-B843-B41D-0F749D9F5193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b="1" i="0" dirty="0" smtClean="0"/>
            <a:t>Uniform distribution</a:t>
          </a:r>
        </a:p>
      </dgm:t>
    </dgm:pt>
    <dgm:pt modelId="{DA6825E2-7EC6-734E-BCB8-50DB25E38383}" type="parTrans" cxnId="{A5608F25-1EC2-2E4F-BC1A-597943F08E1E}">
      <dgm:prSet/>
      <dgm:spPr/>
      <dgm:t>
        <a:bodyPr/>
        <a:lstStyle/>
        <a:p>
          <a:endParaRPr lang="en-US"/>
        </a:p>
      </dgm:t>
    </dgm:pt>
    <dgm:pt modelId="{896B5EF3-2411-2B41-948F-4AD5105B9075}" type="sibTrans" cxnId="{A5608F25-1EC2-2E4F-BC1A-597943F08E1E}">
      <dgm:prSet/>
      <dgm:spPr/>
      <dgm:t>
        <a:bodyPr/>
        <a:lstStyle/>
        <a:p>
          <a:endParaRPr lang="en-US"/>
        </a:p>
      </dgm:t>
    </dgm:pt>
    <dgm:pt modelId="{9629A499-686F-D441-8042-F6CF5DA0FB42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b="1" i="0" dirty="0" smtClean="0"/>
            <a:t>The frequency of occurrence of ones and zeros should be approximately equal</a:t>
          </a:r>
        </a:p>
      </dgm:t>
    </dgm:pt>
    <dgm:pt modelId="{CFBAD56C-D56B-7D45-A682-95E962E65A81}" type="parTrans" cxnId="{1194EF9A-7FF9-1249-8BCE-87F896A59AED}">
      <dgm:prSet/>
      <dgm:spPr/>
      <dgm:t>
        <a:bodyPr/>
        <a:lstStyle/>
        <a:p>
          <a:endParaRPr lang="en-US"/>
        </a:p>
      </dgm:t>
    </dgm:pt>
    <dgm:pt modelId="{7FA4DB43-1734-4C44-AC00-794425F71C8D}" type="sibTrans" cxnId="{1194EF9A-7FF9-1249-8BCE-87F896A59AED}">
      <dgm:prSet/>
      <dgm:spPr/>
      <dgm:t>
        <a:bodyPr/>
        <a:lstStyle/>
        <a:p>
          <a:endParaRPr lang="en-US"/>
        </a:p>
      </dgm:t>
    </dgm:pt>
    <dgm:pt modelId="{88C10996-33E1-8B4A-9153-84AEF719BF6C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b="1" i="0" dirty="0" smtClean="0"/>
            <a:t>Independence</a:t>
          </a:r>
        </a:p>
      </dgm:t>
    </dgm:pt>
    <dgm:pt modelId="{209CE791-6980-6545-B281-65413027D829}" type="parTrans" cxnId="{05918A42-2B98-A241-BFBE-D750702380FA}">
      <dgm:prSet/>
      <dgm:spPr/>
      <dgm:t>
        <a:bodyPr/>
        <a:lstStyle/>
        <a:p>
          <a:endParaRPr lang="en-US"/>
        </a:p>
      </dgm:t>
    </dgm:pt>
    <dgm:pt modelId="{31666733-10DE-C748-B69B-BF489F64A6C6}" type="sibTrans" cxnId="{05918A42-2B98-A241-BFBE-D750702380FA}">
      <dgm:prSet/>
      <dgm:spPr/>
      <dgm:t>
        <a:bodyPr/>
        <a:lstStyle/>
        <a:p>
          <a:endParaRPr lang="en-US"/>
        </a:p>
      </dgm:t>
    </dgm:pt>
    <dgm:pt modelId="{E64C7A51-88F0-4347-9F1F-CFAE8E869CBC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b="1" i="0" dirty="0" smtClean="0"/>
            <a:t>No one subsequence in the sequence can be inferred from the others</a:t>
          </a:r>
        </a:p>
      </dgm:t>
    </dgm:pt>
    <dgm:pt modelId="{EBD93B69-4110-7B4F-BCB6-19A6D3130B30}" type="parTrans" cxnId="{B1735CAC-77BC-A240-9E7F-309B1D591A11}">
      <dgm:prSet/>
      <dgm:spPr/>
      <dgm:t>
        <a:bodyPr/>
        <a:lstStyle/>
        <a:p>
          <a:endParaRPr lang="en-US"/>
        </a:p>
      </dgm:t>
    </dgm:pt>
    <dgm:pt modelId="{E3945E4A-09F3-914D-9653-E556DDA6526E}" type="sibTrans" cxnId="{B1735CAC-77BC-A240-9E7F-309B1D591A11}">
      <dgm:prSet/>
      <dgm:spPr/>
      <dgm:t>
        <a:bodyPr/>
        <a:lstStyle/>
        <a:p>
          <a:endParaRPr lang="en-US"/>
        </a:p>
      </dgm:t>
    </dgm:pt>
    <dgm:pt modelId="{945645CA-3FB5-CA46-9AA6-6F4CACA03AB4}" type="pres">
      <dgm:prSet presAssocID="{6C0CABDC-18D3-6742-9D41-7554DD90BF0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2FC6B5-4CDF-3844-9A30-CBE6E52CCEC5}" type="pres">
      <dgm:prSet presAssocID="{151783EF-3287-B74B-8307-4554EEE909DD}" presName="compNode" presStyleCnt="0"/>
      <dgm:spPr/>
    </dgm:pt>
    <dgm:pt modelId="{9BF75880-D8F3-C441-8887-72FB85A8F952}" type="pres">
      <dgm:prSet presAssocID="{151783EF-3287-B74B-8307-4554EEE909DD}" presName="aNode" presStyleLbl="bgShp" presStyleIdx="0" presStyleCnt="1" custLinFactNeighborX="-4054" custLinFactNeighborY="-13274"/>
      <dgm:spPr/>
      <dgm:t>
        <a:bodyPr/>
        <a:lstStyle/>
        <a:p>
          <a:endParaRPr lang="en-US"/>
        </a:p>
      </dgm:t>
    </dgm:pt>
    <dgm:pt modelId="{670AE361-5D16-A642-87E9-63F07239C467}" type="pres">
      <dgm:prSet presAssocID="{151783EF-3287-B74B-8307-4554EEE909DD}" presName="textNode" presStyleLbl="bgShp" presStyleIdx="0" presStyleCnt="1"/>
      <dgm:spPr/>
      <dgm:t>
        <a:bodyPr/>
        <a:lstStyle/>
        <a:p>
          <a:endParaRPr lang="en-US"/>
        </a:p>
      </dgm:t>
    </dgm:pt>
    <dgm:pt modelId="{334AAE5A-D07B-DE43-B7A9-49E7C9234A58}" type="pres">
      <dgm:prSet presAssocID="{151783EF-3287-B74B-8307-4554EEE909DD}" presName="compChildNode" presStyleCnt="0"/>
      <dgm:spPr/>
    </dgm:pt>
    <dgm:pt modelId="{D1A67D7E-8E35-934E-80CE-0341A132466F}" type="pres">
      <dgm:prSet presAssocID="{151783EF-3287-B74B-8307-4554EEE909DD}" presName="theInnerList" presStyleCnt="0"/>
      <dgm:spPr/>
    </dgm:pt>
    <dgm:pt modelId="{DA385708-885B-9A4A-AF9E-D8E49D65F369}" type="pres">
      <dgm:prSet presAssocID="{73026147-E2EC-B843-B41D-0F749D9F5193}" presName="child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F2FC3D-7317-E247-BEC9-FE5D6638F20F}" type="pres">
      <dgm:prSet presAssocID="{73026147-E2EC-B843-B41D-0F749D9F5193}" presName="aSpace2" presStyleCnt="0"/>
      <dgm:spPr/>
    </dgm:pt>
    <dgm:pt modelId="{15FE3627-301D-5E44-803D-42FA482F7C28}" type="pres">
      <dgm:prSet presAssocID="{88C10996-33E1-8B4A-9153-84AEF719BF6C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94EF9A-7FF9-1249-8BCE-87F896A59AED}" srcId="{73026147-E2EC-B843-B41D-0F749D9F5193}" destId="{9629A499-686F-D441-8042-F6CF5DA0FB42}" srcOrd="0" destOrd="0" parTransId="{CFBAD56C-D56B-7D45-A682-95E962E65A81}" sibTransId="{7FA4DB43-1734-4C44-AC00-794425F71C8D}"/>
    <dgm:cxn modelId="{40240A33-D16E-2645-9F19-A006DE5BEBC3}" type="presOf" srcId="{E64C7A51-88F0-4347-9F1F-CFAE8E869CBC}" destId="{15FE3627-301D-5E44-803D-42FA482F7C28}" srcOrd="0" destOrd="1" presId="urn:microsoft.com/office/officeart/2005/8/layout/lProcess2"/>
    <dgm:cxn modelId="{AB14D788-BC22-DD42-9103-1669BC0A3B75}" type="presOf" srcId="{151783EF-3287-B74B-8307-4554EEE909DD}" destId="{9BF75880-D8F3-C441-8887-72FB85A8F952}" srcOrd="0" destOrd="0" presId="urn:microsoft.com/office/officeart/2005/8/layout/lProcess2"/>
    <dgm:cxn modelId="{B94ED465-FEC8-A94F-A715-84C44B099716}" type="presOf" srcId="{151783EF-3287-B74B-8307-4554EEE909DD}" destId="{670AE361-5D16-A642-87E9-63F07239C467}" srcOrd="1" destOrd="0" presId="urn:microsoft.com/office/officeart/2005/8/layout/lProcess2"/>
    <dgm:cxn modelId="{82C6425E-7872-EE43-B889-E6AE387CFFF0}" srcId="{6C0CABDC-18D3-6742-9D41-7554DD90BF05}" destId="{151783EF-3287-B74B-8307-4554EEE909DD}" srcOrd="0" destOrd="0" parTransId="{64B546B7-479E-8448-B89E-628AABA1E011}" sibTransId="{C2C095DA-C32E-AC45-803F-4D3ED42E2451}"/>
    <dgm:cxn modelId="{6F8A5760-F230-6848-891B-A1B1DAF10E54}" type="presOf" srcId="{6C0CABDC-18D3-6742-9D41-7554DD90BF05}" destId="{945645CA-3FB5-CA46-9AA6-6F4CACA03AB4}" srcOrd="0" destOrd="0" presId="urn:microsoft.com/office/officeart/2005/8/layout/lProcess2"/>
    <dgm:cxn modelId="{A5608F25-1EC2-2E4F-BC1A-597943F08E1E}" srcId="{151783EF-3287-B74B-8307-4554EEE909DD}" destId="{73026147-E2EC-B843-B41D-0F749D9F5193}" srcOrd="0" destOrd="0" parTransId="{DA6825E2-7EC6-734E-BCB8-50DB25E38383}" sibTransId="{896B5EF3-2411-2B41-948F-4AD5105B9075}"/>
    <dgm:cxn modelId="{B1735CAC-77BC-A240-9E7F-309B1D591A11}" srcId="{88C10996-33E1-8B4A-9153-84AEF719BF6C}" destId="{E64C7A51-88F0-4347-9F1F-CFAE8E869CBC}" srcOrd="0" destOrd="0" parTransId="{EBD93B69-4110-7B4F-BCB6-19A6D3130B30}" sibTransId="{E3945E4A-09F3-914D-9653-E556DDA6526E}"/>
    <dgm:cxn modelId="{3EB6443B-2704-744A-8E5A-55AF5CAB7FC4}" type="presOf" srcId="{9629A499-686F-D441-8042-F6CF5DA0FB42}" destId="{DA385708-885B-9A4A-AF9E-D8E49D65F369}" srcOrd="0" destOrd="1" presId="urn:microsoft.com/office/officeart/2005/8/layout/lProcess2"/>
    <dgm:cxn modelId="{05918A42-2B98-A241-BFBE-D750702380FA}" srcId="{151783EF-3287-B74B-8307-4554EEE909DD}" destId="{88C10996-33E1-8B4A-9153-84AEF719BF6C}" srcOrd="1" destOrd="0" parTransId="{209CE791-6980-6545-B281-65413027D829}" sibTransId="{31666733-10DE-C748-B69B-BF489F64A6C6}"/>
    <dgm:cxn modelId="{8370151B-DDD5-874F-BEC1-9679B8EDE91D}" type="presOf" srcId="{73026147-E2EC-B843-B41D-0F749D9F5193}" destId="{DA385708-885B-9A4A-AF9E-D8E49D65F369}" srcOrd="0" destOrd="0" presId="urn:microsoft.com/office/officeart/2005/8/layout/lProcess2"/>
    <dgm:cxn modelId="{2600462C-9B97-044D-86E2-AB92A78D6336}" type="presOf" srcId="{88C10996-33E1-8B4A-9153-84AEF719BF6C}" destId="{15FE3627-301D-5E44-803D-42FA482F7C28}" srcOrd="0" destOrd="0" presId="urn:microsoft.com/office/officeart/2005/8/layout/lProcess2"/>
    <dgm:cxn modelId="{C322FA9E-96FB-6A49-8A74-91163B54C33C}" type="presParOf" srcId="{945645CA-3FB5-CA46-9AA6-6F4CACA03AB4}" destId="{602FC6B5-4CDF-3844-9A30-CBE6E52CCEC5}" srcOrd="0" destOrd="0" presId="urn:microsoft.com/office/officeart/2005/8/layout/lProcess2"/>
    <dgm:cxn modelId="{0569B194-E809-5146-B19A-5534A0F3D489}" type="presParOf" srcId="{602FC6B5-4CDF-3844-9A30-CBE6E52CCEC5}" destId="{9BF75880-D8F3-C441-8887-72FB85A8F952}" srcOrd="0" destOrd="0" presId="urn:microsoft.com/office/officeart/2005/8/layout/lProcess2"/>
    <dgm:cxn modelId="{3BD07415-A837-1F42-B1DA-63A5CBD1B799}" type="presParOf" srcId="{602FC6B5-4CDF-3844-9A30-CBE6E52CCEC5}" destId="{670AE361-5D16-A642-87E9-63F07239C467}" srcOrd="1" destOrd="0" presId="urn:microsoft.com/office/officeart/2005/8/layout/lProcess2"/>
    <dgm:cxn modelId="{E2DC1376-D115-C04A-98BA-9254362BB6C3}" type="presParOf" srcId="{602FC6B5-4CDF-3844-9A30-CBE6E52CCEC5}" destId="{334AAE5A-D07B-DE43-B7A9-49E7C9234A58}" srcOrd="2" destOrd="0" presId="urn:microsoft.com/office/officeart/2005/8/layout/lProcess2"/>
    <dgm:cxn modelId="{84340AC9-D0BA-3E45-92C1-F797B2766AD8}" type="presParOf" srcId="{334AAE5A-D07B-DE43-B7A9-49E7C9234A58}" destId="{D1A67D7E-8E35-934E-80CE-0341A132466F}" srcOrd="0" destOrd="0" presId="urn:microsoft.com/office/officeart/2005/8/layout/lProcess2"/>
    <dgm:cxn modelId="{9E9C8DC0-578B-DF46-AB95-9CE27E07C69E}" type="presParOf" srcId="{D1A67D7E-8E35-934E-80CE-0341A132466F}" destId="{DA385708-885B-9A4A-AF9E-D8E49D65F369}" srcOrd="0" destOrd="0" presId="urn:microsoft.com/office/officeart/2005/8/layout/lProcess2"/>
    <dgm:cxn modelId="{D029EAA7-204F-9E4B-9CA4-6C05D3A68798}" type="presParOf" srcId="{D1A67D7E-8E35-934E-80CE-0341A132466F}" destId="{BEF2FC3D-7317-E247-BEC9-FE5D6638F20F}" srcOrd="1" destOrd="0" presId="urn:microsoft.com/office/officeart/2005/8/layout/lProcess2"/>
    <dgm:cxn modelId="{961C682A-E82A-584E-A697-4823FDBEA5A1}" type="presParOf" srcId="{D1A67D7E-8E35-934E-80CE-0341A132466F}" destId="{15FE3627-301D-5E44-803D-42FA482F7C28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7C226B-1D9E-284E-ABFB-E2FCB67F1E95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E6009B-0BCA-B044-8AAF-6A3F1A073FDB}">
      <dgm:prSet custT="1"/>
      <dgm:spPr/>
      <dgm:t>
        <a:bodyPr/>
        <a:lstStyle/>
        <a:p>
          <a:pPr rtl="0"/>
          <a:r>
            <a:rPr 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encryption sequence should have a large period</a:t>
          </a:r>
          <a:endParaRPr 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A73CED-AE7A-E74D-B0D8-DB0B8D8F9094}" type="parTrans" cxnId="{A1C57CAA-4B6F-0240-AD7D-F94207A9A609}">
      <dgm:prSet/>
      <dgm:spPr/>
      <dgm:t>
        <a:bodyPr/>
        <a:lstStyle/>
        <a:p>
          <a:endParaRPr lang="en-US"/>
        </a:p>
      </dgm:t>
    </dgm:pt>
    <dgm:pt modelId="{96921BB6-F564-A946-BB1C-5ECBB7C32FE7}" type="sibTrans" cxnId="{A1C57CAA-4B6F-0240-AD7D-F94207A9A609}">
      <dgm:prSet/>
      <dgm:spPr/>
      <dgm:t>
        <a:bodyPr/>
        <a:lstStyle/>
        <a:p>
          <a:endParaRPr lang="en-US"/>
        </a:p>
      </dgm:t>
    </dgm:pt>
    <dgm:pt modelId="{5CAB22FB-9851-3C4F-A038-20CA627548AA}">
      <dgm:prSet custT="1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 sz="1500" dirty="0" smtClean="0"/>
            <a:t>A pseudorandom number generator uses a function that produces a deterministic stream of bits that eventually repeats;  the longer the period of repeat the more difficult it will be to do cryptanalysis</a:t>
          </a:r>
          <a:endParaRPr lang="en-US" sz="1500" dirty="0"/>
        </a:p>
      </dgm:t>
    </dgm:pt>
    <dgm:pt modelId="{C77EC44B-C743-7441-8826-4F2FD46C77BB}" type="parTrans" cxnId="{66505DE4-011D-4945-BF82-8C0B58BF0602}">
      <dgm:prSet/>
      <dgm:spPr/>
      <dgm:t>
        <a:bodyPr/>
        <a:lstStyle/>
        <a:p>
          <a:endParaRPr lang="en-US"/>
        </a:p>
      </dgm:t>
    </dgm:pt>
    <dgm:pt modelId="{A6C4B935-EA6D-9B4D-9C5F-8D0ED0882F93}" type="sibTrans" cxnId="{66505DE4-011D-4945-BF82-8C0B58BF0602}">
      <dgm:prSet/>
      <dgm:spPr/>
      <dgm:t>
        <a:bodyPr/>
        <a:lstStyle/>
        <a:p>
          <a:endParaRPr lang="en-US"/>
        </a:p>
      </dgm:t>
    </dgm:pt>
    <dgm:pt modelId="{FF83F01D-A9F6-3643-AB48-CC295FA77287}">
      <dgm:prSet custT="1"/>
      <dgm:spPr/>
      <dgm:t>
        <a:bodyPr/>
        <a:lstStyle/>
        <a:p>
          <a:pPr rtl="0"/>
          <a:r>
            <a:rPr 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</a:t>
          </a:r>
          <a:r>
            <a:rPr lang="en-US" sz="1600" b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keystream</a:t>
          </a:r>
          <a:r>
            <a:rPr 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should approximate the properties of a true random number stream as close as possible</a:t>
          </a:r>
          <a:endParaRPr 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DCC986A-F851-1543-BA4F-7272A0D4EBE9}" type="parTrans" cxnId="{C35F3613-513F-2748-A327-F6DBFA01CC4E}">
      <dgm:prSet/>
      <dgm:spPr/>
      <dgm:t>
        <a:bodyPr/>
        <a:lstStyle/>
        <a:p>
          <a:endParaRPr lang="en-US"/>
        </a:p>
      </dgm:t>
    </dgm:pt>
    <dgm:pt modelId="{E3F4A284-D537-8845-8E5C-94442DAB92BA}" type="sibTrans" cxnId="{C35F3613-513F-2748-A327-F6DBFA01CC4E}">
      <dgm:prSet/>
      <dgm:spPr/>
      <dgm:t>
        <a:bodyPr/>
        <a:lstStyle/>
        <a:p>
          <a:endParaRPr lang="en-US"/>
        </a:p>
      </dgm:t>
    </dgm:pt>
    <dgm:pt modelId="{12860769-CBB5-6C42-9930-B0FE3D445E2C}">
      <dgm:prSet custT="1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 sz="1500" dirty="0" smtClean="0"/>
            <a:t>There should be an approximately equal number of 1s and 0s</a:t>
          </a:r>
          <a:endParaRPr lang="en-US" sz="1500" dirty="0"/>
        </a:p>
      </dgm:t>
    </dgm:pt>
    <dgm:pt modelId="{00019D7B-7AE6-3242-943D-09860589527C}" type="parTrans" cxnId="{E101E2C3-9F93-5745-B591-27BE8E0F5D04}">
      <dgm:prSet/>
      <dgm:spPr/>
      <dgm:t>
        <a:bodyPr/>
        <a:lstStyle/>
        <a:p>
          <a:endParaRPr lang="en-US"/>
        </a:p>
      </dgm:t>
    </dgm:pt>
    <dgm:pt modelId="{60C87F0B-F30A-5749-BB59-E6278A1D1ABB}" type="sibTrans" cxnId="{E101E2C3-9F93-5745-B591-27BE8E0F5D04}">
      <dgm:prSet/>
      <dgm:spPr/>
      <dgm:t>
        <a:bodyPr/>
        <a:lstStyle/>
        <a:p>
          <a:endParaRPr lang="en-US"/>
        </a:p>
      </dgm:t>
    </dgm:pt>
    <dgm:pt modelId="{CFDCEF11-EADE-8945-876F-DA0E223FC7DA}">
      <dgm:prSet custT="1"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 sz="1500" dirty="0" smtClean="0"/>
            <a:t>If the </a:t>
          </a:r>
          <a:r>
            <a:rPr lang="en-US" sz="1500" dirty="0" err="1" smtClean="0"/>
            <a:t>keystream</a:t>
          </a:r>
          <a:r>
            <a:rPr lang="en-US" sz="1500" dirty="0" smtClean="0"/>
            <a:t> is treated as a stream of bytes, then all of the 256 possible byte values should appear approximately equally often</a:t>
          </a:r>
          <a:endParaRPr lang="en-US" sz="1500" dirty="0"/>
        </a:p>
      </dgm:t>
    </dgm:pt>
    <dgm:pt modelId="{B908A7B6-BCB7-6E40-9BBC-43554892AEC8}" type="parTrans" cxnId="{50670E59-0762-664B-8550-CD2BD08A57F9}">
      <dgm:prSet/>
      <dgm:spPr/>
      <dgm:t>
        <a:bodyPr/>
        <a:lstStyle/>
        <a:p>
          <a:endParaRPr lang="en-US"/>
        </a:p>
      </dgm:t>
    </dgm:pt>
    <dgm:pt modelId="{E3CF9A06-5904-5643-A249-92F316AF3179}" type="sibTrans" cxnId="{50670E59-0762-664B-8550-CD2BD08A57F9}">
      <dgm:prSet/>
      <dgm:spPr/>
      <dgm:t>
        <a:bodyPr/>
        <a:lstStyle/>
        <a:p>
          <a:endParaRPr lang="en-US"/>
        </a:p>
      </dgm:t>
    </dgm:pt>
    <dgm:pt modelId="{E785F470-007E-834B-A97E-A312F7594748}">
      <dgm:prSet custT="1"/>
      <dgm:spPr/>
      <dgm:t>
        <a:bodyPr/>
        <a:lstStyle/>
        <a:p>
          <a:pPr rtl="0"/>
          <a:r>
            <a:rPr 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key length of at least 128 bits is desirable</a:t>
          </a:r>
          <a:endParaRPr 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415A13E-8CDC-DA47-8255-C50A6A2B4F0A}" type="parTrans" cxnId="{0F457521-C1DA-1548-98EB-E0E1CEAD543D}">
      <dgm:prSet/>
      <dgm:spPr/>
      <dgm:t>
        <a:bodyPr/>
        <a:lstStyle/>
        <a:p>
          <a:endParaRPr lang="en-US"/>
        </a:p>
      </dgm:t>
    </dgm:pt>
    <dgm:pt modelId="{5A21B085-B5EA-FE4E-89FC-8A2699988F2D}" type="sibTrans" cxnId="{0F457521-C1DA-1548-98EB-E0E1CEAD543D}">
      <dgm:prSet/>
      <dgm:spPr/>
      <dgm:t>
        <a:bodyPr/>
        <a:lstStyle/>
        <a:p>
          <a:endParaRPr lang="en-US"/>
        </a:p>
      </dgm:t>
    </dgm:pt>
    <dgm:pt modelId="{D6691194-F350-4846-8856-9895BC15645E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The output of the pseudorandom number generator is conditioned on the value of the input key</a:t>
          </a:r>
          <a:endParaRPr lang="en-US" dirty="0"/>
        </a:p>
      </dgm:t>
    </dgm:pt>
    <dgm:pt modelId="{D16307BC-809D-F54F-ADAC-D7399A84E7AF}" type="parTrans" cxnId="{E4882E99-70AB-A345-A709-F9F420577C2E}">
      <dgm:prSet/>
      <dgm:spPr/>
      <dgm:t>
        <a:bodyPr/>
        <a:lstStyle/>
        <a:p>
          <a:endParaRPr lang="en-US"/>
        </a:p>
      </dgm:t>
    </dgm:pt>
    <dgm:pt modelId="{B0D232E9-CCE7-8640-9F99-AF0A519FF3CB}" type="sibTrans" cxnId="{E4882E99-70AB-A345-A709-F9F420577C2E}">
      <dgm:prSet/>
      <dgm:spPr/>
      <dgm:t>
        <a:bodyPr/>
        <a:lstStyle/>
        <a:p>
          <a:endParaRPr lang="en-US"/>
        </a:p>
      </dgm:t>
    </dgm:pt>
    <dgm:pt modelId="{48F218B3-1B17-EE49-A611-0E9761B3E204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US" dirty="0" smtClean="0"/>
            <a:t>The same considerations that apply to block ciphers are valid</a:t>
          </a:r>
          <a:endParaRPr lang="en-US" dirty="0"/>
        </a:p>
      </dgm:t>
    </dgm:pt>
    <dgm:pt modelId="{C648821A-4C85-6A44-B621-B0C782F2DA57}" type="parTrans" cxnId="{C6E30B14-0072-3F40-ACC2-7116F2E83AEC}">
      <dgm:prSet/>
      <dgm:spPr/>
      <dgm:t>
        <a:bodyPr/>
        <a:lstStyle/>
        <a:p>
          <a:endParaRPr lang="en-US"/>
        </a:p>
      </dgm:t>
    </dgm:pt>
    <dgm:pt modelId="{C6257022-0CDE-B84B-ADF5-B6090575930C}" type="sibTrans" cxnId="{C6E30B14-0072-3F40-ACC2-7116F2E83AEC}">
      <dgm:prSet/>
      <dgm:spPr/>
      <dgm:t>
        <a:bodyPr/>
        <a:lstStyle/>
        <a:p>
          <a:endParaRPr lang="en-US"/>
        </a:p>
      </dgm:t>
    </dgm:pt>
    <dgm:pt modelId="{CC969CCA-2815-6240-98A2-21DE6D8FBE4A}">
      <dgm:prSet custT="1"/>
      <dgm:spPr/>
      <dgm:t>
        <a:bodyPr/>
        <a:lstStyle/>
        <a:p>
          <a:pPr rtl="0"/>
          <a:r>
            <a:rPr 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With a properly designed pseudorandom number </a:t>
          </a:r>
          <a:r>
            <a:rPr 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generator, </a:t>
          </a:r>
          <a:r>
            <a:rPr 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stream cipher can be as secure as a block cipher of comparable key length</a:t>
          </a:r>
          <a:endParaRPr 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5F5A781-FA30-1546-BFAA-8B243277B826}" type="parTrans" cxnId="{BC21047C-F731-A342-BD5A-D07182EFC5A1}">
      <dgm:prSet/>
      <dgm:spPr/>
      <dgm:t>
        <a:bodyPr/>
        <a:lstStyle/>
        <a:p>
          <a:endParaRPr lang="en-US"/>
        </a:p>
      </dgm:t>
    </dgm:pt>
    <dgm:pt modelId="{4925DBD4-83C4-C14C-A299-07F6BA4BF8E7}" type="sibTrans" cxnId="{BC21047C-F731-A342-BD5A-D07182EFC5A1}">
      <dgm:prSet/>
      <dgm:spPr/>
      <dgm:t>
        <a:bodyPr/>
        <a:lstStyle/>
        <a:p>
          <a:endParaRPr lang="en-US"/>
        </a:p>
      </dgm:t>
    </dgm:pt>
    <dgm:pt modelId="{7CE2E1C5-373F-3940-AEF3-7D3B3572E9AF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pPr rtl="0"/>
          <a:r>
            <a:rPr lang="en-AU" dirty="0" smtClean="0"/>
            <a:t>A potential advantage is that stream ciphers that do not use block ciphers as a building block are typically faster and use far less code than block ciphers</a:t>
          </a:r>
          <a:endParaRPr lang="en-AU" dirty="0"/>
        </a:p>
      </dgm:t>
    </dgm:pt>
    <dgm:pt modelId="{B1B20878-674A-714F-B13F-9E593484C31E}" type="parTrans" cxnId="{5ABD712D-7854-B74C-BC9A-F5AB882C05E5}">
      <dgm:prSet/>
      <dgm:spPr/>
      <dgm:t>
        <a:bodyPr/>
        <a:lstStyle/>
        <a:p>
          <a:endParaRPr lang="en-US"/>
        </a:p>
      </dgm:t>
    </dgm:pt>
    <dgm:pt modelId="{8427CDE1-5DD7-1E40-B77F-8AE4B7F22D2B}" type="sibTrans" cxnId="{5ABD712D-7854-B74C-BC9A-F5AB882C05E5}">
      <dgm:prSet/>
      <dgm:spPr/>
      <dgm:t>
        <a:bodyPr/>
        <a:lstStyle/>
        <a:p>
          <a:endParaRPr lang="en-US"/>
        </a:p>
      </dgm:t>
    </dgm:pt>
    <dgm:pt modelId="{53D77C70-2298-CF43-82AD-7BAED5A08B37}" type="pres">
      <dgm:prSet presAssocID="{3B7C226B-1D9E-284E-ABFB-E2FCB67F1E9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47D600-01CB-CA41-AB50-C040FFDA7F94}" type="pres">
      <dgm:prSet presAssocID="{4FE6009B-0BCA-B044-8AAF-6A3F1A073FDB}" presName="linNode" presStyleCnt="0"/>
      <dgm:spPr/>
    </dgm:pt>
    <dgm:pt modelId="{DF8243A5-C0B6-FE4F-A1A4-CBEFD28A1F47}" type="pres">
      <dgm:prSet presAssocID="{4FE6009B-0BCA-B044-8AAF-6A3F1A073FDB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C3FB94-56E6-4343-815A-4C88DE8E4629}" type="pres">
      <dgm:prSet presAssocID="{4FE6009B-0BCA-B044-8AAF-6A3F1A073FDB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739046-BC2B-0742-8108-739E25EE09DF}" type="pres">
      <dgm:prSet presAssocID="{96921BB6-F564-A946-BB1C-5ECBB7C32FE7}" presName="sp" presStyleCnt="0"/>
      <dgm:spPr/>
    </dgm:pt>
    <dgm:pt modelId="{A59A3CBD-9545-F344-B04E-A6370A344E4B}" type="pres">
      <dgm:prSet presAssocID="{FF83F01D-A9F6-3643-AB48-CC295FA77287}" presName="linNode" presStyleCnt="0"/>
      <dgm:spPr/>
    </dgm:pt>
    <dgm:pt modelId="{92B1AF1B-DF41-0A49-BDA3-2FD01C54A696}" type="pres">
      <dgm:prSet presAssocID="{FF83F01D-A9F6-3643-AB48-CC295FA77287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DB7628-7D36-B74C-9F78-063350B6C244}" type="pres">
      <dgm:prSet presAssocID="{FF83F01D-A9F6-3643-AB48-CC295FA77287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83702-C7AE-164F-B2B8-76693071F884}" type="pres">
      <dgm:prSet presAssocID="{E3F4A284-D537-8845-8E5C-94442DAB92BA}" presName="sp" presStyleCnt="0"/>
      <dgm:spPr/>
    </dgm:pt>
    <dgm:pt modelId="{72E6CE48-A16F-3443-96CD-67CEEC82D930}" type="pres">
      <dgm:prSet presAssocID="{E785F470-007E-834B-A97E-A312F7594748}" presName="linNode" presStyleCnt="0"/>
      <dgm:spPr/>
    </dgm:pt>
    <dgm:pt modelId="{C4F89D33-03C4-0649-AC4F-4D7DAC421B0B}" type="pres">
      <dgm:prSet presAssocID="{E785F470-007E-834B-A97E-A312F7594748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B08EE9-CD81-E344-AF3D-8514986ABB33}" type="pres">
      <dgm:prSet presAssocID="{E785F470-007E-834B-A97E-A312F759474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305F2C-AB9F-D145-B7F7-B082FB6BFD6D}" type="pres">
      <dgm:prSet presAssocID="{5A21B085-B5EA-FE4E-89FC-8A2699988F2D}" presName="sp" presStyleCnt="0"/>
      <dgm:spPr/>
    </dgm:pt>
    <dgm:pt modelId="{1989FDFE-CBB8-7448-AB70-02E3D1A88949}" type="pres">
      <dgm:prSet presAssocID="{CC969CCA-2815-6240-98A2-21DE6D8FBE4A}" presName="linNode" presStyleCnt="0"/>
      <dgm:spPr/>
    </dgm:pt>
    <dgm:pt modelId="{130DEB4F-07F2-074F-9A55-A205477665FB}" type="pres">
      <dgm:prSet presAssocID="{CC969CCA-2815-6240-98A2-21DE6D8FBE4A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4A4BEF-EB38-4E4C-9C67-7A7D0104F848}" type="pres">
      <dgm:prSet presAssocID="{CC969CCA-2815-6240-98A2-21DE6D8FBE4A}" presName="descendantText" presStyleLbl="alignAccFollowNode1" presStyleIdx="3" presStyleCnt="4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8B7F95-58F5-1448-871B-57FB6D0B95AA}" type="presOf" srcId="{3B7C226B-1D9E-284E-ABFB-E2FCB67F1E95}" destId="{53D77C70-2298-CF43-82AD-7BAED5A08B37}" srcOrd="0" destOrd="0" presId="urn:microsoft.com/office/officeart/2005/8/layout/vList5"/>
    <dgm:cxn modelId="{50670E59-0762-664B-8550-CD2BD08A57F9}" srcId="{FF83F01D-A9F6-3643-AB48-CC295FA77287}" destId="{CFDCEF11-EADE-8945-876F-DA0E223FC7DA}" srcOrd="1" destOrd="0" parTransId="{B908A7B6-BCB7-6E40-9BBC-43554892AEC8}" sibTransId="{E3CF9A06-5904-5643-A249-92F316AF3179}"/>
    <dgm:cxn modelId="{2A748510-2463-A54D-8BDB-6CC20B4A282F}" type="presOf" srcId="{12860769-CBB5-6C42-9930-B0FE3D445E2C}" destId="{F5DB7628-7D36-B74C-9F78-063350B6C244}" srcOrd="0" destOrd="0" presId="urn:microsoft.com/office/officeart/2005/8/layout/vList5"/>
    <dgm:cxn modelId="{665E1E4D-D74D-5E46-86CC-2C82540E2DB1}" type="presOf" srcId="{7CE2E1C5-373F-3940-AEF3-7D3B3572E9AF}" destId="{424A4BEF-EB38-4E4C-9C67-7A7D0104F848}" srcOrd="0" destOrd="0" presId="urn:microsoft.com/office/officeart/2005/8/layout/vList5"/>
    <dgm:cxn modelId="{C6E30B14-0072-3F40-ACC2-7116F2E83AEC}" srcId="{E785F470-007E-834B-A97E-A312F7594748}" destId="{48F218B3-1B17-EE49-A611-0E9761B3E204}" srcOrd="1" destOrd="0" parTransId="{C648821A-4C85-6A44-B621-B0C782F2DA57}" sibTransId="{C6257022-0CDE-B84B-ADF5-B6090575930C}"/>
    <dgm:cxn modelId="{F770BF1C-1984-AD40-A66A-4DE084B991FC}" type="presOf" srcId="{CC969CCA-2815-6240-98A2-21DE6D8FBE4A}" destId="{130DEB4F-07F2-074F-9A55-A205477665FB}" srcOrd="0" destOrd="0" presId="urn:microsoft.com/office/officeart/2005/8/layout/vList5"/>
    <dgm:cxn modelId="{E101E2C3-9F93-5745-B591-27BE8E0F5D04}" srcId="{FF83F01D-A9F6-3643-AB48-CC295FA77287}" destId="{12860769-CBB5-6C42-9930-B0FE3D445E2C}" srcOrd="0" destOrd="0" parTransId="{00019D7B-7AE6-3242-943D-09860589527C}" sibTransId="{60C87F0B-F30A-5749-BB59-E6278A1D1ABB}"/>
    <dgm:cxn modelId="{08B7E96E-AB33-FC42-82AE-609890BD7ECA}" type="presOf" srcId="{D6691194-F350-4846-8856-9895BC15645E}" destId="{8FB08EE9-CD81-E344-AF3D-8514986ABB33}" srcOrd="0" destOrd="0" presId="urn:microsoft.com/office/officeart/2005/8/layout/vList5"/>
    <dgm:cxn modelId="{4A48ACC1-421F-024C-ACAB-7EE658B893D5}" type="presOf" srcId="{CFDCEF11-EADE-8945-876F-DA0E223FC7DA}" destId="{F5DB7628-7D36-B74C-9F78-063350B6C244}" srcOrd="0" destOrd="1" presId="urn:microsoft.com/office/officeart/2005/8/layout/vList5"/>
    <dgm:cxn modelId="{66505DE4-011D-4945-BF82-8C0B58BF0602}" srcId="{4FE6009B-0BCA-B044-8AAF-6A3F1A073FDB}" destId="{5CAB22FB-9851-3C4F-A038-20CA627548AA}" srcOrd="0" destOrd="0" parTransId="{C77EC44B-C743-7441-8826-4F2FD46C77BB}" sibTransId="{A6C4B935-EA6D-9B4D-9C5F-8D0ED0882F93}"/>
    <dgm:cxn modelId="{2B02A47E-8200-9F4A-B1A3-E85E12F94C11}" type="presOf" srcId="{48F218B3-1B17-EE49-A611-0E9761B3E204}" destId="{8FB08EE9-CD81-E344-AF3D-8514986ABB33}" srcOrd="0" destOrd="1" presId="urn:microsoft.com/office/officeart/2005/8/layout/vList5"/>
    <dgm:cxn modelId="{C35F3613-513F-2748-A327-F6DBFA01CC4E}" srcId="{3B7C226B-1D9E-284E-ABFB-E2FCB67F1E95}" destId="{FF83F01D-A9F6-3643-AB48-CC295FA77287}" srcOrd="1" destOrd="0" parTransId="{2DCC986A-F851-1543-BA4F-7272A0D4EBE9}" sibTransId="{E3F4A284-D537-8845-8E5C-94442DAB92BA}"/>
    <dgm:cxn modelId="{6AF66ABA-4B02-0B45-B7C3-DCB778015553}" type="presOf" srcId="{4FE6009B-0BCA-B044-8AAF-6A3F1A073FDB}" destId="{DF8243A5-C0B6-FE4F-A1A4-CBEFD28A1F47}" srcOrd="0" destOrd="0" presId="urn:microsoft.com/office/officeart/2005/8/layout/vList5"/>
    <dgm:cxn modelId="{A1C57CAA-4B6F-0240-AD7D-F94207A9A609}" srcId="{3B7C226B-1D9E-284E-ABFB-E2FCB67F1E95}" destId="{4FE6009B-0BCA-B044-8AAF-6A3F1A073FDB}" srcOrd="0" destOrd="0" parTransId="{4CA73CED-AE7A-E74D-B0D8-DB0B8D8F9094}" sibTransId="{96921BB6-F564-A946-BB1C-5ECBB7C32FE7}"/>
    <dgm:cxn modelId="{5ABD712D-7854-B74C-BC9A-F5AB882C05E5}" srcId="{CC969CCA-2815-6240-98A2-21DE6D8FBE4A}" destId="{7CE2E1C5-373F-3940-AEF3-7D3B3572E9AF}" srcOrd="0" destOrd="0" parTransId="{B1B20878-674A-714F-B13F-9E593484C31E}" sibTransId="{8427CDE1-5DD7-1E40-B77F-8AE4B7F22D2B}"/>
    <dgm:cxn modelId="{E4882E99-70AB-A345-A709-F9F420577C2E}" srcId="{E785F470-007E-834B-A97E-A312F7594748}" destId="{D6691194-F350-4846-8856-9895BC15645E}" srcOrd="0" destOrd="0" parTransId="{D16307BC-809D-F54F-ADAC-D7399A84E7AF}" sibTransId="{B0D232E9-CCE7-8640-9F99-AF0A519FF3CB}"/>
    <dgm:cxn modelId="{BC21047C-F731-A342-BD5A-D07182EFC5A1}" srcId="{3B7C226B-1D9E-284E-ABFB-E2FCB67F1E95}" destId="{CC969CCA-2815-6240-98A2-21DE6D8FBE4A}" srcOrd="3" destOrd="0" parTransId="{B5F5A781-FA30-1546-BFAA-8B243277B826}" sibTransId="{4925DBD4-83C4-C14C-A299-07F6BA4BF8E7}"/>
    <dgm:cxn modelId="{424B7ED6-AD36-2245-AD8D-27BE9F5267BA}" type="presOf" srcId="{FF83F01D-A9F6-3643-AB48-CC295FA77287}" destId="{92B1AF1B-DF41-0A49-BDA3-2FD01C54A696}" srcOrd="0" destOrd="0" presId="urn:microsoft.com/office/officeart/2005/8/layout/vList5"/>
    <dgm:cxn modelId="{06A9D383-6517-8E45-B88E-4A1A97281421}" type="presOf" srcId="{E785F470-007E-834B-A97E-A312F7594748}" destId="{C4F89D33-03C4-0649-AC4F-4D7DAC421B0B}" srcOrd="0" destOrd="0" presId="urn:microsoft.com/office/officeart/2005/8/layout/vList5"/>
    <dgm:cxn modelId="{B3089DCD-33E0-A64A-AEDC-D9D34CA12AB3}" type="presOf" srcId="{5CAB22FB-9851-3C4F-A038-20CA627548AA}" destId="{EAC3FB94-56E6-4343-815A-4C88DE8E4629}" srcOrd="0" destOrd="0" presId="urn:microsoft.com/office/officeart/2005/8/layout/vList5"/>
    <dgm:cxn modelId="{0F457521-C1DA-1548-98EB-E0E1CEAD543D}" srcId="{3B7C226B-1D9E-284E-ABFB-E2FCB67F1E95}" destId="{E785F470-007E-834B-A97E-A312F7594748}" srcOrd="2" destOrd="0" parTransId="{C415A13E-8CDC-DA47-8255-C50A6A2B4F0A}" sibTransId="{5A21B085-B5EA-FE4E-89FC-8A2699988F2D}"/>
    <dgm:cxn modelId="{6FA5D378-07C4-2343-966B-9D96110B22E8}" type="presParOf" srcId="{53D77C70-2298-CF43-82AD-7BAED5A08B37}" destId="{CA47D600-01CB-CA41-AB50-C040FFDA7F94}" srcOrd="0" destOrd="0" presId="urn:microsoft.com/office/officeart/2005/8/layout/vList5"/>
    <dgm:cxn modelId="{D42AFAE9-9362-8745-900B-009431DC21C4}" type="presParOf" srcId="{CA47D600-01CB-CA41-AB50-C040FFDA7F94}" destId="{DF8243A5-C0B6-FE4F-A1A4-CBEFD28A1F47}" srcOrd="0" destOrd="0" presId="urn:microsoft.com/office/officeart/2005/8/layout/vList5"/>
    <dgm:cxn modelId="{42E7522C-5326-1046-B8CD-14728BD6B0A8}" type="presParOf" srcId="{CA47D600-01CB-CA41-AB50-C040FFDA7F94}" destId="{EAC3FB94-56E6-4343-815A-4C88DE8E4629}" srcOrd="1" destOrd="0" presId="urn:microsoft.com/office/officeart/2005/8/layout/vList5"/>
    <dgm:cxn modelId="{08D388BD-A847-F342-AEA7-A9C3A5A70600}" type="presParOf" srcId="{53D77C70-2298-CF43-82AD-7BAED5A08B37}" destId="{20739046-BC2B-0742-8108-739E25EE09DF}" srcOrd="1" destOrd="0" presId="urn:microsoft.com/office/officeart/2005/8/layout/vList5"/>
    <dgm:cxn modelId="{703123C3-E981-394E-A99E-398EE6515693}" type="presParOf" srcId="{53D77C70-2298-CF43-82AD-7BAED5A08B37}" destId="{A59A3CBD-9545-F344-B04E-A6370A344E4B}" srcOrd="2" destOrd="0" presId="urn:microsoft.com/office/officeart/2005/8/layout/vList5"/>
    <dgm:cxn modelId="{7D080D8C-1348-464A-B23A-8B1E73CC5269}" type="presParOf" srcId="{A59A3CBD-9545-F344-B04E-A6370A344E4B}" destId="{92B1AF1B-DF41-0A49-BDA3-2FD01C54A696}" srcOrd="0" destOrd="0" presId="urn:microsoft.com/office/officeart/2005/8/layout/vList5"/>
    <dgm:cxn modelId="{55A121DB-FEAB-464B-8BDF-30D13A80AFE2}" type="presParOf" srcId="{A59A3CBD-9545-F344-B04E-A6370A344E4B}" destId="{F5DB7628-7D36-B74C-9F78-063350B6C244}" srcOrd="1" destOrd="0" presId="urn:microsoft.com/office/officeart/2005/8/layout/vList5"/>
    <dgm:cxn modelId="{04498526-5534-7F43-BC19-6AFBDB0B08FA}" type="presParOf" srcId="{53D77C70-2298-CF43-82AD-7BAED5A08B37}" destId="{E1783702-C7AE-164F-B2B8-76693071F884}" srcOrd="3" destOrd="0" presId="urn:microsoft.com/office/officeart/2005/8/layout/vList5"/>
    <dgm:cxn modelId="{0A3AC6D1-4B99-7F41-9A08-4EB1E6B9595B}" type="presParOf" srcId="{53D77C70-2298-CF43-82AD-7BAED5A08B37}" destId="{72E6CE48-A16F-3443-96CD-67CEEC82D930}" srcOrd="4" destOrd="0" presId="urn:microsoft.com/office/officeart/2005/8/layout/vList5"/>
    <dgm:cxn modelId="{E2C347BE-19DE-0F44-989F-429A8A19B936}" type="presParOf" srcId="{72E6CE48-A16F-3443-96CD-67CEEC82D930}" destId="{C4F89D33-03C4-0649-AC4F-4D7DAC421B0B}" srcOrd="0" destOrd="0" presId="urn:microsoft.com/office/officeart/2005/8/layout/vList5"/>
    <dgm:cxn modelId="{14837F5D-C66E-9E46-9C67-2B3866F367A8}" type="presParOf" srcId="{72E6CE48-A16F-3443-96CD-67CEEC82D930}" destId="{8FB08EE9-CD81-E344-AF3D-8514986ABB33}" srcOrd="1" destOrd="0" presId="urn:microsoft.com/office/officeart/2005/8/layout/vList5"/>
    <dgm:cxn modelId="{DBDE0050-D084-134C-8A50-A593BB2E4626}" type="presParOf" srcId="{53D77C70-2298-CF43-82AD-7BAED5A08B37}" destId="{B9305F2C-AB9F-D145-B7F7-B082FB6BFD6D}" srcOrd="5" destOrd="0" presId="urn:microsoft.com/office/officeart/2005/8/layout/vList5"/>
    <dgm:cxn modelId="{7AEC189A-0A41-2D47-9F7D-2FA4230119A4}" type="presParOf" srcId="{53D77C70-2298-CF43-82AD-7BAED5A08B37}" destId="{1989FDFE-CBB8-7448-AB70-02E3D1A88949}" srcOrd="6" destOrd="0" presId="urn:microsoft.com/office/officeart/2005/8/layout/vList5"/>
    <dgm:cxn modelId="{3B36D68A-921E-9B41-A2FA-314B23C6353E}" type="presParOf" srcId="{1989FDFE-CBB8-7448-AB70-02E3D1A88949}" destId="{130DEB4F-07F2-074F-9A55-A205477665FB}" srcOrd="0" destOrd="0" presId="urn:microsoft.com/office/officeart/2005/8/layout/vList5"/>
    <dgm:cxn modelId="{B8083757-26B3-114B-87D8-20A11A7DAD43}" type="presParOf" srcId="{1989FDFE-CBB8-7448-AB70-02E3D1A88949}" destId="{424A4BEF-EB38-4E4C-9C67-7A7D0104F84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418C78-ADCD-F845-8C0A-9AE64AD4C796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D265E15-F7AA-C346-A61C-2C888F848326}">
      <dgm:prSet/>
      <dgm:spPr/>
      <dgm:t>
        <a:bodyPr/>
        <a:lstStyle/>
        <a:p>
          <a:pPr rtl="0"/>
          <a:r>
            <a:rPr lang="en-US" dirty="0" smtClean="0"/>
            <a:t>A number of papers have been published analyzing methods of attacking RC4</a:t>
          </a:r>
          <a:endParaRPr lang="en-US" dirty="0"/>
        </a:p>
      </dgm:t>
    </dgm:pt>
    <dgm:pt modelId="{4DBE5B92-3B23-9547-87A2-449BA83BB4BF}" type="parTrans" cxnId="{B07ADCD4-FEEC-E348-BF44-6F55CB5EFA14}">
      <dgm:prSet/>
      <dgm:spPr/>
      <dgm:t>
        <a:bodyPr/>
        <a:lstStyle/>
        <a:p>
          <a:endParaRPr lang="en-US"/>
        </a:p>
      </dgm:t>
    </dgm:pt>
    <dgm:pt modelId="{9996F099-554B-6048-9A1C-7F094BB93442}" type="sibTrans" cxnId="{B07ADCD4-FEEC-E348-BF44-6F55CB5EFA14}">
      <dgm:prSet/>
      <dgm:spPr/>
      <dgm:t>
        <a:bodyPr/>
        <a:lstStyle/>
        <a:p>
          <a:endParaRPr lang="en-US"/>
        </a:p>
      </dgm:t>
    </dgm:pt>
    <dgm:pt modelId="{95E33A95-A849-B94C-A9AE-FF103441DC41}">
      <dgm:prSet/>
      <dgm:spPr/>
      <dgm:t>
        <a:bodyPr/>
        <a:lstStyle/>
        <a:p>
          <a:pPr rtl="0"/>
          <a:r>
            <a:rPr lang="en-US" dirty="0" smtClean="0"/>
            <a:t>None of these approaches is practical against RC4 with a reasonable key length</a:t>
          </a:r>
          <a:endParaRPr lang="en-US" dirty="0"/>
        </a:p>
      </dgm:t>
    </dgm:pt>
    <dgm:pt modelId="{5F2A104C-A4AA-F94B-85EA-9C19F395B68F}" type="parTrans" cxnId="{7C3DEB7C-A0EB-A447-A489-8FADC7AFB209}">
      <dgm:prSet/>
      <dgm:spPr/>
      <dgm:t>
        <a:bodyPr/>
        <a:lstStyle/>
        <a:p>
          <a:endParaRPr lang="en-US"/>
        </a:p>
      </dgm:t>
    </dgm:pt>
    <dgm:pt modelId="{221C2CCD-E1A2-924C-8873-61B320C35AB0}" type="sibTrans" cxnId="{7C3DEB7C-A0EB-A447-A489-8FADC7AFB209}">
      <dgm:prSet/>
      <dgm:spPr/>
      <dgm:t>
        <a:bodyPr/>
        <a:lstStyle/>
        <a:p>
          <a:endParaRPr lang="en-US"/>
        </a:p>
      </dgm:t>
    </dgm:pt>
    <dgm:pt modelId="{F80718D0-2C1E-5E46-9636-398BF60DE8FA}">
      <dgm:prSet/>
      <dgm:spPr/>
      <dgm:t>
        <a:bodyPr/>
        <a:lstStyle/>
        <a:p>
          <a:pPr rtl="0"/>
          <a:r>
            <a:rPr lang="en-US" dirty="0" smtClean="0"/>
            <a:t>A more serious problem is that the WEP protocol intended to provide confidentiality on 802.11 wireless LAN networks is vulnerable to a particular attack approach</a:t>
          </a:r>
          <a:endParaRPr lang="en-US" dirty="0"/>
        </a:p>
      </dgm:t>
    </dgm:pt>
    <dgm:pt modelId="{062EDA50-4651-4141-AB6E-94704B510D5D}" type="parTrans" cxnId="{1CFECA2A-6B7D-9341-8EEC-439014422499}">
      <dgm:prSet/>
      <dgm:spPr/>
      <dgm:t>
        <a:bodyPr/>
        <a:lstStyle/>
        <a:p>
          <a:endParaRPr lang="en-US"/>
        </a:p>
      </dgm:t>
    </dgm:pt>
    <dgm:pt modelId="{062FEBAE-D0C0-0D4C-8F62-FC245CF1619F}" type="sibTrans" cxnId="{1CFECA2A-6B7D-9341-8EEC-439014422499}">
      <dgm:prSet/>
      <dgm:spPr/>
      <dgm:t>
        <a:bodyPr/>
        <a:lstStyle/>
        <a:p>
          <a:endParaRPr lang="en-US"/>
        </a:p>
      </dgm:t>
    </dgm:pt>
    <dgm:pt modelId="{87E81351-A855-0D44-9C82-34E421E8019F}">
      <dgm:prSet/>
      <dgm:spPr/>
      <dgm:t>
        <a:bodyPr/>
        <a:lstStyle/>
        <a:p>
          <a:pPr rtl="0"/>
          <a:r>
            <a:rPr lang="en-US" dirty="0" smtClean="0"/>
            <a:t>The problem is not with RC4 itself, but the way in which keys are generated for use as input</a:t>
          </a:r>
          <a:endParaRPr lang="en-US" dirty="0"/>
        </a:p>
      </dgm:t>
    </dgm:pt>
    <dgm:pt modelId="{5969D586-0960-D14A-B8D6-0FD0F0AD86D3}" type="parTrans" cxnId="{B92FB296-E907-594E-969C-C9FFA15BF9AD}">
      <dgm:prSet/>
      <dgm:spPr/>
      <dgm:t>
        <a:bodyPr/>
        <a:lstStyle/>
        <a:p>
          <a:endParaRPr lang="en-US"/>
        </a:p>
      </dgm:t>
    </dgm:pt>
    <dgm:pt modelId="{3F65EAD0-894B-CA4A-9BF8-07CB54CE7668}" type="sibTrans" cxnId="{B92FB296-E907-594E-969C-C9FFA15BF9AD}">
      <dgm:prSet/>
      <dgm:spPr/>
      <dgm:t>
        <a:bodyPr/>
        <a:lstStyle/>
        <a:p>
          <a:endParaRPr lang="en-US"/>
        </a:p>
      </dgm:t>
    </dgm:pt>
    <dgm:pt modelId="{828BF4B4-81C9-6442-B8E3-9054574F0694}">
      <dgm:prSet/>
      <dgm:spPr/>
      <dgm:t>
        <a:bodyPr/>
        <a:lstStyle/>
        <a:p>
          <a:pPr rtl="0"/>
          <a:r>
            <a:rPr lang="en-US" dirty="0" smtClean="0"/>
            <a:t>Problem does not appear to be relevant to other applications and can be remedied in WEP by changing the way in which keys are generated</a:t>
          </a:r>
          <a:endParaRPr lang="en-US" dirty="0"/>
        </a:p>
      </dgm:t>
    </dgm:pt>
    <dgm:pt modelId="{1433EC2C-A2BA-C247-9546-409FFCCAD0AF}" type="parTrans" cxnId="{5D0B647D-F806-C54D-AC72-6B643334818F}">
      <dgm:prSet/>
      <dgm:spPr/>
      <dgm:t>
        <a:bodyPr/>
        <a:lstStyle/>
        <a:p>
          <a:endParaRPr lang="en-US"/>
        </a:p>
      </dgm:t>
    </dgm:pt>
    <dgm:pt modelId="{6CEF2E58-3E46-B04E-B466-786B5986EA11}" type="sibTrans" cxnId="{5D0B647D-F806-C54D-AC72-6B643334818F}">
      <dgm:prSet/>
      <dgm:spPr/>
      <dgm:t>
        <a:bodyPr/>
        <a:lstStyle/>
        <a:p>
          <a:endParaRPr lang="en-US"/>
        </a:p>
      </dgm:t>
    </dgm:pt>
    <dgm:pt modelId="{86DF7888-3AFB-5D40-9402-AD05B0DEDD5A}">
      <dgm:prSet/>
      <dgm:spPr/>
      <dgm:t>
        <a:bodyPr/>
        <a:lstStyle/>
        <a:p>
          <a:pPr rtl="0"/>
          <a:r>
            <a:rPr lang="en-AU" dirty="0" smtClean="0"/>
            <a:t>Problem points out the difficulty in designing a secure system that involves both cryptographic functions and protocols that make use of them</a:t>
          </a:r>
          <a:endParaRPr lang="en-AU" dirty="0"/>
        </a:p>
      </dgm:t>
    </dgm:pt>
    <dgm:pt modelId="{25D4DCD4-560C-FF43-92D0-0A30C356FA9F}" type="parTrans" cxnId="{F46A1813-1CEC-C542-A10B-477214869AD7}">
      <dgm:prSet/>
      <dgm:spPr/>
      <dgm:t>
        <a:bodyPr/>
        <a:lstStyle/>
        <a:p>
          <a:endParaRPr lang="en-US"/>
        </a:p>
      </dgm:t>
    </dgm:pt>
    <dgm:pt modelId="{7CC96C37-0E9D-2D43-B515-F57C1BAE1B84}" type="sibTrans" cxnId="{F46A1813-1CEC-C542-A10B-477214869AD7}">
      <dgm:prSet/>
      <dgm:spPr/>
      <dgm:t>
        <a:bodyPr/>
        <a:lstStyle/>
        <a:p>
          <a:endParaRPr lang="en-US"/>
        </a:p>
      </dgm:t>
    </dgm:pt>
    <dgm:pt modelId="{15746E6B-6C51-9240-B6C5-2DA127587A40}" type="pres">
      <dgm:prSet presAssocID="{47418C78-ADCD-F845-8C0A-9AE64AD4C79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10BDBC-57FC-3D40-BED8-E946A2A506FD}" type="pres">
      <dgm:prSet presAssocID="{6D265E15-F7AA-C346-A61C-2C888F848326}" presName="composite" presStyleCnt="0"/>
      <dgm:spPr/>
    </dgm:pt>
    <dgm:pt modelId="{6F22BD45-7193-A345-9D31-D31A315076FC}" type="pres">
      <dgm:prSet presAssocID="{6D265E15-F7AA-C346-A61C-2C888F84832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A2E574-D180-F746-991E-694C914B2EBC}" type="pres">
      <dgm:prSet presAssocID="{6D265E15-F7AA-C346-A61C-2C888F848326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B7940A-42C4-2942-BDCD-6DCC4F0A7396}" type="pres">
      <dgm:prSet presAssocID="{9996F099-554B-6048-9A1C-7F094BB93442}" presName="space" presStyleCnt="0"/>
      <dgm:spPr/>
    </dgm:pt>
    <dgm:pt modelId="{950A7932-BA9E-294A-9402-B98B46074D81}" type="pres">
      <dgm:prSet presAssocID="{F80718D0-2C1E-5E46-9636-398BF60DE8FA}" presName="composite" presStyleCnt="0"/>
      <dgm:spPr/>
    </dgm:pt>
    <dgm:pt modelId="{BD59E623-B9B1-824E-ABA5-E5CD4F95CCF8}" type="pres">
      <dgm:prSet presAssocID="{F80718D0-2C1E-5E46-9636-398BF60DE8F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F66C4B-979B-7C4A-8125-4D7434486A65}" type="pres">
      <dgm:prSet presAssocID="{F80718D0-2C1E-5E46-9636-398BF60DE8FA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FECA2A-6B7D-9341-8EEC-439014422499}" srcId="{47418C78-ADCD-F845-8C0A-9AE64AD4C796}" destId="{F80718D0-2C1E-5E46-9636-398BF60DE8FA}" srcOrd="1" destOrd="0" parTransId="{062EDA50-4651-4141-AB6E-94704B510D5D}" sibTransId="{062FEBAE-D0C0-0D4C-8F62-FC245CF1619F}"/>
    <dgm:cxn modelId="{B92FB296-E907-594E-969C-C9FFA15BF9AD}" srcId="{F80718D0-2C1E-5E46-9636-398BF60DE8FA}" destId="{87E81351-A855-0D44-9C82-34E421E8019F}" srcOrd="0" destOrd="0" parTransId="{5969D586-0960-D14A-B8D6-0FD0F0AD86D3}" sibTransId="{3F65EAD0-894B-CA4A-9BF8-07CB54CE7668}"/>
    <dgm:cxn modelId="{E3AA1774-B897-0344-95D4-E97EF4C2FF36}" type="presOf" srcId="{95E33A95-A849-B94C-A9AE-FF103441DC41}" destId="{2CA2E574-D180-F746-991E-694C914B2EBC}" srcOrd="0" destOrd="0" presId="urn:microsoft.com/office/officeart/2005/8/layout/hList1"/>
    <dgm:cxn modelId="{B07ADCD4-FEEC-E348-BF44-6F55CB5EFA14}" srcId="{47418C78-ADCD-F845-8C0A-9AE64AD4C796}" destId="{6D265E15-F7AA-C346-A61C-2C888F848326}" srcOrd="0" destOrd="0" parTransId="{4DBE5B92-3B23-9547-87A2-449BA83BB4BF}" sibTransId="{9996F099-554B-6048-9A1C-7F094BB93442}"/>
    <dgm:cxn modelId="{A9C9789D-04F6-C44C-A585-F015D53BEA3C}" type="presOf" srcId="{828BF4B4-81C9-6442-B8E3-9054574F0694}" destId="{1BF66C4B-979B-7C4A-8125-4D7434486A65}" srcOrd="0" destOrd="1" presId="urn:microsoft.com/office/officeart/2005/8/layout/hList1"/>
    <dgm:cxn modelId="{088CA94C-B99E-324A-A6CD-49F3A62598A1}" type="presOf" srcId="{87E81351-A855-0D44-9C82-34E421E8019F}" destId="{1BF66C4B-979B-7C4A-8125-4D7434486A65}" srcOrd="0" destOrd="0" presId="urn:microsoft.com/office/officeart/2005/8/layout/hList1"/>
    <dgm:cxn modelId="{8E5742A6-1CF2-524D-A371-D6D14280BC42}" type="presOf" srcId="{86DF7888-3AFB-5D40-9402-AD05B0DEDD5A}" destId="{1BF66C4B-979B-7C4A-8125-4D7434486A65}" srcOrd="0" destOrd="2" presId="urn:microsoft.com/office/officeart/2005/8/layout/hList1"/>
    <dgm:cxn modelId="{7C3DEB7C-A0EB-A447-A489-8FADC7AFB209}" srcId="{6D265E15-F7AA-C346-A61C-2C888F848326}" destId="{95E33A95-A849-B94C-A9AE-FF103441DC41}" srcOrd="0" destOrd="0" parTransId="{5F2A104C-A4AA-F94B-85EA-9C19F395B68F}" sibTransId="{221C2CCD-E1A2-924C-8873-61B320C35AB0}"/>
    <dgm:cxn modelId="{2BCED699-F22D-A047-916D-F0E703769B10}" type="presOf" srcId="{6D265E15-F7AA-C346-A61C-2C888F848326}" destId="{6F22BD45-7193-A345-9D31-D31A315076FC}" srcOrd="0" destOrd="0" presId="urn:microsoft.com/office/officeart/2005/8/layout/hList1"/>
    <dgm:cxn modelId="{F46A1813-1CEC-C542-A10B-477214869AD7}" srcId="{F80718D0-2C1E-5E46-9636-398BF60DE8FA}" destId="{86DF7888-3AFB-5D40-9402-AD05B0DEDD5A}" srcOrd="2" destOrd="0" parTransId="{25D4DCD4-560C-FF43-92D0-0A30C356FA9F}" sibTransId="{7CC96C37-0E9D-2D43-B515-F57C1BAE1B84}"/>
    <dgm:cxn modelId="{DE1A14C6-9FEC-D840-98B3-1F8CB0C71384}" type="presOf" srcId="{47418C78-ADCD-F845-8C0A-9AE64AD4C796}" destId="{15746E6B-6C51-9240-B6C5-2DA127587A40}" srcOrd="0" destOrd="0" presId="urn:microsoft.com/office/officeart/2005/8/layout/hList1"/>
    <dgm:cxn modelId="{1054A5F2-5F0A-C841-B686-F9158ABCB89F}" type="presOf" srcId="{F80718D0-2C1E-5E46-9636-398BF60DE8FA}" destId="{BD59E623-B9B1-824E-ABA5-E5CD4F95CCF8}" srcOrd="0" destOrd="0" presId="urn:microsoft.com/office/officeart/2005/8/layout/hList1"/>
    <dgm:cxn modelId="{5D0B647D-F806-C54D-AC72-6B643334818F}" srcId="{F80718D0-2C1E-5E46-9636-398BF60DE8FA}" destId="{828BF4B4-81C9-6442-B8E3-9054574F0694}" srcOrd="1" destOrd="0" parTransId="{1433EC2C-A2BA-C247-9546-409FFCCAD0AF}" sibTransId="{6CEF2E58-3E46-B04E-B466-786B5986EA11}"/>
    <dgm:cxn modelId="{E1640A55-E0FC-0A4B-93CA-410B44D7A97F}" type="presParOf" srcId="{15746E6B-6C51-9240-B6C5-2DA127587A40}" destId="{1C10BDBC-57FC-3D40-BED8-E946A2A506FD}" srcOrd="0" destOrd="0" presId="urn:microsoft.com/office/officeart/2005/8/layout/hList1"/>
    <dgm:cxn modelId="{A2FEC154-0E47-0445-99C1-A3266888D856}" type="presParOf" srcId="{1C10BDBC-57FC-3D40-BED8-E946A2A506FD}" destId="{6F22BD45-7193-A345-9D31-D31A315076FC}" srcOrd="0" destOrd="0" presId="urn:microsoft.com/office/officeart/2005/8/layout/hList1"/>
    <dgm:cxn modelId="{1571EB2E-A50D-F448-A839-8B545E1D0934}" type="presParOf" srcId="{1C10BDBC-57FC-3D40-BED8-E946A2A506FD}" destId="{2CA2E574-D180-F746-991E-694C914B2EBC}" srcOrd="1" destOrd="0" presId="urn:microsoft.com/office/officeart/2005/8/layout/hList1"/>
    <dgm:cxn modelId="{71682F42-09C8-D841-884B-5FA9AC4CBA2B}" type="presParOf" srcId="{15746E6B-6C51-9240-B6C5-2DA127587A40}" destId="{DEB7940A-42C4-2942-BDCD-6DCC4F0A7396}" srcOrd="1" destOrd="0" presId="urn:microsoft.com/office/officeart/2005/8/layout/hList1"/>
    <dgm:cxn modelId="{491ECE9A-669E-7C40-B39B-3613248EB008}" type="presParOf" srcId="{15746E6B-6C51-9240-B6C5-2DA127587A40}" destId="{950A7932-BA9E-294A-9402-B98B46074D81}" srcOrd="2" destOrd="0" presId="urn:microsoft.com/office/officeart/2005/8/layout/hList1"/>
    <dgm:cxn modelId="{761FD164-9144-5949-8B85-614483CD3F77}" type="presParOf" srcId="{950A7932-BA9E-294A-9402-B98B46074D81}" destId="{BD59E623-B9B1-824E-ABA5-E5CD4F95CCF8}" srcOrd="0" destOrd="0" presId="urn:microsoft.com/office/officeart/2005/8/layout/hList1"/>
    <dgm:cxn modelId="{A7497174-3995-0248-ADD0-BE35C366AA66}" type="presParOf" srcId="{950A7932-BA9E-294A-9402-B98B46074D81}" destId="{1BF66C4B-979B-7C4A-8125-4D7434486A6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8144C-E0E7-DF44-A75A-6D79F43B0A57}">
      <dsp:nvSpPr>
        <dsp:cNvPr id="0" name=""/>
        <dsp:cNvSpPr/>
      </dsp:nvSpPr>
      <dsp:spPr>
        <a:xfrm>
          <a:off x="1182528" y="584497"/>
          <a:ext cx="2030809" cy="101540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b="1" i="0" kern="1200" dirty="0" smtClean="0"/>
            <a:t>There are two distinct requirements for a sequence of random numbers:</a:t>
          </a:r>
          <a:endParaRPr lang="en-US" sz="1600" b="1" i="0" kern="1200" dirty="0"/>
        </a:p>
      </dsp:txBody>
      <dsp:txXfrm>
        <a:off x="1212268" y="614237"/>
        <a:ext cx="1971329" cy="955924"/>
      </dsp:txXfrm>
    </dsp:sp>
    <dsp:sp modelId="{AB9AE1B4-5E5A-CE4D-B264-9C1E1501248F}">
      <dsp:nvSpPr>
        <dsp:cNvPr id="0" name=""/>
        <dsp:cNvSpPr/>
      </dsp:nvSpPr>
      <dsp:spPr>
        <a:xfrm rot="19457599">
          <a:off x="3119310" y="758435"/>
          <a:ext cx="1000379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000379" y="41835"/>
              </a:lnTo>
            </a:path>
          </a:pathLst>
        </a:custGeom>
        <a:noFill/>
        <a:ln w="381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94490" y="775261"/>
        <a:ext cx="50018" cy="50018"/>
      </dsp:txXfrm>
    </dsp:sp>
    <dsp:sp modelId="{B263507D-1E7A-5149-A781-2A4F350A5A27}">
      <dsp:nvSpPr>
        <dsp:cNvPr id="0" name=""/>
        <dsp:cNvSpPr/>
      </dsp:nvSpPr>
      <dsp:spPr>
        <a:xfrm>
          <a:off x="4025661" y="639"/>
          <a:ext cx="2030809" cy="101540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b="1" i="0" kern="1200" dirty="0" smtClean="0"/>
            <a:t>Randomness</a:t>
          </a:r>
        </a:p>
      </dsp:txBody>
      <dsp:txXfrm>
        <a:off x="4055401" y="30379"/>
        <a:ext cx="1971329" cy="955924"/>
      </dsp:txXfrm>
    </dsp:sp>
    <dsp:sp modelId="{BA0BDC50-440E-5945-95B3-A9E109F3DF69}">
      <dsp:nvSpPr>
        <dsp:cNvPr id="0" name=""/>
        <dsp:cNvSpPr/>
      </dsp:nvSpPr>
      <dsp:spPr>
        <a:xfrm rot="2142401">
          <a:off x="3119310" y="1342292"/>
          <a:ext cx="1000379" cy="83671"/>
        </a:xfrm>
        <a:custGeom>
          <a:avLst/>
          <a:gdLst/>
          <a:ahLst/>
          <a:cxnLst/>
          <a:rect l="0" t="0" r="0" b="0"/>
          <a:pathLst>
            <a:path>
              <a:moveTo>
                <a:pt x="0" y="41835"/>
              </a:moveTo>
              <a:lnTo>
                <a:pt x="1000379" y="41835"/>
              </a:lnTo>
            </a:path>
          </a:pathLst>
        </a:custGeom>
        <a:noFill/>
        <a:ln w="381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594490" y="1359119"/>
        <a:ext cx="50018" cy="50018"/>
      </dsp:txXfrm>
    </dsp:sp>
    <dsp:sp modelId="{903B1CDD-14EF-844D-B987-4E8D5F77335F}">
      <dsp:nvSpPr>
        <dsp:cNvPr id="0" name=""/>
        <dsp:cNvSpPr/>
      </dsp:nvSpPr>
      <dsp:spPr>
        <a:xfrm>
          <a:off x="4025661" y="1168355"/>
          <a:ext cx="2030809" cy="101540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b="1" i="0" kern="1200" dirty="0" smtClean="0"/>
            <a:t>Unpredictability </a:t>
          </a:r>
        </a:p>
      </dsp:txBody>
      <dsp:txXfrm>
        <a:off x="4055401" y="1198095"/>
        <a:ext cx="1971329" cy="955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75880-D8F3-C441-8887-72FB85A8F952}">
      <dsp:nvSpPr>
        <dsp:cNvPr id="0" name=""/>
        <dsp:cNvSpPr/>
      </dsp:nvSpPr>
      <dsp:spPr>
        <a:xfrm>
          <a:off x="0" y="0"/>
          <a:ext cx="6347792" cy="3446264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Two criteria are used to validate that a sequence of numbers is random:</a:t>
          </a:r>
          <a:endParaRPr lang="en-US" sz="2800" kern="1200" dirty="0"/>
        </a:p>
      </dsp:txBody>
      <dsp:txXfrm>
        <a:off x="0" y="0"/>
        <a:ext cx="6347792" cy="1033879"/>
      </dsp:txXfrm>
    </dsp:sp>
    <dsp:sp modelId="{DA385708-885B-9A4A-AF9E-D8E49D65F369}">
      <dsp:nvSpPr>
        <dsp:cNvPr id="0" name=""/>
        <dsp:cNvSpPr/>
      </dsp:nvSpPr>
      <dsp:spPr>
        <a:xfrm>
          <a:off x="634779" y="1034888"/>
          <a:ext cx="5078233" cy="103909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kern="1200" dirty="0" smtClean="0"/>
            <a:t>Uniform distribution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0" kern="1200" dirty="0" smtClean="0"/>
            <a:t>The frequency of occurrence of ones and zeros should be approximately equal</a:t>
          </a:r>
        </a:p>
      </dsp:txBody>
      <dsp:txXfrm>
        <a:off x="665213" y="1065322"/>
        <a:ext cx="5017365" cy="978227"/>
      </dsp:txXfrm>
    </dsp:sp>
    <dsp:sp modelId="{15FE3627-301D-5E44-803D-42FA482F7C28}">
      <dsp:nvSpPr>
        <dsp:cNvPr id="0" name=""/>
        <dsp:cNvSpPr/>
      </dsp:nvSpPr>
      <dsp:spPr>
        <a:xfrm>
          <a:off x="634779" y="2233845"/>
          <a:ext cx="5078233" cy="103909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solidFill>
            <a:schemeClr val="tx1"/>
          </a:solidFill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kern="1200" dirty="0" smtClean="0"/>
            <a:t>Independence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0" kern="1200" dirty="0" smtClean="0"/>
            <a:t>No one subsequence in the sequence can be inferred from the others</a:t>
          </a:r>
        </a:p>
      </dsp:txBody>
      <dsp:txXfrm>
        <a:off x="665213" y="2264279"/>
        <a:ext cx="5017365" cy="9782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C3FB94-56E6-4343-815A-4C88DE8E4629}">
      <dsp:nvSpPr>
        <dsp:cNvPr id="0" name=""/>
        <dsp:cNvSpPr/>
      </dsp:nvSpPr>
      <dsp:spPr>
        <a:xfrm rot="5400000">
          <a:off x="5312542" y="-2115980"/>
          <a:ext cx="978932" cy="546071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 pseudorandom number generator uses a function that produces a deterministic stream of bits that eventually repeats;  the longer the period of repeat the more difficult it will be to do cryptanalysis</a:t>
          </a:r>
          <a:endParaRPr lang="en-US" sz="1500" kern="1200" dirty="0"/>
        </a:p>
      </dsp:txBody>
      <dsp:txXfrm rot="-5400000">
        <a:off x="3071652" y="172698"/>
        <a:ext cx="5412925" cy="883356"/>
      </dsp:txXfrm>
    </dsp:sp>
    <dsp:sp modelId="{DF8243A5-C0B6-FE4F-A1A4-CBEFD28A1F47}">
      <dsp:nvSpPr>
        <dsp:cNvPr id="0" name=""/>
        <dsp:cNvSpPr/>
      </dsp:nvSpPr>
      <dsp:spPr>
        <a:xfrm>
          <a:off x="0" y="2544"/>
          <a:ext cx="3071651" cy="1223665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encryption sequence should have a large period</a:t>
          </a:r>
          <a:endParaRPr 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734" y="62278"/>
        <a:ext cx="2952183" cy="1104197"/>
      </dsp:txXfrm>
    </dsp:sp>
    <dsp:sp modelId="{F5DB7628-7D36-B74C-9F78-063350B6C244}">
      <dsp:nvSpPr>
        <dsp:cNvPr id="0" name=""/>
        <dsp:cNvSpPr/>
      </dsp:nvSpPr>
      <dsp:spPr>
        <a:xfrm rot="5400000">
          <a:off x="5312542" y="-831131"/>
          <a:ext cx="978932" cy="546071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There should be an approximately equal number of 1s and 0s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If the </a:t>
          </a:r>
          <a:r>
            <a:rPr lang="en-US" sz="1500" kern="1200" dirty="0" err="1" smtClean="0"/>
            <a:t>keystream</a:t>
          </a:r>
          <a:r>
            <a:rPr lang="en-US" sz="1500" kern="1200" dirty="0" smtClean="0"/>
            <a:t> is treated as a stream of bytes, then all of the 256 possible byte values should appear approximately equally often</a:t>
          </a:r>
          <a:endParaRPr lang="en-US" sz="1500" kern="1200" dirty="0"/>
        </a:p>
      </dsp:txBody>
      <dsp:txXfrm rot="-5400000">
        <a:off x="3071652" y="1457547"/>
        <a:ext cx="5412925" cy="883356"/>
      </dsp:txXfrm>
    </dsp:sp>
    <dsp:sp modelId="{92B1AF1B-DF41-0A49-BDA3-2FD01C54A696}">
      <dsp:nvSpPr>
        <dsp:cNvPr id="0" name=""/>
        <dsp:cNvSpPr/>
      </dsp:nvSpPr>
      <dsp:spPr>
        <a:xfrm>
          <a:off x="0" y="1287392"/>
          <a:ext cx="3071651" cy="1223665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</a:t>
          </a:r>
          <a:r>
            <a:rPr lang="en-US" sz="1600" b="1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keystream</a:t>
          </a:r>
          <a:r>
            <a:rPr lang="en-U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should approximate the properties of a true random number stream as close as possible</a:t>
          </a:r>
          <a:endParaRPr 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734" y="1347126"/>
        <a:ext cx="2952183" cy="1104197"/>
      </dsp:txXfrm>
    </dsp:sp>
    <dsp:sp modelId="{8FB08EE9-CD81-E344-AF3D-8514986ABB33}">
      <dsp:nvSpPr>
        <dsp:cNvPr id="0" name=""/>
        <dsp:cNvSpPr/>
      </dsp:nvSpPr>
      <dsp:spPr>
        <a:xfrm rot="5400000">
          <a:off x="5312542" y="453716"/>
          <a:ext cx="978932" cy="546071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The output of the pseudorandom number generator is conditioned on the value of the input key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The same considerations that apply to block ciphers are valid</a:t>
          </a:r>
          <a:endParaRPr lang="en-US" sz="1500" kern="1200" dirty="0"/>
        </a:p>
      </dsp:txBody>
      <dsp:txXfrm rot="-5400000">
        <a:off x="3071652" y="2742394"/>
        <a:ext cx="5412925" cy="883356"/>
      </dsp:txXfrm>
    </dsp:sp>
    <dsp:sp modelId="{C4F89D33-03C4-0649-AC4F-4D7DAC421B0B}">
      <dsp:nvSpPr>
        <dsp:cNvPr id="0" name=""/>
        <dsp:cNvSpPr/>
      </dsp:nvSpPr>
      <dsp:spPr>
        <a:xfrm>
          <a:off x="0" y="2572241"/>
          <a:ext cx="3071651" cy="1223665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key length of at least 128 bits is desirable</a:t>
          </a:r>
          <a:endParaRPr 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734" y="2631975"/>
        <a:ext cx="2952183" cy="1104197"/>
      </dsp:txXfrm>
    </dsp:sp>
    <dsp:sp modelId="{424A4BEF-EB38-4E4C-9C67-7A7D0104F848}">
      <dsp:nvSpPr>
        <dsp:cNvPr id="0" name=""/>
        <dsp:cNvSpPr/>
      </dsp:nvSpPr>
      <dsp:spPr>
        <a:xfrm rot="5400000">
          <a:off x="5312542" y="1738565"/>
          <a:ext cx="978932" cy="546071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500" kern="1200" dirty="0" smtClean="0"/>
            <a:t>A potential advantage is that stream ciphers that do not use block ciphers as a building block are typically faster and use far less code than block ciphers</a:t>
          </a:r>
          <a:endParaRPr lang="en-AU" sz="1500" kern="1200" dirty="0"/>
        </a:p>
      </dsp:txBody>
      <dsp:txXfrm rot="-5400000">
        <a:off x="3071652" y="4027243"/>
        <a:ext cx="5412925" cy="883356"/>
      </dsp:txXfrm>
    </dsp:sp>
    <dsp:sp modelId="{130DEB4F-07F2-074F-9A55-A205477665FB}">
      <dsp:nvSpPr>
        <dsp:cNvPr id="0" name=""/>
        <dsp:cNvSpPr/>
      </dsp:nvSpPr>
      <dsp:spPr>
        <a:xfrm>
          <a:off x="0" y="3857089"/>
          <a:ext cx="3071651" cy="1223665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>
          <a:noFil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With a properly designed pseudorandom number </a:t>
          </a:r>
          <a:r>
            <a:rPr lang="en-U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generator, </a:t>
          </a:r>
          <a:r>
            <a:rPr lang="en-U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stream cipher can be as secure as a block cipher of comparable key length</a:t>
          </a:r>
          <a:endParaRPr 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734" y="3916823"/>
        <a:ext cx="2952183" cy="11041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2BD45-7193-A345-9D31-D31A315076FC}">
      <dsp:nvSpPr>
        <dsp:cNvPr id="0" name=""/>
        <dsp:cNvSpPr/>
      </dsp:nvSpPr>
      <dsp:spPr>
        <a:xfrm>
          <a:off x="36" y="26922"/>
          <a:ext cx="3537716" cy="1329225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 number of papers have been published analyzing methods of attacking RC4</a:t>
          </a:r>
          <a:endParaRPr lang="en-US" sz="1700" kern="1200" dirty="0"/>
        </a:p>
      </dsp:txBody>
      <dsp:txXfrm>
        <a:off x="36" y="26922"/>
        <a:ext cx="3537716" cy="1329225"/>
      </dsp:txXfrm>
    </dsp:sp>
    <dsp:sp modelId="{2CA2E574-D180-F746-991E-694C914B2EBC}">
      <dsp:nvSpPr>
        <dsp:cNvPr id="0" name=""/>
        <dsp:cNvSpPr/>
      </dsp:nvSpPr>
      <dsp:spPr>
        <a:xfrm>
          <a:off x="36" y="1356148"/>
          <a:ext cx="3537716" cy="34080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None of these approaches is practical against RC4 with a reasonable key length</a:t>
          </a:r>
          <a:endParaRPr lang="en-US" sz="1700" kern="1200" dirty="0"/>
        </a:p>
      </dsp:txBody>
      <dsp:txXfrm>
        <a:off x="36" y="1356148"/>
        <a:ext cx="3537716" cy="3408003"/>
      </dsp:txXfrm>
    </dsp:sp>
    <dsp:sp modelId="{BD59E623-B9B1-824E-ABA5-E5CD4F95CCF8}">
      <dsp:nvSpPr>
        <dsp:cNvPr id="0" name=""/>
        <dsp:cNvSpPr/>
      </dsp:nvSpPr>
      <dsp:spPr>
        <a:xfrm>
          <a:off x="4033033" y="26922"/>
          <a:ext cx="3537716" cy="1329225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 more serious problem is that the WEP protocol intended to provide confidentiality on 802.11 wireless LAN networks is vulnerable to a particular attack approach</a:t>
          </a:r>
          <a:endParaRPr lang="en-US" sz="1700" kern="1200" dirty="0"/>
        </a:p>
      </dsp:txBody>
      <dsp:txXfrm>
        <a:off x="4033033" y="26922"/>
        <a:ext cx="3537716" cy="1329225"/>
      </dsp:txXfrm>
    </dsp:sp>
    <dsp:sp modelId="{1BF66C4B-979B-7C4A-8125-4D7434486A65}">
      <dsp:nvSpPr>
        <dsp:cNvPr id="0" name=""/>
        <dsp:cNvSpPr/>
      </dsp:nvSpPr>
      <dsp:spPr>
        <a:xfrm>
          <a:off x="4033033" y="1356148"/>
          <a:ext cx="3537716" cy="34080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The problem is not with RC4 itself, but the way in which keys are generated for use as input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Problem does not appear to be relevant to other applications and can be remedied in WEP by changing the way in which keys are generated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700" kern="1200" dirty="0" smtClean="0"/>
            <a:t>Problem points out the difficulty in designing a secure system that involves both cryptographic functions and protocols that make use of them</a:t>
          </a:r>
          <a:endParaRPr lang="en-AU" sz="1700" kern="1200" dirty="0"/>
        </a:p>
      </dsp:txBody>
      <dsp:txXfrm>
        <a:off x="4033033" y="1356148"/>
        <a:ext cx="3537716" cy="3408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25863-27E1-FE42-B492-5E54454F5146}" type="datetimeFigureOut">
              <a:rPr lang="en-US" smtClean="0"/>
              <a:pPr/>
              <a:t>10/12/2024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AD4EE-211E-484D-9DA9-6EF3AEE41B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DE16DA7F-D295-D64F-8BDF-D26BF0159656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3FF70F-3E1D-154D-903D-3C5533AEF669}" type="slidenum">
              <a:rPr lang="en-AU">
                <a:latin typeface="Arial" pitchFamily="-84" charset="0"/>
              </a:rPr>
              <a:pPr/>
              <a:t>1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-84" charset="0"/>
                <a:ea typeface="ＭＳ Ｐゴシック" pitchFamily="-84" charset="-128"/>
                <a:cs typeface="ＭＳ Ｐゴシック" pitchFamily="-84" charset="-128"/>
              </a:rPr>
              <a:t>Lecture slides prepared for “Cryptography and Network Security”, 7/e, by William Stallings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Chapter 8 – “</a:t>
            </a:r>
            <a:r>
              <a:rPr lang="en-AU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Random</a:t>
            </a:r>
            <a:r>
              <a:rPr lang="en-AU" baseline="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Bit Generation and Stream Ciphers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”.</a:t>
            </a:r>
            <a:endParaRPr lang="en-AU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AU" dirty="0" smtClean="0">
              <a:latin typeface="Times New Roman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57DABF-6FCC-1647-961A-D1E91497B28E}" type="slidenum">
              <a:rPr lang="en-AU">
                <a:latin typeface="Arial" pitchFamily="-84" charset="0"/>
              </a:rPr>
              <a:pPr/>
              <a:t>10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stream cipher is similar to the one-time pad discussed in Chapter 2.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difference is that a one-time pad uses a genuine random number stream, whereas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stream cipher uses a pseudorandom number stream.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[KUMA97] lists the following important design considerations for a stream cipher.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1.  The encryption sequence should have a large period. A pseudorandom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generator uses a function that produces a deterministic stream of bits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eventually repeats. The longer the period of repeat the more difficult it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 to do cryptanalysis. This is essentially the same consideration that was discussed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with reference to the Vigenère cipher, namely that the longer the keyword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more difficult the cryptanalysis.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2.  The keystream should approximate the properties of a true random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stream as close as possible. For example, there should be an approximately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equal number of 1s and 0s. If the keystream is treated as a stream of bytes,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then all of the 256 possible byte values should appear approximately equally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often. The more random-appearing the keystream is, the more randomized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ciphertext is, making cryptanalysis more difficult.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3.  Note from Figure 7.7 that the output of the pseudorandom number generator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conditioned on the value of the input key. To guard against brute-force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attacks, the key needs to be sufficiently long. The same considerations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apply to block ciphers are valid here. Thus, with current technology, a key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length of at least 128 bits is desirable.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With a properly designed pseudorandom number generator, a stream cipher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can be as secure as a block cipher of comparable key length. A potential advantage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a stream cipher is that stream ciphers that do not use block ciphers as a building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block are typically faster and use far less code than do block ciphers. The example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this chapter, RC4, can be implemented in just a few lines of code. In recent years,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this advantage has diminished with the introduction of AES, which is quite efficient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software. Furthermore, hardware acceleration techniques are now available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AES. For example, the Intel AES Instruction Set has machine instructions for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round of encryption and decryption and key generation. Using the hardware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results in speedups of about an order of magnitude compared to pure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software implementations [XU10].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One advantage of a block cipher is that you can reuse keys. In contrast, if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plaintexts are encrypted with the same key using a stream cipher, then cryptanalysis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often quite simple [DAWS96]. If the two ciphertext streams are XORed together,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result is the XOR of the original plaintexts. If the plaintexts are text strings,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credit card numbers, or other byte streams with known properties, then cryptanalysis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may be successful.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For applications that require encryption/decryption of a stream of data,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over a data communications channel or a browser/Web link, a stream cipher might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be the better alternative. For applications that deal with blocks of data, such as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transfer, e-mail, and database, block ciphers may be more appropriate. However,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either type of cipher can be used in virtually any application.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stream cipher can be constructed with any cryptographically strong PRNG,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such as the ones discussed in Sections 7.2 and 7.3. In the next section, we look at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stream cipher that uses a PRNG designed specifically for the stream cipher.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7635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6F59BA-7783-0143-BED9-BDD37BBB21F8}" type="slidenum">
              <a:rPr lang="en-AU">
                <a:latin typeface="Arial" pitchFamily="-84" charset="0"/>
              </a:rPr>
              <a:pPr/>
              <a:t>11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RC4 is a stream cipher designed in 1987 by Ron Rivest for RSA Security. It is a variable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key size stream cipher with byte-oriented operations. The algorithm is based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on the use of a random permutation. Analysis shows that the period of the cipher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overwhelmingly likely to be greater than 10</a:t>
            </a:r>
            <a:r>
              <a:rPr lang="en-US" sz="1200" b="0" kern="1200" baseline="3000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100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 [ROBS95a]. Eight to sixteen machine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operations are required per output byte, and the cipher can be expected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run very quickly in software. RC4 is used in the Secure Sockets Layer/Transport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Layer Security (SSL/TLS) standards that have been defined for communication between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Web browsers and servers. It is also used in the Wired Equivalent Privacy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(WEP) protocol and the newer WiFi Protected Access (WPA) protocol that 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part of the IEEE 802.11 wireless LAN standard. RC4 was kept as a trade secret by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RSA Security. In September 1994, the RC4 algorithm was anonymously posted 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Internet on the Cypherpunks anonymous remailers list.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RC4 algorithm is remarkably simple and quite easy to explain. A variable-length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key of from 1 to 256 bytes (8 to 2048 bits) is used to initialize a 256-byte state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vector S, with elements S[0], S[1], c , S[255]. At all times, S contains a permutation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all 8-bit numbers from 0 through 255. For encryption and decryption, a byte k  (see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Figure 7.7) is generated from S by selecting one of the 255 entries in a systematic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fashion. As each value of k  is generated, the entries in S are once again permuted.</a:t>
            </a:r>
            <a:endParaRPr lang="en-US" b="0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878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F6375B-C00B-5D4B-A158-5BF2296F9DF6}" type="slidenum">
              <a:rPr lang="en-AU">
                <a:latin typeface="Arial" pitchFamily="-84" charset="0"/>
              </a:rPr>
              <a:pPr/>
              <a:t>12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 number of papers have been published analyzing methods of attacking RC4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(e.g., [KNUD98], [FLUH00], [MANT01]). None of these approaches is practical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against RC4 with a reasonable key length, such as 128 bits. A more serious problem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reported in [FLUH01]. The authors demonstrate that the WEP protocol,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intended to provide confidentiality on 802.11 wireless LAN networks, is vulnerable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to a particular attack approach. In essence, the problem is not with RC4 itself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but the way in which keys are generated for use as input to RC4. This particular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problem does not appear to be relevant to other applications using RC4 and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remedied in WEP by changing the way in which keys are generated. This problem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points out the difficulty in designing a secure system that involves both cryptographic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functions and protocols that make use of them.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5AF9FE-FAAB-404B-9C6C-94022C2AF404}" type="slidenum">
              <a:rPr lang="en-AU">
                <a:latin typeface="Arial" pitchFamily="-84" charset="0"/>
              </a:rPr>
              <a:pPr/>
              <a:t>13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Figure 7.8 illustrates the RC4 logic.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9370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5AF9FE-FAAB-404B-9C6C-94022C2AF404}" type="slidenum">
              <a:rPr lang="en-AU">
                <a:latin typeface="Arial" pitchFamily="-84" charset="0"/>
              </a:rPr>
              <a:pPr/>
              <a:t>14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KSA: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Key-Generation Algorithm</a:t>
            </a:r>
          </a:p>
          <a:p>
            <a:pPr eaLnBrk="1" hangingPunct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pitchFamily="-84" charset="-128"/>
              </a:rPr>
              <a:t>PRGA: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Pseudo random generation algorithm (Stream Generation)</a:t>
            </a:r>
            <a:endParaRPr lang="en-AU" b="0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5151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6F59BA-7783-0143-BED9-BDD37BBB21F8}" type="slidenum">
              <a:rPr lang="en-AU">
                <a:latin typeface="Arial" pitchFamily="-84" charset="0"/>
              </a:rPr>
              <a:pPr/>
              <a:t>15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805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6F59BA-7783-0143-BED9-BDD37BBB21F8}" type="slidenum">
              <a:rPr lang="en-AU">
                <a:latin typeface="Arial" pitchFamily="-84" charset="0"/>
              </a:rPr>
              <a:pPr/>
              <a:t>16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06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6F59BA-7783-0143-BED9-BDD37BBB21F8}" type="slidenum">
              <a:rPr lang="en-AU">
                <a:latin typeface="Arial" pitchFamily="-84" charset="0"/>
              </a:rPr>
              <a:pPr/>
              <a:t>17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50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6F59BA-7783-0143-BED9-BDD37BBB21F8}" type="slidenum">
              <a:rPr lang="en-AU">
                <a:latin typeface="Arial" pitchFamily="-84" charset="0"/>
              </a:rPr>
              <a:pPr/>
              <a:t>18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625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6F59BA-7783-0143-BED9-BDD37BBB21F8}" type="slidenum">
              <a:rPr lang="en-AU">
                <a:latin typeface="Arial" pitchFamily="-84" charset="0"/>
              </a:rPr>
              <a:pPr/>
              <a:t>19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18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 important cryptographic function is the generation of random bit streams. Random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bits streams are used in a wide variety of contexts, including key generation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encryption. In essence, there are two fundamentally different strategies for generating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random bits or random numbers. One strategy, which until recently dominated in cryptographic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applications, computes bits deterministically using an algorithm. This class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random bit generators is known as pseudorandom number generators (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PRNGs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 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deterministic random bit generators (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DRBGs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). The other strategy is to produce bits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non-deterministically using some physical source that produces some sort of random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output. This latter class of random bit generators is known as true random number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generators (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TRNGs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 or non-deterministic random bit generators (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NRBGs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).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chapter begins with an analysis of the basic principles of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PRNGs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. Next, we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look at some common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PRNGs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, including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PRNGs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based on the use of a symmetric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block cipher. The chapter then moves on to the topic of symmetric stream ciphers,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which are based on the use of a PRNG. The chapter next examines the most important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stream cipher, RC4.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remainder of the chapter is devoted to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TRNGs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. We look first at the basic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principles and structure of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TRNGs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, and then examine a specific product, the Intel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Digital Random Number Generator.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Throughout this chapter, reference is made to four important NIST documents: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■  SP 800-90A (Recommendation for Random Number Generation Using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Deterministic Random Bit Generators,  January 2012) covers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DRNGs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■  SP 800-90B (Recommendation for the Entropy Sources Used for Random Bit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Generation,  August 2012) covers criteria for entropy sources (ES), the devices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from which we get unpredictable randomness and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NRNGs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■  SP 800-90C (Recommendation for Random Bit Generator (RBG)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Constructions,  August 2012) discusses how to combine the entropy sources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90B with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DRNG’s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from 90A to provide large quantities of unpredictable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bits for cryptographic applications.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■ SP 800-22 (A Statistical Test Suite for Random and Pseudorandom Number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Generators for Cryptographic Applications, April 2010) discusses the selection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testing of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NRBGs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and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DRBGs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These specifications have heavily influenced the implementation of random bit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generators in industry both in the U.S. 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and worldwide.</a:t>
            </a:r>
            <a:endParaRPr lang="en-US" b="0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2FC93-0B5F-CF43-A3BC-5631C10C9A3C}" type="slidenum">
              <a:rPr lang="en-AU" smtClean="0">
                <a:latin typeface="Arial" pitchFamily="-84" charset="0"/>
              </a:rPr>
              <a:pPr/>
              <a:t>2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6F59BA-7783-0143-BED9-BDD37BBB21F8}" type="slidenum">
              <a:rPr lang="en-AU">
                <a:latin typeface="Arial" pitchFamily="-84" charset="0"/>
              </a:rPr>
              <a:pPr/>
              <a:t>20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97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6F59BA-7783-0143-BED9-BDD37BBB21F8}" type="slidenum">
              <a:rPr lang="en-AU">
                <a:latin typeface="Arial" pitchFamily="-84" charset="0"/>
              </a:rPr>
              <a:pPr/>
              <a:t>21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3757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6F59BA-7783-0143-BED9-BDD37BBB21F8}" type="slidenum">
              <a:rPr lang="en-AU">
                <a:latin typeface="Arial" pitchFamily="-84" charset="0"/>
              </a:rPr>
              <a:pPr/>
              <a:t>22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432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6F59BA-7783-0143-BED9-BDD37BBB21F8}" type="slidenum">
              <a:rPr lang="en-AU">
                <a:latin typeface="Arial" pitchFamily="-84" charset="0"/>
              </a:rPr>
              <a:pPr/>
              <a:t>23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7149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6F59BA-7783-0143-BED9-BDD37BBB21F8}" type="slidenum">
              <a:rPr lang="en-AU">
                <a:latin typeface="Arial" pitchFamily="-84" charset="0"/>
              </a:rPr>
              <a:pPr/>
              <a:t>24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6458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6F59BA-7783-0143-BED9-BDD37BBB21F8}" type="slidenum">
              <a:rPr lang="en-AU">
                <a:latin typeface="Arial" pitchFamily="-84" charset="0"/>
              </a:rPr>
              <a:pPr/>
              <a:t>25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8949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6F59BA-7783-0143-BED9-BDD37BBB21F8}" type="slidenum">
              <a:rPr lang="en-AU">
                <a:latin typeface="Arial" pitchFamily="-84" charset="0"/>
              </a:rPr>
              <a:pPr/>
              <a:t>26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1962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6F59BA-7783-0143-BED9-BDD37BBB21F8}" type="slidenum">
              <a:rPr lang="en-AU">
                <a:latin typeface="Arial" pitchFamily="-84" charset="0"/>
              </a:rPr>
              <a:pPr/>
              <a:t>27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7613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6F59BA-7783-0143-BED9-BDD37BBB21F8}" type="slidenum">
              <a:rPr lang="en-AU">
                <a:latin typeface="Arial" pitchFamily="-84" charset="0"/>
              </a:rPr>
              <a:pPr/>
              <a:t>28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7417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6F59BA-7783-0143-BED9-BDD37BBB21F8}" type="slidenum">
              <a:rPr lang="en-AU">
                <a:latin typeface="Arial" pitchFamily="-84" charset="0"/>
              </a:rPr>
              <a:pPr/>
              <a:t>29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45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411C90-DB8E-0046-B07A-C92FBC285BB4}" type="slidenum">
              <a:rPr lang="en-AU" smtClean="0">
                <a:latin typeface="Arial" pitchFamily="-1" charset="0"/>
              </a:rPr>
              <a:pPr/>
              <a:t>3</a:t>
            </a:fld>
            <a:endParaRPr lang="en-AU" smtClean="0">
              <a:latin typeface="Arial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3039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6F59BA-7783-0143-BED9-BDD37BBB21F8}" type="slidenum">
              <a:rPr lang="en-AU">
                <a:latin typeface="Arial" pitchFamily="-84" charset="0"/>
              </a:rPr>
              <a:pPr/>
              <a:t>30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0135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6F59BA-7783-0143-BED9-BDD37BBB21F8}" type="slidenum">
              <a:rPr lang="en-AU">
                <a:latin typeface="Arial" pitchFamily="-84" charset="0"/>
              </a:rPr>
              <a:pPr/>
              <a:t>31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2808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6F59BA-7783-0143-BED9-BDD37BBB21F8}" type="slidenum">
              <a:rPr lang="en-AU">
                <a:latin typeface="Arial" pitchFamily="-84" charset="0"/>
              </a:rPr>
              <a:pPr/>
              <a:t>32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8736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6F59BA-7783-0143-BED9-BDD37BBB21F8}" type="slidenum">
              <a:rPr lang="en-AU">
                <a:latin typeface="Arial" pitchFamily="-84" charset="0"/>
              </a:rPr>
              <a:pPr/>
              <a:t>33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0321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04227B-0D45-634C-B0F1-92C4B4963907}" type="slidenum">
              <a:rPr lang="en-AU">
                <a:latin typeface="Arial" pitchFamily="-84" charset="0"/>
              </a:rPr>
              <a:pPr/>
              <a:t>34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Chapter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8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summary.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B84D38-AE22-994D-815E-7BA953888EEA}" type="slidenum">
              <a:rPr lang="en-AU">
                <a:latin typeface="Arial" pitchFamily="-84" charset="0"/>
              </a:rPr>
              <a:pPr/>
              <a:t>4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number of network security algorithms and protocols based on cryptography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make use of random binary numbers. For example,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 Key distribution and reciprocal (mutual) authentication schemes,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those discussed in Chapters 14 and 15. In such schemes, two communicating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parties cooperate by exchanging messages to distribute keys and/or authenticate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each other. In many cases, nonces are used for handshaking to prevent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replay attacks. The use of random numbers for the nonces frustrates an opponent’s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efforts to determine or guess the nonce, in order to repeat an obsolete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transaction.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 Session key generation. We will see a number of protocols in this book where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secret key for symmetric encryption is generated for use for a particular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transaction (or session) and is valid for a short period of time. This key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generally called a session key.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 Generation of keys for the RSA public-key encryption algorithm (described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Chapter 9).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 Generation of a bit stream for symmetric stream encryption (described in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chapter).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These applications give rise to two distinct and not necessarily compatible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requirements for a sequence of random numbers: randomness and unpredictability.</a:t>
            </a:r>
            <a:endParaRPr lang="en-AU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Traditionally, the concern in the generation of a sequence of allegedly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random numbers has been that the sequence of numbers be random in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well-defined statistical sense. The following two criteria are used to validate that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sequence of numbers is random: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Uniform distribution:  The distribution of bits in the sequence should be uniform;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that is, the frequency of occurrence of ones and zeros should be approximately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equal.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• Independence:  No one subsequence in the sequence can be inferred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others.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Although there are well-defined tests for determining that a sequence of bits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matches a particular distribution, such as the uniform distribution, there is no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test to “prove” independence. Rather, a number of tests can be applied to demonstrate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if a sequence does not exhibit independence. The general strategy is to apply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number of such tests until the confidence that independence exists is sufficiently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strong. That is, if each of a number of tests fails to show that a sequence of bits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not independent, then we can have a high level of confidence that the sequence is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fact independent.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5</a:t>
            </a:fld>
            <a:endParaRPr lang="en-A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In applications such as reciprocal authentication, session key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generation, and stream ciphers, the requirement is not just that the sequence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numbers be statistically random but that the successive members of the sequence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are unpredictable. With “true” random sequences, each number is statistically independent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other numbers in the sequence and therefore unpredictable. Although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true random numbers are used in some applications, they have their limitations,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such as inefficiency, as is discussed shortly. Thus, it is more common to implement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algorithms that generate sequences of numbers that appear to be random. In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latter case, care must be taken that an opponent not be able to predict future elements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the sequence on the basis of earlier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6</a:t>
            </a:fld>
            <a:endParaRPr lang="en-A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Figure 8.1 contrasts a true random number generator  (TRNG) with two forms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pseudorandom number generators.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C5BF08-E75D-1B42-AB62-CA439651F4F6}" type="slidenum">
              <a:rPr lang="en-AU" smtClean="0">
                <a:latin typeface="Arial" pitchFamily="-84" charset="0"/>
              </a:rPr>
              <a:pPr/>
              <a:t>7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Typically, the seed is generated by a TRNG, as shown in Figure 7.2. This is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scheme recommended by SP800-90. The reader may wonder, if a TRNG is available,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why it is necessary to use a PRNG. If the application is a stream cipher,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TRNG is not practical. The sender would need to generate a keystream of bits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long as the plaintext and then transmit the keystream and the ciphertext securely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receiver. If a PRNG is used, the sender need only find a way to deliver the stream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cipher key, which is typically 54 or 128 bits, to the receiver in a secure fashion.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Even in the case of a PRF application, in which only a limited number of bits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is generated, it is generally desirable to use a TRNG to provide the seed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PRF and use the PRF output rather than use the TRNG directly. As is explained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in Section 7.6, a TRNG may produce a binary string with some bias. The PRF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would have the effect of “randomizing” the output of the TRNG so as to eliminate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that bias.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Finally, the mechanism used to generate true random numbers may not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able to generate bits at a rate sufficient to keep up with the application requiring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the random bits.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16DA7F-D295-D64F-8BDF-D26BF0159656}" type="slidenum">
              <a:rPr lang="en-AU" smtClean="0"/>
              <a:pPr>
                <a:defRPr/>
              </a:pPr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1122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E2CE8-BDD8-AF46-BCFA-F424C32FD42B}" type="slidenum">
              <a:rPr lang="en-AU">
                <a:latin typeface="Arial" pitchFamily="-84" charset="0"/>
              </a:rPr>
              <a:pPr/>
              <a:t>9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A typical stream cipher encrypts plaintext one byte at a time, although a stream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cipher may be designed to operate on one bit at a time or on units larger than a byte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at a time. Figure 7.7 is a representative diagram of stream cipher structure. In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structure, a key is input to a pseudorandom bit generator that produces a stream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of 8-bit numbers that are apparently random. The output of the generator, called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a keystream , is combined one byte at a time with the plaintext stream using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rPr>
              <a:t>bitwise exclusive-OR (XOR) operation.</a:t>
            </a:r>
            <a:endParaRPr lang="en-US" sz="1200" dirty="0" smtClean="0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414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13960-210B-8C44-ADE8-24754ADD31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925CD-4C5D-6D4E-9FE4-4D8095B507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5A41B-8327-0E42-B599-5675DCE9B2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 bwMode="auto">
            <a:xfrm>
              <a:off x="0" y="0"/>
              <a:ext cx="74676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8309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D9FD7-61BB-7A44-8CC2-6AE4A679CA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6BE87-E5FB-E549-B6FD-BE8C668A25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9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0"/>
            <a:ext cx="9144000" cy="1190625"/>
            <a:chOff x="0" y="0"/>
            <a:chExt cx="9144000" cy="1191256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0"/>
          <p:cNvGrpSpPr>
            <a:grpSpLocks/>
          </p:cNvGrpSpPr>
          <p:nvPr/>
        </p:nvGrpSpPr>
        <p:grpSpPr bwMode="auto">
          <a:xfrm flipV="1">
            <a:off x="0" y="5667375"/>
            <a:ext cx="9144000" cy="1190625"/>
            <a:chOff x="0" y="0"/>
            <a:chExt cx="9144000" cy="1191256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3259138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5685A-713B-8549-9275-7DEE06C1AF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342E1-65BB-6E4A-A0CC-A610AAC07D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9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5675" y="2460625"/>
            <a:ext cx="3563938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1" name="Picture 10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79463" y="2460625"/>
            <a:ext cx="3563937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B56AA-FE0D-774B-9115-3002173F52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4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F1141-6830-8D46-9787-8E222FA999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1FC6E-DD23-0745-9A88-FF90FE027B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13EBF9D1-F2F6-354E-8D82-1F22732BF2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39688"/>
            <a:ext cx="757078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2163" y="1762125"/>
            <a:ext cx="7570787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fld id="{3431E8D6-C4E6-E04D-BE90-11C56E0B4B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r>
              <a:rPr lang="en-US" dirty="0" smtClean="0"/>
              <a:t>© 2017 Pearson Education, Ltd., All rights reserved. 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</p:sldLayoutIdLst>
  <p:hf sldNum="0" hdr="0" dt="0"/>
  <p:txStyles>
    <p:titleStyle>
      <a:lvl1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2pPr>
      <a:lvl3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3pPr>
      <a:lvl4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4pPr>
      <a:lvl5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5pPr>
      <a:lvl6pPr marL="4572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6pPr>
      <a:lvl7pPr marL="9144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7pPr>
      <a:lvl8pPr marL="13716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8pPr>
      <a:lvl9pPr marL="18288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9pPr>
    </p:titleStyle>
    <p:bodyStyle>
      <a:lvl1pPr marL="342900" indent="-342900" algn="l" rtl="0" eaLnBrk="0" fontAlgn="base" hangingPunct="0">
        <a:spcBef>
          <a:spcPts val="24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8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6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2pPr>
      <a:lvl3pPr marL="1035050" indent="-349250" algn="l" rtl="0" eaLnBrk="0" fontAlgn="base" hangingPunct="0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4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3pPr>
      <a:lvl4pPr marL="1371600" indent="-3365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2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4pPr>
      <a:lvl5pPr marL="1720850" indent="-349250" algn="l" rtl="0" eaLnBrk="0" fontAlgn="base" hangingPunct="0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0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d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d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54200" y="3694113"/>
            <a:ext cx="5446713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Cryptography and Network Security</a:t>
            </a:r>
            <a:endParaRPr lang="en-AU" dirty="0"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54200" y="5203825"/>
            <a:ext cx="5446713" cy="852488"/>
          </a:xfrm>
        </p:spPr>
        <p:txBody>
          <a:bodyPr/>
          <a:lstStyle/>
          <a:p>
            <a:r>
              <a:rPr lang="en-US" dirty="0" smtClean="0"/>
              <a:t>Seventh Edition, Global Edition</a:t>
            </a:r>
          </a:p>
          <a:p>
            <a:r>
              <a:rPr lang="en-US" dirty="0" smtClean="0"/>
              <a:t>by William Stallings	</a:t>
            </a:r>
          </a:p>
          <a:p>
            <a:endParaRPr lang="en-US" dirty="0" smtClean="0"/>
          </a:p>
        </p:txBody>
      </p:sp>
      <p:pic>
        <p:nvPicPr>
          <p:cNvPr id="5" name="Picture Placeholder 4" descr="crypto.jpg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>
          <a:xfrm>
            <a:off x="3581400" y="1447800"/>
            <a:ext cx="2109547" cy="1209027"/>
          </a:xfrm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0" y="6492875"/>
            <a:ext cx="4648200" cy="365125"/>
          </a:xfrm>
        </p:spPr>
        <p:txBody>
          <a:bodyPr/>
          <a:lstStyle/>
          <a:p>
            <a:pPr>
              <a:defRPr/>
            </a:pPr>
            <a:r>
              <a:rPr lang="en-US" sz="1000" dirty="0" smtClean="0"/>
              <a:t>© 2017 Pearson Education, Ltd., All rights reserved. </a:t>
            </a:r>
            <a:endParaRPr lang="en-US" sz="1000" dirty="0"/>
          </a:p>
        </p:txBody>
      </p:sp>
      <p:grpSp>
        <p:nvGrpSpPr>
          <p:cNvPr id="7" name="Group 6"/>
          <p:cNvGrpSpPr/>
          <p:nvPr/>
        </p:nvGrpSpPr>
        <p:grpSpPr>
          <a:xfrm>
            <a:off x="-31968" y="-27384"/>
            <a:ext cx="9319984" cy="6885384"/>
            <a:chOff x="-31968" y="-27384"/>
            <a:chExt cx="9319984" cy="6885384"/>
          </a:xfrm>
        </p:grpSpPr>
        <p:pic>
          <p:nvPicPr>
            <p:cNvPr id="8" name="Picture 7" descr="9781292158587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65796" y="0"/>
              <a:ext cx="5270500" cy="6858000"/>
            </a:xfrm>
            <a:prstGeom prst="rect">
              <a:avLst/>
            </a:prstGeom>
          </p:spPr>
        </p:pic>
        <p:grpSp>
          <p:nvGrpSpPr>
            <p:cNvPr id="9" name="Group 15"/>
            <p:cNvGrpSpPr>
              <a:grpSpLocks/>
            </p:cNvGrpSpPr>
            <p:nvPr/>
          </p:nvGrpSpPr>
          <p:grpSpPr bwMode="auto">
            <a:xfrm flipH="1">
              <a:off x="-31968" y="0"/>
              <a:ext cx="2011680" cy="6858000"/>
              <a:chOff x="134471" y="0"/>
              <a:chExt cx="1581220" cy="6858000"/>
            </a:xfrm>
          </p:grpSpPr>
          <p:pic>
            <p:nvPicPr>
              <p:cNvPr id="13" name="Picture 7" descr="Overlay-Blank.jpg"/>
              <p:cNvPicPr>
                <a:picLocks noChangeAspect="1"/>
              </p:cNvPicPr>
              <p:nvPr/>
            </p:nvPicPr>
            <p:blipFill>
              <a:blip r:embed="rId5"/>
              <a:srcRect l="1471" r="83676"/>
              <a:stretch>
                <a:fillRect/>
              </a:stretch>
            </p:blipFill>
            <p:spPr bwMode="auto">
              <a:xfrm>
                <a:off x="134471" y="0"/>
                <a:ext cx="1358153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" name="Picture 8" descr="Overlay-VerticalBridge.jpg"/>
              <p:cNvPicPr>
                <a:picLocks noChangeAspect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447800" y="0"/>
                <a:ext cx="267891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" name="Group 15"/>
            <p:cNvGrpSpPr>
              <a:grpSpLocks/>
            </p:cNvGrpSpPr>
            <p:nvPr/>
          </p:nvGrpSpPr>
          <p:grpSpPr bwMode="auto">
            <a:xfrm>
              <a:off x="7236296" y="-27384"/>
              <a:ext cx="2051720" cy="6858000"/>
              <a:chOff x="134471" y="0"/>
              <a:chExt cx="1581220" cy="6858000"/>
            </a:xfrm>
          </p:grpSpPr>
          <p:pic>
            <p:nvPicPr>
              <p:cNvPr id="11" name="Picture 7" descr="Overlay-Blank.jpg"/>
              <p:cNvPicPr>
                <a:picLocks noChangeAspect="1"/>
              </p:cNvPicPr>
              <p:nvPr/>
            </p:nvPicPr>
            <p:blipFill>
              <a:blip r:embed="rId5"/>
              <a:srcRect l="1471" r="83676"/>
              <a:stretch>
                <a:fillRect/>
              </a:stretch>
            </p:blipFill>
            <p:spPr bwMode="auto">
              <a:xfrm>
                <a:off x="134471" y="0"/>
                <a:ext cx="1358153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" name="Picture 8" descr="Overlay-VerticalBridge.jpg"/>
              <p:cNvPicPr>
                <a:picLocks noChangeAspect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447800" y="0"/>
                <a:ext cx="267891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 smtClean="0"/>
              <a:t>Stream Cipher Design Considerations</a:t>
            </a:r>
            <a:endParaRPr lang="en-AU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84775"/>
              </p:ext>
            </p:extLst>
          </p:nvPr>
        </p:nvGraphicFramePr>
        <p:xfrm>
          <a:off x="305816" y="1628800"/>
          <a:ext cx="8532365" cy="5083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943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RC4</a:t>
            </a:r>
            <a:endParaRPr lang="en-AU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867275"/>
          </a:xfrm>
        </p:spPr>
        <p:txBody>
          <a:bodyPr>
            <a:normAutofit fontScale="70000" lnSpcReduction="20000"/>
          </a:bodyPr>
          <a:lstStyle/>
          <a:p>
            <a:r>
              <a:rPr lang="en-AU" dirty="0" smtClean="0"/>
              <a:t>Designed in 1987 by Ron Rivest for RSA Security</a:t>
            </a:r>
          </a:p>
          <a:p>
            <a:r>
              <a:rPr lang="en-AU" dirty="0" smtClean="0"/>
              <a:t>Variable key size stream cipher with byte-oriented operations</a:t>
            </a:r>
          </a:p>
          <a:p>
            <a:r>
              <a:rPr lang="en-AU" dirty="0" smtClean="0"/>
              <a:t>Based on the use of a random permutation</a:t>
            </a:r>
          </a:p>
          <a:p>
            <a:r>
              <a:rPr lang="en-AU" dirty="0" smtClean="0"/>
              <a:t>Eight to sixteen machine operations are required per output byte and the cipher can be expected to run very quickly in software</a:t>
            </a:r>
          </a:p>
          <a:p>
            <a:r>
              <a:rPr lang="en-AU" dirty="0" smtClean="0"/>
              <a:t>Used in the Secure Sockets Layer/Transport Layer Security (SSL/TLS) standards that have been defined for communication between Web browsers and servers</a:t>
            </a:r>
          </a:p>
          <a:p>
            <a:r>
              <a:rPr lang="en-AU" dirty="0" smtClean="0"/>
              <a:t>Is also used in the Wired Equivalent Privacy (WEP) protocol and the newer WiFi Protected Access (WPA) protocol that are part of the IEEE 802.11 wireless LAN standard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907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39688"/>
            <a:ext cx="9144000" cy="1412875"/>
          </a:xfrm>
        </p:spPr>
        <p:txBody>
          <a:bodyPr/>
          <a:lstStyle/>
          <a:p>
            <a:r>
              <a:rPr lang="en-AU" dirty="0" smtClean="0"/>
              <a:t>Strength of RC4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92163" y="1762125"/>
          <a:ext cx="7570787" cy="4791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648200" cy="365125"/>
          </a:xfrm>
        </p:spPr>
        <p:txBody>
          <a:bodyPr/>
          <a:lstStyle/>
          <a:p>
            <a:pPr>
              <a:defRPr/>
            </a:pPr>
            <a:r>
              <a:rPr lang="en-US" sz="1000" dirty="0" smtClean="0"/>
              <a:t>© 2017 Pearson Education, Ltd., All rights reserved. 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8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5846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seudocode of RC4 Algorithm |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880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C4 Encryption Algorithm - GeeksforGeek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5" y="0"/>
            <a:ext cx="43559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56468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RC4 Example </a:t>
            </a:r>
            <a:endParaRPr lang="en-AU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867275"/>
          </a:xfrm>
        </p:spPr>
        <p:txBody>
          <a:bodyPr>
            <a:normAutofit/>
          </a:bodyPr>
          <a:lstStyle/>
          <a:p>
            <a:r>
              <a:rPr lang="en-US" dirty="0"/>
              <a:t>Lets consider the stream cipher RC4, but instead of the full 256 bytes, we will use 8 x 3-bits. </a:t>
            </a:r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is, the state vector S is 8 x </a:t>
            </a:r>
            <a:r>
              <a:rPr lang="en-US" dirty="0" smtClean="0"/>
              <a:t>3-bits (i.e., S </a:t>
            </a:r>
            <a:r>
              <a:rPr lang="en-US" dirty="0"/>
              <a:t>can take the values 0 to </a:t>
            </a:r>
            <a:r>
              <a:rPr lang="en-US" dirty="0" smtClean="0"/>
              <a:t>7). </a:t>
            </a:r>
          </a:p>
          <a:p>
            <a:r>
              <a:rPr lang="en-US" dirty="0" smtClean="0"/>
              <a:t>Assume </a:t>
            </a:r>
            <a:r>
              <a:rPr lang="en-US" dirty="0"/>
              <a:t>we use a 4 x 3-bit key of K = [1 2 3 6]. And a plaintext P = [1 2 2 2]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123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RC4 Example </a:t>
            </a:r>
            <a:endParaRPr lang="en-AU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867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Step 1: </a:t>
            </a:r>
            <a:r>
              <a:rPr lang="en-US" dirty="0" smtClean="0"/>
              <a:t>initial state of S and T</a:t>
            </a:r>
          </a:p>
          <a:p>
            <a:pPr marL="0" indent="0">
              <a:buNone/>
            </a:pPr>
            <a:r>
              <a:rPr lang="en-US" dirty="0" smtClean="0"/>
              <a:t>S </a:t>
            </a:r>
            <a:r>
              <a:rPr lang="en-US" dirty="0"/>
              <a:t>= [0 1 2 3 4 5 6 7]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 </a:t>
            </a:r>
            <a:r>
              <a:rPr lang="en-US" dirty="0"/>
              <a:t>= [1 2 3 6 1 2 3 6]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Step 2: </a:t>
            </a:r>
            <a:r>
              <a:rPr lang="en-US" dirty="0" smtClean="0"/>
              <a:t>perform </a:t>
            </a:r>
            <a:r>
              <a:rPr lang="en-US" dirty="0"/>
              <a:t>the initial permutation on S</a:t>
            </a:r>
            <a:r>
              <a:rPr lang="en-US" dirty="0" smtClean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i="1" dirty="0" smtClean="0"/>
              <a:t> </a:t>
            </a:r>
            <a:r>
              <a:rPr lang="en-US" sz="2400" i="1" dirty="0"/>
              <a:t>j = 0; </a:t>
            </a:r>
            <a:endParaRPr lang="en-US" sz="2400" i="1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i="1" dirty="0" smtClean="0"/>
              <a:t>for </a:t>
            </a:r>
            <a:r>
              <a:rPr lang="en-US" sz="2400" i="1" dirty="0" err="1"/>
              <a:t>i</a:t>
            </a:r>
            <a:r>
              <a:rPr lang="en-US" sz="2400" i="1" dirty="0"/>
              <a:t> = 0 to 7 do </a:t>
            </a:r>
            <a:endParaRPr lang="en-US" sz="2400" i="1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i="1" dirty="0"/>
              <a:t> </a:t>
            </a:r>
            <a:r>
              <a:rPr lang="en-US" sz="2400" i="1" dirty="0" smtClean="0"/>
              <a:t>     j </a:t>
            </a:r>
            <a:r>
              <a:rPr lang="en-US" sz="2400" i="1" dirty="0"/>
              <a:t>= (j + S[</a:t>
            </a:r>
            <a:r>
              <a:rPr lang="en-US" sz="2400" i="1" dirty="0" err="1"/>
              <a:t>i</a:t>
            </a:r>
            <a:r>
              <a:rPr lang="en-US" sz="2400" i="1" dirty="0"/>
              <a:t>] + T[</a:t>
            </a:r>
            <a:r>
              <a:rPr lang="en-US" sz="2400" i="1" dirty="0" err="1"/>
              <a:t>i</a:t>
            </a:r>
            <a:r>
              <a:rPr lang="en-US" sz="2400" i="1" dirty="0"/>
              <a:t>]) mod 8 </a:t>
            </a:r>
            <a:endParaRPr lang="en-US" sz="2400" i="1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i="1" dirty="0" smtClean="0"/>
              <a:t>      Swap(S[</a:t>
            </a:r>
            <a:r>
              <a:rPr lang="en-US" sz="2400" i="1" dirty="0" err="1" smtClean="0"/>
              <a:t>i</a:t>
            </a:r>
            <a:r>
              <a:rPr lang="en-US" sz="2400" i="1" dirty="0"/>
              <a:t>],S[j]); </a:t>
            </a:r>
            <a:endParaRPr lang="en-US" sz="2400" i="1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i="1" dirty="0" smtClean="0"/>
              <a:t>end </a:t>
            </a:r>
            <a:endParaRPr lang="en-AU" sz="24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568" y="2492896"/>
            <a:ext cx="3888432" cy="12109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969" y="5511726"/>
            <a:ext cx="5284031" cy="134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RC4 Example </a:t>
            </a:r>
            <a:endParaRPr lang="en-AU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86727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T = [1 2 3 6 1 2 3 6]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u="sng" dirty="0" err="1" smtClean="0"/>
              <a:t>i</a:t>
            </a:r>
            <a:r>
              <a:rPr lang="en-US" b="1" u="sng" dirty="0" smtClean="0"/>
              <a:t> </a:t>
            </a:r>
            <a:r>
              <a:rPr lang="en-US" b="1" u="sng" dirty="0"/>
              <a:t>= 0</a:t>
            </a:r>
            <a:r>
              <a:rPr lang="en-US" b="1" u="sng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</a:t>
            </a:r>
            <a:r>
              <a:rPr lang="en-US" dirty="0"/>
              <a:t>j = </a:t>
            </a:r>
            <a:r>
              <a:rPr lang="en-US" dirty="0" smtClean="0"/>
              <a:t>(j </a:t>
            </a:r>
            <a:r>
              <a:rPr lang="en-US" dirty="0"/>
              <a:t>+ </a:t>
            </a:r>
            <a:r>
              <a:rPr lang="en-US" dirty="0" smtClean="0"/>
              <a:t>s[0] </a:t>
            </a:r>
            <a:r>
              <a:rPr lang="en-US" dirty="0"/>
              <a:t>+ </a:t>
            </a:r>
            <a:r>
              <a:rPr lang="en-US" dirty="0" smtClean="0"/>
              <a:t>T[0]) </a:t>
            </a:r>
            <a:r>
              <a:rPr lang="en-US" dirty="0"/>
              <a:t>mod 8 </a:t>
            </a:r>
            <a:r>
              <a:rPr lang="en-US" dirty="0" smtClean="0"/>
              <a:t>= (</a:t>
            </a:r>
            <a:r>
              <a:rPr lang="en-US" dirty="0"/>
              <a:t>0 + 0 + 1) mod 8 = 1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Swap(S[0</a:t>
            </a:r>
            <a:r>
              <a:rPr lang="en-US" dirty="0"/>
              <a:t>],S[1]);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S </a:t>
            </a:r>
            <a:r>
              <a:rPr lang="en-US" dirty="0"/>
              <a:t>= [</a:t>
            </a:r>
            <a:r>
              <a:rPr lang="en-US" dirty="0">
                <a:solidFill>
                  <a:srgbClr val="C00000"/>
                </a:solidFill>
              </a:rPr>
              <a:t>1 0 </a:t>
            </a:r>
            <a:r>
              <a:rPr lang="en-US" dirty="0"/>
              <a:t>2 3 4 5 6 7]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b="1" u="sng" dirty="0" err="1" smtClean="0"/>
              <a:t>i</a:t>
            </a:r>
            <a:r>
              <a:rPr lang="en-US" b="1" u="sng" dirty="0" smtClean="0"/>
              <a:t> </a:t>
            </a:r>
            <a:r>
              <a:rPr lang="en-US" b="1" u="sng" dirty="0"/>
              <a:t>= 1</a:t>
            </a:r>
            <a:r>
              <a:rPr lang="en-US" b="1" u="sng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</a:t>
            </a:r>
            <a:r>
              <a:rPr lang="en-US" dirty="0"/>
              <a:t>j = </a:t>
            </a:r>
            <a:r>
              <a:rPr lang="en-US" dirty="0" smtClean="0"/>
              <a:t>(j + s[1]+T[1]) mod 8=  1+0+2=3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Swap(S[1</a:t>
            </a:r>
            <a:r>
              <a:rPr lang="en-US" dirty="0"/>
              <a:t>],S[3])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S </a:t>
            </a:r>
            <a:r>
              <a:rPr lang="en-US" dirty="0"/>
              <a:t>= [1 </a:t>
            </a:r>
            <a:r>
              <a:rPr lang="en-US" dirty="0">
                <a:solidFill>
                  <a:srgbClr val="C00000"/>
                </a:solidFill>
              </a:rPr>
              <a:t>3</a:t>
            </a:r>
            <a:r>
              <a:rPr lang="en-US" dirty="0"/>
              <a:t> 2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 4 5 6 7</a:t>
            </a:r>
            <a:r>
              <a:rPr lang="en-US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0175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RC4 Example </a:t>
            </a:r>
            <a:endParaRPr lang="en-AU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86727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T = [1 2 3 6 1 2 3 6]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u="sng" dirty="0" err="1" smtClean="0"/>
              <a:t>i</a:t>
            </a:r>
            <a:r>
              <a:rPr lang="en-US" b="1" u="sng" dirty="0" smtClean="0"/>
              <a:t> </a:t>
            </a:r>
            <a:r>
              <a:rPr lang="en-US" b="1" u="sng" dirty="0"/>
              <a:t>= 2</a:t>
            </a:r>
            <a:r>
              <a:rPr lang="en-US" b="1" u="sng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j </a:t>
            </a:r>
            <a:r>
              <a:rPr lang="en-US" dirty="0"/>
              <a:t>= </a:t>
            </a:r>
            <a:r>
              <a:rPr lang="en-US" dirty="0" smtClean="0"/>
              <a:t>(3+S[2]+T[2])mod 8= </a:t>
            </a:r>
            <a:r>
              <a:rPr lang="en-US" dirty="0"/>
              <a:t>(</a:t>
            </a:r>
            <a:r>
              <a:rPr lang="en-US" dirty="0" smtClean="0"/>
              <a:t>3+2+3)mod 8= 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Swap(S[2</a:t>
            </a:r>
            <a:r>
              <a:rPr lang="en-US" dirty="0"/>
              <a:t>],S[0</a:t>
            </a:r>
            <a:r>
              <a:rPr lang="en-US" dirty="0" smtClean="0"/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S </a:t>
            </a:r>
            <a:r>
              <a:rPr lang="en-US" dirty="0"/>
              <a:t>= [</a:t>
            </a:r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dirty="0"/>
              <a:t> 3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 0 4 5 6 </a:t>
            </a:r>
            <a:r>
              <a:rPr lang="en-US" dirty="0" smtClean="0"/>
              <a:t>7]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b="1" u="sng" dirty="0" err="1" smtClean="0"/>
              <a:t>i</a:t>
            </a:r>
            <a:r>
              <a:rPr lang="en-US" b="1" u="sng" dirty="0" smtClean="0"/>
              <a:t> </a:t>
            </a:r>
            <a:r>
              <a:rPr lang="en-US" b="1" u="sng" dirty="0"/>
              <a:t>= 3</a:t>
            </a:r>
            <a:r>
              <a:rPr lang="en-US" b="1" u="sng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j </a:t>
            </a:r>
            <a:r>
              <a:rPr lang="en-US" dirty="0"/>
              <a:t>= </a:t>
            </a:r>
            <a:r>
              <a:rPr lang="en-US" dirty="0" smtClean="0"/>
              <a:t>(0+S[3]+T[3])</a:t>
            </a:r>
            <a:r>
              <a:rPr lang="en-US" dirty="0"/>
              <a:t>mod 8= </a:t>
            </a:r>
            <a:r>
              <a:rPr lang="en-US" dirty="0" smtClean="0"/>
              <a:t>(0+0+6)mod </a:t>
            </a:r>
            <a:r>
              <a:rPr lang="en-US" dirty="0"/>
              <a:t>8</a:t>
            </a:r>
            <a:r>
              <a:rPr lang="en-US" dirty="0" smtClean="0"/>
              <a:t>= 6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Swap(S[3</a:t>
            </a:r>
            <a:r>
              <a:rPr lang="en-US" dirty="0"/>
              <a:t>],S[6])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S </a:t>
            </a:r>
            <a:r>
              <a:rPr lang="en-US" dirty="0"/>
              <a:t>= [2 3 1 </a:t>
            </a:r>
            <a:r>
              <a:rPr lang="en-US" dirty="0">
                <a:solidFill>
                  <a:srgbClr val="C00000"/>
                </a:solidFill>
              </a:rPr>
              <a:t>6</a:t>
            </a:r>
            <a:r>
              <a:rPr lang="en-US" dirty="0"/>
              <a:t> 4 5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 </a:t>
            </a:r>
            <a:r>
              <a:rPr lang="en-US" dirty="0" smtClean="0"/>
              <a:t>7]y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i="1" dirty="0" smtClean="0"/>
              <a:t>… etc.</a:t>
            </a:r>
            <a:endParaRPr lang="en-AU" b="1" i="1" dirty="0"/>
          </a:p>
        </p:txBody>
      </p:sp>
    </p:spTree>
    <p:extLst>
      <p:ext uri="{BB962C8B-B14F-4D97-AF65-F5344CB8AC3E}">
        <p14:creationId xmlns:p14="http://schemas.microsoft.com/office/powerpoint/2010/main" val="60528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792163" y="-6807"/>
            <a:ext cx="7570787" cy="1412875"/>
          </a:xfrm>
        </p:spPr>
        <p:txBody>
          <a:bodyPr/>
          <a:lstStyle/>
          <a:p>
            <a:r>
              <a:rPr lang="en-US" dirty="0"/>
              <a:t>Simplified RC4 Example </a:t>
            </a:r>
            <a:endParaRPr lang="en-AU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514747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accent2">
                    <a:lumMod val="25000"/>
                  </a:schemeClr>
                </a:solidFill>
              </a:rPr>
              <a:t>S = [</a:t>
            </a:r>
            <a:r>
              <a:rPr lang="en-US" b="1" u="sng" dirty="0">
                <a:solidFill>
                  <a:schemeClr val="accent2">
                    <a:lumMod val="25000"/>
                  </a:schemeClr>
                </a:solidFill>
              </a:rPr>
              <a:t>0</a:t>
            </a:r>
            <a:r>
              <a:rPr lang="en-US" b="1" dirty="0">
                <a:solidFill>
                  <a:schemeClr val="accent2">
                    <a:lumMod val="25000"/>
                  </a:schemeClr>
                </a:solidFill>
              </a:rPr>
              <a:t> 1 2 3 4 5 6 7] </a:t>
            </a:r>
            <a:r>
              <a:rPr lang="en-US" b="1" dirty="0" smtClean="0">
                <a:solidFill>
                  <a:schemeClr val="accent2">
                    <a:lumMod val="25000"/>
                  </a:schemeClr>
                </a:solidFill>
              </a:rPr>
              <a:t>                     T </a:t>
            </a:r>
            <a:r>
              <a:rPr lang="en-US" b="1" dirty="0">
                <a:solidFill>
                  <a:schemeClr val="accent2">
                    <a:lumMod val="25000"/>
                  </a:schemeClr>
                </a:solidFill>
              </a:rPr>
              <a:t>= [</a:t>
            </a:r>
            <a:r>
              <a:rPr lang="en-US" b="1" u="sng" dirty="0">
                <a:solidFill>
                  <a:schemeClr val="accent2">
                    <a:lumMod val="25000"/>
                  </a:schemeClr>
                </a:solidFill>
              </a:rPr>
              <a:t>1</a:t>
            </a:r>
            <a:r>
              <a:rPr lang="en-US" b="1" dirty="0">
                <a:solidFill>
                  <a:schemeClr val="accent2">
                    <a:lumMod val="25000"/>
                  </a:schemeClr>
                </a:solidFill>
              </a:rPr>
              <a:t> 2 3 6 1 2 3 6] </a:t>
            </a:r>
            <a:endParaRPr lang="en-US" b="1" dirty="0" smtClean="0">
              <a:solidFill>
                <a:schemeClr val="accent2">
                  <a:lumMod val="25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983360"/>
              </p:ext>
            </p:extLst>
          </p:nvPr>
        </p:nvGraphicFramePr>
        <p:xfrm>
          <a:off x="467544" y="2420888"/>
          <a:ext cx="8280918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64740753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90356468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92359447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90662433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511856777"/>
                    </a:ext>
                  </a:extLst>
                </a:gridCol>
                <a:gridCol w="3816422">
                  <a:extLst>
                    <a:ext uri="{9D8B030D-6E8A-4147-A177-3AD203B41FA5}">
                      <a16:colId xmlns:a16="http://schemas.microsoft.com/office/drawing/2014/main" val="2767347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S[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T[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S[j]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after 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Swapping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89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2800" dirty="0" smtClean="0">
                          <a:solidFill>
                            <a:srgbClr val="C00000"/>
                          </a:solidFill>
                        </a:rPr>
                        <a:t>1 0 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 3 4 5 6 7] 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313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None/>
                      </a:pPr>
                      <a:endParaRPr lang="en-US" sz="2800" dirty="0" smtClean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143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20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24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449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83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828800" y="3352800"/>
            <a:ext cx="5446713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Chapter 6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8435" name="Subtitle 13"/>
          <p:cNvSpPr>
            <a:spLocks noGrp="1"/>
          </p:cNvSpPr>
          <p:nvPr>
            <p:ph type="subTitle" idx="1"/>
          </p:nvPr>
        </p:nvSpPr>
        <p:spPr>
          <a:xfrm>
            <a:off x="1600200" y="5029200"/>
            <a:ext cx="6096000" cy="134937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Stream Ciphers</a:t>
            </a:r>
          </a:p>
        </p:txBody>
      </p:sp>
      <p:pic>
        <p:nvPicPr>
          <p:cNvPr id="4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81400" y="14478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648200" cy="365125"/>
          </a:xfrm>
        </p:spPr>
        <p:txBody>
          <a:bodyPr/>
          <a:lstStyle/>
          <a:p>
            <a:pPr>
              <a:defRPr/>
            </a:pPr>
            <a:r>
              <a:rPr lang="en-US" sz="1000" dirty="0" smtClean="0"/>
              <a:t>© 2017 Pearson Education, Ltd., All rights reserved. 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792163" y="-6807"/>
            <a:ext cx="7570787" cy="1412875"/>
          </a:xfrm>
        </p:spPr>
        <p:txBody>
          <a:bodyPr/>
          <a:lstStyle/>
          <a:p>
            <a:r>
              <a:rPr lang="en-US" dirty="0"/>
              <a:t>Simplified RC4 Example </a:t>
            </a:r>
            <a:endParaRPr lang="en-AU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514747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2">
                    <a:lumMod val="25000"/>
                  </a:schemeClr>
                </a:solidFill>
              </a:rPr>
              <a:t>T </a:t>
            </a:r>
            <a:r>
              <a:rPr lang="en-US" b="1" dirty="0">
                <a:solidFill>
                  <a:schemeClr val="accent2">
                    <a:lumMod val="25000"/>
                  </a:schemeClr>
                </a:solidFill>
              </a:rPr>
              <a:t>= [1 </a:t>
            </a:r>
            <a:r>
              <a:rPr lang="en-US" b="1" u="sng" dirty="0">
                <a:solidFill>
                  <a:schemeClr val="accent2">
                    <a:lumMod val="25000"/>
                  </a:schemeClr>
                </a:solidFill>
              </a:rPr>
              <a:t>2</a:t>
            </a:r>
            <a:r>
              <a:rPr lang="en-US" b="1" dirty="0">
                <a:solidFill>
                  <a:schemeClr val="accent2">
                    <a:lumMod val="25000"/>
                  </a:schemeClr>
                </a:solidFill>
              </a:rPr>
              <a:t> 3 6 1 2 3 6] </a:t>
            </a:r>
            <a:endParaRPr lang="en-US" b="1" dirty="0" smtClean="0">
              <a:solidFill>
                <a:schemeClr val="accent2">
                  <a:lumMod val="25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526693"/>
              </p:ext>
            </p:extLst>
          </p:nvPr>
        </p:nvGraphicFramePr>
        <p:xfrm>
          <a:off x="467544" y="2420888"/>
          <a:ext cx="8280918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64740753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90356468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92359447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90662433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511856777"/>
                    </a:ext>
                  </a:extLst>
                </a:gridCol>
                <a:gridCol w="3816422">
                  <a:extLst>
                    <a:ext uri="{9D8B030D-6E8A-4147-A177-3AD203B41FA5}">
                      <a16:colId xmlns:a16="http://schemas.microsoft.com/office/drawing/2014/main" val="2767347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S[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T[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S[j]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after 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Swapping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89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[1 </a:t>
                      </a:r>
                      <a:r>
                        <a:rPr lang="en-US" sz="2800" u="sng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 2 3 4 5 6 7] 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313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3</a:t>
                      </a:r>
                      <a:endParaRPr lang="en-US" sz="2800" b="1" dirty="0">
                        <a:solidFill>
                          <a:schemeClr val="accent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None/>
                      </a:pPr>
                      <a:endParaRPr lang="en-US" sz="2800" dirty="0" smtClean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143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20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24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449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69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792163" y="-6807"/>
            <a:ext cx="7570787" cy="1412875"/>
          </a:xfrm>
        </p:spPr>
        <p:txBody>
          <a:bodyPr/>
          <a:lstStyle/>
          <a:p>
            <a:r>
              <a:rPr lang="en-US" dirty="0"/>
              <a:t>Simplified RC4 Example </a:t>
            </a:r>
            <a:endParaRPr lang="en-AU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514747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2">
                    <a:lumMod val="25000"/>
                  </a:schemeClr>
                </a:solidFill>
              </a:rPr>
              <a:t>T </a:t>
            </a:r>
            <a:r>
              <a:rPr lang="en-US" b="1" dirty="0">
                <a:solidFill>
                  <a:schemeClr val="accent2">
                    <a:lumMod val="25000"/>
                  </a:schemeClr>
                </a:solidFill>
              </a:rPr>
              <a:t>= [1 </a:t>
            </a:r>
            <a:r>
              <a:rPr lang="en-US" b="1" u="sng" dirty="0">
                <a:solidFill>
                  <a:schemeClr val="accent2">
                    <a:lumMod val="25000"/>
                  </a:schemeClr>
                </a:solidFill>
              </a:rPr>
              <a:t>2</a:t>
            </a:r>
            <a:r>
              <a:rPr lang="en-US" b="1" dirty="0">
                <a:solidFill>
                  <a:schemeClr val="accent2">
                    <a:lumMod val="25000"/>
                  </a:schemeClr>
                </a:solidFill>
              </a:rPr>
              <a:t> 3 6 1 2 3 6] </a:t>
            </a:r>
            <a:endParaRPr lang="en-US" b="1" dirty="0" smtClean="0">
              <a:solidFill>
                <a:schemeClr val="accent2">
                  <a:lumMod val="25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047467"/>
              </p:ext>
            </p:extLst>
          </p:nvPr>
        </p:nvGraphicFramePr>
        <p:xfrm>
          <a:off x="467544" y="2420888"/>
          <a:ext cx="8280918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64740753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90356468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92359447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90662433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511856777"/>
                    </a:ext>
                  </a:extLst>
                </a:gridCol>
                <a:gridCol w="3816422">
                  <a:extLst>
                    <a:ext uri="{9D8B030D-6E8A-4147-A177-3AD203B41FA5}">
                      <a16:colId xmlns:a16="http://schemas.microsoft.com/office/drawing/2014/main" val="2767347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S[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T[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S[j]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after 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Swapping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89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[1 </a:t>
                      </a:r>
                      <a:r>
                        <a:rPr lang="en-US" sz="2800" u="sng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 2 3 4 5 6 7] 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313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[1 </a:t>
                      </a:r>
                      <a:r>
                        <a:rPr lang="en-US" sz="2800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sz="2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4 5 6 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143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20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24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449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72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792163" y="-6807"/>
            <a:ext cx="7570787" cy="1412875"/>
          </a:xfrm>
        </p:spPr>
        <p:txBody>
          <a:bodyPr/>
          <a:lstStyle/>
          <a:p>
            <a:r>
              <a:rPr lang="en-US" dirty="0"/>
              <a:t>Simplified RC4 Example </a:t>
            </a:r>
            <a:endParaRPr lang="en-AU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514747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2">
                    <a:lumMod val="25000"/>
                  </a:schemeClr>
                </a:solidFill>
              </a:rPr>
              <a:t>T </a:t>
            </a:r>
            <a:r>
              <a:rPr lang="en-US" b="1" dirty="0">
                <a:solidFill>
                  <a:schemeClr val="accent2">
                    <a:lumMod val="25000"/>
                  </a:schemeClr>
                </a:solidFill>
              </a:rPr>
              <a:t>= [1 2 </a:t>
            </a:r>
            <a:r>
              <a:rPr lang="en-US" b="1" u="sng" dirty="0">
                <a:solidFill>
                  <a:schemeClr val="accent2">
                    <a:lumMod val="25000"/>
                  </a:schemeClr>
                </a:solidFill>
              </a:rPr>
              <a:t>3</a:t>
            </a:r>
            <a:r>
              <a:rPr lang="en-US" b="1" dirty="0">
                <a:solidFill>
                  <a:schemeClr val="accent2">
                    <a:lumMod val="25000"/>
                  </a:schemeClr>
                </a:solidFill>
              </a:rPr>
              <a:t> 6 1 2 3 6] </a:t>
            </a:r>
            <a:endParaRPr lang="en-US" b="1" dirty="0" smtClean="0">
              <a:solidFill>
                <a:schemeClr val="accent2">
                  <a:lumMod val="25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808548"/>
              </p:ext>
            </p:extLst>
          </p:nvPr>
        </p:nvGraphicFramePr>
        <p:xfrm>
          <a:off x="467544" y="2420888"/>
          <a:ext cx="8280918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64740753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90356468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92359447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90662433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511856777"/>
                    </a:ext>
                  </a:extLst>
                </a:gridCol>
                <a:gridCol w="3816422">
                  <a:extLst>
                    <a:ext uri="{9D8B030D-6E8A-4147-A177-3AD203B41FA5}">
                      <a16:colId xmlns:a16="http://schemas.microsoft.com/office/drawing/2014/main" val="2767347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S[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T[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S[j]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after 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Swapping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89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dirty="0" smtClean="0">
                          <a:solidFill>
                            <a:schemeClr val="tx1"/>
                          </a:solidFill>
                        </a:rPr>
                        <a:t>[1 0 2 3 4 5 6 7] </a:t>
                      </a:r>
                      <a:endParaRPr lang="en-US" sz="28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313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[1 3 </a:t>
                      </a:r>
                      <a:r>
                        <a:rPr lang="en-US" sz="2800" u="sng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 0 4 5 6 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143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 dirty="0" smtClean="0"/>
                        <a:t>[</a:t>
                      </a:r>
                      <a:r>
                        <a:rPr lang="en-US" sz="280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sz="2800" dirty="0" smtClean="0"/>
                        <a:t> 3 </a:t>
                      </a:r>
                      <a:r>
                        <a:rPr lang="en-US" sz="28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sz="2800" dirty="0" smtClean="0"/>
                        <a:t> 0 4 5 6 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20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24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449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62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792163" y="-6807"/>
            <a:ext cx="7570787" cy="1412875"/>
          </a:xfrm>
        </p:spPr>
        <p:txBody>
          <a:bodyPr/>
          <a:lstStyle/>
          <a:p>
            <a:r>
              <a:rPr lang="en-US" dirty="0"/>
              <a:t>Simplified RC4 Example </a:t>
            </a:r>
            <a:endParaRPr lang="en-AU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514747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2">
                    <a:lumMod val="25000"/>
                  </a:schemeClr>
                </a:solidFill>
              </a:rPr>
              <a:t>T </a:t>
            </a:r>
            <a:r>
              <a:rPr lang="en-US" b="1" dirty="0">
                <a:solidFill>
                  <a:schemeClr val="accent2">
                    <a:lumMod val="25000"/>
                  </a:schemeClr>
                </a:solidFill>
              </a:rPr>
              <a:t>= [1 2 3 </a:t>
            </a:r>
            <a:r>
              <a:rPr lang="en-US" b="1" u="sng" dirty="0">
                <a:solidFill>
                  <a:schemeClr val="accent2">
                    <a:lumMod val="25000"/>
                  </a:schemeClr>
                </a:solidFill>
              </a:rPr>
              <a:t>6</a:t>
            </a:r>
            <a:r>
              <a:rPr lang="en-US" b="1" dirty="0">
                <a:solidFill>
                  <a:schemeClr val="accent2">
                    <a:lumMod val="25000"/>
                  </a:schemeClr>
                </a:solidFill>
              </a:rPr>
              <a:t> 1 2 3 6] </a:t>
            </a:r>
            <a:endParaRPr lang="en-US" b="1" dirty="0" smtClean="0">
              <a:solidFill>
                <a:schemeClr val="accent2">
                  <a:lumMod val="25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087527"/>
              </p:ext>
            </p:extLst>
          </p:nvPr>
        </p:nvGraphicFramePr>
        <p:xfrm>
          <a:off x="467544" y="2420888"/>
          <a:ext cx="8280918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64740753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90356468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92359447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90662433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511856777"/>
                    </a:ext>
                  </a:extLst>
                </a:gridCol>
                <a:gridCol w="3816422">
                  <a:extLst>
                    <a:ext uri="{9D8B030D-6E8A-4147-A177-3AD203B41FA5}">
                      <a16:colId xmlns:a16="http://schemas.microsoft.com/office/drawing/2014/main" val="2767347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S[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T[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S[j]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after 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Swapping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89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dirty="0" smtClean="0">
                          <a:solidFill>
                            <a:schemeClr val="tx1"/>
                          </a:solidFill>
                        </a:rPr>
                        <a:t>[1 0 2 3 4 5 6 7] </a:t>
                      </a:r>
                      <a:endParaRPr lang="en-US" sz="28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313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[1 3 </a:t>
                      </a:r>
                      <a:r>
                        <a:rPr lang="en-US" sz="2800" u="non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 0 4 5 6 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143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[2 3 1 </a:t>
                      </a:r>
                      <a:r>
                        <a:rPr lang="en-US" sz="2800" u="sng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 4 5 6 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20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 u="none" dirty="0" smtClean="0">
                          <a:solidFill>
                            <a:schemeClr val="tx1"/>
                          </a:solidFill>
                        </a:rPr>
                        <a:t>[2 3 1 </a:t>
                      </a:r>
                      <a:r>
                        <a:rPr lang="en-US" sz="2800" u="none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r>
                        <a:rPr lang="en-US" sz="2800" u="none" dirty="0" smtClean="0">
                          <a:solidFill>
                            <a:schemeClr val="tx1"/>
                          </a:solidFill>
                        </a:rPr>
                        <a:t> 4 5 </a:t>
                      </a:r>
                      <a:r>
                        <a:rPr lang="en-US" sz="2800" u="none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sz="2800" u="none" dirty="0" smtClean="0">
                          <a:solidFill>
                            <a:schemeClr val="tx1"/>
                          </a:solidFill>
                        </a:rPr>
                        <a:t> 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24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449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0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792163" y="-6807"/>
            <a:ext cx="7570787" cy="1412875"/>
          </a:xfrm>
        </p:spPr>
        <p:txBody>
          <a:bodyPr/>
          <a:lstStyle/>
          <a:p>
            <a:r>
              <a:rPr lang="en-US" dirty="0"/>
              <a:t>Simplified RC4 Example </a:t>
            </a:r>
            <a:endParaRPr lang="en-AU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514747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2">
                    <a:lumMod val="25000"/>
                  </a:schemeClr>
                </a:solidFill>
              </a:rPr>
              <a:t>T </a:t>
            </a:r>
            <a:r>
              <a:rPr lang="en-US" b="1" dirty="0">
                <a:solidFill>
                  <a:schemeClr val="accent2">
                    <a:lumMod val="25000"/>
                  </a:schemeClr>
                </a:solidFill>
              </a:rPr>
              <a:t>= [1 2 3 6 </a:t>
            </a:r>
            <a:r>
              <a:rPr lang="en-US" b="1" u="sng" dirty="0">
                <a:solidFill>
                  <a:schemeClr val="accent2">
                    <a:lumMod val="25000"/>
                  </a:schemeClr>
                </a:solidFill>
              </a:rPr>
              <a:t>1</a:t>
            </a:r>
            <a:r>
              <a:rPr lang="en-US" b="1" dirty="0">
                <a:solidFill>
                  <a:schemeClr val="accent2">
                    <a:lumMod val="25000"/>
                  </a:schemeClr>
                </a:solidFill>
              </a:rPr>
              <a:t> 2 3 6] </a:t>
            </a:r>
            <a:endParaRPr lang="en-US" b="1" dirty="0" smtClean="0">
              <a:solidFill>
                <a:schemeClr val="accent2">
                  <a:lumMod val="25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395354"/>
              </p:ext>
            </p:extLst>
          </p:nvPr>
        </p:nvGraphicFramePr>
        <p:xfrm>
          <a:off x="467544" y="2420888"/>
          <a:ext cx="8280918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64740753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90356468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92359447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90662433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511856777"/>
                    </a:ext>
                  </a:extLst>
                </a:gridCol>
                <a:gridCol w="3816422">
                  <a:extLst>
                    <a:ext uri="{9D8B030D-6E8A-4147-A177-3AD203B41FA5}">
                      <a16:colId xmlns:a16="http://schemas.microsoft.com/office/drawing/2014/main" val="2767347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S[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T[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S[j]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after 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Swapping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895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dirty="0" smtClean="0">
                          <a:solidFill>
                            <a:schemeClr val="tx1"/>
                          </a:solidFill>
                        </a:rPr>
                        <a:t>[1 0 2 3 4 5 6 7] </a:t>
                      </a:r>
                      <a:endParaRPr lang="en-US" sz="28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313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[1 3 </a:t>
                      </a:r>
                      <a:r>
                        <a:rPr lang="en-US" sz="2800" u="non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 0 4 5 6 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143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[2 3 1 </a:t>
                      </a:r>
                      <a:r>
                        <a:rPr lang="en-US" sz="2800" u="non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 4 5 6 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20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 u="none" dirty="0" smtClean="0">
                          <a:solidFill>
                            <a:schemeClr val="tx1"/>
                          </a:solidFill>
                        </a:rPr>
                        <a:t>[2 3 1 6 </a:t>
                      </a:r>
                      <a:r>
                        <a:rPr lang="en-US" sz="2800" u="sng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2800" u="none" dirty="0" smtClean="0">
                          <a:solidFill>
                            <a:schemeClr val="tx1"/>
                          </a:solidFill>
                        </a:rPr>
                        <a:t> 5 0 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24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 u="none" dirty="0" smtClean="0">
                          <a:solidFill>
                            <a:schemeClr val="tx1"/>
                          </a:solidFill>
                        </a:rPr>
                        <a:t>[2 3 1 </a:t>
                      </a:r>
                      <a:r>
                        <a:rPr lang="en-US" sz="2800" u="none" dirty="0" smtClean="0">
                          <a:solidFill>
                            <a:srgbClr val="C00000"/>
                          </a:solidFill>
                        </a:rPr>
                        <a:t>4 6 </a:t>
                      </a:r>
                      <a:r>
                        <a:rPr lang="en-US" sz="2800" u="none" dirty="0" smtClean="0">
                          <a:solidFill>
                            <a:schemeClr val="tx1"/>
                          </a:solidFill>
                        </a:rPr>
                        <a:t>5 0 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449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90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792163" y="-6807"/>
            <a:ext cx="7570787" cy="1412875"/>
          </a:xfrm>
        </p:spPr>
        <p:txBody>
          <a:bodyPr/>
          <a:lstStyle/>
          <a:p>
            <a:r>
              <a:rPr lang="en-US" dirty="0"/>
              <a:t>Simplified RC4 Example </a:t>
            </a:r>
            <a:endParaRPr lang="en-AU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792162" y="1052736"/>
            <a:ext cx="7570787" cy="514747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2">
                    <a:lumMod val="25000"/>
                  </a:schemeClr>
                </a:solidFill>
              </a:rPr>
              <a:t>T </a:t>
            </a:r>
            <a:r>
              <a:rPr lang="en-US" b="1" dirty="0">
                <a:solidFill>
                  <a:schemeClr val="accent2">
                    <a:lumMod val="25000"/>
                  </a:schemeClr>
                </a:solidFill>
              </a:rPr>
              <a:t>= [1 2 3 6 </a:t>
            </a:r>
            <a:r>
              <a:rPr lang="en-US" b="1" u="sng" dirty="0">
                <a:solidFill>
                  <a:schemeClr val="accent2">
                    <a:lumMod val="25000"/>
                  </a:schemeClr>
                </a:solidFill>
              </a:rPr>
              <a:t>1</a:t>
            </a:r>
            <a:r>
              <a:rPr lang="en-US" b="1" dirty="0">
                <a:solidFill>
                  <a:schemeClr val="accent2">
                    <a:lumMod val="25000"/>
                  </a:schemeClr>
                </a:solidFill>
              </a:rPr>
              <a:t> 2 3 6] </a:t>
            </a:r>
            <a:endParaRPr lang="en-US" b="1" dirty="0" smtClean="0">
              <a:solidFill>
                <a:schemeClr val="accent2">
                  <a:lumMod val="25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809407"/>
              </p:ext>
            </p:extLst>
          </p:nvPr>
        </p:nvGraphicFramePr>
        <p:xfrm>
          <a:off x="539552" y="1700808"/>
          <a:ext cx="8280918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64740753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90356468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92359447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90662433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511856777"/>
                    </a:ext>
                  </a:extLst>
                </a:gridCol>
                <a:gridCol w="3816422">
                  <a:extLst>
                    <a:ext uri="{9D8B030D-6E8A-4147-A177-3AD203B41FA5}">
                      <a16:colId xmlns:a16="http://schemas.microsoft.com/office/drawing/2014/main" val="2767347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S[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T[</a:t>
                      </a:r>
                      <a:r>
                        <a:rPr lang="en-US" sz="28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S[j]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after 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Swapping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895455"/>
                  </a:ext>
                </a:extLst>
              </a:tr>
              <a:tr h="34593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dirty="0" smtClean="0">
                          <a:solidFill>
                            <a:schemeClr val="tx1"/>
                          </a:solidFill>
                        </a:rPr>
                        <a:t>[1 0 2 3 4 5 6 7] </a:t>
                      </a:r>
                      <a:endParaRPr lang="en-US" sz="28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313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[1 3 </a:t>
                      </a:r>
                      <a:r>
                        <a:rPr lang="en-US" sz="2800" u="non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 0 4 5 6 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143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[2 3 1 </a:t>
                      </a:r>
                      <a:r>
                        <a:rPr lang="en-US" sz="2800" u="non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 4 5 6 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20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u="non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8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8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8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 u="none" dirty="0" smtClean="0">
                          <a:solidFill>
                            <a:schemeClr val="tx1"/>
                          </a:solidFill>
                        </a:rPr>
                        <a:t>[2 3 1 6 4 5 0 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244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u="non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8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8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8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 u="none" dirty="0" smtClean="0">
                          <a:solidFill>
                            <a:schemeClr val="tx1"/>
                          </a:solidFill>
                        </a:rPr>
                        <a:t>[2 3 1 4 6 5 0 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44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 u="none" dirty="0" smtClean="0">
                          <a:solidFill>
                            <a:schemeClr val="tx1"/>
                          </a:solidFill>
                        </a:rPr>
                        <a:t>[2 3 </a:t>
                      </a:r>
                      <a:r>
                        <a:rPr lang="en-US" sz="2800" u="none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r>
                        <a:rPr lang="en-US" sz="2800" u="none" dirty="0" smtClean="0">
                          <a:solidFill>
                            <a:schemeClr val="tx1"/>
                          </a:solidFill>
                        </a:rPr>
                        <a:t> 4 6 </a:t>
                      </a:r>
                      <a:r>
                        <a:rPr lang="en-US" sz="2800" u="none" dirty="0" smtClean="0">
                          <a:solidFill>
                            <a:srgbClr val="C00000"/>
                          </a:solidFill>
                        </a:rPr>
                        <a:t>1 </a:t>
                      </a:r>
                      <a:r>
                        <a:rPr lang="en-US" sz="2800" u="none" dirty="0" smtClean="0">
                          <a:solidFill>
                            <a:schemeClr val="tx1"/>
                          </a:solidFill>
                        </a:rPr>
                        <a:t>0 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983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 u="none" dirty="0" smtClean="0">
                          <a:solidFill>
                            <a:schemeClr val="tx1"/>
                          </a:solidFill>
                        </a:rPr>
                        <a:t>[2 3 5 4 6 </a:t>
                      </a:r>
                      <a:r>
                        <a:rPr lang="en-US" sz="2800" u="none" dirty="0" smtClean="0">
                          <a:solidFill>
                            <a:srgbClr val="C00000"/>
                          </a:solidFill>
                        </a:rPr>
                        <a:t>0 1 </a:t>
                      </a:r>
                      <a:r>
                        <a:rPr lang="en-US" sz="2800" u="none" dirty="0" smtClean="0">
                          <a:solidFill>
                            <a:schemeClr val="tx1"/>
                          </a:solidFill>
                        </a:rPr>
                        <a:t>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15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-US" sz="2800" dirty="0" smtClean="0"/>
                        <a:t>[2 3 </a:t>
                      </a:r>
                      <a:r>
                        <a:rPr lang="en-US" sz="2800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r>
                        <a:rPr lang="en-US" sz="2800" dirty="0" smtClean="0"/>
                        <a:t> 4 6 0 1 </a:t>
                      </a:r>
                      <a:r>
                        <a:rPr lang="en-US" sz="2800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r>
                        <a:rPr lang="en-US" sz="2800" dirty="0" smtClean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084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79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RC4 Example </a:t>
            </a:r>
            <a:endParaRPr lang="en-AU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331171"/>
          </a:xfrm>
        </p:spPr>
        <p:txBody>
          <a:bodyPr>
            <a:normAutofit lnSpcReduction="1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dirty="0" smtClean="0">
                <a:sym typeface="Wingdings" panose="05000000000000000000" pitchFamily="2" charset="2"/>
              </a:rPr>
              <a:t>The </a:t>
            </a:r>
            <a:r>
              <a:rPr lang="en-US" dirty="0" smtClean="0"/>
              <a:t>initial </a:t>
            </a:r>
            <a:r>
              <a:rPr lang="en-US" dirty="0"/>
              <a:t>permutation of S =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[2 3 7 4 6 0 1 5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]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C00000"/>
                </a:solidFill>
              </a:rPr>
              <a:t>Step 3: </a:t>
            </a:r>
            <a:r>
              <a:rPr lang="en-US" dirty="0" smtClean="0"/>
              <a:t>Perform stream generation. The </a:t>
            </a:r>
            <a:r>
              <a:rPr lang="en-US" dirty="0"/>
              <a:t>3-bits k is generated by: </a:t>
            </a:r>
            <a:endParaRPr lang="en-US" dirty="0" smtClean="0"/>
          </a:p>
          <a:p>
            <a:pPr marL="349250" indent="49213">
              <a:spcBef>
                <a:spcPts val="0"/>
              </a:spcBef>
              <a:buNone/>
            </a:pPr>
            <a:r>
              <a:rPr lang="en-US" sz="2400" i="1" dirty="0" err="1" smtClean="0"/>
              <a:t>i</a:t>
            </a:r>
            <a:r>
              <a:rPr lang="en-US" sz="2400" i="1" dirty="0"/>
              <a:t>, j = 0; </a:t>
            </a:r>
            <a:endParaRPr lang="en-US" sz="2400" i="1" dirty="0" smtClean="0"/>
          </a:p>
          <a:p>
            <a:pPr marL="349250" indent="49213">
              <a:spcBef>
                <a:spcPts val="0"/>
              </a:spcBef>
              <a:buNone/>
            </a:pPr>
            <a:r>
              <a:rPr lang="en-US" sz="2400" i="1" dirty="0" smtClean="0"/>
              <a:t>For 1 to </a:t>
            </a:r>
            <a:r>
              <a:rPr lang="en-US" sz="2400" i="1" dirty="0" err="1" smtClean="0"/>
              <a:t>PT.length</a:t>
            </a:r>
            <a:r>
              <a:rPr lang="en-US" sz="2400" i="1" dirty="0" smtClean="0"/>
              <a:t> { </a:t>
            </a:r>
          </a:p>
          <a:p>
            <a:pPr marL="349250" indent="49213">
              <a:spcBef>
                <a:spcPts val="0"/>
              </a:spcBef>
              <a:buNone/>
            </a:pPr>
            <a:r>
              <a:rPr lang="en-US" sz="2400" i="1" dirty="0" smtClean="0"/>
              <a:t>   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</a:t>
            </a:r>
            <a:r>
              <a:rPr lang="en-US" sz="2400" i="1" dirty="0"/>
              <a:t>= (</a:t>
            </a:r>
            <a:r>
              <a:rPr lang="en-US" sz="2400" i="1" dirty="0" err="1"/>
              <a:t>i</a:t>
            </a:r>
            <a:r>
              <a:rPr lang="en-US" sz="2400" i="1" dirty="0"/>
              <a:t> + 1) mod 8</a:t>
            </a:r>
            <a:r>
              <a:rPr lang="en-US" sz="2400" i="1" dirty="0" smtClean="0"/>
              <a:t>;</a:t>
            </a:r>
          </a:p>
          <a:p>
            <a:pPr marL="349250" indent="49213">
              <a:spcBef>
                <a:spcPts val="0"/>
              </a:spcBef>
              <a:buNone/>
            </a:pPr>
            <a:r>
              <a:rPr lang="en-US" sz="2400" i="1" dirty="0" smtClean="0"/>
              <a:t>    j </a:t>
            </a:r>
            <a:r>
              <a:rPr lang="en-US" sz="2400" i="1" dirty="0"/>
              <a:t>= (j + S[</a:t>
            </a:r>
            <a:r>
              <a:rPr lang="en-US" sz="2400" i="1" dirty="0" err="1"/>
              <a:t>i</a:t>
            </a:r>
            <a:r>
              <a:rPr lang="en-US" sz="2400" i="1" dirty="0"/>
              <a:t>]) mod 8; </a:t>
            </a:r>
            <a:endParaRPr lang="en-US" sz="2400" i="1" dirty="0" smtClean="0"/>
          </a:p>
          <a:p>
            <a:pPr marL="349250" indent="49213">
              <a:spcBef>
                <a:spcPts val="0"/>
              </a:spcBef>
              <a:buNone/>
            </a:pPr>
            <a:r>
              <a:rPr lang="en-US" sz="2400" i="1" dirty="0" smtClean="0"/>
              <a:t>   Swap </a:t>
            </a:r>
            <a:r>
              <a:rPr lang="en-US" sz="2400" i="1" dirty="0"/>
              <a:t>(S[</a:t>
            </a:r>
            <a:r>
              <a:rPr lang="en-US" sz="2400" i="1" dirty="0" err="1"/>
              <a:t>i</a:t>
            </a:r>
            <a:r>
              <a:rPr lang="en-US" sz="2400" i="1" dirty="0"/>
              <a:t>], S[j]); </a:t>
            </a:r>
            <a:endParaRPr lang="en-US" sz="2400" i="1" dirty="0" smtClean="0"/>
          </a:p>
          <a:p>
            <a:pPr marL="349250" indent="49213">
              <a:spcBef>
                <a:spcPts val="0"/>
              </a:spcBef>
              <a:buNone/>
            </a:pPr>
            <a:r>
              <a:rPr lang="en-US" sz="2400" i="1" dirty="0" smtClean="0"/>
              <a:t>   t </a:t>
            </a:r>
            <a:r>
              <a:rPr lang="en-US" sz="2400" i="1" dirty="0"/>
              <a:t>= (S[</a:t>
            </a:r>
            <a:r>
              <a:rPr lang="en-US" sz="2400" i="1" dirty="0" err="1"/>
              <a:t>i</a:t>
            </a:r>
            <a:r>
              <a:rPr lang="en-US" sz="2400" i="1" dirty="0"/>
              <a:t>] + S[j]) mod 8; </a:t>
            </a:r>
            <a:endParaRPr lang="en-US" sz="2400" i="1" dirty="0" smtClean="0"/>
          </a:p>
          <a:p>
            <a:pPr marL="349250" indent="49213">
              <a:spcBef>
                <a:spcPts val="0"/>
              </a:spcBef>
              <a:buNone/>
            </a:pPr>
            <a:r>
              <a:rPr lang="en-US" sz="2400" i="1" dirty="0" smtClean="0"/>
              <a:t>   k </a:t>
            </a:r>
            <a:r>
              <a:rPr lang="en-US" sz="2400" i="1" dirty="0"/>
              <a:t>= S[t]; </a:t>
            </a:r>
            <a:endParaRPr lang="en-US" sz="2400" i="1" dirty="0" smtClean="0"/>
          </a:p>
          <a:p>
            <a:pPr marL="349250" indent="49213">
              <a:spcBef>
                <a:spcPts val="0"/>
              </a:spcBef>
              <a:buNone/>
            </a:pPr>
            <a:r>
              <a:rPr lang="en-US" sz="2400" i="1" dirty="0" smtClean="0"/>
              <a:t>}</a:t>
            </a:r>
            <a:endParaRPr lang="en-AU" sz="20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065" y="5445224"/>
            <a:ext cx="6067935" cy="141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2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RC4 Example </a:t>
            </a:r>
            <a:endParaRPr lang="en-AU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867275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P = [</a:t>
            </a:r>
            <a:r>
              <a:rPr lang="en-US" b="1" dirty="0">
                <a:solidFill>
                  <a:srgbClr val="C00000"/>
                </a:solidFill>
              </a:rPr>
              <a:t>1</a:t>
            </a:r>
            <a:r>
              <a:rPr lang="en-US" dirty="0"/>
              <a:t> 2 2 2] </a:t>
            </a:r>
          </a:p>
          <a:p>
            <a:pPr marL="0" indent="0">
              <a:spcBef>
                <a:spcPts val="0"/>
              </a:spcBef>
              <a:buNone/>
            </a:pPr>
            <a:endParaRPr lang="en-US" b="1" u="sng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b="1" u="sng" dirty="0" smtClean="0"/>
              <a:t>The </a:t>
            </a:r>
            <a:r>
              <a:rPr lang="en-US" b="1" u="sng" dirty="0"/>
              <a:t>first iteration: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S 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[2 </a:t>
            </a:r>
            <a:r>
              <a:rPr lang="en-US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7 </a:t>
            </a:r>
            <a:r>
              <a:rPr lang="en-US" dirty="0">
                <a:solidFill>
                  <a:srgbClr val="C00000"/>
                </a:solidFill>
              </a:rPr>
              <a:t>4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6 0 1 5]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(0 + 1)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 8 =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j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 (0 + S[1]) mod 8 = 3 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 = (S[1] + S[3]) mod 8 = 7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Swap(S[1</a:t>
            </a:r>
            <a:r>
              <a:rPr lang="en-US" dirty="0"/>
              <a:t>],S[3])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S </a:t>
            </a:r>
            <a:r>
              <a:rPr lang="en-US" dirty="0"/>
              <a:t>= [2 </a:t>
            </a:r>
            <a:r>
              <a:rPr lang="en-US" dirty="0">
                <a:solidFill>
                  <a:srgbClr val="C00000"/>
                </a:solidFill>
              </a:rPr>
              <a:t>4</a:t>
            </a:r>
            <a:r>
              <a:rPr lang="en-US" dirty="0"/>
              <a:t> 7 </a:t>
            </a:r>
            <a:r>
              <a:rPr lang="en-US" dirty="0">
                <a:solidFill>
                  <a:srgbClr val="C00000"/>
                </a:solidFill>
              </a:rPr>
              <a:t>3</a:t>
            </a:r>
            <a:r>
              <a:rPr lang="en-US" dirty="0"/>
              <a:t> </a:t>
            </a:r>
            <a:r>
              <a:rPr lang="en-US" dirty="0" smtClean="0"/>
              <a:t>6 0 1 5</a:t>
            </a:r>
            <a:r>
              <a:rPr lang="en-US" dirty="0"/>
              <a:t>]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k1 </a:t>
            </a:r>
            <a:r>
              <a:rPr lang="en-US" dirty="0"/>
              <a:t>= S[7] = </a:t>
            </a:r>
            <a:r>
              <a:rPr lang="en-US" b="1" dirty="0" smtClean="0">
                <a:solidFill>
                  <a:schemeClr val="accent2">
                    <a:lumMod val="25000"/>
                  </a:schemeClr>
                </a:solidFill>
              </a:rPr>
              <a:t>5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So the </a:t>
            </a:r>
            <a:r>
              <a:rPr lang="en-US" dirty="0"/>
              <a:t>first 3-bits of ciphertext is obtained by: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k </a:t>
            </a:r>
            <a:r>
              <a:rPr lang="en-US" dirty="0"/>
              <a:t>XOR P </a:t>
            </a:r>
            <a:r>
              <a:rPr lang="en-US" dirty="0" smtClean="0"/>
              <a:t>= 5 </a:t>
            </a:r>
            <a:r>
              <a:rPr lang="en-US" dirty="0"/>
              <a:t>XOR 1 = 101 XOR 001 = 100 = </a:t>
            </a:r>
            <a:r>
              <a:rPr lang="en-US" b="1" dirty="0">
                <a:solidFill>
                  <a:schemeClr val="accent2">
                    <a:lumMod val="25000"/>
                  </a:schemeClr>
                </a:solidFill>
              </a:rPr>
              <a:t>4</a:t>
            </a:r>
            <a:endParaRPr lang="en-AU" sz="2400" b="1" i="1" dirty="0">
              <a:solidFill>
                <a:schemeClr val="accent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16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RC4 Example </a:t>
            </a:r>
            <a:endParaRPr lang="en-AU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58675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S </a:t>
            </a:r>
            <a:r>
              <a:rPr lang="en-US" dirty="0"/>
              <a:t>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[2 </a:t>
            </a:r>
            <a:r>
              <a:rPr lang="en-US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7 </a:t>
            </a:r>
            <a:r>
              <a:rPr lang="en-US" dirty="0">
                <a:solidFill>
                  <a:srgbClr val="C00000"/>
                </a:solidFill>
              </a:rPr>
              <a:t>4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6 0 1 5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]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440904"/>
              </p:ext>
            </p:extLst>
          </p:nvPr>
        </p:nvGraphicFramePr>
        <p:xfrm>
          <a:off x="395536" y="2658442"/>
          <a:ext cx="8496943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94050714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3578237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74247298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86213760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617168231"/>
                    </a:ext>
                  </a:extLst>
                </a:gridCol>
                <a:gridCol w="2962614">
                  <a:extLst>
                    <a:ext uri="{9D8B030D-6E8A-4147-A177-3AD203B41FA5}">
                      <a16:colId xmlns:a16="http://schemas.microsoft.com/office/drawing/2014/main" val="2044361325"/>
                    </a:ext>
                  </a:extLst>
                </a:gridCol>
                <a:gridCol w="1213849">
                  <a:extLst>
                    <a:ext uri="{9D8B030D-6E8A-4147-A177-3AD203B41FA5}">
                      <a16:colId xmlns:a16="http://schemas.microsoft.com/office/drawing/2014/main" val="2947813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</a:t>
                      </a:r>
                      <a:endParaRPr lang="en-US" sz="2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</a:t>
                      </a:r>
                      <a:endParaRPr lang="en-US" sz="2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</a:t>
                      </a:r>
                      <a:endParaRPr lang="en-US" sz="2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S[j]</a:t>
                      </a:r>
                      <a:endParaRPr lang="en-US" sz="2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Swap</a:t>
                      </a:r>
                      <a:endParaRPr lang="en-US" sz="2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K=S[t]</a:t>
                      </a:r>
                      <a:endParaRPr lang="en-US" sz="2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86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[2 4 7 3 6 0 1 5]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10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8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2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749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22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RC4 Example </a:t>
            </a:r>
            <a:endParaRPr lang="en-A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388212"/>
              </p:ext>
            </p:extLst>
          </p:nvPr>
        </p:nvGraphicFramePr>
        <p:xfrm>
          <a:off x="395536" y="2658442"/>
          <a:ext cx="8496943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94050714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3578237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74247298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86213760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617168231"/>
                    </a:ext>
                  </a:extLst>
                </a:gridCol>
                <a:gridCol w="2962614">
                  <a:extLst>
                    <a:ext uri="{9D8B030D-6E8A-4147-A177-3AD203B41FA5}">
                      <a16:colId xmlns:a16="http://schemas.microsoft.com/office/drawing/2014/main" val="2044361325"/>
                    </a:ext>
                  </a:extLst>
                </a:gridCol>
                <a:gridCol w="1213849">
                  <a:extLst>
                    <a:ext uri="{9D8B030D-6E8A-4147-A177-3AD203B41FA5}">
                      <a16:colId xmlns:a16="http://schemas.microsoft.com/office/drawing/2014/main" val="2947813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</a:t>
                      </a:r>
                      <a:endParaRPr lang="en-US" sz="2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</a:t>
                      </a:r>
                      <a:endParaRPr lang="en-US" sz="2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</a:t>
                      </a:r>
                      <a:endParaRPr lang="en-US" sz="2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S[j]</a:t>
                      </a:r>
                      <a:endParaRPr lang="en-US" sz="2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Swap</a:t>
                      </a:r>
                      <a:endParaRPr lang="en-US" sz="2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K=S[t]</a:t>
                      </a:r>
                      <a:endParaRPr lang="en-US" sz="2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86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[2 4 7 3 6 0 1 5]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10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[2 4 7 3 6 0 1 5]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8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2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749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39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8;p4"/>
          <p:cNvSpPr txBox="1"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ibre Baskerville"/>
              <a:buNone/>
            </a:pPr>
            <a:r>
              <a:rPr lang="en-US" dirty="0" smtClean="0"/>
              <a:t>Types of Ciphers</a:t>
            </a:r>
            <a:endParaRPr dirty="0"/>
          </a:p>
        </p:txBody>
      </p:sp>
      <p:sp>
        <p:nvSpPr>
          <p:cNvPr id="19" name="Rectangle 18"/>
          <p:cNvSpPr/>
          <p:nvPr/>
        </p:nvSpPr>
        <p:spPr>
          <a:xfrm>
            <a:off x="7085031" y="3525738"/>
            <a:ext cx="1676401" cy="442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071000" y="3573055"/>
            <a:ext cx="176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Lustria" panose="020B0604020202020204" charset="0"/>
              </a:rPr>
              <a:t>Hash Function</a:t>
            </a:r>
            <a:endParaRPr lang="en-US" sz="1800" dirty="0">
              <a:latin typeface="Lustria" panose="020B0604020202020204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1362327" y="4231864"/>
            <a:ext cx="1" cy="4519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3543950" y="4227043"/>
            <a:ext cx="1" cy="3906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1360425" y="4211766"/>
            <a:ext cx="2183525" cy="53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2537832" y="3953430"/>
            <a:ext cx="11738" cy="2636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1033710" y="2258828"/>
            <a:ext cx="4455827" cy="16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2676381" y="3294629"/>
            <a:ext cx="5246850" cy="147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268085" y="2014816"/>
            <a:ext cx="4992" cy="2450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1049366" y="2243931"/>
            <a:ext cx="1" cy="3906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5489537" y="2243931"/>
            <a:ext cx="1" cy="3906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5489537" y="2936286"/>
            <a:ext cx="1" cy="3906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2676379" y="3291960"/>
            <a:ext cx="2" cy="2441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5122578" y="3303213"/>
            <a:ext cx="0" cy="2109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9" idx="0"/>
          </p:cNvCxnSpPr>
          <p:nvPr/>
        </p:nvCxnSpPr>
        <p:spPr>
          <a:xfrm flipH="1" flipV="1">
            <a:off x="7913404" y="3309374"/>
            <a:ext cx="9828" cy="21636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293025" y="2632657"/>
            <a:ext cx="2418736" cy="442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283192" y="2691029"/>
            <a:ext cx="243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Lustria" panose="020B0604020202020204" charset="0"/>
              </a:rPr>
              <a:t>Modern (Key-based)</a:t>
            </a:r>
            <a:endParaRPr lang="en-US" sz="1800" dirty="0">
              <a:latin typeface="Lustria" panose="020B060402020202020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298062" y="1563329"/>
            <a:ext cx="2168013" cy="442452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2333421" y="1613191"/>
            <a:ext cx="219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Lustria" panose="020B0604020202020204" charset="0"/>
              </a:rPr>
              <a:t>Cryptography</a:t>
            </a:r>
            <a:endParaRPr lang="en-US" sz="1800" dirty="0">
              <a:latin typeface="Lustria" panose="020B060402020202020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77865" y="2662153"/>
            <a:ext cx="1594282" cy="442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77864" y="2698713"/>
            <a:ext cx="15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Lustria" panose="020B0604020202020204" charset="0"/>
              </a:rPr>
              <a:t>Classical</a:t>
            </a:r>
            <a:endParaRPr lang="en-US" sz="1800" dirty="0">
              <a:latin typeface="Lustria" panose="020B060402020202020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 flipV="1">
            <a:off x="472727" y="5342423"/>
            <a:ext cx="1" cy="4519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2086313" y="5337602"/>
            <a:ext cx="1" cy="3906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57979" y="5349615"/>
            <a:ext cx="1628334" cy="16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77864" y="5684518"/>
            <a:ext cx="677634" cy="442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08913" y="5735525"/>
            <a:ext cx="76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Lustria" panose="020B0604020202020204" charset="0"/>
              </a:rPr>
              <a:t>DES</a:t>
            </a:r>
            <a:endParaRPr lang="en-US" sz="1800" dirty="0">
              <a:latin typeface="Lustria" panose="020B060402020202020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761946" y="5676375"/>
            <a:ext cx="751322" cy="442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802450" y="5704087"/>
            <a:ext cx="683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Lustria" panose="020B0604020202020204" charset="0"/>
              </a:rPr>
              <a:t>AES</a:t>
            </a:r>
            <a:endParaRPr lang="en-US" sz="1800" dirty="0">
              <a:latin typeface="Lustria" panose="020B0604020202020204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3550907" y="4971708"/>
            <a:ext cx="7255" cy="74387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064011" y="5676375"/>
            <a:ext cx="787910" cy="44245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2987824" y="5723964"/>
            <a:ext cx="94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Lustria" panose="020B0604020202020204" charset="0"/>
              </a:rPr>
              <a:t>RC4</a:t>
            </a:r>
            <a:endParaRPr lang="en-US" sz="1800" dirty="0">
              <a:latin typeface="Lustria" panose="020B0604020202020204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 flipH="1" flipV="1">
            <a:off x="1348362" y="4952289"/>
            <a:ext cx="1" cy="3906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822117" y="4573959"/>
            <a:ext cx="1089813" cy="442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792620" y="4610519"/>
            <a:ext cx="111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Lustria" panose="020B0604020202020204" charset="0"/>
              </a:rPr>
              <a:t>Block</a:t>
            </a:r>
            <a:endParaRPr lang="en-US" sz="1800" dirty="0">
              <a:latin typeface="Lustria" panose="020B060402020202020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022445" y="4565816"/>
            <a:ext cx="1020270" cy="44245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980880" y="4602376"/>
            <a:ext cx="112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Lustria" panose="020B0604020202020204" charset="0"/>
              </a:rPr>
              <a:t>Stream</a:t>
            </a:r>
            <a:endParaRPr lang="en-US" sz="1800" dirty="0">
              <a:latin typeface="Lustria" panose="020B0604020202020204" charset="0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H="1" flipV="1">
            <a:off x="4529045" y="4214167"/>
            <a:ext cx="1" cy="4519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6144535" y="4211341"/>
            <a:ext cx="1" cy="3906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4516201" y="4223354"/>
            <a:ext cx="1628334" cy="16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4239106" y="4558257"/>
            <a:ext cx="733054" cy="442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4218847" y="4593422"/>
            <a:ext cx="78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Lustria" panose="020B0604020202020204" charset="0"/>
              </a:rPr>
              <a:t>RSA</a:t>
            </a:r>
            <a:endParaRPr lang="en-US" sz="1800" dirty="0">
              <a:latin typeface="Lustria" panose="020B060402020202020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463793" y="4550113"/>
            <a:ext cx="1058583" cy="692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5406584" y="4585946"/>
            <a:ext cx="1224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Lustria" panose="020B0604020202020204" charset="0"/>
              </a:rPr>
              <a:t>Diffie-Hellman</a:t>
            </a:r>
            <a:endParaRPr lang="en-US" sz="1800" dirty="0">
              <a:latin typeface="Lustria" panose="020B0604020202020204" charset="0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 flipH="1" flipV="1">
            <a:off x="5406584" y="3826028"/>
            <a:ext cx="1" cy="3906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528646" y="3520818"/>
            <a:ext cx="1460082" cy="442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4486597" y="3557594"/>
            <a:ext cx="150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Lustria" panose="020B0604020202020204" charset="0"/>
              </a:rPr>
              <a:t>Asymmetric</a:t>
            </a:r>
            <a:endParaRPr lang="en-US" sz="1800" dirty="0">
              <a:latin typeface="Lustria" panose="020B0604020202020204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flipH="1" flipV="1">
            <a:off x="7152932" y="4343564"/>
            <a:ext cx="1" cy="4519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 flipV="1">
            <a:off x="8655678" y="4338743"/>
            <a:ext cx="1" cy="3906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 flipV="1">
            <a:off x="7152932" y="4347266"/>
            <a:ext cx="1502746" cy="34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6815223" y="4680186"/>
            <a:ext cx="765679" cy="442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6779066" y="4733114"/>
            <a:ext cx="80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Lustria" panose="020B0604020202020204" charset="0"/>
              </a:rPr>
              <a:t>MD5</a:t>
            </a:r>
            <a:endParaRPr lang="en-US" sz="1800" dirty="0">
              <a:latin typeface="Lustria" panose="020B060402020202020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182753" y="4677516"/>
            <a:ext cx="698011" cy="442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8193195" y="4753334"/>
            <a:ext cx="72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Lustria" panose="020B0604020202020204" charset="0"/>
              </a:rPr>
              <a:t>SHA</a:t>
            </a:r>
            <a:endParaRPr lang="en-US" sz="1800" dirty="0">
              <a:latin typeface="Lustria" panose="020B0604020202020204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 flipH="1" flipV="1">
            <a:off x="7917727" y="3953430"/>
            <a:ext cx="1" cy="3906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974933" y="3515898"/>
            <a:ext cx="1410921" cy="44245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1929049" y="3568171"/>
            <a:ext cx="144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Lustria" panose="020B0604020202020204" charset="0"/>
              </a:rPr>
              <a:t>Symmetric</a:t>
            </a:r>
            <a:endParaRPr lang="en-US" sz="1800" dirty="0">
              <a:latin typeface="Lustri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77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RC4 Example </a:t>
            </a:r>
            <a:endParaRPr lang="en-A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102870"/>
              </p:ext>
            </p:extLst>
          </p:nvPr>
        </p:nvGraphicFramePr>
        <p:xfrm>
          <a:off x="395536" y="2658442"/>
          <a:ext cx="8496943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94050714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3578237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74247298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86213760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617168231"/>
                    </a:ext>
                  </a:extLst>
                </a:gridCol>
                <a:gridCol w="2962614">
                  <a:extLst>
                    <a:ext uri="{9D8B030D-6E8A-4147-A177-3AD203B41FA5}">
                      <a16:colId xmlns:a16="http://schemas.microsoft.com/office/drawing/2014/main" val="2044361325"/>
                    </a:ext>
                  </a:extLst>
                </a:gridCol>
                <a:gridCol w="1213849">
                  <a:extLst>
                    <a:ext uri="{9D8B030D-6E8A-4147-A177-3AD203B41FA5}">
                      <a16:colId xmlns:a16="http://schemas.microsoft.com/office/drawing/2014/main" val="2947813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</a:t>
                      </a:r>
                      <a:endParaRPr lang="en-US" sz="2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</a:t>
                      </a:r>
                      <a:endParaRPr lang="en-US" sz="2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</a:t>
                      </a:r>
                      <a:endParaRPr lang="en-US" sz="2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S[j]</a:t>
                      </a:r>
                      <a:endParaRPr lang="en-US" sz="2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Swap</a:t>
                      </a:r>
                      <a:endParaRPr lang="en-US" sz="2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K=S[t]</a:t>
                      </a:r>
                      <a:endParaRPr lang="en-US" sz="2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86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[2 4 7 3 6 0 1 5]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10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[2 4 7 3 6 0 1 5]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8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[2 4 7 0 6 3 1 5]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2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749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67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792163" y="-6807"/>
            <a:ext cx="7570787" cy="1412875"/>
          </a:xfrm>
        </p:spPr>
        <p:txBody>
          <a:bodyPr/>
          <a:lstStyle/>
          <a:p>
            <a:r>
              <a:rPr lang="en-US" dirty="0"/>
              <a:t>Simplified RC4 Example </a:t>
            </a:r>
            <a:endParaRPr lang="en-A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060426"/>
              </p:ext>
            </p:extLst>
          </p:nvPr>
        </p:nvGraphicFramePr>
        <p:xfrm>
          <a:off x="395536" y="2658442"/>
          <a:ext cx="8496943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94050714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3578237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74247298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862137606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617168231"/>
                    </a:ext>
                  </a:extLst>
                </a:gridCol>
                <a:gridCol w="2962614">
                  <a:extLst>
                    <a:ext uri="{9D8B030D-6E8A-4147-A177-3AD203B41FA5}">
                      <a16:colId xmlns:a16="http://schemas.microsoft.com/office/drawing/2014/main" val="2044361325"/>
                    </a:ext>
                  </a:extLst>
                </a:gridCol>
                <a:gridCol w="1213849">
                  <a:extLst>
                    <a:ext uri="{9D8B030D-6E8A-4147-A177-3AD203B41FA5}">
                      <a16:colId xmlns:a16="http://schemas.microsoft.com/office/drawing/2014/main" val="2947813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</a:t>
                      </a:r>
                      <a:endParaRPr lang="en-US" sz="2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S[</a:t>
                      </a:r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]</a:t>
                      </a:r>
                      <a:endParaRPr lang="en-US" sz="2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</a:t>
                      </a:r>
                      <a:endParaRPr lang="en-US" sz="2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S[j]</a:t>
                      </a:r>
                      <a:endParaRPr lang="en-US" sz="2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</a:t>
                      </a:r>
                      <a:endParaRPr lang="en-US" sz="2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Swap</a:t>
                      </a:r>
                      <a:endParaRPr lang="en-US" sz="2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KS=S[t]</a:t>
                      </a:r>
                      <a:endParaRPr lang="en-US" sz="2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86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[2 4 7 3 6 0 1 5]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10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[2 4 7 3 6 0 1 5]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8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[2 4 7 0 6 3 1 5]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2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[2 4 7 6 0 3 1 5]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74955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771800" y="5445224"/>
            <a:ext cx="40671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Key stream (KS) =[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5 1 0 1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] 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96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RC4 Example </a:t>
            </a:r>
            <a:endParaRPr lang="en-AU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792162" y="1988840"/>
            <a:ext cx="7570787" cy="449654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So to encrypt the plaintext stream </a:t>
            </a: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P </a:t>
            </a:r>
            <a:r>
              <a:rPr lang="en-US" dirty="0"/>
              <a:t>= [1 2 2 2] with key K = [1 2 3 6] using </a:t>
            </a:r>
            <a:r>
              <a:rPr lang="en-US" dirty="0" smtClean="0"/>
              <a:t>s-RC4 </a:t>
            </a:r>
            <a:r>
              <a:rPr lang="en-US" dirty="0"/>
              <a:t>stream cipher we </a:t>
            </a:r>
            <a:r>
              <a:rPr lang="en-US" dirty="0" smtClean="0"/>
              <a:t>get: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P = [1 2 2 2]=   [001 010  010  010]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KS=[5 1 0 1]=   [ 101 001  000 001]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C </a:t>
            </a:r>
            <a:r>
              <a:rPr lang="en-US" dirty="0"/>
              <a:t>= </a:t>
            </a:r>
            <a:r>
              <a:rPr lang="en-US" dirty="0" smtClean="0"/>
              <a:t>P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⊕</a:t>
            </a:r>
            <a:r>
              <a:rPr lang="en-US" dirty="0" smtClean="0"/>
              <a:t>KS=    [100  011 010 011]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Ciphertext=    [  4      3       2      3]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6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RC4 Example </a:t>
            </a:r>
            <a:endParaRPr lang="en-AU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792162" y="1988840"/>
            <a:ext cx="7570787" cy="449654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Decryption</a:t>
            </a:r>
            <a:r>
              <a:rPr lang="en-US" dirty="0"/>
              <a:t>= </a:t>
            </a:r>
            <a:r>
              <a:rPr lang="en-US" dirty="0" smtClean="0"/>
              <a:t>C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⊕ </a:t>
            </a:r>
            <a:r>
              <a:rPr lang="en-US" dirty="0" smtClean="0"/>
              <a:t>K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C  =  [4 3 2 3]=   [100  011  010  011 ]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KS= [</a:t>
            </a:r>
            <a:r>
              <a:rPr lang="en-US" dirty="0"/>
              <a:t>5 </a:t>
            </a:r>
            <a:r>
              <a:rPr lang="en-US" dirty="0" smtClean="0"/>
              <a:t> 1 </a:t>
            </a:r>
            <a:r>
              <a:rPr lang="en-US" dirty="0"/>
              <a:t>0 1]=   [ 101 001  000 001]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                  P = [001 </a:t>
            </a:r>
            <a:r>
              <a:rPr lang="en-US" dirty="0"/>
              <a:t>010  010  010</a:t>
            </a:r>
            <a:r>
              <a:rPr lang="en-US" dirty="0" smtClean="0"/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                  P = [  1       2      2       2  ]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32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  <a:endParaRPr lang="en-AU" dirty="0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8600" y="1828800"/>
            <a:ext cx="3565525" cy="4854575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Principles of pseudorandom number generation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The use of random numbers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TRNGs, PRNGs</a:t>
            </a:r>
            <a:r>
              <a:rPr lang="en-US" dirty="0" smtClean="0">
                <a:ea typeface="+mn-ea"/>
              </a:rPr>
              <a:t>, and PRFs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PRNG requirements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Algorithm design</a:t>
            </a:r>
            <a:endParaRPr lang="en-US" dirty="0" smtClean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Pseudorandom number generators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Linear congruential generators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Pseudorandom number generation using a block cipher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PRNG using block cipher modes of operation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ANSI X9.17 PRNG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NIST CTR_DRBG</a:t>
            </a:r>
            <a:endParaRPr lang="en-AU" dirty="0" smtClean="0">
              <a:ea typeface="+mn-ea"/>
              <a:cs typeface="+mn-cs"/>
            </a:endParaRPr>
          </a:p>
        </p:txBody>
      </p:sp>
      <p:sp>
        <p:nvSpPr>
          <p:cNvPr id="76804" name="Content Placeholder 11"/>
          <p:cNvSpPr>
            <a:spLocks noGrp="1"/>
          </p:cNvSpPr>
          <p:nvPr>
            <p:ph sz="half" idx="2"/>
          </p:nvPr>
        </p:nvSpPr>
        <p:spPr>
          <a:xfrm>
            <a:off x="5578475" y="2057400"/>
            <a:ext cx="3565525" cy="579120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Stream ciphers</a:t>
            </a:r>
          </a:p>
          <a:p>
            <a:pPr eaLnBrk="1" fontAlgn="auto" hangingPunct="1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RC4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Initialization of S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Stream generation</a:t>
            </a:r>
          </a:p>
          <a:p>
            <a:pPr lvl="1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Strength of RC4</a:t>
            </a:r>
            <a:endParaRPr lang="en-US" dirty="0" smtClean="0">
              <a:ea typeface="+mn-ea"/>
              <a:cs typeface="+mn-cs"/>
            </a:endParaRPr>
          </a:p>
        </p:txBody>
      </p:sp>
      <p:pic>
        <p:nvPicPr>
          <p:cNvPr id="9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05200" y="28194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19725" cy="365125"/>
          </a:xfrm>
        </p:spPr>
        <p:txBody>
          <a:bodyPr/>
          <a:lstStyle/>
          <a:p>
            <a:pPr>
              <a:defRPr/>
            </a:pPr>
            <a:r>
              <a:rPr lang="en-US" sz="1000" dirty="0" smtClean="0"/>
              <a:t>© 2017 Pearson Education, Ltd., All rights reserved. 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Random Numbers</a:t>
            </a:r>
            <a:endParaRPr lang="en-AU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570787" cy="2895600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A number of network security algorithms and protocols based on cryptography make use of random binary numbers:</a:t>
            </a:r>
          </a:p>
          <a:p>
            <a:pPr lvl="1"/>
            <a:r>
              <a:rPr lang="en-AU" dirty="0" smtClean="0"/>
              <a:t>Key distribution and authentication schemes</a:t>
            </a:r>
          </a:p>
          <a:p>
            <a:pPr lvl="1"/>
            <a:r>
              <a:rPr lang="en-AU" dirty="0" smtClean="0"/>
              <a:t>Session key generation</a:t>
            </a:r>
          </a:p>
          <a:p>
            <a:pPr lvl="1"/>
            <a:r>
              <a:rPr lang="en-AU" dirty="0" smtClean="0"/>
              <a:t>Generation of keys for the RSA public-key encryption algorithm</a:t>
            </a:r>
          </a:p>
          <a:p>
            <a:pPr lvl="1"/>
            <a:r>
              <a:rPr lang="en-AU" dirty="0" smtClean="0"/>
              <a:t>Generation of a bit stream for symmetric stream encryption</a:t>
            </a:r>
          </a:p>
          <a:p>
            <a:endParaRPr lang="en-AU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914400" y="4495800"/>
          <a:ext cx="7239000" cy="218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00800"/>
            <a:ext cx="4572000" cy="457200"/>
          </a:xfrm>
        </p:spPr>
        <p:txBody>
          <a:bodyPr/>
          <a:lstStyle/>
          <a:p>
            <a:pPr>
              <a:defRPr/>
            </a:pPr>
            <a:r>
              <a:rPr lang="en-US" sz="1000" dirty="0" smtClean="0"/>
              <a:t>© 2017 Pearson Education, Ltd., All rights reserved.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956301" cy="4638675"/>
          </a:xfrm>
        </p:spPr>
        <p:txBody>
          <a:bodyPr>
            <a:normAutofit/>
          </a:bodyPr>
          <a:lstStyle/>
          <a:p>
            <a:r>
              <a:rPr lang="en-US" dirty="0"/>
              <a:t>The generated bit stream needs to appear random even though it is deterministic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94359074"/>
              </p:ext>
            </p:extLst>
          </p:nvPr>
        </p:nvGraphicFramePr>
        <p:xfrm>
          <a:off x="1403648" y="2852936"/>
          <a:ext cx="6347792" cy="344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5343525" cy="501650"/>
          </a:xfrm>
        </p:spPr>
        <p:txBody>
          <a:bodyPr/>
          <a:lstStyle/>
          <a:p>
            <a:pPr>
              <a:defRPr/>
            </a:pPr>
            <a:r>
              <a:rPr lang="en-US" sz="1000" dirty="0" smtClean="0"/>
              <a:t>© 2017 Pearson Education, Ltd., All rights reserved. 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Unpredictability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988840"/>
            <a:ext cx="7570787" cy="46405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requirement is not just that the sequence of numbers be statistically random, but that the </a:t>
            </a:r>
            <a:r>
              <a:rPr lang="en-US" sz="2400" dirty="0"/>
              <a:t>sequential </a:t>
            </a:r>
            <a:r>
              <a:rPr lang="en-US" sz="2400" dirty="0" smtClean="0"/>
              <a:t>members of the sequence are unpredictable</a:t>
            </a:r>
          </a:p>
          <a:p>
            <a:r>
              <a:rPr lang="en-US" sz="2400" dirty="0" smtClean="0"/>
              <a:t>With “true” random sequences each number is statistically independent of other numbers in the sequence and therefore unpredictable</a:t>
            </a:r>
          </a:p>
          <a:p>
            <a:pPr lvl="1"/>
            <a:r>
              <a:rPr lang="en-US" sz="2400" dirty="0" smtClean="0"/>
              <a:t>Care </a:t>
            </a:r>
            <a:r>
              <a:rPr lang="en-US" sz="2400" dirty="0" smtClean="0"/>
              <a:t>must be taken that an opponent not be able to predict future elements of the sequence on the basis of earlier elements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4810125" cy="501650"/>
          </a:xfrm>
        </p:spPr>
        <p:txBody>
          <a:bodyPr/>
          <a:lstStyle/>
          <a:p>
            <a:pPr>
              <a:defRPr/>
            </a:pPr>
            <a:r>
              <a:rPr lang="en-US" sz="1000" dirty="0" smtClean="0"/>
              <a:t>© 2017 Pearson Education, Ltd., All rights reserved.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248400"/>
            <a:ext cx="4876800" cy="609600"/>
          </a:xfrm>
        </p:spPr>
        <p:txBody>
          <a:bodyPr/>
          <a:lstStyle/>
          <a:p>
            <a:pPr>
              <a:defRPr/>
            </a:pPr>
            <a:r>
              <a:rPr lang="en-US" sz="1000" dirty="0" smtClean="0"/>
              <a:t>© 2017 Pearson Education, Ltd., All rights reserved. </a:t>
            </a:r>
            <a:endParaRPr lang="en-US" sz="1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32656"/>
            <a:ext cx="8208912" cy="5772299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457200"/>
            <a:ext cx="3612776" cy="4267200"/>
          </a:xfrm>
        </p:spPr>
        <p:txBody>
          <a:bodyPr/>
          <a:lstStyle/>
          <a:p>
            <a:r>
              <a:rPr lang="en-US" dirty="0" smtClean="0"/>
              <a:t>Generation </a:t>
            </a:r>
            <a:br>
              <a:rPr lang="en-US" dirty="0" smtClean="0"/>
            </a:br>
            <a:r>
              <a:rPr lang="en-US" dirty="0" smtClean="0"/>
              <a:t>of </a:t>
            </a:r>
            <a:br>
              <a:rPr lang="en-US" dirty="0" smtClean="0"/>
            </a:br>
            <a:r>
              <a:rPr lang="en-US" dirty="0" smtClean="0"/>
              <a:t>Seed </a:t>
            </a:r>
            <a:br>
              <a:rPr lang="en-US" dirty="0" smtClean="0"/>
            </a:br>
            <a:r>
              <a:rPr lang="en-US" dirty="0" smtClean="0"/>
              <a:t>Input </a:t>
            </a:r>
            <a:br>
              <a:rPr lang="en-US" dirty="0" smtClean="0"/>
            </a:br>
            <a:r>
              <a:rPr lang="en-US" dirty="0" smtClean="0"/>
              <a:t>to </a:t>
            </a:r>
            <a:br>
              <a:rPr lang="en-US" dirty="0" smtClean="0"/>
            </a:br>
            <a:r>
              <a:rPr lang="en-US" dirty="0" smtClean="0"/>
              <a:t>PRNG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16632"/>
            <a:ext cx="396044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3310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Ciphers</a:t>
            </a:r>
            <a:endParaRPr lang="en-AU" dirty="0"/>
          </a:p>
        </p:txBody>
      </p:sp>
      <p:pic>
        <p:nvPicPr>
          <p:cNvPr id="6" name="Picture 5" descr="f7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818" t="5882" r="5455" b="20000"/>
              <a:stretch>
                <a:fillRect/>
              </a:stretch>
            </p:blipFill>
          </mc:Choice>
          <mc:Fallback>
            <p:blipFill>
              <a:blip r:embed="rId4"/>
              <a:srcRect l="1818" t="5882" r="5455" b="20000"/>
              <a:stretch>
                <a:fillRect/>
              </a:stretch>
            </p:blipFill>
          </mc:Fallback>
        </mc:AlternateContent>
        <p:spPr>
          <a:xfrm>
            <a:off x="52835" y="1325582"/>
            <a:ext cx="9017774" cy="556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7504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C2FBECC44CD94183A9D3BA255240A6" ma:contentTypeVersion="4" ma:contentTypeDescription="Create a new document." ma:contentTypeScope="" ma:versionID="d768174a37e00e6c1f7157cb6d828b3f">
  <xsd:schema xmlns:xsd="http://www.w3.org/2001/XMLSchema" xmlns:xs="http://www.w3.org/2001/XMLSchema" xmlns:p="http://schemas.microsoft.com/office/2006/metadata/properties" xmlns:ns2="73cf65ce-48b0-44c4-994f-ac7d2d2b48e4" targetNamespace="http://schemas.microsoft.com/office/2006/metadata/properties" ma:root="true" ma:fieldsID="504adb3a4ba182637e72e82586259560" ns2:_="">
    <xsd:import namespace="73cf65ce-48b0-44c4-994f-ac7d2d2b48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f65ce-48b0-44c4-994f-ac7d2d2b48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3DC34A-5BE9-4199-8D51-B4373269E3D5}"/>
</file>

<file path=customXml/itemProps2.xml><?xml version="1.0" encoding="utf-8"?>
<ds:datastoreItem xmlns:ds="http://schemas.openxmlformats.org/officeDocument/2006/customXml" ds:itemID="{E7E0A61A-9EAC-4ABE-9849-118081E39BC5}"/>
</file>

<file path=customXml/itemProps3.xml><?xml version="1.0" encoding="utf-8"?>
<ds:datastoreItem xmlns:ds="http://schemas.openxmlformats.org/officeDocument/2006/customXml" ds:itemID="{9777962C-FF06-4E9A-8BE4-091A9C294FF8}"/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HD:Users:lpb:admin:consult:Prentice-Hall:Slides:ch01.ppt</Template>
  <TotalTime>9769</TotalTime>
  <Words>4710</Words>
  <Application>Microsoft Office PowerPoint</Application>
  <PresentationFormat>On-screen Show (4:3)</PresentationFormat>
  <Paragraphs>727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ＭＳ Ｐゴシック</vt:lpstr>
      <vt:lpstr>Arial</vt:lpstr>
      <vt:lpstr>Cambria</vt:lpstr>
      <vt:lpstr>Candara</vt:lpstr>
      <vt:lpstr>Libre Baskerville</vt:lpstr>
      <vt:lpstr>Lustria</vt:lpstr>
      <vt:lpstr>Mistral</vt:lpstr>
      <vt:lpstr>Times New Roman</vt:lpstr>
      <vt:lpstr>Wingdings</vt:lpstr>
      <vt:lpstr>Infusion</vt:lpstr>
      <vt:lpstr>Cryptography and Network Security</vt:lpstr>
      <vt:lpstr>Chapter 6</vt:lpstr>
      <vt:lpstr>Types of Ciphers</vt:lpstr>
      <vt:lpstr>Random Numbers</vt:lpstr>
      <vt:lpstr>Randomness</vt:lpstr>
      <vt:lpstr>Unpredictability</vt:lpstr>
      <vt:lpstr>PowerPoint Presentation</vt:lpstr>
      <vt:lpstr>Generation  of  Seed  Input  to  PRNG</vt:lpstr>
      <vt:lpstr>Stream Ciphers</vt:lpstr>
      <vt:lpstr>Stream Cipher Design Considerations</vt:lpstr>
      <vt:lpstr>RC4</vt:lpstr>
      <vt:lpstr>Strength of RC4</vt:lpstr>
      <vt:lpstr>PowerPoint Presentation</vt:lpstr>
      <vt:lpstr>PowerPoint Presentation</vt:lpstr>
      <vt:lpstr>Simplified RC4 Example </vt:lpstr>
      <vt:lpstr>Simplified RC4 Example </vt:lpstr>
      <vt:lpstr>Simplified RC4 Example </vt:lpstr>
      <vt:lpstr>Simplified RC4 Example </vt:lpstr>
      <vt:lpstr>Simplified RC4 Example </vt:lpstr>
      <vt:lpstr>Simplified RC4 Example </vt:lpstr>
      <vt:lpstr>Simplified RC4 Example </vt:lpstr>
      <vt:lpstr>Simplified RC4 Example </vt:lpstr>
      <vt:lpstr>Simplified RC4 Example </vt:lpstr>
      <vt:lpstr>Simplified RC4 Example </vt:lpstr>
      <vt:lpstr>Simplified RC4 Example </vt:lpstr>
      <vt:lpstr>Simplified RC4 Example </vt:lpstr>
      <vt:lpstr>Simplified RC4 Example </vt:lpstr>
      <vt:lpstr>Simplified RC4 Example </vt:lpstr>
      <vt:lpstr>Simplified RC4 Example </vt:lpstr>
      <vt:lpstr>Simplified RC4 Example </vt:lpstr>
      <vt:lpstr>Simplified RC4 Example </vt:lpstr>
      <vt:lpstr>Simplified RC4 Example </vt:lpstr>
      <vt:lpstr>Simplified RC4 Example </vt:lpstr>
      <vt:lpstr>Summary</vt:lpstr>
    </vt:vector>
  </TitlesOfParts>
  <Manager/>
  <Company>School of Eng &amp; IT,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7</dc:subject>
  <dc:creator>Dr Lawrie Brown</dc:creator>
  <cp:keywords/>
  <dc:description/>
  <cp:lastModifiedBy>Admin</cp:lastModifiedBy>
  <cp:revision>130</cp:revision>
  <cp:lastPrinted>2009-08-25T04:32:31Z</cp:lastPrinted>
  <dcterms:created xsi:type="dcterms:W3CDTF">2016-03-22T15:16:18Z</dcterms:created>
  <dcterms:modified xsi:type="dcterms:W3CDTF">2024-12-10T07:50:57Z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0x010100E5C2FBECC44CD94183A9D3BA255240A6</vt:lpwstr>
  </property>
</Properties>
</file>