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5"/>
  </p:notesMasterIdLst>
  <p:handoutMasterIdLst>
    <p:handoutMasterId r:id="rId56"/>
  </p:handoutMasterIdLst>
  <p:sldIdLst>
    <p:sldId id="256" r:id="rId2"/>
    <p:sldId id="510" r:id="rId3"/>
    <p:sldId id="511" r:id="rId4"/>
    <p:sldId id="512" r:id="rId5"/>
    <p:sldId id="498" r:id="rId6"/>
    <p:sldId id="513" r:id="rId7"/>
    <p:sldId id="514" r:id="rId8"/>
    <p:sldId id="515" r:id="rId9"/>
    <p:sldId id="516" r:id="rId10"/>
    <p:sldId id="517" r:id="rId11"/>
    <p:sldId id="518" r:id="rId12"/>
    <p:sldId id="554" r:id="rId13"/>
    <p:sldId id="519" r:id="rId14"/>
    <p:sldId id="520" r:id="rId15"/>
    <p:sldId id="522" r:id="rId16"/>
    <p:sldId id="523" r:id="rId17"/>
    <p:sldId id="521" r:id="rId18"/>
    <p:sldId id="524" r:id="rId19"/>
    <p:sldId id="525" r:id="rId20"/>
    <p:sldId id="526" r:id="rId21"/>
    <p:sldId id="527" r:id="rId22"/>
    <p:sldId id="528" r:id="rId23"/>
    <p:sldId id="530" r:id="rId24"/>
    <p:sldId id="531" r:id="rId25"/>
    <p:sldId id="532" r:id="rId26"/>
    <p:sldId id="533" r:id="rId27"/>
    <p:sldId id="534" r:id="rId28"/>
    <p:sldId id="535" r:id="rId29"/>
    <p:sldId id="536" r:id="rId30"/>
    <p:sldId id="537" r:id="rId31"/>
    <p:sldId id="538" r:id="rId32"/>
    <p:sldId id="540" r:id="rId33"/>
    <p:sldId id="539" r:id="rId34"/>
    <p:sldId id="541" r:id="rId35"/>
    <p:sldId id="542" r:id="rId36"/>
    <p:sldId id="543" r:id="rId37"/>
    <p:sldId id="544" r:id="rId38"/>
    <p:sldId id="545" r:id="rId39"/>
    <p:sldId id="555" r:id="rId40"/>
    <p:sldId id="546" r:id="rId41"/>
    <p:sldId id="547" r:id="rId42"/>
    <p:sldId id="556" r:id="rId43"/>
    <p:sldId id="548" r:id="rId44"/>
    <p:sldId id="549" r:id="rId45"/>
    <p:sldId id="550" r:id="rId46"/>
    <p:sldId id="558" r:id="rId47"/>
    <p:sldId id="551" r:id="rId48"/>
    <p:sldId id="552" r:id="rId49"/>
    <p:sldId id="553" r:id="rId50"/>
    <p:sldId id="559" r:id="rId51"/>
    <p:sldId id="560" r:id="rId52"/>
    <p:sldId id="561" r:id="rId53"/>
    <p:sldId id="562"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06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1"/>
  </p:normalViewPr>
  <p:slideViewPr>
    <p:cSldViewPr>
      <p:cViewPr varScale="1">
        <p:scale>
          <a:sx n="76" d="100"/>
          <a:sy n="76" d="100"/>
        </p:scale>
        <p:origin x="100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4.wmf"/><Relationship Id="rId1" Type="http://schemas.openxmlformats.org/officeDocument/2006/relationships/image" Target="../media/image2.wmf"/><Relationship Id="rId4"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1.wmf"/><Relationship Id="rId5" Type="http://schemas.openxmlformats.org/officeDocument/2006/relationships/image" Target="../media/image24.wmf"/><Relationship Id="rId4"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0B6CA34-8411-407E-893D-8E71990DC10C}" type="datetimeFigureOut">
              <a:rPr lang="en-US" smtClean="0"/>
              <a:t>25/10/2024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B4777B9-B548-4935-8E6D-F45127D4619B}" type="slidenum">
              <a:rPr lang="en-US" smtClean="0"/>
              <a:t>‹#›</a:t>
            </a:fld>
            <a:endParaRPr lang="en-US"/>
          </a:p>
        </p:txBody>
      </p:sp>
    </p:spTree>
    <p:extLst>
      <p:ext uri="{BB962C8B-B14F-4D97-AF65-F5344CB8AC3E}">
        <p14:creationId xmlns:p14="http://schemas.microsoft.com/office/powerpoint/2010/main" val="2973272576"/>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C7C770-57F1-4183-B1B5-424B207D1741}" type="datetimeFigureOut">
              <a:rPr lang="en-US" smtClean="0"/>
              <a:t>25/10/2024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A4ED4D-EFD9-46AD-897E-D5BE4B53CB4B}" type="slidenum">
              <a:rPr lang="en-US" smtClean="0"/>
              <a:t>‹#›</a:t>
            </a:fld>
            <a:endParaRPr lang="en-US"/>
          </a:p>
        </p:txBody>
      </p:sp>
    </p:spTree>
    <p:extLst>
      <p:ext uri="{BB962C8B-B14F-4D97-AF65-F5344CB8AC3E}">
        <p14:creationId xmlns:p14="http://schemas.microsoft.com/office/powerpoint/2010/main" val="239502388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A4ED4D-EFD9-46AD-897E-D5BE4B53CB4B}" type="slidenum">
              <a:rPr lang="en-US" smtClean="0"/>
              <a:t>1</a:t>
            </a:fld>
            <a:endParaRPr lang="en-US"/>
          </a:p>
        </p:txBody>
      </p:sp>
      <p:sp>
        <p:nvSpPr>
          <p:cNvPr id="5" name="Header Placeholder 4"/>
          <p:cNvSpPr>
            <a:spLocks noGrp="1"/>
          </p:cNvSpPr>
          <p:nvPr>
            <p:ph type="hdr" sz="quarter" idx="11"/>
          </p:nvPr>
        </p:nvSpPr>
        <p:spPr/>
        <p:txBody>
          <a:bodyPr/>
          <a:lstStyle/>
          <a:p>
            <a:endParaRPr lang="en-US"/>
          </a:p>
        </p:txBody>
      </p:sp>
    </p:spTree>
    <p:extLst>
      <p:ext uri="{BB962C8B-B14F-4D97-AF65-F5344CB8AC3E}">
        <p14:creationId xmlns:p14="http://schemas.microsoft.com/office/powerpoint/2010/main" val="2086297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783BF5CD-A065-471E-8545-CDB4A661161B}" type="slidenum">
              <a:rPr lang="en-US" altLang="en-US" smtClean="0">
                <a:latin typeface="Times New Roman" panose="02020603050405020304" pitchFamily="18" charset="0"/>
              </a:rPr>
              <a:pPr>
                <a:defRPr/>
              </a:pPr>
              <a:t>17</a:t>
            </a:fld>
            <a:endParaRPr lang="en-US" altLang="en-US" smtClean="0">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33450" y="4410075"/>
            <a:ext cx="5130800" cy="4176713"/>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3334634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3B9EF13C-A8AB-486C-8FF4-1BAA3FB65816}" type="slidenum">
              <a:rPr lang="en-US" altLang="en-US" smtClean="0">
                <a:latin typeface="Times New Roman" panose="02020603050405020304" pitchFamily="18" charset="0"/>
              </a:rPr>
              <a:pPr>
                <a:defRPr/>
              </a:pPr>
              <a:t>18</a:t>
            </a:fld>
            <a:endParaRPr lang="en-US" altLang="en-US" smtClean="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3618693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3665D951-8EE8-4CD9-BD7E-0AB7ED1AC2B7}" type="slidenum">
              <a:rPr lang="en-US" altLang="en-US" smtClean="0">
                <a:latin typeface="Times New Roman" panose="02020603050405020304" pitchFamily="18" charset="0"/>
              </a:rPr>
              <a:pPr>
                <a:defRPr/>
              </a:pPr>
              <a:t>19</a:t>
            </a:fld>
            <a:endParaRPr lang="en-US" altLang="en-US" smtClean="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33450" y="4410075"/>
            <a:ext cx="5130800" cy="4176713"/>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2254903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48637EA0-68B1-4AEB-8FBE-F8DF8DF6D85E}" type="slidenum">
              <a:rPr lang="en-US" altLang="en-US" smtClean="0">
                <a:latin typeface="Times New Roman" panose="02020603050405020304" pitchFamily="18" charset="0"/>
              </a:rPr>
              <a:pPr>
                <a:defRPr/>
              </a:pPr>
              <a:t>20</a:t>
            </a:fld>
            <a:endParaRPr lang="en-US" altLang="en-US" smtClean="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8524005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96B4DE4D-6BA7-4459-87C2-E8822BF47EC0}" type="slidenum">
              <a:rPr lang="en-US" altLang="en-US" smtClean="0">
                <a:latin typeface="Times New Roman" panose="02020603050405020304" pitchFamily="18" charset="0"/>
              </a:rPr>
              <a:pPr>
                <a:defRPr/>
              </a:pPr>
              <a:t>21</a:t>
            </a:fld>
            <a:endParaRPr lang="en-US" altLang="en-US" smtClean="0">
              <a:latin typeface="Times New Roman" panose="02020603050405020304"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xfrm>
            <a:off x="933450" y="4410075"/>
            <a:ext cx="5130800" cy="4176713"/>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1859369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08CC6798-5805-4E50-8322-6C3F2C40EA1E}" type="slidenum">
              <a:rPr lang="en-US" altLang="en-US" smtClean="0">
                <a:latin typeface="Times New Roman" panose="02020603050405020304" pitchFamily="18" charset="0"/>
              </a:rPr>
              <a:pPr>
                <a:defRPr/>
              </a:pPr>
              <a:t>22</a:t>
            </a:fld>
            <a:endParaRPr lang="en-US" altLang="en-US" smtClean="0">
              <a:latin typeface="Times New Roman" panose="02020603050405020304"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36038950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6E3440BB-1721-4AF4-9B39-8302FFC6114F}" type="slidenum">
              <a:rPr lang="en-US" altLang="en-US" smtClean="0">
                <a:latin typeface="Times New Roman" panose="02020603050405020304" pitchFamily="18" charset="0"/>
              </a:rPr>
              <a:pPr>
                <a:defRPr/>
              </a:pPr>
              <a:t>26</a:t>
            </a:fld>
            <a:endParaRPr lang="en-US" altLang="en-US" smtClean="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37809435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386C98DE-72AA-47CA-8487-430CAE4720BB}" type="slidenum">
              <a:rPr lang="en-US" altLang="en-US" smtClean="0">
                <a:latin typeface="Times New Roman" panose="02020603050405020304" pitchFamily="18" charset="0"/>
              </a:rPr>
              <a:pPr>
                <a:defRPr/>
              </a:pPr>
              <a:t>27</a:t>
            </a:fld>
            <a:endParaRPr lang="en-US" altLang="en-US" smtClean="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2251291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32D5EE28-421F-4334-A244-0ADE4B32760A}" type="slidenum">
              <a:rPr lang="en-US" altLang="en-US" smtClean="0">
                <a:latin typeface="Times New Roman" panose="02020603050405020304" pitchFamily="18" charset="0"/>
              </a:rPr>
              <a:pPr>
                <a:defRPr/>
              </a:pPr>
              <a:t>28</a:t>
            </a:fld>
            <a:endParaRPr lang="en-US" altLang="en-US" smtClean="0">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1343568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5652AD01-58C9-4D6F-8A68-3135A3F0FEF2}" type="slidenum">
              <a:rPr lang="en-US" altLang="en-US" smtClean="0">
                <a:latin typeface="Times New Roman" panose="02020603050405020304" pitchFamily="18" charset="0"/>
              </a:rPr>
              <a:pPr>
                <a:defRPr/>
              </a:pPr>
              <a:t>29</a:t>
            </a:fld>
            <a:endParaRPr lang="en-US" altLang="en-US" smtClean="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1642657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07DE05B7-D173-4886-BC49-884BC0971D11}" type="slidenum">
              <a:rPr lang="en-US" altLang="en-US" smtClean="0">
                <a:latin typeface="Times New Roman" panose="02020603050405020304" pitchFamily="18" charset="0"/>
              </a:rPr>
              <a:pPr>
                <a:defRPr/>
              </a:pPr>
              <a:t>6</a:t>
            </a:fld>
            <a:endParaRPr lang="en-US" altLang="en-US" smtClean="0">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25168112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9E57CA76-E131-4781-8DFE-A194A4541D46}" type="slidenum">
              <a:rPr lang="en-US" altLang="en-US" smtClean="0">
                <a:latin typeface="Times New Roman" panose="02020603050405020304" pitchFamily="18" charset="0"/>
              </a:rPr>
              <a:pPr>
                <a:defRPr/>
              </a:pPr>
              <a:t>30</a:t>
            </a:fld>
            <a:endParaRPr lang="en-US" altLang="en-US" smtClean="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xfrm>
            <a:off x="933450" y="4410075"/>
            <a:ext cx="5130800" cy="4176713"/>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419171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74E73BCA-1A58-44E3-926E-25962A303B2A}" type="slidenum">
              <a:rPr lang="en-US" altLang="en-US" smtClean="0">
                <a:latin typeface="Times New Roman" panose="02020603050405020304" pitchFamily="18" charset="0"/>
              </a:rPr>
              <a:pPr>
                <a:defRPr/>
              </a:pPr>
              <a:t>31</a:t>
            </a:fld>
            <a:endParaRPr lang="en-US" altLang="en-US" smtClean="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794098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52E4647C-EED0-4D1B-997B-0CA47B5B9927}" type="slidenum">
              <a:rPr lang="en-US" altLang="en-US" smtClean="0">
                <a:latin typeface="Times New Roman" panose="02020603050405020304" pitchFamily="18" charset="0"/>
              </a:rPr>
              <a:pPr>
                <a:defRPr/>
              </a:pPr>
              <a:t>33</a:t>
            </a:fld>
            <a:endParaRPr lang="en-US" altLang="en-US" smtClean="0">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xfrm>
            <a:off x="933450" y="4410075"/>
            <a:ext cx="5130800" cy="4176713"/>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3189080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74E73BCA-1A58-44E3-926E-25962A303B2A}" type="slidenum">
              <a:rPr lang="en-US" altLang="en-US" smtClean="0">
                <a:latin typeface="Times New Roman" panose="02020603050405020304" pitchFamily="18" charset="0"/>
              </a:rPr>
              <a:pPr>
                <a:defRPr/>
              </a:pPr>
              <a:t>34</a:t>
            </a:fld>
            <a:endParaRPr lang="en-US" altLang="en-US" smtClean="0">
              <a:latin typeface="Times New Roman" panose="02020603050405020304"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40732053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39</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406746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42</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7255306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386C98DE-72AA-47CA-8487-430CAE4720BB}" type="slidenum">
              <a:rPr lang="en-US" altLang="en-US" smtClean="0">
                <a:latin typeface="Times New Roman" panose="02020603050405020304" pitchFamily="18" charset="0"/>
              </a:rPr>
              <a:pPr>
                <a:defRPr/>
              </a:pPr>
              <a:t>44</a:t>
            </a:fld>
            <a:endParaRPr lang="en-US" altLang="en-US" smtClean="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1059746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386C98DE-72AA-47CA-8487-430CAE4720BB}" type="slidenum">
              <a:rPr lang="en-US" altLang="en-US" smtClean="0">
                <a:latin typeface="Times New Roman" panose="02020603050405020304" pitchFamily="18" charset="0"/>
              </a:rPr>
              <a:pPr>
                <a:defRPr/>
              </a:pPr>
              <a:t>45</a:t>
            </a:fld>
            <a:endParaRPr lang="en-US" altLang="en-US" smtClean="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6746827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386C98DE-72AA-47CA-8487-430CAE4720BB}" type="slidenum">
              <a:rPr lang="en-US" altLang="en-US" smtClean="0">
                <a:latin typeface="Times New Roman" panose="02020603050405020304" pitchFamily="18" charset="0"/>
              </a:rPr>
              <a:pPr>
                <a:defRPr/>
              </a:pPr>
              <a:t>46</a:t>
            </a:fld>
            <a:endParaRPr lang="en-US" altLang="en-US" smtClean="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37122784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386C98DE-72AA-47CA-8487-430CAE4720BB}" type="slidenum">
              <a:rPr lang="en-US" altLang="en-US" smtClean="0">
                <a:latin typeface="Times New Roman" panose="02020603050405020304" pitchFamily="18" charset="0"/>
              </a:rPr>
              <a:pPr>
                <a:defRPr/>
              </a:pPr>
              <a:t>48</a:t>
            </a:fld>
            <a:endParaRPr lang="en-US" altLang="en-US" smtClean="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2215183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1C501DE6-A697-4705-A1E3-527DFCB652B6}" type="slidenum">
              <a:rPr lang="en-US" altLang="en-US" smtClean="0">
                <a:latin typeface="Times New Roman" panose="02020603050405020304" pitchFamily="18" charset="0"/>
              </a:rPr>
              <a:pPr>
                <a:defRPr/>
              </a:pPr>
              <a:t>7</a:t>
            </a:fld>
            <a:endParaRPr lang="en-US" altLang="en-US" smtClean="0">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24773956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386C98DE-72AA-47CA-8487-430CAE4720BB}" type="slidenum">
              <a:rPr lang="en-US" altLang="en-US" smtClean="0">
                <a:latin typeface="Times New Roman" panose="02020603050405020304" pitchFamily="18" charset="0"/>
              </a:rPr>
              <a:pPr>
                <a:defRPr/>
              </a:pPr>
              <a:t>49</a:t>
            </a:fld>
            <a:endParaRPr lang="en-US" altLang="en-US" smtClean="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19143620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386C98DE-72AA-47CA-8487-430CAE4720BB}" type="slidenum">
              <a:rPr lang="en-US" altLang="en-US" smtClean="0">
                <a:latin typeface="Times New Roman" panose="02020603050405020304" pitchFamily="18" charset="0"/>
              </a:rPr>
              <a:pPr>
                <a:defRPr/>
              </a:pPr>
              <a:t>50</a:t>
            </a:fld>
            <a:endParaRPr lang="en-US" altLang="en-US" smtClean="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1014089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386C98DE-72AA-47CA-8487-430CAE4720BB}" type="slidenum">
              <a:rPr lang="en-US" altLang="en-US" smtClean="0">
                <a:latin typeface="Times New Roman" panose="02020603050405020304" pitchFamily="18" charset="0"/>
              </a:rPr>
              <a:pPr>
                <a:defRPr/>
              </a:pPr>
              <a:t>51</a:t>
            </a:fld>
            <a:endParaRPr lang="en-US" altLang="en-US" smtClean="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19307348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386C98DE-72AA-47CA-8487-430CAE4720BB}" type="slidenum">
              <a:rPr lang="en-US" altLang="en-US" smtClean="0">
                <a:latin typeface="Times New Roman" panose="02020603050405020304" pitchFamily="18" charset="0"/>
              </a:rPr>
              <a:pPr>
                <a:defRPr/>
              </a:pPr>
              <a:t>52</a:t>
            </a:fld>
            <a:endParaRPr lang="en-US" altLang="en-US" smtClean="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2961360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386C98DE-72AA-47CA-8487-430CAE4720BB}" type="slidenum">
              <a:rPr lang="en-US" altLang="en-US" smtClean="0">
                <a:latin typeface="Times New Roman" panose="02020603050405020304" pitchFamily="18" charset="0"/>
              </a:rPr>
              <a:pPr>
                <a:defRPr/>
              </a:pPr>
              <a:t>53</a:t>
            </a:fld>
            <a:endParaRPr lang="en-US" altLang="en-US" smtClean="0">
              <a:latin typeface="Times New Roman" panose="02020603050405020304"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1633089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264914BE-C500-40F6-AF87-F90AAE428961}" type="slidenum">
              <a:rPr lang="en-US" altLang="en-US" smtClean="0">
                <a:latin typeface="Times New Roman" panose="02020603050405020304" pitchFamily="18" charset="0"/>
              </a:rPr>
              <a:pPr>
                <a:defRPr/>
              </a:pPr>
              <a:t>8</a:t>
            </a:fld>
            <a:endParaRPr lang="en-US" altLang="en-US" smtClean="0">
              <a:latin typeface="Times New Roman" panose="02020603050405020304" pitchFamily="18"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xfrm>
            <a:off x="933450" y="4410075"/>
            <a:ext cx="5130800" cy="4176713"/>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301788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9</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283014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1378A8C8-9CED-4E3C-A3A4-145555E61214}" type="slidenum">
              <a:rPr lang="en-US" altLang="en-US" smtClean="0">
                <a:latin typeface="Times New Roman" panose="02020603050405020304" pitchFamily="18" charset="0"/>
              </a:rPr>
              <a:pPr>
                <a:defRPr/>
              </a:pPr>
              <a:t>10</a:t>
            </a:fld>
            <a:endParaRPr lang="en-US" altLang="en-US" smtClean="0">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771129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71B3395C-BD85-4C9A-9E5D-5E9602DA8443}" type="slidenum">
              <a:rPr lang="en-US" altLang="en-US" smtClean="0">
                <a:latin typeface="Times New Roman" panose="02020603050405020304" pitchFamily="18" charset="0"/>
              </a:rPr>
              <a:pPr>
                <a:defRPr/>
              </a:pPr>
              <a:t>11</a:t>
            </a:fld>
            <a:endParaRPr lang="en-US" altLang="en-US" smtClean="0">
              <a:latin typeface="Times New Roman" panose="02020603050405020304"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933450" y="4410075"/>
            <a:ext cx="5130800" cy="4176713"/>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2692632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defRPr/>
            </a:pPr>
            <a:endParaRPr lang="en-US" dirty="0">
              <a:solidFill>
                <a:schemeClr val="bg1">
                  <a:lumMod val="50000"/>
                </a:schemeClr>
              </a:solidFill>
            </a:endParaRPr>
          </a:p>
          <a:p>
            <a:pPr eaLnBrk="1" hangingPunct="1">
              <a:defRPr/>
            </a:pPr>
            <a:endParaRPr lang="en-US" dirty="0"/>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fld id="{790D9A01-2525-4EDF-961F-D30339FE7FD5}" type="slidenum">
              <a:rPr lang="en-US" smtClean="0"/>
              <a:pPr eaLnBrk="1" hangingPunct="1"/>
              <a:t>12</a:t>
            </a:fld>
            <a:endParaRPr lang="en-US"/>
          </a:p>
        </p:txBody>
      </p:sp>
      <p:sp>
        <p:nvSpPr>
          <p:cNvPr id="2" name="Header Placeholder 1"/>
          <p:cNvSpPr>
            <a:spLocks noGrp="1"/>
          </p:cNvSpPr>
          <p:nvPr>
            <p:ph type="hdr" sz="quarter" idx="10"/>
          </p:nvPr>
        </p:nvSpPr>
        <p:spPr/>
        <p:txBody>
          <a:bodyPr/>
          <a:lstStyle/>
          <a:p>
            <a:endParaRPr lang="en-US"/>
          </a:p>
        </p:txBody>
      </p:sp>
    </p:spTree>
    <p:extLst>
      <p:ext uri="{BB962C8B-B14F-4D97-AF65-F5344CB8AC3E}">
        <p14:creationId xmlns:p14="http://schemas.microsoft.com/office/powerpoint/2010/main" val="1605164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30275">
              <a:defRPr>
                <a:solidFill>
                  <a:schemeClr val="tx1"/>
                </a:solidFill>
                <a:latin typeface="Helvetica" panose="020B0604020202020204" pitchFamily="34" charset="0"/>
              </a:defRPr>
            </a:lvl1pPr>
            <a:lvl2pPr marL="742950" indent="-285750" defTabSz="930275">
              <a:defRPr>
                <a:solidFill>
                  <a:schemeClr val="tx1"/>
                </a:solidFill>
                <a:latin typeface="Helvetica" panose="020B0604020202020204" pitchFamily="34" charset="0"/>
              </a:defRPr>
            </a:lvl2pPr>
            <a:lvl3pPr marL="1143000" indent="-228600" defTabSz="930275">
              <a:defRPr>
                <a:solidFill>
                  <a:schemeClr val="tx1"/>
                </a:solidFill>
                <a:latin typeface="Helvetica" panose="020B0604020202020204" pitchFamily="34" charset="0"/>
              </a:defRPr>
            </a:lvl3pPr>
            <a:lvl4pPr marL="1600200" indent="-228600" defTabSz="930275">
              <a:defRPr>
                <a:solidFill>
                  <a:schemeClr val="tx1"/>
                </a:solidFill>
                <a:latin typeface="Helvetica" panose="020B0604020202020204" pitchFamily="34" charset="0"/>
              </a:defRPr>
            </a:lvl4pPr>
            <a:lvl5pPr marL="2057400" indent="-228600" defTabSz="930275">
              <a:defRPr>
                <a:solidFill>
                  <a:schemeClr val="tx1"/>
                </a:solidFill>
                <a:latin typeface="Helvetica" panose="020B0604020202020204" pitchFamily="34" charset="0"/>
              </a:defRPr>
            </a:lvl5pPr>
            <a:lvl6pPr marL="2514600" indent="-228600" defTabSz="930275" eaLnBrk="0" fontAlgn="base" hangingPunct="0">
              <a:spcBef>
                <a:spcPct val="0"/>
              </a:spcBef>
              <a:spcAft>
                <a:spcPct val="0"/>
              </a:spcAft>
              <a:defRPr>
                <a:solidFill>
                  <a:schemeClr val="tx1"/>
                </a:solidFill>
                <a:latin typeface="Helvetica" panose="020B0604020202020204" pitchFamily="34" charset="0"/>
              </a:defRPr>
            </a:lvl6pPr>
            <a:lvl7pPr marL="2971800" indent="-228600" defTabSz="930275" eaLnBrk="0" fontAlgn="base" hangingPunct="0">
              <a:spcBef>
                <a:spcPct val="0"/>
              </a:spcBef>
              <a:spcAft>
                <a:spcPct val="0"/>
              </a:spcAft>
              <a:defRPr>
                <a:solidFill>
                  <a:schemeClr val="tx1"/>
                </a:solidFill>
                <a:latin typeface="Helvetica" panose="020B0604020202020204" pitchFamily="34" charset="0"/>
              </a:defRPr>
            </a:lvl7pPr>
            <a:lvl8pPr marL="3429000" indent="-228600" defTabSz="930275" eaLnBrk="0" fontAlgn="base" hangingPunct="0">
              <a:spcBef>
                <a:spcPct val="0"/>
              </a:spcBef>
              <a:spcAft>
                <a:spcPct val="0"/>
              </a:spcAft>
              <a:defRPr>
                <a:solidFill>
                  <a:schemeClr val="tx1"/>
                </a:solidFill>
                <a:latin typeface="Helvetica" panose="020B0604020202020204" pitchFamily="34" charset="0"/>
              </a:defRPr>
            </a:lvl8pPr>
            <a:lvl9pPr marL="3886200" indent="-228600" defTabSz="930275" eaLnBrk="0" fontAlgn="base" hangingPunct="0">
              <a:spcBef>
                <a:spcPct val="0"/>
              </a:spcBef>
              <a:spcAft>
                <a:spcPct val="0"/>
              </a:spcAft>
              <a:defRPr>
                <a:solidFill>
                  <a:schemeClr val="tx1"/>
                </a:solidFill>
                <a:latin typeface="Helvetica" panose="020B0604020202020204" pitchFamily="34" charset="0"/>
              </a:defRPr>
            </a:lvl9pPr>
          </a:lstStyle>
          <a:p>
            <a:pPr>
              <a:defRPr/>
            </a:pPr>
            <a:fld id="{8E1A8F05-3309-47F4-849F-D0DA2122EE7C}" type="slidenum">
              <a:rPr lang="en-US" altLang="en-US" smtClean="0">
                <a:latin typeface="Times New Roman" panose="02020603050405020304" pitchFamily="18" charset="0"/>
              </a:rPr>
              <a:pPr>
                <a:defRPr/>
              </a:pPr>
              <a:t>14</a:t>
            </a:fld>
            <a:endParaRPr lang="en-US" altLang="en-US" smtClean="0">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IN" altLang="en-US" smtClean="0"/>
          </a:p>
        </p:txBody>
      </p:sp>
    </p:spTree>
    <p:extLst>
      <p:ext uri="{BB962C8B-B14F-4D97-AF65-F5344CB8AC3E}">
        <p14:creationId xmlns:p14="http://schemas.microsoft.com/office/powerpoint/2010/main" val="3945988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09B007E-8C7F-4E2E-BC7B-2A3A1679722A}" type="datetime1">
              <a:rPr lang="en-US" smtClean="0"/>
              <a:t>25/10/2024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A4BC5-AE2A-401E-9EDD-DF8812A14A6A}" type="slidenum">
              <a:rPr lang="en-US" smtClean="0"/>
              <a:t>‹#›</a:t>
            </a:fld>
            <a:endParaRPr lang="en-US"/>
          </a:p>
        </p:txBody>
      </p:sp>
    </p:spTree>
    <p:extLst>
      <p:ext uri="{BB962C8B-B14F-4D97-AF65-F5344CB8AC3E}">
        <p14:creationId xmlns:p14="http://schemas.microsoft.com/office/powerpoint/2010/main" val="26629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185160-A181-4E5D-A8B9-6CC6B5BAC31C}" type="datetime1">
              <a:rPr lang="en-US" smtClean="0"/>
              <a:t>25/10/2024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A4BC5-AE2A-401E-9EDD-DF8812A14A6A}" type="slidenum">
              <a:rPr lang="en-US" smtClean="0"/>
              <a:t>‹#›</a:t>
            </a:fld>
            <a:endParaRPr lang="en-US"/>
          </a:p>
        </p:txBody>
      </p:sp>
    </p:spTree>
    <p:extLst>
      <p:ext uri="{BB962C8B-B14F-4D97-AF65-F5344CB8AC3E}">
        <p14:creationId xmlns:p14="http://schemas.microsoft.com/office/powerpoint/2010/main" val="2714814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71D89C-2CB1-4680-B533-FD01CA337ED3}" type="datetime1">
              <a:rPr lang="en-US" smtClean="0"/>
              <a:t>25/10/2024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A4BC5-AE2A-401E-9EDD-DF8812A14A6A}" type="slidenum">
              <a:rPr lang="en-US" smtClean="0"/>
              <a:t>‹#›</a:t>
            </a:fld>
            <a:endParaRPr lang="en-US"/>
          </a:p>
        </p:txBody>
      </p:sp>
    </p:spTree>
    <p:extLst>
      <p:ext uri="{BB962C8B-B14F-4D97-AF65-F5344CB8AC3E}">
        <p14:creationId xmlns:p14="http://schemas.microsoft.com/office/powerpoint/2010/main" val="2075556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9CFE0C-32D0-48F6-B754-86DDD932679A}" type="datetime1">
              <a:rPr lang="en-US" smtClean="0"/>
              <a:t>25/10/2024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A4BC5-AE2A-401E-9EDD-DF8812A14A6A}" type="slidenum">
              <a:rPr lang="en-US" smtClean="0"/>
              <a:t>‹#›</a:t>
            </a:fld>
            <a:endParaRPr lang="en-US"/>
          </a:p>
        </p:txBody>
      </p:sp>
    </p:spTree>
    <p:extLst>
      <p:ext uri="{BB962C8B-B14F-4D97-AF65-F5344CB8AC3E}">
        <p14:creationId xmlns:p14="http://schemas.microsoft.com/office/powerpoint/2010/main" val="4033389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65F951-6F0A-4BC8-8E78-042EB20EDAB0}" type="datetime1">
              <a:rPr lang="en-US" smtClean="0"/>
              <a:t>25/10/2024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A4BC5-AE2A-401E-9EDD-DF8812A14A6A}" type="slidenum">
              <a:rPr lang="en-US" smtClean="0"/>
              <a:t>‹#›</a:t>
            </a:fld>
            <a:endParaRPr lang="en-US"/>
          </a:p>
        </p:txBody>
      </p:sp>
    </p:spTree>
    <p:extLst>
      <p:ext uri="{BB962C8B-B14F-4D97-AF65-F5344CB8AC3E}">
        <p14:creationId xmlns:p14="http://schemas.microsoft.com/office/powerpoint/2010/main" val="1948539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6627F7-2F2A-48BC-9DFD-9A2600CFA556}" type="datetime1">
              <a:rPr lang="en-US" smtClean="0"/>
              <a:t>25/10/2024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A4BC5-AE2A-401E-9EDD-DF8812A14A6A}" type="slidenum">
              <a:rPr lang="en-US" smtClean="0"/>
              <a:t>‹#›</a:t>
            </a:fld>
            <a:endParaRPr lang="en-US"/>
          </a:p>
        </p:txBody>
      </p:sp>
    </p:spTree>
    <p:extLst>
      <p:ext uri="{BB962C8B-B14F-4D97-AF65-F5344CB8AC3E}">
        <p14:creationId xmlns:p14="http://schemas.microsoft.com/office/powerpoint/2010/main" val="68417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2BFDD5-512B-4522-BA85-F72134273AE1}" type="datetime1">
              <a:rPr lang="en-US" smtClean="0"/>
              <a:t>25/10/2024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A4BC5-AE2A-401E-9EDD-DF8812A14A6A}" type="slidenum">
              <a:rPr lang="en-US" smtClean="0"/>
              <a:t>‹#›</a:t>
            </a:fld>
            <a:endParaRPr lang="en-US"/>
          </a:p>
        </p:txBody>
      </p:sp>
    </p:spTree>
    <p:extLst>
      <p:ext uri="{BB962C8B-B14F-4D97-AF65-F5344CB8AC3E}">
        <p14:creationId xmlns:p14="http://schemas.microsoft.com/office/powerpoint/2010/main" val="4250320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058DFD-FDB4-43ED-A73B-376F2F66B10F}" type="datetime1">
              <a:rPr lang="en-US" smtClean="0"/>
              <a:t>25/10/2024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A4BC5-AE2A-401E-9EDD-DF8812A14A6A}" type="slidenum">
              <a:rPr lang="en-US" smtClean="0"/>
              <a:t>‹#›</a:t>
            </a:fld>
            <a:endParaRPr lang="en-US"/>
          </a:p>
        </p:txBody>
      </p:sp>
    </p:spTree>
    <p:extLst>
      <p:ext uri="{BB962C8B-B14F-4D97-AF65-F5344CB8AC3E}">
        <p14:creationId xmlns:p14="http://schemas.microsoft.com/office/powerpoint/2010/main" val="708751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16AB476-D146-4EA7-B6A7-C7ED67CB0904}" type="datetime1">
              <a:rPr lang="en-US" smtClean="0"/>
              <a:t>25/10/2024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A4BC5-AE2A-401E-9EDD-DF8812A14A6A}" type="slidenum">
              <a:rPr lang="en-US" smtClean="0"/>
              <a:t>‹#›</a:t>
            </a:fld>
            <a:endParaRPr lang="en-US"/>
          </a:p>
        </p:txBody>
      </p:sp>
    </p:spTree>
    <p:extLst>
      <p:ext uri="{BB962C8B-B14F-4D97-AF65-F5344CB8AC3E}">
        <p14:creationId xmlns:p14="http://schemas.microsoft.com/office/powerpoint/2010/main" val="4998596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A0457E-5E49-4C84-A5ED-8D6AE6DEE17A}" type="datetime1">
              <a:rPr lang="en-US" smtClean="0"/>
              <a:t>25/10/2024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A4BC5-AE2A-401E-9EDD-DF8812A14A6A}" type="slidenum">
              <a:rPr lang="en-US" smtClean="0"/>
              <a:t>‹#›</a:t>
            </a:fld>
            <a:endParaRPr lang="en-US"/>
          </a:p>
        </p:txBody>
      </p:sp>
    </p:spTree>
    <p:extLst>
      <p:ext uri="{BB962C8B-B14F-4D97-AF65-F5344CB8AC3E}">
        <p14:creationId xmlns:p14="http://schemas.microsoft.com/office/powerpoint/2010/main" val="3882052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E47378-4043-40E8-88FD-3B9FC25ACA76}" type="datetime1">
              <a:rPr lang="en-US" smtClean="0"/>
              <a:t>25/10/2024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A4BC5-AE2A-401E-9EDD-DF8812A14A6A}" type="slidenum">
              <a:rPr lang="en-US" smtClean="0"/>
              <a:t>‹#›</a:t>
            </a:fld>
            <a:endParaRPr lang="en-US"/>
          </a:p>
        </p:txBody>
      </p:sp>
    </p:spTree>
    <p:extLst>
      <p:ext uri="{BB962C8B-B14F-4D97-AF65-F5344CB8AC3E}">
        <p14:creationId xmlns:p14="http://schemas.microsoft.com/office/powerpoint/2010/main" val="4153370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9FE058-E24E-44D4-8AE6-4ED6084A3F18}" type="datetime1">
              <a:rPr lang="en-US" smtClean="0"/>
              <a:t>25/10/2024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A4BC5-AE2A-401E-9EDD-DF8812A14A6A}" type="slidenum">
              <a:rPr lang="en-US" smtClean="0"/>
              <a:t>‹#›</a:t>
            </a:fld>
            <a:endParaRPr lang="en-US"/>
          </a:p>
        </p:txBody>
      </p:sp>
    </p:spTree>
    <p:extLst>
      <p:ext uri="{BB962C8B-B14F-4D97-AF65-F5344CB8AC3E}">
        <p14:creationId xmlns:p14="http://schemas.microsoft.com/office/powerpoint/2010/main" val="289258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8.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11" Type="http://schemas.openxmlformats.org/officeDocument/2006/relationships/image" Target="../media/image8.wmf"/><Relationship Id="rId5" Type="http://schemas.openxmlformats.org/officeDocument/2006/relationships/image" Target="../media/image2.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7.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3.jpeg"/><Relationship Id="rId5" Type="http://schemas.openxmlformats.org/officeDocument/2006/relationships/image" Target="../media/image12.wmf"/><Relationship Id="rId4" Type="http://schemas.openxmlformats.org/officeDocument/2006/relationships/oleObject" Target="../embeddings/oleObject9.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25.wmf"/><Relationship Id="rId3" Type="http://schemas.openxmlformats.org/officeDocument/2006/relationships/notesSlide" Target="../notesSlides/notesSlide24.xml"/><Relationship Id="rId7" Type="http://schemas.openxmlformats.org/officeDocument/2006/relationships/image" Target="../media/image22.wmf"/><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1.bin"/><Relationship Id="rId11" Type="http://schemas.openxmlformats.org/officeDocument/2006/relationships/image" Target="../media/image24.wmf"/><Relationship Id="rId5" Type="http://schemas.openxmlformats.org/officeDocument/2006/relationships/image" Target="../media/image21.w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23.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24.wmf"/><Relationship Id="rId3" Type="http://schemas.openxmlformats.org/officeDocument/2006/relationships/notesSlide" Target="../notesSlides/notesSlide25.xml"/><Relationship Id="rId7" Type="http://schemas.openxmlformats.org/officeDocument/2006/relationships/image" Target="../media/image28.wmf"/><Relationship Id="rId12"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6.bin"/><Relationship Id="rId11" Type="http://schemas.openxmlformats.org/officeDocument/2006/relationships/image" Target="../media/image22.wmf"/><Relationship Id="rId5" Type="http://schemas.openxmlformats.org/officeDocument/2006/relationships/image" Target="../media/image21.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29.wmf"/></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5.xml"/><Relationship Id="rId7" Type="http://schemas.openxmlformats.org/officeDocument/2006/relationships/image" Target="../media/image3.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2.wmf"/><Relationship Id="rId4" Type="http://schemas.openxmlformats.org/officeDocument/2006/relationships/oleObject" Target="../embeddings/oleObject1.bin"/><Relationship Id="rId9" Type="http://schemas.openxmlformats.org/officeDocument/2006/relationships/image" Target="../media/image4.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3352800"/>
          </a:xfrm>
        </p:spPr>
        <p:txBody>
          <a:bodyPr>
            <a:normAutofit/>
          </a:bodyPr>
          <a:lstStyle/>
          <a:p>
            <a:r>
              <a:rPr lang="en-US" sz="4900" dirty="0"/>
              <a:t>Database </a:t>
            </a:r>
            <a:r>
              <a:rPr lang="en-US" sz="4900" dirty="0" smtClean="0"/>
              <a:t>Applications</a:t>
            </a:r>
            <a:r>
              <a:rPr lang="en-US" dirty="0"/>
              <a:t/>
            </a:r>
            <a:br>
              <a:rPr lang="en-US" dirty="0"/>
            </a:br>
            <a:r>
              <a:rPr lang="en-US" dirty="0"/>
              <a:t>Relational Algebra</a:t>
            </a:r>
            <a:br>
              <a:rPr lang="en-US" dirty="0"/>
            </a:b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42472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p:txBody>
          <a:bodyPr/>
          <a:lstStyle/>
          <a:p>
            <a:pPr>
              <a:defRPr/>
            </a:pPr>
            <a:r>
              <a:rPr lang="en-US" smtClean="0"/>
              <a:t>Project Operation</a:t>
            </a:r>
          </a:p>
        </p:txBody>
      </p:sp>
      <p:sp>
        <p:nvSpPr>
          <p:cNvPr id="17411" name="Rectangle 3"/>
          <p:cNvSpPr>
            <a:spLocks noGrp="1" noChangeArrowheads="1"/>
          </p:cNvSpPr>
          <p:nvPr>
            <p:ph type="body" idx="1"/>
          </p:nvPr>
        </p:nvSpPr>
        <p:spPr>
          <a:xfrm>
            <a:off x="798513" y="1223963"/>
            <a:ext cx="7848600" cy="4730750"/>
          </a:xfrm>
        </p:spPr>
        <p:txBody>
          <a:bodyPr>
            <a:normAutofit fontScale="77500" lnSpcReduction="20000"/>
          </a:bodyPr>
          <a:lstStyle/>
          <a:p>
            <a:pPr>
              <a:lnSpc>
                <a:spcPct val="120000"/>
              </a:lnSpc>
              <a:tabLst>
                <a:tab pos="3257550" algn="ctr"/>
              </a:tabLst>
            </a:pPr>
            <a:r>
              <a:rPr lang="en-US" altLang="en-US" dirty="0" smtClean="0"/>
              <a:t>Notation:</a:t>
            </a:r>
            <a:br>
              <a:rPr lang="en-US" altLang="en-US" dirty="0" smtClean="0"/>
            </a:br>
            <a:r>
              <a:rPr lang="en-US" altLang="en-US" dirty="0" smtClean="0"/>
              <a:t>	</a:t>
            </a:r>
          </a:p>
          <a:p>
            <a:pPr>
              <a:lnSpc>
                <a:spcPct val="120000"/>
              </a:lnSpc>
              <a:buFont typeface="Monotype Sorts" pitchFamily="2" charset="2"/>
              <a:buNone/>
              <a:tabLst>
                <a:tab pos="3257550" algn="ctr"/>
              </a:tabLst>
            </a:pPr>
            <a:r>
              <a:rPr lang="en-US" altLang="en-US" dirty="0" smtClean="0"/>
              <a:t>	where </a:t>
            </a:r>
            <a:r>
              <a:rPr lang="en-US" altLang="en-US" i="1" dirty="0" smtClean="0"/>
              <a:t>A</a:t>
            </a:r>
            <a:r>
              <a:rPr lang="en-US" altLang="en-US" i="1" baseline="-25000" dirty="0" smtClean="0"/>
              <a:t>1</a:t>
            </a:r>
            <a:r>
              <a:rPr lang="en-US" altLang="en-US" i="1" dirty="0" smtClean="0"/>
              <a:t>, A</a:t>
            </a:r>
            <a:r>
              <a:rPr lang="en-US" altLang="en-US" i="1" baseline="-25000" dirty="0" smtClean="0"/>
              <a:t>2</a:t>
            </a:r>
            <a:r>
              <a:rPr lang="en-US" altLang="en-US" dirty="0" smtClean="0"/>
              <a:t> are attribute names and </a:t>
            </a:r>
            <a:r>
              <a:rPr lang="en-US" altLang="en-US" i="1" dirty="0" smtClean="0"/>
              <a:t>r</a:t>
            </a:r>
            <a:r>
              <a:rPr lang="en-US" altLang="en-US" dirty="0" smtClean="0"/>
              <a:t> is a relation name.</a:t>
            </a:r>
          </a:p>
          <a:p>
            <a:pPr>
              <a:tabLst>
                <a:tab pos="3257550" algn="ctr"/>
              </a:tabLst>
            </a:pPr>
            <a:r>
              <a:rPr lang="en-US" altLang="en-US" dirty="0" smtClean="0"/>
              <a:t>The result is defined as the relation of </a:t>
            </a:r>
            <a:r>
              <a:rPr lang="en-US" altLang="en-US" i="1" dirty="0" smtClean="0"/>
              <a:t>k</a:t>
            </a:r>
            <a:r>
              <a:rPr lang="en-US" altLang="en-US" dirty="0" smtClean="0"/>
              <a:t> columns obtained by erasing the columns that are not listed</a:t>
            </a:r>
          </a:p>
          <a:p>
            <a:pPr>
              <a:tabLst>
                <a:tab pos="3257550" algn="ctr"/>
              </a:tabLst>
            </a:pPr>
            <a:r>
              <a:rPr lang="en-US" altLang="en-US" dirty="0" smtClean="0"/>
              <a:t>Duplicate rows removed from result, since relations are sets</a:t>
            </a:r>
          </a:p>
          <a:p>
            <a:pPr>
              <a:tabLst>
                <a:tab pos="3257550" algn="ctr"/>
              </a:tabLst>
            </a:pPr>
            <a:r>
              <a:rPr lang="en-US" altLang="en-US" dirty="0" smtClean="0"/>
              <a:t>Example: To eliminate the </a:t>
            </a:r>
            <a:r>
              <a:rPr lang="en-US" altLang="en-US" i="1" dirty="0" err="1" smtClean="0"/>
              <a:t>dept_name</a:t>
            </a:r>
            <a:r>
              <a:rPr lang="en-US" altLang="en-US" dirty="0" smtClean="0"/>
              <a:t> attribute of </a:t>
            </a:r>
            <a:r>
              <a:rPr lang="en-US" altLang="en-US" i="1" dirty="0" smtClean="0"/>
              <a:t>instructor</a:t>
            </a:r>
            <a:r>
              <a:rPr lang="en-US" altLang="en-US" dirty="0" smtClean="0"/>
              <a:t/>
            </a:r>
            <a:br>
              <a:rPr lang="en-US" altLang="en-US" dirty="0" smtClean="0"/>
            </a:br>
            <a:r>
              <a:rPr lang="en-US" altLang="en-US" dirty="0" smtClean="0"/>
              <a:t/>
            </a:r>
            <a:br>
              <a:rPr lang="en-US" altLang="en-US" dirty="0" smtClean="0"/>
            </a:br>
            <a:r>
              <a:rPr lang="en-US" altLang="en-US" dirty="0" smtClean="0"/>
              <a:t>         	 </a:t>
            </a:r>
            <a:r>
              <a:rPr lang="en-US" altLang="en-US" dirty="0" smtClean="0">
                <a:sym typeface="Symbol" panose="05050102010706020507" pitchFamily="18" charset="2"/>
              </a:rPr>
              <a:t></a:t>
            </a:r>
            <a:r>
              <a:rPr lang="en-US" altLang="en-US" sz="2400" i="1" baseline="-25000" dirty="0" smtClean="0"/>
              <a:t>ID, name, salary</a:t>
            </a:r>
            <a:r>
              <a:rPr lang="en-US" altLang="en-US" dirty="0" smtClean="0"/>
              <a:t> (</a:t>
            </a:r>
            <a:r>
              <a:rPr lang="en-US" altLang="en-US" sz="2000" i="1" dirty="0" smtClean="0"/>
              <a:t>instructor</a:t>
            </a:r>
            <a:r>
              <a:rPr lang="en-US" altLang="en-US" dirty="0" smtClean="0"/>
              <a:t>) </a:t>
            </a:r>
            <a:br>
              <a:rPr lang="en-US" altLang="en-US" dirty="0" smtClean="0"/>
            </a:br>
            <a:endParaRPr lang="en-US" altLang="en-US" dirty="0" smtClean="0"/>
          </a:p>
        </p:txBody>
      </p:sp>
      <p:graphicFrame>
        <p:nvGraphicFramePr>
          <p:cNvPr id="17412" name="Object 4"/>
          <p:cNvGraphicFramePr>
            <a:graphicFrameLocks noChangeAspect="1"/>
          </p:cNvGraphicFramePr>
          <p:nvPr>
            <p:extLst>
              <p:ext uri="{D42A27DB-BD31-4B8C-83A1-F6EECF244321}">
                <p14:modId xmlns:p14="http://schemas.microsoft.com/office/powerpoint/2010/main" val="2340339697"/>
              </p:ext>
            </p:extLst>
          </p:nvPr>
        </p:nvGraphicFramePr>
        <p:xfrm>
          <a:off x="3429000" y="1391641"/>
          <a:ext cx="1914525" cy="544512"/>
        </p:xfrm>
        <a:graphic>
          <a:graphicData uri="http://schemas.openxmlformats.org/presentationml/2006/ole">
            <mc:AlternateContent xmlns:mc="http://schemas.openxmlformats.org/markup-compatibility/2006">
              <mc:Choice xmlns:v="urn:schemas-microsoft-com:vml" Requires="v">
                <p:oleObj spid="_x0000_s40980" name="Equation" r:id="rId4" imgW="875920" imgH="266584" progId="Equation.3">
                  <p:embed/>
                </p:oleObj>
              </mc:Choice>
              <mc:Fallback>
                <p:oleObj name="Equation" r:id="rId4" imgW="875920" imgH="266584" progId="Equation.3">
                  <p:embed/>
                  <p:pic>
                    <p:nvPicPr>
                      <p:cNvPr id="17412"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1391641"/>
                        <a:ext cx="1914525"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740912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p:cNvSpPr>
            <a:spLocks noGrp="1" noChangeArrowheads="1"/>
          </p:cNvSpPr>
          <p:nvPr>
            <p:ph type="title"/>
          </p:nvPr>
        </p:nvSpPr>
        <p:spPr/>
        <p:txBody>
          <a:bodyPr/>
          <a:lstStyle/>
          <a:p>
            <a:pPr>
              <a:defRPr/>
            </a:pPr>
            <a:r>
              <a:rPr lang="en-US" dirty="0" smtClean="0"/>
              <a:t>Project Operation – Example</a:t>
            </a:r>
          </a:p>
        </p:txBody>
      </p:sp>
      <p:sp>
        <p:nvSpPr>
          <p:cNvPr id="15363" name="Rectangle 3"/>
          <p:cNvSpPr>
            <a:spLocks noGrp="1" noChangeArrowheads="1"/>
          </p:cNvSpPr>
          <p:nvPr>
            <p:ph type="body" idx="1"/>
          </p:nvPr>
        </p:nvSpPr>
        <p:spPr>
          <a:xfrm>
            <a:off x="377825" y="1077913"/>
            <a:ext cx="2441575" cy="411162"/>
          </a:xfrm>
        </p:spPr>
        <p:txBody>
          <a:bodyPr>
            <a:normAutofit fontScale="77500" lnSpcReduction="20000"/>
          </a:bodyPr>
          <a:lstStyle/>
          <a:p>
            <a:r>
              <a:rPr lang="en-US" altLang="en-US" smtClean="0"/>
              <a:t>Relation</a:t>
            </a:r>
            <a:r>
              <a:rPr lang="en-US" altLang="en-US" i="1" smtClean="0"/>
              <a:t> r</a:t>
            </a:r>
            <a:r>
              <a:rPr lang="en-US" altLang="en-US" smtClean="0"/>
              <a:t>:</a:t>
            </a:r>
          </a:p>
        </p:txBody>
      </p:sp>
      <p:sp>
        <p:nvSpPr>
          <p:cNvPr id="8196" name="Rectangle 4"/>
          <p:cNvSpPr>
            <a:spLocks noChangeArrowheads="1"/>
          </p:cNvSpPr>
          <p:nvPr/>
        </p:nvSpPr>
        <p:spPr bwMode="auto">
          <a:xfrm>
            <a:off x="990600" y="4114800"/>
            <a:ext cx="70294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IN" altLang="en-US" sz="2400">
              <a:latin typeface="Times New Roman" pitchFamily="18" charset="0"/>
            </a:endParaRPr>
          </a:p>
        </p:txBody>
      </p:sp>
      <p:sp>
        <p:nvSpPr>
          <p:cNvPr id="8197" name="Rectangle 5"/>
          <p:cNvSpPr>
            <a:spLocks noChangeArrowheads="1"/>
          </p:cNvSpPr>
          <p:nvPr/>
        </p:nvSpPr>
        <p:spPr bwMode="auto">
          <a:xfrm>
            <a:off x="914400" y="3962400"/>
            <a:ext cx="70294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IN" altLang="en-US" sz="2400">
              <a:latin typeface="Times New Roman" pitchFamily="18" charset="0"/>
            </a:endParaRPr>
          </a:p>
        </p:txBody>
      </p:sp>
      <p:sp>
        <p:nvSpPr>
          <p:cNvPr id="8198" name="Rectangle 6"/>
          <p:cNvSpPr>
            <a:spLocks noChangeArrowheads="1"/>
          </p:cNvSpPr>
          <p:nvPr/>
        </p:nvSpPr>
        <p:spPr bwMode="auto">
          <a:xfrm>
            <a:off x="533400" y="4114800"/>
            <a:ext cx="702945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342900" indent="-342900">
              <a:spcBef>
                <a:spcPct val="35000"/>
              </a:spcBef>
              <a:buClr>
                <a:schemeClr val="tx2"/>
              </a:buClr>
              <a:buFont typeface="Monotype Sorts" pitchFamily="2" charset="2"/>
              <a:buNone/>
              <a:defRPr/>
            </a:pPr>
            <a:endParaRPr kumimoji="1" lang="en-IN" altLang="en-US" sz="2000">
              <a:latin typeface="Times New Roman" pitchFamily="18" charset="0"/>
            </a:endParaRPr>
          </a:p>
        </p:txBody>
      </p:sp>
      <p:sp>
        <p:nvSpPr>
          <p:cNvPr id="15367" name="Rectangle 7"/>
          <p:cNvSpPr>
            <a:spLocks noChangeArrowheads="1"/>
          </p:cNvSpPr>
          <p:nvPr/>
        </p:nvSpPr>
        <p:spPr bwMode="auto">
          <a:xfrm>
            <a:off x="407988" y="4140200"/>
            <a:ext cx="7029450"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endParaRPr kumimoji="0" lang="en-IN" altLang="en-US" sz="2400">
              <a:latin typeface="Times New Roman" panose="02020603050405020304" pitchFamily="18" charset="0"/>
            </a:endParaRPr>
          </a:p>
        </p:txBody>
      </p:sp>
      <p:sp>
        <p:nvSpPr>
          <p:cNvPr id="15368" name="Rectangle 8"/>
          <p:cNvSpPr>
            <a:spLocks noChangeArrowheads="1"/>
          </p:cNvSpPr>
          <p:nvPr/>
        </p:nvSpPr>
        <p:spPr bwMode="auto">
          <a:xfrm>
            <a:off x="404813" y="3659188"/>
            <a:ext cx="2057400"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r>
              <a:rPr lang="en-US" altLang="en-US"/>
              <a:t> </a:t>
            </a:r>
            <a:r>
              <a:rPr lang="en-US" altLang="en-US">
                <a:sym typeface="Symbol" panose="05050102010706020507" pitchFamily="18" charset="2"/>
              </a:rPr>
              <a:t> </a:t>
            </a:r>
            <a:endParaRPr kumimoji="0" lang="en-US" altLang="en-US" sz="1600"/>
          </a:p>
        </p:txBody>
      </p:sp>
      <p:pic>
        <p:nvPicPr>
          <p:cNvPr id="8201" name="Picture 9"/>
          <p:cNvPicPr>
            <a:picLocks noChangeAspect="1" noChangeArrowheads="1"/>
          </p:cNvPicPr>
          <p:nvPr/>
        </p:nvPicPr>
        <p:blipFill>
          <a:blip r:embed="rId3"/>
          <a:srcRect/>
          <a:stretch>
            <a:fillRect/>
          </a:stretch>
        </p:blipFill>
        <p:spPr bwMode="auto">
          <a:xfrm>
            <a:off x="2443163" y="1189038"/>
            <a:ext cx="2708275" cy="443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15370" name="Rectangle 10"/>
          <p:cNvSpPr>
            <a:spLocks noChangeArrowheads="1"/>
          </p:cNvSpPr>
          <p:nvPr/>
        </p:nvSpPr>
        <p:spPr bwMode="auto">
          <a:xfrm>
            <a:off x="723900" y="3597275"/>
            <a:ext cx="1468438" cy="40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spcBef>
                <a:spcPct val="35000"/>
              </a:spcBef>
              <a:buClr>
                <a:schemeClr val="tx2"/>
              </a:buClr>
              <a:buSzPct val="90000"/>
              <a:buFont typeface="Monotype Sorts" pitchFamily="2" charset="2"/>
              <a:buChar char="n"/>
              <a:defRPr kumimoji="1">
                <a:solidFill>
                  <a:schemeClr val="tx1"/>
                </a:solidFill>
                <a:latin typeface="Helvetica" panose="020B0604020202020204" pitchFamily="34" charset="0"/>
              </a:defRPr>
            </a:lvl1pPr>
            <a:lvl2pPr marL="742950" indent="-285750">
              <a:spcBef>
                <a:spcPct val="35000"/>
              </a:spcBef>
              <a:buClr>
                <a:schemeClr val="folHlink"/>
              </a:buClr>
              <a:buSzPct val="80000"/>
              <a:buFont typeface="Monotype Sorts" pitchFamily="2" charset="2"/>
              <a:buChar char="l"/>
              <a:defRPr kumimoji="1">
                <a:solidFill>
                  <a:schemeClr val="tx1"/>
                </a:solidFill>
                <a:latin typeface="Helvetica" panose="020B0604020202020204"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anose="020B0604020202020204" pitchFamily="34" charset="0"/>
              </a:defRPr>
            </a:lvl3pPr>
            <a:lvl4pPr marL="1600200" indent="-228600">
              <a:spcBef>
                <a:spcPct val="35000"/>
              </a:spcBef>
              <a:buClr>
                <a:schemeClr val="hlink"/>
              </a:buClr>
              <a:buFont typeface="Times New Roman" panose="02020603050405020304" pitchFamily="18" charset="0"/>
              <a:buChar char="–"/>
              <a:defRPr kumimoji="1">
                <a:solidFill>
                  <a:schemeClr val="tx1"/>
                </a:solidFill>
                <a:latin typeface="Helvetica" panose="020B0604020202020204" pitchFamily="34" charset="0"/>
              </a:defRPr>
            </a:lvl4pPr>
            <a:lvl5pPr marL="2057400" indent="-228600">
              <a:spcBef>
                <a:spcPct val="35000"/>
              </a:spcBef>
              <a:buClr>
                <a:schemeClr val="tx2"/>
              </a:buClr>
              <a:buSzPct val="75000"/>
              <a:buChar char="»"/>
              <a:defRPr kumimoji="1">
                <a:solidFill>
                  <a:schemeClr val="tx1"/>
                </a:solidFill>
                <a:latin typeface="Helvetica" panose="020B0604020202020204"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anose="020B0604020202020204" pitchFamily="34" charset="0"/>
              </a:defRPr>
            </a:lvl9pPr>
          </a:lstStyle>
          <a:p>
            <a:pPr>
              <a:spcBef>
                <a:spcPct val="0"/>
              </a:spcBef>
              <a:buClrTx/>
              <a:buSzTx/>
              <a:buFontTx/>
              <a:buNone/>
            </a:pPr>
            <a:r>
              <a:rPr kumimoji="0" lang="en-US" altLang="en-US" sz="2400">
                <a:latin typeface="Times New Roman" panose="02020603050405020304" pitchFamily="18" charset="0"/>
                <a:sym typeface="Symbol" panose="05050102010706020507" pitchFamily="18" charset="2"/>
              </a:rPr>
              <a:t></a:t>
            </a:r>
            <a:r>
              <a:rPr kumimoji="0" lang="en-US" altLang="en-US" sz="2400" baseline="-25000">
                <a:latin typeface="Times New Roman" panose="02020603050405020304" pitchFamily="18" charset="0"/>
              </a:rPr>
              <a:t>A,C</a:t>
            </a:r>
            <a:r>
              <a:rPr kumimoji="0" lang="en-US" altLang="en-US" sz="2400">
                <a:latin typeface="Times New Roman" panose="02020603050405020304" pitchFamily="18" charset="0"/>
              </a:rPr>
              <a:t> (</a:t>
            </a:r>
            <a:r>
              <a:rPr kumimoji="0" lang="en-US" altLang="en-US" sz="2400" i="1">
                <a:latin typeface="Times New Roman" panose="02020603050405020304" pitchFamily="18" charset="0"/>
              </a:rPr>
              <a:t>r</a:t>
            </a:r>
            <a:r>
              <a:rPr kumimoji="0" lang="en-US" altLang="en-US" sz="2400">
                <a:latin typeface="Times New Roman" panose="02020603050405020304" pitchFamily="18" charset="0"/>
              </a:rPr>
              <a:t>)</a:t>
            </a:r>
          </a:p>
        </p:txBody>
      </p:sp>
    </p:spTree>
    <p:extLst>
      <p:ext uri="{BB962C8B-B14F-4D97-AF65-F5344CB8AC3E}">
        <p14:creationId xmlns:p14="http://schemas.microsoft.com/office/powerpoint/2010/main" val="1847744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Operator Composition</a:t>
            </a:r>
          </a:p>
        </p:txBody>
      </p:sp>
      <p:sp>
        <p:nvSpPr>
          <p:cNvPr id="3075" name="Rectangle 3"/>
          <p:cNvSpPr>
            <a:spLocks noGrp="1" noChangeArrowheads="1"/>
          </p:cNvSpPr>
          <p:nvPr>
            <p:ph type="body" idx="1"/>
          </p:nvPr>
        </p:nvSpPr>
        <p:spPr>
          <a:xfrm>
            <a:off x="457200" y="1371600"/>
            <a:ext cx="8229600" cy="5105400"/>
          </a:xfrm>
        </p:spPr>
        <p:txBody>
          <a:bodyPr>
            <a:normAutofit/>
          </a:bodyPr>
          <a:lstStyle/>
          <a:p>
            <a:pPr>
              <a:buFont typeface="Wingdings" pitchFamily="2" charset="2"/>
              <a:buChar char="§"/>
            </a:pPr>
            <a:r>
              <a:rPr lang="en-US" sz="2400" i="1" dirty="0"/>
              <a:t>The output </a:t>
            </a:r>
            <a:r>
              <a:rPr lang="en-US" sz="2400" dirty="0"/>
              <a:t>relation can be the </a:t>
            </a:r>
            <a:r>
              <a:rPr lang="en-US" sz="2400" i="1" dirty="0"/>
              <a:t>input </a:t>
            </a:r>
            <a:r>
              <a:rPr lang="en-US" sz="2400" dirty="0"/>
              <a:t>for another relational algebra operation!  (</a:t>
            </a:r>
            <a:r>
              <a:rPr lang="en-US" sz="2400" i="1" dirty="0">
                <a:solidFill>
                  <a:srgbClr val="0070C0"/>
                </a:solidFill>
              </a:rPr>
              <a:t>Operator</a:t>
            </a:r>
            <a:r>
              <a:rPr lang="en-US" sz="2400" dirty="0">
                <a:solidFill>
                  <a:srgbClr val="0070C0"/>
                </a:solidFill>
              </a:rPr>
              <a:t> </a:t>
            </a:r>
            <a:r>
              <a:rPr lang="en-US" sz="2400" i="1" dirty="0">
                <a:solidFill>
                  <a:srgbClr val="0070C0"/>
                </a:solidFill>
              </a:rPr>
              <a:t>composition</a:t>
            </a:r>
            <a:r>
              <a:rPr lang="en-US" sz="2400" dirty="0"/>
              <a:t>)</a:t>
            </a:r>
          </a:p>
          <a:p>
            <a:pPr lvl="1"/>
            <a:endParaRPr lang="en-US" sz="2000" dirty="0"/>
          </a:p>
          <a:p>
            <a:pPr>
              <a:buFont typeface="Wingdings" pitchFamily="2" charset="2"/>
              <a:buChar char="§"/>
            </a:pPr>
            <a:r>
              <a:rPr lang="en-US" sz="2400" dirty="0">
                <a:solidFill>
                  <a:srgbClr val="00B050"/>
                </a:solidFill>
              </a:rPr>
              <a:t>Example:</a:t>
            </a:r>
          </a:p>
          <a:p>
            <a:pPr lvl="1"/>
            <a:endParaRPr lang="en-US" sz="2000" dirty="0"/>
          </a:p>
          <a:p>
            <a:endParaRPr lang="en-US" sz="2600" dirty="0"/>
          </a:p>
          <a:p>
            <a:endParaRPr lang="en-US" sz="2600" dirty="0"/>
          </a:p>
          <a:p>
            <a:endParaRPr lang="en-US" sz="2600" dirty="0"/>
          </a:p>
          <a:p>
            <a:endParaRPr lang="en-US" sz="2600" dirty="0"/>
          </a:p>
          <a:p>
            <a:pPr marL="0" indent="0">
              <a:buNone/>
            </a:pPr>
            <a:endParaRPr lang="en-US" sz="2600" dirty="0"/>
          </a:p>
          <a:p>
            <a:pPr lvl="1"/>
            <a:endParaRPr lang="en-US" sz="2000" dirty="0"/>
          </a:p>
          <a:p>
            <a:pPr lvl="1">
              <a:buSzPct val="75000"/>
            </a:pPr>
            <a:endParaRPr lang="en-US" dirty="0"/>
          </a:p>
          <a:p>
            <a:endParaRPr lang="en-US" sz="2400" dirty="0"/>
          </a:p>
          <a:p>
            <a:endParaRPr lang="en-US" sz="2400" dirty="0"/>
          </a:p>
          <a:p>
            <a:pPr algn="just" eaLnBrk="1" hangingPunct="1">
              <a:buFont typeface="Wingdings" pitchFamily="2" charset="2"/>
              <a:buChar char="§"/>
              <a:defRPr/>
            </a:pPr>
            <a:endParaRPr lang="en-US" sz="2000" dirty="0">
              <a:solidFill>
                <a:schemeClr val="bg1">
                  <a:lumMod val="50000"/>
                </a:schemeClr>
              </a:solidFill>
            </a:endParaRPr>
          </a:p>
          <a:p>
            <a:pPr marL="0" indent="0" eaLnBrk="1" hangingPunct="1">
              <a:buFontTx/>
              <a:buNone/>
              <a:defRPr/>
            </a:pPr>
            <a:endParaRPr lang="en-US" sz="2000" dirty="0">
              <a:solidFill>
                <a:schemeClr val="bg1">
                  <a:lumMod val="50000"/>
                </a:schemeClr>
              </a:solidFill>
            </a:endParaRPr>
          </a:p>
        </p:txBody>
      </p:sp>
      <p:graphicFrame>
        <p:nvGraphicFramePr>
          <p:cNvPr id="8" name="Object 7">
            <a:hlinkClick r:id="" action="ppaction://ole?verb=0"/>
          </p:cNvPr>
          <p:cNvGraphicFramePr>
            <a:graphicFrameLocks/>
          </p:cNvGraphicFramePr>
          <p:nvPr>
            <p:extLst/>
          </p:nvPr>
        </p:nvGraphicFramePr>
        <p:xfrm>
          <a:off x="532896" y="3819895"/>
          <a:ext cx="3863975" cy="1676400"/>
        </p:xfrm>
        <a:graphic>
          <a:graphicData uri="http://schemas.openxmlformats.org/presentationml/2006/ole">
            <mc:AlternateContent xmlns:mc="http://schemas.openxmlformats.org/markup-compatibility/2006">
              <mc:Choice xmlns:v="urn:schemas-microsoft-com:vml" Requires="v">
                <p:oleObj spid="_x0000_s43014" name="Document" r:id="rId4" imgW="4398963" imgH="2365375" progId="Word.Document.8">
                  <p:embed/>
                </p:oleObj>
              </mc:Choice>
              <mc:Fallback>
                <p:oleObj name="Document" r:id="rId4" imgW="4398963" imgH="2365375" progId="Word.Document.8">
                  <p:embed/>
                  <p:pic>
                    <p:nvPicPr>
                      <p:cNvPr id="8" name="Object 7">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2896" y="3819895"/>
                        <a:ext cx="38639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Box 11"/>
          <p:cNvSpPr txBox="1"/>
          <p:nvPr/>
        </p:nvSpPr>
        <p:spPr>
          <a:xfrm>
            <a:off x="2056896" y="5343895"/>
            <a:ext cx="407484" cy="369332"/>
          </a:xfrm>
          <a:prstGeom prst="rect">
            <a:avLst/>
          </a:prstGeom>
          <a:noFill/>
        </p:spPr>
        <p:txBody>
          <a:bodyPr wrap="none" rtlCol="0">
            <a:spAutoFit/>
          </a:bodyPr>
          <a:lstStyle/>
          <a:p>
            <a:r>
              <a:rPr lang="en-US" b="1" dirty="0"/>
              <a:t>S2</a:t>
            </a:r>
          </a:p>
        </p:txBody>
      </p:sp>
      <p:sp>
        <p:nvSpPr>
          <p:cNvPr id="15" name="TextBox 14"/>
          <p:cNvSpPr txBox="1"/>
          <p:nvPr/>
        </p:nvSpPr>
        <p:spPr>
          <a:xfrm>
            <a:off x="456696" y="3351027"/>
            <a:ext cx="1605824" cy="369332"/>
          </a:xfrm>
          <a:prstGeom prst="rect">
            <a:avLst/>
          </a:prstGeom>
          <a:noFill/>
        </p:spPr>
        <p:txBody>
          <a:bodyPr wrap="none" rtlCol="0">
            <a:spAutoFit/>
          </a:bodyPr>
          <a:lstStyle/>
          <a:p>
            <a:r>
              <a:rPr lang="en-US" b="1" dirty="0"/>
              <a:t>Input Relation:</a:t>
            </a:r>
          </a:p>
        </p:txBody>
      </p:sp>
      <p:sp>
        <p:nvSpPr>
          <p:cNvPr id="17" name="TextBox 16"/>
          <p:cNvSpPr txBox="1"/>
          <p:nvPr/>
        </p:nvSpPr>
        <p:spPr>
          <a:xfrm>
            <a:off x="4750038" y="3353526"/>
            <a:ext cx="2338141" cy="369332"/>
          </a:xfrm>
          <a:prstGeom prst="rect">
            <a:avLst/>
          </a:prstGeom>
          <a:noFill/>
        </p:spPr>
        <p:txBody>
          <a:bodyPr wrap="none" rtlCol="0">
            <a:spAutoFit/>
          </a:bodyPr>
          <a:lstStyle/>
          <a:p>
            <a:r>
              <a:rPr lang="en-US" b="1" dirty="0">
                <a:solidFill>
                  <a:srgbClr val="2906FA"/>
                </a:solidFill>
              </a:rPr>
              <a:t>Intermediate Relation:</a:t>
            </a:r>
          </a:p>
        </p:txBody>
      </p:sp>
      <p:graphicFrame>
        <p:nvGraphicFramePr>
          <p:cNvPr id="5" name="Object 4">
            <a:hlinkClick r:id="" action="ppaction://ole?verb=0"/>
          </p:cNvPr>
          <p:cNvGraphicFramePr>
            <a:graphicFrameLocks/>
          </p:cNvGraphicFramePr>
          <p:nvPr>
            <p:extLst/>
          </p:nvPr>
        </p:nvGraphicFramePr>
        <p:xfrm>
          <a:off x="4857549" y="3808007"/>
          <a:ext cx="3935328" cy="1349402"/>
        </p:xfrm>
        <a:graphic>
          <a:graphicData uri="http://schemas.openxmlformats.org/presentationml/2006/ole">
            <mc:AlternateContent xmlns:mc="http://schemas.openxmlformats.org/markup-compatibility/2006">
              <mc:Choice xmlns:v="urn:schemas-microsoft-com:vml" Requires="v">
                <p:oleObj spid="_x0000_s43015" name="Document" r:id="rId6" imgW="4702175" imgH="1695450" progId="Word.Document.8">
                  <p:embed/>
                </p:oleObj>
              </mc:Choice>
              <mc:Fallback>
                <p:oleObj name="Document" r:id="rId6" imgW="4702175" imgH="1695450" progId="Word.Document.8">
                  <p:embed/>
                  <p:pic>
                    <p:nvPicPr>
                      <p:cNvPr id="5" name="Object 4">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7549" y="3808007"/>
                        <a:ext cx="3935328" cy="1349402"/>
                      </a:xfrm>
                      <a:prstGeom prst="rect">
                        <a:avLst/>
                      </a:prstGeom>
                      <a:noFill/>
                      <a:ln>
                        <a:noFill/>
                      </a:ln>
                      <a:effectLst/>
                    </p:spPr>
                  </p:pic>
                </p:oleObj>
              </mc:Fallback>
            </mc:AlternateContent>
          </a:graphicData>
        </a:graphic>
      </p:graphicFrame>
      <p:graphicFrame>
        <p:nvGraphicFramePr>
          <p:cNvPr id="4" name="Object 3">
            <a:hlinkClick r:id="" action="ppaction://ole?verb=0"/>
          </p:cNvPr>
          <p:cNvGraphicFramePr>
            <a:graphicFrameLocks/>
          </p:cNvGraphicFramePr>
          <p:nvPr>
            <p:extLst/>
          </p:nvPr>
        </p:nvGraphicFramePr>
        <p:xfrm>
          <a:off x="2381600" y="2610183"/>
          <a:ext cx="4881562" cy="854075"/>
        </p:xfrm>
        <a:graphic>
          <a:graphicData uri="http://schemas.openxmlformats.org/presentationml/2006/ole">
            <mc:AlternateContent xmlns:mc="http://schemas.openxmlformats.org/markup-compatibility/2006">
              <mc:Choice xmlns:v="urn:schemas-microsoft-com:vml" Requires="v">
                <p:oleObj spid="_x0000_s43016" name="Equation" r:id="rId8" imgW="4883150" imgH="855663" progId="Equation.3">
                  <p:embed/>
                </p:oleObj>
              </mc:Choice>
              <mc:Fallback>
                <p:oleObj name="Equation" r:id="rId8" imgW="4883150" imgH="855663" progId="Equation.3">
                  <p:embed/>
                  <p:pic>
                    <p:nvPicPr>
                      <p:cNvPr id="4" name="Object 3">
                        <a:hlinkClick r:id="" action="ppaction://ole?verb=0"/>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81600" y="2610183"/>
                        <a:ext cx="4881562"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5">
            <a:hlinkClick r:id="" action="ppaction://ole?verb=0"/>
          </p:cNvPr>
          <p:cNvGraphicFramePr>
            <a:graphicFrameLocks/>
          </p:cNvGraphicFramePr>
          <p:nvPr>
            <p:extLst/>
          </p:nvPr>
        </p:nvGraphicFramePr>
        <p:xfrm>
          <a:off x="5410200" y="5434568"/>
          <a:ext cx="2895600" cy="1193800"/>
        </p:xfrm>
        <a:graphic>
          <a:graphicData uri="http://schemas.openxmlformats.org/presentationml/2006/ole">
            <mc:AlternateContent xmlns:mc="http://schemas.openxmlformats.org/markup-compatibility/2006">
              <mc:Choice xmlns:v="urn:schemas-microsoft-com:vml" Requires="v">
                <p:oleObj spid="_x0000_s43017" name="Document" r:id="rId10" imgW="3117850" imgH="1692275" progId="Word.Document.8">
                  <p:embed/>
                </p:oleObj>
              </mc:Choice>
              <mc:Fallback>
                <p:oleObj name="Document" r:id="rId10" imgW="3117850" imgH="1692275" progId="Word.Document.8">
                  <p:embed/>
                  <p:pic>
                    <p:nvPicPr>
                      <p:cNvPr id="6" name="Object 5">
                        <a:hlinkClick r:id="" action="ppaction://ole?verb=0"/>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410200" y="5434568"/>
                        <a:ext cx="2895600" cy="1193800"/>
                      </a:xfrm>
                      <a:prstGeom prst="rect">
                        <a:avLst/>
                      </a:prstGeom>
                      <a:noFill/>
                      <a:ln>
                        <a:noFill/>
                      </a:ln>
                      <a:effectLst/>
                    </p:spPr>
                  </p:pic>
                </p:oleObj>
              </mc:Fallback>
            </mc:AlternateContent>
          </a:graphicData>
        </a:graphic>
      </p:graphicFrame>
      <p:sp>
        <p:nvSpPr>
          <p:cNvPr id="14" name="TextBox 13"/>
          <p:cNvSpPr txBox="1"/>
          <p:nvPr/>
        </p:nvSpPr>
        <p:spPr>
          <a:xfrm>
            <a:off x="5334000" y="5029200"/>
            <a:ext cx="2288703" cy="369332"/>
          </a:xfrm>
          <a:prstGeom prst="rect">
            <a:avLst/>
          </a:prstGeom>
          <a:noFill/>
        </p:spPr>
        <p:txBody>
          <a:bodyPr wrap="none" rtlCol="0">
            <a:spAutoFit/>
          </a:bodyPr>
          <a:lstStyle/>
          <a:p>
            <a:r>
              <a:rPr lang="en-US" b="1" dirty="0">
                <a:solidFill>
                  <a:srgbClr val="FF0000"/>
                </a:solidFill>
              </a:rPr>
              <a:t>Final Output Relation:</a:t>
            </a:r>
          </a:p>
        </p:txBody>
      </p:sp>
      <p:sp>
        <p:nvSpPr>
          <p:cNvPr id="7" name="Rounded Rectangle 6"/>
          <p:cNvSpPr/>
          <p:nvPr/>
        </p:nvSpPr>
        <p:spPr>
          <a:xfrm>
            <a:off x="4522788" y="2514599"/>
            <a:ext cx="2056049" cy="684913"/>
          </a:xfrm>
          <a:prstGeom prst="roundRect">
            <a:avLst/>
          </a:prstGeom>
          <a:noFill/>
          <a:ln w="22225">
            <a:solidFill>
              <a:srgbClr val="2906FA"/>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p:nvPr/>
        </p:nvCxnSpPr>
        <p:spPr>
          <a:xfrm>
            <a:off x="5550812" y="3184736"/>
            <a:ext cx="120194" cy="303027"/>
          </a:xfrm>
          <a:prstGeom prst="straightConnector1">
            <a:avLst/>
          </a:prstGeom>
          <a:ln w="22225">
            <a:solidFill>
              <a:srgbClr val="2906FA"/>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2362200" y="2480416"/>
            <a:ext cx="4419600" cy="796184"/>
          </a:xfrm>
          <a:prstGeom prst="roundRect">
            <a:avLst/>
          </a:prstGeom>
          <a:noFill/>
          <a:ln w="222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a:off x="3886200" y="3276600"/>
            <a:ext cx="1219200" cy="2067295"/>
          </a:xfrm>
          <a:prstGeom prst="straightConnector1">
            <a:avLst/>
          </a:prstGeom>
          <a:ln w="22225">
            <a:solidFill>
              <a:srgbClr val="FF0000"/>
            </a:solidFill>
            <a:prstDash val="sys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5062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500"/>
                                        <p:tgtEl>
                                          <p:spTgt spid="7"/>
                                        </p:tgtEl>
                                      </p:cBhvr>
                                    </p:animEffect>
                                  </p:childTnLst>
                                </p:cTn>
                              </p:par>
                              <p:par>
                                <p:cTn id="14" presetID="22" presetClass="entr" presetSubtype="1"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up)">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par>
                                <p:cTn id="28" presetID="22" presetClass="entr" presetSubtype="1"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wipe(up)">
                                      <p:cBhvr>
                                        <p:cTn id="3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4" grpId="0"/>
      <p:bldP spid="7"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92FEA9C-BA8F-43CD-A85F-E63B7D7957F9}" type="slidenum">
              <a:rPr lang="en-US" altLang="en-US" sz="1400" smtClean="0"/>
              <a:pPr>
                <a:spcBef>
                  <a:spcPct val="0"/>
                </a:spcBef>
                <a:buFontTx/>
                <a:buNone/>
              </a:pPr>
              <a:t>13</a:t>
            </a:fld>
            <a:endParaRPr lang="en-US" altLang="en-US" sz="1400" smtClean="0"/>
          </a:p>
        </p:txBody>
      </p:sp>
      <p:sp>
        <p:nvSpPr>
          <p:cNvPr id="15363" name="Rectangle 2"/>
          <p:cNvSpPr>
            <a:spLocks noGrp="1" noChangeArrowheads="1"/>
          </p:cNvSpPr>
          <p:nvPr>
            <p:ph type="title"/>
          </p:nvPr>
        </p:nvSpPr>
        <p:spPr>
          <a:xfrm>
            <a:off x="685800" y="609600"/>
            <a:ext cx="7772400" cy="609600"/>
          </a:xfrm>
        </p:spPr>
        <p:txBody>
          <a:bodyPr>
            <a:normAutofit fontScale="90000"/>
          </a:bodyPr>
          <a:lstStyle/>
          <a:p>
            <a:r>
              <a:rPr lang="en-US" dirty="0"/>
              <a:t>Project Operation </a:t>
            </a:r>
            <a:r>
              <a:rPr lang="en-US" altLang="en-US" dirty="0" smtClean="0"/>
              <a:t>Expressions</a:t>
            </a:r>
          </a:p>
        </p:txBody>
      </p:sp>
      <p:sp>
        <p:nvSpPr>
          <p:cNvPr id="15364" name="Text Box 3"/>
          <p:cNvSpPr txBox="1">
            <a:spLocks noChangeArrowheads="1"/>
          </p:cNvSpPr>
          <p:nvPr/>
        </p:nvSpPr>
        <p:spPr bwMode="auto">
          <a:xfrm>
            <a:off x="609600" y="3124200"/>
            <a:ext cx="41021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1123   John   123 Main   stamps</a:t>
            </a:r>
          </a:p>
          <a:p>
            <a:pPr>
              <a:spcBef>
                <a:spcPct val="0"/>
              </a:spcBef>
              <a:buFontTx/>
              <a:buNone/>
            </a:pPr>
            <a:r>
              <a:rPr lang="en-US" altLang="en-US" sz="2400"/>
              <a:t>1123   John   123 Main   coins</a:t>
            </a:r>
          </a:p>
          <a:p>
            <a:pPr>
              <a:spcBef>
                <a:spcPct val="0"/>
              </a:spcBef>
              <a:buFontTx/>
              <a:buNone/>
            </a:pPr>
            <a:r>
              <a:rPr lang="en-US" altLang="en-US" sz="2400"/>
              <a:t>5556   Mary  7 Lake Dr  hiking</a:t>
            </a:r>
          </a:p>
          <a:p>
            <a:pPr>
              <a:spcBef>
                <a:spcPct val="0"/>
              </a:spcBef>
              <a:buFontTx/>
              <a:buNone/>
            </a:pPr>
            <a:r>
              <a:rPr lang="en-US" altLang="en-US" sz="2400"/>
              <a:t>9876   Bart    5 Pine St    stamps</a:t>
            </a:r>
          </a:p>
        </p:txBody>
      </p:sp>
      <p:sp>
        <p:nvSpPr>
          <p:cNvPr id="15365" name="Text Box 5"/>
          <p:cNvSpPr txBox="1">
            <a:spLocks noChangeArrowheads="1"/>
          </p:cNvSpPr>
          <p:nvPr/>
        </p:nvSpPr>
        <p:spPr bwMode="auto">
          <a:xfrm>
            <a:off x="5622925" y="3089275"/>
            <a:ext cx="15986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1123   John</a:t>
            </a:r>
          </a:p>
          <a:p>
            <a:pPr>
              <a:spcBef>
                <a:spcPct val="0"/>
              </a:spcBef>
              <a:buFontTx/>
              <a:buNone/>
            </a:pPr>
            <a:r>
              <a:rPr lang="en-US" altLang="en-US" sz="2400"/>
              <a:t>9876   Bart</a:t>
            </a:r>
          </a:p>
        </p:txBody>
      </p:sp>
      <p:sp>
        <p:nvSpPr>
          <p:cNvPr id="15366" name="Line 6"/>
          <p:cNvSpPr>
            <a:spLocks noChangeShapeType="1"/>
          </p:cNvSpPr>
          <p:nvPr/>
        </p:nvSpPr>
        <p:spPr bwMode="auto">
          <a:xfrm>
            <a:off x="609600" y="3124200"/>
            <a:ext cx="434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7" name="Line 7"/>
          <p:cNvSpPr>
            <a:spLocks noChangeShapeType="1"/>
          </p:cNvSpPr>
          <p:nvPr/>
        </p:nvSpPr>
        <p:spPr bwMode="auto">
          <a:xfrm>
            <a:off x="609600" y="31242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8" name="Line 8"/>
          <p:cNvSpPr>
            <a:spLocks noChangeShapeType="1"/>
          </p:cNvSpPr>
          <p:nvPr/>
        </p:nvSpPr>
        <p:spPr bwMode="auto">
          <a:xfrm>
            <a:off x="4953000" y="3124200"/>
            <a:ext cx="0" cy="1524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69" name="Line 9"/>
          <p:cNvSpPr>
            <a:spLocks noChangeShapeType="1"/>
          </p:cNvSpPr>
          <p:nvPr/>
        </p:nvSpPr>
        <p:spPr bwMode="auto">
          <a:xfrm>
            <a:off x="609600" y="4648200"/>
            <a:ext cx="434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0" name="Line 10"/>
          <p:cNvSpPr>
            <a:spLocks noChangeShapeType="1"/>
          </p:cNvSpPr>
          <p:nvPr/>
        </p:nvSpPr>
        <p:spPr bwMode="auto">
          <a:xfrm>
            <a:off x="5638800" y="31242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1" name="Line 11"/>
          <p:cNvSpPr>
            <a:spLocks noChangeShapeType="1"/>
          </p:cNvSpPr>
          <p:nvPr/>
        </p:nvSpPr>
        <p:spPr bwMode="auto">
          <a:xfrm>
            <a:off x="5638800" y="31242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2" name="Line 12"/>
          <p:cNvSpPr>
            <a:spLocks noChangeShapeType="1"/>
          </p:cNvSpPr>
          <p:nvPr/>
        </p:nvSpPr>
        <p:spPr bwMode="auto">
          <a:xfrm>
            <a:off x="7315200" y="31242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3" name="Line 13"/>
          <p:cNvSpPr>
            <a:spLocks noChangeShapeType="1"/>
          </p:cNvSpPr>
          <p:nvPr/>
        </p:nvSpPr>
        <p:spPr bwMode="auto">
          <a:xfrm>
            <a:off x="5638800" y="38862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4" name="Line 14"/>
          <p:cNvSpPr>
            <a:spLocks noChangeShapeType="1"/>
          </p:cNvSpPr>
          <p:nvPr/>
        </p:nvSpPr>
        <p:spPr bwMode="auto">
          <a:xfrm>
            <a:off x="609600" y="2743200"/>
            <a:ext cx="4343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5" name="Line 15"/>
          <p:cNvSpPr>
            <a:spLocks noChangeShapeType="1"/>
          </p:cNvSpPr>
          <p:nvPr/>
        </p:nvSpPr>
        <p:spPr bwMode="auto">
          <a:xfrm>
            <a:off x="609600" y="2743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6" name="Line 16"/>
          <p:cNvSpPr>
            <a:spLocks noChangeShapeType="1"/>
          </p:cNvSpPr>
          <p:nvPr/>
        </p:nvSpPr>
        <p:spPr bwMode="auto">
          <a:xfrm>
            <a:off x="4953000" y="2743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7" name="Line 21"/>
          <p:cNvSpPr>
            <a:spLocks noChangeShapeType="1"/>
          </p:cNvSpPr>
          <p:nvPr/>
        </p:nvSpPr>
        <p:spPr bwMode="auto">
          <a:xfrm flipV="1">
            <a:off x="5638800" y="2743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8" name="Line 22"/>
          <p:cNvSpPr>
            <a:spLocks noChangeShapeType="1"/>
          </p:cNvSpPr>
          <p:nvPr/>
        </p:nvSpPr>
        <p:spPr bwMode="auto">
          <a:xfrm>
            <a:off x="5638800" y="2743200"/>
            <a:ext cx="1676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79" name="Line 23"/>
          <p:cNvSpPr>
            <a:spLocks noChangeShapeType="1"/>
          </p:cNvSpPr>
          <p:nvPr/>
        </p:nvSpPr>
        <p:spPr bwMode="auto">
          <a:xfrm>
            <a:off x="7315200" y="27432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380" name="Text Box 24"/>
          <p:cNvSpPr txBox="1">
            <a:spLocks noChangeArrowheads="1"/>
          </p:cNvSpPr>
          <p:nvPr/>
        </p:nvSpPr>
        <p:spPr bwMode="auto">
          <a:xfrm>
            <a:off x="822325" y="2757488"/>
            <a:ext cx="640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a:t>Id       Name      Address      Hobby                       Id       Name</a:t>
            </a:r>
          </a:p>
        </p:txBody>
      </p:sp>
      <p:sp>
        <p:nvSpPr>
          <p:cNvPr id="14361" name="Text Box 25"/>
          <p:cNvSpPr txBox="1">
            <a:spLocks noChangeArrowheads="1"/>
          </p:cNvSpPr>
          <p:nvPr/>
        </p:nvSpPr>
        <p:spPr bwMode="auto">
          <a:xfrm>
            <a:off x="1660525" y="4689475"/>
            <a:ext cx="1014413" cy="457200"/>
          </a:xfrm>
          <a:prstGeom prst="rect">
            <a:avLst/>
          </a:prstGeom>
          <a:noFill/>
          <a:ln w="9525">
            <a:noFill/>
            <a:miter lim="800000"/>
            <a:headEnd/>
            <a:tailEnd/>
          </a:ln>
          <a:effectLst/>
        </p:spPr>
        <p:txBody>
          <a:bodyPr wrap="none">
            <a:spAutoFit/>
          </a:bodyPr>
          <a:lstStyle/>
          <a:p>
            <a:pPr>
              <a:defRPr/>
            </a:pPr>
            <a:r>
              <a:rPr lang="en-US" sz="2400">
                <a:effectLst>
                  <a:outerShdw blurRad="38100" dist="38100" dir="2700000" algn="tl">
                    <a:srgbClr val="C0C0C0"/>
                  </a:outerShdw>
                </a:effectLst>
              </a:rPr>
              <a:t>Person</a:t>
            </a:r>
          </a:p>
        </p:txBody>
      </p:sp>
      <p:sp>
        <p:nvSpPr>
          <p:cNvPr id="14362" name="Text Box 26"/>
          <p:cNvSpPr txBox="1">
            <a:spLocks noChangeArrowheads="1"/>
          </p:cNvSpPr>
          <p:nvPr/>
        </p:nvSpPr>
        <p:spPr bwMode="auto">
          <a:xfrm>
            <a:off x="5943600" y="4114800"/>
            <a:ext cx="962025" cy="457200"/>
          </a:xfrm>
          <a:prstGeom prst="rect">
            <a:avLst/>
          </a:prstGeom>
          <a:noFill/>
          <a:ln w="9525">
            <a:noFill/>
            <a:miter lim="800000"/>
            <a:headEnd/>
            <a:tailEnd/>
          </a:ln>
          <a:effectLst/>
        </p:spPr>
        <p:txBody>
          <a:bodyPr wrap="none">
            <a:spAutoFit/>
          </a:bodyPr>
          <a:lstStyle/>
          <a:p>
            <a:pPr>
              <a:defRPr/>
            </a:pPr>
            <a:r>
              <a:rPr lang="en-US" sz="2400">
                <a:effectLst>
                  <a:outerShdw blurRad="38100" dist="38100" dir="2700000" algn="tl">
                    <a:srgbClr val="C0C0C0"/>
                  </a:outerShdw>
                </a:effectLst>
              </a:rPr>
              <a:t>Result</a:t>
            </a:r>
          </a:p>
        </p:txBody>
      </p:sp>
      <p:sp>
        <p:nvSpPr>
          <p:cNvPr id="14363" name="Text Box 27"/>
          <p:cNvSpPr txBox="1">
            <a:spLocks noChangeArrowheads="1"/>
          </p:cNvSpPr>
          <p:nvPr/>
        </p:nvSpPr>
        <p:spPr bwMode="auto">
          <a:xfrm>
            <a:off x="838200" y="1752600"/>
            <a:ext cx="7077075" cy="519113"/>
          </a:xfrm>
          <a:prstGeom prst="rect">
            <a:avLst/>
          </a:prstGeom>
          <a:noFill/>
          <a:ln w="9525">
            <a:noFill/>
            <a:miter lim="800000"/>
            <a:headEnd/>
            <a:tailEnd/>
          </a:ln>
          <a:effectLst/>
        </p:spPr>
        <p:txBody>
          <a:bodyPr>
            <a:spAutoFit/>
          </a:bodyPr>
          <a:lstStyle/>
          <a:p>
            <a:pPr>
              <a:defRPr/>
            </a:pPr>
            <a:r>
              <a:rPr lang="en-US" sz="2800" dirty="0">
                <a:cs typeface="Times New Roman" pitchFamily="18" charset="0"/>
                <a:sym typeface="Symbol" pitchFamily="18" charset="2"/>
              </a:rPr>
              <a:t></a:t>
            </a:r>
            <a:r>
              <a:rPr lang="en-US" sz="2800" i="1" dirty="0">
                <a:cs typeface="Times New Roman" pitchFamily="18" charset="0"/>
              </a:rPr>
              <a:t> </a:t>
            </a:r>
            <a:r>
              <a:rPr lang="en-US" sz="2800" i="1" baseline="-30000" dirty="0">
                <a:cs typeface="Times New Roman" pitchFamily="18" charset="0"/>
              </a:rPr>
              <a:t>Id, Name</a:t>
            </a:r>
            <a:r>
              <a:rPr lang="en-US" sz="2800" i="1" dirty="0">
                <a:cs typeface="Times New Roman" pitchFamily="18" charset="0"/>
              </a:rPr>
              <a:t> </a:t>
            </a:r>
            <a:r>
              <a:rPr lang="en-US" sz="2800" dirty="0">
                <a:cs typeface="Times New Roman" pitchFamily="18" charset="0"/>
              </a:rPr>
              <a:t>(</a:t>
            </a:r>
            <a:r>
              <a:rPr lang="en-US" sz="2800" i="1" dirty="0">
                <a:cs typeface="Times New Roman" pitchFamily="18" charset="0"/>
                <a:sym typeface="Symbol" pitchFamily="18" charset="2"/>
              </a:rPr>
              <a:t></a:t>
            </a:r>
            <a:r>
              <a:rPr lang="en-US" sz="2800" i="1" dirty="0">
                <a:cs typeface="Times New Roman" pitchFamily="18" charset="0"/>
              </a:rPr>
              <a:t> </a:t>
            </a:r>
            <a:r>
              <a:rPr lang="en-US" sz="2800" i="1" baseline="-30000" dirty="0">
                <a:cs typeface="Times New Roman" pitchFamily="18" charset="0"/>
              </a:rPr>
              <a:t>Hobby=</a:t>
            </a:r>
            <a:r>
              <a:rPr lang="en-US" sz="2800" baseline="-30000" dirty="0">
                <a:cs typeface="Times New Roman" pitchFamily="18" charset="0"/>
              </a:rPr>
              <a:t>’stamps’</a:t>
            </a:r>
            <a:r>
              <a:rPr lang="en-US" sz="2800" i="1" baseline="-30000" dirty="0">
                <a:cs typeface="Times New Roman" pitchFamily="18" charset="0"/>
              </a:rPr>
              <a:t>  </a:t>
            </a:r>
            <a:r>
              <a:rPr lang="en-US" sz="2800" baseline="-30000" dirty="0">
                <a:cs typeface="Times New Roman" pitchFamily="18" charset="0"/>
              </a:rPr>
              <a:t>OR </a:t>
            </a:r>
            <a:r>
              <a:rPr lang="en-US" sz="2800" i="1" baseline="-30000" dirty="0">
                <a:cs typeface="Times New Roman" pitchFamily="18" charset="0"/>
              </a:rPr>
              <a:t> Hobby=</a:t>
            </a:r>
            <a:r>
              <a:rPr lang="en-US" sz="2800" baseline="-30000" dirty="0">
                <a:cs typeface="Times New Roman" pitchFamily="18" charset="0"/>
              </a:rPr>
              <a:t>’coins’</a:t>
            </a:r>
            <a:r>
              <a:rPr lang="en-US" sz="2800" i="1" dirty="0">
                <a:cs typeface="Times New Roman" pitchFamily="18" charset="0"/>
              </a:rPr>
              <a:t> </a:t>
            </a:r>
            <a:r>
              <a:rPr lang="en-US" sz="2800" dirty="0">
                <a:cs typeface="Times New Roman" pitchFamily="18" charset="0"/>
              </a:rPr>
              <a:t>(</a:t>
            </a:r>
            <a:r>
              <a:rPr lang="en-US" sz="2800" dirty="0">
                <a:effectLst>
                  <a:outerShdw blurRad="38100" dist="38100" dir="2700000" algn="tl">
                    <a:srgbClr val="C0C0C0"/>
                  </a:outerShdw>
                </a:effectLst>
                <a:cs typeface="Times New Roman" pitchFamily="18" charset="0"/>
              </a:rPr>
              <a:t>Person</a:t>
            </a:r>
            <a:r>
              <a:rPr lang="en-US" sz="2800" dirty="0">
                <a:cs typeface="Times New Roman" pitchFamily="18" charset="0"/>
              </a:rPr>
              <a:t>) )</a:t>
            </a:r>
            <a:r>
              <a:rPr lang="en-US" dirty="0"/>
              <a:t> </a:t>
            </a:r>
          </a:p>
        </p:txBody>
      </p:sp>
    </p:spTree>
    <p:extLst>
      <p:ext uri="{BB962C8B-B14F-4D97-AF65-F5344CB8AC3E}">
        <p14:creationId xmlns:p14="http://schemas.microsoft.com/office/powerpoint/2010/main" val="38576334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p:txBody>
          <a:bodyPr/>
          <a:lstStyle/>
          <a:p>
            <a:pPr>
              <a:defRPr/>
            </a:pPr>
            <a:r>
              <a:rPr lang="en-US" smtClean="0"/>
              <a:t>Union Operation</a:t>
            </a:r>
          </a:p>
        </p:txBody>
      </p:sp>
      <p:sp>
        <p:nvSpPr>
          <p:cNvPr id="21507" name="Rectangle 3"/>
          <p:cNvSpPr>
            <a:spLocks noGrp="1" noChangeArrowheads="1"/>
          </p:cNvSpPr>
          <p:nvPr>
            <p:ph type="body" idx="1"/>
          </p:nvPr>
        </p:nvSpPr>
        <p:spPr>
          <a:xfrm>
            <a:off x="798513" y="1077913"/>
            <a:ext cx="7848600" cy="4876800"/>
          </a:xfrm>
        </p:spPr>
        <p:txBody>
          <a:bodyPr>
            <a:normAutofit fontScale="70000" lnSpcReduction="20000"/>
          </a:bodyPr>
          <a:lstStyle/>
          <a:p>
            <a:pPr>
              <a:tabLst>
                <a:tab pos="2965450" algn="ctr"/>
              </a:tabLst>
            </a:pPr>
            <a:r>
              <a:rPr lang="en-US" altLang="en-US" dirty="0" smtClean="0"/>
              <a:t>Notation:  </a:t>
            </a:r>
            <a:r>
              <a:rPr lang="en-US" altLang="en-US" i="1" dirty="0" smtClean="0"/>
              <a:t>r</a:t>
            </a:r>
            <a:r>
              <a:rPr lang="en-US" altLang="en-US" dirty="0" smtClean="0"/>
              <a:t> </a:t>
            </a:r>
            <a:r>
              <a:rPr lang="en-US" altLang="en-US" dirty="0" smtClean="0">
                <a:sym typeface="Symbol" panose="05050102010706020507" pitchFamily="18" charset="2"/>
              </a:rPr>
              <a:t> </a:t>
            </a:r>
            <a:r>
              <a:rPr lang="en-US" altLang="en-US" i="1" dirty="0" smtClean="0">
                <a:sym typeface="Symbol" panose="05050102010706020507" pitchFamily="18" charset="2"/>
              </a:rPr>
              <a:t>s</a:t>
            </a:r>
          </a:p>
          <a:p>
            <a:pPr>
              <a:tabLst>
                <a:tab pos="2965450" algn="ctr"/>
              </a:tabLst>
            </a:pPr>
            <a:r>
              <a:rPr lang="en-US" altLang="en-US" dirty="0" smtClean="0">
                <a:sym typeface="Symbol" panose="05050102010706020507" pitchFamily="18" charset="2"/>
              </a:rPr>
              <a:t>Defined as: </a:t>
            </a:r>
          </a:p>
          <a:p>
            <a:pPr>
              <a:buFont typeface="Monotype Sorts" pitchFamily="2" charset="2"/>
              <a:buNone/>
              <a:tabLst>
                <a:tab pos="2965450" algn="ctr"/>
              </a:tabLst>
            </a:pPr>
            <a:r>
              <a:rPr lang="en-US" altLang="en-US" dirty="0" smtClean="0"/>
              <a:t>		</a:t>
            </a:r>
            <a:r>
              <a:rPr lang="en-US" altLang="en-US" i="1" dirty="0" smtClean="0"/>
              <a:t>r</a:t>
            </a:r>
            <a:r>
              <a:rPr lang="en-US" altLang="en-US" dirty="0" smtClean="0"/>
              <a:t>  </a:t>
            </a:r>
            <a:r>
              <a:rPr lang="en-US" altLang="en-US" dirty="0" smtClean="0">
                <a:sym typeface="Symbol" panose="05050102010706020507" pitchFamily="18" charset="2"/>
              </a:rPr>
              <a:t> </a:t>
            </a:r>
            <a:r>
              <a:rPr lang="en-US" altLang="en-US" i="1" dirty="0" smtClean="0">
                <a:sym typeface="Symbol" panose="05050102010706020507" pitchFamily="18" charset="2"/>
              </a:rPr>
              <a:t>s</a:t>
            </a:r>
            <a:r>
              <a:rPr lang="en-US" altLang="en-US" dirty="0" smtClean="0">
                <a:sym typeface="Symbol" panose="05050102010706020507" pitchFamily="18" charset="2"/>
              </a:rPr>
              <a:t> = {</a:t>
            </a:r>
            <a:r>
              <a:rPr lang="en-US" altLang="en-US" i="1" dirty="0" smtClean="0">
                <a:sym typeface="Symbol" panose="05050102010706020507" pitchFamily="18" charset="2"/>
              </a:rPr>
              <a:t>t</a:t>
            </a:r>
            <a:r>
              <a:rPr lang="en-US" altLang="en-US" dirty="0" smtClean="0">
                <a:sym typeface="Symbol" panose="05050102010706020507" pitchFamily="18" charset="2"/>
              </a:rPr>
              <a:t> | </a:t>
            </a:r>
            <a:r>
              <a:rPr lang="en-US" altLang="en-US" i="1" dirty="0" smtClean="0">
                <a:sym typeface="Symbol" panose="05050102010706020507" pitchFamily="18" charset="2"/>
              </a:rPr>
              <a:t>t</a:t>
            </a:r>
            <a:r>
              <a:rPr lang="en-US" altLang="en-US" dirty="0" smtClean="0">
                <a:sym typeface="Symbol" panose="05050102010706020507" pitchFamily="18" charset="2"/>
              </a:rPr>
              <a:t>  </a:t>
            </a:r>
            <a:r>
              <a:rPr lang="en-US" altLang="en-US" i="1" dirty="0" smtClean="0">
                <a:sym typeface="Symbol" panose="05050102010706020507" pitchFamily="18" charset="2"/>
              </a:rPr>
              <a:t>r</a:t>
            </a:r>
            <a:r>
              <a:rPr lang="en-US" altLang="en-US" dirty="0" smtClean="0">
                <a:sym typeface="Symbol" panose="05050102010706020507" pitchFamily="18" charset="2"/>
              </a:rPr>
              <a:t> or</a:t>
            </a:r>
            <a:r>
              <a:rPr lang="en-US" altLang="en-US" i="1" dirty="0" smtClean="0">
                <a:sym typeface="Symbol" panose="05050102010706020507" pitchFamily="18" charset="2"/>
              </a:rPr>
              <a:t> t</a:t>
            </a:r>
            <a:r>
              <a:rPr lang="en-US" altLang="en-US" dirty="0" smtClean="0">
                <a:sym typeface="Symbol" panose="05050102010706020507" pitchFamily="18" charset="2"/>
              </a:rPr>
              <a:t>  </a:t>
            </a:r>
            <a:r>
              <a:rPr lang="en-US" altLang="en-US" i="1" dirty="0" smtClean="0">
                <a:sym typeface="Symbol" panose="05050102010706020507" pitchFamily="18" charset="2"/>
              </a:rPr>
              <a:t>s</a:t>
            </a:r>
            <a:r>
              <a:rPr lang="en-US" altLang="en-US" dirty="0" smtClean="0">
                <a:sym typeface="Symbol" panose="05050102010706020507" pitchFamily="18" charset="2"/>
              </a:rPr>
              <a:t>}</a:t>
            </a:r>
          </a:p>
          <a:p>
            <a:pPr>
              <a:tabLst>
                <a:tab pos="2965450" algn="ctr"/>
              </a:tabLst>
            </a:pPr>
            <a:r>
              <a:rPr lang="en-US" altLang="en-US" dirty="0" smtClean="0">
                <a:sym typeface="Symbol" panose="05050102010706020507" pitchFamily="18" charset="2"/>
              </a:rPr>
              <a:t>For </a:t>
            </a:r>
            <a:r>
              <a:rPr lang="en-US" altLang="en-US" i="1" dirty="0" smtClean="0"/>
              <a:t>r</a:t>
            </a:r>
            <a:r>
              <a:rPr lang="en-US" altLang="en-US" dirty="0" smtClean="0"/>
              <a:t> </a:t>
            </a:r>
            <a:r>
              <a:rPr lang="en-US" altLang="en-US" dirty="0" smtClean="0">
                <a:sym typeface="Symbol" panose="05050102010706020507" pitchFamily="18" charset="2"/>
              </a:rPr>
              <a:t> </a:t>
            </a:r>
            <a:r>
              <a:rPr lang="en-US" altLang="en-US" i="1" dirty="0" smtClean="0">
                <a:sym typeface="Symbol" panose="05050102010706020507" pitchFamily="18" charset="2"/>
              </a:rPr>
              <a:t>s</a:t>
            </a:r>
            <a:r>
              <a:rPr lang="en-US" altLang="en-US" dirty="0" smtClean="0">
                <a:sym typeface="Symbol" panose="05050102010706020507" pitchFamily="18" charset="2"/>
              </a:rPr>
              <a:t> to be valid.</a:t>
            </a:r>
          </a:p>
          <a:p>
            <a:pPr>
              <a:buFont typeface="Monotype Sorts" pitchFamily="2" charset="2"/>
              <a:buNone/>
              <a:tabLst>
                <a:tab pos="2965450" algn="ctr"/>
              </a:tabLst>
            </a:pPr>
            <a:r>
              <a:rPr lang="en-US" altLang="en-US" i="1" dirty="0" smtClean="0">
                <a:sym typeface="Symbol" panose="05050102010706020507" pitchFamily="18" charset="2"/>
              </a:rPr>
              <a:t>	</a:t>
            </a:r>
            <a:r>
              <a:rPr lang="en-US" altLang="en-US" dirty="0" smtClean="0">
                <a:sym typeface="Symbol" panose="05050102010706020507" pitchFamily="18" charset="2"/>
              </a:rPr>
              <a:t>1.  </a:t>
            </a:r>
            <a:r>
              <a:rPr lang="en-US" altLang="en-US" i="1" dirty="0" smtClean="0">
                <a:sym typeface="Symbol" panose="05050102010706020507" pitchFamily="18" charset="2"/>
              </a:rPr>
              <a:t>r,</a:t>
            </a:r>
            <a:r>
              <a:rPr lang="en-US" altLang="en-US" dirty="0" smtClean="0">
                <a:sym typeface="Symbol" panose="05050102010706020507" pitchFamily="18" charset="2"/>
              </a:rPr>
              <a:t> </a:t>
            </a:r>
            <a:r>
              <a:rPr lang="en-US" altLang="en-US" i="1" dirty="0" smtClean="0">
                <a:sym typeface="Symbol" panose="05050102010706020507" pitchFamily="18" charset="2"/>
              </a:rPr>
              <a:t>s</a:t>
            </a:r>
            <a:r>
              <a:rPr lang="en-US" altLang="en-US" dirty="0" smtClean="0">
                <a:sym typeface="Symbol" panose="05050102010706020507" pitchFamily="18" charset="2"/>
              </a:rPr>
              <a:t> must have the </a:t>
            </a:r>
            <a:r>
              <a:rPr lang="en-US" altLang="en-US" i="1" dirty="0" smtClean="0">
                <a:sym typeface="Symbol" panose="05050102010706020507" pitchFamily="18" charset="2"/>
              </a:rPr>
              <a:t>same </a:t>
            </a:r>
            <a:r>
              <a:rPr lang="en-US" altLang="en-US" dirty="0" smtClean="0">
                <a:sym typeface="Symbol" panose="05050102010706020507" pitchFamily="18" charset="2"/>
              </a:rPr>
              <a:t>number of attributes</a:t>
            </a:r>
          </a:p>
          <a:p>
            <a:pPr>
              <a:buFont typeface="Monotype Sorts" pitchFamily="2" charset="2"/>
              <a:buNone/>
              <a:tabLst>
                <a:tab pos="2965450" algn="ctr"/>
              </a:tabLst>
            </a:pPr>
            <a:r>
              <a:rPr lang="en-US" altLang="en-US" dirty="0" smtClean="0">
                <a:sym typeface="Symbol" panose="05050102010706020507" pitchFamily="18" charset="2"/>
              </a:rPr>
              <a:t>	2.  The attribute domains must be </a:t>
            </a:r>
            <a:r>
              <a:rPr lang="en-US" altLang="en-US" b="1" dirty="0" smtClean="0">
                <a:solidFill>
                  <a:schemeClr val="tx2"/>
                </a:solidFill>
                <a:sym typeface="Symbol" panose="05050102010706020507" pitchFamily="18" charset="2"/>
              </a:rPr>
              <a:t>compatible</a:t>
            </a:r>
            <a:r>
              <a:rPr lang="en-US" altLang="en-US" dirty="0" smtClean="0">
                <a:sym typeface="Symbol" panose="05050102010706020507" pitchFamily="18" charset="2"/>
              </a:rPr>
              <a:t> (example: 2</a:t>
            </a:r>
            <a:r>
              <a:rPr lang="en-US" altLang="en-US" baseline="30000" dirty="0" smtClean="0">
                <a:sym typeface="Symbol" panose="05050102010706020507" pitchFamily="18" charset="2"/>
              </a:rPr>
              <a:t>nd</a:t>
            </a:r>
            <a:r>
              <a:rPr lang="en-US" altLang="en-US" dirty="0" smtClean="0">
                <a:sym typeface="Symbol" panose="05050102010706020507" pitchFamily="18" charset="2"/>
              </a:rPr>
              <a:t> column 	of </a:t>
            </a:r>
            <a:r>
              <a:rPr lang="en-US" altLang="en-US" i="1" dirty="0" smtClean="0">
                <a:sym typeface="Symbol" panose="05050102010706020507" pitchFamily="18" charset="2"/>
              </a:rPr>
              <a:t>r</a:t>
            </a:r>
            <a:r>
              <a:rPr lang="en-US" altLang="en-US" dirty="0" smtClean="0">
                <a:sym typeface="Symbol" panose="05050102010706020507" pitchFamily="18" charset="2"/>
              </a:rPr>
              <a:t> deals with the same type of values as does the 2</a:t>
            </a:r>
            <a:r>
              <a:rPr lang="en-US" altLang="en-US" baseline="30000" dirty="0" smtClean="0">
                <a:sym typeface="Symbol" panose="05050102010706020507" pitchFamily="18" charset="2"/>
              </a:rPr>
              <a:t>nd </a:t>
            </a:r>
            <a:r>
              <a:rPr lang="en-US" altLang="en-US" dirty="0" smtClean="0">
                <a:sym typeface="Symbol" panose="05050102010706020507" pitchFamily="18" charset="2"/>
              </a:rPr>
              <a:t/>
            </a:r>
            <a:br>
              <a:rPr lang="en-US" altLang="en-US" dirty="0" smtClean="0">
                <a:sym typeface="Symbol" panose="05050102010706020507" pitchFamily="18" charset="2"/>
              </a:rPr>
            </a:br>
            <a:r>
              <a:rPr lang="en-US" altLang="en-US" dirty="0" smtClean="0">
                <a:sym typeface="Symbol" panose="05050102010706020507" pitchFamily="18" charset="2"/>
              </a:rPr>
              <a:t>     column of </a:t>
            </a:r>
            <a:r>
              <a:rPr lang="en-US" altLang="en-US" i="1" dirty="0" smtClean="0">
                <a:sym typeface="Symbol" panose="05050102010706020507" pitchFamily="18" charset="2"/>
              </a:rPr>
              <a:t>s</a:t>
            </a:r>
            <a:r>
              <a:rPr lang="en-US" altLang="en-US" dirty="0" smtClean="0">
                <a:sym typeface="Symbol" panose="05050102010706020507" pitchFamily="18" charset="2"/>
              </a:rPr>
              <a:t>)</a:t>
            </a:r>
          </a:p>
          <a:p>
            <a:pPr>
              <a:lnSpc>
                <a:spcPct val="140000"/>
              </a:lnSpc>
              <a:tabLst>
                <a:tab pos="2965450" algn="ctr"/>
              </a:tabLst>
            </a:pPr>
            <a:r>
              <a:rPr lang="en-US" altLang="en-US" dirty="0" smtClean="0"/>
              <a:t>Example: to find all courses taught in the Fall 2009 semester, or in the Spring 2010 semester, or in both</a:t>
            </a:r>
            <a:br>
              <a:rPr lang="en-US" altLang="en-US" dirty="0" smtClean="0"/>
            </a:br>
            <a:r>
              <a:rPr lang="en-US" altLang="en-US" dirty="0" smtClean="0"/>
              <a:t>   </a:t>
            </a:r>
            <a:r>
              <a:rPr lang="en-US" altLang="en-US" sz="2000" dirty="0" smtClean="0">
                <a:sym typeface="Symbol" panose="05050102010706020507" pitchFamily="18" charset="2"/>
              </a:rPr>
              <a:t></a:t>
            </a:r>
            <a:r>
              <a:rPr lang="en-US" altLang="en-US" sz="2800" i="1" baseline="-25000" dirty="0" err="1" smtClean="0"/>
              <a:t>course_id</a:t>
            </a:r>
            <a:r>
              <a:rPr lang="en-US" altLang="en-US" dirty="0" smtClean="0"/>
              <a:t> </a:t>
            </a:r>
            <a:r>
              <a:rPr lang="en-US" altLang="en-US" sz="2400" dirty="0" smtClean="0"/>
              <a:t>(</a:t>
            </a:r>
            <a:r>
              <a:rPr lang="en-US" altLang="en-US" sz="2400" i="1" dirty="0" smtClean="0">
                <a:sym typeface="Symbol" panose="05050102010706020507" pitchFamily="18" charset="2"/>
              </a:rPr>
              <a:t></a:t>
            </a:r>
            <a:r>
              <a:rPr lang="en-US" altLang="en-US" sz="2400" dirty="0" smtClean="0">
                <a:sym typeface="Symbol" panose="05050102010706020507" pitchFamily="18" charset="2"/>
              </a:rPr>
              <a:t> </a:t>
            </a:r>
            <a:r>
              <a:rPr lang="en-US" altLang="en-US" sz="2800" i="1" baseline="-25000" dirty="0" smtClean="0">
                <a:sym typeface="Symbol" panose="05050102010706020507" pitchFamily="18" charset="2"/>
              </a:rPr>
              <a:t>semester=“Fall”  </a:t>
            </a:r>
            <a:r>
              <a:rPr lang="el-GR" altLang="en-US" sz="2800" i="1" baseline="-25000" dirty="0" smtClean="0">
                <a:sym typeface="Symbol" panose="05050102010706020507" pitchFamily="18" charset="2"/>
              </a:rPr>
              <a:t>Λ</a:t>
            </a:r>
            <a:r>
              <a:rPr lang="en-US" altLang="en-US" sz="2800" i="1" baseline="-25000" dirty="0" smtClean="0">
                <a:sym typeface="Symbol" panose="05050102010706020507" pitchFamily="18" charset="2"/>
              </a:rPr>
              <a:t> year=2009 </a:t>
            </a:r>
            <a:r>
              <a:rPr lang="en-US" altLang="en-US" sz="2400" dirty="0" smtClean="0">
                <a:sym typeface="Symbol" panose="05050102010706020507" pitchFamily="18" charset="2"/>
              </a:rPr>
              <a:t>(</a:t>
            </a:r>
            <a:r>
              <a:rPr lang="en-US" altLang="en-US" sz="2400" i="1" dirty="0" smtClean="0">
                <a:sym typeface="Symbol" panose="05050102010706020507" pitchFamily="18" charset="2"/>
              </a:rPr>
              <a:t>section</a:t>
            </a:r>
            <a:r>
              <a:rPr lang="en-US" altLang="en-US" sz="2400" dirty="0" smtClean="0">
                <a:sym typeface="Symbol" panose="05050102010706020507" pitchFamily="18" charset="2"/>
              </a:rPr>
              <a:t>))  </a:t>
            </a:r>
            <a:r>
              <a:rPr lang="en-US" altLang="en-US" dirty="0" smtClean="0">
                <a:sym typeface="Symbol" panose="05050102010706020507" pitchFamily="18" charset="2"/>
              </a:rPr>
              <a:t>  </a:t>
            </a:r>
            <a:br>
              <a:rPr lang="en-US" altLang="en-US" dirty="0" smtClean="0">
                <a:sym typeface="Symbol" panose="05050102010706020507" pitchFamily="18" charset="2"/>
              </a:rPr>
            </a:br>
            <a:r>
              <a:rPr lang="en-US" altLang="en-US" dirty="0" smtClean="0">
                <a:sym typeface="Symbol" panose="05050102010706020507" pitchFamily="18" charset="2"/>
              </a:rPr>
              <a:t>   </a:t>
            </a:r>
            <a:r>
              <a:rPr lang="en-US" altLang="en-US" sz="2000" dirty="0" smtClean="0">
                <a:sym typeface="Symbol" panose="05050102010706020507" pitchFamily="18" charset="2"/>
              </a:rPr>
              <a:t></a:t>
            </a:r>
            <a:r>
              <a:rPr lang="en-US" altLang="en-US" sz="2800" i="1" baseline="-25000" dirty="0" err="1" smtClean="0"/>
              <a:t>course_id</a:t>
            </a:r>
            <a:r>
              <a:rPr lang="en-US" altLang="en-US" dirty="0" smtClean="0"/>
              <a:t> </a:t>
            </a:r>
            <a:r>
              <a:rPr lang="en-US" altLang="en-US" sz="2400" dirty="0" smtClean="0"/>
              <a:t>(</a:t>
            </a:r>
            <a:r>
              <a:rPr lang="en-US" altLang="en-US" sz="2400" i="1" dirty="0" smtClean="0">
                <a:sym typeface="Symbol" panose="05050102010706020507" pitchFamily="18" charset="2"/>
              </a:rPr>
              <a:t></a:t>
            </a:r>
            <a:r>
              <a:rPr lang="en-US" altLang="en-US" sz="2400" dirty="0" smtClean="0">
                <a:sym typeface="Symbol" panose="05050102010706020507" pitchFamily="18" charset="2"/>
              </a:rPr>
              <a:t> </a:t>
            </a:r>
            <a:r>
              <a:rPr lang="en-US" altLang="en-US" sz="2800" i="1" baseline="-25000" dirty="0" smtClean="0">
                <a:sym typeface="Symbol" panose="05050102010706020507" pitchFamily="18" charset="2"/>
              </a:rPr>
              <a:t>semester=“Spring”  </a:t>
            </a:r>
            <a:r>
              <a:rPr lang="el-GR" altLang="en-US" sz="2800" i="1" baseline="-25000" dirty="0" smtClean="0">
                <a:sym typeface="Symbol" panose="05050102010706020507" pitchFamily="18" charset="2"/>
              </a:rPr>
              <a:t>Λ</a:t>
            </a:r>
            <a:r>
              <a:rPr lang="en-US" altLang="en-US" sz="2800" i="1" baseline="-25000" dirty="0" smtClean="0">
                <a:sym typeface="Symbol" panose="05050102010706020507" pitchFamily="18" charset="2"/>
              </a:rPr>
              <a:t> year=2010 </a:t>
            </a:r>
            <a:r>
              <a:rPr lang="en-US" altLang="en-US" sz="2400" dirty="0" smtClean="0">
                <a:sym typeface="Symbol" panose="05050102010706020507" pitchFamily="18" charset="2"/>
              </a:rPr>
              <a:t>(</a:t>
            </a:r>
            <a:r>
              <a:rPr lang="en-US" altLang="en-US" sz="2400" i="1" dirty="0" smtClean="0">
                <a:sym typeface="Symbol" panose="05050102010706020507" pitchFamily="18" charset="2"/>
              </a:rPr>
              <a:t>section</a:t>
            </a:r>
            <a:r>
              <a:rPr lang="en-US" altLang="en-US" sz="2400" dirty="0" smtClean="0">
                <a:sym typeface="Symbol" panose="05050102010706020507" pitchFamily="18" charset="2"/>
              </a:rPr>
              <a:t>))</a:t>
            </a:r>
          </a:p>
          <a:p>
            <a:pPr>
              <a:lnSpc>
                <a:spcPct val="140000"/>
              </a:lnSpc>
              <a:tabLst>
                <a:tab pos="2965450" algn="ctr"/>
              </a:tabLst>
            </a:pPr>
            <a:endParaRPr lang="en-US" altLang="en-US" dirty="0" smtClean="0"/>
          </a:p>
          <a:p>
            <a:pPr>
              <a:lnSpc>
                <a:spcPct val="140000"/>
              </a:lnSpc>
              <a:buFont typeface="Monotype Sorts" pitchFamily="2" charset="2"/>
              <a:buNone/>
              <a:tabLst>
                <a:tab pos="2965450" algn="ctr"/>
              </a:tabLst>
            </a:pPr>
            <a:endParaRPr lang="en-US" altLang="en-US" i="1" dirty="0" smtClean="0"/>
          </a:p>
        </p:txBody>
      </p:sp>
    </p:spTree>
    <p:extLst>
      <p:ext uri="{BB962C8B-B14F-4D97-AF65-F5344CB8AC3E}">
        <p14:creationId xmlns:p14="http://schemas.microsoft.com/office/powerpoint/2010/main" val="25405720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52E642BA-B9EC-43F5-AB5B-EAE1FE4A4DDE}" type="slidenum">
              <a:rPr lang="en-US" altLang="en-US" sz="1400" smtClean="0"/>
              <a:pPr>
                <a:spcBef>
                  <a:spcPct val="0"/>
                </a:spcBef>
                <a:buFontTx/>
                <a:buNone/>
              </a:pPr>
              <a:t>15</a:t>
            </a:fld>
            <a:endParaRPr lang="en-US" altLang="en-US" sz="1400" smtClean="0"/>
          </a:p>
        </p:txBody>
      </p:sp>
      <p:sp>
        <p:nvSpPr>
          <p:cNvPr id="17411" name="Rectangle 2"/>
          <p:cNvSpPr>
            <a:spLocks noGrp="1" noChangeArrowheads="1"/>
          </p:cNvSpPr>
          <p:nvPr>
            <p:ph type="title"/>
          </p:nvPr>
        </p:nvSpPr>
        <p:spPr/>
        <p:txBody>
          <a:bodyPr/>
          <a:lstStyle/>
          <a:p>
            <a:r>
              <a:rPr lang="en-US" altLang="en-US" smtClean="0"/>
              <a:t>Union Compatible Relations</a:t>
            </a:r>
          </a:p>
        </p:txBody>
      </p:sp>
      <p:sp>
        <p:nvSpPr>
          <p:cNvPr id="16387" name="Rectangle 3"/>
          <p:cNvSpPr>
            <a:spLocks noGrp="1" noChangeArrowheads="1"/>
          </p:cNvSpPr>
          <p:nvPr>
            <p:ph type="body" idx="1"/>
          </p:nvPr>
        </p:nvSpPr>
        <p:spPr/>
        <p:txBody>
          <a:bodyPr/>
          <a:lstStyle/>
          <a:p>
            <a:pPr>
              <a:defRPr/>
            </a:pPr>
            <a:r>
              <a:rPr lang="en-US" smtClean="0"/>
              <a:t>Two relations are </a:t>
            </a:r>
            <a:r>
              <a:rPr lang="en-US" i="1" smtClean="0">
                <a:effectLst>
                  <a:outerShdw blurRad="38100" dist="38100" dir="2700000" algn="tl">
                    <a:srgbClr val="C0C0C0"/>
                  </a:outerShdw>
                </a:effectLst>
              </a:rPr>
              <a:t>union compatible</a:t>
            </a:r>
            <a:r>
              <a:rPr lang="en-US" smtClean="0"/>
              <a:t> if</a:t>
            </a:r>
          </a:p>
          <a:p>
            <a:pPr lvl="1">
              <a:defRPr/>
            </a:pPr>
            <a:r>
              <a:rPr lang="en-US" smtClean="0"/>
              <a:t>Both have same number of columns</a:t>
            </a:r>
          </a:p>
          <a:p>
            <a:pPr lvl="1">
              <a:defRPr/>
            </a:pPr>
            <a:r>
              <a:rPr lang="en-US" smtClean="0"/>
              <a:t>Names of attributes are the same in both</a:t>
            </a:r>
          </a:p>
          <a:p>
            <a:pPr lvl="1">
              <a:defRPr/>
            </a:pPr>
            <a:r>
              <a:rPr lang="en-US" smtClean="0"/>
              <a:t>Attributes with the same name in both relations have the same domain</a:t>
            </a:r>
          </a:p>
          <a:p>
            <a:pPr>
              <a:defRPr/>
            </a:pPr>
            <a:r>
              <a:rPr lang="en-US" smtClean="0"/>
              <a:t>Union compatible relations can be combined using </a:t>
            </a:r>
            <a:r>
              <a:rPr lang="en-US" i="1" smtClean="0">
                <a:effectLst>
                  <a:outerShdw blurRad="38100" dist="38100" dir="2700000" algn="tl">
                    <a:srgbClr val="C0C0C0"/>
                  </a:outerShdw>
                </a:effectLst>
              </a:rPr>
              <a:t>union</a:t>
            </a:r>
            <a:r>
              <a:rPr lang="en-US" smtClean="0"/>
              <a:t>, </a:t>
            </a:r>
            <a:r>
              <a:rPr lang="en-US" i="1" smtClean="0">
                <a:effectLst>
                  <a:outerShdw blurRad="38100" dist="38100" dir="2700000" algn="tl">
                    <a:srgbClr val="C0C0C0"/>
                  </a:outerShdw>
                </a:effectLst>
              </a:rPr>
              <a:t>intersection</a:t>
            </a:r>
            <a:r>
              <a:rPr lang="en-US" smtClean="0"/>
              <a:t>, and </a:t>
            </a:r>
            <a:r>
              <a:rPr lang="en-US" i="1" smtClean="0">
                <a:effectLst>
                  <a:outerShdw blurRad="38100" dist="38100" dir="2700000" algn="tl">
                    <a:srgbClr val="C0C0C0"/>
                  </a:outerShdw>
                </a:effectLst>
              </a:rPr>
              <a:t>set</a:t>
            </a:r>
            <a:r>
              <a:rPr lang="en-US" smtClean="0"/>
              <a:t> </a:t>
            </a:r>
            <a:r>
              <a:rPr lang="en-US" i="1" smtClean="0">
                <a:effectLst>
                  <a:outerShdw blurRad="38100" dist="38100" dir="2700000" algn="tl">
                    <a:srgbClr val="C0C0C0"/>
                  </a:outerShdw>
                </a:effectLst>
              </a:rPr>
              <a:t>difference</a:t>
            </a:r>
          </a:p>
        </p:txBody>
      </p:sp>
    </p:spTree>
    <p:extLst>
      <p:ext uri="{BB962C8B-B14F-4D97-AF65-F5344CB8AC3E}">
        <p14:creationId xmlns:p14="http://schemas.microsoft.com/office/powerpoint/2010/main" val="42566448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E8A4CA7-66B7-451C-8940-992DE29AC05A}" type="slidenum">
              <a:rPr lang="en-US" altLang="en-US" sz="1400" smtClean="0"/>
              <a:pPr>
                <a:spcBef>
                  <a:spcPct val="0"/>
                </a:spcBef>
                <a:buFontTx/>
                <a:buNone/>
              </a:pPr>
              <a:t>16</a:t>
            </a:fld>
            <a:endParaRPr lang="en-US" altLang="en-US" sz="1400" smtClean="0"/>
          </a:p>
        </p:txBody>
      </p:sp>
      <p:sp>
        <p:nvSpPr>
          <p:cNvPr id="18435" name="Rectangle 2"/>
          <p:cNvSpPr>
            <a:spLocks noGrp="1" noChangeArrowheads="1"/>
          </p:cNvSpPr>
          <p:nvPr>
            <p:ph type="title"/>
          </p:nvPr>
        </p:nvSpPr>
        <p:spPr>
          <a:xfrm>
            <a:off x="685800" y="304800"/>
            <a:ext cx="7772400" cy="685800"/>
          </a:xfrm>
        </p:spPr>
        <p:txBody>
          <a:bodyPr>
            <a:normAutofit fontScale="90000"/>
          </a:bodyPr>
          <a:lstStyle/>
          <a:p>
            <a:r>
              <a:rPr lang="en-US" altLang="en-US" smtClean="0"/>
              <a:t>Example</a:t>
            </a:r>
          </a:p>
        </p:txBody>
      </p:sp>
      <p:sp>
        <p:nvSpPr>
          <p:cNvPr id="17412" name="Text Box 4"/>
          <p:cNvSpPr txBox="1">
            <a:spLocks noChangeArrowheads="1"/>
          </p:cNvSpPr>
          <p:nvPr/>
        </p:nvSpPr>
        <p:spPr bwMode="auto">
          <a:xfrm>
            <a:off x="914400" y="1447800"/>
            <a:ext cx="6326188" cy="2165350"/>
          </a:xfrm>
          <a:prstGeom prst="rect">
            <a:avLst/>
          </a:prstGeom>
          <a:noFill/>
          <a:ln w="9525">
            <a:noFill/>
            <a:miter lim="800000"/>
            <a:headEnd/>
            <a:tailEnd/>
          </a:ln>
          <a:effectLst/>
        </p:spPr>
        <p:txBody>
          <a:bodyPr wrap="none">
            <a:spAutoFit/>
          </a:bodyPr>
          <a:lstStyle/>
          <a:p>
            <a:pPr>
              <a:defRPr/>
            </a:pPr>
            <a:r>
              <a:rPr lang="en-US" sz="2800"/>
              <a:t>Tables:</a:t>
            </a:r>
          </a:p>
          <a:p>
            <a:pPr>
              <a:defRPr/>
            </a:pPr>
            <a:r>
              <a:rPr lang="en-US" sz="2800"/>
              <a:t>         </a:t>
            </a:r>
            <a:r>
              <a:rPr lang="en-US" sz="2800">
                <a:effectLst>
                  <a:outerShdw blurRad="38100" dist="38100" dir="2700000" algn="tl">
                    <a:srgbClr val="C0C0C0"/>
                  </a:outerShdw>
                </a:effectLst>
              </a:rPr>
              <a:t>Person</a:t>
            </a:r>
            <a:r>
              <a:rPr lang="en-US" sz="2800" i="1"/>
              <a:t> </a:t>
            </a:r>
            <a:r>
              <a:rPr lang="en-US" sz="2800"/>
              <a:t>(</a:t>
            </a:r>
            <a:r>
              <a:rPr lang="en-US" sz="2800" i="1"/>
              <a:t>SSN, Name, Address, Hobby</a:t>
            </a:r>
            <a:r>
              <a:rPr lang="en-US" sz="2800"/>
              <a:t>)</a:t>
            </a:r>
          </a:p>
          <a:p>
            <a:pPr>
              <a:defRPr/>
            </a:pPr>
            <a:r>
              <a:rPr lang="en-US" sz="2800" i="1"/>
              <a:t>         </a:t>
            </a:r>
            <a:r>
              <a:rPr lang="en-US" sz="2800">
                <a:effectLst>
                  <a:outerShdw blurRad="38100" dist="38100" dir="2700000" algn="tl">
                    <a:srgbClr val="C0C0C0"/>
                  </a:outerShdw>
                </a:effectLst>
              </a:rPr>
              <a:t>Professor</a:t>
            </a:r>
            <a:r>
              <a:rPr lang="en-US" sz="2800" i="1"/>
              <a:t> </a:t>
            </a:r>
            <a:r>
              <a:rPr lang="en-US" sz="2800"/>
              <a:t>(</a:t>
            </a:r>
            <a:r>
              <a:rPr lang="en-US" sz="2800" i="1"/>
              <a:t>Id, Name, Office, Phone</a:t>
            </a:r>
            <a:r>
              <a:rPr lang="en-US" sz="2800"/>
              <a:t>)</a:t>
            </a:r>
          </a:p>
          <a:p>
            <a:pPr>
              <a:defRPr/>
            </a:pPr>
            <a:r>
              <a:rPr lang="en-US" sz="2800"/>
              <a:t>are </a:t>
            </a:r>
            <a:r>
              <a:rPr lang="en-US" sz="2800" u="sng"/>
              <a:t>not</a:t>
            </a:r>
            <a:r>
              <a:rPr lang="en-US" sz="2800"/>
              <a:t> union compatible.</a:t>
            </a:r>
          </a:p>
          <a:p>
            <a:pPr>
              <a:defRPr/>
            </a:pPr>
            <a:r>
              <a:rPr lang="en-US" sz="2400"/>
              <a:t>         </a:t>
            </a:r>
          </a:p>
        </p:txBody>
      </p:sp>
      <p:sp>
        <p:nvSpPr>
          <p:cNvPr id="17414" name="Text Box 6"/>
          <p:cNvSpPr txBox="1">
            <a:spLocks noChangeArrowheads="1"/>
          </p:cNvSpPr>
          <p:nvPr/>
        </p:nvSpPr>
        <p:spPr bwMode="auto">
          <a:xfrm>
            <a:off x="990600" y="3657600"/>
            <a:ext cx="7315200" cy="2630488"/>
          </a:xfrm>
          <a:prstGeom prst="rect">
            <a:avLst/>
          </a:prstGeom>
          <a:noFill/>
          <a:ln w="9525">
            <a:noFill/>
            <a:miter lim="800000"/>
            <a:headEnd/>
            <a:tailEnd/>
          </a:ln>
          <a:effectLst/>
        </p:spPr>
        <p:txBody>
          <a:bodyPr>
            <a:spAutoFit/>
          </a:bodyPr>
          <a:lstStyle>
            <a:lvl1pPr>
              <a:defRPr sz="2000">
                <a:solidFill>
                  <a:schemeClr val="tx1"/>
                </a:solidFill>
                <a:latin typeface="Times New Roman" panose="02020603050405020304" pitchFamily="18" charset="0"/>
              </a:defRPr>
            </a:lvl1pPr>
            <a:lvl2pPr marL="742950" indent="-285750">
              <a:defRPr sz="2000">
                <a:solidFill>
                  <a:schemeClr val="tx1"/>
                </a:solidFill>
                <a:latin typeface="Times New Roman" panose="02020603050405020304" pitchFamily="18" charset="0"/>
              </a:defRPr>
            </a:lvl2pPr>
            <a:lvl3pPr marL="1143000" indent="-228600">
              <a:defRPr sz="2000">
                <a:solidFill>
                  <a:schemeClr val="tx1"/>
                </a:solidFill>
                <a:latin typeface="Times New Roman" panose="02020603050405020304" pitchFamily="18" charset="0"/>
              </a:defRPr>
            </a:lvl3pPr>
            <a:lvl4pPr marL="1600200" indent="-228600">
              <a:defRPr sz="2000">
                <a:solidFill>
                  <a:schemeClr val="tx1"/>
                </a:solidFill>
                <a:latin typeface="Times New Roman" panose="02020603050405020304" pitchFamily="18" charset="0"/>
              </a:defRPr>
            </a:lvl4pPr>
            <a:lvl5pPr marL="2057400" indent="-228600">
              <a:defRPr sz="2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a:solidFill>
                  <a:schemeClr val="tx1"/>
                </a:solidFill>
                <a:latin typeface="Times New Roman" panose="02020603050405020304" pitchFamily="18" charset="0"/>
              </a:defRPr>
            </a:lvl9pPr>
          </a:lstStyle>
          <a:p>
            <a:pPr>
              <a:defRPr/>
            </a:pPr>
            <a:r>
              <a:rPr lang="en-US" altLang="en-US" sz="2800" smtClean="0">
                <a:cs typeface="Times New Roman" panose="02020603050405020304" pitchFamily="18" charset="0"/>
              </a:rPr>
              <a:t>But</a:t>
            </a:r>
          </a:p>
          <a:p>
            <a:pPr>
              <a:defRPr/>
            </a:pPr>
            <a:r>
              <a:rPr lang="en-US" altLang="en-US" smtClean="0">
                <a:cs typeface="Times New Roman" panose="02020603050405020304" pitchFamily="18" charset="0"/>
              </a:rPr>
              <a:t>            </a:t>
            </a:r>
            <a:r>
              <a:rPr lang="en-US" altLang="en-US" sz="2800" smtClean="0">
                <a:cs typeface="Times New Roman" panose="02020603050405020304" pitchFamily="18" charset="0"/>
                <a:sym typeface="Symbol" panose="05050102010706020507" pitchFamily="18" charset="2"/>
              </a:rPr>
              <a:t></a:t>
            </a:r>
            <a:r>
              <a:rPr lang="en-US" altLang="en-US" sz="2800" i="1" smtClean="0">
                <a:cs typeface="Times New Roman" panose="02020603050405020304" pitchFamily="18" charset="0"/>
              </a:rPr>
              <a:t> </a:t>
            </a:r>
            <a:r>
              <a:rPr lang="en-US" altLang="en-US" sz="2800" i="1" baseline="-30000" smtClean="0">
                <a:cs typeface="Times New Roman" panose="02020603050405020304" pitchFamily="18" charset="0"/>
              </a:rPr>
              <a:t>Name</a:t>
            </a:r>
            <a:r>
              <a:rPr lang="en-US" altLang="en-US" sz="2800" i="1" smtClean="0">
                <a:cs typeface="Times New Roman" panose="02020603050405020304" pitchFamily="18" charset="0"/>
              </a:rPr>
              <a:t> </a:t>
            </a:r>
            <a:r>
              <a:rPr lang="en-US" altLang="en-US" sz="2800" smtClean="0">
                <a:cs typeface="Times New Roman" panose="02020603050405020304" pitchFamily="18" charset="0"/>
              </a:rPr>
              <a:t>(</a:t>
            </a:r>
            <a:r>
              <a:rPr lang="en-US" altLang="en-US" sz="2800" smtClean="0">
                <a:effectLst>
                  <a:outerShdw blurRad="38100" dist="38100" dir="2700000" algn="tl">
                    <a:srgbClr val="C0C0C0"/>
                  </a:outerShdw>
                </a:effectLst>
                <a:cs typeface="Times New Roman" panose="02020603050405020304" pitchFamily="18" charset="0"/>
              </a:rPr>
              <a:t>Person</a:t>
            </a:r>
            <a:r>
              <a:rPr lang="en-US" altLang="en-US" sz="2800" smtClean="0">
                <a:cs typeface="Times New Roman" panose="02020603050405020304" pitchFamily="18" charset="0"/>
              </a:rPr>
              <a:t>)</a:t>
            </a:r>
            <a:r>
              <a:rPr lang="en-US" altLang="en-US" sz="2800" i="1" smtClean="0">
                <a:cs typeface="Times New Roman" panose="02020603050405020304" pitchFamily="18" charset="0"/>
              </a:rPr>
              <a:t>  </a:t>
            </a:r>
            <a:r>
              <a:rPr lang="en-US" altLang="en-US" sz="2800" smtClean="0">
                <a:cs typeface="Times New Roman" panose="02020603050405020304" pitchFamily="18" charset="0"/>
              </a:rPr>
              <a:t>and  </a:t>
            </a:r>
            <a:r>
              <a:rPr lang="en-US" altLang="en-US" sz="2800" smtClean="0">
                <a:cs typeface="Times New Roman" panose="02020603050405020304" pitchFamily="18" charset="0"/>
                <a:sym typeface="Symbol" panose="05050102010706020507" pitchFamily="18" charset="2"/>
              </a:rPr>
              <a:t></a:t>
            </a:r>
            <a:r>
              <a:rPr lang="en-US" altLang="en-US" sz="2800" i="1" smtClean="0">
                <a:cs typeface="Times New Roman" panose="02020603050405020304" pitchFamily="18" charset="0"/>
              </a:rPr>
              <a:t> </a:t>
            </a:r>
            <a:r>
              <a:rPr lang="en-US" altLang="en-US" sz="2800" i="1" baseline="-30000" smtClean="0">
                <a:cs typeface="Times New Roman" panose="02020603050405020304" pitchFamily="18" charset="0"/>
              </a:rPr>
              <a:t>Name</a:t>
            </a:r>
            <a:r>
              <a:rPr lang="en-US" altLang="en-US" sz="2800" i="1" smtClean="0">
                <a:cs typeface="Times New Roman" panose="02020603050405020304" pitchFamily="18" charset="0"/>
              </a:rPr>
              <a:t> </a:t>
            </a:r>
            <a:r>
              <a:rPr lang="en-US" altLang="en-US" sz="2800" smtClean="0">
                <a:cs typeface="Times New Roman" panose="02020603050405020304" pitchFamily="18" charset="0"/>
              </a:rPr>
              <a:t>(</a:t>
            </a:r>
            <a:r>
              <a:rPr lang="en-US" altLang="en-US" sz="2800" smtClean="0">
                <a:effectLst>
                  <a:outerShdw blurRad="38100" dist="38100" dir="2700000" algn="tl">
                    <a:srgbClr val="C0C0C0"/>
                  </a:outerShdw>
                </a:effectLst>
                <a:cs typeface="Times New Roman" panose="02020603050405020304" pitchFamily="18" charset="0"/>
              </a:rPr>
              <a:t>Professor</a:t>
            </a:r>
            <a:r>
              <a:rPr lang="en-US" altLang="en-US" sz="2800" smtClean="0">
                <a:cs typeface="Times New Roman" panose="02020603050405020304" pitchFamily="18" charset="0"/>
              </a:rPr>
              <a:t>)</a:t>
            </a:r>
          </a:p>
          <a:p>
            <a:pPr>
              <a:lnSpc>
                <a:spcPct val="120000"/>
              </a:lnSpc>
              <a:defRPr/>
            </a:pPr>
            <a:r>
              <a:rPr lang="en-US" altLang="en-US" sz="2800" u="sng" smtClean="0">
                <a:cs typeface="Times New Roman" panose="02020603050405020304" pitchFamily="18" charset="0"/>
              </a:rPr>
              <a:t>are</a:t>
            </a:r>
            <a:r>
              <a:rPr lang="en-US" altLang="en-US" sz="2800" smtClean="0">
                <a:cs typeface="Times New Roman" panose="02020603050405020304" pitchFamily="18" charset="0"/>
              </a:rPr>
              <a:t> union compatible so</a:t>
            </a:r>
          </a:p>
          <a:p>
            <a:pPr>
              <a:lnSpc>
                <a:spcPct val="120000"/>
              </a:lnSpc>
              <a:defRPr/>
            </a:pPr>
            <a:r>
              <a:rPr lang="en-US" altLang="en-US" sz="2800" smtClean="0">
                <a:cs typeface="Times New Roman" panose="02020603050405020304" pitchFamily="18" charset="0"/>
              </a:rPr>
              <a:t>         </a:t>
            </a:r>
            <a:r>
              <a:rPr lang="en-US" altLang="en-US" sz="2800" smtClean="0">
                <a:cs typeface="Times New Roman" panose="02020603050405020304" pitchFamily="18" charset="0"/>
                <a:sym typeface="Symbol" panose="05050102010706020507" pitchFamily="18" charset="2"/>
              </a:rPr>
              <a:t></a:t>
            </a:r>
            <a:r>
              <a:rPr lang="en-US" altLang="en-US" sz="2800" i="1" smtClean="0">
                <a:cs typeface="Times New Roman" panose="02020603050405020304" pitchFamily="18" charset="0"/>
              </a:rPr>
              <a:t> </a:t>
            </a:r>
            <a:r>
              <a:rPr lang="en-US" altLang="en-US" sz="2800" i="1" baseline="-30000" smtClean="0">
                <a:cs typeface="Times New Roman" panose="02020603050405020304" pitchFamily="18" charset="0"/>
              </a:rPr>
              <a:t>Name</a:t>
            </a:r>
            <a:r>
              <a:rPr lang="en-US" altLang="en-US" sz="2800" i="1" smtClean="0">
                <a:cs typeface="Times New Roman" panose="02020603050405020304" pitchFamily="18" charset="0"/>
              </a:rPr>
              <a:t> </a:t>
            </a:r>
            <a:r>
              <a:rPr lang="en-US" altLang="en-US" sz="2800" smtClean="0">
                <a:cs typeface="Times New Roman" panose="02020603050405020304" pitchFamily="18" charset="0"/>
              </a:rPr>
              <a:t>(</a:t>
            </a:r>
            <a:r>
              <a:rPr lang="en-US" altLang="en-US" sz="2800" smtClean="0">
                <a:effectLst>
                  <a:outerShdw blurRad="38100" dist="38100" dir="2700000" algn="tl">
                    <a:srgbClr val="C0C0C0"/>
                  </a:outerShdw>
                </a:effectLst>
                <a:cs typeface="Times New Roman" panose="02020603050405020304" pitchFamily="18" charset="0"/>
              </a:rPr>
              <a:t>Person</a:t>
            </a:r>
            <a:r>
              <a:rPr lang="en-US" altLang="en-US" sz="2800" smtClean="0">
                <a:cs typeface="Times New Roman" panose="02020603050405020304" pitchFamily="18" charset="0"/>
              </a:rPr>
              <a:t>) </a:t>
            </a:r>
            <a:r>
              <a:rPr lang="en-US" altLang="en-US" sz="2800" i="1" smtClean="0">
                <a:cs typeface="Times New Roman" panose="02020603050405020304" pitchFamily="18" charset="0"/>
              </a:rPr>
              <a:t> </a:t>
            </a:r>
            <a:r>
              <a:rPr lang="en-US" altLang="en-US" sz="3600" i="1" smtClean="0">
                <a:cs typeface="Times New Roman" panose="02020603050405020304" pitchFamily="18" charset="0"/>
              </a:rPr>
              <a:t>-</a:t>
            </a:r>
            <a:r>
              <a:rPr lang="en-US" altLang="en-US" sz="2800" i="1" smtClean="0">
                <a:cs typeface="Times New Roman" panose="02020603050405020304" pitchFamily="18" charset="0"/>
              </a:rPr>
              <a:t>  </a:t>
            </a:r>
            <a:r>
              <a:rPr lang="en-US" altLang="en-US" sz="2800" smtClean="0">
                <a:cs typeface="Times New Roman" panose="02020603050405020304" pitchFamily="18" charset="0"/>
                <a:sym typeface="Symbol" panose="05050102010706020507" pitchFamily="18" charset="2"/>
              </a:rPr>
              <a:t></a:t>
            </a:r>
            <a:r>
              <a:rPr lang="en-US" altLang="en-US" sz="2800" i="1" smtClean="0">
                <a:cs typeface="Times New Roman" panose="02020603050405020304" pitchFamily="18" charset="0"/>
              </a:rPr>
              <a:t> </a:t>
            </a:r>
            <a:r>
              <a:rPr lang="en-US" altLang="en-US" sz="2800" i="1" baseline="-30000" smtClean="0">
                <a:cs typeface="Times New Roman" panose="02020603050405020304" pitchFamily="18" charset="0"/>
              </a:rPr>
              <a:t>Name</a:t>
            </a:r>
            <a:r>
              <a:rPr lang="en-US" altLang="en-US" sz="2800" i="1" smtClean="0">
                <a:cs typeface="Times New Roman" panose="02020603050405020304" pitchFamily="18" charset="0"/>
              </a:rPr>
              <a:t> </a:t>
            </a:r>
            <a:r>
              <a:rPr lang="en-US" altLang="en-US" sz="2800" smtClean="0">
                <a:cs typeface="Times New Roman" panose="02020603050405020304" pitchFamily="18" charset="0"/>
              </a:rPr>
              <a:t>(</a:t>
            </a:r>
            <a:r>
              <a:rPr lang="en-US" altLang="en-US" sz="2800" smtClean="0">
                <a:effectLst>
                  <a:outerShdw blurRad="38100" dist="38100" dir="2700000" algn="tl">
                    <a:srgbClr val="C0C0C0"/>
                  </a:outerShdw>
                </a:effectLst>
                <a:cs typeface="Times New Roman" panose="02020603050405020304" pitchFamily="18" charset="0"/>
              </a:rPr>
              <a:t>Professor</a:t>
            </a:r>
            <a:r>
              <a:rPr lang="en-US" altLang="en-US" sz="2800" smtClean="0">
                <a:cs typeface="Times New Roman" panose="02020603050405020304" pitchFamily="18" charset="0"/>
              </a:rPr>
              <a:t>)</a:t>
            </a:r>
          </a:p>
          <a:p>
            <a:pPr>
              <a:lnSpc>
                <a:spcPct val="120000"/>
              </a:lnSpc>
              <a:defRPr/>
            </a:pPr>
            <a:r>
              <a:rPr lang="en-US" altLang="en-US" sz="2800" smtClean="0">
                <a:cs typeface="Times New Roman" panose="02020603050405020304" pitchFamily="18" charset="0"/>
              </a:rPr>
              <a:t>makes sense.</a:t>
            </a:r>
            <a:endParaRPr lang="en-US" altLang="en-US" sz="2800" smtClean="0"/>
          </a:p>
        </p:txBody>
      </p:sp>
    </p:spTree>
    <p:extLst>
      <p:ext uri="{BB962C8B-B14F-4D97-AF65-F5344CB8AC3E}">
        <p14:creationId xmlns:p14="http://schemas.microsoft.com/office/powerpoint/2010/main" val="37105103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p:cNvSpPr>
            <a:spLocks noGrp="1" noChangeArrowheads="1"/>
          </p:cNvSpPr>
          <p:nvPr>
            <p:ph type="title"/>
          </p:nvPr>
        </p:nvSpPr>
        <p:spPr/>
        <p:txBody>
          <a:bodyPr/>
          <a:lstStyle/>
          <a:p>
            <a:pPr>
              <a:defRPr/>
            </a:pPr>
            <a:r>
              <a:rPr lang="en-US" smtClean="0"/>
              <a:t>Union Operation – Example </a:t>
            </a:r>
          </a:p>
        </p:txBody>
      </p:sp>
      <p:sp>
        <p:nvSpPr>
          <p:cNvPr id="19459" name="Rectangle 3"/>
          <p:cNvSpPr>
            <a:spLocks noGrp="1" noChangeArrowheads="1"/>
          </p:cNvSpPr>
          <p:nvPr>
            <p:ph type="body" idx="1"/>
          </p:nvPr>
        </p:nvSpPr>
        <p:spPr>
          <a:xfrm>
            <a:off x="798513" y="1077913"/>
            <a:ext cx="6861175" cy="334962"/>
          </a:xfrm>
        </p:spPr>
        <p:txBody>
          <a:bodyPr>
            <a:normAutofit fontScale="70000" lnSpcReduction="20000"/>
          </a:bodyPr>
          <a:lstStyle/>
          <a:p>
            <a:pPr>
              <a:lnSpc>
                <a:spcPct val="90000"/>
              </a:lnSpc>
            </a:pPr>
            <a:r>
              <a:rPr lang="en-US" altLang="en-US" smtClean="0"/>
              <a:t>Relations </a:t>
            </a:r>
            <a:r>
              <a:rPr lang="en-US" altLang="en-US" i="1" smtClean="0"/>
              <a:t>r, s:</a:t>
            </a:r>
            <a:endParaRPr lang="en-US" altLang="en-US" smtClean="0"/>
          </a:p>
        </p:txBody>
      </p:sp>
      <p:sp>
        <p:nvSpPr>
          <p:cNvPr id="10244" name="Rectangle 4"/>
          <p:cNvSpPr>
            <a:spLocks noChangeArrowheads="1"/>
          </p:cNvSpPr>
          <p:nvPr/>
        </p:nvSpPr>
        <p:spPr bwMode="auto">
          <a:xfrm>
            <a:off x="798513" y="3238500"/>
            <a:ext cx="7029450" cy="128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defRPr>
            </a:lvl2pPr>
            <a:lvl3pPr marL="1143000" indent="-228600">
              <a:spcBef>
                <a:spcPct val="35000"/>
              </a:spcBef>
              <a:buClr>
                <a:srgbClr val="33CC33"/>
              </a:buClr>
              <a:buSzPct val="75000"/>
              <a:buFont typeface="Webdings" charset="2"/>
              <a:buChar char="4"/>
              <a:defRPr kumimoji="1">
                <a:solidFill>
                  <a:schemeClr val="tx1"/>
                </a:solidFill>
                <a:latin typeface="Helvetica" charset="0"/>
              </a:defRPr>
            </a:lvl3pPr>
            <a:lvl4pPr marL="1600200" indent="-228600">
              <a:spcBef>
                <a:spcPct val="35000"/>
              </a:spcBef>
              <a:buClr>
                <a:schemeClr val="hlink"/>
              </a:buClr>
              <a:buFont typeface="Times New Roman" charset="0"/>
              <a:buChar char="–"/>
              <a:defRPr kumimoji="1">
                <a:solidFill>
                  <a:schemeClr val="tx1"/>
                </a:solidFill>
                <a:latin typeface="Helvetica" charset="0"/>
              </a:defRPr>
            </a:lvl4pPr>
            <a:lvl5pPr marL="2057400" indent="-228600">
              <a:spcBef>
                <a:spcPct val="35000"/>
              </a:spcBef>
              <a:buClr>
                <a:schemeClr val="tx2"/>
              </a:buClr>
              <a:buSzPct val="75000"/>
              <a:buChar char="»"/>
              <a:defRPr kumimoji="1">
                <a:solidFill>
                  <a:schemeClr val="tx1"/>
                </a:solidFill>
                <a:latin typeface="Helvetica"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9pPr>
          </a:lstStyle>
          <a:p>
            <a:pPr>
              <a:lnSpc>
                <a:spcPct val="90000"/>
              </a:lnSpc>
              <a:defRPr/>
            </a:pPr>
            <a:r>
              <a:rPr lang="en-US" altLang="en-US" smtClean="0"/>
              <a:t>r </a:t>
            </a:r>
            <a:r>
              <a:rPr lang="en-US" altLang="en-US" smtClean="0">
                <a:sym typeface="Symbol" charset="2"/>
              </a:rPr>
              <a:t> s</a:t>
            </a:r>
            <a:r>
              <a:rPr lang="en-US" altLang="en-US" smtClean="0"/>
              <a:t>:</a:t>
            </a:r>
          </a:p>
        </p:txBody>
      </p:sp>
      <p:pic>
        <p:nvPicPr>
          <p:cNvPr id="10245" name="Picture 5"/>
          <p:cNvPicPr>
            <a:picLocks noChangeAspect="1" noChangeArrowheads="1"/>
          </p:cNvPicPr>
          <p:nvPr/>
        </p:nvPicPr>
        <p:blipFill>
          <a:blip r:embed="rId3"/>
          <a:srcRect/>
          <a:stretch>
            <a:fillRect/>
          </a:stretch>
        </p:blipFill>
        <p:spPr bwMode="auto">
          <a:xfrm>
            <a:off x="2986088" y="1138238"/>
            <a:ext cx="2357437" cy="421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873216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0" name="Rectangle 2"/>
          <p:cNvSpPr>
            <a:spLocks noGrp="1" noChangeArrowheads="1"/>
          </p:cNvSpPr>
          <p:nvPr>
            <p:ph type="title"/>
          </p:nvPr>
        </p:nvSpPr>
        <p:spPr/>
        <p:txBody>
          <a:bodyPr/>
          <a:lstStyle/>
          <a:p>
            <a:pPr>
              <a:defRPr/>
            </a:pPr>
            <a:r>
              <a:rPr lang="en-US" smtClean="0"/>
              <a:t>Set Difference Operation</a:t>
            </a:r>
          </a:p>
        </p:txBody>
      </p:sp>
      <p:sp>
        <p:nvSpPr>
          <p:cNvPr id="25603" name="Rectangle 3"/>
          <p:cNvSpPr>
            <a:spLocks noGrp="1" noChangeArrowheads="1"/>
          </p:cNvSpPr>
          <p:nvPr>
            <p:ph type="body" idx="1"/>
          </p:nvPr>
        </p:nvSpPr>
        <p:spPr>
          <a:xfrm>
            <a:off x="228600" y="1077913"/>
            <a:ext cx="8762999" cy="4916487"/>
          </a:xfrm>
        </p:spPr>
        <p:txBody>
          <a:bodyPr/>
          <a:lstStyle/>
          <a:p>
            <a:pPr>
              <a:spcBef>
                <a:spcPct val="60000"/>
              </a:spcBef>
            </a:pPr>
            <a:r>
              <a:rPr lang="en-US" altLang="en-US" sz="1600" dirty="0" smtClean="0"/>
              <a:t>Notation </a:t>
            </a:r>
            <a:r>
              <a:rPr lang="en-US" altLang="en-US" sz="1600" i="1" dirty="0" smtClean="0"/>
              <a:t>r – s</a:t>
            </a:r>
          </a:p>
          <a:p>
            <a:r>
              <a:rPr lang="en-US" altLang="en-US" sz="1600" dirty="0" smtClean="0"/>
              <a:t>Defined as:</a:t>
            </a:r>
          </a:p>
          <a:p>
            <a:pPr>
              <a:buFont typeface="Monotype Sorts" pitchFamily="2" charset="2"/>
              <a:buNone/>
            </a:pPr>
            <a:r>
              <a:rPr lang="en-US" altLang="en-US" sz="1600" dirty="0" smtClean="0"/>
              <a:t>		 </a:t>
            </a:r>
            <a:r>
              <a:rPr lang="en-US" altLang="en-US" sz="1600" i="1" dirty="0" smtClean="0"/>
              <a:t>r – s</a:t>
            </a:r>
            <a:r>
              <a:rPr lang="en-US" altLang="en-US" sz="1600" dirty="0" smtClean="0"/>
              <a:t>  = {</a:t>
            </a:r>
            <a:r>
              <a:rPr lang="en-US" altLang="en-US" sz="1600" i="1" dirty="0" smtClean="0"/>
              <a:t>t</a:t>
            </a:r>
            <a:r>
              <a:rPr lang="en-US" altLang="en-US" sz="1600" dirty="0" smtClean="0"/>
              <a:t> | </a:t>
            </a:r>
            <a:r>
              <a:rPr lang="en-US" altLang="en-US" sz="1600" i="1" dirty="0" smtClean="0"/>
              <a:t>t</a:t>
            </a:r>
            <a:r>
              <a:rPr lang="en-US" altLang="en-US" sz="1600" dirty="0" smtClean="0"/>
              <a:t> </a:t>
            </a:r>
            <a:r>
              <a:rPr lang="en-US" altLang="en-US" sz="1600" dirty="0" smtClean="0">
                <a:sym typeface="Symbol" panose="05050102010706020507" pitchFamily="18" charset="2"/>
              </a:rPr>
              <a:t> </a:t>
            </a:r>
            <a:r>
              <a:rPr lang="en-US" altLang="en-US" sz="1600" i="1" dirty="0" smtClean="0">
                <a:sym typeface="Symbol" panose="05050102010706020507" pitchFamily="18" charset="2"/>
              </a:rPr>
              <a:t>r</a:t>
            </a:r>
            <a:r>
              <a:rPr lang="en-US" altLang="en-US" sz="1600" dirty="0" smtClean="0">
                <a:sym typeface="Symbol" panose="05050102010706020507" pitchFamily="18" charset="2"/>
              </a:rPr>
              <a:t> </a:t>
            </a:r>
            <a:r>
              <a:rPr lang="en-US" altLang="en-US" sz="1600" b="1" dirty="0" smtClean="0">
                <a:sym typeface="Symbol" panose="05050102010706020507" pitchFamily="18" charset="2"/>
              </a:rPr>
              <a:t>and</a:t>
            </a:r>
            <a:r>
              <a:rPr lang="en-US" altLang="en-US" sz="1600" dirty="0" smtClean="0">
                <a:sym typeface="Symbol" panose="05050102010706020507" pitchFamily="18" charset="2"/>
              </a:rPr>
              <a:t> t  </a:t>
            </a:r>
            <a:r>
              <a:rPr lang="en-US" altLang="en-US" sz="1600" i="1" dirty="0" smtClean="0">
                <a:sym typeface="Symbol" panose="05050102010706020507" pitchFamily="18" charset="2"/>
              </a:rPr>
              <a:t>s</a:t>
            </a:r>
            <a:r>
              <a:rPr lang="en-US" altLang="en-US" sz="1600" dirty="0" smtClean="0">
                <a:sym typeface="Symbol" panose="05050102010706020507" pitchFamily="18" charset="2"/>
              </a:rPr>
              <a:t>}</a:t>
            </a:r>
          </a:p>
          <a:p>
            <a:pPr>
              <a:buFont typeface="Monotype Sorts" pitchFamily="2" charset="2"/>
              <a:buNone/>
            </a:pPr>
            <a:endParaRPr lang="en-US" altLang="en-US" sz="1600" i="1" dirty="0" smtClean="0"/>
          </a:p>
          <a:p>
            <a:r>
              <a:rPr lang="en-US" altLang="en-US" sz="1600" dirty="0" smtClean="0"/>
              <a:t>Set differences must be taken between </a:t>
            </a:r>
            <a:r>
              <a:rPr lang="en-US" altLang="en-US" sz="1600" b="1" dirty="0" smtClean="0">
                <a:solidFill>
                  <a:schemeClr val="tx2"/>
                </a:solidFill>
              </a:rPr>
              <a:t>compatible</a:t>
            </a:r>
            <a:r>
              <a:rPr lang="en-US" altLang="en-US" sz="1600" dirty="0" smtClean="0"/>
              <a:t> relations.</a:t>
            </a:r>
          </a:p>
          <a:p>
            <a:pPr lvl="1"/>
            <a:r>
              <a:rPr lang="en-US" altLang="en-US" sz="1600" i="1" dirty="0" smtClean="0"/>
              <a:t>r</a:t>
            </a:r>
            <a:r>
              <a:rPr lang="en-US" altLang="en-US" sz="1600" dirty="0" smtClean="0"/>
              <a:t> and </a:t>
            </a:r>
            <a:r>
              <a:rPr lang="en-US" altLang="en-US" sz="1600" i="1" dirty="0" smtClean="0"/>
              <a:t>s</a:t>
            </a:r>
            <a:r>
              <a:rPr lang="en-US" altLang="en-US" sz="1600" dirty="0" smtClean="0"/>
              <a:t> must have the </a:t>
            </a:r>
            <a:r>
              <a:rPr lang="en-US" altLang="en-US" sz="1600" dirty="0" smtClean="0">
                <a:solidFill>
                  <a:schemeClr val="tx2"/>
                </a:solidFill>
              </a:rPr>
              <a:t>same</a:t>
            </a:r>
            <a:r>
              <a:rPr lang="en-US" altLang="en-US" sz="1600" dirty="0" smtClean="0"/>
              <a:t> arity</a:t>
            </a:r>
          </a:p>
          <a:p>
            <a:pPr lvl="1"/>
            <a:r>
              <a:rPr lang="en-US" altLang="en-US" sz="1600" dirty="0" smtClean="0"/>
              <a:t>attribute domains of </a:t>
            </a:r>
            <a:r>
              <a:rPr lang="en-US" altLang="en-US" sz="1600" i="1" dirty="0" smtClean="0"/>
              <a:t>r </a:t>
            </a:r>
            <a:r>
              <a:rPr lang="en-US" altLang="en-US" sz="1600" dirty="0" smtClean="0"/>
              <a:t>and </a:t>
            </a:r>
            <a:r>
              <a:rPr lang="en-US" altLang="en-US" sz="1600" i="1" dirty="0" smtClean="0"/>
              <a:t>s </a:t>
            </a:r>
            <a:r>
              <a:rPr lang="en-US" altLang="en-US" sz="1600" dirty="0" smtClean="0"/>
              <a:t>must be compatible</a:t>
            </a:r>
          </a:p>
          <a:p>
            <a:pPr>
              <a:lnSpc>
                <a:spcPct val="140000"/>
              </a:lnSpc>
            </a:pPr>
            <a:r>
              <a:rPr lang="en-US" altLang="en-US" sz="1600" dirty="0" smtClean="0"/>
              <a:t>Example: to find all courses taught in the Fall 2009 semester, but not in the Spring 2010 semester</a:t>
            </a:r>
            <a:br>
              <a:rPr lang="en-US" altLang="en-US" sz="1600" dirty="0" smtClean="0"/>
            </a:br>
            <a:r>
              <a:rPr lang="en-US" altLang="en-US" sz="1600" dirty="0" smtClean="0"/>
              <a:t>   </a:t>
            </a:r>
            <a:r>
              <a:rPr lang="en-US" altLang="en-US" dirty="0" smtClean="0">
                <a:sym typeface="Symbol" panose="05050102010706020507" pitchFamily="18" charset="2"/>
              </a:rPr>
              <a:t></a:t>
            </a:r>
            <a:r>
              <a:rPr lang="en-US" altLang="en-US" sz="2400" i="1" baseline="-25000" dirty="0" err="1" smtClean="0"/>
              <a:t>course_id</a:t>
            </a:r>
            <a:r>
              <a:rPr lang="en-US" altLang="en-US" sz="1600" dirty="0" smtClean="0"/>
              <a:t> </a:t>
            </a:r>
            <a:r>
              <a:rPr lang="en-US" altLang="en-US" sz="2000" dirty="0" smtClean="0"/>
              <a:t>(</a:t>
            </a:r>
            <a:r>
              <a:rPr lang="en-US" altLang="en-US" sz="2000" i="1" dirty="0" smtClean="0">
                <a:sym typeface="Symbol" panose="05050102010706020507" pitchFamily="18" charset="2"/>
              </a:rPr>
              <a:t></a:t>
            </a:r>
            <a:r>
              <a:rPr lang="en-US" altLang="en-US" sz="2000" dirty="0" smtClean="0">
                <a:sym typeface="Symbol" panose="05050102010706020507" pitchFamily="18" charset="2"/>
              </a:rPr>
              <a:t> </a:t>
            </a:r>
            <a:r>
              <a:rPr lang="en-US" altLang="en-US" sz="2400" i="1" baseline="-25000" dirty="0" smtClean="0">
                <a:sym typeface="Symbol" panose="05050102010706020507" pitchFamily="18" charset="2"/>
              </a:rPr>
              <a:t>semester=“Fall”  </a:t>
            </a:r>
            <a:r>
              <a:rPr lang="el-GR" altLang="en-US" sz="2400" i="1" baseline="-25000" dirty="0" smtClean="0">
                <a:sym typeface="Symbol" panose="05050102010706020507" pitchFamily="18" charset="2"/>
              </a:rPr>
              <a:t>Λ</a:t>
            </a:r>
            <a:r>
              <a:rPr lang="en-US" altLang="en-US" sz="2400" i="1" baseline="-25000" dirty="0" smtClean="0">
                <a:sym typeface="Symbol" panose="05050102010706020507" pitchFamily="18" charset="2"/>
              </a:rPr>
              <a:t> year=2009 </a:t>
            </a:r>
            <a:r>
              <a:rPr lang="en-US" altLang="en-US" sz="2000" dirty="0" smtClean="0">
                <a:sym typeface="Symbol" panose="05050102010706020507" pitchFamily="18" charset="2"/>
              </a:rPr>
              <a:t>(</a:t>
            </a:r>
            <a:r>
              <a:rPr lang="en-US" altLang="en-US" sz="2000" i="1" dirty="0" smtClean="0">
                <a:sym typeface="Symbol" panose="05050102010706020507" pitchFamily="18" charset="2"/>
              </a:rPr>
              <a:t>section</a:t>
            </a:r>
            <a:r>
              <a:rPr lang="en-US" altLang="en-US" sz="2000" dirty="0" smtClean="0">
                <a:sym typeface="Symbol" panose="05050102010706020507" pitchFamily="18" charset="2"/>
              </a:rPr>
              <a:t>))  −</a:t>
            </a:r>
            <a:r>
              <a:rPr lang="en-US" altLang="en-US" sz="1600" dirty="0" smtClean="0">
                <a:sym typeface="Symbol" panose="05050102010706020507" pitchFamily="18" charset="2"/>
              </a:rPr>
              <a:t>  </a:t>
            </a:r>
            <a:br>
              <a:rPr lang="en-US" altLang="en-US" sz="1600" dirty="0" smtClean="0">
                <a:sym typeface="Symbol" panose="05050102010706020507" pitchFamily="18" charset="2"/>
              </a:rPr>
            </a:br>
            <a:r>
              <a:rPr lang="en-US" altLang="en-US" sz="1600" dirty="0" smtClean="0">
                <a:sym typeface="Symbol" panose="05050102010706020507" pitchFamily="18" charset="2"/>
              </a:rPr>
              <a:t>   </a:t>
            </a:r>
            <a:r>
              <a:rPr lang="en-US" altLang="en-US" dirty="0" smtClean="0">
                <a:sym typeface="Symbol" panose="05050102010706020507" pitchFamily="18" charset="2"/>
              </a:rPr>
              <a:t></a:t>
            </a:r>
            <a:r>
              <a:rPr lang="en-US" altLang="en-US" sz="2400" i="1" baseline="-25000" dirty="0" err="1" smtClean="0"/>
              <a:t>course_id</a:t>
            </a:r>
            <a:r>
              <a:rPr lang="en-US" altLang="en-US" sz="1600" dirty="0" smtClean="0"/>
              <a:t> </a:t>
            </a:r>
            <a:r>
              <a:rPr lang="en-US" altLang="en-US" sz="2000" dirty="0" smtClean="0"/>
              <a:t>(</a:t>
            </a:r>
            <a:r>
              <a:rPr lang="en-US" altLang="en-US" sz="2000" i="1" dirty="0" smtClean="0">
                <a:sym typeface="Symbol" panose="05050102010706020507" pitchFamily="18" charset="2"/>
              </a:rPr>
              <a:t></a:t>
            </a:r>
            <a:r>
              <a:rPr lang="en-US" altLang="en-US" sz="2000" dirty="0" smtClean="0">
                <a:sym typeface="Symbol" panose="05050102010706020507" pitchFamily="18" charset="2"/>
              </a:rPr>
              <a:t> </a:t>
            </a:r>
            <a:r>
              <a:rPr lang="en-US" altLang="en-US" sz="2400" i="1" baseline="-25000" dirty="0" smtClean="0">
                <a:sym typeface="Symbol" panose="05050102010706020507" pitchFamily="18" charset="2"/>
              </a:rPr>
              <a:t>semester=“Spring”  </a:t>
            </a:r>
            <a:r>
              <a:rPr lang="el-GR" altLang="en-US" sz="2400" i="1" baseline="-25000" dirty="0" smtClean="0">
                <a:sym typeface="Symbol" panose="05050102010706020507" pitchFamily="18" charset="2"/>
              </a:rPr>
              <a:t>Λ</a:t>
            </a:r>
            <a:r>
              <a:rPr lang="en-US" altLang="en-US" sz="2400" i="1" baseline="-25000" dirty="0" smtClean="0">
                <a:sym typeface="Symbol" panose="05050102010706020507" pitchFamily="18" charset="2"/>
              </a:rPr>
              <a:t> year=2010 </a:t>
            </a:r>
            <a:r>
              <a:rPr lang="en-US" altLang="en-US" sz="2000" dirty="0" smtClean="0">
                <a:sym typeface="Symbol" panose="05050102010706020507" pitchFamily="18" charset="2"/>
              </a:rPr>
              <a:t>(</a:t>
            </a:r>
            <a:r>
              <a:rPr lang="en-US" altLang="en-US" sz="2000" i="1" dirty="0" smtClean="0">
                <a:sym typeface="Symbol" panose="05050102010706020507" pitchFamily="18" charset="2"/>
              </a:rPr>
              <a:t>section</a:t>
            </a:r>
            <a:r>
              <a:rPr lang="en-US" altLang="en-US" sz="2000" dirty="0" smtClean="0">
                <a:sym typeface="Symbol" panose="05050102010706020507" pitchFamily="18" charset="2"/>
              </a:rPr>
              <a:t>))</a:t>
            </a:r>
          </a:p>
          <a:p>
            <a:endParaRPr lang="en-US" altLang="en-US" sz="1600" dirty="0" smtClean="0">
              <a:sym typeface="Symbol" panose="05050102010706020507" pitchFamily="18" charset="2"/>
            </a:endParaRPr>
          </a:p>
          <a:p>
            <a:pPr>
              <a:buFont typeface="Monotype Sorts" pitchFamily="2" charset="2"/>
              <a:buNone/>
            </a:pPr>
            <a:endParaRPr lang="en-US" altLang="en-US" sz="1600" dirty="0" smtClean="0">
              <a:sym typeface="Symbol" panose="05050102010706020507" pitchFamily="18" charset="2"/>
            </a:endParaRPr>
          </a:p>
          <a:p>
            <a:pPr>
              <a:buFont typeface="Monotype Sorts" pitchFamily="2" charset="2"/>
              <a:buNone/>
            </a:pPr>
            <a:endParaRPr lang="en-US" altLang="en-US" sz="1600" dirty="0" smtClean="0">
              <a:sym typeface="Symbol" panose="05050102010706020507" pitchFamily="18" charset="2"/>
            </a:endParaRPr>
          </a:p>
          <a:p>
            <a:pPr>
              <a:buFont typeface="Monotype Sorts" pitchFamily="2" charset="2"/>
              <a:buNone/>
            </a:pPr>
            <a:endParaRPr lang="en-US" altLang="en-US" sz="1600" dirty="0" smtClean="0">
              <a:sym typeface="Symbol" panose="05050102010706020507" pitchFamily="18" charset="2"/>
            </a:endParaRPr>
          </a:p>
        </p:txBody>
      </p:sp>
    </p:spTree>
    <p:extLst>
      <p:ext uri="{BB962C8B-B14F-4D97-AF65-F5344CB8AC3E}">
        <p14:creationId xmlns:p14="http://schemas.microsoft.com/office/powerpoint/2010/main" val="199716076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Rectangle 2"/>
          <p:cNvSpPr>
            <a:spLocks noGrp="1" noChangeArrowheads="1"/>
          </p:cNvSpPr>
          <p:nvPr>
            <p:ph type="title"/>
          </p:nvPr>
        </p:nvSpPr>
        <p:spPr>
          <a:xfrm>
            <a:off x="823913" y="66675"/>
            <a:ext cx="8077200" cy="609600"/>
          </a:xfrm>
        </p:spPr>
        <p:txBody>
          <a:bodyPr>
            <a:normAutofit fontScale="90000"/>
          </a:bodyPr>
          <a:lstStyle/>
          <a:p>
            <a:pPr>
              <a:defRPr/>
            </a:pPr>
            <a:r>
              <a:rPr lang="en-US" smtClean="0"/>
              <a:t>Set difference of two relations</a:t>
            </a:r>
          </a:p>
        </p:txBody>
      </p:sp>
      <p:sp>
        <p:nvSpPr>
          <p:cNvPr id="23555" name="Rectangle 3"/>
          <p:cNvSpPr>
            <a:spLocks noGrp="1" noChangeArrowheads="1"/>
          </p:cNvSpPr>
          <p:nvPr>
            <p:ph type="body" idx="1"/>
          </p:nvPr>
        </p:nvSpPr>
        <p:spPr>
          <a:xfrm>
            <a:off x="798513" y="1077913"/>
            <a:ext cx="6861175" cy="334962"/>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fontScale="70000" lnSpcReduction="20000"/>
          </a:bodyPr>
          <a:lstStyle/>
          <a:p>
            <a:pPr>
              <a:lnSpc>
                <a:spcPct val="90000"/>
              </a:lnSpc>
            </a:pPr>
            <a:r>
              <a:rPr lang="en-US" altLang="en-US" smtClean="0"/>
              <a:t>Relations </a:t>
            </a:r>
            <a:r>
              <a:rPr lang="en-US" altLang="en-US" i="1" smtClean="0"/>
              <a:t>r</a:t>
            </a:r>
            <a:r>
              <a:rPr lang="en-US" altLang="en-US" smtClean="0"/>
              <a:t>, </a:t>
            </a:r>
            <a:r>
              <a:rPr lang="en-US" altLang="en-US" i="1" smtClean="0"/>
              <a:t>s</a:t>
            </a:r>
            <a:r>
              <a:rPr lang="en-US" altLang="en-US" smtClean="0"/>
              <a:t>:</a:t>
            </a:r>
          </a:p>
        </p:txBody>
      </p:sp>
      <p:sp>
        <p:nvSpPr>
          <p:cNvPr id="12292" name="Rectangle 4"/>
          <p:cNvSpPr>
            <a:spLocks noChangeArrowheads="1"/>
          </p:cNvSpPr>
          <p:nvPr/>
        </p:nvSpPr>
        <p:spPr bwMode="auto">
          <a:xfrm>
            <a:off x="798513" y="3221038"/>
            <a:ext cx="7029450" cy="92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defRPr>
            </a:lvl2pPr>
            <a:lvl3pPr marL="1143000" indent="-228600">
              <a:spcBef>
                <a:spcPct val="35000"/>
              </a:spcBef>
              <a:buClr>
                <a:srgbClr val="33CC33"/>
              </a:buClr>
              <a:buSzPct val="75000"/>
              <a:buFont typeface="Webdings" charset="2"/>
              <a:buChar char="4"/>
              <a:defRPr kumimoji="1">
                <a:solidFill>
                  <a:schemeClr val="tx1"/>
                </a:solidFill>
                <a:latin typeface="Helvetica" charset="0"/>
              </a:defRPr>
            </a:lvl3pPr>
            <a:lvl4pPr marL="1600200" indent="-228600">
              <a:spcBef>
                <a:spcPct val="35000"/>
              </a:spcBef>
              <a:buClr>
                <a:schemeClr val="hlink"/>
              </a:buClr>
              <a:buFont typeface="Times New Roman" charset="0"/>
              <a:buChar char="–"/>
              <a:defRPr kumimoji="1">
                <a:solidFill>
                  <a:schemeClr val="tx1"/>
                </a:solidFill>
                <a:latin typeface="Helvetica" charset="0"/>
              </a:defRPr>
            </a:lvl4pPr>
            <a:lvl5pPr marL="2057400" indent="-228600">
              <a:spcBef>
                <a:spcPct val="35000"/>
              </a:spcBef>
              <a:buClr>
                <a:schemeClr val="tx2"/>
              </a:buClr>
              <a:buSzPct val="75000"/>
              <a:buChar char="»"/>
              <a:defRPr kumimoji="1">
                <a:solidFill>
                  <a:schemeClr val="tx1"/>
                </a:solidFill>
                <a:latin typeface="Helvetica"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9pPr>
          </a:lstStyle>
          <a:p>
            <a:pPr>
              <a:lnSpc>
                <a:spcPct val="90000"/>
              </a:lnSpc>
              <a:defRPr/>
            </a:pPr>
            <a:r>
              <a:rPr lang="en-US" altLang="en-US" i="1" smtClean="0"/>
              <a:t>r  </a:t>
            </a:r>
            <a:r>
              <a:rPr lang="en-US" altLang="en-US" i="1" smtClean="0">
                <a:sym typeface="Symbol" charset="2"/>
              </a:rPr>
              <a:t>– s</a:t>
            </a:r>
            <a:r>
              <a:rPr lang="en-US" altLang="en-US" i="1" smtClean="0"/>
              <a:t>:</a:t>
            </a:r>
          </a:p>
        </p:txBody>
      </p:sp>
      <p:pic>
        <p:nvPicPr>
          <p:cNvPr id="12293" name="Picture 5"/>
          <p:cNvPicPr>
            <a:picLocks noChangeAspect="1" noChangeArrowheads="1"/>
          </p:cNvPicPr>
          <p:nvPr/>
        </p:nvPicPr>
        <p:blipFill>
          <a:blip r:embed="rId3"/>
          <a:srcRect/>
          <a:stretch>
            <a:fillRect/>
          </a:stretch>
        </p:blipFill>
        <p:spPr bwMode="auto">
          <a:xfrm>
            <a:off x="2921000" y="1211263"/>
            <a:ext cx="2554288" cy="3230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6415197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A9301AE5-6F0F-47F1-888C-56A510D53880}" type="slidenum">
              <a:rPr lang="en-US" altLang="en-US" sz="1400" smtClean="0"/>
              <a:pPr>
                <a:spcBef>
                  <a:spcPct val="0"/>
                </a:spcBef>
                <a:buFontTx/>
                <a:buNone/>
              </a:pPr>
              <a:t>2</a:t>
            </a:fld>
            <a:endParaRPr lang="en-US" altLang="en-US" sz="1400" smtClean="0"/>
          </a:p>
        </p:txBody>
      </p:sp>
      <p:sp>
        <p:nvSpPr>
          <p:cNvPr id="6147" name="Rectangle 2"/>
          <p:cNvSpPr>
            <a:spLocks noGrp="1" noChangeArrowheads="1"/>
          </p:cNvSpPr>
          <p:nvPr>
            <p:ph type="title"/>
          </p:nvPr>
        </p:nvSpPr>
        <p:spPr/>
        <p:txBody>
          <a:bodyPr/>
          <a:lstStyle/>
          <a:p>
            <a:r>
              <a:rPr lang="en-US" altLang="en-US" smtClean="0"/>
              <a:t>Relational Query Languages</a:t>
            </a:r>
          </a:p>
        </p:txBody>
      </p:sp>
      <p:sp>
        <p:nvSpPr>
          <p:cNvPr id="2" name="Rectangle 3"/>
          <p:cNvSpPr>
            <a:spLocks noGrp="1" noChangeArrowheads="1"/>
          </p:cNvSpPr>
          <p:nvPr>
            <p:ph type="body" idx="1"/>
          </p:nvPr>
        </p:nvSpPr>
        <p:spPr>
          <a:xfrm>
            <a:off x="0" y="1600200"/>
            <a:ext cx="9067800" cy="5029200"/>
          </a:xfrm>
        </p:spPr>
        <p:txBody>
          <a:bodyPr/>
          <a:lstStyle/>
          <a:p>
            <a:pPr>
              <a:lnSpc>
                <a:spcPct val="90000"/>
              </a:lnSpc>
              <a:defRPr/>
            </a:pPr>
            <a:r>
              <a:rPr lang="en-US" dirty="0" smtClean="0"/>
              <a:t>Languages for describing queries on a relational database</a:t>
            </a:r>
          </a:p>
          <a:p>
            <a:pPr>
              <a:lnSpc>
                <a:spcPct val="90000"/>
              </a:lnSpc>
              <a:defRPr/>
            </a:pPr>
            <a:r>
              <a:rPr lang="en-US" i="1" dirty="0" smtClean="0">
                <a:effectLst>
                  <a:outerShdw blurRad="38100" dist="38100" dir="2700000" algn="tl">
                    <a:srgbClr val="C0C0C0"/>
                  </a:outerShdw>
                </a:effectLst>
              </a:rPr>
              <a:t>Structured Query Language</a:t>
            </a:r>
            <a:r>
              <a:rPr lang="en-US" dirty="0" smtClean="0"/>
              <a:t> (SQL)</a:t>
            </a:r>
          </a:p>
          <a:p>
            <a:pPr lvl="1">
              <a:lnSpc>
                <a:spcPct val="90000"/>
              </a:lnSpc>
              <a:defRPr/>
            </a:pPr>
            <a:r>
              <a:rPr lang="en-US" dirty="0" smtClean="0"/>
              <a:t>Predominant application-level query language</a:t>
            </a:r>
          </a:p>
          <a:p>
            <a:pPr lvl="1">
              <a:lnSpc>
                <a:spcPct val="90000"/>
              </a:lnSpc>
              <a:defRPr/>
            </a:pPr>
            <a:r>
              <a:rPr lang="en-US" dirty="0" smtClean="0"/>
              <a:t>Declarative</a:t>
            </a:r>
          </a:p>
          <a:p>
            <a:pPr>
              <a:lnSpc>
                <a:spcPct val="90000"/>
              </a:lnSpc>
              <a:defRPr/>
            </a:pPr>
            <a:r>
              <a:rPr lang="en-US" i="1" dirty="0" smtClean="0">
                <a:effectLst>
                  <a:outerShdw blurRad="38100" dist="38100" dir="2700000" algn="tl">
                    <a:srgbClr val="C0C0C0"/>
                  </a:outerShdw>
                </a:effectLst>
              </a:rPr>
              <a:t>Relational Algebra</a:t>
            </a:r>
          </a:p>
          <a:p>
            <a:pPr lvl="1">
              <a:lnSpc>
                <a:spcPct val="90000"/>
              </a:lnSpc>
              <a:defRPr/>
            </a:pPr>
            <a:r>
              <a:rPr lang="en-US" dirty="0" smtClean="0"/>
              <a:t>Intermediate language used within DBMS</a:t>
            </a:r>
          </a:p>
          <a:p>
            <a:pPr lvl="1">
              <a:lnSpc>
                <a:spcPct val="90000"/>
              </a:lnSpc>
              <a:defRPr/>
            </a:pPr>
            <a:r>
              <a:rPr lang="en-US" dirty="0" smtClean="0"/>
              <a:t>Procedural</a:t>
            </a:r>
          </a:p>
        </p:txBody>
      </p:sp>
    </p:spTree>
    <p:extLst>
      <p:ext uri="{BB962C8B-B14F-4D97-AF65-F5344CB8AC3E}">
        <p14:creationId xmlns:p14="http://schemas.microsoft.com/office/powerpoint/2010/main" val="2250232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pPr>
              <a:defRPr/>
            </a:pPr>
            <a:r>
              <a:rPr lang="en-US" dirty="0" smtClean="0"/>
              <a:t>Cartesian-Product Operation</a:t>
            </a:r>
          </a:p>
        </p:txBody>
      </p:sp>
      <p:sp>
        <p:nvSpPr>
          <p:cNvPr id="29699" name="Rectangle 3"/>
          <p:cNvSpPr>
            <a:spLocks noGrp="1" noChangeArrowheads="1"/>
          </p:cNvSpPr>
          <p:nvPr>
            <p:ph type="body" idx="1"/>
          </p:nvPr>
        </p:nvSpPr>
        <p:spPr>
          <a:xfrm>
            <a:off x="76200" y="1077913"/>
            <a:ext cx="8991599" cy="4876800"/>
          </a:xfrm>
        </p:spPr>
        <p:txBody>
          <a:bodyPr>
            <a:normAutofit/>
          </a:bodyPr>
          <a:lstStyle/>
          <a:p>
            <a:pPr>
              <a:tabLst>
                <a:tab pos="3149600" algn="ctr"/>
              </a:tabLst>
            </a:pPr>
            <a:r>
              <a:rPr lang="en-US" altLang="en-US" dirty="0" smtClean="0"/>
              <a:t>Notation</a:t>
            </a:r>
            <a:r>
              <a:rPr lang="en-US" altLang="en-US" i="1" dirty="0" smtClean="0"/>
              <a:t> r </a:t>
            </a:r>
            <a:r>
              <a:rPr lang="en-US" altLang="en-US" dirty="0" smtClean="0"/>
              <a:t>x</a:t>
            </a:r>
            <a:r>
              <a:rPr lang="en-US" altLang="en-US" i="1" dirty="0" smtClean="0"/>
              <a:t> s</a:t>
            </a:r>
            <a:endParaRPr lang="en-US" altLang="en-US" dirty="0" smtClean="0"/>
          </a:p>
          <a:p>
            <a:pPr>
              <a:tabLst>
                <a:tab pos="3149600" algn="ctr"/>
              </a:tabLst>
            </a:pPr>
            <a:r>
              <a:rPr lang="en-US" altLang="en-US" dirty="0" smtClean="0"/>
              <a:t>Defined as:</a:t>
            </a:r>
          </a:p>
          <a:p>
            <a:pPr>
              <a:buFont typeface="Monotype Sorts" pitchFamily="2" charset="2"/>
              <a:buNone/>
              <a:tabLst>
                <a:tab pos="3149600" algn="ctr"/>
              </a:tabLst>
            </a:pPr>
            <a:r>
              <a:rPr lang="en-US" altLang="en-US" dirty="0" smtClean="0"/>
              <a:t>		</a:t>
            </a:r>
            <a:r>
              <a:rPr lang="en-US" altLang="en-US" i="1" dirty="0" smtClean="0"/>
              <a:t>r</a:t>
            </a:r>
            <a:r>
              <a:rPr lang="en-US" altLang="en-US" dirty="0" smtClean="0"/>
              <a:t> x </a:t>
            </a:r>
            <a:r>
              <a:rPr lang="en-US" altLang="en-US" i="1" dirty="0" smtClean="0"/>
              <a:t>s</a:t>
            </a:r>
            <a:r>
              <a:rPr lang="en-US" altLang="en-US" dirty="0" smtClean="0"/>
              <a:t> = {</a:t>
            </a:r>
            <a:r>
              <a:rPr lang="en-US" altLang="en-US" i="1" dirty="0" smtClean="0"/>
              <a:t>t q </a:t>
            </a:r>
            <a:r>
              <a:rPr lang="en-US" altLang="en-US" dirty="0" smtClean="0"/>
              <a:t>|</a:t>
            </a:r>
            <a:r>
              <a:rPr lang="en-US" altLang="en-US" i="1" dirty="0" smtClean="0"/>
              <a:t> t </a:t>
            </a:r>
            <a:r>
              <a:rPr lang="en-US" altLang="en-US" dirty="0" smtClean="0">
                <a:sym typeface="Symbol" panose="05050102010706020507" pitchFamily="18" charset="2"/>
              </a:rPr>
              <a:t></a:t>
            </a:r>
            <a:r>
              <a:rPr lang="en-US" altLang="en-US" i="1" dirty="0" smtClean="0">
                <a:sym typeface="Symbol" panose="05050102010706020507" pitchFamily="18" charset="2"/>
              </a:rPr>
              <a:t> r </a:t>
            </a:r>
            <a:r>
              <a:rPr lang="en-US" altLang="en-US" b="1" dirty="0" smtClean="0">
                <a:sym typeface="Symbol" panose="05050102010706020507" pitchFamily="18" charset="2"/>
              </a:rPr>
              <a:t>and </a:t>
            </a:r>
            <a:r>
              <a:rPr lang="en-US" altLang="en-US" i="1" dirty="0" smtClean="0">
                <a:sym typeface="Symbol" panose="05050102010706020507" pitchFamily="18" charset="2"/>
              </a:rPr>
              <a:t>q </a:t>
            </a:r>
            <a:r>
              <a:rPr lang="en-US" altLang="en-US" dirty="0" smtClean="0">
                <a:sym typeface="Symbol" panose="05050102010706020507" pitchFamily="18" charset="2"/>
              </a:rPr>
              <a:t> </a:t>
            </a:r>
            <a:r>
              <a:rPr lang="en-US" altLang="en-US" i="1" dirty="0" smtClean="0">
                <a:sym typeface="Symbol" panose="05050102010706020507" pitchFamily="18" charset="2"/>
              </a:rPr>
              <a:t>s</a:t>
            </a:r>
            <a:r>
              <a:rPr lang="en-US" altLang="en-US" dirty="0" smtClean="0">
                <a:sym typeface="Symbol" panose="05050102010706020507" pitchFamily="18" charset="2"/>
              </a:rPr>
              <a:t>}</a:t>
            </a:r>
            <a:br>
              <a:rPr lang="en-US" altLang="en-US" dirty="0" smtClean="0">
                <a:sym typeface="Symbol" panose="05050102010706020507" pitchFamily="18" charset="2"/>
              </a:rPr>
            </a:br>
            <a:endParaRPr lang="en-US" altLang="en-US" dirty="0" smtClean="0">
              <a:sym typeface="Symbol" panose="05050102010706020507" pitchFamily="18" charset="2"/>
            </a:endParaRPr>
          </a:p>
          <a:p>
            <a:pPr>
              <a:tabLst>
                <a:tab pos="3149600" algn="ctr"/>
              </a:tabLst>
            </a:pPr>
            <a:r>
              <a:rPr lang="en-US" altLang="en-US" dirty="0" smtClean="0">
                <a:sym typeface="Symbol" panose="05050102010706020507" pitchFamily="18" charset="2"/>
              </a:rPr>
              <a:t>Assume that attributes of r(R) and s(S) are disjoint. (That is, </a:t>
            </a:r>
            <a:r>
              <a:rPr lang="en-US" altLang="en-US" i="1" dirty="0" smtClean="0">
                <a:sym typeface="Symbol" panose="05050102010706020507" pitchFamily="18" charset="2"/>
              </a:rPr>
              <a:t>R</a:t>
            </a:r>
            <a:r>
              <a:rPr lang="en-US" altLang="en-US" dirty="0" smtClean="0">
                <a:sym typeface="Symbol" panose="05050102010706020507" pitchFamily="18" charset="2"/>
              </a:rPr>
              <a:t> </a:t>
            </a:r>
            <a:r>
              <a:rPr lang="en-US" altLang="en-US" i="1" dirty="0" smtClean="0">
                <a:sym typeface="Symbol" panose="05050102010706020507" pitchFamily="18" charset="2"/>
              </a:rPr>
              <a:t> S</a:t>
            </a:r>
            <a:r>
              <a:rPr lang="en-US" altLang="en-US" dirty="0" smtClean="0">
                <a:sym typeface="Symbol" panose="05050102010706020507" pitchFamily="18" charset="2"/>
              </a:rPr>
              <a:t> = </a:t>
            </a:r>
            <a:r>
              <a:rPr lang="en-US" altLang="en-US" i="1" dirty="0" smtClean="0">
                <a:sym typeface="Symbol" panose="05050102010706020507" pitchFamily="18" charset="2"/>
              </a:rPr>
              <a:t></a:t>
            </a:r>
            <a:r>
              <a:rPr lang="en-US" altLang="en-US" dirty="0" smtClean="0">
                <a:sym typeface="Symbol" panose="05050102010706020507" pitchFamily="18" charset="2"/>
              </a:rPr>
              <a:t>).</a:t>
            </a:r>
          </a:p>
          <a:p>
            <a:pPr>
              <a:tabLst>
                <a:tab pos="3149600" algn="ctr"/>
              </a:tabLst>
            </a:pPr>
            <a:r>
              <a:rPr lang="en-US" altLang="en-US" dirty="0" smtClean="0">
                <a:sym typeface="Symbol" panose="05050102010706020507" pitchFamily="18" charset="2"/>
              </a:rPr>
              <a:t>If attributes of </a:t>
            </a:r>
            <a:r>
              <a:rPr lang="en-US" altLang="en-US" i="1" dirty="0" smtClean="0">
                <a:sym typeface="Symbol" panose="05050102010706020507" pitchFamily="18" charset="2"/>
              </a:rPr>
              <a:t>r(R)</a:t>
            </a:r>
            <a:r>
              <a:rPr lang="en-US" altLang="en-US" dirty="0" smtClean="0">
                <a:sym typeface="Symbol" panose="05050102010706020507" pitchFamily="18" charset="2"/>
              </a:rPr>
              <a:t> and </a:t>
            </a:r>
            <a:r>
              <a:rPr lang="en-US" altLang="en-US" i="1" dirty="0" smtClean="0">
                <a:sym typeface="Symbol" panose="05050102010706020507" pitchFamily="18" charset="2"/>
              </a:rPr>
              <a:t>s(S</a:t>
            </a:r>
            <a:r>
              <a:rPr lang="en-US" altLang="en-US" dirty="0" smtClean="0">
                <a:sym typeface="Symbol" panose="05050102010706020507" pitchFamily="18" charset="2"/>
              </a:rPr>
              <a:t>) are not disjoint, then renaming must be used.</a:t>
            </a:r>
          </a:p>
        </p:txBody>
      </p:sp>
    </p:spTree>
    <p:extLst>
      <p:ext uri="{BB962C8B-B14F-4D97-AF65-F5344CB8AC3E}">
        <p14:creationId xmlns:p14="http://schemas.microsoft.com/office/powerpoint/2010/main" val="8869458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a:xfrm>
            <a:off x="76200" y="0"/>
            <a:ext cx="8950354" cy="696913"/>
          </a:xfrm>
        </p:spPr>
        <p:txBody>
          <a:bodyPr>
            <a:normAutofit fontScale="90000"/>
          </a:bodyPr>
          <a:lstStyle/>
          <a:p>
            <a:pPr>
              <a:defRPr/>
            </a:pPr>
            <a:r>
              <a:rPr lang="en-US" dirty="0" smtClean="0"/>
              <a:t>Cartesian-Product Operation –  Example</a:t>
            </a:r>
          </a:p>
        </p:txBody>
      </p:sp>
      <p:sp>
        <p:nvSpPr>
          <p:cNvPr id="14339" name="Rectangle 3"/>
          <p:cNvSpPr>
            <a:spLocks noChangeArrowheads="1"/>
          </p:cNvSpPr>
          <p:nvPr/>
        </p:nvSpPr>
        <p:spPr bwMode="auto">
          <a:xfrm>
            <a:off x="798513" y="1077913"/>
            <a:ext cx="70294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342900" indent="-342900">
              <a:spcBef>
                <a:spcPct val="35000"/>
              </a:spcBef>
              <a:buClr>
                <a:schemeClr val="tx2"/>
              </a:buClr>
              <a:buSzPct val="90000"/>
              <a:buFont typeface="Monotype Sorts" charset="2"/>
              <a:buChar char="n"/>
              <a:tabLst>
                <a:tab pos="3149600" algn="ctr"/>
              </a:tabLst>
              <a:defRPr kumimoji="1">
                <a:solidFill>
                  <a:schemeClr val="tx1"/>
                </a:solidFill>
                <a:latin typeface="Helvetica" charset="0"/>
              </a:defRPr>
            </a:lvl1pPr>
            <a:lvl2pPr marL="742950" indent="-285750">
              <a:spcBef>
                <a:spcPct val="35000"/>
              </a:spcBef>
              <a:buClr>
                <a:schemeClr val="folHlink"/>
              </a:buClr>
              <a:buSzPct val="80000"/>
              <a:buFont typeface="Monotype Sorts" charset="2"/>
              <a:buChar char="l"/>
              <a:tabLst>
                <a:tab pos="3149600" algn="ctr"/>
              </a:tabLst>
              <a:defRPr kumimoji="1">
                <a:solidFill>
                  <a:schemeClr val="tx1"/>
                </a:solidFill>
                <a:latin typeface="Helvetica" charset="0"/>
              </a:defRPr>
            </a:lvl2pPr>
            <a:lvl3pPr marL="1143000" indent="-228600">
              <a:spcBef>
                <a:spcPct val="35000"/>
              </a:spcBef>
              <a:buClr>
                <a:srgbClr val="33CC33"/>
              </a:buClr>
              <a:buSzPct val="75000"/>
              <a:buFont typeface="Webdings" charset="2"/>
              <a:buChar char="4"/>
              <a:tabLst>
                <a:tab pos="3149600" algn="ctr"/>
              </a:tabLst>
              <a:defRPr kumimoji="1">
                <a:solidFill>
                  <a:schemeClr val="tx1"/>
                </a:solidFill>
                <a:latin typeface="Helvetica" charset="0"/>
              </a:defRPr>
            </a:lvl3pPr>
            <a:lvl4pPr marL="1600200" indent="-228600">
              <a:spcBef>
                <a:spcPct val="35000"/>
              </a:spcBef>
              <a:buClr>
                <a:schemeClr val="hlink"/>
              </a:buClr>
              <a:buFont typeface="Times New Roman" charset="0"/>
              <a:buChar char="–"/>
              <a:tabLst>
                <a:tab pos="3149600" algn="ctr"/>
              </a:tabLst>
              <a:defRPr kumimoji="1">
                <a:solidFill>
                  <a:schemeClr val="tx1"/>
                </a:solidFill>
                <a:latin typeface="Helvetica" charset="0"/>
              </a:defRPr>
            </a:lvl4pPr>
            <a:lvl5pPr marL="2057400" indent="-228600">
              <a:spcBef>
                <a:spcPct val="35000"/>
              </a:spcBef>
              <a:buClr>
                <a:schemeClr val="tx2"/>
              </a:buClr>
              <a:buSzPct val="75000"/>
              <a:buChar char="»"/>
              <a:tabLst>
                <a:tab pos="3149600" algn="ctr"/>
              </a:tabLst>
              <a:defRPr kumimoji="1">
                <a:solidFill>
                  <a:schemeClr val="tx1"/>
                </a:solidFill>
                <a:latin typeface="Helvetica" charset="0"/>
              </a:defRPr>
            </a:lvl5pPr>
            <a:lvl6pPr marL="2514600" indent="-228600" eaLnBrk="0" fontAlgn="base" hangingPunct="0">
              <a:spcBef>
                <a:spcPct val="35000"/>
              </a:spcBef>
              <a:spcAft>
                <a:spcPct val="0"/>
              </a:spcAft>
              <a:buClr>
                <a:schemeClr val="tx2"/>
              </a:buClr>
              <a:buSzPct val="75000"/>
              <a:buChar char="»"/>
              <a:tabLst>
                <a:tab pos="3149600" algn="ctr"/>
              </a:tabLst>
              <a:defRPr kumimoji="1">
                <a:solidFill>
                  <a:schemeClr val="tx1"/>
                </a:solidFill>
                <a:latin typeface="Helvetica" charset="0"/>
              </a:defRPr>
            </a:lvl6pPr>
            <a:lvl7pPr marL="2971800" indent="-228600" eaLnBrk="0" fontAlgn="base" hangingPunct="0">
              <a:spcBef>
                <a:spcPct val="35000"/>
              </a:spcBef>
              <a:spcAft>
                <a:spcPct val="0"/>
              </a:spcAft>
              <a:buClr>
                <a:schemeClr val="tx2"/>
              </a:buClr>
              <a:buSzPct val="75000"/>
              <a:buChar char="»"/>
              <a:tabLst>
                <a:tab pos="3149600" algn="ctr"/>
              </a:tabLst>
              <a:defRPr kumimoji="1">
                <a:solidFill>
                  <a:schemeClr val="tx1"/>
                </a:solidFill>
                <a:latin typeface="Helvetica" charset="0"/>
              </a:defRPr>
            </a:lvl7pPr>
            <a:lvl8pPr marL="3429000" indent="-228600" eaLnBrk="0" fontAlgn="base" hangingPunct="0">
              <a:spcBef>
                <a:spcPct val="35000"/>
              </a:spcBef>
              <a:spcAft>
                <a:spcPct val="0"/>
              </a:spcAft>
              <a:buClr>
                <a:schemeClr val="tx2"/>
              </a:buClr>
              <a:buSzPct val="75000"/>
              <a:buChar char="»"/>
              <a:tabLst>
                <a:tab pos="3149600" algn="ctr"/>
              </a:tabLst>
              <a:defRPr kumimoji="1">
                <a:solidFill>
                  <a:schemeClr val="tx1"/>
                </a:solidFill>
                <a:latin typeface="Helvetica" charset="0"/>
              </a:defRPr>
            </a:lvl8pPr>
            <a:lvl9pPr marL="3886200" indent="-228600" eaLnBrk="0" fontAlgn="base" hangingPunct="0">
              <a:spcBef>
                <a:spcPct val="35000"/>
              </a:spcBef>
              <a:spcAft>
                <a:spcPct val="0"/>
              </a:spcAft>
              <a:buClr>
                <a:schemeClr val="tx2"/>
              </a:buClr>
              <a:buSzPct val="75000"/>
              <a:buChar char="»"/>
              <a:tabLst>
                <a:tab pos="3149600" algn="ctr"/>
              </a:tabLst>
              <a:defRPr kumimoji="1">
                <a:solidFill>
                  <a:schemeClr val="tx1"/>
                </a:solidFill>
                <a:latin typeface="Helvetica" charset="0"/>
              </a:defRPr>
            </a:lvl9pPr>
          </a:lstStyle>
          <a:p>
            <a:pPr>
              <a:buSzTx/>
              <a:defRPr/>
            </a:pPr>
            <a:r>
              <a:rPr lang="en-US" altLang="en-US" smtClean="0"/>
              <a:t>Relations </a:t>
            </a:r>
            <a:r>
              <a:rPr lang="en-US" altLang="en-US" i="1" smtClean="0"/>
              <a:t>r, s</a:t>
            </a:r>
            <a:r>
              <a:rPr lang="en-US" altLang="en-US" smtClean="0"/>
              <a:t>:</a:t>
            </a:r>
          </a:p>
        </p:txBody>
      </p:sp>
      <p:sp>
        <p:nvSpPr>
          <p:cNvPr id="14340" name="Rectangle 4"/>
          <p:cNvSpPr>
            <a:spLocks noChangeArrowheads="1"/>
          </p:cNvSpPr>
          <p:nvPr/>
        </p:nvSpPr>
        <p:spPr bwMode="auto">
          <a:xfrm>
            <a:off x="798513" y="3135313"/>
            <a:ext cx="70294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342900" indent="-342900">
              <a:spcBef>
                <a:spcPct val="35000"/>
              </a:spcBef>
              <a:buClr>
                <a:schemeClr val="tx2"/>
              </a:buClr>
              <a:buSzPct val="90000"/>
              <a:buFont typeface="Monotype Sorts" charset="2"/>
              <a:buChar char="n"/>
              <a:tabLst>
                <a:tab pos="3149600" algn="ctr"/>
              </a:tabLst>
              <a:defRPr kumimoji="1">
                <a:solidFill>
                  <a:schemeClr val="tx1"/>
                </a:solidFill>
                <a:latin typeface="Helvetica" charset="0"/>
              </a:defRPr>
            </a:lvl1pPr>
            <a:lvl2pPr marL="742950" indent="-285750">
              <a:spcBef>
                <a:spcPct val="35000"/>
              </a:spcBef>
              <a:buClr>
                <a:schemeClr val="folHlink"/>
              </a:buClr>
              <a:buSzPct val="80000"/>
              <a:buFont typeface="Monotype Sorts" charset="2"/>
              <a:buChar char="l"/>
              <a:tabLst>
                <a:tab pos="3149600" algn="ctr"/>
              </a:tabLst>
              <a:defRPr kumimoji="1">
                <a:solidFill>
                  <a:schemeClr val="tx1"/>
                </a:solidFill>
                <a:latin typeface="Helvetica" charset="0"/>
              </a:defRPr>
            </a:lvl2pPr>
            <a:lvl3pPr marL="1143000" indent="-228600">
              <a:spcBef>
                <a:spcPct val="35000"/>
              </a:spcBef>
              <a:buClr>
                <a:srgbClr val="33CC33"/>
              </a:buClr>
              <a:buSzPct val="75000"/>
              <a:buFont typeface="Webdings" charset="2"/>
              <a:buChar char="4"/>
              <a:tabLst>
                <a:tab pos="3149600" algn="ctr"/>
              </a:tabLst>
              <a:defRPr kumimoji="1">
                <a:solidFill>
                  <a:schemeClr val="tx1"/>
                </a:solidFill>
                <a:latin typeface="Helvetica" charset="0"/>
              </a:defRPr>
            </a:lvl3pPr>
            <a:lvl4pPr marL="1600200" indent="-228600">
              <a:spcBef>
                <a:spcPct val="35000"/>
              </a:spcBef>
              <a:buClr>
                <a:schemeClr val="hlink"/>
              </a:buClr>
              <a:buFont typeface="Times New Roman" charset="0"/>
              <a:buChar char="–"/>
              <a:tabLst>
                <a:tab pos="3149600" algn="ctr"/>
              </a:tabLst>
              <a:defRPr kumimoji="1">
                <a:solidFill>
                  <a:schemeClr val="tx1"/>
                </a:solidFill>
                <a:latin typeface="Helvetica" charset="0"/>
              </a:defRPr>
            </a:lvl4pPr>
            <a:lvl5pPr marL="2057400" indent="-228600">
              <a:spcBef>
                <a:spcPct val="35000"/>
              </a:spcBef>
              <a:buClr>
                <a:schemeClr val="tx2"/>
              </a:buClr>
              <a:buSzPct val="75000"/>
              <a:buChar char="»"/>
              <a:tabLst>
                <a:tab pos="3149600" algn="ctr"/>
              </a:tabLst>
              <a:defRPr kumimoji="1">
                <a:solidFill>
                  <a:schemeClr val="tx1"/>
                </a:solidFill>
                <a:latin typeface="Helvetica" charset="0"/>
              </a:defRPr>
            </a:lvl5pPr>
            <a:lvl6pPr marL="2514600" indent="-228600" eaLnBrk="0" fontAlgn="base" hangingPunct="0">
              <a:spcBef>
                <a:spcPct val="35000"/>
              </a:spcBef>
              <a:spcAft>
                <a:spcPct val="0"/>
              </a:spcAft>
              <a:buClr>
                <a:schemeClr val="tx2"/>
              </a:buClr>
              <a:buSzPct val="75000"/>
              <a:buChar char="»"/>
              <a:tabLst>
                <a:tab pos="3149600" algn="ctr"/>
              </a:tabLst>
              <a:defRPr kumimoji="1">
                <a:solidFill>
                  <a:schemeClr val="tx1"/>
                </a:solidFill>
                <a:latin typeface="Helvetica" charset="0"/>
              </a:defRPr>
            </a:lvl6pPr>
            <a:lvl7pPr marL="2971800" indent="-228600" eaLnBrk="0" fontAlgn="base" hangingPunct="0">
              <a:spcBef>
                <a:spcPct val="35000"/>
              </a:spcBef>
              <a:spcAft>
                <a:spcPct val="0"/>
              </a:spcAft>
              <a:buClr>
                <a:schemeClr val="tx2"/>
              </a:buClr>
              <a:buSzPct val="75000"/>
              <a:buChar char="»"/>
              <a:tabLst>
                <a:tab pos="3149600" algn="ctr"/>
              </a:tabLst>
              <a:defRPr kumimoji="1">
                <a:solidFill>
                  <a:schemeClr val="tx1"/>
                </a:solidFill>
                <a:latin typeface="Helvetica" charset="0"/>
              </a:defRPr>
            </a:lvl7pPr>
            <a:lvl8pPr marL="3429000" indent="-228600" eaLnBrk="0" fontAlgn="base" hangingPunct="0">
              <a:spcBef>
                <a:spcPct val="35000"/>
              </a:spcBef>
              <a:spcAft>
                <a:spcPct val="0"/>
              </a:spcAft>
              <a:buClr>
                <a:schemeClr val="tx2"/>
              </a:buClr>
              <a:buSzPct val="75000"/>
              <a:buChar char="»"/>
              <a:tabLst>
                <a:tab pos="3149600" algn="ctr"/>
              </a:tabLst>
              <a:defRPr kumimoji="1">
                <a:solidFill>
                  <a:schemeClr val="tx1"/>
                </a:solidFill>
                <a:latin typeface="Helvetica" charset="0"/>
              </a:defRPr>
            </a:lvl8pPr>
            <a:lvl9pPr marL="3886200" indent="-228600" eaLnBrk="0" fontAlgn="base" hangingPunct="0">
              <a:spcBef>
                <a:spcPct val="35000"/>
              </a:spcBef>
              <a:spcAft>
                <a:spcPct val="0"/>
              </a:spcAft>
              <a:buClr>
                <a:schemeClr val="tx2"/>
              </a:buClr>
              <a:buSzPct val="75000"/>
              <a:buChar char="»"/>
              <a:tabLst>
                <a:tab pos="3149600" algn="ctr"/>
              </a:tabLst>
              <a:defRPr kumimoji="1">
                <a:solidFill>
                  <a:schemeClr val="tx1"/>
                </a:solidFill>
                <a:latin typeface="Helvetica" charset="0"/>
              </a:defRPr>
            </a:lvl9pPr>
          </a:lstStyle>
          <a:p>
            <a:pPr>
              <a:buSzTx/>
              <a:defRPr/>
            </a:pPr>
            <a:r>
              <a:rPr lang="en-US" altLang="en-US" i="1" smtClean="0"/>
              <a:t>r</a:t>
            </a:r>
            <a:r>
              <a:rPr lang="en-US" altLang="en-US" smtClean="0"/>
              <a:t> x</a:t>
            </a:r>
            <a:r>
              <a:rPr lang="en-US" altLang="en-US" smtClean="0">
                <a:sym typeface="Symbol" charset="2"/>
              </a:rPr>
              <a:t> </a:t>
            </a:r>
            <a:r>
              <a:rPr lang="en-US" altLang="en-US" i="1" smtClean="0">
                <a:sym typeface="Symbol" charset="2"/>
              </a:rPr>
              <a:t>s</a:t>
            </a:r>
            <a:r>
              <a:rPr lang="en-US" altLang="en-US" smtClean="0"/>
              <a:t>:</a:t>
            </a:r>
          </a:p>
        </p:txBody>
      </p:sp>
      <p:pic>
        <p:nvPicPr>
          <p:cNvPr id="14341" name="Picture 5"/>
          <p:cNvPicPr>
            <a:picLocks noChangeAspect="1" noChangeArrowheads="1"/>
          </p:cNvPicPr>
          <p:nvPr/>
        </p:nvPicPr>
        <p:blipFill>
          <a:blip r:embed="rId3"/>
          <a:srcRect/>
          <a:stretch>
            <a:fillRect/>
          </a:stretch>
        </p:blipFill>
        <p:spPr bwMode="auto">
          <a:xfrm>
            <a:off x="2913063" y="1076325"/>
            <a:ext cx="2432050" cy="466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212209789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442" name="Rectangle 2"/>
          <p:cNvSpPr>
            <a:spLocks noGrp="1" noChangeArrowheads="1"/>
          </p:cNvSpPr>
          <p:nvPr>
            <p:ph type="title"/>
          </p:nvPr>
        </p:nvSpPr>
        <p:spPr/>
        <p:txBody>
          <a:bodyPr/>
          <a:lstStyle/>
          <a:p>
            <a:pPr>
              <a:defRPr/>
            </a:pPr>
            <a:r>
              <a:rPr lang="en-US" smtClean="0"/>
              <a:t>Composition of Operations</a:t>
            </a:r>
          </a:p>
        </p:txBody>
      </p:sp>
      <p:sp>
        <p:nvSpPr>
          <p:cNvPr id="31747" name="Rectangle 3"/>
          <p:cNvSpPr>
            <a:spLocks noGrp="1" noChangeArrowheads="1"/>
          </p:cNvSpPr>
          <p:nvPr>
            <p:ph type="body" idx="1"/>
          </p:nvPr>
        </p:nvSpPr>
        <p:spPr>
          <a:xfrm>
            <a:off x="0" y="1143000"/>
            <a:ext cx="9144000" cy="5334000"/>
          </a:xfrm>
        </p:spPr>
        <p:txBody>
          <a:bodyPr>
            <a:normAutofit fontScale="85000" lnSpcReduction="20000"/>
          </a:bodyPr>
          <a:lstStyle/>
          <a:p>
            <a:r>
              <a:rPr lang="en-US" altLang="en-US" dirty="0" smtClean="0"/>
              <a:t>Can build expressions using multiple operations</a:t>
            </a:r>
          </a:p>
          <a:p>
            <a:r>
              <a:rPr lang="en-US" altLang="en-US" dirty="0" smtClean="0"/>
              <a:t>Example:  </a:t>
            </a:r>
            <a:r>
              <a:rPr lang="en-US" altLang="en-US" dirty="0" smtClean="0">
                <a:sym typeface="Symbol" panose="05050102010706020507" pitchFamily="18" charset="2"/>
              </a:rPr>
              <a:t></a:t>
            </a:r>
            <a:r>
              <a:rPr lang="en-US" altLang="en-US" baseline="-25000" dirty="0" smtClean="0">
                <a:sym typeface="Symbol" panose="05050102010706020507" pitchFamily="18" charset="2"/>
              </a:rPr>
              <a:t>A=C</a:t>
            </a:r>
            <a:r>
              <a:rPr lang="en-US" altLang="en-US" dirty="0" smtClean="0">
                <a:sym typeface="Symbol" panose="05050102010706020507" pitchFamily="18" charset="2"/>
              </a:rPr>
              <a:t>(</a:t>
            </a:r>
            <a:r>
              <a:rPr lang="en-US" altLang="en-US" i="1" dirty="0" smtClean="0">
                <a:sym typeface="Symbol" panose="05050102010706020507" pitchFamily="18" charset="2"/>
              </a:rPr>
              <a:t>r x s</a:t>
            </a:r>
            <a:r>
              <a:rPr lang="en-US" altLang="en-US" dirty="0" smtClean="0">
                <a:sym typeface="Symbol" panose="05050102010706020507" pitchFamily="18" charset="2"/>
              </a:rPr>
              <a:t>)</a:t>
            </a:r>
          </a:p>
          <a:p>
            <a:pPr>
              <a:buFont typeface="Monotype Sorts" pitchFamily="2" charset="2"/>
              <a:buNone/>
            </a:pPr>
            <a:endParaRPr lang="en-US" altLang="en-US" dirty="0" smtClean="0">
              <a:sym typeface="Symbol" panose="05050102010706020507" pitchFamily="18" charset="2"/>
            </a:endParaRPr>
          </a:p>
          <a:p>
            <a:r>
              <a:rPr lang="en-US" altLang="en-US" i="1" dirty="0" smtClean="0">
                <a:sym typeface="Symbol" panose="05050102010706020507" pitchFamily="18" charset="2"/>
              </a:rPr>
              <a:t>r x s</a:t>
            </a:r>
          </a:p>
          <a:p>
            <a:endParaRPr lang="en-US" altLang="en-US" i="1" dirty="0" smtClean="0">
              <a:sym typeface="Symbol" panose="05050102010706020507" pitchFamily="18" charset="2"/>
            </a:endParaRPr>
          </a:p>
          <a:p>
            <a:endParaRPr lang="en-US" altLang="en-US" i="1" dirty="0" smtClean="0">
              <a:sym typeface="Symbol" panose="05050102010706020507" pitchFamily="18" charset="2"/>
            </a:endParaRPr>
          </a:p>
          <a:p>
            <a:endParaRPr lang="en-US" altLang="en-US" i="1" dirty="0" smtClean="0">
              <a:sym typeface="Symbol" panose="05050102010706020507" pitchFamily="18" charset="2"/>
            </a:endParaRPr>
          </a:p>
          <a:p>
            <a:endParaRPr lang="en-US" altLang="en-US" i="1" dirty="0" smtClean="0">
              <a:sym typeface="Symbol" panose="05050102010706020507" pitchFamily="18" charset="2"/>
            </a:endParaRPr>
          </a:p>
          <a:p>
            <a:endParaRPr lang="en-US" altLang="en-US" i="1" dirty="0" smtClean="0">
              <a:sym typeface="Symbol" panose="05050102010706020507" pitchFamily="18" charset="2"/>
            </a:endParaRPr>
          </a:p>
          <a:p>
            <a:endParaRPr lang="en-US" altLang="en-US" i="1" dirty="0" smtClean="0">
              <a:sym typeface="Symbol" panose="05050102010706020507" pitchFamily="18" charset="2"/>
            </a:endParaRPr>
          </a:p>
          <a:p>
            <a:endParaRPr lang="en-US" altLang="en-US" dirty="0" smtClean="0">
              <a:sym typeface="Symbol" panose="05050102010706020507" pitchFamily="18" charset="2"/>
            </a:endParaRPr>
          </a:p>
          <a:p>
            <a:r>
              <a:rPr lang="en-US" altLang="en-US" dirty="0" smtClean="0">
                <a:sym typeface="Symbol" panose="05050102010706020507" pitchFamily="18" charset="2"/>
              </a:rPr>
              <a:t></a:t>
            </a:r>
            <a:r>
              <a:rPr lang="en-US" altLang="en-US" baseline="-25000" dirty="0" smtClean="0">
                <a:sym typeface="Symbol" panose="05050102010706020507" pitchFamily="18" charset="2"/>
              </a:rPr>
              <a:t>A=C</a:t>
            </a:r>
            <a:r>
              <a:rPr lang="en-US" altLang="en-US" dirty="0" smtClean="0">
                <a:sym typeface="Symbol" panose="05050102010706020507" pitchFamily="18" charset="2"/>
              </a:rPr>
              <a:t>(</a:t>
            </a:r>
            <a:r>
              <a:rPr lang="en-US" altLang="en-US" i="1" dirty="0" smtClean="0">
                <a:sym typeface="Symbol" panose="05050102010706020507" pitchFamily="18" charset="2"/>
              </a:rPr>
              <a:t>r x s</a:t>
            </a:r>
            <a:r>
              <a:rPr lang="en-US" altLang="en-US" dirty="0" smtClean="0">
                <a:sym typeface="Symbol" panose="05050102010706020507" pitchFamily="18" charset="2"/>
              </a:rPr>
              <a:t>)</a:t>
            </a:r>
          </a:p>
        </p:txBody>
      </p:sp>
      <p:graphicFrame>
        <p:nvGraphicFramePr>
          <p:cNvPr id="31748" name="Object 4"/>
          <p:cNvGraphicFramePr>
            <a:graphicFrameLocks noChangeAspect="1"/>
          </p:cNvGraphicFramePr>
          <p:nvPr/>
        </p:nvGraphicFramePr>
        <p:xfrm>
          <a:off x="3451225" y="2916238"/>
          <a:ext cx="139700" cy="290512"/>
        </p:xfrm>
        <a:graphic>
          <a:graphicData uri="http://schemas.openxmlformats.org/presentationml/2006/ole">
            <mc:AlternateContent xmlns:mc="http://schemas.openxmlformats.org/markup-compatibility/2006">
              <mc:Choice xmlns:v="urn:schemas-microsoft-com:vml" Requires="v">
                <p:oleObj spid="_x0000_s42002" name="Equation" r:id="rId4" imgW="139639" imgH="291973" progId="Equation.3">
                  <p:embed/>
                </p:oleObj>
              </mc:Choice>
              <mc:Fallback>
                <p:oleObj name="Equation" r:id="rId4" imgW="139639" imgH="291973" progId="Equation.3">
                  <p:embed/>
                  <p:pic>
                    <p:nvPicPr>
                      <p:cNvPr id="3174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1225" y="2916238"/>
                        <a:ext cx="139700" cy="290512"/>
                      </a:xfrm>
                      <a:prstGeom prst="rect">
                        <a:avLst/>
                      </a:prstGeom>
                      <a:solidFill>
                        <a:srgbClr val="F8F8F8"/>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6389" name="Text Box 25"/>
          <p:cNvSpPr txBox="1">
            <a:spLocks noChangeArrowheads="1"/>
          </p:cNvSpPr>
          <p:nvPr/>
        </p:nvSpPr>
        <p:spPr bwMode="auto">
          <a:xfrm>
            <a:off x="2438400" y="5610225"/>
            <a:ext cx="184150" cy="36671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a:solidFill>
                  <a:schemeClr val="tx1"/>
                </a:solidFill>
                <a:latin typeface="Helvetica" pitchFamily="34" charset="0"/>
              </a:defRPr>
            </a:lvl1pPr>
            <a:lvl2pPr>
              <a:defRPr kumimoji="1">
                <a:solidFill>
                  <a:schemeClr val="tx1"/>
                </a:solidFill>
                <a:latin typeface="Helvetica" pitchFamily="34" charset="0"/>
              </a:defRPr>
            </a:lvl2pPr>
            <a:lvl3pPr marL="1143000">
              <a:defRPr kumimoji="1">
                <a:solidFill>
                  <a:schemeClr val="tx1"/>
                </a:solidFill>
                <a:latin typeface="Helvetica" pitchFamily="34" charset="0"/>
              </a:defRPr>
            </a:lvl3pPr>
            <a:lvl4pPr marL="1600200">
              <a:defRPr kumimoji="1">
                <a:solidFill>
                  <a:schemeClr val="tx1"/>
                </a:solidFill>
                <a:latin typeface="Helvetica" pitchFamily="34" charset="0"/>
              </a:defRPr>
            </a:lvl4pPr>
            <a:lvl5pPr marL="2057400">
              <a:defRPr kumimoji="1">
                <a:solidFill>
                  <a:schemeClr val="tx1"/>
                </a:solidFill>
                <a:latin typeface="Helvetica" pitchFamily="34" charset="0"/>
              </a:defRPr>
            </a:lvl5pPr>
            <a:lvl6pPr marL="2514600">
              <a:defRPr kumimoji="1">
                <a:solidFill>
                  <a:schemeClr val="tx1"/>
                </a:solidFill>
                <a:latin typeface="Helvetica" pitchFamily="34" charset="0"/>
              </a:defRPr>
            </a:lvl6pPr>
            <a:lvl7pPr marL="2971800">
              <a:defRPr kumimoji="1">
                <a:solidFill>
                  <a:schemeClr val="tx1"/>
                </a:solidFill>
                <a:latin typeface="Helvetica" pitchFamily="34" charset="0"/>
              </a:defRPr>
            </a:lvl7pPr>
            <a:lvl8pPr marL="3429000">
              <a:defRPr kumimoji="1">
                <a:solidFill>
                  <a:schemeClr val="tx1"/>
                </a:solidFill>
                <a:latin typeface="Helvetica" pitchFamily="34" charset="0"/>
              </a:defRPr>
            </a:lvl8pPr>
            <a:lvl9pPr marL="3886200">
              <a:defRPr kumimoji="1">
                <a:solidFill>
                  <a:schemeClr val="tx1"/>
                </a:solidFill>
                <a:latin typeface="Helvetica" pitchFamily="34" charset="0"/>
              </a:defRPr>
            </a:lvl9pPr>
          </a:lstStyle>
          <a:p>
            <a:pPr algn="ctr">
              <a:defRPr/>
            </a:pPr>
            <a:endParaRPr kumimoji="0" lang="en-IN" altLang="en-US" smtClean="0"/>
          </a:p>
        </p:txBody>
      </p:sp>
      <p:pic>
        <p:nvPicPr>
          <p:cNvPr id="16390" name="Picture 31"/>
          <p:cNvPicPr>
            <a:picLocks noChangeAspect="1" noChangeArrowheads="1"/>
          </p:cNvPicPr>
          <p:nvPr/>
        </p:nvPicPr>
        <p:blipFill>
          <a:blip r:embed="rId6"/>
          <a:srcRect/>
          <a:stretch>
            <a:fillRect/>
          </a:stretch>
        </p:blipFill>
        <p:spPr bwMode="auto">
          <a:xfrm>
            <a:off x="2544763" y="1949450"/>
            <a:ext cx="1757362" cy="410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714450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Rename Operation</a:t>
            </a:r>
          </a:p>
        </p:txBody>
      </p:sp>
      <p:sp>
        <p:nvSpPr>
          <p:cNvPr id="3" name="Content Placeholder 2"/>
          <p:cNvSpPr>
            <a:spLocks noGrp="1"/>
          </p:cNvSpPr>
          <p:nvPr>
            <p:ph idx="1"/>
          </p:nvPr>
        </p:nvSpPr>
        <p:spPr>
          <a:xfrm>
            <a:off x="76200" y="1143000"/>
            <a:ext cx="9067800" cy="5181600"/>
          </a:xfrm>
        </p:spPr>
        <p:txBody>
          <a:bodyPr>
            <a:normAutofit/>
          </a:bodyPr>
          <a:lstStyle/>
          <a:p>
            <a:r>
              <a:rPr lang="en-US" sz="2000" dirty="0">
                <a:latin typeface="Times New Roman" panose="02020603050405020304" pitchFamily="18" charset="0"/>
                <a:cs typeface="Times New Roman" panose="02020603050405020304" pitchFamily="18" charset="0"/>
              </a:rPr>
              <a:t>The RENAME operation is used to rename the output of a </a:t>
            </a:r>
            <a:r>
              <a:rPr lang="en-US" sz="2000" dirty="0" smtClean="0">
                <a:latin typeface="Times New Roman" panose="02020603050405020304" pitchFamily="18" charset="0"/>
                <a:cs typeface="Times New Roman" panose="02020603050405020304" pitchFamily="18" charset="0"/>
              </a:rPr>
              <a:t>relation</a:t>
            </a:r>
          </a:p>
          <a:p>
            <a:r>
              <a:rPr lang="en-US" sz="2000" dirty="0">
                <a:latin typeface="Times New Roman" panose="02020603050405020304" pitchFamily="18" charset="0"/>
                <a:cs typeface="Times New Roman" panose="02020603050405020304" pitchFamily="18" charset="0"/>
              </a:rPr>
              <a:t>Reasons to rename a relation can be many, like –  </a:t>
            </a:r>
          </a:p>
          <a:p>
            <a:pPr lvl="1"/>
            <a:r>
              <a:rPr lang="en-US" sz="1600" dirty="0">
                <a:latin typeface="Times New Roman" panose="02020603050405020304" pitchFamily="18" charset="0"/>
                <a:cs typeface="Times New Roman" panose="02020603050405020304" pitchFamily="18" charset="0"/>
              </a:rPr>
              <a:t>We may want to save the result of a relational algebra expression as a relation so that we can use it later. </a:t>
            </a:r>
          </a:p>
          <a:p>
            <a:pPr lvl="1"/>
            <a:r>
              <a:rPr lang="en-US" sz="1600" dirty="0">
                <a:latin typeface="Times New Roman" panose="02020603050405020304" pitchFamily="18" charset="0"/>
                <a:cs typeface="Times New Roman" panose="02020603050405020304" pitchFamily="18" charset="0"/>
              </a:rPr>
              <a:t>We may want to join a relation with itself, in that case, it becomes too confusing to specify which one of the tables we are talking about, in that case, we rename one of the tables and perform join operations on them. </a:t>
            </a:r>
            <a:endParaRPr lang="en-US" sz="16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Notation: </a:t>
            </a:r>
          </a:p>
          <a:p>
            <a:pPr lvl="1"/>
            <a:r>
              <a:rPr lang="en-US" sz="1600" dirty="0">
                <a:latin typeface="Times New Roman" panose="02020603050405020304" pitchFamily="18" charset="0"/>
                <a:cs typeface="Times New Roman" panose="02020603050405020304" pitchFamily="18" charset="0"/>
              </a:rPr>
              <a:t>ρ </a:t>
            </a:r>
            <a:r>
              <a:rPr lang="en-US" sz="1600" baseline="-25000" dirty="0">
                <a:latin typeface="Times New Roman" panose="02020603050405020304" pitchFamily="18" charset="0"/>
                <a:cs typeface="Times New Roman" panose="02020603050405020304" pitchFamily="18" charset="0"/>
              </a:rPr>
              <a:t>X</a:t>
            </a:r>
            <a:r>
              <a:rPr lang="en-US" sz="1600" dirty="0">
                <a:latin typeface="Times New Roman" panose="02020603050405020304" pitchFamily="18" charset="0"/>
                <a:cs typeface="Times New Roman" panose="02020603050405020304" pitchFamily="18" charset="0"/>
              </a:rPr>
              <a:t> (R)</a:t>
            </a:r>
          </a:p>
          <a:p>
            <a:pPr lvl="1"/>
            <a:r>
              <a:rPr lang="en-US" sz="1600" dirty="0">
                <a:latin typeface="Times New Roman" panose="02020603050405020304" pitchFamily="18" charset="0"/>
                <a:cs typeface="Times New Roman" panose="02020603050405020304" pitchFamily="18" charset="0"/>
              </a:rPr>
              <a:t>where the symbol ‘ρ’ is used to denote the RENAME operator and R is the result of the sequence of operation or expression which is saved with the name X. </a:t>
            </a:r>
            <a:endParaRPr lang="en-US" sz="16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Example:  Query to rename the attributes Name, Age of table Department to A,B. </a:t>
            </a:r>
          </a:p>
          <a:p>
            <a:pPr marL="400050" lvl="1" indent="0">
              <a:buNone/>
            </a:pPr>
            <a:r>
              <a:rPr lang="en-US" sz="1800" dirty="0" smtClean="0">
                <a:latin typeface="Times New Roman" panose="02020603050405020304" pitchFamily="18" charset="0"/>
                <a:cs typeface="Times New Roman" panose="02020603050405020304" pitchFamily="18" charset="0"/>
              </a:rPr>
              <a:t>  ρ </a:t>
            </a:r>
            <a:r>
              <a:rPr lang="en-US" sz="1800" baseline="-25000" dirty="0">
                <a:latin typeface="Times New Roman" panose="02020603050405020304" pitchFamily="18" charset="0"/>
                <a:cs typeface="Times New Roman" panose="02020603050405020304" pitchFamily="18" charset="0"/>
              </a:rPr>
              <a:t>(A, B) </a:t>
            </a:r>
            <a:r>
              <a:rPr lang="en-US" sz="1800" dirty="0">
                <a:latin typeface="Times New Roman" panose="02020603050405020304" pitchFamily="18" charset="0"/>
                <a:cs typeface="Times New Roman" panose="02020603050405020304" pitchFamily="18" charset="0"/>
              </a:rPr>
              <a:t>(Department</a:t>
            </a:r>
            <a:r>
              <a:rPr lang="en-US" sz="1800" dirty="0" smtClean="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Query to rename the table name Project to Pro and its attributes to P, Q, R. </a:t>
            </a:r>
          </a:p>
          <a:p>
            <a:pPr marL="0" indent="0">
              <a:buNone/>
            </a:pPr>
            <a:r>
              <a:rPr lang="en-US" sz="16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ρ </a:t>
            </a:r>
            <a:r>
              <a:rPr lang="en-US" sz="1800" baseline="-25000" dirty="0">
                <a:latin typeface="Times New Roman" panose="02020603050405020304" pitchFamily="18" charset="0"/>
                <a:cs typeface="Times New Roman" panose="02020603050405020304" pitchFamily="18" charset="0"/>
              </a:rPr>
              <a:t>Pro(P, Q, R) </a:t>
            </a:r>
            <a:r>
              <a:rPr lang="en-US" sz="1800" dirty="0">
                <a:latin typeface="Times New Roman" panose="02020603050405020304" pitchFamily="18" charset="0"/>
                <a:cs typeface="Times New Roman" panose="02020603050405020304" pitchFamily="18" charset="0"/>
              </a:rPr>
              <a:t>(Project)</a:t>
            </a:r>
          </a:p>
        </p:txBody>
      </p:sp>
    </p:spTree>
    <p:extLst>
      <p:ext uri="{BB962C8B-B14F-4D97-AF65-F5344CB8AC3E}">
        <p14:creationId xmlns:p14="http://schemas.microsoft.com/office/powerpoint/2010/main" val="23446913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Rename Operation</a:t>
            </a:r>
          </a:p>
        </p:txBody>
      </p:sp>
      <p:sp>
        <p:nvSpPr>
          <p:cNvPr id="3" name="Content Placeholder 2"/>
          <p:cNvSpPr>
            <a:spLocks noGrp="1"/>
          </p:cNvSpPr>
          <p:nvPr>
            <p:ph idx="1"/>
          </p:nvPr>
        </p:nvSpPr>
        <p:spPr>
          <a:xfrm>
            <a:off x="76200" y="1143000"/>
            <a:ext cx="9067800" cy="5181600"/>
          </a:xfrm>
        </p:spPr>
        <p:txBody>
          <a:bodyPr>
            <a:normAutofit/>
          </a:bodyPr>
          <a:lstStyle/>
          <a:p>
            <a:r>
              <a:rPr lang="en-US" sz="1800" dirty="0" smtClean="0">
                <a:latin typeface="Times New Roman" panose="02020603050405020304" pitchFamily="18" charset="0"/>
                <a:cs typeface="Times New Roman" panose="02020603050405020304" pitchFamily="18" charset="0"/>
              </a:rPr>
              <a:t>Example :  </a:t>
            </a:r>
            <a:r>
              <a:rPr lang="en-US" sz="1800" dirty="0">
                <a:latin typeface="Times New Roman" panose="02020603050405020304" pitchFamily="18" charset="0"/>
                <a:cs typeface="Times New Roman" panose="02020603050405020304" pitchFamily="18" charset="0"/>
              </a:rPr>
              <a:t>Query to rename the relation Student as </a:t>
            </a:r>
            <a:r>
              <a:rPr lang="en-US" sz="1800" dirty="0" err="1" smtClean="0">
                <a:latin typeface="Times New Roman" panose="02020603050405020304" pitchFamily="18" charset="0"/>
                <a:cs typeface="Times New Roman" panose="02020603050405020304" pitchFamily="18" charset="0"/>
              </a:rPr>
              <a:t>MaleStudent</a:t>
            </a: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 the attributes of Student – </a:t>
            </a:r>
            <a:r>
              <a:rPr lang="en-US" sz="1800" dirty="0" err="1">
                <a:latin typeface="Times New Roman" panose="02020603050405020304" pitchFamily="18" charset="0"/>
                <a:cs typeface="Times New Roman" panose="02020603050405020304" pitchFamily="18" charset="0"/>
              </a:rPr>
              <a:t>RollNo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SName</a:t>
            </a:r>
            <a:r>
              <a:rPr lang="en-US" sz="1800" dirty="0">
                <a:latin typeface="Times New Roman" panose="02020603050405020304" pitchFamily="18" charset="0"/>
                <a:cs typeface="Times New Roman" panose="02020603050405020304" pitchFamily="18" charset="0"/>
              </a:rPr>
              <a:t> as (</a:t>
            </a:r>
            <a:r>
              <a:rPr lang="en-US" sz="1800" dirty="0" err="1">
                <a:latin typeface="Times New Roman" panose="02020603050405020304" pitchFamily="18" charset="0"/>
                <a:cs typeface="Times New Roman" panose="02020603050405020304" pitchFamily="18" charset="0"/>
              </a:rPr>
              <a:t>Sno</a:t>
            </a:r>
            <a:r>
              <a:rPr lang="en-US" sz="1800" dirty="0">
                <a:latin typeface="Times New Roman" panose="02020603050405020304" pitchFamily="18" charset="0"/>
                <a:cs typeface="Times New Roman" panose="02020603050405020304" pitchFamily="18" charset="0"/>
              </a:rPr>
              <a:t>, Name</a:t>
            </a:r>
            <a:r>
              <a:rPr lang="en-US" sz="1800" dirty="0" smtClean="0">
                <a:latin typeface="Times New Roman" panose="02020603050405020304" pitchFamily="18" charset="0"/>
                <a:cs typeface="Times New Roman" panose="02020603050405020304" pitchFamily="18" charset="0"/>
              </a:rPr>
              <a:t>).</a:t>
            </a:r>
          </a:p>
          <a:p>
            <a:pPr marL="400050" lvl="1" indent="0">
              <a:buNone/>
            </a:pPr>
            <a:r>
              <a:rPr lang="el-GR" sz="2000" dirty="0">
                <a:latin typeface="Times New Roman" panose="02020603050405020304" pitchFamily="18" charset="0"/>
                <a:cs typeface="Times New Roman" panose="02020603050405020304" pitchFamily="18" charset="0"/>
              </a:rPr>
              <a:t>ρ </a:t>
            </a:r>
            <a:r>
              <a:rPr lang="en-US" sz="2000" baseline="-25000" dirty="0" err="1">
                <a:latin typeface="Times New Roman" panose="02020603050405020304" pitchFamily="18" charset="0"/>
                <a:cs typeface="Times New Roman" panose="02020603050405020304" pitchFamily="18" charset="0"/>
              </a:rPr>
              <a:t>MaleStudent</a:t>
            </a:r>
            <a:r>
              <a:rPr lang="en-US" sz="2000" baseline="-25000" dirty="0">
                <a:latin typeface="Times New Roman" panose="02020603050405020304" pitchFamily="18" charset="0"/>
                <a:cs typeface="Times New Roman" panose="02020603050405020304" pitchFamily="18" charset="0"/>
              </a:rPr>
              <a:t>(</a:t>
            </a:r>
            <a:r>
              <a:rPr lang="en-US" sz="2000" baseline="-25000" dirty="0" err="1">
                <a:latin typeface="Times New Roman" panose="02020603050405020304" pitchFamily="18" charset="0"/>
                <a:cs typeface="Times New Roman" panose="02020603050405020304" pitchFamily="18" charset="0"/>
              </a:rPr>
              <a:t>Sno</a:t>
            </a:r>
            <a:r>
              <a:rPr lang="en-US" sz="2000" baseline="-25000" dirty="0">
                <a:latin typeface="Times New Roman" panose="02020603050405020304" pitchFamily="18" charset="0"/>
                <a:cs typeface="Times New Roman" panose="02020603050405020304" pitchFamily="18" charset="0"/>
              </a:rPr>
              <a:t>, Name) </a:t>
            </a:r>
            <a:r>
              <a:rPr lang="el-GR" sz="2000" dirty="0">
                <a:latin typeface="Times New Roman" panose="02020603050405020304" pitchFamily="18" charset="0"/>
                <a:cs typeface="Times New Roman" panose="02020603050405020304" pitchFamily="18" charset="0"/>
              </a:rPr>
              <a:t>π</a:t>
            </a:r>
            <a:r>
              <a:rPr lang="en-US" sz="2000" baseline="-25000" dirty="0" err="1">
                <a:latin typeface="Times New Roman" panose="02020603050405020304" pitchFamily="18" charset="0"/>
                <a:cs typeface="Times New Roman" panose="02020603050405020304" pitchFamily="18" charset="0"/>
              </a:rPr>
              <a:t>RollNo</a:t>
            </a:r>
            <a:r>
              <a:rPr lang="en-US" sz="2000" baseline="-25000" dirty="0">
                <a:latin typeface="Times New Roman" panose="02020603050405020304" pitchFamily="18" charset="0"/>
                <a:cs typeface="Times New Roman" panose="02020603050405020304" pitchFamily="18" charset="0"/>
              </a:rPr>
              <a:t>, </a:t>
            </a:r>
            <a:r>
              <a:rPr lang="en-US" sz="2000" baseline="-25000" dirty="0" err="1">
                <a:latin typeface="Times New Roman" panose="02020603050405020304" pitchFamily="18" charset="0"/>
                <a:cs typeface="Times New Roman" panose="02020603050405020304" pitchFamily="18" charset="0"/>
              </a:rPr>
              <a:t>SName</a:t>
            </a:r>
            <a:r>
              <a:rPr lang="en-US" sz="2000" dirty="0">
                <a:latin typeface="Times New Roman" panose="02020603050405020304" pitchFamily="18" charset="0"/>
                <a:cs typeface="Times New Roman" panose="02020603050405020304" pitchFamily="18" charset="0"/>
              </a:rPr>
              <a:t>(</a:t>
            </a:r>
            <a:r>
              <a:rPr lang="el-GR" sz="2000" dirty="0">
                <a:latin typeface="Times New Roman" panose="02020603050405020304" pitchFamily="18" charset="0"/>
                <a:cs typeface="Times New Roman" panose="02020603050405020304" pitchFamily="18" charset="0"/>
              </a:rPr>
              <a:t>σ</a:t>
            </a:r>
            <a:r>
              <a:rPr lang="en-US" sz="2000" baseline="-25000" dirty="0">
                <a:latin typeface="Times New Roman" panose="02020603050405020304" pitchFamily="18" charset="0"/>
                <a:cs typeface="Times New Roman" panose="02020603050405020304" pitchFamily="18" charset="0"/>
              </a:rPr>
              <a:t>Condition</a:t>
            </a:r>
            <a:r>
              <a:rPr lang="en-US" sz="2000" dirty="0">
                <a:latin typeface="Times New Roman" panose="02020603050405020304" pitchFamily="18" charset="0"/>
                <a:cs typeface="Times New Roman" panose="02020603050405020304" pitchFamily="18" charset="0"/>
              </a:rPr>
              <a:t>(Student))</a:t>
            </a:r>
          </a:p>
          <a:p>
            <a:pPr marL="400050" lvl="1" indent="0">
              <a:buNone/>
            </a:pPr>
            <a:endParaRPr lang="en-US" sz="1800" dirty="0">
              <a:latin typeface="Times New Roman" panose="02020603050405020304" pitchFamily="18" charset="0"/>
              <a:cs typeface="Times New Roman" panose="02020603050405020304" pitchFamily="18" charset="0"/>
            </a:endParaRPr>
          </a:p>
          <a:p>
            <a:pPr marL="400050" lvl="1" indent="0">
              <a:buNone/>
            </a:pPr>
            <a:r>
              <a:rPr lang="en-US" sz="1800" dirty="0" err="1">
                <a:latin typeface="Times New Roman" panose="02020603050405020304" pitchFamily="18" charset="0"/>
                <a:cs typeface="Times New Roman" panose="02020603050405020304" pitchFamily="18" charset="0"/>
              </a:rPr>
              <a:t>Sno</a:t>
            </a:r>
            <a:r>
              <a:rPr lang="en-US" sz="1800" dirty="0">
                <a:latin typeface="Times New Roman" panose="02020603050405020304" pitchFamily="18" charset="0"/>
                <a:cs typeface="Times New Roman" panose="02020603050405020304" pitchFamily="18" charset="0"/>
              </a:rPr>
              <a:t>	       Name</a:t>
            </a:r>
          </a:p>
          <a:p>
            <a:pPr marL="400050" lvl="1" indent="0">
              <a:buNone/>
            </a:pPr>
            <a:r>
              <a:rPr lang="en-US" sz="1800" dirty="0">
                <a:latin typeface="Times New Roman" panose="02020603050405020304" pitchFamily="18" charset="0"/>
                <a:cs typeface="Times New Roman" panose="02020603050405020304" pitchFamily="18" charset="0"/>
              </a:rPr>
              <a:t>2600	</a:t>
            </a:r>
            <a:r>
              <a:rPr lang="en-US" sz="1800" dirty="0" smtClean="0">
                <a:latin typeface="Times New Roman" panose="02020603050405020304" pitchFamily="18" charset="0"/>
                <a:cs typeface="Times New Roman" panose="02020603050405020304" pitchFamily="18" charset="0"/>
              </a:rPr>
              <a:t>       Ali</a:t>
            </a:r>
            <a:endParaRPr lang="en-US" sz="1800" dirty="0">
              <a:latin typeface="Times New Roman" panose="02020603050405020304" pitchFamily="18" charset="0"/>
              <a:cs typeface="Times New Roman" panose="02020603050405020304" pitchFamily="18" charset="0"/>
            </a:endParaRPr>
          </a:p>
          <a:p>
            <a:pPr marL="400050" lvl="1" indent="0">
              <a:buNone/>
            </a:pPr>
            <a:r>
              <a:rPr lang="en-US" sz="1800" dirty="0" smtClean="0">
                <a:latin typeface="Times New Roman" panose="02020603050405020304" pitchFamily="18" charset="0"/>
                <a:cs typeface="Times New Roman" panose="02020603050405020304" pitchFamily="18" charset="0"/>
              </a:rPr>
              <a:t>2655         Raja</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2104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8610" name="Rectangle 2"/>
          <p:cNvSpPr>
            <a:spLocks noGrp="1" noChangeArrowheads="1"/>
          </p:cNvSpPr>
          <p:nvPr>
            <p:ph type="title"/>
          </p:nvPr>
        </p:nvSpPr>
        <p:spPr/>
        <p:txBody>
          <a:bodyPr/>
          <a:lstStyle/>
          <a:p>
            <a:pPr>
              <a:defRPr/>
            </a:pPr>
            <a:r>
              <a:rPr lang="en-US" smtClean="0"/>
              <a:t>Example Query</a:t>
            </a:r>
            <a:endParaRPr lang="en-IN" smtClean="0"/>
          </a:p>
        </p:txBody>
      </p:sp>
      <p:sp>
        <p:nvSpPr>
          <p:cNvPr id="35843" name="Rectangle 3"/>
          <p:cNvSpPr>
            <a:spLocks noGrp="1" noChangeArrowheads="1"/>
          </p:cNvSpPr>
          <p:nvPr>
            <p:ph type="body" idx="1"/>
          </p:nvPr>
        </p:nvSpPr>
        <p:spPr>
          <a:xfrm>
            <a:off x="152400" y="1371600"/>
            <a:ext cx="8991600" cy="4876800"/>
          </a:xfrm>
        </p:spPr>
        <p:txBody>
          <a:bodyPr/>
          <a:lstStyle/>
          <a:p>
            <a:r>
              <a:rPr lang="en-US" altLang="en-US" sz="2000" dirty="0" smtClean="0"/>
              <a:t>Find the largest salary in the university</a:t>
            </a:r>
          </a:p>
          <a:p>
            <a:pPr lvl="1"/>
            <a:r>
              <a:rPr lang="en-US" altLang="en-US" sz="2000" dirty="0" smtClean="0">
                <a:sym typeface="Symbol" panose="05050102010706020507" pitchFamily="18" charset="2"/>
              </a:rPr>
              <a:t>Step 1: find instructor salaries that are less than some other instructor salary (i.e. not maximum)</a:t>
            </a:r>
          </a:p>
          <a:p>
            <a:pPr lvl="3"/>
            <a:r>
              <a:rPr lang="en-US" altLang="en-US" sz="2000" dirty="0" smtClean="0">
                <a:sym typeface="Symbol" panose="05050102010706020507" pitchFamily="18" charset="2"/>
              </a:rPr>
              <a:t>using a copy of </a:t>
            </a:r>
            <a:r>
              <a:rPr lang="en-US" altLang="en-US" sz="2000" i="1" dirty="0" smtClean="0">
                <a:sym typeface="Symbol" panose="05050102010706020507" pitchFamily="18" charset="2"/>
              </a:rPr>
              <a:t>instructor </a:t>
            </a:r>
            <a:r>
              <a:rPr lang="en-US" altLang="en-US" sz="2000" dirty="0" smtClean="0">
                <a:sym typeface="Symbol" panose="05050102010706020507" pitchFamily="18" charset="2"/>
              </a:rPr>
              <a:t>under a new name </a:t>
            </a:r>
            <a:r>
              <a:rPr lang="en-US" altLang="en-US" sz="2000" i="1" dirty="0" smtClean="0">
                <a:sym typeface="Symbol" panose="05050102010706020507" pitchFamily="18" charset="2"/>
              </a:rPr>
              <a:t>d</a:t>
            </a:r>
          </a:p>
          <a:p>
            <a:pPr lvl="2"/>
            <a:r>
              <a:rPr lang="en-US" altLang="en-US" dirty="0" smtClean="0">
                <a:sym typeface="Symbol" panose="05050102010706020507" pitchFamily="18" charset="2"/>
              </a:rPr>
              <a:t></a:t>
            </a:r>
            <a:r>
              <a:rPr lang="en-US" altLang="en-US" sz="2400" i="1" baseline="-25000" dirty="0" err="1" smtClean="0"/>
              <a:t>instructor.salary</a:t>
            </a:r>
            <a:r>
              <a:rPr lang="en-US" altLang="en-US" sz="1600" dirty="0" smtClean="0"/>
              <a:t> </a:t>
            </a:r>
            <a:r>
              <a:rPr lang="en-US" altLang="en-US" sz="2000" dirty="0" smtClean="0"/>
              <a:t>(</a:t>
            </a:r>
            <a:r>
              <a:rPr lang="en-US" altLang="en-US" sz="2000" i="1" dirty="0" smtClean="0">
                <a:sym typeface="Symbol" panose="05050102010706020507" pitchFamily="18" charset="2"/>
              </a:rPr>
              <a:t></a:t>
            </a:r>
            <a:r>
              <a:rPr lang="en-US" altLang="en-US" sz="2000" dirty="0" smtClean="0">
                <a:sym typeface="Symbol" panose="05050102010706020507" pitchFamily="18" charset="2"/>
              </a:rPr>
              <a:t> </a:t>
            </a:r>
            <a:r>
              <a:rPr lang="en-US" altLang="en-US" sz="2400" i="1" baseline="-25000" dirty="0" err="1" smtClean="0">
                <a:sym typeface="Symbol" panose="05050102010706020507" pitchFamily="18" charset="2"/>
              </a:rPr>
              <a:t>instructor.salary</a:t>
            </a:r>
            <a:r>
              <a:rPr lang="en-US" altLang="en-US" sz="2400" i="1" baseline="-25000" dirty="0" smtClean="0">
                <a:sym typeface="Symbol" panose="05050102010706020507" pitchFamily="18" charset="2"/>
              </a:rPr>
              <a:t> &lt; </a:t>
            </a:r>
            <a:r>
              <a:rPr lang="en-US" altLang="en-US" sz="2400" i="1" baseline="-25000" dirty="0" err="1" smtClean="0">
                <a:sym typeface="Symbol" panose="05050102010706020507" pitchFamily="18" charset="2"/>
              </a:rPr>
              <a:t>d.salary</a:t>
            </a:r>
            <a:r>
              <a:rPr lang="en-US" altLang="en-US" sz="2400" i="1" baseline="-25000" dirty="0" smtClean="0">
                <a:sym typeface="Symbol" panose="05050102010706020507" pitchFamily="18" charset="2"/>
              </a:rPr>
              <a:t>  </a:t>
            </a:r>
            <a:br>
              <a:rPr lang="en-US" altLang="en-US" sz="2400" i="1" baseline="-25000" dirty="0" smtClean="0">
                <a:sym typeface="Symbol" panose="05050102010706020507" pitchFamily="18" charset="2"/>
              </a:rPr>
            </a:br>
            <a:r>
              <a:rPr lang="en-US" altLang="en-US" sz="2400" i="1" baseline="-25000" dirty="0" smtClean="0">
                <a:sym typeface="Symbol" panose="05050102010706020507" pitchFamily="18" charset="2"/>
              </a:rPr>
              <a:t>                                      </a:t>
            </a:r>
            <a:r>
              <a:rPr lang="en-US" altLang="en-US" sz="2000" dirty="0" smtClean="0">
                <a:sym typeface="Symbol" panose="05050102010706020507" pitchFamily="18" charset="2"/>
              </a:rPr>
              <a:t>(</a:t>
            </a:r>
            <a:r>
              <a:rPr lang="en-US" altLang="en-US" sz="2000" i="1" dirty="0" smtClean="0">
                <a:sym typeface="Symbol" panose="05050102010706020507" pitchFamily="18" charset="2"/>
              </a:rPr>
              <a:t>instructor x </a:t>
            </a:r>
            <a:r>
              <a:rPr lang="en-US" altLang="en-US" sz="2400" i="1" dirty="0" smtClean="0">
                <a:sym typeface="Symbol" panose="05050102010706020507" pitchFamily="18" charset="2"/>
              </a:rPr>
              <a:t></a:t>
            </a:r>
            <a:r>
              <a:rPr lang="en-US" altLang="en-US" sz="2800" i="1" baseline="-25000" dirty="0" smtClean="0"/>
              <a:t>d</a:t>
            </a:r>
            <a:r>
              <a:rPr lang="en-US" altLang="en-US" sz="1600" dirty="0" smtClean="0"/>
              <a:t> </a:t>
            </a:r>
            <a:r>
              <a:rPr lang="en-US" altLang="en-US" sz="2000" i="1" dirty="0" smtClean="0">
                <a:sym typeface="Symbol" panose="05050102010706020507" pitchFamily="18" charset="2"/>
              </a:rPr>
              <a:t>(instructor</a:t>
            </a:r>
            <a:r>
              <a:rPr lang="en-US" altLang="en-US" sz="2000" dirty="0" smtClean="0">
                <a:sym typeface="Symbol" panose="05050102010706020507" pitchFamily="18" charset="2"/>
              </a:rPr>
              <a:t>)))  </a:t>
            </a:r>
          </a:p>
          <a:p>
            <a:pPr lvl="1"/>
            <a:r>
              <a:rPr lang="en-US" altLang="en-US" sz="2000" dirty="0" smtClean="0">
                <a:sym typeface="Symbol" panose="05050102010706020507" pitchFamily="18" charset="2"/>
              </a:rPr>
              <a:t>Step 2: Find the largest salary</a:t>
            </a:r>
          </a:p>
          <a:p>
            <a:pPr lvl="2"/>
            <a:r>
              <a:rPr lang="en-US" altLang="en-US" dirty="0" smtClean="0">
                <a:sym typeface="Symbol" panose="05050102010706020507" pitchFamily="18" charset="2"/>
              </a:rPr>
              <a:t></a:t>
            </a:r>
            <a:r>
              <a:rPr lang="en-US" altLang="en-US" sz="2400" i="1" baseline="-25000" dirty="0" smtClean="0"/>
              <a:t>salary </a:t>
            </a:r>
            <a:r>
              <a:rPr lang="en-US" altLang="en-US" sz="2000" i="1" dirty="0" smtClean="0">
                <a:sym typeface="Symbol" panose="05050102010706020507" pitchFamily="18" charset="2"/>
              </a:rPr>
              <a:t>(instructor) – </a:t>
            </a:r>
            <a:br>
              <a:rPr lang="en-US" altLang="en-US" sz="2000" i="1" dirty="0" smtClean="0">
                <a:sym typeface="Symbol" panose="05050102010706020507" pitchFamily="18" charset="2"/>
              </a:rPr>
            </a:br>
            <a:r>
              <a:rPr lang="en-US" altLang="en-US" sz="2000" i="1" dirty="0" smtClean="0">
                <a:sym typeface="Symbol" panose="05050102010706020507" pitchFamily="18" charset="2"/>
              </a:rPr>
              <a:t>   </a:t>
            </a:r>
            <a:r>
              <a:rPr lang="en-US" altLang="en-US" dirty="0" smtClean="0">
                <a:sym typeface="Symbol" panose="05050102010706020507" pitchFamily="18" charset="2"/>
              </a:rPr>
              <a:t></a:t>
            </a:r>
            <a:r>
              <a:rPr lang="en-US" altLang="en-US" sz="2400" i="1" baseline="-25000" dirty="0" err="1" smtClean="0"/>
              <a:t>instructor.salary</a:t>
            </a:r>
            <a:r>
              <a:rPr lang="en-US" altLang="en-US" sz="1600" dirty="0" smtClean="0"/>
              <a:t> </a:t>
            </a:r>
            <a:r>
              <a:rPr lang="en-US" altLang="en-US" sz="2000" dirty="0" smtClean="0"/>
              <a:t>(</a:t>
            </a:r>
            <a:r>
              <a:rPr lang="en-US" altLang="en-US" sz="2000" i="1" dirty="0" smtClean="0">
                <a:sym typeface="Symbol" panose="05050102010706020507" pitchFamily="18" charset="2"/>
              </a:rPr>
              <a:t></a:t>
            </a:r>
            <a:r>
              <a:rPr lang="en-US" altLang="en-US" sz="2000" dirty="0" smtClean="0">
                <a:sym typeface="Symbol" panose="05050102010706020507" pitchFamily="18" charset="2"/>
              </a:rPr>
              <a:t> </a:t>
            </a:r>
            <a:r>
              <a:rPr lang="en-US" altLang="en-US" sz="2400" i="1" baseline="-25000" dirty="0" err="1" smtClean="0">
                <a:sym typeface="Symbol" panose="05050102010706020507" pitchFamily="18" charset="2"/>
              </a:rPr>
              <a:t>instructor.salary</a:t>
            </a:r>
            <a:r>
              <a:rPr lang="en-US" altLang="en-US" sz="2400" i="1" baseline="-25000" dirty="0" smtClean="0">
                <a:sym typeface="Symbol" panose="05050102010706020507" pitchFamily="18" charset="2"/>
              </a:rPr>
              <a:t> &lt; </a:t>
            </a:r>
            <a:r>
              <a:rPr lang="en-US" altLang="en-US" sz="2400" i="1" baseline="-25000" dirty="0" err="1" smtClean="0">
                <a:sym typeface="Symbol" panose="05050102010706020507" pitchFamily="18" charset="2"/>
              </a:rPr>
              <a:t>d.salary</a:t>
            </a:r>
            <a:r>
              <a:rPr lang="en-US" altLang="en-US" sz="2400" i="1" baseline="-25000" dirty="0" smtClean="0">
                <a:sym typeface="Symbol" panose="05050102010706020507" pitchFamily="18" charset="2"/>
              </a:rPr>
              <a:t>  </a:t>
            </a:r>
            <a:br>
              <a:rPr lang="en-US" altLang="en-US" sz="2400" i="1" baseline="-25000" dirty="0" smtClean="0">
                <a:sym typeface="Symbol" panose="05050102010706020507" pitchFamily="18" charset="2"/>
              </a:rPr>
            </a:br>
            <a:r>
              <a:rPr lang="en-US" altLang="en-US" sz="2400" i="1" baseline="-25000" dirty="0" smtClean="0">
                <a:sym typeface="Symbol" panose="05050102010706020507" pitchFamily="18" charset="2"/>
              </a:rPr>
              <a:t>                                       </a:t>
            </a:r>
            <a:r>
              <a:rPr lang="en-US" altLang="en-US" sz="2000" dirty="0" smtClean="0">
                <a:sym typeface="Symbol" panose="05050102010706020507" pitchFamily="18" charset="2"/>
              </a:rPr>
              <a:t>(</a:t>
            </a:r>
            <a:r>
              <a:rPr lang="en-US" altLang="en-US" sz="2000" i="1" dirty="0" smtClean="0">
                <a:sym typeface="Symbol" panose="05050102010706020507" pitchFamily="18" charset="2"/>
              </a:rPr>
              <a:t>instructor x </a:t>
            </a:r>
            <a:r>
              <a:rPr lang="en-US" altLang="en-US" sz="2400" i="1" dirty="0" smtClean="0">
                <a:sym typeface="Symbol" panose="05050102010706020507" pitchFamily="18" charset="2"/>
              </a:rPr>
              <a:t></a:t>
            </a:r>
            <a:r>
              <a:rPr lang="en-US" altLang="en-US" sz="2800" i="1" baseline="-25000" dirty="0" smtClean="0"/>
              <a:t>d</a:t>
            </a:r>
            <a:r>
              <a:rPr lang="en-US" altLang="en-US" sz="1600" dirty="0" smtClean="0"/>
              <a:t> </a:t>
            </a:r>
            <a:r>
              <a:rPr lang="en-US" altLang="en-US" sz="2000" i="1" dirty="0" smtClean="0">
                <a:sym typeface="Symbol" panose="05050102010706020507" pitchFamily="18" charset="2"/>
              </a:rPr>
              <a:t>(instructor</a:t>
            </a:r>
            <a:r>
              <a:rPr lang="en-US" altLang="en-US" sz="2000" dirty="0" smtClean="0">
                <a:sym typeface="Symbol" panose="05050102010706020507" pitchFamily="18" charset="2"/>
              </a:rPr>
              <a:t>))) </a:t>
            </a:r>
            <a:endParaRPr lang="en-IN" altLang="en-US" sz="2000" dirty="0" smtClean="0">
              <a:sym typeface="Symbol" panose="05050102010706020507" pitchFamily="18" charset="2"/>
            </a:endParaRPr>
          </a:p>
        </p:txBody>
      </p:sp>
    </p:spTree>
    <p:extLst>
      <p:ext uri="{BB962C8B-B14F-4D97-AF65-F5344CB8AC3E}">
        <p14:creationId xmlns:p14="http://schemas.microsoft.com/office/powerpoint/2010/main" val="1351238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a:xfrm>
            <a:off x="457200" y="1"/>
            <a:ext cx="8229600" cy="762000"/>
          </a:xfrm>
        </p:spPr>
        <p:txBody>
          <a:bodyPr>
            <a:normAutofit/>
          </a:bodyPr>
          <a:lstStyle/>
          <a:p>
            <a:pPr>
              <a:defRPr/>
            </a:pPr>
            <a:r>
              <a:rPr lang="en-US" dirty="0" smtClean="0"/>
              <a:t>Example Queries</a:t>
            </a:r>
          </a:p>
        </p:txBody>
      </p:sp>
      <p:sp>
        <p:nvSpPr>
          <p:cNvPr id="36867" name="Rectangle 3"/>
          <p:cNvSpPr>
            <a:spLocks noGrp="1" noChangeArrowheads="1"/>
          </p:cNvSpPr>
          <p:nvPr>
            <p:ph type="body" idx="1"/>
          </p:nvPr>
        </p:nvSpPr>
        <p:spPr>
          <a:xfrm>
            <a:off x="114300" y="781050"/>
            <a:ext cx="8915400" cy="698500"/>
          </a:xfrm>
        </p:spPr>
        <p:txBody>
          <a:bodyPr>
            <a:normAutofit fontScale="70000" lnSpcReduction="20000"/>
          </a:bodyPr>
          <a:lstStyle/>
          <a:p>
            <a:r>
              <a:rPr lang="en-US" altLang="en-US" dirty="0" smtClean="0"/>
              <a:t>Find the names of all instructors in the Physics department, along with the </a:t>
            </a:r>
            <a:r>
              <a:rPr lang="en-US" altLang="en-US" i="1" dirty="0" smtClean="0"/>
              <a:t>course_id</a:t>
            </a:r>
            <a:r>
              <a:rPr lang="en-US" altLang="en-US" dirty="0" smtClean="0"/>
              <a:t> of all courses they have taught</a:t>
            </a:r>
          </a:p>
        </p:txBody>
      </p:sp>
      <p:sp>
        <p:nvSpPr>
          <p:cNvPr id="539653" name="Text Box 5"/>
          <p:cNvSpPr txBox="1">
            <a:spLocks noChangeArrowheads="1"/>
          </p:cNvSpPr>
          <p:nvPr/>
        </p:nvSpPr>
        <p:spPr bwMode="auto">
          <a:xfrm>
            <a:off x="175120" y="3842450"/>
            <a:ext cx="9080500" cy="160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Helvetica" pitchFamily="34" charset="0"/>
              </a:defRPr>
            </a:lvl1pPr>
            <a:lvl2pPr marL="793750" indent="-336550">
              <a:defRPr>
                <a:solidFill>
                  <a:schemeClr val="tx1"/>
                </a:solidFill>
                <a:latin typeface="Helvetica" pitchFamily="34" charset="0"/>
              </a:defRPr>
            </a:lvl2pPr>
            <a:lvl3pPr marL="1143000" indent="-228600">
              <a:defRPr>
                <a:solidFill>
                  <a:schemeClr val="tx1"/>
                </a:solidFill>
                <a:latin typeface="Helvetica" pitchFamily="34" charset="0"/>
              </a:defRPr>
            </a:lvl3pPr>
            <a:lvl4pPr marL="1600200" indent="-228600">
              <a:defRPr>
                <a:solidFill>
                  <a:schemeClr val="tx1"/>
                </a:solidFill>
                <a:latin typeface="Helvetica" pitchFamily="34" charset="0"/>
              </a:defRPr>
            </a:lvl4pPr>
            <a:lvl5pPr marL="2057400" indent="-228600">
              <a:defRPr>
                <a:solidFill>
                  <a:schemeClr val="tx1"/>
                </a:solidFill>
                <a:latin typeface="Helvetica" pitchFamily="34" charset="0"/>
              </a:defRPr>
            </a:lvl5pPr>
            <a:lvl6pPr marL="2514600" indent="-228600" eaLnBrk="0" fontAlgn="base" hangingPunct="0">
              <a:spcBef>
                <a:spcPct val="0"/>
              </a:spcBef>
              <a:spcAft>
                <a:spcPct val="0"/>
              </a:spcAft>
              <a:defRPr>
                <a:solidFill>
                  <a:schemeClr val="tx1"/>
                </a:solidFill>
                <a:latin typeface="Helvetica" pitchFamily="34" charset="0"/>
              </a:defRPr>
            </a:lvl6pPr>
            <a:lvl7pPr marL="2971800" indent="-228600" eaLnBrk="0" fontAlgn="base" hangingPunct="0">
              <a:spcBef>
                <a:spcPct val="0"/>
              </a:spcBef>
              <a:spcAft>
                <a:spcPct val="0"/>
              </a:spcAft>
              <a:defRPr>
                <a:solidFill>
                  <a:schemeClr val="tx1"/>
                </a:solidFill>
                <a:latin typeface="Helvetica" pitchFamily="34" charset="0"/>
              </a:defRPr>
            </a:lvl7pPr>
            <a:lvl8pPr marL="3429000" indent="-228600" eaLnBrk="0" fontAlgn="base" hangingPunct="0">
              <a:spcBef>
                <a:spcPct val="0"/>
              </a:spcBef>
              <a:spcAft>
                <a:spcPct val="0"/>
              </a:spcAft>
              <a:defRPr>
                <a:solidFill>
                  <a:schemeClr val="tx1"/>
                </a:solidFill>
                <a:latin typeface="Helvetica" pitchFamily="34" charset="0"/>
              </a:defRPr>
            </a:lvl8pPr>
            <a:lvl9pPr marL="3886200" indent="-228600" eaLnBrk="0" fontAlgn="base" hangingPunct="0">
              <a:spcBef>
                <a:spcPct val="0"/>
              </a:spcBef>
              <a:spcAft>
                <a:spcPct val="0"/>
              </a:spcAft>
              <a:defRPr>
                <a:solidFill>
                  <a:schemeClr val="tx1"/>
                </a:solidFill>
                <a:latin typeface="Helvetica" pitchFamily="34" charset="0"/>
              </a:defRPr>
            </a:lvl9pPr>
          </a:lstStyle>
          <a:p>
            <a:pPr lvl="1">
              <a:lnSpc>
                <a:spcPct val="120000"/>
              </a:lnSpc>
              <a:spcBef>
                <a:spcPct val="35000"/>
              </a:spcBef>
              <a:buClr>
                <a:schemeClr val="hlink"/>
              </a:buClr>
              <a:buSzPct val="80000"/>
              <a:buFont typeface="Monotype Sorts" pitchFamily="2" charset="2"/>
              <a:buChar char="l"/>
              <a:defRPr/>
            </a:pPr>
            <a:r>
              <a:rPr kumimoji="1" lang="en-US" altLang="en-US" dirty="0" smtClean="0"/>
              <a:t>Query</a:t>
            </a:r>
            <a:br>
              <a:rPr kumimoji="1" lang="en-US" altLang="en-US" dirty="0" smtClean="0"/>
            </a:br>
            <a:r>
              <a:rPr kumimoji="1" lang="en-US" altLang="en-US" dirty="0" smtClean="0"/>
              <a:t>  </a:t>
            </a:r>
            <a:r>
              <a:rPr kumimoji="1" lang="en-US" altLang="en-US" sz="2400" dirty="0" smtClean="0">
                <a:sym typeface="Symbol" pitchFamily="18" charset="2"/>
              </a:rPr>
              <a:t></a:t>
            </a:r>
            <a:r>
              <a:rPr kumimoji="1" lang="en-US" altLang="en-US" sz="2400" i="1" baseline="-25000" dirty="0" err="1" smtClean="0">
                <a:sym typeface="Symbol" pitchFamily="18" charset="2"/>
              </a:rPr>
              <a:t>instructor.ID,course_id</a:t>
            </a:r>
            <a:r>
              <a:rPr kumimoji="1" lang="en-US" altLang="en-US" sz="2400" baseline="-25000" dirty="0" smtClean="0">
                <a:sym typeface="Symbol" pitchFamily="18" charset="2"/>
              </a:rPr>
              <a:t> </a:t>
            </a:r>
            <a:r>
              <a:rPr kumimoji="1" lang="en-US" altLang="en-US" sz="2400" dirty="0" smtClean="0">
                <a:sym typeface="Symbol" pitchFamily="18" charset="2"/>
              </a:rPr>
              <a:t>(</a:t>
            </a:r>
            <a:r>
              <a:rPr kumimoji="1" lang="en-US" altLang="en-US" sz="2400" i="1" baseline="-25000" dirty="0" err="1" smtClean="0">
                <a:sym typeface="Symbol" pitchFamily="18" charset="2"/>
              </a:rPr>
              <a:t>dept_name</a:t>
            </a:r>
            <a:r>
              <a:rPr kumimoji="1" lang="en-US" altLang="en-US" sz="2400" i="1" baseline="-25000" dirty="0" smtClean="0">
                <a:sym typeface="Symbol" pitchFamily="18" charset="2"/>
              </a:rPr>
              <a:t>=“</a:t>
            </a:r>
            <a:r>
              <a:rPr kumimoji="1" lang="en-US" altLang="en-US" sz="2400" baseline="-25000" dirty="0" smtClean="0">
                <a:sym typeface="Symbol" pitchFamily="18" charset="2"/>
              </a:rPr>
              <a:t>Physics”</a:t>
            </a:r>
            <a:r>
              <a:rPr kumimoji="1" lang="en-US" altLang="en-US" sz="2800" baseline="-25000" dirty="0" smtClean="0">
                <a:sym typeface="Symbol" pitchFamily="18" charset="2"/>
              </a:rPr>
              <a:t> </a:t>
            </a:r>
            <a:r>
              <a:rPr kumimoji="1" lang="en-US" altLang="en-US" sz="2400" dirty="0" smtClean="0">
                <a:sym typeface="Symbol" pitchFamily="18" charset="2"/>
              </a:rPr>
              <a:t>(</a:t>
            </a:r>
            <a:br>
              <a:rPr kumimoji="1" lang="en-US" altLang="en-US" sz="2400" dirty="0" smtClean="0">
                <a:sym typeface="Symbol" pitchFamily="18" charset="2"/>
              </a:rPr>
            </a:br>
            <a:r>
              <a:rPr kumimoji="1" lang="en-US" altLang="en-US" sz="2400" dirty="0" smtClean="0">
                <a:sym typeface="Symbol" pitchFamily="18" charset="2"/>
              </a:rPr>
              <a:t>                    </a:t>
            </a:r>
            <a:r>
              <a:rPr kumimoji="1" lang="en-US" altLang="en-US" sz="2400" i="1" baseline="-25000" dirty="0" smtClean="0">
                <a:sym typeface="Symbol" pitchFamily="18" charset="2"/>
              </a:rPr>
              <a:t>instructor.ID=teaches.ID</a:t>
            </a:r>
            <a:r>
              <a:rPr kumimoji="1" lang="en-US" altLang="en-US" sz="2400" dirty="0" smtClean="0">
                <a:sym typeface="Symbol" pitchFamily="18" charset="2"/>
              </a:rPr>
              <a:t> </a:t>
            </a:r>
            <a:r>
              <a:rPr kumimoji="1" lang="en-US" altLang="en-US" sz="2000" dirty="0" smtClean="0">
                <a:sym typeface="Symbol" pitchFamily="18" charset="2"/>
              </a:rPr>
              <a:t>(</a:t>
            </a:r>
            <a:r>
              <a:rPr kumimoji="1" lang="en-US" altLang="en-US" sz="2000" i="1" dirty="0" smtClean="0">
                <a:sym typeface="Symbol" pitchFamily="18" charset="2"/>
              </a:rPr>
              <a:t>instructor</a:t>
            </a:r>
            <a:r>
              <a:rPr kumimoji="1" lang="en-US" altLang="en-US" sz="2000" dirty="0" smtClean="0">
                <a:sym typeface="Symbol" pitchFamily="18" charset="2"/>
              </a:rPr>
              <a:t> x </a:t>
            </a:r>
            <a:r>
              <a:rPr kumimoji="1" lang="en-US" altLang="en-US" sz="2000" i="1" dirty="0" smtClean="0">
                <a:sym typeface="Symbol" pitchFamily="18" charset="2"/>
              </a:rPr>
              <a:t>teaches</a:t>
            </a:r>
            <a:r>
              <a:rPr kumimoji="1" lang="en-US" altLang="en-US" sz="2000" dirty="0" smtClean="0">
                <a:sym typeface="Symbol" pitchFamily="18" charset="2"/>
              </a:rPr>
              <a:t>)))</a:t>
            </a:r>
          </a:p>
          <a:p>
            <a:pPr>
              <a:defRPr/>
            </a:pPr>
            <a:endParaRPr lang="en-US" altLang="en-US" sz="2000" dirty="0" smtClean="0"/>
          </a:p>
        </p:txBody>
      </p:sp>
      <p:sp>
        <p:nvSpPr>
          <p:cNvPr id="2" name="Rectangle 1"/>
          <p:cNvSpPr/>
          <p:nvPr/>
        </p:nvSpPr>
        <p:spPr>
          <a:xfrm>
            <a:off x="304800" y="1371600"/>
            <a:ext cx="1714828" cy="369332"/>
          </a:xfrm>
          <a:prstGeom prst="rect">
            <a:avLst/>
          </a:prstGeom>
        </p:spPr>
        <p:txBody>
          <a:bodyPr wrap="none">
            <a:spAutoFit/>
          </a:bodyPr>
          <a:lstStyle/>
          <a:p>
            <a:r>
              <a:rPr lang="en-US" altLang="en-US" dirty="0"/>
              <a:t>Relation </a:t>
            </a:r>
            <a:r>
              <a:rPr lang="en-US" altLang="en-US" i="1" dirty="0"/>
              <a:t>instruct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071115114"/>
              </p:ext>
            </p:extLst>
          </p:nvPr>
        </p:nvGraphicFramePr>
        <p:xfrm>
          <a:off x="2163617" y="1535294"/>
          <a:ext cx="4038600" cy="887968"/>
        </p:xfrm>
        <a:graphic>
          <a:graphicData uri="http://schemas.openxmlformats.org/drawingml/2006/table">
            <a:tbl>
              <a:tblPr firstRow="1" firstCol="1" bandRow="1">
                <a:tableStyleId>{5C22544A-7EE6-4342-B048-85BDC9FD1C3A}</a:tableStyleId>
              </a:tblPr>
              <a:tblGrid>
                <a:gridCol w="1282689">
                  <a:extLst>
                    <a:ext uri="{9D8B030D-6E8A-4147-A177-3AD203B41FA5}">
                      <a16:colId xmlns:a16="http://schemas.microsoft.com/office/drawing/2014/main" val="1474757245"/>
                    </a:ext>
                  </a:extLst>
                </a:gridCol>
                <a:gridCol w="1286092">
                  <a:extLst>
                    <a:ext uri="{9D8B030D-6E8A-4147-A177-3AD203B41FA5}">
                      <a16:colId xmlns:a16="http://schemas.microsoft.com/office/drawing/2014/main" val="119161327"/>
                    </a:ext>
                  </a:extLst>
                </a:gridCol>
                <a:gridCol w="1469819">
                  <a:extLst>
                    <a:ext uri="{9D8B030D-6E8A-4147-A177-3AD203B41FA5}">
                      <a16:colId xmlns:a16="http://schemas.microsoft.com/office/drawing/2014/main" val="1037995103"/>
                    </a:ext>
                  </a:extLst>
                </a:gridCol>
              </a:tblGrid>
              <a:tr h="221992">
                <a:tc>
                  <a:txBody>
                    <a:bodyPr/>
                    <a:lstStyle/>
                    <a:p>
                      <a:pPr marL="0" marR="0" algn="ctr">
                        <a:lnSpc>
                          <a:spcPct val="107000"/>
                        </a:lnSpc>
                        <a:spcBef>
                          <a:spcPts val="0"/>
                        </a:spcBef>
                        <a:spcAft>
                          <a:spcPts val="0"/>
                        </a:spcAft>
                      </a:pPr>
                      <a:r>
                        <a:rPr lang="en-US" sz="1100">
                          <a:effectLst/>
                        </a:rPr>
                        <a:t>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a:effectLst/>
                        </a:rPr>
                        <a:t>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a:effectLst/>
                        </a:rPr>
                        <a:t>Dept_name</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580396741"/>
                  </a:ext>
                </a:extLst>
              </a:tr>
              <a:tr h="221992">
                <a:tc>
                  <a:txBody>
                    <a:bodyPr/>
                    <a:lstStyle/>
                    <a:p>
                      <a:pPr marL="0" marR="0" algn="ctr">
                        <a:lnSpc>
                          <a:spcPct val="107000"/>
                        </a:lnSpc>
                        <a:spcBef>
                          <a:spcPts val="0"/>
                        </a:spcBef>
                        <a:spcAft>
                          <a:spcPts val="0"/>
                        </a:spcAft>
                      </a:pPr>
                      <a:r>
                        <a:rPr lang="en-US" sz="1100">
                          <a:effectLst/>
                        </a:rPr>
                        <a:t>10101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a:effectLst/>
                        </a:rPr>
                        <a:t>Ali</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a:effectLst/>
                        </a:rPr>
                        <a:t>Computer</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12179695"/>
                  </a:ext>
                </a:extLst>
              </a:tr>
              <a:tr h="221992">
                <a:tc>
                  <a:txBody>
                    <a:bodyPr/>
                    <a:lstStyle/>
                    <a:p>
                      <a:pPr marL="0" marR="0" algn="ctr">
                        <a:lnSpc>
                          <a:spcPct val="107000"/>
                        </a:lnSpc>
                        <a:spcBef>
                          <a:spcPts val="0"/>
                        </a:spcBef>
                        <a:spcAft>
                          <a:spcPts val="0"/>
                        </a:spcAft>
                      </a:pPr>
                      <a:r>
                        <a:rPr lang="en-US" sz="1100">
                          <a:effectLst/>
                        </a:rPr>
                        <a:t>12121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a:effectLst/>
                        </a:rPr>
                        <a:t>Jawad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a:effectLst/>
                        </a:rPr>
                        <a:t>Physics</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108903670"/>
                  </a:ext>
                </a:extLst>
              </a:tr>
              <a:tr h="221992">
                <a:tc>
                  <a:txBody>
                    <a:bodyPr/>
                    <a:lstStyle/>
                    <a:p>
                      <a:pPr marL="0" marR="0" algn="ctr">
                        <a:lnSpc>
                          <a:spcPct val="107000"/>
                        </a:lnSpc>
                        <a:spcBef>
                          <a:spcPts val="0"/>
                        </a:spcBef>
                        <a:spcAft>
                          <a:spcPts val="0"/>
                        </a:spcAft>
                      </a:pPr>
                      <a:r>
                        <a:rPr lang="en-US" sz="1100">
                          <a:effectLst/>
                        </a:rPr>
                        <a:t>15151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a:effectLst/>
                        </a:rPr>
                        <a:t>Mona</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Physics</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734943722"/>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2113707827"/>
              </p:ext>
            </p:extLst>
          </p:nvPr>
        </p:nvGraphicFramePr>
        <p:xfrm>
          <a:off x="2323538" y="2615331"/>
          <a:ext cx="2819399" cy="1035050"/>
        </p:xfrm>
        <a:graphic>
          <a:graphicData uri="http://schemas.openxmlformats.org/drawingml/2006/table">
            <a:tbl>
              <a:tblPr firstRow="1" firstCol="1" bandRow="1">
                <a:tableStyleId>{5C22544A-7EE6-4342-B048-85BDC9FD1C3A}</a:tableStyleId>
              </a:tblPr>
              <a:tblGrid>
                <a:gridCol w="1481939">
                  <a:extLst>
                    <a:ext uri="{9D8B030D-6E8A-4147-A177-3AD203B41FA5}">
                      <a16:colId xmlns:a16="http://schemas.microsoft.com/office/drawing/2014/main" val="2027254714"/>
                    </a:ext>
                  </a:extLst>
                </a:gridCol>
                <a:gridCol w="1337460">
                  <a:extLst>
                    <a:ext uri="{9D8B030D-6E8A-4147-A177-3AD203B41FA5}">
                      <a16:colId xmlns:a16="http://schemas.microsoft.com/office/drawing/2014/main" val="3933546804"/>
                    </a:ext>
                  </a:extLst>
                </a:gridCol>
              </a:tblGrid>
              <a:tr h="207010">
                <a:tc>
                  <a:txBody>
                    <a:bodyPr/>
                    <a:lstStyle/>
                    <a:p>
                      <a:pPr marL="0" marR="0" algn="ctr">
                        <a:lnSpc>
                          <a:spcPct val="107000"/>
                        </a:lnSpc>
                        <a:spcBef>
                          <a:spcPts val="0"/>
                        </a:spcBef>
                        <a:spcAft>
                          <a:spcPts val="0"/>
                        </a:spcAft>
                      </a:pPr>
                      <a:r>
                        <a:rPr lang="en-US" sz="1100">
                          <a:effectLst/>
                        </a:rPr>
                        <a:t>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a:effectLst/>
                        </a:rPr>
                        <a:t>Course_id</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686790891"/>
                  </a:ext>
                </a:extLst>
              </a:tr>
              <a:tr h="207010">
                <a:tc>
                  <a:txBody>
                    <a:bodyPr/>
                    <a:lstStyle/>
                    <a:p>
                      <a:pPr marL="0" marR="0" algn="ctr">
                        <a:lnSpc>
                          <a:spcPct val="107000"/>
                        </a:lnSpc>
                        <a:spcBef>
                          <a:spcPts val="0"/>
                        </a:spcBef>
                        <a:spcAft>
                          <a:spcPts val="0"/>
                        </a:spcAft>
                      </a:pPr>
                      <a:r>
                        <a:rPr lang="en-US" sz="1100">
                          <a:effectLst/>
                        </a:rPr>
                        <a:t>10101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a:effectLst/>
                        </a:rPr>
                        <a:t>CS-101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007738915"/>
                  </a:ext>
                </a:extLst>
              </a:tr>
              <a:tr h="207010">
                <a:tc>
                  <a:txBody>
                    <a:bodyPr/>
                    <a:lstStyle/>
                    <a:p>
                      <a:pPr marL="0" marR="0" algn="ctr">
                        <a:lnSpc>
                          <a:spcPct val="107000"/>
                        </a:lnSpc>
                        <a:spcBef>
                          <a:spcPts val="0"/>
                        </a:spcBef>
                        <a:spcAft>
                          <a:spcPts val="0"/>
                        </a:spcAft>
                      </a:pPr>
                      <a:r>
                        <a:rPr lang="en-US" sz="1100">
                          <a:effectLst/>
                        </a:rPr>
                        <a:t>12121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a:effectLst/>
                        </a:rPr>
                        <a:t>Ph-101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737719624"/>
                  </a:ext>
                </a:extLst>
              </a:tr>
              <a:tr h="207010">
                <a:tc>
                  <a:txBody>
                    <a:bodyPr/>
                    <a:lstStyle/>
                    <a:p>
                      <a:pPr marL="0" marR="0" algn="ctr">
                        <a:lnSpc>
                          <a:spcPct val="107000"/>
                        </a:lnSpc>
                        <a:spcBef>
                          <a:spcPts val="0"/>
                        </a:spcBef>
                        <a:spcAft>
                          <a:spcPts val="0"/>
                        </a:spcAft>
                      </a:pPr>
                      <a:r>
                        <a:rPr lang="en-US" sz="1100">
                          <a:effectLst/>
                        </a:rPr>
                        <a:t>12121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Ph-201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466414584"/>
                  </a:ext>
                </a:extLst>
              </a:tr>
              <a:tr h="207010">
                <a:tc>
                  <a:txBody>
                    <a:bodyPr/>
                    <a:lstStyle/>
                    <a:p>
                      <a:pPr marL="0" marR="0" algn="ctr">
                        <a:lnSpc>
                          <a:spcPct val="107000"/>
                        </a:lnSpc>
                        <a:spcBef>
                          <a:spcPts val="0"/>
                        </a:spcBef>
                        <a:spcAft>
                          <a:spcPts val="0"/>
                        </a:spcAft>
                      </a:pPr>
                      <a:r>
                        <a:rPr lang="en-US" sz="1100">
                          <a:effectLst/>
                        </a:rPr>
                        <a:t>15151</a:t>
                      </a:r>
                      <a:endParaRPr lang="en-US" sz="1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gn="ctr">
                        <a:lnSpc>
                          <a:spcPct val="107000"/>
                        </a:lnSpc>
                        <a:spcBef>
                          <a:spcPts val="0"/>
                        </a:spcBef>
                        <a:spcAft>
                          <a:spcPts val="0"/>
                        </a:spcAft>
                      </a:pPr>
                      <a:r>
                        <a:rPr lang="en-US" sz="1100" dirty="0">
                          <a:effectLst/>
                        </a:rPr>
                        <a:t>Ph-401</a:t>
                      </a:r>
                      <a:endParaRPr lang="en-US" sz="1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30694623"/>
                  </a:ext>
                </a:extLst>
              </a:tr>
            </a:tbl>
          </a:graphicData>
        </a:graphic>
      </p:graphicFrame>
      <p:sp>
        <p:nvSpPr>
          <p:cNvPr id="5" name="Rectangle 4"/>
          <p:cNvSpPr/>
          <p:nvPr/>
        </p:nvSpPr>
        <p:spPr>
          <a:xfrm>
            <a:off x="228600" y="2543325"/>
            <a:ext cx="2073966" cy="369332"/>
          </a:xfrm>
          <a:prstGeom prst="rect">
            <a:avLst/>
          </a:prstGeom>
        </p:spPr>
        <p:txBody>
          <a:bodyPr wrap="none">
            <a:spAutoFit/>
          </a:bodyPr>
          <a:lstStyle/>
          <a:p>
            <a:pPr marL="342900" indent="-342900">
              <a:spcBef>
                <a:spcPct val="35000"/>
              </a:spcBef>
              <a:buClr>
                <a:schemeClr val="tx2"/>
              </a:buClr>
              <a:buSzPct val="90000"/>
              <a:buFont typeface="Monotype Sorts" pitchFamily="2" charset="2"/>
              <a:buChar char="n"/>
              <a:defRPr/>
            </a:pPr>
            <a:r>
              <a:rPr kumimoji="1" lang="en-US" altLang="en-US" dirty="0"/>
              <a:t>Relation </a:t>
            </a:r>
            <a:r>
              <a:rPr kumimoji="1" lang="en-US" altLang="en-US" i="1" dirty="0"/>
              <a:t>teaches</a:t>
            </a:r>
            <a:endParaRPr kumimoji="1" lang="en-US" altLang="en-US" dirty="0"/>
          </a:p>
        </p:txBody>
      </p:sp>
    </p:spTree>
    <p:extLst>
      <p:ext uri="{BB962C8B-B14F-4D97-AF65-F5344CB8AC3E}">
        <p14:creationId xmlns:p14="http://schemas.microsoft.com/office/powerpoint/2010/main" val="18161273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9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3"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pPr>
              <a:defRPr/>
            </a:pPr>
            <a:r>
              <a:rPr lang="en-US" smtClean="0"/>
              <a:t>Formal Definition</a:t>
            </a:r>
          </a:p>
        </p:txBody>
      </p:sp>
      <p:sp>
        <p:nvSpPr>
          <p:cNvPr id="38915" name="Rectangle 3"/>
          <p:cNvSpPr>
            <a:spLocks noGrp="1" noChangeArrowheads="1"/>
          </p:cNvSpPr>
          <p:nvPr>
            <p:ph type="body" idx="1"/>
          </p:nvPr>
        </p:nvSpPr>
        <p:spPr>
          <a:xfrm>
            <a:off x="228600" y="1447799"/>
            <a:ext cx="8839200" cy="5105401"/>
          </a:xfrm>
        </p:spPr>
        <p:txBody>
          <a:bodyPr>
            <a:normAutofit fontScale="85000" lnSpcReduction="20000"/>
          </a:bodyPr>
          <a:lstStyle/>
          <a:p>
            <a:pPr>
              <a:lnSpc>
                <a:spcPct val="110000"/>
              </a:lnSpc>
            </a:pPr>
            <a:r>
              <a:rPr lang="en-US" altLang="en-US" dirty="0" smtClean="0"/>
              <a:t>A basic expression in the relational algebra consists of either one of the following:</a:t>
            </a:r>
          </a:p>
          <a:p>
            <a:pPr lvl="1">
              <a:lnSpc>
                <a:spcPct val="110000"/>
              </a:lnSpc>
            </a:pPr>
            <a:r>
              <a:rPr lang="en-US" altLang="en-US" dirty="0" smtClean="0"/>
              <a:t>A relation in the database</a:t>
            </a:r>
          </a:p>
          <a:p>
            <a:pPr lvl="1">
              <a:lnSpc>
                <a:spcPct val="110000"/>
              </a:lnSpc>
            </a:pPr>
            <a:r>
              <a:rPr lang="en-US" altLang="en-US" dirty="0" smtClean="0"/>
              <a:t>A constant relation</a:t>
            </a:r>
          </a:p>
          <a:p>
            <a:pPr>
              <a:lnSpc>
                <a:spcPct val="110000"/>
              </a:lnSpc>
            </a:pPr>
            <a:r>
              <a:rPr lang="en-US" altLang="en-US" dirty="0" smtClean="0"/>
              <a:t>Let </a:t>
            </a:r>
            <a:r>
              <a:rPr lang="en-US" altLang="en-US" i="1" dirty="0" smtClean="0"/>
              <a:t>E</a:t>
            </a:r>
            <a:r>
              <a:rPr lang="en-US" altLang="en-US" i="1" baseline="-25000" dirty="0" smtClean="0"/>
              <a:t>1</a:t>
            </a:r>
            <a:r>
              <a:rPr lang="en-US" altLang="en-US" dirty="0" smtClean="0"/>
              <a:t> and </a:t>
            </a:r>
            <a:r>
              <a:rPr lang="en-US" altLang="en-US" i="1" dirty="0" smtClean="0"/>
              <a:t>E</a:t>
            </a:r>
            <a:r>
              <a:rPr lang="en-US" altLang="en-US" i="1" baseline="-25000" dirty="0" smtClean="0"/>
              <a:t>2</a:t>
            </a:r>
            <a:r>
              <a:rPr lang="en-US" altLang="en-US" dirty="0" smtClean="0"/>
              <a:t>  be relational-algebra expressions; the following are all relational-algebra expressions:</a:t>
            </a:r>
          </a:p>
          <a:p>
            <a:pPr lvl="1">
              <a:lnSpc>
                <a:spcPct val="110000"/>
              </a:lnSpc>
            </a:pPr>
            <a:r>
              <a:rPr lang="en-US" altLang="en-US" i="1" dirty="0" smtClean="0"/>
              <a:t>E</a:t>
            </a:r>
            <a:r>
              <a:rPr lang="en-US" altLang="en-US" sz="2400" i="1" baseline="-25000" dirty="0" smtClean="0"/>
              <a:t>1</a:t>
            </a:r>
            <a:r>
              <a:rPr lang="en-US" altLang="en-US" dirty="0" smtClean="0"/>
              <a:t> </a:t>
            </a:r>
            <a:r>
              <a:rPr lang="en-US" altLang="en-US" dirty="0" smtClean="0">
                <a:sym typeface="Symbol" panose="05050102010706020507" pitchFamily="18" charset="2"/>
              </a:rPr>
              <a:t> </a:t>
            </a:r>
            <a:r>
              <a:rPr lang="en-US" altLang="en-US" i="1" dirty="0" smtClean="0">
                <a:sym typeface="Symbol" panose="05050102010706020507" pitchFamily="18" charset="2"/>
              </a:rPr>
              <a:t>E</a:t>
            </a:r>
            <a:r>
              <a:rPr lang="en-US" altLang="en-US" sz="2400" i="1" baseline="-25000" dirty="0" smtClean="0">
                <a:sym typeface="Symbol" panose="05050102010706020507" pitchFamily="18" charset="2"/>
              </a:rPr>
              <a:t>2</a:t>
            </a:r>
            <a:endParaRPr lang="en-US" altLang="en-US" sz="2400" dirty="0" smtClean="0">
              <a:sym typeface="Symbol" panose="05050102010706020507" pitchFamily="18" charset="2"/>
            </a:endParaRPr>
          </a:p>
          <a:p>
            <a:pPr lvl="1">
              <a:lnSpc>
                <a:spcPct val="110000"/>
              </a:lnSpc>
            </a:pPr>
            <a:r>
              <a:rPr lang="en-US" altLang="en-US" i="1" dirty="0" smtClean="0">
                <a:sym typeface="Symbol" panose="05050102010706020507" pitchFamily="18" charset="2"/>
              </a:rPr>
              <a:t>E</a:t>
            </a:r>
            <a:r>
              <a:rPr lang="en-US" altLang="en-US" sz="2400" i="1" baseline="-25000" dirty="0" smtClean="0">
                <a:sym typeface="Symbol" panose="05050102010706020507" pitchFamily="18" charset="2"/>
              </a:rPr>
              <a:t>1</a:t>
            </a:r>
            <a:r>
              <a:rPr lang="en-US" altLang="en-US" dirty="0" smtClean="0">
                <a:sym typeface="Symbol" panose="05050102010706020507" pitchFamily="18" charset="2"/>
              </a:rPr>
              <a:t> </a:t>
            </a:r>
            <a:r>
              <a:rPr lang="en-US" altLang="en-US" dirty="0" smtClean="0"/>
              <a:t>–</a:t>
            </a:r>
            <a:r>
              <a:rPr lang="en-US" altLang="en-US" dirty="0" smtClean="0">
                <a:sym typeface="Symbol" panose="05050102010706020507" pitchFamily="18" charset="2"/>
              </a:rPr>
              <a:t> </a:t>
            </a:r>
            <a:r>
              <a:rPr lang="en-US" altLang="en-US" i="1" dirty="0" smtClean="0">
                <a:sym typeface="Symbol" panose="05050102010706020507" pitchFamily="18" charset="2"/>
              </a:rPr>
              <a:t>E</a:t>
            </a:r>
            <a:r>
              <a:rPr lang="en-US" altLang="en-US" sz="2400" i="1" baseline="-25000" dirty="0" smtClean="0">
                <a:sym typeface="Symbol" panose="05050102010706020507" pitchFamily="18" charset="2"/>
              </a:rPr>
              <a:t>2</a:t>
            </a:r>
            <a:endParaRPr lang="en-US" altLang="en-US" sz="2400" dirty="0" smtClean="0"/>
          </a:p>
          <a:p>
            <a:pPr lvl="1">
              <a:lnSpc>
                <a:spcPct val="110000"/>
              </a:lnSpc>
            </a:pPr>
            <a:r>
              <a:rPr lang="en-US" altLang="en-US" i="1" dirty="0" smtClean="0"/>
              <a:t>E</a:t>
            </a:r>
            <a:r>
              <a:rPr lang="en-US" altLang="en-US" sz="2400" i="1" baseline="-25000" dirty="0" smtClean="0"/>
              <a:t>1</a:t>
            </a:r>
            <a:r>
              <a:rPr lang="en-US" altLang="en-US" dirty="0" smtClean="0"/>
              <a:t> x </a:t>
            </a:r>
            <a:r>
              <a:rPr lang="en-US" altLang="en-US" i="1" dirty="0" smtClean="0"/>
              <a:t>E</a:t>
            </a:r>
            <a:r>
              <a:rPr lang="en-US" altLang="en-US" sz="2400" i="1" baseline="-25000" dirty="0" smtClean="0"/>
              <a:t>2</a:t>
            </a:r>
            <a:endParaRPr lang="en-US" altLang="en-US" sz="2400" dirty="0" smtClean="0"/>
          </a:p>
          <a:p>
            <a:pPr lvl="1">
              <a:lnSpc>
                <a:spcPct val="110000"/>
              </a:lnSpc>
            </a:pPr>
            <a:r>
              <a:rPr lang="en-US" altLang="en-US" i="1" dirty="0" smtClean="0">
                <a:sym typeface="Symbol" panose="05050102010706020507" pitchFamily="18" charset="2"/>
              </a:rPr>
              <a:t></a:t>
            </a:r>
            <a:r>
              <a:rPr lang="en-US" altLang="en-US" sz="2400" i="1" baseline="-25000" dirty="0" smtClean="0">
                <a:sym typeface="Symbol" panose="05050102010706020507" pitchFamily="18" charset="2"/>
              </a:rPr>
              <a:t>p</a:t>
            </a:r>
            <a:r>
              <a:rPr lang="en-US" altLang="en-US" dirty="0" smtClean="0">
                <a:sym typeface="Symbol" panose="05050102010706020507" pitchFamily="18" charset="2"/>
              </a:rPr>
              <a:t> (</a:t>
            </a:r>
            <a:r>
              <a:rPr lang="en-US" altLang="en-US" i="1" dirty="0" smtClean="0">
                <a:sym typeface="Symbol" panose="05050102010706020507" pitchFamily="18" charset="2"/>
              </a:rPr>
              <a:t>E</a:t>
            </a:r>
            <a:r>
              <a:rPr lang="en-US" altLang="en-US" sz="2400" i="1" baseline="-25000" dirty="0" smtClean="0">
                <a:sym typeface="Symbol" panose="05050102010706020507" pitchFamily="18" charset="2"/>
              </a:rPr>
              <a:t>1</a:t>
            </a:r>
            <a:r>
              <a:rPr lang="en-US" altLang="en-US" dirty="0" smtClean="0">
                <a:sym typeface="Symbol" panose="05050102010706020507" pitchFamily="18" charset="2"/>
              </a:rPr>
              <a:t>), </a:t>
            </a:r>
            <a:r>
              <a:rPr lang="en-US" altLang="en-US" i="1" dirty="0" smtClean="0">
                <a:sym typeface="Symbol" panose="05050102010706020507" pitchFamily="18" charset="2"/>
              </a:rPr>
              <a:t>P</a:t>
            </a:r>
            <a:r>
              <a:rPr lang="en-US" altLang="en-US" dirty="0" smtClean="0">
                <a:sym typeface="Symbol" panose="05050102010706020507" pitchFamily="18" charset="2"/>
              </a:rPr>
              <a:t> is a predicate on attributes in </a:t>
            </a:r>
            <a:r>
              <a:rPr lang="en-US" altLang="en-US" i="1" dirty="0" smtClean="0">
                <a:sym typeface="Symbol" panose="05050102010706020507" pitchFamily="18" charset="2"/>
              </a:rPr>
              <a:t>E</a:t>
            </a:r>
            <a:r>
              <a:rPr lang="en-US" altLang="en-US" sz="2400" i="1" baseline="-25000" dirty="0" smtClean="0">
                <a:sym typeface="Symbol" panose="05050102010706020507" pitchFamily="18" charset="2"/>
              </a:rPr>
              <a:t>1</a:t>
            </a:r>
            <a:endParaRPr lang="en-US" altLang="en-US" sz="2400" dirty="0" smtClean="0">
              <a:sym typeface="Symbol" panose="05050102010706020507" pitchFamily="18" charset="2"/>
            </a:endParaRPr>
          </a:p>
          <a:p>
            <a:pPr lvl="1">
              <a:lnSpc>
                <a:spcPct val="110000"/>
              </a:lnSpc>
            </a:pPr>
            <a:r>
              <a:rPr lang="en-US" altLang="en-US" dirty="0" smtClean="0">
                <a:sym typeface="Symbol" panose="05050102010706020507" pitchFamily="18" charset="2"/>
              </a:rPr>
              <a:t></a:t>
            </a:r>
            <a:r>
              <a:rPr lang="en-US" altLang="en-US" sz="2400" i="1" baseline="-25000" dirty="0" smtClean="0">
                <a:sym typeface="Symbol" panose="05050102010706020507" pitchFamily="18" charset="2"/>
              </a:rPr>
              <a:t>s</a:t>
            </a:r>
            <a:r>
              <a:rPr lang="en-US" altLang="en-US" dirty="0" smtClean="0">
                <a:sym typeface="Symbol" panose="05050102010706020507" pitchFamily="18" charset="2"/>
              </a:rPr>
              <a:t>(</a:t>
            </a:r>
            <a:r>
              <a:rPr lang="en-US" altLang="en-US" i="1" dirty="0" smtClean="0">
                <a:sym typeface="Symbol" panose="05050102010706020507" pitchFamily="18" charset="2"/>
              </a:rPr>
              <a:t>E</a:t>
            </a:r>
            <a:r>
              <a:rPr lang="en-US" altLang="en-US" sz="2400" i="1" baseline="-25000" dirty="0" smtClean="0">
                <a:sym typeface="Symbol" panose="05050102010706020507" pitchFamily="18" charset="2"/>
              </a:rPr>
              <a:t>1</a:t>
            </a:r>
            <a:r>
              <a:rPr lang="en-US" altLang="en-US" dirty="0" smtClean="0">
                <a:sym typeface="Symbol" panose="05050102010706020507" pitchFamily="18" charset="2"/>
              </a:rPr>
              <a:t>), </a:t>
            </a:r>
            <a:r>
              <a:rPr lang="en-US" altLang="en-US" i="1" dirty="0" smtClean="0">
                <a:sym typeface="Symbol" panose="05050102010706020507" pitchFamily="18" charset="2"/>
              </a:rPr>
              <a:t>S</a:t>
            </a:r>
            <a:r>
              <a:rPr lang="en-US" altLang="en-US" dirty="0" smtClean="0">
                <a:sym typeface="Symbol" panose="05050102010706020507" pitchFamily="18" charset="2"/>
              </a:rPr>
              <a:t> is a list consisting of some of the attributes in </a:t>
            </a:r>
            <a:r>
              <a:rPr lang="en-US" altLang="en-US" i="1" dirty="0" smtClean="0">
                <a:sym typeface="Symbol" panose="05050102010706020507" pitchFamily="18" charset="2"/>
              </a:rPr>
              <a:t>E</a:t>
            </a:r>
            <a:r>
              <a:rPr lang="en-US" altLang="en-US" sz="2400" i="1" baseline="-25000" dirty="0" smtClean="0">
                <a:sym typeface="Symbol" panose="05050102010706020507" pitchFamily="18" charset="2"/>
              </a:rPr>
              <a:t>1</a:t>
            </a:r>
            <a:endParaRPr lang="en-US" altLang="en-US" sz="2400" dirty="0" smtClean="0">
              <a:sym typeface="Symbol" panose="05050102010706020507" pitchFamily="18" charset="2"/>
            </a:endParaRPr>
          </a:p>
          <a:p>
            <a:pPr lvl="1">
              <a:lnSpc>
                <a:spcPct val="110000"/>
              </a:lnSpc>
            </a:pPr>
            <a:r>
              <a:rPr lang="en-US" altLang="en-US" sz="2000" i="1" dirty="0" smtClean="0">
                <a:sym typeface="Symbol" panose="05050102010706020507" pitchFamily="18" charset="2"/>
              </a:rPr>
              <a:t></a:t>
            </a:r>
            <a:r>
              <a:rPr lang="en-US" altLang="en-US" i="1" dirty="0" smtClean="0">
                <a:sym typeface="Symbol" panose="05050102010706020507" pitchFamily="18" charset="2"/>
              </a:rPr>
              <a:t> </a:t>
            </a:r>
            <a:r>
              <a:rPr lang="en-US" altLang="en-US" sz="2400" i="1" baseline="-25000" dirty="0" smtClean="0">
                <a:sym typeface="Symbol" panose="05050102010706020507" pitchFamily="18" charset="2"/>
              </a:rPr>
              <a:t>x</a:t>
            </a:r>
            <a:r>
              <a:rPr lang="en-US" altLang="en-US" i="1" dirty="0" smtClean="0">
                <a:sym typeface="Symbol" panose="05050102010706020507" pitchFamily="18" charset="2"/>
              </a:rPr>
              <a:t> </a:t>
            </a:r>
            <a:r>
              <a:rPr lang="en-US" altLang="en-US" dirty="0" smtClean="0">
                <a:sym typeface="Symbol" panose="05050102010706020507" pitchFamily="18" charset="2"/>
              </a:rPr>
              <a:t>(</a:t>
            </a:r>
            <a:r>
              <a:rPr lang="en-US" altLang="en-US" i="1" dirty="0" smtClean="0">
                <a:sym typeface="Symbol" panose="05050102010706020507" pitchFamily="18" charset="2"/>
              </a:rPr>
              <a:t>E</a:t>
            </a:r>
            <a:r>
              <a:rPr lang="en-US" altLang="en-US" sz="2400" i="1" baseline="-25000" dirty="0" smtClean="0">
                <a:sym typeface="Symbol" panose="05050102010706020507" pitchFamily="18" charset="2"/>
              </a:rPr>
              <a:t>1</a:t>
            </a:r>
            <a:r>
              <a:rPr lang="en-US" altLang="en-US" dirty="0" smtClean="0">
                <a:sym typeface="Symbol" panose="05050102010706020507" pitchFamily="18" charset="2"/>
              </a:rPr>
              <a:t>), x is the new name for the result of </a:t>
            </a:r>
            <a:r>
              <a:rPr lang="en-US" altLang="en-US" i="1" dirty="0" smtClean="0">
                <a:sym typeface="Symbol" panose="05050102010706020507" pitchFamily="18" charset="2"/>
              </a:rPr>
              <a:t>E</a:t>
            </a:r>
            <a:r>
              <a:rPr lang="en-US" altLang="en-US" sz="2400" i="1" baseline="-25000" dirty="0" smtClean="0">
                <a:sym typeface="Symbol" panose="05050102010706020507" pitchFamily="18" charset="2"/>
              </a:rPr>
              <a:t>1</a:t>
            </a:r>
          </a:p>
        </p:txBody>
      </p:sp>
    </p:spTree>
    <p:extLst>
      <p:ext uri="{BB962C8B-B14F-4D97-AF65-F5344CB8AC3E}">
        <p14:creationId xmlns:p14="http://schemas.microsoft.com/office/powerpoint/2010/main" val="30869318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p:txBody>
          <a:bodyPr/>
          <a:lstStyle/>
          <a:p>
            <a:pPr>
              <a:defRPr/>
            </a:pPr>
            <a:r>
              <a:rPr lang="en-US" smtClean="0"/>
              <a:t>Additional Operations</a:t>
            </a:r>
          </a:p>
        </p:txBody>
      </p:sp>
      <p:sp>
        <p:nvSpPr>
          <p:cNvPr id="40963" name="Rectangle 3"/>
          <p:cNvSpPr>
            <a:spLocks noGrp="1" noChangeArrowheads="1"/>
          </p:cNvSpPr>
          <p:nvPr>
            <p:ph type="body" idx="1"/>
          </p:nvPr>
        </p:nvSpPr>
        <p:spPr>
          <a:xfrm>
            <a:off x="762000" y="1828800"/>
            <a:ext cx="7848600" cy="3078162"/>
          </a:xfrm>
        </p:spPr>
        <p:txBody>
          <a:bodyPr>
            <a:normAutofit fontScale="85000" lnSpcReduction="20000"/>
          </a:bodyPr>
          <a:lstStyle/>
          <a:p>
            <a:pPr>
              <a:buFont typeface="Monotype Sorts" pitchFamily="2" charset="2"/>
              <a:buNone/>
            </a:pPr>
            <a:r>
              <a:rPr lang="en-US" altLang="en-US" dirty="0" smtClean="0"/>
              <a:t>We define additional operations that do not add any power to the</a:t>
            </a:r>
          </a:p>
          <a:p>
            <a:pPr>
              <a:buFont typeface="Monotype Sorts" pitchFamily="2" charset="2"/>
              <a:buNone/>
            </a:pPr>
            <a:r>
              <a:rPr lang="en-US" altLang="en-US" dirty="0" smtClean="0"/>
              <a:t>relational algebra, but that simplify common queries.</a:t>
            </a:r>
          </a:p>
          <a:p>
            <a:pPr>
              <a:lnSpc>
                <a:spcPct val="160000"/>
              </a:lnSpc>
            </a:pPr>
            <a:r>
              <a:rPr lang="en-US" altLang="en-US" dirty="0" smtClean="0"/>
              <a:t>Set intersection</a:t>
            </a:r>
          </a:p>
          <a:p>
            <a:r>
              <a:rPr lang="en-US" altLang="en-US" dirty="0" smtClean="0"/>
              <a:t>Natural join</a:t>
            </a:r>
          </a:p>
          <a:p>
            <a:r>
              <a:rPr lang="en-US" altLang="en-US" dirty="0" smtClean="0"/>
              <a:t>Assignment</a:t>
            </a:r>
          </a:p>
          <a:p>
            <a:r>
              <a:rPr lang="en-US" altLang="en-US" dirty="0" smtClean="0"/>
              <a:t>Outer join </a:t>
            </a:r>
          </a:p>
        </p:txBody>
      </p:sp>
    </p:spTree>
    <p:extLst>
      <p:ext uri="{BB962C8B-B14F-4D97-AF65-F5344CB8AC3E}">
        <p14:creationId xmlns:p14="http://schemas.microsoft.com/office/powerpoint/2010/main" val="101647981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p:txBody>
          <a:bodyPr/>
          <a:lstStyle/>
          <a:p>
            <a:pPr>
              <a:defRPr/>
            </a:pPr>
            <a:r>
              <a:rPr lang="en-US" smtClean="0"/>
              <a:t>Set-Intersection Operation</a:t>
            </a:r>
          </a:p>
        </p:txBody>
      </p:sp>
      <p:sp>
        <p:nvSpPr>
          <p:cNvPr id="43011" name="Rectangle 3"/>
          <p:cNvSpPr>
            <a:spLocks noGrp="1" noChangeArrowheads="1"/>
          </p:cNvSpPr>
          <p:nvPr>
            <p:ph type="body" idx="1"/>
          </p:nvPr>
        </p:nvSpPr>
        <p:spPr>
          <a:xfrm>
            <a:off x="821422" y="1676400"/>
            <a:ext cx="7848600" cy="4876800"/>
          </a:xfrm>
        </p:spPr>
        <p:txBody>
          <a:bodyPr/>
          <a:lstStyle/>
          <a:p>
            <a:r>
              <a:rPr lang="en-US" altLang="en-US" dirty="0" smtClean="0"/>
              <a:t>Notation: </a:t>
            </a:r>
            <a:r>
              <a:rPr lang="en-US" altLang="en-US" i="1" dirty="0" smtClean="0"/>
              <a:t>r</a:t>
            </a:r>
            <a:r>
              <a:rPr lang="en-US" altLang="en-US" dirty="0" smtClean="0"/>
              <a:t> </a:t>
            </a:r>
            <a:r>
              <a:rPr lang="en-US" altLang="en-US" dirty="0" smtClean="0">
                <a:sym typeface="Symbol" panose="05050102010706020507" pitchFamily="18" charset="2"/>
              </a:rPr>
              <a:t> </a:t>
            </a:r>
            <a:r>
              <a:rPr lang="en-US" altLang="en-US" i="1" dirty="0" smtClean="0"/>
              <a:t>s</a:t>
            </a:r>
            <a:endParaRPr lang="en-US" altLang="en-US" dirty="0" smtClean="0"/>
          </a:p>
          <a:p>
            <a:r>
              <a:rPr lang="en-US" altLang="en-US" dirty="0" smtClean="0"/>
              <a:t>Defined as:</a:t>
            </a:r>
          </a:p>
          <a:p>
            <a:r>
              <a:rPr lang="en-US" altLang="en-US" i="1" dirty="0" smtClean="0"/>
              <a:t>r</a:t>
            </a:r>
            <a:r>
              <a:rPr lang="en-US" altLang="en-US" dirty="0" smtClean="0"/>
              <a:t> </a:t>
            </a:r>
            <a:r>
              <a:rPr lang="en-US" altLang="en-US" dirty="0" smtClean="0">
                <a:sym typeface="Symbol" panose="05050102010706020507" pitchFamily="18" charset="2"/>
              </a:rPr>
              <a:t></a:t>
            </a:r>
            <a:r>
              <a:rPr lang="en-US" altLang="en-US" dirty="0" smtClean="0"/>
              <a:t> </a:t>
            </a:r>
            <a:r>
              <a:rPr lang="en-US" altLang="en-US" i="1" dirty="0" smtClean="0"/>
              <a:t>s</a:t>
            </a:r>
            <a:r>
              <a:rPr lang="en-US" altLang="en-US" dirty="0" smtClean="0"/>
              <a:t> = { </a:t>
            </a:r>
            <a:r>
              <a:rPr lang="en-US" altLang="en-US" i="1" dirty="0" smtClean="0"/>
              <a:t>t </a:t>
            </a:r>
            <a:r>
              <a:rPr lang="en-US" altLang="en-US" dirty="0" smtClean="0"/>
              <a:t>| </a:t>
            </a:r>
            <a:r>
              <a:rPr lang="en-US" altLang="en-US" i="1" dirty="0" smtClean="0"/>
              <a:t>t</a:t>
            </a:r>
            <a:r>
              <a:rPr lang="en-US" altLang="en-US" dirty="0" smtClean="0"/>
              <a:t> </a:t>
            </a:r>
            <a:r>
              <a:rPr lang="en-US" altLang="en-US" dirty="0" smtClean="0">
                <a:sym typeface="Symbol" panose="05050102010706020507" pitchFamily="18" charset="2"/>
              </a:rPr>
              <a:t></a:t>
            </a:r>
            <a:r>
              <a:rPr lang="en-US" altLang="en-US" dirty="0" smtClean="0"/>
              <a:t> </a:t>
            </a:r>
            <a:r>
              <a:rPr lang="en-US" altLang="en-US" i="1" dirty="0" smtClean="0"/>
              <a:t>r</a:t>
            </a:r>
            <a:r>
              <a:rPr lang="en-US" altLang="en-US" dirty="0" smtClean="0"/>
              <a:t> </a:t>
            </a:r>
            <a:r>
              <a:rPr lang="en-US" altLang="en-US" b="1" dirty="0" smtClean="0"/>
              <a:t>and</a:t>
            </a:r>
            <a:r>
              <a:rPr lang="en-US" altLang="en-US" dirty="0" smtClean="0"/>
              <a:t> </a:t>
            </a:r>
            <a:r>
              <a:rPr lang="en-US" altLang="en-US" i="1" dirty="0" smtClean="0"/>
              <a:t>t</a:t>
            </a:r>
            <a:r>
              <a:rPr lang="en-US" altLang="en-US" dirty="0" smtClean="0"/>
              <a:t> </a:t>
            </a:r>
            <a:r>
              <a:rPr lang="en-US" altLang="en-US" dirty="0" smtClean="0">
                <a:sym typeface="Symbol" panose="05050102010706020507" pitchFamily="18" charset="2"/>
              </a:rPr>
              <a:t></a:t>
            </a:r>
            <a:r>
              <a:rPr lang="en-US" altLang="en-US" dirty="0" smtClean="0"/>
              <a:t> </a:t>
            </a:r>
            <a:r>
              <a:rPr lang="en-US" altLang="en-US" i="1" dirty="0" smtClean="0"/>
              <a:t>s</a:t>
            </a:r>
            <a:r>
              <a:rPr lang="en-US" altLang="en-US" dirty="0" smtClean="0"/>
              <a:t> }</a:t>
            </a:r>
          </a:p>
          <a:p>
            <a:r>
              <a:rPr lang="en-US" altLang="en-US" dirty="0" smtClean="0"/>
              <a:t>Assume: </a:t>
            </a:r>
          </a:p>
          <a:p>
            <a:pPr lvl="1"/>
            <a:r>
              <a:rPr lang="en-US" altLang="en-US" i="1" dirty="0" smtClean="0"/>
              <a:t>r</a:t>
            </a:r>
            <a:r>
              <a:rPr lang="en-US" altLang="en-US" dirty="0" smtClean="0"/>
              <a:t>, </a:t>
            </a:r>
            <a:r>
              <a:rPr lang="en-US" altLang="en-US" i="1" dirty="0" smtClean="0"/>
              <a:t>s</a:t>
            </a:r>
            <a:r>
              <a:rPr lang="en-US" altLang="en-US" dirty="0" smtClean="0"/>
              <a:t> have the </a:t>
            </a:r>
            <a:r>
              <a:rPr lang="en-US" altLang="en-US" i="1" dirty="0" smtClean="0"/>
              <a:t>same arity</a:t>
            </a:r>
            <a:r>
              <a:rPr lang="en-US" altLang="en-US" dirty="0" smtClean="0"/>
              <a:t> </a:t>
            </a:r>
          </a:p>
          <a:p>
            <a:pPr lvl="1"/>
            <a:r>
              <a:rPr lang="en-US" altLang="en-US" dirty="0" smtClean="0"/>
              <a:t>attributes of </a:t>
            </a:r>
            <a:r>
              <a:rPr lang="en-US" altLang="en-US" i="1" dirty="0" smtClean="0"/>
              <a:t>r</a:t>
            </a:r>
            <a:r>
              <a:rPr lang="en-US" altLang="en-US" dirty="0" smtClean="0"/>
              <a:t> and </a:t>
            </a:r>
            <a:r>
              <a:rPr lang="en-US" altLang="en-US" i="1" dirty="0" smtClean="0"/>
              <a:t>s</a:t>
            </a:r>
            <a:r>
              <a:rPr lang="en-US" altLang="en-US" dirty="0" smtClean="0"/>
              <a:t> are compatible</a:t>
            </a:r>
          </a:p>
          <a:p>
            <a:r>
              <a:rPr lang="en-US" altLang="en-US" dirty="0" smtClean="0"/>
              <a:t>Note: </a:t>
            </a:r>
            <a:r>
              <a:rPr lang="en-US" altLang="en-US" i="1" dirty="0" smtClean="0"/>
              <a:t>r</a:t>
            </a:r>
            <a:r>
              <a:rPr lang="en-US" altLang="en-US" dirty="0" smtClean="0"/>
              <a:t> </a:t>
            </a:r>
            <a:r>
              <a:rPr lang="en-US" altLang="en-US" dirty="0" smtClean="0">
                <a:sym typeface="Symbol" panose="05050102010706020507" pitchFamily="18" charset="2"/>
              </a:rPr>
              <a:t></a:t>
            </a:r>
            <a:r>
              <a:rPr lang="en-US" altLang="en-US" dirty="0" smtClean="0"/>
              <a:t> </a:t>
            </a:r>
            <a:r>
              <a:rPr lang="en-US" altLang="en-US" i="1" dirty="0" smtClean="0"/>
              <a:t>s</a:t>
            </a:r>
            <a:r>
              <a:rPr lang="en-US" altLang="en-US" dirty="0" smtClean="0"/>
              <a:t> = </a:t>
            </a:r>
            <a:r>
              <a:rPr lang="en-US" altLang="en-US" i="1" dirty="0" smtClean="0"/>
              <a:t>r</a:t>
            </a:r>
            <a:r>
              <a:rPr lang="en-US" altLang="en-US" dirty="0" smtClean="0"/>
              <a:t> – (</a:t>
            </a:r>
            <a:r>
              <a:rPr lang="en-US" altLang="en-US" i="1" dirty="0" smtClean="0"/>
              <a:t>r</a:t>
            </a:r>
            <a:r>
              <a:rPr lang="en-US" altLang="en-US" dirty="0" smtClean="0"/>
              <a:t> – </a:t>
            </a:r>
            <a:r>
              <a:rPr lang="en-US" altLang="en-US" i="1" dirty="0" smtClean="0"/>
              <a:t>s</a:t>
            </a:r>
            <a:r>
              <a:rPr lang="en-US" altLang="en-US" dirty="0" smtClean="0"/>
              <a:t>)</a:t>
            </a:r>
          </a:p>
        </p:txBody>
      </p:sp>
    </p:spTree>
    <p:extLst>
      <p:ext uri="{BB962C8B-B14F-4D97-AF65-F5344CB8AC3E}">
        <p14:creationId xmlns:p14="http://schemas.microsoft.com/office/powerpoint/2010/main" val="322179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696D007-9384-414A-9EEB-DD3A61AED532}" type="slidenum">
              <a:rPr lang="en-US" altLang="en-US" sz="1400" smtClean="0"/>
              <a:pPr>
                <a:spcBef>
                  <a:spcPct val="0"/>
                </a:spcBef>
                <a:buFontTx/>
                <a:buNone/>
              </a:pPr>
              <a:t>3</a:t>
            </a:fld>
            <a:endParaRPr lang="en-US" altLang="en-US" sz="1400" smtClean="0"/>
          </a:p>
        </p:txBody>
      </p:sp>
      <p:sp>
        <p:nvSpPr>
          <p:cNvPr id="7171" name="Rectangle 2"/>
          <p:cNvSpPr>
            <a:spLocks noGrp="1" noChangeArrowheads="1"/>
          </p:cNvSpPr>
          <p:nvPr>
            <p:ph type="title"/>
          </p:nvPr>
        </p:nvSpPr>
        <p:spPr>
          <a:xfrm>
            <a:off x="685800" y="609600"/>
            <a:ext cx="7772400" cy="609600"/>
          </a:xfrm>
        </p:spPr>
        <p:txBody>
          <a:bodyPr>
            <a:normAutofit fontScale="90000"/>
          </a:bodyPr>
          <a:lstStyle/>
          <a:p>
            <a:r>
              <a:rPr lang="en-US" altLang="en-US" smtClean="0"/>
              <a:t>What is an Algebra?</a:t>
            </a:r>
          </a:p>
        </p:txBody>
      </p:sp>
      <p:sp>
        <p:nvSpPr>
          <p:cNvPr id="2" name="Rectangle 3"/>
          <p:cNvSpPr>
            <a:spLocks noGrp="1" noChangeArrowheads="1"/>
          </p:cNvSpPr>
          <p:nvPr>
            <p:ph type="body" idx="1"/>
          </p:nvPr>
        </p:nvSpPr>
        <p:spPr>
          <a:xfrm>
            <a:off x="76200" y="1752600"/>
            <a:ext cx="8991600" cy="4343400"/>
          </a:xfrm>
        </p:spPr>
        <p:txBody>
          <a:bodyPr>
            <a:normAutofit/>
          </a:bodyPr>
          <a:lstStyle/>
          <a:p>
            <a:pPr>
              <a:lnSpc>
                <a:spcPct val="90000"/>
              </a:lnSpc>
              <a:defRPr/>
            </a:pPr>
            <a:r>
              <a:rPr lang="en-US" altLang="en-US" sz="2800" dirty="0" smtClean="0"/>
              <a:t>A language based on operators and a domain of values</a:t>
            </a:r>
          </a:p>
          <a:p>
            <a:pPr>
              <a:lnSpc>
                <a:spcPct val="90000"/>
              </a:lnSpc>
              <a:defRPr/>
            </a:pPr>
            <a:r>
              <a:rPr lang="en-US" altLang="en-US" sz="2800" dirty="0" smtClean="0"/>
              <a:t>Operators map values taken from the domain into other domain values</a:t>
            </a:r>
          </a:p>
          <a:p>
            <a:pPr>
              <a:lnSpc>
                <a:spcPct val="90000"/>
              </a:lnSpc>
              <a:defRPr/>
            </a:pPr>
            <a:r>
              <a:rPr lang="en-US" altLang="en-US" sz="2800" dirty="0" smtClean="0"/>
              <a:t>Hence, an expression involving operators and arguments produces a value in the domain</a:t>
            </a:r>
          </a:p>
          <a:p>
            <a:pPr>
              <a:lnSpc>
                <a:spcPct val="90000"/>
              </a:lnSpc>
              <a:defRPr/>
            </a:pPr>
            <a:r>
              <a:rPr lang="en-US" altLang="en-US" sz="2800" dirty="0" smtClean="0"/>
              <a:t>When the domain is a set of all relations (and the operators are as described later), we get the </a:t>
            </a:r>
            <a:r>
              <a:rPr lang="en-US" altLang="en-US" sz="2800" i="1" dirty="0" smtClean="0">
                <a:effectLst>
                  <a:outerShdw blurRad="38100" dist="38100" dir="2700000" algn="tl">
                    <a:srgbClr val="C0C0C0"/>
                  </a:outerShdw>
                </a:effectLst>
              </a:rPr>
              <a:t>relational algebra</a:t>
            </a:r>
          </a:p>
          <a:p>
            <a:pPr>
              <a:lnSpc>
                <a:spcPct val="90000"/>
              </a:lnSpc>
              <a:defRPr/>
            </a:pPr>
            <a:r>
              <a:rPr lang="en-US" altLang="en-US" sz="2800" dirty="0" smtClean="0"/>
              <a:t>  We refer to the expression as a </a:t>
            </a:r>
            <a:r>
              <a:rPr lang="en-US" altLang="en-US" sz="2800" i="1" dirty="0" smtClean="0">
                <a:effectLst>
                  <a:outerShdw blurRad="38100" dist="38100" dir="2700000" algn="tl">
                    <a:srgbClr val="C0C0C0"/>
                  </a:outerShdw>
                </a:effectLst>
              </a:rPr>
              <a:t>query</a:t>
            </a:r>
            <a:r>
              <a:rPr lang="en-US" altLang="en-US" sz="2800" dirty="0" smtClean="0"/>
              <a:t> and the value produced as the </a:t>
            </a:r>
            <a:r>
              <a:rPr lang="en-US" altLang="en-US" sz="2800" i="1" dirty="0" smtClean="0">
                <a:effectLst>
                  <a:outerShdw blurRad="38100" dist="38100" dir="2700000" algn="tl">
                    <a:srgbClr val="C0C0C0"/>
                  </a:outerShdw>
                </a:effectLst>
              </a:rPr>
              <a:t>query</a:t>
            </a:r>
            <a:r>
              <a:rPr lang="en-US" altLang="en-US" sz="2800" dirty="0" smtClean="0"/>
              <a:t> </a:t>
            </a:r>
            <a:r>
              <a:rPr lang="en-US" altLang="en-US" sz="2800" i="1" dirty="0" smtClean="0">
                <a:effectLst>
                  <a:outerShdw blurRad="38100" dist="38100" dir="2700000" algn="tl">
                    <a:srgbClr val="C0C0C0"/>
                  </a:outerShdw>
                </a:effectLst>
              </a:rPr>
              <a:t>result</a:t>
            </a:r>
            <a:endParaRPr lang="en-US" altLang="en-US" sz="2800" dirty="0" smtClean="0">
              <a:effectLst>
                <a:outerShdw blurRad="38100" dist="38100" dir="2700000" algn="tl">
                  <a:srgbClr val="C0C0C0"/>
                </a:outerShdw>
              </a:effectLst>
            </a:endParaRPr>
          </a:p>
        </p:txBody>
      </p:sp>
    </p:spTree>
    <p:extLst>
      <p:ext uri="{BB962C8B-B14F-4D97-AF65-F5344CB8AC3E}">
        <p14:creationId xmlns:p14="http://schemas.microsoft.com/office/powerpoint/2010/main" val="24758681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7346" name="Rectangle 2"/>
          <p:cNvSpPr>
            <a:spLocks noGrp="1" noChangeArrowheads="1"/>
          </p:cNvSpPr>
          <p:nvPr>
            <p:ph type="title"/>
          </p:nvPr>
        </p:nvSpPr>
        <p:spPr>
          <a:xfrm>
            <a:off x="823913" y="23813"/>
            <a:ext cx="8077200" cy="609600"/>
          </a:xfrm>
        </p:spPr>
        <p:txBody>
          <a:bodyPr>
            <a:normAutofit fontScale="90000"/>
          </a:bodyPr>
          <a:lstStyle/>
          <a:p>
            <a:pPr>
              <a:defRPr/>
            </a:pPr>
            <a:r>
              <a:rPr lang="en-US" smtClean="0"/>
              <a:t>Set-Intersection Operation – Example</a:t>
            </a:r>
          </a:p>
        </p:txBody>
      </p:sp>
      <p:sp>
        <p:nvSpPr>
          <p:cNvPr id="45059" name="Rectangle 3"/>
          <p:cNvSpPr>
            <a:spLocks noGrp="1" noChangeArrowheads="1"/>
          </p:cNvSpPr>
          <p:nvPr>
            <p:ph type="body" idx="1"/>
          </p:nvPr>
        </p:nvSpPr>
        <p:spPr>
          <a:xfrm>
            <a:off x="798513" y="1509713"/>
            <a:ext cx="7848600" cy="4876800"/>
          </a:xfrm>
        </p:spPr>
        <p:txBody>
          <a:bodyPr/>
          <a:lstStyle/>
          <a:p>
            <a:r>
              <a:rPr lang="en-US" altLang="en-US" dirty="0" smtClean="0"/>
              <a:t>Relation </a:t>
            </a:r>
            <a:r>
              <a:rPr lang="en-US" altLang="en-US" i="1" dirty="0" smtClean="0"/>
              <a:t>r, s</a:t>
            </a:r>
            <a:r>
              <a:rPr lang="en-US" altLang="en-US" dirty="0" smtClean="0"/>
              <a:t>:</a:t>
            </a:r>
          </a:p>
          <a:p>
            <a:endParaRPr lang="en-US" altLang="en-US" dirty="0" smtClean="0"/>
          </a:p>
          <a:p>
            <a:endParaRPr lang="en-US" altLang="en-US" dirty="0" smtClean="0"/>
          </a:p>
          <a:p>
            <a:endParaRPr lang="en-US" altLang="en-US" dirty="0" smtClean="0"/>
          </a:p>
          <a:p>
            <a:r>
              <a:rPr lang="en-US" altLang="en-US" i="1" dirty="0" smtClean="0"/>
              <a:t>r</a:t>
            </a:r>
            <a:r>
              <a:rPr lang="en-US" altLang="en-US" dirty="0" smtClean="0"/>
              <a:t> </a:t>
            </a:r>
            <a:r>
              <a:rPr lang="en-US" altLang="en-US" dirty="0" smtClean="0">
                <a:sym typeface="Symbol" panose="05050102010706020507" pitchFamily="18" charset="2"/>
              </a:rPr>
              <a:t> </a:t>
            </a:r>
            <a:r>
              <a:rPr lang="en-US" altLang="en-US" i="1" dirty="0" smtClean="0">
                <a:sym typeface="Symbol" panose="05050102010706020507" pitchFamily="18" charset="2"/>
              </a:rPr>
              <a:t>s</a:t>
            </a:r>
            <a:endParaRPr lang="en-US" altLang="en-US" i="1" dirty="0" smtClean="0"/>
          </a:p>
        </p:txBody>
      </p:sp>
      <p:pic>
        <p:nvPicPr>
          <p:cNvPr id="23556" name="Picture 4"/>
          <p:cNvPicPr>
            <a:picLocks noChangeAspect="1" noChangeArrowheads="1"/>
          </p:cNvPicPr>
          <p:nvPr/>
        </p:nvPicPr>
        <p:blipFill>
          <a:blip r:embed="rId3"/>
          <a:srcRect/>
          <a:stretch>
            <a:fillRect/>
          </a:stretch>
        </p:blipFill>
        <p:spPr bwMode="auto">
          <a:xfrm>
            <a:off x="3533775" y="1295400"/>
            <a:ext cx="2657475"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396483291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798513" y="1103313"/>
            <a:ext cx="21415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kumimoji="1">
                <a:solidFill>
                  <a:schemeClr val="tx1"/>
                </a:solidFill>
                <a:latin typeface="Helvetica" pitchFamily="34" charset="0"/>
              </a:defRPr>
            </a:lvl1pPr>
            <a:lvl2pPr>
              <a:defRPr kumimoji="1">
                <a:solidFill>
                  <a:schemeClr val="tx1"/>
                </a:solidFill>
                <a:latin typeface="Helvetica" pitchFamily="34" charset="0"/>
              </a:defRPr>
            </a:lvl2pPr>
            <a:lvl3pPr marL="1143000">
              <a:defRPr kumimoji="1">
                <a:solidFill>
                  <a:schemeClr val="tx1"/>
                </a:solidFill>
                <a:latin typeface="Helvetica" pitchFamily="34" charset="0"/>
              </a:defRPr>
            </a:lvl3pPr>
            <a:lvl4pPr marL="1600200">
              <a:defRPr kumimoji="1">
                <a:solidFill>
                  <a:schemeClr val="tx1"/>
                </a:solidFill>
                <a:latin typeface="Helvetica" pitchFamily="34" charset="0"/>
              </a:defRPr>
            </a:lvl4pPr>
            <a:lvl5pPr marL="2057400">
              <a:defRPr kumimoji="1">
                <a:solidFill>
                  <a:schemeClr val="tx1"/>
                </a:solidFill>
                <a:latin typeface="Helvetica" pitchFamily="34" charset="0"/>
              </a:defRPr>
            </a:lvl5pPr>
            <a:lvl6pPr marL="2514600">
              <a:defRPr kumimoji="1">
                <a:solidFill>
                  <a:schemeClr val="tx1"/>
                </a:solidFill>
                <a:latin typeface="Helvetica" pitchFamily="34" charset="0"/>
              </a:defRPr>
            </a:lvl6pPr>
            <a:lvl7pPr marL="2971800">
              <a:defRPr kumimoji="1">
                <a:solidFill>
                  <a:schemeClr val="tx1"/>
                </a:solidFill>
                <a:latin typeface="Helvetica" pitchFamily="34" charset="0"/>
              </a:defRPr>
            </a:lvl7pPr>
            <a:lvl8pPr marL="3429000">
              <a:defRPr kumimoji="1">
                <a:solidFill>
                  <a:schemeClr val="tx1"/>
                </a:solidFill>
                <a:latin typeface="Helvetica" pitchFamily="34" charset="0"/>
              </a:defRPr>
            </a:lvl8pPr>
            <a:lvl9pPr marL="3886200">
              <a:defRPr kumimoji="1">
                <a:solidFill>
                  <a:schemeClr val="tx1"/>
                </a:solidFill>
                <a:latin typeface="Helvetica" pitchFamily="34" charset="0"/>
              </a:defRPr>
            </a:lvl9pPr>
          </a:lstStyle>
          <a:p>
            <a:pPr>
              <a:spcBef>
                <a:spcPct val="35000"/>
              </a:spcBef>
              <a:buClr>
                <a:schemeClr val="tx2"/>
              </a:buClr>
              <a:buSzPct val="90000"/>
              <a:buFont typeface="Monotype Sorts" pitchFamily="2" charset="2"/>
              <a:buChar char="n"/>
              <a:defRPr/>
            </a:pPr>
            <a:r>
              <a:rPr lang="en-US" altLang="en-US" dirty="0" smtClean="0"/>
              <a:t>    Notation:  r     s</a:t>
            </a:r>
            <a:endParaRPr lang="en-US" altLang="en-US" i="1" dirty="0" smtClean="0">
              <a:sym typeface="Symbol" pitchFamily="18" charset="2"/>
            </a:endParaRPr>
          </a:p>
        </p:txBody>
      </p:sp>
      <p:sp>
        <p:nvSpPr>
          <p:cNvPr id="551939" name="Rectangle 3"/>
          <p:cNvSpPr>
            <a:spLocks noGrp="1" noChangeArrowheads="1"/>
          </p:cNvSpPr>
          <p:nvPr>
            <p:ph type="title"/>
          </p:nvPr>
        </p:nvSpPr>
        <p:spPr>
          <a:xfrm>
            <a:off x="457200" y="274638"/>
            <a:ext cx="8229600" cy="730251"/>
          </a:xfrm>
        </p:spPr>
        <p:txBody>
          <a:bodyPr>
            <a:normAutofit fontScale="90000"/>
          </a:bodyPr>
          <a:lstStyle/>
          <a:p>
            <a:pPr>
              <a:defRPr/>
            </a:pPr>
            <a:r>
              <a:rPr lang="en-US" dirty="0" smtClean="0"/>
              <a:t>Natural-Join Operation</a:t>
            </a:r>
          </a:p>
        </p:txBody>
      </p:sp>
      <p:sp>
        <p:nvSpPr>
          <p:cNvPr id="47108" name="Rectangle 4"/>
          <p:cNvSpPr>
            <a:spLocks noGrp="1" noChangeArrowheads="1"/>
          </p:cNvSpPr>
          <p:nvPr>
            <p:ph type="body" idx="1"/>
          </p:nvPr>
        </p:nvSpPr>
        <p:spPr>
          <a:xfrm>
            <a:off x="76200" y="1585912"/>
            <a:ext cx="9067800" cy="5195888"/>
          </a:xfrm>
        </p:spPr>
        <p:txBody>
          <a:bodyPr>
            <a:normAutofit fontScale="85000" lnSpcReduction="20000"/>
          </a:bodyPr>
          <a:lstStyle/>
          <a:p>
            <a:r>
              <a:rPr lang="en-US" altLang="en-US" dirty="0" smtClean="0"/>
              <a:t>Let </a:t>
            </a:r>
            <a:r>
              <a:rPr lang="en-US" altLang="en-US" i="1" dirty="0" smtClean="0"/>
              <a:t>r</a:t>
            </a:r>
            <a:r>
              <a:rPr lang="en-US" altLang="en-US" dirty="0" smtClean="0"/>
              <a:t> and </a:t>
            </a:r>
            <a:r>
              <a:rPr lang="en-US" altLang="en-US" i="1" dirty="0" smtClean="0"/>
              <a:t>s</a:t>
            </a:r>
            <a:r>
              <a:rPr lang="en-US" altLang="en-US" dirty="0" smtClean="0"/>
              <a:t> be relations on schemas </a:t>
            </a:r>
            <a:r>
              <a:rPr lang="en-US" altLang="en-US" i="1" dirty="0" smtClean="0"/>
              <a:t>R</a:t>
            </a:r>
            <a:r>
              <a:rPr lang="en-US" altLang="en-US" dirty="0" smtClean="0"/>
              <a:t> and </a:t>
            </a:r>
            <a:r>
              <a:rPr lang="en-US" altLang="en-US" i="1" dirty="0" smtClean="0"/>
              <a:t>S</a:t>
            </a:r>
            <a:r>
              <a:rPr lang="en-US" altLang="en-US" dirty="0" smtClean="0"/>
              <a:t> respectively. </a:t>
            </a:r>
            <a:br>
              <a:rPr lang="en-US" altLang="en-US" dirty="0" smtClean="0"/>
            </a:br>
            <a:r>
              <a:rPr lang="en-US" altLang="en-US" dirty="0" smtClean="0"/>
              <a:t>Then,  r     s  is a relation on schema </a:t>
            </a:r>
            <a:r>
              <a:rPr lang="en-US" altLang="en-US" i="1" dirty="0" smtClean="0"/>
              <a:t>R </a:t>
            </a:r>
            <a:r>
              <a:rPr lang="en-US" altLang="en-US" dirty="0" smtClean="0">
                <a:sym typeface="Symbol" panose="05050102010706020507" pitchFamily="18" charset="2"/>
              </a:rPr>
              <a:t></a:t>
            </a:r>
            <a:r>
              <a:rPr lang="en-US" altLang="en-US" dirty="0" smtClean="0"/>
              <a:t> </a:t>
            </a:r>
            <a:r>
              <a:rPr lang="en-US" altLang="en-US" i="1" dirty="0" smtClean="0"/>
              <a:t>S</a:t>
            </a:r>
            <a:r>
              <a:rPr lang="en-US" altLang="en-US" dirty="0" smtClean="0"/>
              <a:t> obtained as follows:</a:t>
            </a:r>
          </a:p>
          <a:p>
            <a:pPr lvl="1"/>
            <a:r>
              <a:rPr lang="en-US" altLang="en-US" dirty="0" smtClean="0"/>
              <a:t>Consider each pair of tuples </a:t>
            </a:r>
            <a:r>
              <a:rPr lang="en-US" altLang="en-US" i="1" dirty="0" err="1" smtClean="0"/>
              <a:t>t</a:t>
            </a:r>
            <a:r>
              <a:rPr lang="en-US" altLang="en-US" sz="2800" i="1" baseline="-25000" dirty="0" err="1" smtClean="0"/>
              <a:t>r</a:t>
            </a:r>
            <a:r>
              <a:rPr lang="en-US" altLang="en-US" dirty="0" smtClean="0"/>
              <a:t> from </a:t>
            </a:r>
            <a:r>
              <a:rPr lang="en-US" altLang="en-US" i="1" dirty="0" smtClean="0"/>
              <a:t>r</a:t>
            </a:r>
            <a:r>
              <a:rPr lang="en-US" altLang="en-US" dirty="0" smtClean="0"/>
              <a:t> and </a:t>
            </a:r>
            <a:r>
              <a:rPr lang="en-US" altLang="en-US" i="1" dirty="0" err="1" smtClean="0"/>
              <a:t>t</a:t>
            </a:r>
            <a:r>
              <a:rPr lang="en-US" altLang="en-US" sz="2800" i="1" baseline="-25000" dirty="0" err="1" smtClean="0"/>
              <a:t>s</a:t>
            </a:r>
            <a:r>
              <a:rPr lang="en-US" altLang="en-US" dirty="0" smtClean="0"/>
              <a:t> from </a:t>
            </a:r>
            <a:r>
              <a:rPr lang="en-US" altLang="en-US" i="1" dirty="0" smtClean="0"/>
              <a:t>s</a:t>
            </a:r>
            <a:r>
              <a:rPr lang="en-US" altLang="en-US" dirty="0" smtClean="0"/>
              <a:t>.  </a:t>
            </a:r>
          </a:p>
          <a:p>
            <a:pPr lvl="1"/>
            <a:r>
              <a:rPr lang="en-US" altLang="en-US" dirty="0" smtClean="0"/>
              <a:t>If </a:t>
            </a:r>
            <a:r>
              <a:rPr lang="en-US" altLang="en-US" i="1" dirty="0" err="1" smtClean="0"/>
              <a:t>t</a:t>
            </a:r>
            <a:r>
              <a:rPr lang="en-US" altLang="en-US" sz="2400" i="1" baseline="-25000" dirty="0" err="1" smtClean="0"/>
              <a:t>r</a:t>
            </a:r>
            <a:r>
              <a:rPr lang="en-US" altLang="en-US" dirty="0" smtClean="0"/>
              <a:t> and </a:t>
            </a:r>
            <a:r>
              <a:rPr lang="en-US" altLang="en-US" i="1" dirty="0" err="1" smtClean="0"/>
              <a:t>t</a:t>
            </a:r>
            <a:r>
              <a:rPr lang="en-US" altLang="en-US" sz="2400" i="1" baseline="-25000" dirty="0" err="1" smtClean="0"/>
              <a:t>s</a:t>
            </a:r>
            <a:r>
              <a:rPr lang="en-US" altLang="en-US" dirty="0" smtClean="0"/>
              <a:t> have the same value on each of the attributes in </a:t>
            </a:r>
            <a:r>
              <a:rPr lang="en-US" altLang="en-US" i="1" dirty="0" smtClean="0"/>
              <a:t>R</a:t>
            </a:r>
            <a:r>
              <a:rPr lang="en-US" altLang="en-US" dirty="0" smtClean="0"/>
              <a:t> </a:t>
            </a:r>
            <a:r>
              <a:rPr lang="en-US" altLang="en-US" dirty="0" smtClean="0">
                <a:sym typeface="Symbol" panose="05050102010706020507" pitchFamily="18" charset="2"/>
              </a:rPr>
              <a:t></a:t>
            </a:r>
            <a:r>
              <a:rPr lang="en-US" altLang="en-US" dirty="0" smtClean="0"/>
              <a:t> </a:t>
            </a:r>
            <a:r>
              <a:rPr lang="en-US" altLang="en-US" i="1" dirty="0" smtClean="0"/>
              <a:t>S</a:t>
            </a:r>
            <a:r>
              <a:rPr lang="en-US" altLang="en-US" dirty="0" smtClean="0"/>
              <a:t>, add a tuple </a:t>
            </a:r>
            <a:r>
              <a:rPr lang="en-US" altLang="en-US" i="1" dirty="0" smtClean="0"/>
              <a:t>t</a:t>
            </a:r>
            <a:r>
              <a:rPr lang="en-US" altLang="en-US" dirty="0" smtClean="0"/>
              <a:t>  to the result, where</a:t>
            </a:r>
          </a:p>
          <a:p>
            <a:pPr lvl="2"/>
            <a:r>
              <a:rPr lang="en-US" altLang="en-US" i="1" dirty="0" smtClean="0"/>
              <a:t>t</a:t>
            </a:r>
            <a:r>
              <a:rPr lang="en-US" altLang="en-US" dirty="0" smtClean="0"/>
              <a:t> has the same value as </a:t>
            </a:r>
            <a:r>
              <a:rPr lang="en-US" altLang="en-US" i="1" dirty="0" err="1" smtClean="0"/>
              <a:t>t</a:t>
            </a:r>
            <a:r>
              <a:rPr lang="en-US" altLang="en-US" sz="3200" i="1" baseline="-25000" dirty="0" err="1" smtClean="0"/>
              <a:t>r</a:t>
            </a:r>
            <a:r>
              <a:rPr lang="en-US" altLang="en-US" dirty="0" smtClean="0"/>
              <a:t> on </a:t>
            </a:r>
            <a:r>
              <a:rPr lang="en-US" altLang="en-US" i="1" dirty="0" smtClean="0"/>
              <a:t>r</a:t>
            </a:r>
            <a:endParaRPr lang="en-US" altLang="en-US" dirty="0" smtClean="0"/>
          </a:p>
          <a:p>
            <a:pPr lvl="2"/>
            <a:r>
              <a:rPr lang="en-US" altLang="en-US" i="1" dirty="0" smtClean="0"/>
              <a:t>t</a:t>
            </a:r>
            <a:r>
              <a:rPr lang="en-US" altLang="en-US" dirty="0" smtClean="0"/>
              <a:t> has the same value as </a:t>
            </a:r>
            <a:r>
              <a:rPr lang="en-US" altLang="en-US" i="1" dirty="0" err="1" smtClean="0"/>
              <a:t>t</a:t>
            </a:r>
            <a:r>
              <a:rPr lang="en-US" altLang="en-US" sz="3200" i="1" baseline="-25000" dirty="0" err="1" smtClean="0"/>
              <a:t>s</a:t>
            </a:r>
            <a:r>
              <a:rPr lang="en-US" altLang="en-US" dirty="0" smtClean="0"/>
              <a:t> on </a:t>
            </a:r>
            <a:r>
              <a:rPr lang="en-US" altLang="en-US" i="1" dirty="0" smtClean="0"/>
              <a:t>s</a:t>
            </a:r>
            <a:endParaRPr lang="en-US" altLang="en-US" dirty="0" smtClean="0"/>
          </a:p>
          <a:p>
            <a:r>
              <a:rPr lang="en-US" altLang="en-US" dirty="0" smtClean="0"/>
              <a:t>Example:</a:t>
            </a:r>
          </a:p>
          <a:p>
            <a:pPr lvl="1">
              <a:buFont typeface="Monotype Sorts" pitchFamily="2" charset="2"/>
              <a:buNone/>
            </a:pPr>
            <a:r>
              <a:rPr lang="en-US" altLang="en-US" i="1" dirty="0" smtClean="0"/>
              <a:t>R</a:t>
            </a:r>
            <a:r>
              <a:rPr lang="en-US" altLang="en-US" dirty="0" smtClean="0"/>
              <a:t> = (</a:t>
            </a:r>
            <a:r>
              <a:rPr lang="en-US" altLang="en-US" i="1" dirty="0" smtClean="0"/>
              <a:t>A, B, C, D</a:t>
            </a:r>
            <a:r>
              <a:rPr lang="en-US" altLang="en-US" dirty="0" smtClean="0"/>
              <a:t>)</a:t>
            </a:r>
          </a:p>
          <a:p>
            <a:pPr lvl="1">
              <a:buFont typeface="Monotype Sorts" pitchFamily="2" charset="2"/>
              <a:buNone/>
            </a:pPr>
            <a:r>
              <a:rPr lang="en-US" altLang="en-US" i="1" dirty="0" smtClean="0"/>
              <a:t>S</a:t>
            </a:r>
            <a:r>
              <a:rPr lang="en-US" altLang="en-US" dirty="0" smtClean="0"/>
              <a:t> = (</a:t>
            </a:r>
            <a:r>
              <a:rPr lang="en-US" altLang="en-US" i="1" dirty="0" smtClean="0"/>
              <a:t>E, B, D</a:t>
            </a:r>
            <a:r>
              <a:rPr lang="en-US" altLang="en-US" dirty="0" smtClean="0"/>
              <a:t>)</a:t>
            </a:r>
          </a:p>
          <a:p>
            <a:pPr lvl="1"/>
            <a:r>
              <a:rPr lang="en-US" altLang="en-US" dirty="0" smtClean="0"/>
              <a:t>Result schema = (</a:t>
            </a:r>
            <a:r>
              <a:rPr lang="en-US" altLang="en-US" i="1" dirty="0" smtClean="0"/>
              <a:t>A, B, C, D, E</a:t>
            </a:r>
            <a:r>
              <a:rPr lang="en-US" altLang="en-US" dirty="0" smtClean="0"/>
              <a:t>)</a:t>
            </a:r>
          </a:p>
          <a:p>
            <a:pPr lvl="1"/>
            <a:r>
              <a:rPr lang="en-US" altLang="en-US" i="1" dirty="0" smtClean="0"/>
              <a:t>r</a:t>
            </a:r>
            <a:r>
              <a:rPr lang="en-US" altLang="en-US" dirty="0" smtClean="0"/>
              <a:t>     </a:t>
            </a:r>
            <a:r>
              <a:rPr lang="en-US" altLang="en-US" i="1" dirty="0" smtClean="0"/>
              <a:t>s</a:t>
            </a:r>
            <a:r>
              <a:rPr lang="en-US" altLang="en-US" dirty="0" smtClean="0"/>
              <a:t> is defined as:</a:t>
            </a:r>
            <a:br>
              <a:rPr lang="en-US" altLang="en-US" dirty="0" smtClean="0"/>
            </a:br>
            <a:r>
              <a:rPr lang="en-US" altLang="en-US" dirty="0" smtClean="0"/>
              <a:t>      </a:t>
            </a:r>
            <a:r>
              <a:rPr lang="en-US" altLang="en-US" dirty="0" smtClean="0">
                <a:sym typeface="Symbol" panose="05050102010706020507" pitchFamily="18" charset="2"/>
              </a:rPr>
              <a:t></a:t>
            </a:r>
            <a:r>
              <a:rPr lang="en-US" altLang="en-US" sz="2400" i="1" baseline="-25000" dirty="0" err="1" smtClean="0"/>
              <a:t>r.A</a:t>
            </a:r>
            <a:r>
              <a:rPr lang="en-US" altLang="en-US" sz="2400" i="1" baseline="-25000" dirty="0" smtClean="0"/>
              <a:t>, </a:t>
            </a:r>
            <a:r>
              <a:rPr lang="en-US" altLang="en-US" sz="2400" i="1" baseline="-25000" dirty="0" err="1" smtClean="0"/>
              <a:t>r.B</a:t>
            </a:r>
            <a:r>
              <a:rPr lang="en-US" altLang="en-US" sz="2400" i="1" baseline="-25000" dirty="0" smtClean="0"/>
              <a:t>, </a:t>
            </a:r>
            <a:r>
              <a:rPr lang="en-US" altLang="en-US" sz="2400" i="1" baseline="-25000" dirty="0" err="1" smtClean="0"/>
              <a:t>r.C</a:t>
            </a:r>
            <a:r>
              <a:rPr lang="en-US" altLang="en-US" sz="2400" i="1" baseline="-25000" dirty="0" smtClean="0"/>
              <a:t>, </a:t>
            </a:r>
            <a:r>
              <a:rPr lang="en-US" altLang="en-US" sz="2400" i="1" baseline="-25000" dirty="0" err="1" smtClean="0"/>
              <a:t>r.D</a:t>
            </a:r>
            <a:r>
              <a:rPr lang="en-US" altLang="en-US" sz="2400" i="1" baseline="-25000" dirty="0" smtClean="0"/>
              <a:t>, </a:t>
            </a:r>
            <a:r>
              <a:rPr lang="en-US" altLang="en-US" sz="2400" i="1" baseline="-25000" dirty="0" err="1" smtClean="0"/>
              <a:t>s.E</a:t>
            </a:r>
            <a:r>
              <a:rPr lang="en-US" altLang="en-US" dirty="0" smtClean="0"/>
              <a:t> (</a:t>
            </a:r>
            <a:r>
              <a:rPr lang="en-US" altLang="en-US" sz="2400" dirty="0" smtClean="0">
                <a:sym typeface="Symbol" panose="05050102010706020507" pitchFamily="18" charset="2"/>
              </a:rPr>
              <a:t></a:t>
            </a:r>
            <a:r>
              <a:rPr lang="en-US" altLang="en-US" sz="2400" i="1" baseline="-25000" dirty="0" err="1" smtClean="0"/>
              <a:t>r.B</a:t>
            </a:r>
            <a:r>
              <a:rPr lang="en-US" altLang="en-US" sz="2400" i="1" baseline="-25000" dirty="0" smtClean="0"/>
              <a:t> = </a:t>
            </a:r>
            <a:r>
              <a:rPr lang="en-US" altLang="en-US" sz="2400" i="1" baseline="-25000" dirty="0" err="1" smtClean="0"/>
              <a:t>s.B</a:t>
            </a:r>
            <a:r>
              <a:rPr lang="en-US" altLang="en-US" sz="2400" i="1" baseline="-25000" dirty="0" smtClean="0"/>
              <a:t> </a:t>
            </a:r>
            <a:r>
              <a:rPr lang="en-US" altLang="en-US" baseline="-25000" dirty="0" smtClean="0">
                <a:sym typeface="Symbol" panose="05050102010706020507" pitchFamily="18" charset="2"/>
              </a:rPr>
              <a:t></a:t>
            </a:r>
            <a:r>
              <a:rPr lang="en-US" altLang="en-US" sz="2400" i="1" baseline="-25000" dirty="0" smtClean="0"/>
              <a:t> </a:t>
            </a:r>
            <a:r>
              <a:rPr lang="en-US" altLang="en-US" sz="2400" i="1" baseline="-25000" dirty="0" err="1" smtClean="0"/>
              <a:t>r.D</a:t>
            </a:r>
            <a:r>
              <a:rPr lang="en-US" altLang="en-US" sz="2400" i="1" baseline="-25000" dirty="0" smtClean="0"/>
              <a:t> = </a:t>
            </a:r>
            <a:r>
              <a:rPr lang="en-US" altLang="en-US" sz="2400" i="1" baseline="-25000" dirty="0" err="1" smtClean="0"/>
              <a:t>s.D</a:t>
            </a:r>
            <a:r>
              <a:rPr lang="en-US" altLang="en-US" dirty="0" smtClean="0"/>
              <a:t> (</a:t>
            </a:r>
            <a:r>
              <a:rPr lang="en-US" altLang="en-US" i="1" dirty="0" smtClean="0"/>
              <a:t>r </a:t>
            </a:r>
            <a:r>
              <a:rPr lang="en-US" altLang="en-US" dirty="0" smtClean="0"/>
              <a:t> x  </a:t>
            </a:r>
            <a:r>
              <a:rPr lang="en-US" altLang="en-US" i="1" dirty="0" smtClean="0"/>
              <a:t>s</a:t>
            </a:r>
            <a:r>
              <a:rPr lang="en-US" altLang="en-US" dirty="0" smtClean="0"/>
              <a:t>))</a:t>
            </a:r>
          </a:p>
        </p:txBody>
      </p:sp>
      <p:sp>
        <p:nvSpPr>
          <p:cNvPr id="24581" name="AutoShape 5"/>
          <p:cNvSpPr>
            <a:spLocks noChangeArrowheads="1"/>
          </p:cNvSpPr>
          <p:nvPr/>
        </p:nvSpPr>
        <p:spPr bwMode="auto">
          <a:xfrm rot="16200000" flipV="1">
            <a:off x="2514600" y="1219200"/>
            <a:ext cx="152400" cy="1524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tLang="en-US"/>
          </a:p>
        </p:txBody>
      </p:sp>
      <p:sp>
        <p:nvSpPr>
          <p:cNvPr id="8" name="AutoShape 5"/>
          <p:cNvSpPr>
            <a:spLocks noChangeArrowheads="1"/>
          </p:cNvSpPr>
          <p:nvPr/>
        </p:nvSpPr>
        <p:spPr bwMode="auto">
          <a:xfrm rot="16200000" flipV="1">
            <a:off x="1660292" y="2086556"/>
            <a:ext cx="152400" cy="1524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tLang="en-US"/>
          </a:p>
        </p:txBody>
      </p:sp>
    </p:spTree>
    <p:extLst>
      <p:ext uri="{BB962C8B-B14F-4D97-AF65-F5344CB8AC3E}">
        <p14:creationId xmlns:p14="http://schemas.microsoft.com/office/powerpoint/2010/main" val="23254542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en-US" smtClean="0"/>
              <a:t>Natural Join</a:t>
            </a:r>
          </a:p>
        </p:txBody>
      </p:sp>
      <p:sp>
        <p:nvSpPr>
          <p:cNvPr id="22531" name="Rectangle 3"/>
          <p:cNvSpPr>
            <a:spLocks noGrp="1" noChangeArrowheads="1"/>
          </p:cNvSpPr>
          <p:nvPr>
            <p:ph type="body" idx="1"/>
          </p:nvPr>
        </p:nvSpPr>
        <p:spPr>
          <a:xfrm>
            <a:off x="457200" y="1524000"/>
            <a:ext cx="8229600" cy="5181600"/>
          </a:xfrm>
        </p:spPr>
        <p:txBody>
          <a:bodyPr/>
          <a:lstStyle/>
          <a:p>
            <a:pPr eaLnBrk="1" hangingPunct="1"/>
            <a:r>
              <a:rPr lang="en-US" altLang="en-US" dirty="0" smtClean="0"/>
              <a:t>R=                                              S=</a:t>
            </a:r>
          </a:p>
          <a:p>
            <a:pPr eaLnBrk="1" hangingPunct="1"/>
            <a:endParaRPr lang="en-US" altLang="en-US" dirty="0" smtClean="0"/>
          </a:p>
          <a:p>
            <a:pPr eaLnBrk="1" hangingPunct="1"/>
            <a:endParaRPr lang="en-US" altLang="en-US" dirty="0" smtClean="0"/>
          </a:p>
          <a:p>
            <a:pPr eaLnBrk="1" hangingPunct="1"/>
            <a:endParaRPr lang="en-US" altLang="en-US" dirty="0" smtClean="0"/>
          </a:p>
          <a:p>
            <a:pPr eaLnBrk="1" hangingPunct="1"/>
            <a:r>
              <a:rPr lang="en-US" altLang="en-US" dirty="0" smtClean="0"/>
              <a:t>R   S=</a:t>
            </a:r>
          </a:p>
          <a:p>
            <a:pPr eaLnBrk="1" hangingPunct="1"/>
            <a:endParaRPr lang="en-US" altLang="en-US" dirty="0" smtClean="0"/>
          </a:p>
        </p:txBody>
      </p:sp>
      <p:graphicFrame>
        <p:nvGraphicFramePr>
          <p:cNvPr id="17412" name="Group 4"/>
          <p:cNvGraphicFramePr>
            <a:graphicFrameLocks noGrp="1"/>
          </p:cNvGraphicFramePr>
          <p:nvPr/>
        </p:nvGraphicFramePr>
        <p:xfrm>
          <a:off x="1752600" y="2133600"/>
          <a:ext cx="2514600" cy="1828800"/>
        </p:xfrm>
        <a:graphic>
          <a:graphicData uri="http://schemas.openxmlformats.org/drawingml/2006/table">
            <a:tbl>
              <a:tblPr/>
              <a:tblGrid>
                <a:gridCol w="1257300">
                  <a:extLst>
                    <a:ext uri="{9D8B030D-6E8A-4147-A177-3AD203B41FA5}">
                      <a16:colId xmlns:a16="http://schemas.microsoft.com/office/drawing/2014/main" val="2577393516"/>
                    </a:ext>
                  </a:extLst>
                </a:gridCol>
                <a:gridCol w="1257300">
                  <a:extLst>
                    <a:ext uri="{9D8B030D-6E8A-4147-A177-3AD203B41FA5}">
                      <a16:colId xmlns:a16="http://schemas.microsoft.com/office/drawing/2014/main" val="2478567415"/>
                    </a:ext>
                  </a:extLst>
                </a:gridCol>
              </a:tblGrid>
              <a:tr h="304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panose="02020603050405020304" pitchFamily="18" charset="0"/>
                        </a:rPr>
                        <a:t>A</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panose="02020603050405020304" pitchFamily="18" charset="0"/>
                        </a:rPr>
                        <a:t>B</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8226039"/>
                  </a:ext>
                </a:extLst>
              </a:tr>
              <a:tr h="304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panose="02020603050405020304" pitchFamily="18" charset="0"/>
                        </a:rPr>
                        <a:t>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panose="02020603050405020304" pitchFamily="18" charset="0"/>
                        </a:rPr>
                        <a:t>Y</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38694461"/>
                  </a:ext>
                </a:extLst>
              </a:tr>
              <a:tr h="304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panose="02020603050405020304" pitchFamily="18" charset="0"/>
                        </a:rPr>
                        <a:t>X</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panose="02020603050405020304" pitchFamily="18" charset="0"/>
                        </a:rPr>
                        <a:t>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53450772"/>
                  </a:ext>
                </a:extLst>
              </a:tr>
              <a:tr h="365125">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panose="02020603050405020304" pitchFamily="18" charset="0"/>
                        </a:rPr>
                        <a:t>Y</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panose="02020603050405020304" pitchFamily="18" charset="0"/>
                        </a:rPr>
                        <a:t>Z</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45263357"/>
                  </a:ext>
                </a:extLst>
              </a:tr>
              <a:tr h="304800">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panose="02020603050405020304" pitchFamily="18" charset="0"/>
                        </a:rPr>
                        <a:t>Z</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Times" panose="02020603050405020304" pitchFamily="18" charset="0"/>
                        </a:rPr>
                        <a:t>V</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8618106"/>
                  </a:ext>
                </a:extLst>
              </a:tr>
            </a:tbl>
          </a:graphicData>
        </a:graphic>
      </p:graphicFrame>
      <p:graphicFrame>
        <p:nvGraphicFramePr>
          <p:cNvPr id="17432" name="Group 24"/>
          <p:cNvGraphicFramePr>
            <a:graphicFrameLocks noGrp="1"/>
          </p:cNvGraphicFramePr>
          <p:nvPr/>
        </p:nvGraphicFramePr>
        <p:xfrm>
          <a:off x="5410200" y="2133600"/>
          <a:ext cx="2514600" cy="1463676"/>
        </p:xfrm>
        <a:graphic>
          <a:graphicData uri="http://schemas.openxmlformats.org/drawingml/2006/table">
            <a:tbl>
              <a:tblPr/>
              <a:tblGrid>
                <a:gridCol w="1257300">
                  <a:extLst>
                    <a:ext uri="{9D8B030D-6E8A-4147-A177-3AD203B41FA5}">
                      <a16:colId xmlns:a16="http://schemas.microsoft.com/office/drawing/2014/main" val="474518596"/>
                    </a:ext>
                  </a:extLst>
                </a:gridCol>
                <a:gridCol w="1257300">
                  <a:extLst>
                    <a:ext uri="{9D8B030D-6E8A-4147-A177-3AD203B41FA5}">
                      <a16:colId xmlns:a16="http://schemas.microsoft.com/office/drawing/2014/main" val="1088156155"/>
                    </a:ext>
                  </a:extLst>
                </a:gridCol>
              </a:tblGrid>
              <a:tr h="365919">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panose="02020603050405020304" pitchFamily="18" charset="0"/>
                        </a:rPr>
                        <a:t>B</a:t>
                      </a:r>
                    </a:p>
                  </a:txBody>
                  <a:tcPr marT="45740" marB="4574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panose="02020603050405020304" pitchFamily="18" charset="0"/>
                        </a:rPr>
                        <a:t>C</a:t>
                      </a:r>
                    </a:p>
                  </a:txBody>
                  <a:tcPr marT="45740" marB="4574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10341597"/>
                  </a:ext>
                </a:extLst>
              </a:tr>
              <a:tr h="365919">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panose="02020603050405020304" pitchFamily="18" charset="0"/>
                        </a:rPr>
                        <a:t>Z</a:t>
                      </a:r>
                    </a:p>
                  </a:txBody>
                  <a:tcPr marT="45740" marB="4574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panose="02020603050405020304" pitchFamily="18" charset="0"/>
                        </a:rPr>
                        <a:t>U</a:t>
                      </a:r>
                    </a:p>
                  </a:txBody>
                  <a:tcPr marT="45740" marB="4574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98927385"/>
                  </a:ext>
                </a:extLst>
              </a:tr>
              <a:tr h="365919">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panose="02020603050405020304" pitchFamily="18" charset="0"/>
                        </a:rPr>
                        <a:t>V</a:t>
                      </a:r>
                    </a:p>
                  </a:txBody>
                  <a:tcPr marT="45740" marB="4574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panose="02020603050405020304" pitchFamily="18" charset="0"/>
                        </a:rPr>
                        <a:t>W</a:t>
                      </a:r>
                    </a:p>
                  </a:txBody>
                  <a:tcPr marT="45740" marB="4574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39573410"/>
                  </a:ext>
                </a:extLst>
              </a:tr>
              <a:tr h="365919">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panose="02020603050405020304" pitchFamily="18" charset="0"/>
                        </a:rPr>
                        <a:t>Z</a:t>
                      </a:r>
                    </a:p>
                  </a:txBody>
                  <a:tcPr marT="45740" marB="4574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Times" panose="02020603050405020304" pitchFamily="18" charset="0"/>
                        </a:rPr>
                        <a:t>V</a:t>
                      </a:r>
                    </a:p>
                  </a:txBody>
                  <a:tcPr marT="45740" marB="4574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62519595"/>
                  </a:ext>
                </a:extLst>
              </a:tr>
            </a:tbl>
          </a:graphicData>
        </a:graphic>
      </p:graphicFrame>
      <p:graphicFrame>
        <p:nvGraphicFramePr>
          <p:cNvPr id="17449" name="Group 41"/>
          <p:cNvGraphicFramePr>
            <a:graphicFrameLocks noGrp="1"/>
          </p:cNvGraphicFramePr>
          <p:nvPr/>
        </p:nvGraphicFramePr>
        <p:xfrm>
          <a:off x="2590800" y="4191000"/>
          <a:ext cx="4495800" cy="2378076"/>
        </p:xfrm>
        <a:graphic>
          <a:graphicData uri="http://schemas.openxmlformats.org/drawingml/2006/table">
            <a:tbl>
              <a:tblPr/>
              <a:tblGrid>
                <a:gridCol w="1498600">
                  <a:extLst>
                    <a:ext uri="{9D8B030D-6E8A-4147-A177-3AD203B41FA5}">
                      <a16:colId xmlns:a16="http://schemas.microsoft.com/office/drawing/2014/main" val="2908944324"/>
                    </a:ext>
                  </a:extLst>
                </a:gridCol>
                <a:gridCol w="1498600">
                  <a:extLst>
                    <a:ext uri="{9D8B030D-6E8A-4147-A177-3AD203B41FA5}">
                      <a16:colId xmlns:a16="http://schemas.microsoft.com/office/drawing/2014/main" val="731837659"/>
                    </a:ext>
                  </a:extLst>
                </a:gridCol>
                <a:gridCol w="1498600">
                  <a:extLst>
                    <a:ext uri="{9D8B030D-6E8A-4147-A177-3AD203B41FA5}">
                      <a16:colId xmlns:a16="http://schemas.microsoft.com/office/drawing/2014/main" val="2997381405"/>
                    </a:ext>
                  </a:extLst>
                </a:gridCol>
              </a:tblGrid>
              <a:tr h="396346">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A</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B</a:t>
                      </a: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C</a:t>
                      </a: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3690812"/>
                  </a:ext>
                </a:extLst>
              </a:tr>
              <a:tr h="396346">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X</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Z</a:t>
                      </a: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U</a:t>
                      </a: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18607705"/>
                  </a:ext>
                </a:extLst>
              </a:tr>
              <a:tr h="396346">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X</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Z</a:t>
                      </a: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V</a:t>
                      </a: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6330133"/>
                  </a:ext>
                </a:extLst>
              </a:tr>
              <a:tr h="396346">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Y</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Z</a:t>
                      </a: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U</a:t>
                      </a: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38597756"/>
                  </a:ext>
                </a:extLst>
              </a:tr>
              <a:tr h="396346">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Y</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Z</a:t>
                      </a: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V</a:t>
                      </a: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26789051"/>
                  </a:ext>
                </a:extLst>
              </a:tr>
              <a:tr h="396346">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Z</a:t>
                      </a:r>
                    </a:p>
                  </a:txBody>
                  <a:tcPr marT="45732" marB="45732"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V</a:t>
                      </a:r>
                    </a:p>
                  </a:txBody>
                  <a:tcPr marT="45732" marB="4573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panose="02020603050405020304" pitchFamily="18" charset="0"/>
                        </a:defRPr>
                      </a:lvl1pPr>
                      <a:lvl2pPr>
                        <a:spcBef>
                          <a:spcPct val="20000"/>
                        </a:spcBef>
                        <a:defRPr sz="2400">
                          <a:solidFill>
                            <a:schemeClr val="tx1"/>
                          </a:solidFill>
                          <a:latin typeface="Times" panose="02020603050405020304" pitchFamily="18" charset="0"/>
                        </a:defRPr>
                      </a:lvl2pPr>
                      <a:lvl3pPr>
                        <a:spcBef>
                          <a:spcPct val="20000"/>
                        </a:spcBef>
                        <a:defRPr sz="2000">
                          <a:solidFill>
                            <a:schemeClr val="tx1"/>
                          </a:solidFill>
                          <a:latin typeface="Times" panose="02020603050405020304" pitchFamily="18" charset="0"/>
                        </a:defRPr>
                      </a:lvl3pPr>
                      <a:lvl4pPr>
                        <a:spcBef>
                          <a:spcPct val="20000"/>
                        </a:spcBef>
                        <a:defRPr>
                          <a:solidFill>
                            <a:schemeClr val="tx1"/>
                          </a:solidFill>
                          <a:latin typeface="Times" panose="02020603050405020304" pitchFamily="18" charset="0"/>
                        </a:defRPr>
                      </a:lvl4pPr>
                      <a:lvl5pPr>
                        <a:spcBef>
                          <a:spcPct val="20000"/>
                        </a:spcBef>
                        <a:defRPr>
                          <a:solidFill>
                            <a:schemeClr val="tx1"/>
                          </a:solidFill>
                          <a:latin typeface="Times" panose="02020603050405020304" pitchFamily="18" charset="0"/>
                        </a:defRPr>
                      </a:lvl5pPr>
                      <a:lvl6pPr fontAlgn="base">
                        <a:spcBef>
                          <a:spcPct val="20000"/>
                        </a:spcBef>
                        <a:spcAft>
                          <a:spcPct val="0"/>
                        </a:spcAft>
                        <a:defRPr>
                          <a:solidFill>
                            <a:schemeClr val="tx1"/>
                          </a:solidFill>
                          <a:latin typeface="Times" panose="02020603050405020304" pitchFamily="18" charset="0"/>
                        </a:defRPr>
                      </a:lvl6pPr>
                      <a:lvl7pPr fontAlgn="base">
                        <a:spcBef>
                          <a:spcPct val="20000"/>
                        </a:spcBef>
                        <a:spcAft>
                          <a:spcPct val="0"/>
                        </a:spcAft>
                        <a:defRPr>
                          <a:solidFill>
                            <a:schemeClr val="tx1"/>
                          </a:solidFill>
                          <a:latin typeface="Times" panose="02020603050405020304" pitchFamily="18" charset="0"/>
                        </a:defRPr>
                      </a:lvl7pPr>
                      <a:lvl8pPr fontAlgn="base">
                        <a:spcBef>
                          <a:spcPct val="20000"/>
                        </a:spcBef>
                        <a:spcAft>
                          <a:spcPct val="0"/>
                        </a:spcAft>
                        <a:defRPr>
                          <a:solidFill>
                            <a:schemeClr val="tx1"/>
                          </a:solidFill>
                          <a:latin typeface="Times" panose="02020603050405020304" pitchFamily="18" charset="0"/>
                        </a:defRPr>
                      </a:lvl8pPr>
                      <a:lvl9pPr fontAlgn="base">
                        <a:spcBef>
                          <a:spcPct val="20000"/>
                        </a:spcBef>
                        <a:spcAft>
                          <a:spcPct val="0"/>
                        </a:spcAft>
                        <a:defRPr>
                          <a:solidFill>
                            <a:schemeClr val="tx1"/>
                          </a:solidFill>
                          <a:latin typeface="Times"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Times" panose="02020603050405020304" pitchFamily="18" charset="0"/>
                        </a:rPr>
                        <a:t>W</a:t>
                      </a:r>
                    </a:p>
                  </a:txBody>
                  <a:tcPr marT="45732" marB="45732"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7797888"/>
                  </a:ext>
                </a:extLst>
              </a:tr>
            </a:tbl>
          </a:graphicData>
        </a:graphic>
      </p:graphicFrame>
      <p:sp>
        <p:nvSpPr>
          <p:cNvPr id="7" name="AutoShape 5"/>
          <p:cNvSpPr>
            <a:spLocks noChangeArrowheads="1"/>
          </p:cNvSpPr>
          <p:nvPr/>
        </p:nvSpPr>
        <p:spPr bwMode="auto">
          <a:xfrm rot="16200000" flipV="1">
            <a:off x="1143000" y="4092429"/>
            <a:ext cx="152400" cy="1524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tLang="en-US"/>
          </a:p>
        </p:txBody>
      </p:sp>
    </p:spTree>
    <p:extLst>
      <p:ext uri="{BB962C8B-B14F-4D97-AF65-F5344CB8AC3E}">
        <p14:creationId xmlns:p14="http://schemas.microsoft.com/office/powerpoint/2010/main" val="20756240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Rectangle 2"/>
          <p:cNvSpPr>
            <a:spLocks noGrp="1" noChangeArrowheads="1"/>
          </p:cNvSpPr>
          <p:nvPr>
            <p:ph type="title"/>
          </p:nvPr>
        </p:nvSpPr>
        <p:spPr>
          <a:xfrm>
            <a:off x="457200" y="274638"/>
            <a:ext cx="8229600" cy="640316"/>
          </a:xfrm>
        </p:spPr>
        <p:txBody>
          <a:bodyPr>
            <a:normAutofit fontScale="90000"/>
          </a:bodyPr>
          <a:lstStyle/>
          <a:p>
            <a:pPr>
              <a:defRPr/>
            </a:pPr>
            <a:r>
              <a:rPr lang="en-US" dirty="0" smtClean="0"/>
              <a:t>Natural Join Example</a:t>
            </a:r>
          </a:p>
        </p:txBody>
      </p:sp>
      <p:sp>
        <p:nvSpPr>
          <p:cNvPr id="49155" name="Rectangle 3"/>
          <p:cNvSpPr>
            <a:spLocks noGrp="1" noChangeArrowheads="1"/>
          </p:cNvSpPr>
          <p:nvPr>
            <p:ph type="body" idx="1"/>
          </p:nvPr>
        </p:nvSpPr>
        <p:spPr>
          <a:xfrm>
            <a:off x="798513" y="1077913"/>
            <a:ext cx="6843712" cy="382587"/>
          </a:xfrm>
        </p:spPr>
        <p:txBody>
          <a:bodyPr>
            <a:normAutofit fontScale="70000" lnSpcReduction="20000"/>
          </a:bodyPr>
          <a:lstStyle/>
          <a:p>
            <a:r>
              <a:rPr lang="en-US" altLang="en-US" smtClean="0"/>
              <a:t>Relations r, s:</a:t>
            </a:r>
          </a:p>
        </p:txBody>
      </p:sp>
      <p:grpSp>
        <p:nvGrpSpPr>
          <p:cNvPr id="49156" name="Group 4"/>
          <p:cNvGrpSpPr>
            <a:grpSpLocks/>
          </p:cNvGrpSpPr>
          <p:nvPr/>
        </p:nvGrpSpPr>
        <p:grpSpPr bwMode="auto">
          <a:xfrm>
            <a:off x="819150" y="3654425"/>
            <a:ext cx="7029450" cy="996950"/>
            <a:chOff x="288" y="2688"/>
            <a:chExt cx="4428" cy="258"/>
          </a:xfrm>
        </p:grpSpPr>
        <p:sp>
          <p:nvSpPr>
            <p:cNvPr id="25607" name="Rectangle 5"/>
            <p:cNvSpPr>
              <a:spLocks noChangeArrowheads="1"/>
            </p:cNvSpPr>
            <p:nvPr/>
          </p:nvSpPr>
          <p:spPr bwMode="auto">
            <a:xfrm>
              <a:off x="288" y="2688"/>
              <a:ext cx="4428"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defRPr>
              </a:lvl2pPr>
              <a:lvl3pPr marL="1143000" indent="-228600">
                <a:spcBef>
                  <a:spcPct val="35000"/>
                </a:spcBef>
                <a:buClr>
                  <a:srgbClr val="33CC33"/>
                </a:buClr>
                <a:buSzPct val="75000"/>
                <a:buFont typeface="Webdings" charset="2"/>
                <a:buChar char="4"/>
                <a:defRPr kumimoji="1">
                  <a:solidFill>
                    <a:schemeClr val="tx1"/>
                  </a:solidFill>
                  <a:latin typeface="Helvetica" charset="0"/>
                </a:defRPr>
              </a:lvl3pPr>
              <a:lvl4pPr marL="1600200" indent="-228600">
                <a:spcBef>
                  <a:spcPct val="35000"/>
                </a:spcBef>
                <a:buClr>
                  <a:schemeClr val="hlink"/>
                </a:buClr>
                <a:buFont typeface="Times New Roman" charset="0"/>
                <a:buChar char="–"/>
                <a:defRPr kumimoji="1">
                  <a:solidFill>
                    <a:schemeClr val="tx1"/>
                  </a:solidFill>
                  <a:latin typeface="Helvetica" charset="0"/>
                </a:defRPr>
              </a:lvl4pPr>
              <a:lvl5pPr marL="2057400" indent="-228600">
                <a:spcBef>
                  <a:spcPct val="35000"/>
                </a:spcBef>
                <a:buClr>
                  <a:schemeClr val="tx2"/>
                </a:buClr>
                <a:buSzPct val="75000"/>
                <a:buChar char="»"/>
                <a:defRPr kumimoji="1">
                  <a:solidFill>
                    <a:schemeClr val="tx1"/>
                  </a:solidFill>
                  <a:latin typeface="Helvetica"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9pPr>
            </a:lstStyle>
            <a:p>
              <a:pPr>
                <a:defRPr/>
              </a:pPr>
              <a:r>
                <a:rPr lang="en-US" altLang="en-US" smtClean="0"/>
                <a:t>r     s</a:t>
              </a:r>
            </a:p>
          </p:txBody>
        </p:sp>
        <p:sp>
          <p:nvSpPr>
            <p:cNvPr id="25608" name="AutoShape 6"/>
            <p:cNvSpPr>
              <a:spLocks noChangeArrowheads="1"/>
            </p:cNvSpPr>
            <p:nvPr/>
          </p:nvSpPr>
          <p:spPr bwMode="auto">
            <a:xfrm rot="16200000" flipV="1">
              <a:off x="470" y="2784"/>
              <a:ext cx="96" cy="96"/>
            </a:xfrm>
            <a:prstGeom prst="flowChartCollat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a:defRPr/>
              </a:pPr>
              <a:endParaRPr lang="en-US" altLang="en-US"/>
            </a:p>
          </p:txBody>
        </p:sp>
      </p:grpSp>
      <p:pic>
        <p:nvPicPr>
          <p:cNvPr id="25605" name="Picture 7"/>
          <p:cNvPicPr>
            <a:picLocks noChangeAspect="1" noChangeArrowheads="1"/>
          </p:cNvPicPr>
          <p:nvPr/>
        </p:nvPicPr>
        <p:blipFill>
          <a:blip r:embed="rId3"/>
          <a:srcRect/>
          <a:stretch>
            <a:fillRect/>
          </a:stretch>
        </p:blipFill>
        <p:spPr bwMode="auto">
          <a:xfrm>
            <a:off x="2913063" y="1169988"/>
            <a:ext cx="4276725" cy="464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5606" name="AutoShape 8"/>
          <p:cNvSpPr>
            <a:spLocks noChangeArrowheads="1"/>
          </p:cNvSpPr>
          <p:nvPr/>
        </p:nvSpPr>
        <p:spPr bwMode="auto">
          <a:xfrm rot="16200000" flipV="1">
            <a:off x="1428750" y="3762375"/>
            <a:ext cx="152400" cy="152400"/>
          </a:xfrm>
          <a:prstGeom prst="flowChartCollate">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tLang="en-US"/>
          </a:p>
        </p:txBody>
      </p:sp>
    </p:spTree>
    <p:extLst>
      <p:ext uri="{BB962C8B-B14F-4D97-AF65-F5344CB8AC3E}">
        <p14:creationId xmlns:p14="http://schemas.microsoft.com/office/powerpoint/2010/main" val="2285306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9" name="Rectangle 3"/>
          <p:cNvSpPr>
            <a:spLocks noGrp="1" noChangeArrowheads="1"/>
          </p:cNvSpPr>
          <p:nvPr>
            <p:ph type="title"/>
          </p:nvPr>
        </p:nvSpPr>
        <p:spPr>
          <a:xfrm>
            <a:off x="457200" y="274638"/>
            <a:ext cx="8229600" cy="730251"/>
          </a:xfrm>
        </p:spPr>
        <p:txBody>
          <a:bodyPr>
            <a:normAutofit fontScale="90000"/>
          </a:bodyPr>
          <a:lstStyle/>
          <a:p>
            <a:pPr>
              <a:defRPr/>
            </a:pPr>
            <a:r>
              <a:rPr lang="en-US" dirty="0" smtClean="0"/>
              <a:t>Natural-Join Operation</a:t>
            </a:r>
          </a:p>
        </p:txBody>
      </p:sp>
      <p:pic>
        <p:nvPicPr>
          <p:cNvPr id="3" name="Content Placeholder 2"/>
          <p:cNvPicPr>
            <a:picLocks noGrp="1" noChangeAspect="1"/>
          </p:cNvPicPr>
          <p:nvPr>
            <p:ph idx="1"/>
          </p:nvPr>
        </p:nvPicPr>
        <p:blipFill>
          <a:blip r:embed="rId3"/>
          <a:stretch>
            <a:fillRect/>
          </a:stretch>
        </p:blipFill>
        <p:spPr>
          <a:xfrm>
            <a:off x="228600" y="1981200"/>
            <a:ext cx="8915400" cy="2968673"/>
          </a:xfrm>
          <a:prstGeom prst="rect">
            <a:avLst/>
          </a:prstGeom>
        </p:spPr>
      </p:pic>
    </p:spTree>
    <p:extLst>
      <p:ext uri="{BB962C8B-B14F-4D97-AF65-F5344CB8AC3E}">
        <p14:creationId xmlns:p14="http://schemas.microsoft.com/office/powerpoint/2010/main" val="42048892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14400" y="304800"/>
            <a:ext cx="6696075" cy="3514725"/>
          </a:xfrm>
          <a:prstGeom prst="rect">
            <a:avLst/>
          </a:prstGeom>
        </p:spPr>
      </p:pic>
    </p:spTree>
    <p:extLst>
      <p:ext uri="{BB962C8B-B14F-4D97-AF65-F5344CB8AC3E}">
        <p14:creationId xmlns:p14="http://schemas.microsoft.com/office/powerpoint/2010/main" val="21536186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09600" y="152400"/>
            <a:ext cx="7115175" cy="6572250"/>
          </a:xfrm>
          <a:prstGeom prst="rect">
            <a:avLst/>
          </a:prstGeom>
        </p:spPr>
      </p:pic>
    </p:spTree>
    <p:extLst>
      <p:ext uri="{BB962C8B-B14F-4D97-AF65-F5344CB8AC3E}">
        <p14:creationId xmlns:p14="http://schemas.microsoft.com/office/powerpoint/2010/main" val="15081503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19287" y="1976437"/>
            <a:ext cx="5305425" cy="2905125"/>
          </a:xfrm>
          <a:prstGeom prst="rect">
            <a:avLst/>
          </a:prstGeom>
        </p:spPr>
      </p:pic>
    </p:spTree>
    <p:extLst>
      <p:ext uri="{BB962C8B-B14F-4D97-AF65-F5344CB8AC3E}">
        <p14:creationId xmlns:p14="http://schemas.microsoft.com/office/powerpoint/2010/main" val="205476761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914400"/>
            <a:ext cx="9144000" cy="5181600"/>
          </a:xfrm>
          <a:prstGeom prst="rect">
            <a:avLst/>
          </a:prstGeom>
        </p:spPr>
      </p:pic>
    </p:spTree>
    <p:extLst>
      <p:ext uri="{BB962C8B-B14F-4D97-AF65-F5344CB8AC3E}">
        <p14:creationId xmlns:p14="http://schemas.microsoft.com/office/powerpoint/2010/main" val="33259221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dirty="0"/>
              <a:t>Theta </a:t>
            </a:r>
            <a:r>
              <a:rPr lang="en-US" altLang="en-US" dirty="0" smtClean="0"/>
              <a:t>Join cont.</a:t>
            </a:r>
            <a:endParaRPr lang="en-US" dirty="0"/>
          </a:p>
        </p:txBody>
      </p:sp>
      <p:sp>
        <p:nvSpPr>
          <p:cNvPr id="3075" name="Rectangle 3"/>
          <p:cNvSpPr>
            <a:spLocks noGrp="1" noChangeArrowheads="1"/>
          </p:cNvSpPr>
          <p:nvPr>
            <p:ph type="body" idx="1"/>
          </p:nvPr>
        </p:nvSpPr>
        <p:spPr>
          <a:xfrm>
            <a:off x="457200" y="1371600"/>
            <a:ext cx="8562560" cy="5105400"/>
          </a:xfrm>
        </p:spPr>
        <p:txBody>
          <a:bodyPr>
            <a:normAutofit/>
          </a:bodyPr>
          <a:lstStyle/>
          <a:p>
            <a:pPr>
              <a:buFont typeface="Wingdings" pitchFamily="2" charset="2"/>
              <a:buChar char="§"/>
            </a:pPr>
            <a:r>
              <a:rPr lang="en-US" sz="2800" dirty="0"/>
              <a:t>(Theta) Join </a:t>
            </a:r>
            <a:r>
              <a:rPr lang="en-US" sz="2600" dirty="0"/>
              <a:t>: </a:t>
            </a:r>
          </a:p>
          <a:p>
            <a:pPr lvl="1">
              <a:buFont typeface="Wingdings" pitchFamily="2" charset="2"/>
              <a:buChar char="§"/>
            </a:pPr>
            <a:r>
              <a:rPr lang="en-US" sz="2000" dirty="0"/>
              <a:t>The schema of the output relation is the same as that of cross-product</a:t>
            </a:r>
          </a:p>
          <a:p>
            <a:pPr lvl="1">
              <a:buFont typeface="Wingdings" pitchFamily="2" charset="2"/>
              <a:buChar char="§"/>
            </a:pPr>
            <a:r>
              <a:rPr lang="en-US" sz="2000" dirty="0"/>
              <a:t>It usually includes fewer tuples than cross-product</a:t>
            </a:r>
          </a:p>
          <a:p>
            <a:pPr lvl="1">
              <a:buFont typeface="Wingdings" pitchFamily="2" charset="2"/>
              <a:buChar char="§"/>
            </a:pPr>
            <a:endParaRPr lang="en-US" sz="2000" b="1" i="1" dirty="0"/>
          </a:p>
          <a:p>
            <a:pPr>
              <a:buFont typeface="Wingdings" pitchFamily="2" charset="2"/>
              <a:buChar char="§"/>
            </a:pPr>
            <a:r>
              <a:rPr lang="en-US" sz="2400" dirty="0">
                <a:solidFill>
                  <a:srgbClr val="00B050"/>
                </a:solidFill>
              </a:rPr>
              <a:t>Example</a:t>
            </a:r>
            <a:r>
              <a:rPr lang="en-US" sz="2400" dirty="0"/>
              <a:t>:</a:t>
            </a:r>
          </a:p>
          <a:p>
            <a:pPr lvl="1"/>
            <a:endParaRPr lang="en-US" sz="2000" dirty="0"/>
          </a:p>
          <a:p>
            <a:endParaRPr lang="en-US" sz="2600" dirty="0"/>
          </a:p>
          <a:p>
            <a:endParaRPr lang="en-US" sz="2600" dirty="0"/>
          </a:p>
          <a:p>
            <a:endParaRPr lang="en-US" sz="2600" dirty="0"/>
          </a:p>
          <a:p>
            <a:endParaRPr lang="en-US" sz="2600" dirty="0"/>
          </a:p>
          <a:p>
            <a:pPr marL="0" indent="0">
              <a:buNone/>
            </a:pPr>
            <a:endParaRPr lang="en-US" sz="2600" dirty="0"/>
          </a:p>
          <a:p>
            <a:pPr lvl="1"/>
            <a:endParaRPr lang="en-US" sz="2000" dirty="0"/>
          </a:p>
          <a:p>
            <a:pPr lvl="1">
              <a:buSzPct val="75000"/>
            </a:pPr>
            <a:endParaRPr lang="en-US" dirty="0"/>
          </a:p>
          <a:p>
            <a:endParaRPr lang="en-US" sz="2400" dirty="0"/>
          </a:p>
          <a:p>
            <a:endParaRPr lang="en-US" sz="2400" dirty="0"/>
          </a:p>
          <a:p>
            <a:pPr algn="just" eaLnBrk="1" hangingPunct="1">
              <a:buFont typeface="Wingdings" pitchFamily="2" charset="2"/>
              <a:buChar char="§"/>
              <a:defRPr/>
            </a:pPr>
            <a:endParaRPr lang="en-US" sz="2000" dirty="0">
              <a:solidFill>
                <a:schemeClr val="bg1">
                  <a:lumMod val="50000"/>
                </a:schemeClr>
              </a:solidFill>
            </a:endParaRPr>
          </a:p>
          <a:p>
            <a:pPr marL="0" indent="0" eaLnBrk="1" hangingPunct="1">
              <a:buFontTx/>
              <a:buNone/>
              <a:defRPr/>
            </a:pPr>
            <a:endParaRPr lang="en-US" sz="2000" dirty="0">
              <a:solidFill>
                <a:schemeClr val="bg1">
                  <a:lumMod val="50000"/>
                </a:schemeClr>
              </a:solidFill>
            </a:endParaRPr>
          </a:p>
        </p:txBody>
      </p:sp>
      <p:sp>
        <p:nvSpPr>
          <p:cNvPr id="17" name="TextBox 16"/>
          <p:cNvSpPr txBox="1"/>
          <p:nvPr/>
        </p:nvSpPr>
        <p:spPr>
          <a:xfrm>
            <a:off x="4729918" y="4008467"/>
            <a:ext cx="1780552" cy="369332"/>
          </a:xfrm>
          <a:prstGeom prst="rect">
            <a:avLst/>
          </a:prstGeom>
          <a:noFill/>
        </p:spPr>
        <p:txBody>
          <a:bodyPr wrap="none" rtlCol="0">
            <a:spAutoFit/>
          </a:bodyPr>
          <a:lstStyle/>
          <a:p>
            <a:r>
              <a:rPr lang="en-US" b="1" dirty="0"/>
              <a:t>Output Relation:</a:t>
            </a:r>
          </a:p>
        </p:txBody>
      </p:sp>
      <p:graphicFrame>
        <p:nvGraphicFramePr>
          <p:cNvPr id="10" name="Object 9">
            <a:hlinkClick r:id="" action="ppaction://ole?verb=0"/>
          </p:cNvPr>
          <p:cNvGraphicFramePr>
            <a:graphicFrameLocks/>
          </p:cNvGraphicFramePr>
          <p:nvPr>
            <p:extLst/>
          </p:nvPr>
        </p:nvGraphicFramePr>
        <p:xfrm>
          <a:off x="2768695" y="1447800"/>
          <a:ext cx="2895600" cy="508000"/>
        </p:xfrm>
        <a:graphic>
          <a:graphicData uri="http://schemas.openxmlformats.org/presentationml/2006/ole">
            <mc:AlternateContent xmlns:mc="http://schemas.openxmlformats.org/markup-compatibility/2006">
              <mc:Choice xmlns:v="urn:schemas-microsoft-com:vml" Requires="v">
                <p:oleObj spid="_x0000_s44039" name="Equation" r:id="rId4" imgW="2895480" imgH="507960" progId="Equation.3">
                  <p:embed/>
                </p:oleObj>
              </mc:Choice>
              <mc:Fallback>
                <p:oleObj name="Equation" r:id="rId4" imgW="2895480" imgH="507960" progId="Equation.3">
                  <p:embed/>
                  <p:pic>
                    <p:nvPicPr>
                      <p:cNvPr id="10" name="Object 9">
                        <a:hlinkClick r:id="" action="ppaction://ole?verb=0"/>
                      </p:cNvPr>
                      <p:cNvPicPr>
                        <a:picLocks noChangeArrowheads="1"/>
                      </p:cNvPicPr>
                      <p:nvPr/>
                    </p:nvPicPr>
                    <p:blipFill>
                      <a:blip r:embed="rId5"/>
                      <a:srcRect/>
                      <a:stretch>
                        <a:fillRect/>
                      </a:stretch>
                    </p:blipFill>
                    <p:spPr bwMode="auto">
                      <a:xfrm>
                        <a:off x="2768695" y="1447800"/>
                        <a:ext cx="28956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 name="Object 12">
            <a:hlinkClick r:id="" action="ppaction://ole?verb=0"/>
          </p:cNvPr>
          <p:cNvGraphicFramePr>
            <a:graphicFrameLocks/>
          </p:cNvGraphicFramePr>
          <p:nvPr>
            <p:extLst/>
          </p:nvPr>
        </p:nvGraphicFramePr>
        <p:xfrm>
          <a:off x="2205526" y="4543712"/>
          <a:ext cx="2209800" cy="1143000"/>
        </p:xfrm>
        <a:graphic>
          <a:graphicData uri="http://schemas.openxmlformats.org/presentationml/2006/ole">
            <mc:AlternateContent xmlns:mc="http://schemas.openxmlformats.org/markup-compatibility/2006">
              <mc:Choice xmlns:v="urn:schemas-microsoft-com:vml" Requires="v">
                <p:oleObj spid="_x0000_s44040" name="Document" r:id="rId6" imgW="3405188" imgH="1689100" progId="Word.Document.8">
                  <p:embed/>
                </p:oleObj>
              </mc:Choice>
              <mc:Fallback>
                <p:oleObj name="Document" r:id="rId6" imgW="3405188" imgH="1689100" progId="Word.Document.8">
                  <p:embed/>
                  <p:pic>
                    <p:nvPicPr>
                      <p:cNvPr id="13" name="Object 12">
                        <a:hlinkClick r:id="" action="ppaction://ole?verb=0"/>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5526" y="4543712"/>
                        <a:ext cx="2209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 name="Object 19">
            <a:hlinkClick r:id="" action="ppaction://ole?verb=0"/>
          </p:cNvPr>
          <p:cNvGraphicFramePr>
            <a:graphicFrameLocks/>
          </p:cNvGraphicFramePr>
          <p:nvPr>
            <p:extLst/>
          </p:nvPr>
        </p:nvGraphicFramePr>
        <p:xfrm>
          <a:off x="2257425" y="2997623"/>
          <a:ext cx="4295775" cy="942975"/>
        </p:xfrm>
        <a:graphic>
          <a:graphicData uri="http://schemas.openxmlformats.org/presentationml/2006/ole">
            <mc:AlternateContent xmlns:mc="http://schemas.openxmlformats.org/markup-compatibility/2006">
              <mc:Choice xmlns:v="urn:schemas-microsoft-com:vml" Requires="v">
                <p:oleObj spid="_x0000_s44041" name="Equation" r:id="rId8" imgW="4297363" imgH="944563" progId="Equation.3">
                  <p:embed/>
                </p:oleObj>
              </mc:Choice>
              <mc:Fallback>
                <p:oleObj name="Equation" r:id="rId8" imgW="4297363" imgH="944563" progId="Equation.3">
                  <p:embed/>
                  <p:pic>
                    <p:nvPicPr>
                      <p:cNvPr id="20" name="Object 19">
                        <a:hlinkClick r:id="" action="ppaction://ole?verb=0"/>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57425" y="2997623"/>
                        <a:ext cx="429577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TextBox 23"/>
          <p:cNvSpPr txBox="1"/>
          <p:nvPr/>
        </p:nvSpPr>
        <p:spPr>
          <a:xfrm>
            <a:off x="2782305" y="5654893"/>
            <a:ext cx="431528" cy="369332"/>
          </a:xfrm>
          <a:prstGeom prst="rect">
            <a:avLst/>
          </a:prstGeom>
          <a:noFill/>
        </p:spPr>
        <p:txBody>
          <a:bodyPr wrap="none" rtlCol="0">
            <a:spAutoFit/>
          </a:bodyPr>
          <a:lstStyle/>
          <a:p>
            <a:r>
              <a:rPr lang="en-US" b="1" dirty="0"/>
              <a:t>R1</a:t>
            </a:r>
          </a:p>
        </p:txBody>
      </p:sp>
      <p:sp>
        <p:nvSpPr>
          <p:cNvPr id="25" name="TextBox 24"/>
          <p:cNvSpPr txBox="1"/>
          <p:nvPr/>
        </p:nvSpPr>
        <p:spPr>
          <a:xfrm>
            <a:off x="1490287" y="4008467"/>
            <a:ext cx="1697196" cy="369332"/>
          </a:xfrm>
          <a:prstGeom prst="rect">
            <a:avLst/>
          </a:prstGeom>
          <a:noFill/>
        </p:spPr>
        <p:txBody>
          <a:bodyPr wrap="none" rtlCol="0">
            <a:spAutoFit/>
          </a:bodyPr>
          <a:lstStyle/>
          <a:p>
            <a:r>
              <a:rPr lang="en-US" b="1" dirty="0"/>
              <a:t>Input Relations:</a:t>
            </a:r>
          </a:p>
        </p:txBody>
      </p:sp>
      <p:graphicFrame>
        <p:nvGraphicFramePr>
          <p:cNvPr id="26" name="Object 25">
            <a:hlinkClick r:id="" action="ppaction://ole?verb=0"/>
          </p:cNvPr>
          <p:cNvGraphicFramePr>
            <a:graphicFrameLocks/>
          </p:cNvGraphicFramePr>
          <p:nvPr>
            <p:extLst/>
          </p:nvPr>
        </p:nvGraphicFramePr>
        <p:xfrm>
          <a:off x="152400" y="4547745"/>
          <a:ext cx="2011110" cy="1167255"/>
        </p:xfrm>
        <a:graphic>
          <a:graphicData uri="http://schemas.openxmlformats.org/presentationml/2006/ole">
            <mc:AlternateContent xmlns:mc="http://schemas.openxmlformats.org/markup-compatibility/2006">
              <mc:Choice xmlns:v="urn:schemas-microsoft-com:vml" Requires="v">
                <p:oleObj spid="_x0000_s44042" name="Document" r:id="rId10" imgW="4235450" imgH="2208213" progId="Word.Document.8">
                  <p:embed/>
                </p:oleObj>
              </mc:Choice>
              <mc:Fallback>
                <p:oleObj name="Document" r:id="rId10" imgW="4235450" imgH="2208213" progId="Word.Document.8">
                  <p:embed/>
                  <p:pic>
                    <p:nvPicPr>
                      <p:cNvPr id="26" name="Object 25">
                        <a:hlinkClick r:id="" action="ppaction://ole?verb=0"/>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0" y="4547745"/>
                        <a:ext cx="2011110" cy="1167255"/>
                      </a:xfrm>
                      <a:prstGeom prst="rect">
                        <a:avLst/>
                      </a:prstGeom>
                      <a:noFill/>
                      <a:ln>
                        <a:noFill/>
                      </a:ln>
                      <a:effectLst/>
                    </p:spPr>
                  </p:pic>
                </p:oleObj>
              </mc:Fallback>
            </mc:AlternateContent>
          </a:graphicData>
        </a:graphic>
      </p:graphicFrame>
      <p:sp>
        <p:nvSpPr>
          <p:cNvPr id="27" name="TextBox 26"/>
          <p:cNvSpPr txBox="1"/>
          <p:nvPr/>
        </p:nvSpPr>
        <p:spPr>
          <a:xfrm>
            <a:off x="868110" y="5627830"/>
            <a:ext cx="407484" cy="369332"/>
          </a:xfrm>
          <a:prstGeom prst="rect">
            <a:avLst/>
          </a:prstGeom>
          <a:noFill/>
        </p:spPr>
        <p:txBody>
          <a:bodyPr wrap="none" rtlCol="0">
            <a:spAutoFit/>
          </a:bodyPr>
          <a:lstStyle/>
          <a:p>
            <a:r>
              <a:rPr lang="en-US" b="1" dirty="0"/>
              <a:t>S1</a:t>
            </a:r>
          </a:p>
        </p:txBody>
      </p:sp>
      <p:graphicFrame>
        <p:nvGraphicFramePr>
          <p:cNvPr id="21" name="Object 20">
            <a:hlinkClick r:id="" action="ppaction://ole?verb=0"/>
          </p:cNvPr>
          <p:cNvGraphicFramePr>
            <a:graphicFrameLocks/>
          </p:cNvGraphicFramePr>
          <p:nvPr>
            <p:extLst/>
          </p:nvPr>
        </p:nvGraphicFramePr>
        <p:xfrm>
          <a:off x="4791696" y="4530201"/>
          <a:ext cx="4199903" cy="880000"/>
        </p:xfrm>
        <a:graphic>
          <a:graphicData uri="http://schemas.openxmlformats.org/presentationml/2006/ole">
            <mc:AlternateContent xmlns:mc="http://schemas.openxmlformats.org/markup-compatibility/2006">
              <mc:Choice xmlns:v="urn:schemas-microsoft-com:vml" Requires="v">
                <p:oleObj spid="_x0000_s44043" name="Document" r:id="rId12" imgW="8307388" imgH="1620838" progId="Word.Document.8">
                  <p:embed/>
                </p:oleObj>
              </mc:Choice>
              <mc:Fallback>
                <p:oleObj name="Document" r:id="rId12" imgW="8307388" imgH="1620838" progId="Word.Document.8">
                  <p:embed/>
                  <p:pic>
                    <p:nvPicPr>
                      <p:cNvPr id="21" name="Object 20">
                        <a:hlinkClick r:id="" action="ppaction://ole?verb=0"/>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91696" y="4530201"/>
                        <a:ext cx="4199903" cy="880000"/>
                      </a:xfrm>
                      <a:prstGeom prst="rect">
                        <a:avLst/>
                      </a:prstGeom>
                      <a:noFill/>
                      <a:ln>
                        <a:noFill/>
                      </a:ln>
                      <a:effectLst/>
                    </p:spPr>
                  </p:pic>
                </p:oleObj>
              </mc:Fallback>
            </mc:AlternateContent>
          </a:graphicData>
        </a:graphic>
      </p:graphicFrame>
      <p:sp>
        <p:nvSpPr>
          <p:cNvPr id="22" name="Rounded Rectangle 21"/>
          <p:cNvSpPr/>
          <p:nvPr/>
        </p:nvSpPr>
        <p:spPr>
          <a:xfrm>
            <a:off x="4793482" y="4377799"/>
            <a:ext cx="475006" cy="1032401"/>
          </a:xfrm>
          <a:prstGeom prst="roundRect">
            <a:avLst/>
          </a:pr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p:cNvSpPr/>
          <p:nvPr/>
        </p:nvSpPr>
        <p:spPr>
          <a:xfrm>
            <a:off x="7053130" y="4368540"/>
            <a:ext cx="475006" cy="1032401"/>
          </a:xfrm>
          <a:prstGeom prst="roundRect">
            <a:avLst/>
          </a:prstGeom>
          <a:noFill/>
          <a:ln>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a:off x="2209800" y="6232733"/>
            <a:ext cx="6324600" cy="4572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Will be redundant “if” the condition is S1.sid = R1.sid!</a:t>
            </a:r>
          </a:p>
        </p:txBody>
      </p:sp>
      <p:cxnSp>
        <p:nvCxnSpPr>
          <p:cNvPr id="29" name="Straight Arrow Connector 28"/>
          <p:cNvCxnSpPr>
            <a:stCxn id="22" idx="2"/>
          </p:cNvCxnSpPr>
          <p:nvPr/>
        </p:nvCxnSpPr>
        <p:spPr>
          <a:xfrm>
            <a:off x="5030985" y="5410200"/>
            <a:ext cx="589209" cy="822533"/>
          </a:xfrm>
          <a:prstGeom prst="straightConnector1">
            <a:avLst/>
          </a:prstGeom>
          <a:ln w="22225">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cxnSp>
        <p:nvCxnSpPr>
          <p:cNvPr id="3072" name="Straight Arrow Connector 3071"/>
          <p:cNvCxnSpPr/>
          <p:nvPr/>
        </p:nvCxnSpPr>
        <p:spPr>
          <a:xfrm flipH="1">
            <a:off x="5620194" y="5410200"/>
            <a:ext cx="1627710" cy="822533"/>
          </a:xfrm>
          <a:prstGeom prst="straightConnector1">
            <a:avLst/>
          </a:prstGeom>
          <a:ln w="22225">
            <a:solidFill>
              <a:srgbClr val="0070C0"/>
            </a:solidFill>
            <a:prstDash val="sysDash"/>
            <a:tailEnd type="arrow"/>
          </a:ln>
        </p:spPr>
        <p:style>
          <a:lnRef idx="1">
            <a:schemeClr val="accent1"/>
          </a:lnRef>
          <a:fillRef idx="0">
            <a:schemeClr val="accent1"/>
          </a:fillRef>
          <a:effectRef idx="0">
            <a:schemeClr val="accent1"/>
          </a:effectRef>
          <a:fontRef idx="minor">
            <a:schemeClr val="tx1"/>
          </a:fontRef>
        </p:style>
      </p:cxnSp>
      <p:sp>
        <p:nvSpPr>
          <p:cNvPr id="19" name="Striped Right Arrow 18"/>
          <p:cNvSpPr/>
          <p:nvPr/>
        </p:nvSpPr>
        <p:spPr>
          <a:xfrm>
            <a:off x="4339490" y="4495800"/>
            <a:ext cx="417320" cy="914400"/>
          </a:xfrm>
          <a:prstGeom prst="striped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506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par>
                                <p:cTn id="26" presetID="22" presetClass="entr" presetSubtype="8" fill="hold" nodeType="with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wipe(left)">
                                      <p:cBhvr>
                                        <p:cTn id="28" dur="500"/>
                                        <p:tgtEl>
                                          <p:spTgt spid="21"/>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wipe(up)">
                                      <p:cBhvr>
                                        <p:cTn id="36" dur="500"/>
                                        <p:tgtEl>
                                          <p:spTgt spid="22"/>
                                        </p:tgtEl>
                                      </p:cBhvr>
                                    </p:animEffect>
                                  </p:childTnLst>
                                </p:cTn>
                              </p:par>
                              <p:par>
                                <p:cTn id="37" presetID="22" presetClass="entr" presetSubtype="1"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up)">
                                      <p:cBhvr>
                                        <p:cTn id="39" dur="500"/>
                                        <p:tgtEl>
                                          <p:spTgt spid="29"/>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up)">
                                      <p:cBhvr>
                                        <p:cTn id="42" dur="500"/>
                                        <p:tgtEl>
                                          <p:spTgt spid="30"/>
                                        </p:tgtEl>
                                      </p:cBhvr>
                                    </p:animEffect>
                                  </p:childTnLst>
                                </p:cTn>
                              </p:par>
                              <p:par>
                                <p:cTn id="43" presetID="22" presetClass="entr" presetSubtype="1" fill="hold" nodeType="withEffect">
                                  <p:stCondLst>
                                    <p:cond delay="0"/>
                                  </p:stCondLst>
                                  <p:childTnLst>
                                    <p:set>
                                      <p:cBhvr>
                                        <p:cTn id="44" dur="1" fill="hold">
                                          <p:stCondLst>
                                            <p:cond delay="0"/>
                                          </p:stCondLst>
                                        </p:cTn>
                                        <p:tgtEl>
                                          <p:spTgt spid="3072"/>
                                        </p:tgtEl>
                                        <p:attrNameLst>
                                          <p:attrName>style.visibility</p:attrName>
                                        </p:attrNameLst>
                                      </p:cBhvr>
                                      <p:to>
                                        <p:strVal val="visible"/>
                                      </p:to>
                                    </p:set>
                                    <p:animEffect transition="in" filter="wipe(up)">
                                      <p:cBhvr>
                                        <p:cTn id="45" dur="500"/>
                                        <p:tgtEl>
                                          <p:spTgt spid="3072"/>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wipe(up)">
                                      <p:cBhvr>
                                        <p:cTn id="4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4" grpId="0"/>
      <p:bldP spid="25" grpId="0"/>
      <p:bldP spid="27" grpId="0"/>
      <p:bldP spid="22" grpId="0" animBg="1"/>
      <p:bldP spid="30" grpId="0" animBg="1"/>
      <p:bldP spid="23" grpId="0" animBg="1"/>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9BB4146-A8A8-4286-B439-A2134C75D107}" type="slidenum">
              <a:rPr lang="en-US" altLang="en-US" sz="1400" smtClean="0"/>
              <a:pPr>
                <a:spcBef>
                  <a:spcPct val="0"/>
                </a:spcBef>
                <a:buFontTx/>
                <a:buNone/>
              </a:pPr>
              <a:t>4</a:t>
            </a:fld>
            <a:endParaRPr lang="en-US" altLang="en-US" sz="1400" smtClean="0"/>
          </a:p>
        </p:txBody>
      </p:sp>
      <p:sp>
        <p:nvSpPr>
          <p:cNvPr id="8195" name="Rectangle 2"/>
          <p:cNvSpPr>
            <a:spLocks noGrp="1" noChangeArrowheads="1"/>
          </p:cNvSpPr>
          <p:nvPr>
            <p:ph type="title"/>
          </p:nvPr>
        </p:nvSpPr>
        <p:spPr/>
        <p:txBody>
          <a:bodyPr/>
          <a:lstStyle/>
          <a:p>
            <a:r>
              <a:rPr lang="en-US" altLang="en-US" smtClean="0"/>
              <a:t>Relational Algebra</a:t>
            </a:r>
          </a:p>
        </p:txBody>
      </p:sp>
      <p:sp>
        <p:nvSpPr>
          <p:cNvPr id="2" name="Rectangle 3"/>
          <p:cNvSpPr>
            <a:spLocks noGrp="1" noChangeArrowheads="1"/>
          </p:cNvSpPr>
          <p:nvPr>
            <p:ph type="body" idx="1"/>
          </p:nvPr>
        </p:nvSpPr>
        <p:spPr/>
        <p:txBody>
          <a:bodyPr/>
          <a:lstStyle/>
          <a:p>
            <a:pPr>
              <a:defRPr/>
            </a:pPr>
            <a:r>
              <a:rPr lang="en-US" sz="2800" i="1" dirty="0" smtClean="0"/>
              <a:t>Domain</a:t>
            </a:r>
            <a:r>
              <a:rPr lang="en-US" sz="2800" dirty="0" smtClean="0"/>
              <a:t>: set of relations</a:t>
            </a:r>
          </a:p>
          <a:p>
            <a:pPr>
              <a:defRPr/>
            </a:pPr>
            <a:r>
              <a:rPr lang="en-US" sz="2800" i="1" dirty="0" smtClean="0"/>
              <a:t>Basic operators</a:t>
            </a:r>
            <a:r>
              <a:rPr lang="en-US" sz="2800" dirty="0" smtClean="0"/>
              <a:t>: </a:t>
            </a:r>
            <a:r>
              <a:rPr lang="en-US" sz="2800" dirty="0" smtClean="0">
                <a:effectLst>
                  <a:outerShdw blurRad="38100" dist="38100" dir="2700000" algn="tl">
                    <a:srgbClr val="C0C0C0"/>
                  </a:outerShdw>
                </a:effectLst>
              </a:rPr>
              <a:t>select</a:t>
            </a:r>
            <a:r>
              <a:rPr lang="en-US" sz="2800" dirty="0" smtClean="0"/>
              <a:t>, </a:t>
            </a:r>
            <a:r>
              <a:rPr lang="en-US" sz="2800" dirty="0" smtClean="0">
                <a:effectLst>
                  <a:outerShdw blurRad="38100" dist="38100" dir="2700000" algn="tl">
                    <a:srgbClr val="C0C0C0"/>
                  </a:outerShdw>
                </a:effectLst>
              </a:rPr>
              <a:t>project</a:t>
            </a:r>
            <a:r>
              <a:rPr lang="en-US" sz="2800" dirty="0" smtClean="0"/>
              <a:t>, </a:t>
            </a:r>
            <a:r>
              <a:rPr lang="en-US" sz="2800" dirty="0" smtClean="0">
                <a:effectLst>
                  <a:outerShdw blurRad="38100" dist="38100" dir="2700000" algn="tl">
                    <a:srgbClr val="C0C0C0"/>
                  </a:outerShdw>
                </a:effectLst>
              </a:rPr>
              <a:t>union</a:t>
            </a:r>
            <a:r>
              <a:rPr lang="en-US" sz="2800" dirty="0" smtClean="0"/>
              <a:t>, </a:t>
            </a:r>
            <a:r>
              <a:rPr lang="en-US" sz="2800" dirty="0" smtClean="0">
                <a:effectLst>
                  <a:outerShdw blurRad="38100" dist="38100" dir="2700000" algn="tl">
                    <a:srgbClr val="C0C0C0"/>
                  </a:outerShdw>
                </a:effectLst>
              </a:rPr>
              <a:t>set</a:t>
            </a:r>
            <a:r>
              <a:rPr lang="en-US" sz="2800" dirty="0" smtClean="0"/>
              <a:t> </a:t>
            </a:r>
            <a:r>
              <a:rPr lang="en-US" sz="2800" dirty="0" smtClean="0">
                <a:effectLst>
                  <a:outerShdw blurRad="38100" dist="38100" dir="2700000" algn="tl">
                    <a:srgbClr val="C0C0C0"/>
                  </a:outerShdw>
                </a:effectLst>
              </a:rPr>
              <a:t>difference</a:t>
            </a:r>
            <a:r>
              <a:rPr lang="en-US" sz="2800" dirty="0" smtClean="0"/>
              <a:t>, </a:t>
            </a:r>
            <a:r>
              <a:rPr lang="en-US" sz="2800" dirty="0" smtClean="0">
                <a:effectLst>
                  <a:outerShdw blurRad="38100" dist="38100" dir="2700000" algn="tl">
                    <a:srgbClr val="C0C0C0"/>
                  </a:outerShdw>
                </a:effectLst>
              </a:rPr>
              <a:t>Cartesian</a:t>
            </a:r>
            <a:r>
              <a:rPr lang="en-US" sz="2800" dirty="0" smtClean="0"/>
              <a:t> </a:t>
            </a:r>
            <a:r>
              <a:rPr lang="en-US" sz="2800" dirty="0" smtClean="0">
                <a:effectLst>
                  <a:outerShdw blurRad="38100" dist="38100" dir="2700000" algn="tl">
                    <a:srgbClr val="C0C0C0"/>
                  </a:outerShdw>
                </a:effectLst>
              </a:rPr>
              <a:t>product</a:t>
            </a:r>
          </a:p>
          <a:p>
            <a:pPr>
              <a:defRPr/>
            </a:pPr>
            <a:r>
              <a:rPr lang="en-US" sz="2800" i="1" dirty="0" smtClean="0"/>
              <a:t>Derived operators</a:t>
            </a:r>
            <a:r>
              <a:rPr lang="en-US" sz="2800" dirty="0" smtClean="0"/>
              <a:t>: </a:t>
            </a:r>
            <a:r>
              <a:rPr lang="en-US" sz="2800" dirty="0" smtClean="0">
                <a:effectLst>
                  <a:outerShdw blurRad="38100" dist="38100" dir="2700000" algn="tl">
                    <a:srgbClr val="C0C0C0"/>
                  </a:outerShdw>
                </a:effectLst>
              </a:rPr>
              <a:t>set intersection</a:t>
            </a:r>
            <a:r>
              <a:rPr lang="en-US" sz="2800" dirty="0" smtClean="0"/>
              <a:t>, </a:t>
            </a:r>
            <a:r>
              <a:rPr lang="en-US" sz="2800" dirty="0" smtClean="0">
                <a:effectLst>
                  <a:outerShdw blurRad="38100" dist="38100" dir="2700000" algn="tl">
                    <a:srgbClr val="C0C0C0"/>
                  </a:outerShdw>
                </a:effectLst>
              </a:rPr>
              <a:t>division</a:t>
            </a:r>
            <a:r>
              <a:rPr lang="en-US" sz="2800" dirty="0" smtClean="0"/>
              <a:t>, </a:t>
            </a:r>
            <a:r>
              <a:rPr lang="en-US" sz="2800" dirty="0" smtClean="0">
                <a:effectLst>
                  <a:outerShdw blurRad="38100" dist="38100" dir="2700000" algn="tl">
                    <a:srgbClr val="C0C0C0"/>
                  </a:outerShdw>
                </a:effectLst>
              </a:rPr>
              <a:t>join</a:t>
            </a:r>
          </a:p>
          <a:p>
            <a:pPr>
              <a:defRPr/>
            </a:pPr>
            <a:r>
              <a:rPr lang="en-US" sz="2800" i="1" dirty="0" smtClean="0"/>
              <a:t>Procedural</a:t>
            </a:r>
            <a:r>
              <a:rPr lang="en-US" sz="2800" dirty="0" smtClean="0"/>
              <a:t>: Relational expression specifies query by describing an algorithm (the sequence in which operators are applied) for determining the result of an expression</a:t>
            </a:r>
          </a:p>
        </p:txBody>
      </p:sp>
    </p:spTree>
    <p:extLst>
      <p:ext uri="{BB962C8B-B14F-4D97-AF65-F5344CB8AC3E}">
        <p14:creationId xmlns:p14="http://schemas.microsoft.com/office/powerpoint/2010/main" val="2575115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6200" y="76200"/>
            <a:ext cx="9067800" cy="6629400"/>
          </a:xfrm>
          <a:prstGeom prst="rect">
            <a:avLst/>
          </a:prstGeom>
        </p:spPr>
      </p:pic>
    </p:spTree>
    <p:extLst>
      <p:ext uri="{BB962C8B-B14F-4D97-AF65-F5344CB8AC3E}">
        <p14:creationId xmlns:p14="http://schemas.microsoft.com/office/powerpoint/2010/main" val="1308265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609600"/>
            <a:ext cx="9067801" cy="5257800"/>
          </a:xfrm>
          <a:prstGeom prst="rect">
            <a:avLst/>
          </a:prstGeom>
        </p:spPr>
      </p:pic>
    </p:spTree>
    <p:extLst>
      <p:ext uri="{BB962C8B-B14F-4D97-AF65-F5344CB8AC3E}">
        <p14:creationId xmlns:p14="http://schemas.microsoft.com/office/powerpoint/2010/main" val="43522836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dirty="0" smtClean="0"/>
              <a:t>Eq-join cont.</a:t>
            </a:r>
            <a:endParaRPr lang="en-US" dirty="0"/>
          </a:p>
        </p:txBody>
      </p:sp>
      <p:sp>
        <p:nvSpPr>
          <p:cNvPr id="3075" name="Rectangle 3"/>
          <p:cNvSpPr>
            <a:spLocks noGrp="1" noChangeArrowheads="1"/>
          </p:cNvSpPr>
          <p:nvPr>
            <p:ph type="body" idx="1"/>
          </p:nvPr>
        </p:nvSpPr>
        <p:spPr>
          <a:xfrm>
            <a:off x="0" y="1371600"/>
            <a:ext cx="9144000" cy="5105400"/>
          </a:xfrm>
        </p:spPr>
        <p:txBody>
          <a:bodyPr>
            <a:normAutofit/>
          </a:bodyPr>
          <a:lstStyle/>
          <a:p>
            <a:pPr>
              <a:buFont typeface="Wingdings" pitchFamily="2" charset="2"/>
              <a:buChar char="§"/>
            </a:pPr>
            <a:r>
              <a:rPr lang="en-US" sz="2400" dirty="0" err="1"/>
              <a:t>Equi</a:t>
            </a:r>
            <a:r>
              <a:rPr lang="en-US" sz="2400" dirty="0"/>
              <a:t>-Join:</a:t>
            </a:r>
            <a:r>
              <a:rPr lang="en-US" sz="2600" dirty="0"/>
              <a:t> </a:t>
            </a:r>
          </a:p>
          <a:p>
            <a:pPr lvl="1">
              <a:buFont typeface="Wingdings" pitchFamily="2" charset="2"/>
              <a:buChar char="§"/>
            </a:pPr>
            <a:r>
              <a:rPr lang="en-US" sz="2000" dirty="0"/>
              <a:t>A special case of theta join where the condition </a:t>
            </a:r>
            <a:r>
              <a:rPr lang="en-US" sz="2000" i="1" dirty="0"/>
              <a:t>c</a:t>
            </a:r>
            <a:r>
              <a:rPr lang="en-US" sz="2000" dirty="0"/>
              <a:t> contains only </a:t>
            </a:r>
            <a:r>
              <a:rPr lang="en-US" sz="2000" b="1" i="1" dirty="0"/>
              <a:t>equalities</a:t>
            </a:r>
          </a:p>
          <a:p>
            <a:pPr lvl="1">
              <a:buFont typeface="Wingdings" pitchFamily="2" charset="2"/>
              <a:buChar char="§"/>
            </a:pPr>
            <a:r>
              <a:rPr lang="en-US" sz="2000" dirty="0"/>
              <a:t>The schema of the output relation is the same as that of cross-product, </a:t>
            </a:r>
            <a:r>
              <a:rPr lang="en-US" sz="2000" dirty="0">
                <a:solidFill>
                  <a:srgbClr val="0070C0"/>
                </a:solidFill>
              </a:rPr>
              <a:t>“</a:t>
            </a:r>
            <a:r>
              <a:rPr lang="en-US" sz="2000" i="1" dirty="0">
                <a:solidFill>
                  <a:srgbClr val="0070C0"/>
                </a:solidFill>
              </a:rPr>
              <a:t>but only one copy of the fields for which equality is specified”</a:t>
            </a:r>
            <a:r>
              <a:rPr lang="en-US" sz="2000" b="1" i="1" dirty="0">
                <a:solidFill>
                  <a:srgbClr val="0070C0"/>
                </a:solidFill>
              </a:rPr>
              <a:t> </a:t>
            </a:r>
          </a:p>
          <a:p>
            <a:pPr>
              <a:buFont typeface="Wingdings" pitchFamily="2" charset="2"/>
              <a:buChar char="§"/>
            </a:pPr>
            <a:endParaRPr lang="en-US" sz="2400" dirty="0" smtClean="0"/>
          </a:p>
          <a:p>
            <a:pPr>
              <a:buFont typeface="Wingdings" pitchFamily="2" charset="2"/>
              <a:buChar char="§"/>
            </a:pPr>
            <a:r>
              <a:rPr lang="en-US" sz="2400" dirty="0" smtClean="0">
                <a:solidFill>
                  <a:srgbClr val="00B050"/>
                </a:solidFill>
              </a:rPr>
              <a:t>Example</a:t>
            </a:r>
            <a:r>
              <a:rPr lang="en-US" sz="2400" dirty="0"/>
              <a:t>:</a:t>
            </a:r>
          </a:p>
          <a:p>
            <a:pPr lvl="1"/>
            <a:endParaRPr lang="en-US" sz="2000" dirty="0"/>
          </a:p>
          <a:p>
            <a:endParaRPr lang="en-US" sz="2600" dirty="0"/>
          </a:p>
          <a:p>
            <a:endParaRPr lang="en-US" sz="2600" dirty="0"/>
          </a:p>
          <a:p>
            <a:endParaRPr lang="en-US" sz="2600" dirty="0"/>
          </a:p>
          <a:p>
            <a:endParaRPr lang="en-US" sz="2600" dirty="0"/>
          </a:p>
          <a:p>
            <a:pPr marL="0" indent="0">
              <a:buNone/>
            </a:pPr>
            <a:endParaRPr lang="en-US" sz="2600" dirty="0"/>
          </a:p>
          <a:p>
            <a:pPr lvl="1"/>
            <a:endParaRPr lang="en-US" sz="2000" dirty="0"/>
          </a:p>
          <a:p>
            <a:pPr lvl="1">
              <a:buSzPct val="75000"/>
            </a:pPr>
            <a:endParaRPr lang="en-US" dirty="0"/>
          </a:p>
          <a:p>
            <a:endParaRPr lang="en-US" sz="2400" dirty="0"/>
          </a:p>
          <a:p>
            <a:endParaRPr lang="en-US" sz="2400" dirty="0"/>
          </a:p>
          <a:p>
            <a:pPr algn="just" eaLnBrk="1" hangingPunct="1">
              <a:buFont typeface="Wingdings" pitchFamily="2" charset="2"/>
              <a:buChar char="§"/>
              <a:defRPr/>
            </a:pPr>
            <a:endParaRPr lang="en-US" sz="2000" dirty="0">
              <a:solidFill>
                <a:schemeClr val="bg1">
                  <a:lumMod val="50000"/>
                </a:schemeClr>
              </a:solidFill>
            </a:endParaRPr>
          </a:p>
          <a:p>
            <a:pPr marL="0" indent="0" eaLnBrk="1" hangingPunct="1">
              <a:buFontTx/>
              <a:buNone/>
              <a:defRPr/>
            </a:pPr>
            <a:endParaRPr lang="en-US" sz="2000" dirty="0">
              <a:solidFill>
                <a:schemeClr val="bg1">
                  <a:lumMod val="50000"/>
                </a:schemeClr>
              </a:solidFill>
            </a:endParaRPr>
          </a:p>
        </p:txBody>
      </p:sp>
      <p:sp>
        <p:nvSpPr>
          <p:cNvPr id="17" name="TextBox 16"/>
          <p:cNvSpPr txBox="1"/>
          <p:nvPr/>
        </p:nvSpPr>
        <p:spPr>
          <a:xfrm>
            <a:off x="5181600" y="4465368"/>
            <a:ext cx="1780552" cy="369332"/>
          </a:xfrm>
          <a:prstGeom prst="rect">
            <a:avLst/>
          </a:prstGeom>
          <a:noFill/>
        </p:spPr>
        <p:txBody>
          <a:bodyPr wrap="none" rtlCol="0">
            <a:spAutoFit/>
          </a:bodyPr>
          <a:lstStyle/>
          <a:p>
            <a:r>
              <a:rPr lang="en-US" b="1" dirty="0"/>
              <a:t>Output Relation:</a:t>
            </a:r>
          </a:p>
        </p:txBody>
      </p:sp>
      <p:graphicFrame>
        <p:nvGraphicFramePr>
          <p:cNvPr id="10" name="Object 9">
            <a:hlinkClick r:id="" action="ppaction://ole?verb=0"/>
          </p:cNvPr>
          <p:cNvGraphicFramePr>
            <a:graphicFrameLocks/>
          </p:cNvGraphicFramePr>
          <p:nvPr>
            <p:extLst/>
          </p:nvPr>
        </p:nvGraphicFramePr>
        <p:xfrm>
          <a:off x="2121484" y="1397238"/>
          <a:ext cx="2895600" cy="508000"/>
        </p:xfrm>
        <a:graphic>
          <a:graphicData uri="http://schemas.openxmlformats.org/presentationml/2006/ole">
            <mc:AlternateContent xmlns:mc="http://schemas.openxmlformats.org/markup-compatibility/2006">
              <mc:Choice xmlns:v="urn:schemas-microsoft-com:vml" Requires="v">
                <p:oleObj spid="_x0000_s45068" name="Equation" r:id="rId4" imgW="2895480" imgH="507960" progId="Equation.3">
                  <p:embed/>
                </p:oleObj>
              </mc:Choice>
              <mc:Fallback>
                <p:oleObj name="Equation" r:id="rId4" imgW="2895480" imgH="507960" progId="Equation.3">
                  <p:embed/>
                  <p:pic>
                    <p:nvPicPr>
                      <p:cNvPr id="10" name="Object 9">
                        <a:hlinkClick r:id="" action="ppaction://ole?verb=0"/>
                      </p:cNvPr>
                      <p:cNvPicPr>
                        <a:picLocks noChangeArrowheads="1"/>
                      </p:cNvPicPr>
                      <p:nvPr/>
                    </p:nvPicPr>
                    <p:blipFill>
                      <a:blip r:embed="rId5"/>
                      <a:srcRect/>
                      <a:stretch>
                        <a:fillRect/>
                      </a:stretch>
                    </p:blipFill>
                    <p:spPr bwMode="auto">
                      <a:xfrm>
                        <a:off x="2121484" y="1397238"/>
                        <a:ext cx="28956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 name="Object 15">
            <a:hlinkClick r:id="" action="ppaction://ole?verb=0"/>
          </p:cNvPr>
          <p:cNvGraphicFramePr>
            <a:graphicFrameLocks/>
          </p:cNvGraphicFramePr>
          <p:nvPr>
            <p:extLst>
              <p:ext uri="{D42A27DB-BD31-4B8C-83A1-F6EECF244321}">
                <p14:modId xmlns:p14="http://schemas.microsoft.com/office/powerpoint/2010/main" val="2877974113"/>
              </p:ext>
            </p:extLst>
          </p:nvPr>
        </p:nvGraphicFramePr>
        <p:xfrm>
          <a:off x="2121484" y="3794019"/>
          <a:ext cx="3314700" cy="557212"/>
        </p:xfrm>
        <a:graphic>
          <a:graphicData uri="http://schemas.openxmlformats.org/presentationml/2006/ole">
            <mc:AlternateContent xmlns:mc="http://schemas.openxmlformats.org/markup-compatibility/2006">
              <mc:Choice xmlns:v="urn:schemas-microsoft-com:vml" Requires="v">
                <p:oleObj spid="_x0000_s45069" name="Equation" r:id="rId6" imgW="3314520" imgH="558720" progId="Equation.3">
                  <p:embed/>
                </p:oleObj>
              </mc:Choice>
              <mc:Fallback>
                <p:oleObj name="Equation" r:id="rId6" imgW="3314520" imgH="558720" progId="Equation.3">
                  <p:embed/>
                  <p:pic>
                    <p:nvPicPr>
                      <p:cNvPr id="16" name="Object 15">
                        <a:hlinkClick r:id="" action="ppaction://ole?verb=0"/>
                      </p:cNvPr>
                      <p:cNvPicPr>
                        <a:picLocks noChangeArrowheads="1"/>
                      </p:cNvPicPr>
                      <p:nvPr/>
                    </p:nvPicPr>
                    <p:blipFill>
                      <a:blip r:embed="rId7"/>
                      <a:srcRect/>
                      <a:stretch>
                        <a:fillRect/>
                      </a:stretch>
                    </p:blipFill>
                    <p:spPr bwMode="auto">
                      <a:xfrm>
                        <a:off x="2121484" y="3794019"/>
                        <a:ext cx="3314700" cy="557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9" name="Object 18">
            <a:hlinkClick r:id="" action="ppaction://ole?verb=0"/>
          </p:cNvPr>
          <p:cNvGraphicFramePr>
            <a:graphicFrameLocks/>
          </p:cNvGraphicFramePr>
          <p:nvPr>
            <p:extLst>
              <p:ext uri="{D42A27DB-BD31-4B8C-83A1-F6EECF244321}">
                <p14:modId xmlns:p14="http://schemas.microsoft.com/office/powerpoint/2010/main" val="1095842933"/>
              </p:ext>
            </p:extLst>
          </p:nvPr>
        </p:nvGraphicFramePr>
        <p:xfrm>
          <a:off x="5259166" y="4885929"/>
          <a:ext cx="3849880" cy="932206"/>
        </p:xfrm>
        <a:graphic>
          <a:graphicData uri="http://schemas.openxmlformats.org/presentationml/2006/ole">
            <mc:AlternateContent xmlns:mc="http://schemas.openxmlformats.org/markup-compatibility/2006">
              <mc:Choice xmlns:v="urn:schemas-microsoft-com:vml" Requires="v">
                <p:oleObj spid="_x0000_s45070" name="Document" r:id="rId8" imgW="7526338" imgH="1620838" progId="Word.Document.8">
                  <p:embed/>
                </p:oleObj>
              </mc:Choice>
              <mc:Fallback>
                <p:oleObj name="Document" r:id="rId8" imgW="7526338" imgH="1620838" progId="Word.Document.8">
                  <p:embed/>
                  <p:pic>
                    <p:nvPicPr>
                      <p:cNvPr id="19" name="Object 18">
                        <a:hlinkClick r:id="" action="ppaction://ole?verb=0"/>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9166" y="4885929"/>
                        <a:ext cx="3849880" cy="932206"/>
                      </a:xfrm>
                      <a:prstGeom prst="rect">
                        <a:avLst/>
                      </a:prstGeom>
                      <a:noFill/>
                      <a:ln>
                        <a:noFill/>
                      </a:ln>
                      <a:effectLst/>
                    </p:spPr>
                  </p:pic>
                </p:oleObj>
              </mc:Fallback>
            </mc:AlternateContent>
          </a:graphicData>
        </a:graphic>
      </p:graphicFrame>
      <p:graphicFrame>
        <p:nvGraphicFramePr>
          <p:cNvPr id="11" name="Object 10">
            <a:hlinkClick r:id="" action="ppaction://ole?verb=0"/>
          </p:cNvPr>
          <p:cNvGraphicFramePr>
            <a:graphicFrameLocks/>
          </p:cNvGraphicFramePr>
          <p:nvPr>
            <p:extLst>
              <p:ext uri="{D42A27DB-BD31-4B8C-83A1-F6EECF244321}">
                <p14:modId xmlns:p14="http://schemas.microsoft.com/office/powerpoint/2010/main" val="42245323"/>
              </p:ext>
            </p:extLst>
          </p:nvPr>
        </p:nvGraphicFramePr>
        <p:xfrm>
          <a:off x="2157137" y="4906108"/>
          <a:ext cx="2209800" cy="949249"/>
        </p:xfrm>
        <a:graphic>
          <a:graphicData uri="http://schemas.openxmlformats.org/presentationml/2006/ole">
            <mc:AlternateContent xmlns:mc="http://schemas.openxmlformats.org/markup-compatibility/2006">
              <mc:Choice xmlns:v="urn:schemas-microsoft-com:vml" Requires="v">
                <p:oleObj spid="_x0000_s45071" name="Document" r:id="rId10" imgW="3405188" imgH="1689100" progId="Word.Document.8">
                  <p:embed/>
                </p:oleObj>
              </mc:Choice>
              <mc:Fallback>
                <p:oleObj name="Document" r:id="rId10" imgW="3405188" imgH="1689100" progId="Word.Document.8">
                  <p:embed/>
                  <p:pic>
                    <p:nvPicPr>
                      <p:cNvPr id="11" name="Object 10">
                        <a:hlinkClick r:id="" action="ppaction://ole?verb=0"/>
                      </p:cNvPr>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57137" y="4906108"/>
                        <a:ext cx="2209800" cy="949249"/>
                      </a:xfrm>
                      <a:prstGeom prst="rect">
                        <a:avLst/>
                      </a:prstGeom>
                      <a:noFill/>
                      <a:ln>
                        <a:noFill/>
                      </a:ln>
                    </p:spPr>
                  </p:pic>
                </p:oleObj>
              </mc:Fallback>
            </mc:AlternateContent>
          </a:graphicData>
        </a:graphic>
      </p:graphicFrame>
      <p:sp>
        <p:nvSpPr>
          <p:cNvPr id="12" name="TextBox 11"/>
          <p:cNvSpPr txBox="1"/>
          <p:nvPr/>
        </p:nvSpPr>
        <p:spPr>
          <a:xfrm>
            <a:off x="2705181" y="5792250"/>
            <a:ext cx="431528" cy="369332"/>
          </a:xfrm>
          <a:prstGeom prst="rect">
            <a:avLst/>
          </a:prstGeom>
          <a:noFill/>
        </p:spPr>
        <p:txBody>
          <a:bodyPr wrap="none" rtlCol="0">
            <a:spAutoFit/>
          </a:bodyPr>
          <a:lstStyle/>
          <a:p>
            <a:r>
              <a:rPr lang="en-US" b="1" dirty="0"/>
              <a:t>R1</a:t>
            </a:r>
          </a:p>
        </p:txBody>
      </p:sp>
      <p:sp>
        <p:nvSpPr>
          <p:cNvPr id="13" name="TextBox 12"/>
          <p:cNvSpPr txBox="1"/>
          <p:nvPr/>
        </p:nvSpPr>
        <p:spPr>
          <a:xfrm>
            <a:off x="1161473" y="4465368"/>
            <a:ext cx="1697196" cy="369332"/>
          </a:xfrm>
          <a:prstGeom prst="rect">
            <a:avLst/>
          </a:prstGeom>
          <a:noFill/>
        </p:spPr>
        <p:txBody>
          <a:bodyPr wrap="none" rtlCol="0">
            <a:spAutoFit/>
          </a:bodyPr>
          <a:lstStyle/>
          <a:p>
            <a:r>
              <a:rPr lang="en-US" b="1" dirty="0"/>
              <a:t>Input Relations:</a:t>
            </a:r>
          </a:p>
        </p:txBody>
      </p:sp>
      <p:graphicFrame>
        <p:nvGraphicFramePr>
          <p:cNvPr id="14" name="Object 13">
            <a:hlinkClick r:id="" action="ppaction://ole?verb=0"/>
          </p:cNvPr>
          <p:cNvGraphicFramePr>
            <a:graphicFrameLocks/>
          </p:cNvGraphicFramePr>
          <p:nvPr>
            <p:extLst>
              <p:ext uri="{D42A27DB-BD31-4B8C-83A1-F6EECF244321}">
                <p14:modId xmlns:p14="http://schemas.microsoft.com/office/powerpoint/2010/main" val="3955618480"/>
              </p:ext>
            </p:extLst>
          </p:nvPr>
        </p:nvGraphicFramePr>
        <p:xfrm>
          <a:off x="146053" y="4893133"/>
          <a:ext cx="2011110" cy="1021416"/>
        </p:xfrm>
        <a:graphic>
          <a:graphicData uri="http://schemas.openxmlformats.org/presentationml/2006/ole">
            <mc:AlternateContent xmlns:mc="http://schemas.openxmlformats.org/markup-compatibility/2006">
              <mc:Choice xmlns:v="urn:schemas-microsoft-com:vml" Requires="v">
                <p:oleObj spid="_x0000_s45072" name="Document" r:id="rId12" imgW="4235450" imgH="2208213" progId="Word.Document.8">
                  <p:embed/>
                </p:oleObj>
              </mc:Choice>
              <mc:Fallback>
                <p:oleObj name="Document" r:id="rId12" imgW="4235450" imgH="2208213" progId="Word.Document.8">
                  <p:embed/>
                  <p:pic>
                    <p:nvPicPr>
                      <p:cNvPr id="14" name="Object 13">
                        <a:hlinkClick r:id="" action="ppaction://ole?verb=0"/>
                      </p:cNvPr>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6053" y="4893133"/>
                        <a:ext cx="2011110" cy="1021416"/>
                      </a:xfrm>
                      <a:prstGeom prst="rect">
                        <a:avLst/>
                      </a:prstGeom>
                      <a:noFill/>
                      <a:ln>
                        <a:noFill/>
                      </a:ln>
                      <a:effectLst/>
                    </p:spPr>
                  </p:pic>
                </p:oleObj>
              </mc:Fallback>
            </mc:AlternateContent>
          </a:graphicData>
        </a:graphic>
      </p:graphicFrame>
      <p:sp>
        <p:nvSpPr>
          <p:cNvPr id="15" name="TextBox 14"/>
          <p:cNvSpPr txBox="1"/>
          <p:nvPr/>
        </p:nvSpPr>
        <p:spPr>
          <a:xfrm>
            <a:off x="685981" y="5792250"/>
            <a:ext cx="500769" cy="369332"/>
          </a:xfrm>
          <a:prstGeom prst="rect">
            <a:avLst/>
          </a:prstGeom>
          <a:noFill/>
        </p:spPr>
        <p:txBody>
          <a:bodyPr wrap="square" rtlCol="0">
            <a:spAutoFit/>
          </a:bodyPr>
          <a:lstStyle/>
          <a:p>
            <a:r>
              <a:rPr lang="en-US" b="1" dirty="0"/>
              <a:t>S1</a:t>
            </a:r>
          </a:p>
        </p:txBody>
      </p:sp>
      <p:sp>
        <p:nvSpPr>
          <p:cNvPr id="18" name="Rounded Rectangle 17"/>
          <p:cNvSpPr/>
          <p:nvPr/>
        </p:nvSpPr>
        <p:spPr>
          <a:xfrm>
            <a:off x="5192994" y="6366616"/>
            <a:ext cx="3722406" cy="457200"/>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ONLY one </a:t>
            </a:r>
            <a:r>
              <a:rPr lang="en-US" sz="2000" dirty="0" err="1"/>
              <a:t>sid</a:t>
            </a:r>
            <a:r>
              <a:rPr lang="en-US" sz="2000" dirty="0"/>
              <a:t> column!</a:t>
            </a:r>
          </a:p>
        </p:txBody>
      </p:sp>
      <p:sp>
        <p:nvSpPr>
          <p:cNvPr id="20" name="Striped Right Arrow 19"/>
          <p:cNvSpPr/>
          <p:nvPr/>
        </p:nvSpPr>
        <p:spPr>
          <a:xfrm>
            <a:off x="4357480" y="4877850"/>
            <a:ext cx="762000" cy="914400"/>
          </a:xfrm>
          <a:prstGeom prst="striped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626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par>
                                <p:cTn id="26" presetID="22" presetClass="entr" presetSubtype="8"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500"/>
                                        <p:tgtEl>
                                          <p:spTgt spid="19"/>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2" grpId="0"/>
      <p:bldP spid="13" grpId="0"/>
      <p:bldP spid="15" grpId="0"/>
      <p:bldP spid="18" grpId="0" animBg="1"/>
      <p:bldP spid="2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76200"/>
            <a:ext cx="9220200" cy="6705600"/>
          </a:xfrm>
          <a:prstGeom prst="rect">
            <a:avLst/>
          </a:prstGeom>
        </p:spPr>
      </p:pic>
    </p:spTree>
    <p:extLst>
      <p:ext uri="{BB962C8B-B14F-4D97-AF65-F5344CB8AC3E}">
        <p14:creationId xmlns:p14="http://schemas.microsoft.com/office/powerpoint/2010/main" val="30229622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pPr>
              <a:defRPr/>
            </a:pPr>
            <a:r>
              <a:rPr lang="en-US" dirty="0"/>
              <a:t>OUTER JOIN</a:t>
            </a:r>
            <a:endParaRPr lang="en-US" dirty="0" smtClean="0"/>
          </a:p>
        </p:txBody>
      </p:sp>
      <p:sp>
        <p:nvSpPr>
          <p:cNvPr id="38915" name="Rectangle 3"/>
          <p:cNvSpPr>
            <a:spLocks noGrp="1" noChangeArrowheads="1"/>
          </p:cNvSpPr>
          <p:nvPr>
            <p:ph type="body" idx="1"/>
          </p:nvPr>
        </p:nvSpPr>
        <p:spPr>
          <a:xfrm>
            <a:off x="0" y="1417639"/>
            <a:ext cx="9067800" cy="5135562"/>
          </a:xfrm>
        </p:spPr>
        <p:txBody>
          <a:bodyPr>
            <a:normAutofit/>
          </a:bodyPr>
          <a:lstStyle/>
          <a:p>
            <a:pPr>
              <a:lnSpc>
                <a:spcPct val="110000"/>
              </a:lnSpc>
            </a:pPr>
            <a:r>
              <a:rPr lang="en-US" altLang="en-US" dirty="0" smtClean="0"/>
              <a:t>The </a:t>
            </a:r>
            <a:r>
              <a:rPr lang="en-US" altLang="en-US" dirty="0"/>
              <a:t>outer join in Relational algebra returns all the characteristics of both tables. If an attribute value is not present for any of the tables, it returns NULL in the table attribute's relevant </a:t>
            </a:r>
            <a:r>
              <a:rPr lang="en-US" altLang="en-US" dirty="0" smtClean="0"/>
              <a:t>row</a:t>
            </a:r>
          </a:p>
          <a:p>
            <a:pPr>
              <a:lnSpc>
                <a:spcPct val="110000"/>
              </a:lnSpc>
            </a:pPr>
            <a:endParaRPr lang="en-US" altLang="en-US" sz="2400" i="1" baseline="-25000" dirty="0" smtClean="0">
              <a:sym typeface="Symbol" panose="05050102010706020507" pitchFamily="18" charset="2"/>
            </a:endParaRPr>
          </a:p>
        </p:txBody>
      </p:sp>
      <p:pic>
        <p:nvPicPr>
          <p:cNvPr id="2" name="Picture 1"/>
          <p:cNvPicPr>
            <a:picLocks noChangeAspect="1"/>
          </p:cNvPicPr>
          <p:nvPr/>
        </p:nvPicPr>
        <p:blipFill>
          <a:blip r:embed="rId3"/>
          <a:stretch>
            <a:fillRect/>
          </a:stretch>
        </p:blipFill>
        <p:spPr>
          <a:xfrm>
            <a:off x="457200" y="3733800"/>
            <a:ext cx="4648200" cy="2295525"/>
          </a:xfrm>
          <a:prstGeom prst="rect">
            <a:avLst/>
          </a:prstGeom>
        </p:spPr>
      </p:pic>
    </p:spTree>
    <p:extLst>
      <p:ext uri="{BB962C8B-B14F-4D97-AF65-F5344CB8AC3E}">
        <p14:creationId xmlns:p14="http://schemas.microsoft.com/office/powerpoint/2010/main" val="936012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pPr>
              <a:defRPr/>
            </a:pPr>
            <a:r>
              <a:rPr lang="en-US" dirty="0"/>
              <a:t>LEFT OUTER Join (⟕)</a:t>
            </a:r>
            <a:endParaRPr lang="en-US" dirty="0" smtClean="0"/>
          </a:p>
        </p:txBody>
      </p:sp>
      <p:sp>
        <p:nvSpPr>
          <p:cNvPr id="38915" name="Rectangle 3"/>
          <p:cNvSpPr>
            <a:spLocks noGrp="1" noChangeArrowheads="1"/>
          </p:cNvSpPr>
          <p:nvPr>
            <p:ph type="body" idx="1"/>
          </p:nvPr>
        </p:nvSpPr>
        <p:spPr>
          <a:xfrm>
            <a:off x="0" y="1219200"/>
            <a:ext cx="9067800" cy="5638800"/>
          </a:xfrm>
        </p:spPr>
        <p:txBody>
          <a:bodyPr>
            <a:normAutofit/>
          </a:bodyPr>
          <a:lstStyle/>
          <a:p>
            <a:pPr>
              <a:lnSpc>
                <a:spcPct val="110000"/>
              </a:lnSpc>
            </a:pPr>
            <a:r>
              <a:rPr lang="en-US" altLang="en-US" sz="3600" baseline="-25000" dirty="0">
                <a:sym typeface="Symbol" panose="05050102010706020507" pitchFamily="18" charset="2"/>
              </a:rPr>
              <a:t>The resultant relation contains all of the tuples from the Left relation, R. If there are tuples in R that do not have a corresponding tuple in the Right relation S, the S-attributes of the resultant relation are set to </a:t>
            </a:r>
            <a:r>
              <a:rPr lang="en-US" altLang="en-US" sz="3600" baseline="-25000" dirty="0" smtClean="0">
                <a:sym typeface="Symbol" panose="05050102010706020507" pitchFamily="18" charset="2"/>
              </a:rPr>
              <a:t>NULL</a:t>
            </a:r>
          </a:p>
          <a:p>
            <a:pPr>
              <a:lnSpc>
                <a:spcPct val="110000"/>
              </a:lnSpc>
            </a:pPr>
            <a:r>
              <a:rPr lang="en-US" altLang="en-US" sz="3600" baseline="-25000" dirty="0" smtClean="0">
                <a:sym typeface="Symbol" panose="05050102010706020507" pitchFamily="18" charset="2"/>
              </a:rPr>
              <a:t>Syntax</a:t>
            </a:r>
            <a:r>
              <a:rPr lang="en-US" altLang="en-US" sz="3600" baseline="-25000" dirty="0">
                <a:sym typeface="Symbol" panose="05050102010706020507" pitchFamily="18" charset="2"/>
              </a:rPr>
              <a:t>: A ⟕B</a:t>
            </a:r>
          </a:p>
          <a:p>
            <a:pPr>
              <a:lnSpc>
                <a:spcPct val="110000"/>
              </a:lnSpc>
            </a:pPr>
            <a:r>
              <a:rPr lang="en-US" altLang="en-US" sz="3600" baseline="-25000" dirty="0">
                <a:sym typeface="Symbol" panose="05050102010706020507" pitchFamily="18" charset="2"/>
              </a:rPr>
              <a:t>All information from the left relation is present in the result of the left outer </a:t>
            </a:r>
            <a:r>
              <a:rPr lang="en-US" altLang="en-US" sz="3600" baseline="-25000" dirty="0" smtClean="0">
                <a:sym typeface="Symbol" panose="05050102010706020507" pitchFamily="18" charset="2"/>
              </a:rPr>
              <a:t>join</a:t>
            </a:r>
          </a:p>
          <a:p>
            <a:pPr>
              <a:lnSpc>
                <a:spcPct val="110000"/>
              </a:lnSpc>
            </a:pPr>
            <a:endParaRPr lang="en-US" altLang="en-US" sz="3600" baseline="-25000" dirty="0" smtClean="0">
              <a:sym typeface="Symbol" panose="05050102010706020507" pitchFamily="18" charset="2"/>
            </a:endParaRPr>
          </a:p>
          <a:p>
            <a:pPr>
              <a:lnSpc>
                <a:spcPct val="110000"/>
              </a:lnSpc>
            </a:pPr>
            <a:endParaRPr lang="en-US" altLang="en-US" sz="3600" baseline="-25000" dirty="0" smtClean="0">
              <a:sym typeface="Symbol" panose="05050102010706020507" pitchFamily="18" charset="2"/>
            </a:endParaRPr>
          </a:p>
        </p:txBody>
      </p:sp>
    </p:spTree>
    <p:extLst>
      <p:ext uri="{BB962C8B-B14F-4D97-AF65-F5344CB8AC3E}">
        <p14:creationId xmlns:p14="http://schemas.microsoft.com/office/powerpoint/2010/main" val="3838812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pPr>
              <a:defRPr/>
            </a:pPr>
            <a:r>
              <a:rPr lang="en-US" dirty="0"/>
              <a:t>LEFT OUTER Join (⟕)</a:t>
            </a:r>
            <a:endParaRPr lang="en-US" dirty="0" smtClean="0"/>
          </a:p>
        </p:txBody>
      </p:sp>
      <p:sp>
        <p:nvSpPr>
          <p:cNvPr id="38915" name="Rectangle 3"/>
          <p:cNvSpPr>
            <a:spLocks noGrp="1" noChangeArrowheads="1"/>
          </p:cNvSpPr>
          <p:nvPr>
            <p:ph type="body" idx="1"/>
          </p:nvPr>
        </p:nvSpPr>
        <p:spPr>
          <a:xfrm>
            <a:off x="0" y="1219200"/>
            <a:ext cx="9067800" cy="5638800"/>
          </a:xfrm>
        </p:spPr>
        <p:txBody>
          <a:bodyPr>
            <a:normAutofit/>
          </a:bodyPr>
          <a:lstStyle/>
          <a:p>
            <a:pPr>
              <a:lnSpc>
                <a:spcPct val="110000"/>
              </a:lnSpc>
            </a:pPr>
            <a:endParaRPr lang="en-US" altLang="en-US" sz="3600" baseline="-25000" dirty="0" smtClean="0">
              <a:sym typeface="Symbol" panose="05050102010706020507" pitchFamily="18" charset="2"/>
            </a:endParaRPr>
          </a:p>
          <a:p>
            <a:pPr>
              <a:lnSpc>
                <a:spcPct val="110000"/>
              </a:lnSpc>
            </a:pPr>
            <a:endParaRPr lang="en-US" altLang="en-US" sz="3600" baseline="-25000" dirty="0" smtClean="0">
              <a:sym typeface="Symbol" panose="05050102010706020507" pitchFamily="18" charset="2"/>
            </a:endParaRPr>
          </a:p>
        </p:txBody>
      </p:sp>
      <p:pic>
        <p:nvPicPr>
          <p:cNvPr id="3" name="Picture 2"/>
          <p:cNvPicPr>
            <a:picLocks noChangeAspect="1"/>
          </p:cNvPicPr>
          <p:nvPr/>
        </p:nvPicPr>
        <p:blipFill>
          <a:blip r:embed="rId3"/>
          <a:stretch>
            <a:fillRect/>
          </a:stretch>
        </p:blipFill>
        <p:spPr>
          <a:xfrm>
            <a:off x="471487" y="1166812"/>
            <a:ext cx="8201025" cy="4524375"/>
          </a:xfrm>
          <a:prstGeom prst="rect">
            <a:avLst/>
          </a:prstGeom>
        </p:spPr>
      </p:pic>
    </p:spTree>
    <p:extLst>
      <p:ext uri="{BB962C8B-B14F-4D97-AF65-F5344CB8AC3E}">
        <p14:creationId xmlns:p14="http://schemas.microsoft.com/office/powerpoint/2010/main" val="2538606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4038600" cy="3028950"/>
          </a:xfrm>
          <a:prstGeom prst="rect">
            <a:avLst/>
          </a:prstGeom>
        </p:spPr>
      </p:pic>
      <p:pic>
        <p:nvPicPr>
          <p:cNvPr id="4" name="Picture 3"/>
          <p:cNvPicPr>
            <a:picLocks noChangeAspect="1"/>
          </p:cNvPicPr>
          <p:nvPr/>
        </p:nvPicPr>
        <p:blipFill>
          <a:blip r:embed="rId3"/>
          <a:stretch>
            <a:fillRect/>
          </a:stretch>
        </p:blipFill>
        <p:spPr>
          <a:xfrm>
            <a:off x="3981450" y="0"/>
            <a:ext cx="5162550" cy="3505200"/>
          </a:xfrm>
          <a:prstGeom prst="rect">
            <a:avLst/>
          </a:prstGeom>
        </p:spPr>
      </p:pic>
      <p:pic>
        <p:nvPicPr>
          <p:cNvPr id="5" name="Picture 4"/>
          <p:cNvPicPr>
            <a:picLocks noChangeAspect="1"/>
          </p:cNvPicPr>
          <p:nvPr/>
        </p:nvPicPr>
        <p:blipFill>
          <a:blip r:embed="rId4"/>
          <a:stretch>
            <a:fillRect/>
          </a:stretch>
        </p:blipFill>
        <p:spPr>
          <a:xfrm>
            <a:off x="13982" y="3505200"/>
            <a:ext cx="7696200" cy="3105150"/>
          </a:xfrm>
          <a:prstGeom prst="rect">
            <a:avLst/>
          </a:prstGeom>
        </p:spPr>
      </p:pic>
    </p:spTree>
    <p:extLst>
      <p:ext uri="{BB962C8B-B14F-4D97-AF65-F5344CB8AC3E}">
        <p14:creationId xmlns:p14="http://schemas.microsoft.com/office/powerpoint/2010/main" val="13033374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pPr>
              <a:defRPr/>
            </a:pPr>
            <a:r>
              <a:rPr lang="en-US" dirty="0"/>
              <a:t>LEFT OUTER Join (⟕)</a:t>
            </a:r>
            <a:endParaRPr lang="en-US" dirty="0" smtClean="0"/>
          </a:p>
        </p:txBody>
      </p:sp>
      <p:sp>
        <p:nvSpPr>
          <p:cNvPr id="38915" name="Rectangle 3"/>
          <p:cNvSpPr>
            <a:spLocks noGrp="1" noChangeArrowheads="1"/>
          </p:cNvSpPr>
          <p:nvPr>
            <p:ph type="body" idx="1"/>
          </p:nvPr>
        </p:nvSpPr>
        <p:spPr>
          <a:xfrm>
            <a:off x="0" y="1417639"/>
            <a:ext cx="9067800" cy="5135562"/>
          </a:xfrm>
        </p:spPr>
        <p:txBody>
          <a:bodyPr>
            <a:normAutofit/>
          </a:bodyPr>
          <a:lstStyle/>
          <a:p>
            <a:pPr>
              <a:lnSpc>
                <a:spcPct val="110000"/>
              </a:lnSpc>
            </a:pPr>
            <a:r>
              <a:rPr lang="en-US" altLang="en-US" sz="3600" baseline="-25000" dirty="0">
                <a:sym typeface="Symbol" panose="05050102010706020507" pitchFamily="18" charset="2"/>
              </a:rPr>
              <a:t>Find the details of students who have taken enrolment and who have </a:t>
            </a:r>
            <a:r>
              <a:rPr lang="en-US" altLang="en-US" sz="3600" baseline="-25000" dirty="0" smtClean="0">
                <a:sym typeface="Symbol" panose="05050102010706020507" pitchFamily="18" charset="2"/>
              </a:rPr>
              <a:t>no</a:t>
            </a:r>
          </a:p>
          <a:p>
            <a:pPr>
              <a:lnSpc>
                <a:spcPct val="110000"/>
              </a:lnSpc>
            </a:pPr>
            <a:endParaRPr lang="en-US" altLang="en-US" sz="3600" baseline="-25000" dirty="0" smtClean="0">
              <a:sym typeface="Symbol" panose="05050102010706020507" pitchFamily="18" charset="2"/>
            </a:endParaRPr>
          </a:p>
        </p:txBody>
      </p:sp>
      <p:pic>
        <p:nvPicPr>
          <p:cNvPr id="2" name="Picture 1"/>
          <p:cNvPicPr>
            <a:picLocks noChangeAspect="1"/>
          </p:cNvPicPr>
          <p:nvPr/>
        </p:nvPicPr>
        <p:blipFill>
          <a:blip r:embed="rId3"/>
          <a:stretch>
            <a:fillRect/>
          </a:stretch>
        </p:blipFill>
        <p:spPr>
          <a:xfrm>
            <a:off x="457200" y="2456657"/>
            <a:ext cx="4857750" cy="3057525"/>
          </a:xfrm>
          <a:prstGeom prst="rect">
            <a:avLst/>
          </a:prstGeom>
        </p:spPr>
      </p:pic>
    </p:spTree>
    <p:extLst>
      <p:ext uri="{BB962C8B-B14F-4D97-AF65-F5344CB8AC3E}">
        <p14:creationId xmlns:p14="http://schemas.microsoft.com/office/powerpoint/2010/main" val="121880144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pPr>
              <a:defRPr/>
            </a:pPr>
            <a:r>
              <a:rPr lang="en-US" dirty="0"/>
              <a:t>RIGHT OUTER Join (⟖) </a:t>
            </a:r>
            <a:endParaRPr lang="en-US" dirty="0" smtClean="0"/>
          </a:p>
        </p:txBody>
      </p:sp>
      <p:sp>
        <p:nvSpPr>
          <p:cNvPr id="38915" name="Rectangle 3"/>
          <p:cNvSpPr>
            <a:spLocks noGrp="1" noChangeArrowheads="1"/>
          </p:cNvSpPr>
          <p:nvPr>
            <p:ph type="body" idx="1"/>
          </p:nvPr>
        </p:nvSpPr>
        <p:spPr>
          <a:xfrm>
            <a:off x="0" y="1417639"/>
            <a:ext cx="9067800" cy="5135562"/>
          </a:xfrm>
        </p:spPr>
        <p:txBody>
          <a:bodyPr>
            <a:normAutofit/>
          </a:bodyPr>
          <a:lstStyle/>
          <a:p>
            <a:pPr>
              <a:lnSpc>
                <a:spcPct val="110000"/>
              </a:lnSpc>
            </a:pPr>
            <a:r>
              <a:rPr lang="en-US" altLang="en-US" sz="3600" baseline="-25000" dirty="0">
                <a:sym typeface="Symbol" panose="05050102010706020507" pitchFamily="18" charset="2"/>
              </a:rPr>
              <a:t>The resultant relation contains all of the tuples from the Right relation, S. </a:t>
            </a:r>
            <a:endParaRPr lang="en-US" altLang="en-US" sz="3600" baseline="-25000" dirty="0" smtClean="0">
              <a:sym typeface="Symbol" panose="05050102010706020507" pitchFamily="18" charset="2"/>
            </a:endParaRPr>
          </a:p>
          <a:p>
            <a:pPr>
              <a:lnSpc>
                <a:spcPct val="110000"/>
              </a:lnSpc>
            </a:pPr>
            <a:r>
              <a:rPr lang="en-US" altLang="en-US" sz="3600" baseline="-25000" dirty="0" smtClean="0">
                <a:sym typeface="Symbol" panose="05050102010706020507" pitchFamily="18" charset="2"/>
              </a:rPr>
              <a:t>If </a:t>
            </a:r>
            <a:r>
              <a:rPr lang="en-US" altLang="en-US" sz="3600" baseline="-25000" dirty="0">
                <a:sym typeface="Symbol" panose="05050102010706020507" pitchFamily="18" charset="2"/>
              </a:rPr>
              <a:t>there are tuples in S that do not have a corresponding tuple in R, the </a:t>
            </a:r>
            <a:r>
              <a:rPr lang="en-US" altLang="en-US" sz="3600" baseline="-25000" dirty="0" smtClean="0">
                <a:sym typeface="Symbol" panose="05050102010706020507" pitchFamily="18" charset="2"/>
              </a:rPr>
              <a:t>R-attributes </a:t>
            </a:r>
            <a:r>
              <a:rPr lang="en-US" altLang="en-US" sz="3600" baseline="-25000" dirty="0">
                <a:sym typeface="Symbol" panose="05050102010706020507" pitchFamily="18" charset="2"/>
              </a:rPr>
              <a:t>of the resultant relation are set to </a:t>
            </a:r>
            <a:r>
              <a:rPr lang="en-US" altLang="en-US" sz="3600" baseline="-25000" dirty="0" smtClean="0">
                <a:sym typeface="Symbol" panose="05050102010706020507" pitchFamily="18" charset="2"/>
              </a:rPr>
              <a:t>NULL</a:t>
            </a:r>
          </a:p>
          <a:p>
            <a:pPr>
              <a:lnSpc>
                <a:spcPct val="110000"/>
              </a:lnSpc>
            </a:pPr>
            <a:r>
              <a:rPr lang="en-US" altLang="en-US" sz="3600" baseline="-25000" dirty="0">
                <a:sym typeface="Symbol" panose="05050102010706020507" pitchFamily="18" charset="2"/>
              </a:rPr>
              <a:t>Syntax: A ⟖ B</a:t>
            </a:r>
          </a:p>
          <a:p>
            <a:pPr>
              <a:lnSpc>
                <a:spcPct val="110000"/>
              </a:lnSpc>
            </a:pPr>
            <a:r>
              <a:rPr lang="en-US" altLang="en-US" sz="3600" baseline="-25000" dirty="0">
                <a:sym typeface="Symbol" panose="05050102010706020507" pitchFamily="18" charset="2"/>
              </a:rPr>
              <a:t>All information from the right relation is present in the result of the right outer join</a:t>
            </a:r>
            <a:endParaRPr lang="en-US" altLang="en-US" sz="3600" baseline="-25000" dirty="0" smtClean="0">
              <a:sym typeface="Symbol" panose="05050102010706020507" pitchFamily="18" charset="2"/>
            </a:endParaRPr>
          </a:p>
        </p:txBody>
      </p:sp>
    </p:spTree>
    <p:extLst>
      <p:ext uri="{BB962C8B-B14F-4D97-AF65-F5344CB8AC3E}">
        <p14:creationId xmlns:p14="http://schemas.microsoft.com/office/powerpoint/2010/main" val="2246790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mtClean="0"/>
              <a:t>Relational Algebra</a:t>
            </a:r>
          </a:p>
        </p:txBody>
      </p:sp>
      <p:sp>
        <p:nvSpPr>
          <p:cNvPr id="5123" name="Rectangle 3"/>
          <p:cNvSpPr>
            <a:spLocks noGrp="1" noChangeArrowheads="1"/>
          </p:cNvSpPr>
          <p:nvPr>
            <p:ph type="body" idx="1"/>
          </p:nvPr>
        </p:nvSpPr>
        <p:spPr/>
        <p:txBody>
          <a:bodyPr/>
          <a:lstStyle/>
          <a:p>
            <a:pPr eaLnBrk="1" hangingPunct="1"/>
            <a:r>
              <a:rPr lang="en-US" altLang="en-US" smtClean="0"/>
              <a:t>Formalism for creating new relations from existing ones</a:t>
            </a:r>
          </a:p>
          <a:p>
            <a:pPr eaLnBrk="1" hangingPunct="1"/>
            <a:r>
              <a:rPr lang="en-US" altLang="en-US" smtClean="0"/>
              <a:t>Its place in the big picture:</a:t>
            </a:r>
          </a:p>
        </p:txBody>
      </p:sp>
      <p:sp>
        <p:nvSpPr>
          <p:cNvPr id="5124" name="Rectangle 4"/>
          <p:cNvSpPr>
            <a:spLocks noChangeArrowheads="1"/>
          </p:cNvSpPr>
          <p:nvPr/>
        </p:nvSpPr>
        <p:spPr bwMode="auto">
          <a:xfrm>
            <a:off x="1141413" y="4419600"/>
            <a:ext cx="1463675" cy="119697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spAutoFit/>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US" altLang="en-US" sz="2400">
                <a:latin typeface="Times New Roman" panose="02020603050405020304" pitchFamily="18" charset="0"/>
              </a:rPr>
              <a:t>Declartive</a:t>
            </a:r>
            <a:br>
              <a:rPr lang="en-US" altLang="en-US" sz="2400">
                <a:latin typeface="Times New Roman" panose="02020603050405020304" pitchFamily="18" charset="0"/>
              </a:rPr>
            </a:br>
            <a:r>
              <a:rPr lang="en-US" altLang="en-US" sz="2400">
                <a:latin typeface="Times New Roman" panose="02020603050405020304" pitchFamily="18" charset="0"/>
              </a:rPr>
              <a:t>query</a:t>
            </a:r>
            <a:br>
              <a:rPr lang="en-US" altLang="en-US" sz="2400">
                <a:latin typeface="Times New Roman" panose="02020603050405020304" pitchFamily="18" charset="0"/>
              </a:rPr>
            </a:br>
            <a:r>
              <a:rPr lang="en-US" altLang="en-US" sz="2400">
                <a:latin typeface="Times New Roman" panose="02020603050405020304" pitchFamily="18" charset="0"/>
              </a:rPr>
              <a:t>language</a:t>
            </a:r>
          </a:p>
        </p:txBody>
      </p:sp>
      <p:sp>
        <p:nvSpPr>
          <p:cNvPr id="5125" name="Rectangle 5"/>
          <p:cNvSpPr>
            <a:spLocks noChangeArrowheads="1"/>
          </p:cNvSpPr>
          <p:nvPr/>
        </p:nvSpPr>
        <p:spPr bwMode="auto">
          <a:xfrm>
            <a:off x="4183063" y="4784725"/>
            <a:ext cx="1174750" cy="46672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spAutoFit/>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US" altLang="en-US" sz="2400">
                <a:latin typeface="Times New Roman" panose="02020603050405020304" pitchFamily="18" charset="0"/>
              </a:rPr>
              <a:t>Algebra</a:t>
            </a:r>
          </a:p>
        </p:txBody>
      </p:sp>
      <p:sp>
        <p:nvSpPr>
          <p:cNvPr id="5126" name="Rectangle 6"/>
          <p:cNvSpPr>
            <a:spLocks noChangeArrowheads="1"/>
          </p:cNvSpPr>
          <p:nvPr/>
        </p:nvSpPr>
        <p:spPr bwMode="auto">
          <a:xfrm>
            <a:off x="6597650" y="4784725"/>
            <a:ext cx="2124075" cy="466725"/>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spAutoFit/>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algn="ctr" eaLnBrk="1" hangingPunct="1">
              <a:spcBef>
                <a:spcPct val="0"/>
              </a:spcBef>
              <a:buFontTx/>
              <a:buNone/>
            </a:pPr>
            <a:r>
              <a:rPr lang="en-US" altLang="en-US" sz="2400">
                <a:latin typeface="Times New Roman" panose="02020603050405020304" pitchFamily="18" charset="0"/>
              </a:rPr>
              <a:t>Implementation</a:t>
            </a:r>
          </a:p>
        </p:txBody>
      </p:sp>
      <p:cxnSp>
        <p:nvCxnSpPr>
          <p:cNvPr id="5127" name="AutoShape 7"/>
          <p:cNvCxnSpPr>
            <a:cxnSpLocks noChangeShapeType="1"/>
            <a:stCxn id="5124" idx="3"/>
            <a:endCxn id="5125" idx="1"/>
          </p:cNvCxnSpPr>
          <p:nvPr/>
        </p:nvCxnSpPr>
        <p:spPr bwMode="auto">
          <a:xfrm>
            <a:off x="2605088" y="5018088"/>
            <a:ext cx="15779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28" name="AutoShape 8"/>
          <p:cNvCxnSpPr>
            <a:cxnSpLocks noChangeShapeType="1"/>
            <a:stCxn id="5125" idx="3"/>
            <a:endCxn id="5126" idx="1"/>
          </p:cNvCxnSpPr>
          <p:nvPr/>
        </p:nvCxnSpPr>
        <p:spPr bwMode="auto">
          <a:xfrm>
            <a:off x="5357813" y="5018088"/>
            <a:ext cx="1239837"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129" name="Text Box 9"/>
          <p:cNvSpPr txBox="1">
            <a:spLocks noChangeArrowheads="1"/>
          </p:cNvSpPr>
          <p:nvPr/>
        </p:nvSpPr>
        <p:spPr bwMode="auto">
          <a:xfrm>
            <a:off x="609600" y="5908675"/>
            <a:ext cx="24098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r>
              <a:rPr lang="en-US" altLang="en-US" sz="2400">
                <a:latin typeface="Times New Roman" panose="02020603050405020304" pitchFamily="18" charset="0"/>
              </a:rPr>
              <a:t>SQL,</a:t>
            </a:r>
            <a:br>
              <a:rPr lang="en-US" altLang="en-US" sz="2400">
                <a:latin typeface="Times New Roman" panose="02020603050405020304" pitchFamily="18" charset="0"/>
              </a:rPr>
            </a:br>
            <a:r>
              <a:rPr lang="en-US" altLang="en-US" sz="2400">
                <a:latin typeface="Times New Roman" panose="02020603050405020304" pitchFamily="18" charset="0"/>
              </a:rPr>
              <a:t>relational calculus</a:t>
            </a:r>
          </a:p>
        </p:txBody>
      </p:sp>
      <p:sp>
        <p:nvSpPr>
          <p:cNvPr id="5130" name="Text Box 10"/>
          <p:cNvSpPr txBox="1">
            <a:spLocks noChangeArrowheads="1"/>
          </p:cNvSpPr>
          <p:nvPr/>
        </p:nvSpPr>
        <p:spPr bwMode="auto">
          <a:xfrm>
            <a:off x="3767138" y="5807075"/>
            <a:ext cx="29257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panose="02020603050405020304" pitchFamily="18" charset="0"/>
              </a:defRPr>
            </a:lvl1pPr>
            <a:lvl2pPr marL="742950" indent="-285750">
              <a:spcBef>
                <a:spcPct val="20000"/>
              </a:spcBef>
              <a:buChar char="–"/>
              <a:defRPr sz="2800">
                <a:solidFill>
                  <a:schemeClr val="tx1"/>
                </a:solidFill>
                <a:latin typeface="Times" panose="02020603050405020304" pitchFamily="18" charset="0"/>
              </a:defRPr>
            </a:lvl2pPr>
            <a:lvl3pPr marL="1143000" indent="-228600">
              <a:spcBef>
                <a:spcPct val="20000"/>
              </a:spcBef>
              <a:buChar char="•"/>
              <a:defRPr sz="2400">
                <a:solidFill>
                  <a:schemeClr val="tx1"/>
                </a:solidFill>
                <a:latin typeface="Times" panose="02020603050405020304" pitchFamily="18" charset="0"/>
              </a:defRPr>
            </a:lvl3pPr>
            <a:lvl4pPr marL="1600200" indent="-228600">
              <a:spcBef>
                <a:spcPct val="20000"/>
              </a:spcBef>
              <a:buChar char="–"/>
              <a:defRPr sz="2000">
                <a:solidFill>
                  <a:schemeClr val="tx1"/>
                </a:solidFill>
                <a:latin typeface="Times" panose="02020603050405020304" pitchFamily="18" charset="0"/>
              </a:defRPr>
            </a:lvl4pPr>
            <a:lvl5pPr marL="2057400" indent="-228600">
              <a:spcBef>
                <a:spcPct val="20000"/>
              </a:spcBef>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panose="02020603050405020304" pitchFamily="18" charset="0"/>
              </a:defRPr>
            </a:lvl9pPr>
          </a:lstStyle>
          <a:p>
            <a:pPr eaLnBrk="1" hangingPunct="1">
              <a:spcBef>
                <a:spcPct val="0"/>
              </a:spcBef>
              <a:buFontTx/>
              <a:buNone/>
            </a:pPr>
            <a:r>
              <a:rPr lang="en-US" altLang="en-US" sz="2400">
                <a:latin typeface="Times New Roman" panose="02020603050405020304" pitchFamily="18" charset="0"/>
              </a:rPr>
              <a:t>Relational algebra</a:t>
            </a:r>
            <a:br>
              <a:rPr lang="en-US" altLang="en-US" sz="2400">
                <a:latin typeface="Times New Roman" panose="02020603050405020304" pitchFamily="18" charset="0"/>
              </a:rPr>
            </a:br>
            <a:r>
              <a:rPr lang="en-US" altLang="en-US" sz="2400">
                <a:latin typeface="Times New Roman" panose="02020603050405020304" pitchFamily="18" charset="0"/>
              </a:rPr>
              <a:t>Relational bag algebra</a:t>
            </a:r>
          </a:p>
        </p:txBody>
      </p:sp>
    </p:spTree>
    <p:extLst>
      <p:ext uri="{BB962C8B-B14F-4D97-AF65-F5344CB8AC3E}">
        <p14:creationId xmlns:p14="http://schemas.microsoft.com/office/powerpoint/2010/main" val="3810406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pPr>
              <a:defRPr/>
            </a:pPr>
            <a:r>
              <a:rPr lang="en-US" dirty="0"/>
              <a:t>RIGHT OUTER Join (⟖) </a:t>
            </a:r>
            <a:endParaRPr lang="en-US" dirty="0" smtClean="0"/>
          </a:p>
        </p:txBody>
      </p:sp>
      <p:sp>
        <p:nvSpPr>
          <p:cNvPr id="38915" name="Rectangle 3"/>
          <p:cNvSpPr>
            <a:spLocks noGrp="1" noChangeArrowheads="1"/>
          </p:cNvSpPr>
          <p:nvPr>
            <p:ph type="body" idx="1"/>
          </p:nvPr>
        </p:nvSpPr>
        <p:spPr>
          <a:xfrm>
            <a:off x="0" y="1417639"/>
            <a:ext cx="9067800" cy="5135562"/>
          </a:xfrm>
        </p:spPr>
        <p:txBody>
          <a:bodyPr>
            <a:normAutofit/>
          </a:bodyPr>
          <a:lstStyle/>
          <a:p>
            <a:pPr>
              <a:lnSpc>
                <a:spcPct val="110000"/>
              </a:lnSpc>
            </a:pPr>
            <a:endParaRPr lang="en-US" altLang="en-US" sz="3600" baseline="-25000" dirty="0" smtClean="0">
              <a:sym typeface="Symbol" panose="05050102010706020507" pitchFamily="18" charset="2"/>
            </a:endParaRPr>
          </a:p>
          <a:p>
            <a:pPr>
              <a:lnSpc>
                <a:spcPct val="110000"/>
              </a:lnSpc>
            </a:pPr>
            <a:endParaRPr lang="en-US" altLang="en-US" sz="3600" baseline="-25000" dirty="0" smtClean="0">
              <a:sym typeface="Symbol" panose="05050102010706020507" pitchFamily="18" charset="2"/>
            </a:endParaRPr>
          </a:p>
        </p:txBody>
      </p:sp>
      <p:pic>
        <p:nvPicPr>
          <p:cNvPr id="4" name="Picture 3"/>
          <p:cNvPicPr>
            <a:picLocks noChangeAspect="1"/>
          </p:cNvPicPr>
          <p:nvPr/>
        </p:nvPicPr>
        <p:blipFill>
          <a:blip r:embed="rId3"/>
          <a:stretch>
            <a:fillRect/>
          </a:stretch>
        </p:blipFill>
        <p:spPr>
          <a:xfrm>
            <a:off x="428625" y="1171575"/>
            <a:ext cx="8286750" cy="4514850"/>
          </a:xfrm>
          <a:prstGeom prst="rect">
            <a:avLst/>
          </a:prstGeom>
        </p:spPr>
      </p:pic>
    </p:spTree>
    <p:extLst>
      <p:ext uri="{BB962C8B-B14F-4D97-AF65-F5344CB8AC3E}">
        <p14:creationId xmlns:p14="http://schemas.microsoft.com/office/powerpoint/2010/main" val="103507303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0" y="76200"/>
            <a:ext cx="9067800" cy="762000"/>
          </a:xfrm>
        </p:spPr>
        <p:txBody>
          <a:bodyPr/>
          <a:lstStyle/>
          <a:p>
            <a:pPr>
              <a:defRPr/>
            </a:pPr>
            <a:r>
              <a:rPr lang="en-US" dirty="0"/>
              <a:t>Full Outer Join ( A ⟗ B)</a:t>
            </a:r>
            <a:endParaRPr lang="en-US" dirty="0" smtClean="0"/>
          </a:p>
        </p:txBody>
      </p:sp>
      <p:sp>
        <p:nvSpPr>
          <p:cNvPr id="38915" name="Rectangle 3"/>
          <p:cNvSpPr>
            <a:spLocks noGrp="1" noChangeArrowheads="1"/>
          </p:cNvSpPr>
          <p:nvPr>
            <p:ph type="body" idx="1"/>
          </p:nvPr>
        </p:nvSpPr>
        <p:spPr>
          <a:xfrm>
            <a:off x="0" y="838200"/>
            <a:ext cx="9067800" cy="6019800"/>
          </a:xfrm>
        </p:spPr>
        <p:txBody>
          <a:bodyPr>
            <a:normAutofit/>
          </a:bodyPr>
          <a:lstStyle/>
          <a:p>
            <a:pPr>
              <a:lnSpc>
                <a:spcPct val="110000"/>
              </a:lnSpc>
            </a:pPr>
            <a:r>
              <a:rPr lang="en-US" altLang="en-US" sz="3600" baseline="-25000" dirty="0">
                <a:sym typeface="Symbol" panose="05050102010706020507" pitchFamily="18" charset="2"/>
              </a:rPr>
              <a:t>In a full outer join, all tuples from both relations are included in the </a:t>
            </a:r>
            <a:r>
              <a:rPr lang="en-US" altLang="en-US" sz="3600" baseline="-25000" dirty="0" smtClean="0">
                <a:sym typeface="Symbol" panose="05050102010706020507" pitchFamily="18" charset="2"/>
              </a:rPr>
              <a:t>result</a:t>
            </a:r>
          </a:p>
          <a:p>
            <a:pPr>
              <a:lnSpc>
                <a:spcPct val="110000"/>
              </a:lnSpc>
            </a:pPr>
            <a:endParaRPr lang="en-US" altLang="en-US" sz="3600" baseline="-25000" dirty="0" smtClean="0">
              <a:sym typeface="Symbol" panose="05050102010706020507" pitchFamily="18" charset="2"/>
            </a:endParaRPr>
          </a:p>
          <a:p>
            <a:pPr>
              <a:lnSpc>
                <a:spcPct val="110000"/>
              </a:lnSpc>
            </a:pPr>
            <a:endParaRPr lang="en-US" altLang="en-US" sz="3600" baseline="-25000" dirty="0" smtClean="0">
              <a:sym typeface="Symbol" panose="05050102010706020507" pitchFamily="18" charset="2"/>
            </a:endParaRPr>
          </a:p>
        </p:txBody>
      </p:sp>
      <p:pic>
        <p:nvPicPr>
          <p:cNvPr id="2" name="Picture 1"/>
          <p:cNvPicPr>
            <a:picLocks noChangeAspect="1"/>
          </p:cNvPicPr>
          <p:nvPr/>
        </p:nvPicPr>
        <p:blipFill>
          <a:blip r:embed="rId3"/>
          <a:stretch>
            <a:fillRect/>
          </a:stretch>
        </p:blipFill>
        <p:spPr>
          <a:xfrm>
            <a:off x="152400" y="1905000"/>
            <a:ext cx="8001000" cy="4543425"/>
          </a:xfrm>
          <a:prstGeom prst="rect">
            <a:avLst/>
          </a:prstGeom>
        </p:spPr>
      </p:pic>
    </p:spTree>
    <p:extLst>
      <p:ext uri="{BB962C8B-B14F-4D97-AF65-F5344CB8AC3E}">
        <p14:creationId xmlns:p14="http://schemas.microsoft.com/office/powerpoint/2010/main" val="403585105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0" y="76200"/>
            <a:ext cx="9067800" cy="762000"/>
          </a:xfrm>
        </p:spPr>
        <p:txBody>
          <a:bodyPr/>
          <a:lstStyle/>
          <a:p>
            <a:pPr>
              <a:defRPr/>
            </a:pPr>
            <a:r>
              <a:rPr lang="en-US" dirty="0"/>
              <a:t>Full Outer Join ( A ⟗ B)</a:t>
            </a:r>
            <a:endParaRPr lang="en-US" dirty="0" smtClean="0"/>
          </a:p>
        </p:txBody>
      </p:sp>
      <p:sp>
        <p:nvSpPr>
          <p:cNvPr id="38915" name="Rectangle 3"/>
          <p:cNvSpPr>
            <a:spLocks noGrp="1" noChangeArrowheads="1"/>
          </p:cNvSpPr>
          <p:nvPr>
            <p:ph type="body" idx="1"/>
          </p:nvPr>
        </p:nvSpPr>
        <p:spPr>
          <a:xfrm>
            <a:off x="0" y="838200"/>
            <a:ext cx="9067800" cy="6019800"/>
          </a:xfrm>
        </p:spPr>
        <p:txBody>
          <a:bodyPr>
            <a:normAutofit/>
          </a:bodyPr>
          <a:lstStyle/>
          <a:p>
            <a:pPr>
              <a:lnSpc>
                <a:spcPct val="110000"/>
              </a:lnSpc>
            </a:pPr>
            <a:endParaRPr lang="en-US" altLang="en-US" sz="3600" baseline="-25000" dirty="0" smtClean="0">
              <a:sym typeface="Symbol" panose="05050102010706020507" pitchFamily="18" charset="2"/>
            </a:endParaRPr>
          </a:p>
          <a:p>
            <a:pPr>
              <a:lnSpc>
                <a:spcPct val="110000"/>
              </a:lnSpc>
            </a:pPr>
            <a:endParaRPr lang="en-US" altLang="en-US" sz="3600" baseline="-25000" dirty="0" smtClean="0">
              <a:sym typeface="Symbol" panose="05050102010706020507" pitchFamily="18" charset="2"/>
            </a:endParaRPr>
          </a:p>
        </p:txBody>
      </p:sp>
      <p:pic>
        <p:nvPicPr>
          <p:cNvPr id="3" name="Picture 2"/>
          <p:cNvPicPr>
            <a:picLocks noChangeAspect="1"/>
          </p:cNvPicPr>
          <p:nvPr/>
        </p:nvPicPr>
        <p:blipFill>
          <a:blip r:embed="rId3"/>
          <a:stretch>
            <a:fillRect/>
          </a:stretch>
        </p:blipFill>
        <p:spPr>
          <a:xfrm>
            <a:off x="76200" y="846589"/>
            <a:ext cx="4629150" cy="2924175"/>
          </a:xfrm>
          <a:prstGeom prst="rect">
            <a:avLst/>
          </a:prstGeom>
        </p:spPr>
      </p:pic>
      <p:pic>
        <p:nvPicPr>
          <p:cNvPr id="5" name="Picture 4"/>
          <p:cNvPicPr>
            <a:picLocks noChangeAspect="1"/>
          </p:cNvPicPr>
          <p:nvPr/>
        </p:nvPicPr>
        <p:blipFill>
          <a:blip r:embed="rId4"/>
          <a:stretch>
            <a:fillRect/>
          </a:stretch>
        </p:blipFill>
        <p:spPr>
          <a:xfrm>
            <a:off x="4658686" y="846589"/>
            <a:ext cx="4400550" cy="3505200"/>
          </a:xfrm>
          <a:prstGeom prst="rect">
            <a:avLst/>
          </a:prstGeom>
        </p:spPr>
      </p:pic>
    </p:spTree>
    <p:extLst>
      <p:ext uri="{BB962C8B-B14F-4D97-AF65-F5344CB8AC3E}">
        <p14:creationId xmlns:p14="http://schemas.microsoft.com/office/powerpoint/2010/main" val="66234855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0" y="76200"/>
            <a:ext cx="9067800" cy="762000"/>
          </a:xfrm>
        </p:spPr>
        <p:txBody>
          <a:bodyPr/>
          <a:lstStyle/>
          <a:p>
            <a:pPr>
              <a:defRPr/>
            </a:pPr>
            <a:r>
              <a:rPr lang="en-US" dirty="0"/>
              <a:t>Full Outer Join ( A ⟗ B)</a:t>
            </a:r>
            <a:endParaRPr lang="en-US" dirty="0" smtClean="0"/>
          </a:p>
        </p:txBody>
      </p:sp>
      <p:sp>
        <p:nvSpPr>
          <p:cNvPr id="38915" name="Rectangle 3"/>
          <p:cNvSpPr>
            <a:spLocks noGrp="1" noChangeArrowheads="1"/>
          </p:cNvSpPr>
          <p:nvPr>
            <p:ph type="body" idx="1"/>
          </p:nvPr>
        </p:nvSpPr>
        <p:spPr>
          <a:xfrm>
            <a:off x="0" y="838200"/>
            <a:ext cx="9067800" cy="6019800"/>
          </a:xfrm>
        </p:spPr>
        <p:txBody>
          <a:bodyPr>
            <a:normAutofit/>
          </a:bodyPr>
          <a:lstStyle/>
          <a:p>
            <a:pPr>
              <a:lnSpc>
                <a:spcPct val="110000"/>
              </a:lnSpc>
            </a:pPr>
            <a:endParaRPr lang="en-US" altLang="en-US" sz="3600" baseline="-25000" dirty="0" smtClean="0">
              <a:sym typeface="Symbol" panose="05050102010706020507" pitchFamily="18" charset="2"/>
            </a:endParaRPr>
          </a:p>
          <a:p>
            <a:pPr>
              <a:lnSpc>
                <a:spcPct val="110000"/>
              </a:lnSpc>
            </a:pPr>
            <a:endParaRPr lang="en-US" altLang="en-US" sz="3600" baseline="-25000" dirty="0" smtClean="0">
              <a:sym typeface="Symbol" panose="05050102010706020507" pitchFamily="18" charset="2"/>
            </a:endParaRPr>
          </a:p>
        </p:txBody>
      </p:sp>
      <p:pic>
        <p:nvPicPr>
          <p:cNvPr id="2" name="Picture 1"/>
          <p:cNvPicPr>
            <a:picLocks noChangeAspect="1"/>
          </p:cNvPicPr>
          <p:nvPr/>
        </p:nvPicPr>
        <p:blipFill>
          <a:blip r:embed="rId3"/>
          <a:stretch>
            <a:fillRect/>
          </a:stretch>
        </p:blipFill>
        <p:spPr>
          <a:xfrm>
            <a:off x="152400" y="838200"/>
            <a:ext cx="8991600" cy="5257799"/>
          </a:xfrm>
          <a:prstGeom prst="rect">
            <a:avLst/>
          </a:prstGeom>
        </p:spPr>
      </p:pic>
    </p:spTree>
    <p:extLst>
      <p:ext uri="{BB962C8B-B14F-4D97-AF65-F5344CB8AC3E}">
        <p14:creationId xmlns:p14="http://schemas.microsoft.com/office/powerpoint/2010/main" val="4236101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pPr>
              <a:defRPr/>
            </a:pPr>
            <a:r>
              <a:rPr lang="en-US" smtClean="0"/>
              <a:t>Relational Algebra</a:t>
            </a:r>
          </a:p>
        </p:txBody>
      </p:sp>
      <p:sp>
        <p:nvSpPr>
          <p:cNvPr id="9219" name="Rectangle 3"/>
          <p:cNvSpPr>
            <a:spLocks noGrp="1" noChangeArrowheads="1"/>
          </p:cNvSpPr>
          <p:nvPr>
            <p:ph type="body" idx="1"/>
          </p:nvPr>
        </p:nvSpPr>
        <p:spPr>
          <a:xfrm>
            <a:off x="152401" y="1295399"/>
            <a:ext cx="8991600" cy="4659313"/>
          </a:xfrm>
        </p:spPr>
        <p:txBody>
          <a:bodyPr>
            <a:normAutofit fontScale="92500" lnSpcReduction="10000"/>
          </a:bodyPr>
          <a:lstStyle/>
          <a:p>
            <a:r>
              <a:rPr lang="en-US" altLang="en-US" dirty="0" smtClean="0"/>
              <a:t>Procedural language</a:t>
            </a:r>
          </a:p>
          <a:p>
            <a:r>
              <a:rPr lang="en-US" altLang="en-US" dirty="0" smtClean="0"/>
              <a:t>Six basic operators</a:t>
            </a:r>
          </a:p>
          <a:p>
            <a:pPr lvl="1"/>
            <a:r>
              <a:rPr lang="en-US" altLang="en-US" dirty="0" smtClean="0"/>
              <a:t>select: </a:t>
            </a:r>
            <a:r>
              <a:rPr kumimoji="0" lang="en-US" altLang="en-US" sz="2400" dirty="0" smtClean="0">
                <a:sym typeface="Symbol" panose="05050102010706020507" pitchFamily="18" charset="2"/>
              </a:rPr>
              <a:t></a:t>
            </a:r>
            <a:endParaRPr lang="en-US" altLang="en-US" dirty="0" smtClean="0"/>
          </a:p>
          <a:p>
            <a:pPr lvl="1"/>
            <a:r>
              <a:rPr lang="en-US" altLang="en-US" dirty="0" smtClean="0"/>
              <a:t>project: </a:t>
            </a:r>
            <a:r>
              <a:rPr lang="en-US" altLang="en-US" dirty="0" smtClean="0">
                <a:sym typeface="Symbol" panose="05050102010706020507" pitchFamily="18" charset="2"/>
              </a:rPr>
              <a:t></a:t>
            </a:r>
            <a:endParaRPr lang="en-US" altLang="en-US" dirty="0" smtClean="0"/>
          </a:p>
          <a:p>
            <a:pPr lvl="1"/>
            <a:r>
              <a:rPr lang="en-US" altLang="en-US" dirty="0" smtClean="0"/>
              <a:t>union: </a:t>
            </a:r>
            <a:r>
              <a:rPr lang="en-US" altLang="en-US" dirty="0" smtClean="0">
                <a:sym typeface="Symbol" panose="05050102010706020507" pitchFamily="18" charset="2"/>
              </a:rPr>
              <a:t></a:t>
            </a:r>
            <a:endParaRPr lang="en-US" altLang="en-US" dirty="0" smtClean="0"/>
          </a:p>
          <a:p>
            <a:pPr lvl="1"/>
            <a:r>
              <a:rPr lang="en-US" altLang="en-US" dirty="0" smtClean="0"/>
              <a:t>set difference: </a:t>
            </a:r>
            <a:r>
              <a:rPr lang="en-US" altLang="en-US" i="1" dirty="0" smtClean="0"/>
              <a:t>–</a:t>
            </a:r>
            <a:r>
              <a:rPr lang="en-US" altLang="en-US" dirty="0" smtClean="0"/>
              <a:t> </a:t>
            </a:r>
          </a:p>
          <a:p>
            <a:pPr lvl="1"/>
            <a:r>
              <a:rPr lang="en-US" altLang="en-US" dirty="0" smtClean="0"/>
              <a:t>Cartesian product: x</a:t>
            </a:r>
          </a:p>
          <a:p>
            <a:pPr lvl="1"/>
            <a:r>
              <a:rPr lang="en-US" altLang="en-US" dirty="0" smtClean="0"/>
              <a:t>rename: </a:t>
            </a:r>
            <a:r>
              <a:rPr lang="en-US" altLang="en-US" sz="2000" i="1" dirty="0" smtClean="0">
                <a:sym typeface="Symbol" panose="05050102010706020507" pitchFamily="18" charset="2"/>
              </a:rPr>
              <a:t></a:t>
            </a:r>
            <a:endParaRPr lang="en-US" altLang="en-US" dirty="0" smtClean="0"/>
          </a:p>
          <a:p>
            <a:r>
              <a:rPr lang="en-US" altLang="en-US" dirty="0" smtClean="0"/>
              <a:t>The operators take one or  two relations as inputs and produce a new relation as a result.</a:t>
            </a:r>
          </a:p>
        </p:txBody>
      </p:sp>
    </p:spTree>
    <p:extLst>
      <p:ext uri="{BB962C8B-B14F-4D97-AF65-F5344CB8AC3E}">
        <p14:creationId xmlns:p14="http://schemas.microsoft.com/office/powerpoint/2010/main" val="513419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p:txBody>
          <a:bodyPr/>
          <a:lstStyle/>
          <a:p>
            <a:pPr>
              <a:defRPr/>
            </a:pPr>
            <a:r>
              <a:rPr lang="en-US" smtClean="0"/>
              <a:t>Select Operation</a:t>
            </a:r>
          </a:p>
        </p:txBody>
      </p:sp>
      <p:sp>
        <p:nvSpPr>
          <p:cNvPr id="13315" name="Rectangle 3"/>
          <p:cNvSpPr>
            <a:spLocks noGrp="1" noChangeArrowheads="1"/>
          </p:cNvSpPr>
          <p:nvPr>
            <p:ph type="body" idx="1"/>
          </p:nvPr>
        </p:nvSpPr>
        <p:spPr>
          <a:xfrm>
            <a:off x="228600" y="1417638"/>
            <a:ext cx="8458199" cy="4678362"/>
          </a:xfrm>
        </p:spPr>
        <p:txBody>
          <a:bodyPr>
            <a:normAutofit/>
          </a:bodyPr>
          <a:lstStyle/>
          <a:p>
            <a:pPr>
              <a:lnSpc>
                <a:spcPct val="90000"/>
              </a:lnSpc>
              <a:tabLst>
                <a:tab pos="1658938" algn="l"/>
                <a:tab pos="3149600" algn="ctr"/>
                <a:tab pos="3425825" algn="l"/>
              </a:tabLst>
            </a:pPr>
            <a:r>
              <a:rPr lang="en-US" altLang="en-US" sz="1600" dirty="0" smtClean="0"/>
              <a:t>Notation:  </a:t>
            </a:r>
            <a:r>
              <a:rPr lang="en-US" altLang="en-US" sz="1600" i="1" dirty="0" smtClean="0">
                <a:sym typeface="Symbol" panose="05050102010706020507" pitchFamily="18" charset="2"/>
              </a:rPr>
              <a:t></a:t>
            </a:r>
            <a:r>
              <a:rPr lang="en-US" altLang="en-US" sz="1600" dirty="0" smtClean="0">
                <a:sym typeface="Symbol" panose="05050102010706020507" pitchFamily="18" charset="2"/>
              </a:rPr>
              <a:t> </a:t>
            </a:r>
            <a:r>
              <a:rPr lang="en-US" altLang="en-US" i="1" baseline="-25000" dirty="0" smtClean="0">
                <a:sym typeface="Symbol" panose="05050102010706020507" pitchFamily="18" charset="2"/>
              </a:rPr>
              <a:t>p</a:t>
            </a:r>
            <a:r>
              <a:rPr lang="en-US" altLang="en-US" sz="1600" dirty="0" smtClean="0">
                <a:sym typeface="Symbol" panose="05050102010706020507" pitchFamily="18" charset="2"/>
              </a:rPr>
              <a:t>(</a:t>
            </a:r>
            <a:r>
              <a:rPr lang="en-US" altLang="en-US" sz="1600" i="1" dirty="0" smtClean="0">
                <a:sym typeface="Symbol" panose="05050102010706020507" pitchFamily="18" charset="2"/>
              </a:rPr>
              <a:t>r</a:t>
            </a:r>
            <a:r>
              <a:rPr lang="en-US" altLang="en-US" sz="1600" dirty="0" smtClean="0">
                <a:sym typeface="Symbol" panose="05050102010706020507" pitchFamily="18" charset="2"/>
              </a:rPr>
              <a:t>)</a:t>
            </a:r>
          </a:p>
          <a:p>
            <a:pPr>
              <a:lnSpc>
                <a:spcPct val="90000"/>
              </a:lnSpc>
              <a:tabLst>
                <a:tab pos="1658938" algn="l"/>
                <a:tab pos="3149600" algn="ctr"/>
                <a:tab pos="3425825" algn="l"/>
              </a:tabLst>
            </a:pPr>
            <a:r>
              <a:rPr lang="en-US" altLang="en-US" sz="1600" i="1" dirty="0" smtClean="0">
                <a:sym typeface="Symbol" panose="05050102010706020507" pitchFamily="18" charset="2"/>
              </a:rPr>
              <a:t>p</a:t>
            </a:r>
            <a:r>
              <a:rPr lang="en-US" altLang="en-US" sz="1600" dirty="0" smtClean="0">
                <a:sym typeface="Symbol" panose="05050102010706020507" pitchFamily="18" charset="2"/>
              </a:rPr>
              <a:t> is called the </a:t>
            </a:r>
            <a:r>
              <a:rPr lang="en-US" altLang="en-US" sz="1600" b="1" dirty="0" smtClean="0">
                <a:solidFill>
                  <a:schemeClr val="tx2"/>
                </a:solidFill>
                <a:sym typeface="Symbol" panose="05050102010706020507" pitchFamily="18" charset="2"/>
              </a:rPr>
              <a:t>selection predicate</a:t>
            </a:r>
            <a:endParaRPr lang="en-US" altLang="en-US" sz="1600" b="1" i="1" dirty="0" smtClean="0">
              <a:solidFill>
                <a:schemeClr val="tx2"/>
              </a:solidFill>
              <a:sym typeface="Symbol" panose="05050102010706020507" pitchFamily="18" charset="2"/>
            </a:endParaRPr>
          </a:p>
          <a:p>
            <a:pPr>
              <a:lnSpc>
                <a:spcPct val="90000"/>
              </a:lnSpc>
              <a:tabLst>
                <a:tab pos="1658938" algn="l"/>
                <a:tab pos="3149600" algn="ctr"/>
                <a:tab pos="3425825" algn="l"/>
              </a:tabLst>
            </a:pPr>
            <a:r>
              <a:rPr lang="en-US" altLang="en-US" sz="1600" dirty="0" smtClean="0"/>
              <a:t>Defined as:</a:t>
            </a:r>
            <a:br>
              <a:rPr lang="en-US" altLang="en-US" sz="1600" dirty="0" smtClean="0"/>
            </a:br>
            <a:r>
              <a:rPr lang="en-US" altLang="en-US" sz="1600" dirty="0" smtClean="0"/>
              <a:t/>
            </a:r>
            <a:br>
              <a:rPr lang="en-US" altLang="en-US" sz="1600" dirty="0" smtClean="0"/>
            </a:br>
            <a:r>
              <a:rPr lang="en-US" altLang="en-US" sz="1600" dirty="0" smtClean="0"/>
              <a:t>	 </a:t>
            </a:r>
            <a:r>
              <a:rPr lang="en-US" altLang="en-US" sz="1600" i="1" dirty="0" smtClean="0">
                <a:sym typeface="Symbol" panose="05050102010706020507" pitchFamily="18" charset="2"/>
              </a:rPr>
              <a:t></a:t>
            </a:r>
            <a:r>
              <a:rPr lang="en-US" altLang="en-US" i="1" baseline="-25000" dirty="0" smtClean="0">
                <a:sym typeface="Symbol" panose="05050102010706020507" pitchFamily="18" charset="2"/>
              </a:rPr>
              <a:t>p</a:t>
            </a:r>
            <a:r>
              <a:rPr lang="en-US" altLang="en-US" sz="1600" dirty="0" smtClean="0">
                <a:sym typeface="Symbol" panose="05050102010706020507" pitchFamily="18" charset="2"/>
              </a:rPr>
              <a:t>(</a:t>
            </a:r>
            <a:r>
              <a:rPr lang="en-US" altLang="en-US" sz="1600" b="1" i="1" dirty="0" smtClean="0">
                <a:sym typeface="Symbol" panose="05050102010706020507" pitchFamily="18" charset="2"/>
              </a:rPr>
              <a:t>r</a:t>
            </a:r>
            <a:r>
              <a:rPr lang="en-US" altLang="en-US" sz="1600" dirty="0" smtClean="0">
                <a:sym typeface="Symbol" panose="05050102010706020507" pitchFamily="18" charset="2"/>
              </a:rPr>
              <a:t>) = {</a:t>
            </a:r>
            <a:r>
              <a:rPr lang="en-US" altLang="en-US" sz="1600" i="1" dirty="0" smtClean="0">
                <a:sym typeface="Symbol" panose="05050102010706020507" pitchFamily="18" charset="2"/>
              </a:rPr>
              <a:t>t</a:t>
            </a:r>
            <a:r>
              <a:rPr lang="en-US" altLang="en-US" sz="1600" dirty="0" smtClean="0">
                <a:sym typeface="Symbol" panose="05050102010706020507" pitchFamily="18" charset="2"/>
              </a:rPr>
              <a:t> | </a:t>
            </a:r>
            <a:r>
              <a:rPr lang="en-US" altLang="en-US" sz="1600" i="1" dirty="0" smtClean="0">
                <a:sym typeface="Symbol" panose="05050102010706020507" pitchFamily="18" charset="2"/>
              </a:rPr>
              <a:t>t</a:t>
            </a:r>
            <a:r>
              <a:rPr lang="en-US" altLang="en-US" sz="1600" dirty="0" smtClean="0">
                <a:sym typeface="Symbol" panose="05050102010706020507" pitchFamily="18" charset="2"/>
              </a:rPr>
              <a:t>  </a:t>
            </a:r>
            <a:r>
              <a:rPr lang="en-US" altLang="en-US" sz="1600" i="1" dirty="0" smtClean="0">
                <a:sym typeface="Symbol" panose="05050102010706020507" pitchFamily="18" charset="2"/>
              </a:rPr>
              <a:t>r</a:t>
            </a:r>
            <a:r>
              <a:rPr lang="en-US" altLang="en-US" sz="1600" dirty="0" smtClean="0">
                <a:sym typeface="Symbol" panose="05050102010706020507" pitchFamily="18" charset="2"/>
              </a:rPr>
              <a:t> </a:t>
            </a:r>
            <a:r>
              <a:rPr lang="en-US" altLang="en-US" sz="1600" b="1" dirty="0" smtClean="0">
                <a:sym typeface="Symbol" panose="05050102010706020507" pitchFamily="18" charset="2"/>
              </a:rPr>
              <a:t>and </a:t>
            </a:r>
            <a:r>
              <a:rPr lang="en-US" altLang="en-US" sz="1600" i="1" dirty="0" smtClean="0">
                <a:sym typeface="Symbol" panose="05050102010706020507" pitchFamily="18" charset="2"/>
              </a:rPr>
              <a:t>p(t)</a:t>
            </a:r>
            <a:r>
              <a:rPr lang="en-US" altLang="en-US" sz="1600" dirty="0" smtClean="0">
                <a:sym typeface="Symbol" panose="05050102010706020507" pitchFamily="18" charset="2"/>
              </a:rPr>
              <a:t>}</a:t>
            </a:r>
            <a:br>
              <a:rPr lang="en-US" altLang="en-US" sz="1600" dirty="0" smtClean="0">
                <a:sym typeface="Symbol" panose="05050102010706020507" pitchFamily="18" charset="2"/>
              </a:rPr>
            </a:br>
            <a:endParaRPr lang="en-US" altLang="en-US" sz="1600" dirty="0" smtClean="0">
              <a:sym typeface="Symbol" panose="05050102010706020507" pitchFamily="18" charset="2"/>
            </a:endParaRPr>
          </a:p>
          <a:p>
            <a:pPr>
              <a:lnSpc>
                <a:spcPct val="90000"/>
              </a:lnSpc>
              <a:buFont typeface="Monotype Sorts" pitchFamily="2" charset="2"/>
              <a:buNone/>
              <a:tabLst>
                <a:tab pos="1658938" algn="l"/>
                <a:tab pos="3149600" algn="ctr"/>
                <a:tab pos="3425825" algn="l"/>
              </a:tabLst>
            </a:pPr>
            <a:r>
              <a:rPr lang="en-US" altLang="en-US" sz="1600" dirty="0" smtClean="0">
                <a:sym typeface="Symbol" panose="05050102010706020507" pitchFamily="18" charset="2"/>
              </a:rPr>
              <a:t>	Where</a:t>
            </a:r>
            <a:r>
              <a:rPr lang="en-US" altLang="en-US" sz="1600" i="1" dirty="0" smtClean="0">
                <a:sym typeface="Symbol" panose="05050102010706020507" pitchFamily="18" charset="2"/>
              </a:rPr>
              <a:t> p</a:t>
            </a:r>
            <a:r>
              <a:rPr lang="en-US" altLang="en-US" sz="1600" dirty="0" smtClean="0">
                <a:sym typeface="Symbol" panose="05050102010706020507" pitchFamily="18" charset="2"/>
              </a:rPr>
              <a:t> is a formula in propositional calculus consisting of </a:t>
            </a:r>
            <a:r>
              <a:rPr lang="en-US" altLang="en-US" sz="1600" b="1" dirty="0" smtClean="0">
                <a:solidFill>
                  <a:schemeClr val="tx2"/>
                </a:solidFill>
                <a:sym typeface="Symbol" panose="05050102010706020507" pitchFamily="18" charset="2"/>
              </a:rPr>
              <a:t>terms</a:t>
            </a:r>
            <a:r>
              <a:rPr lang="en-US" altLang="en-US" sz="1600" dirty="0" smtClean="0">
                <a:solidFill>
                  <a:schemeClr val="tx2"/>
                </a:solidFill>
                <a:sym typeface="Symbol" panose="05050102010706020507" pitchFamily="18" charset="2"/>
              </a:rPr>
              <a:t> </a:t>
            </a:r>
            <a:r>
              <a:rPr lang="en-US" altLang="en-US" sz="1600" dirty="0" smtClean="0">
                <a:sym typeface="Symbol" panose="05050102010706020507" pitchFamily="18" charset="2"/>
              </a:rPr>
              <a:t>connected by :  (</a:t>
            </a:r>
            <a:r>
              <a:rPr lang="en-US" altLang="en-US" sz="1600" b="1" dirty="0" smtClean="0">
                <a:sym typeface="Symbol" panose="05050102010706020507" pitchFamily="18" charset="2"/>
              </a:rPr>
              <a:t>and</a:t>
            </a:r>
            <a:r>
              <a:rPr lang="en-US" altLang="en-US" sz="1600" dirty="0" smtClean="0">
                <a:sym typeface="Symbol" panose="05050102010706020507" pitchFamily="18" charset="2"/>
              </a:rPr>
              <a:t>),  (</a:t>
            </a:r>
            <a:r>
              <a:rPr lang="en-US" altLang="en-US" sz="1600" b="1" dirty="0" smtClean="0">
                <a:sym typeface="Symbol" panose="05050102010706020507" pitchFamily="18" charset="2"/>
              </a:rPr>
              <a:t>or</a:t>
            </a:r>
            <a:r>
              <a:rPr lang="en-US" altLang="en-US" sz="1600" dirty="0" smtClean="0">
                <a:sym typeface="Symbol" panose="05050102010706020507" pitchFamily="18" charset="2"/>
              </a:rPr>
              <a:t>),  (</a:t>
            </a:r>
            <a:r>
              <a:rPr lang="en-US" altLang="en-US" sz="1600" b="1" dirty="0" smtClean="0">
                <a:sym typeface="Symbol" panose="05050102010706020507" pitchFamily="18" charset="2"/>
              </a:rPr>
              <a:t>not</a:t>
            </a:r>
            <a:r>
              <a:rPr lang="en-US" altLang="en-US" sz="1600" dirty="0" smtClean="0">
                <a:sym typeface="Symbol" panose="05050102010706020507" pitchFamily="18" charset="2"/>
              </a:rPr>
              <a:t>)</a:t>
            </a:r>
            <a:br>
              <a:rPr lang="en-US" altLang="en-US" sz="1600" dirty="0" smtClean="0">
                <a:sym typeface="Symbol" panose="05050102010706020507" pitchFamily="18" charset="2"/>
              </a:rPr>
            </a:br>
            <a:r>
              <a:rPr lang="en-US" altLang="en-US" sz="1600" dirty="0" smtClean="0">
                <a:sym typeface="Symbol" panose="05050102010706020507" pitchFamily="18" charset="2"/>
              </a:rPr>
              <a:t>Each </a:t>
            </a:r>
            <a:r>
              <a:rPr lang="en-US" altLang="en-US" sz="1600" b="1" dirty="0" smtClean="0">
                <a:solidFill>
                  <a:schemeClr val="tx2"/>
                </a:solidFill>
                <a:sym typeface="Symbol" panose="05050102010706020507" pitchFamily="18" charset="2"/>
              </a:rPr>
              <a:t>term</a:t>
            </a:r>
            <a:r>
              <a:rPr lang="en-US" altLang="en-US" sz="1600" dirty="0" smtClean="0">
                <a:sym typeface="Symbol" panose="05050102010706020507" pitchFamily="18" charset="2"/>
              </a:rPr>
              <a:t> is one of:</a:t>
            </a:r>
          </a:p>
          <a:p>
            <a:pPr>
              <a:lnSpc>
                <a:spcPct val="110000"/>
              </a:lnSpc>
              <a:buFont typeface="Monotype Sorts" pitchFamily="2" charset="2"/>
              <a:buNone/>
              <a:tabLst>
                <a:tab pos="1658938" algn="l"/>
                <a:tab pos="3149600" algn="ctr"/>
                <a:tab pos="3425825" algn="l"/>
              </a:tabLst>
            </a:pPr>
            <a:r>
              <a:rPr lang="en-US" altLang="en-US" sz="1600" dirty="0" smtClean="0">
                <a:sym typeface="Symbol" panose="05050102010706020507" pitchFamily="18" charset="2"/>
              </a:rPr>
              <a:t>		&lt;attribute&gt;	</a:t>
            </a:r>
            <a:r>
              <a:rPr lang="en-US" altLang="en-US" sz="1600" i="1" dirty="0" smtClean="0">
                <a:sym typeface="Symbol" panose="05050102010706020507" pitchFamily="18" charset="2"/>
              </a:rPr>
              <a:t>op</a:t>
            </a:r>
            <a:r>
              <a:rPr lang="en-US" altLang="en-US" sz="1600" dirty="0" smtClean="0">
                <a:sym typeface="Symbol" panose="05050102010706020507" pitchFamily="18" charset="2"/>
              </a:rPr>
              <a:t> 	&lt;attribute&gt; or &lt;constant&gt;</a:t>
            </a:r>
          </a:p>
          <a:p>
            <a:pPr>
              <a:lnSpc>
                <a:spcPct val="90000"/>
              </a:lnSpc>
              <a:buFont typeface="Monotype Sorts" pitchFamily="2" charset="2"/>
              <a:buNone/>
              <a:tabLst>
                <a:tab pos="1658938" algn="l"/>
                <a:tab pos="3149600" algn="ctr"/>
                <a:tab pos="3425825" algn="l"/>
              </a:tabLst>
            </a:pPr>
            <a:r>
              <a:rPr lang="en-US" altLang="en-US" sz="1600" dirty="0" smtClean="0">
                <a:sym typeface="Symbol" panose="05050102010706020507" pitchFamily="18" charset="2"/>
              </a:rPr>
              <a:t>     where </a:t>
            </a:r>
            <a:r>
              <a:rPr lang="en-US" altLang="en-US" sz="1600" i="1" dirty="0" smtClean="0">
                <a:sym typeface="Symbol" panose="05050102010706020507" pitchFamily="18" charset="2"/>
              </a:rPr>
              <a:t>op</a:t>
            </a:r>
            <a:r>
              <a:rPr lang="en-US" altLang="en-US" sz="1600" dirty="0" smtClean="0">
                <a:sym typeface="Symbol" panose="05050102010706020507" pitchFamily="18" charset="2"/>
              </a:rPr>
              <a:t> is one of:  =, , &gt;, . &lt;. </a:t>
            </a:r>
            <a:br>
              <a:rPr lang="en-US" altLang="en-US" sz="1600" dirty="0" smtClean="0">
                <a:sym typeface="Symbol" panose="05050102010706020507" pitchFamily="18" charset="2"/>
              </a:rPr>
            </a:br>
            <a:endParaRPr lang="en-US" altLang="en-US" sz="1600" dirty="0" smtClean="0">
              <a:sym typeface="Symbol" panose="05050102010706020507" pitchFamily="18" charset="2"/>
            </a:endParaRPr>
          </a:p>
          <a:p>
            <a:pPr>
              <a:lnSpc>
                <a:spcPct val="90000"/>
              </a:lnSpc>
              <a:tabLst>
                <a:tab pos="1658938" algn="l"/>
                <a:tab pos="3149600" algn="ctr"/>
                <a:tab pos="3425825" algn="l"/>
              </a:tabLst>
            </a:pPr>
            <a:r>
              <a:rPr lang="en-US" altLang="en-US" sz="1600" dirty="0" smtClean="0">
                <a:sym typeface="Symbol" panose="05050102010706020507" pitchFamily="18" charset="2"/>
              </a:rPr>
              <a:t>Example of selection:</a:t>
            </a:r>
            <a:br>
              <a:rPr lang="en-US" altLang="en-US" sz="1600" dirty="0" smtClean="0">
                <a:sym typeface="Symbol" panose="05050102010706020507" pitchFamily="18" charset="2"/>
              </a:rPr>
            </a:br>
            <a:r>
              <a:rPr lang="en-US" altLang="en-US" sz="1600" dirty="0" smtClean="0">
                <a:sym typeface="Symbol" panose="05050102010706020507" pitchFamily="18" charset="2"/>
              </a:rPr>
              <a:t/>
            </a:r>
            <a:br>
              <a:rPr lang="en-US" altLang="en-US" sz="1600" dirty="0" smtClean="0">
                <a:sym typeface="Symbol" panose="05050102010706020507" pitchFamily="18" charset="2"/>
              </a:rPr>
            </a:br>
            <a:r>
              <a:rPr lang="en-US" altLang="en-US" sz="1600" dirty="0" smtClean="0">
                <a:sym typeface="Symbol" panose="05050102010706020507" pitchFamily="18" charset="2"/>
              </a:rPr>
              <a:t>  </a:t>
            </a:r>
            <a:r>
              <a:rPr lang="en-US" altLang="en-US" sz="2000" dirty="0" smtClean="0">
                <a:sym typeface="Symbol" panose="05050102010706020507" pitchFamily="18" charset="2"/>
              </a:rPr>
              <a:t>	</a:t>
            </a:r>
            <a:r>
              <a:rPr lang="en-US" altLang="en-US" sz="2000" i="1" dirty="0" smtClean="0">
                <a:sym typeface="Symbol" panose="05050102010706020507" pitchFamily="18" charset="2"/>
              </a:rPr>
              <a:t></a:t>
            </a:r>
            <a:r>
              <a:rPr lang="en-US" altLang="en-US" sz="2000" dirty="0" smtClean="0">
                <a:sym typeface="Symbol" panose="05050102010706020507" pitchFamily="18" charset="2"/>
              </a:rPr>
              <a:t> </a:t>
            </a:r>
            <a:r>
              <a:rPr lang="en-US" altLang="en-US" sz="2400" i="1" baseline="-25000" dirty="0" err="1" smtClean="0">
                <a:sym typeface="Symbol" panose="05050102010706020507" pitchFamily="18" charset="2"/>
              </a:rPr>
              <a:t>dept_name</a:t>
            </a:r>
            <a:r>
              <a:rPr lang="en-US" altLang="en-US" sz="2400" i="1" baseline="-25000" dirty="0" smtClean="0">
                <a:sym typeface="Symbol" panose="05050102010706020507" pitchFamily="18" charset="2"/>
              </a:rPr>
              <a:t>=“Physics”</a:t>
            </a:r>
            <a:r>
              <a:rPr lang="en-US" altLang="en-US" sz="2000" dirty="0" smtClean="0">
                <a:sym typeface="Symbol" panose="05050102010706020507" pitchFamily="18" charset="2"/>
              </a:rPr>
              <a:t>(</a:t>
            </a:r>
            <a:r>
              <a:rPr lang="en-US" altLang="en-US" sz="2000" i="1" dirty="0" smtClean="0">
                <a:sym typeface="Symbol" panose="05050102010706020507" pitchFamily="18" charset="2"/>
              </a:rPr>
              <a:t>instructor</a:t>
            </a:r>
            <a:r>
              <a:rPr lang="en-US" altLang="en-US" sz="2000" dirty="0" smtClean="0">
                <a:sym typeface="Symbol" panose="05050102010706020507" pitchFamily="18" charset="2"/>
              </a:rPr>
              <a:t>)</a:t>
            </a:r>
          </a:p>
        </p:txBody>
      </p:sp>
    </p:spTree>
    <p:extLst>
      <p:ext uri="{BB962C8B-B14F-4D97-AF65-F5344CB8AC3E}">
        <p14:creationId xmlns:p14="http://schemas.microsoft.com/office/powerpoint/2010/main" val="11356645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26" name="Rectangle 2"/>
          <p:cNvSpPr>
            <a:spLocks noGrp="1" noChangeArrowheads="1"/>
          </p:cNvSpPr>
          <p:nvPr>
            <p:ph type="title"/>
          </p:nvPr>
        </p:nvSpPr>
        <p:spPr/>
        <p:txBody>
          <a:bodyPr/>
          <a:lstStyle/>
          <a:p>
            <a:pPr>
              <a:defRPr/>
            </a:pPr>
            <a:r>
              <a:rPr lang="en-US" smtClean="0"/>
              <a:t>Select Operation – Example</a:t>
            </a:r>
          </a:p>
        </p:txBody>
      </p:sp>
      <p:sp>
        <p:nvSpPr>
          <p:cNvPr id="6147" name="Text Box 3"/>
          <p:cNvSpPr txBox="1">
            <a:spLocks noChangeArrowheads="1"/>
          </p:cNvSpPr>
          <p:nvPr/>
        </p:nvSpPr>
        <p:spPr bwMode="auto">
          <a:xfrm>
            <a:off x="798513" y="1077913"/>
            <a:ext cx="163988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lvl1pPr marL="342900" indent="-342900">
              <a:spcBef>
                <a:spcPct val="35000"/>
              </a:spcBef>
              <a:buClr>
                <a:schemeClr val="tx2"/>
              </a:buClr>
              <a:buSzPct val="90000"/>
              <a:buFont typeface="Monotype Sorts" charset="2"/>
              <a:buChar char="n"/>
              <a:defRPr kumimoji="1">
                <a:solidFill>
                  <a:schemeClr val="tx1"/>
                </a:solidFill>
                <a:latin typeface="Helvetica" charset="0"/>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defRPr>
            </a:lvl2pPr>
            <a:lvl3pPr marL="1143000" indent="-228600">
              <a:spcBef>
                <a:spcPct val="35000"/>
              </a:spcBef>
              <a:buClr>
                <a:srgbClr val="33CC33"/>
              </a:buClr>
              <a:buSzPct val="75000"/>
              <a:buFont typeface="Webdings" charset="2"/>
              <a:buChar char="4"/>
              <a:defRPr kumimoji="1">
                <a:solidFill>
                  <a:schemeClr val="tx1"/>
                </a:solidFill>
                <a:latin typeface="Helvetica" charset="0"/>
              </a:defRPr>
            </a:lvl3pPr>
            <a:lvl4pPr marL="1600200" indent="-228600">
              <a:spcBef>
                <a:spcPct val="35000"/>
              </a:spcBef>
              <a:buClr>
                <a:schemeClr val="hlink"/>
              </a:buClr>
              <a:buFont typeface="Times New Roman" charset="0"/>
              <a:buChar char="–"/>
              <a:defRPr kumimoji="1">
                <a:solidFill>
                  <a:schemeClr val="tx1"/>
                </a:solidFill>
                <a:latin typeface="Helvetica" charset="0"/>
              </a:defRPr>
            </a:lvl4pPr>
            <a:lvl5pPr marL="2057400" indent="-228600">
              <a:spcBef>
                <a:spcPct val="35000"/>
              </a:spcBef>
              <a:buClr>
                <a:schemeClr val="tx2"/>
              </a:buClr>
              <a:buSzPct val="75000"/>
              <a:buChar char="»"/>
              <a:defRPr kumimoji="1">
                <a:solidFill>
                  <a:schemeClr val="tx1"/>
                </a:solidFill>
                <a:latin typeface="Helvetica"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defRPr>
            </a:lvl9pPr>
          </a:lstStyle>
          <a:p>
            <a:pPr>
              <a:defRPr/>
            </a:pPr>
            <a:r>
              <a:rPr lang="en-US" altLang="en-US" smtClean="0"/>
              <a:t>Relation r</a:t>
            </a:r>
          </a:p>
        </p:txBody>
      </p:sp>
      <p:pic>
        <p:nvPicPr>
          <p:cNvPr id="6148" name="Picture 5"/>
          <p:cNvPicPr>
            <a:picLocks noChangeAspect="1" noChangeArrowheads="1"/>
          </p:cNvPicPr>
          <p:nvPr/>
        </p:nvPicPr>
        <p:blipFill>
          <a:blip r:embed="rId3"/>
          <a:srcRect/>
          <a:stretch>
            <a:fillRect/>
          </a:stretch>
        </p:blipFill>
        <p:spPr bwMode="auto">
          <a:xfrm>
            <a:off x="3498850" y="1449388"/>
            <a:ext cx="1887538"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149" name="Text Box 6"/>
          <p:cNvSpPr txBox="1">
            <a:spLocks noChangeArrowheads="1"/>
          </p:cNvSpPr>
          <p:nvPr/>
        </p:nvSpPr>
        <p:spPr bwMode="auto">
          <a:xfrm>
            <a:off x="971550" y="3748088"/>
            <a:ext cx="2038350" cy="4572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lvl1pPr marL="230188" indent="-230188">
              <a:defRPr kumimoji="1">
                <a:solidFill>
                  <a:schemeClr val="tx1"/>
                </a:solidFill>
                <a:latin typeface="Helvetica" pitchFamily="34" charset="0"/>
              </a:defRPr>
            </a:lvl1pPr>
            <a:lvl2pPr>
              <a:defRPr kumimoji="1">
                <a:solidFill>
                  <a:schemeClr val="tx1"/>
                </a:solidFill>
                <a:latin typeface="Helvetica" pitchFamily="34" charset="0"/>
              </a:defRPr>
            </a:lvl2pPr>
            <a:lvl3pPr marL="1143000">
              <a:defRPr kumimoji="1">
                <a:solidFill>
                  <a:schemeClr val="tx1"/>
                </a:solidFill>
                <a:latin typeface="Helvetica" pitchFamily="34" charset="0"/>
              </a:defRPr>
            </a:lvl3pPr>
            <a:lvl4pPr marL="1600200">
              <a:defRPr kumimoji="1">
                <a:solidFill>
                  <a:schemeClr val="tx1"/>
                </a:solidFill>
                <a:latin typeface="Helvetica" pitchFamily="34" charset="0"/>
              </a:defRPr>
            </a:lvl4pPr>
            <a:lvl5pPr marL="2057400">
              <a:defRPr kumimoji="1">
                <a:solidFill>
                  <a:schemeClr val="tx1"/>
                </a:solidFill>
                <a:latin typeface="Helvetica" pitchFamily="34" charset="0"/>
              </a:defRPr>
            </a:lvl5pPr>
            <a:lvl6pPr marL="2514600">
              <a:defRPr kumimoji="1">
                <a:solidFill>
                  <a:schemeClr val="tx1"/>
                </a:solidFill>
                <a:latin typeface="Helvetica" pitchFamily="34" charset="0"/>
              </a:defRPr>
            </a:lvl6pPr>
            <a:lvl7pPr marL="2971800">
              <a:defRPr kumimoji="1">
                <a:solidFill>
                  <a:schemeClr val="tx1"/>
                </a:solidFill>
                <a:latin typeface="Helvetica" pitchFamily="34" charset="0"/>
              </a:defRPr>
            </a:lvl7pPr>
            <a:lvl8pPr marL="3429000">
              <a:defRPr kumimoji="1">
                <a:solidFill>
                  <a:schemeClr val="tx1"/>
                </a:solidFill>
                <a:latin typeface="Helvetica" pitchFamily="34" charset="0"/>
              </a:defRPr>
            </a:lvl8pPr>
            <a:lvl9pPr marL="3886200">
              <a:defRPr kumimoji="1">
                <a:solidFill>
                  <a:schemeClr val="tx1"/>
                </a:solidFill>
                <a:latin typeface="Helvetica" pitchFamily="34" charset="0"/>
              </a:defRPr>
            </a:lvl9pPr>
          </a:lstStyle>
          <a:p>
            <a:pPr algn="ctr">
              <a:spcBef>
                <a:spcPct val="50000"/>
              </a:spcBef>
              <a:buClr>
                <a:schemeClr val="tx2"/>
              </a:buClr>
              <a:buFont typeface="Wingdings 2" pitchFamily="18" charset="2"/>
              <a:buChar char="¡"/>
              <a:defRPr/>
            </a:pPr>
            <a:r>
              <a:rPr kumimoji="0" lang="en-US" altLang="en-US" sz="2400" smtClean="0">
                <a:sym typeface="Symbol" pitchFamily="18" charset="2"/>
              </a:rPr>
              <a:t></a:t>
            </a:r>
            <a:r>
              <a:rPr kumimoji="0" lang="en-US" altLang="en-US" sz="2400" baseline="-25000" smtClean="0">
                <a:sym typeface="Symbol" pitchFamily="18" charset="2"/>
              </a:rPr>
              <a:t>A=B ^ D &gt; 5</a:t>
            </a:r>
            <a:r>
              <a:rPr kumimoji="0" lang="en-US" altLang="en-US" sz="2000" baseline="-25000" smtClean="0">
                <a:sym typeface="Symbol" pitchFamily="18" charset="2"/>
              </a:rPr>
              <a:t> </a:t>
            </a:r>
            <a:r>
              <a:rPr kumimoji="0" lang="en-US" altLang="en-US" sz="2400" smtClean="0">
                <a:sym typeface="Symbol" pitchFamily="18" charset="2"/>
              </a:rPr>
              <a:t>(r)</a:t>
            </a:r>
            <a:endParaRPr kumimoji="0" lang="en-US" altLang="en-US" sz="2400" smtClean="0"/>
          </a:p>
        </p:txBody>
      </p:sp>
    </p:spTree>
    <p:extLst>
      <p:ext uri="{BB962C8B-B14F-4D97-AF65-F5344CB8AC3E}">
        <p14:creationId xmlns:p14="http://schemas.microsoft.com/office/powerpoint/2010/main" val="1670358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dirty="0"/>
              <a:t>The Selection Operation</a:t>
            </a:r>
          </a:p>
        </p:txBody>
      </p:sp>
      <p:sp>
        <p:nvSpPr>
          <p:cNvPr id="3075" name="Rectangle 3"/>
          <p:cNvSpPr>
            <a:spLocks noGrp="1" noChangeArrowheads="1"/>
          </p:cNvSpPr>
          <p:nvPr>
            <p:ph type="body" idx="1"/>
          </p:nvPr>
        </p:nvSpPr>
        <p:spPr>
          <a:xfrm>
            <a:off x="457200" y="1371599"/>
            <a:ext cx="8229600" cy="5155035"/>
          </a:xfrm>
        </p:spPr>
        <p:txBody>
          <a:bodyPr>
            <a:normAutofit/>
          </a:bodyPr>
          <a:lstStyle/>
          <a:p>
            <a:pPr lvl="1"/>
            <a:endParaRPr lang="en-US" sz="2000" dirty="0"/>
          </a:p>
          <a:p>
            <a:pPr>
              <a:buFont typeface="Wingdings" pitchFamily="2" charset="2"/>
              <a:buChar char="§"/>
            </a:pPr>
            <a:r>
              <a:rPr lang="en-US" sz="2400" dirty="0">
                <a:solidFill>
                  <a:srgbClr val="00B050"/>
                </a:solidFill>
              </a:rPr>
              <a:t>Example</a:t>
            </a:r>
            <a:r>
              <a:rPr lang="en-US" sz="2400" dirty="0" smtClean="0">
                <a:solidFill>
                  <a:srgbClr val="00B050"/>
                </a:solidFill>
              </a:rPr>
              <a:t>:</a:t>
            </a:r>
            <a:endParaRPr lang="en-US" sz="2000" dirty="0"/>
          </a:p>
          <a:p>
            <a:pPr lvl="1">
              <a:buSzPct val="75000"/>
            </a:pPr>
            <a:endParaRPr lang="en-US" dirty="0"/>
          </a:p>
          <a:p>
            <a:endParaRPr lang="en-US" sz="2400" dirty="0"/>
          </a:p>
          <a:p>
            <a:endParaRPr lang="en-US" sz="2400" dirty="0"/>
          </a:p>
          <a:p>
            <a:pPr algn="just" eaLnBrk="1" hangingPunct="1">
              <a:buFont typeface="Wingdings" pitchFamily="2" charset="2"/>
              <a:buChar char="§"/>
              <a:defRPr/>
            </a:pPr>
            <a:endParaRPr lang="en-US" sz="2000" dirty="0">
              <a:solidFill>
                <a:schemeClr val="bg1">
                  <a:lumMod val="50000"/>
                </a:schemeClr>
              </a:solidFill>
            </a:endParaRPr>
          </a:p>
          <a:p>
            <a:pPr marL="0" indent="0" eaLnBrk="1" hangingPunct="1">
              <a:buFontTx/>
              <a:buNone/>
              <a:defRPr/>
            </a:pPr>
            <a:endParaRPr lang="en-US" sz="2000" dirty="0">
              <a:solidFill>
                <a:schemeClr val="bg1">
                  <a:lumMod val="50000"/>
                </a:schemeClr>
              </a:solidFill>
            </a:endParaRPr>
          </a:p>
        </p:txBody>
      </p:sp>
      <p:graphicFrame>
        <p:nvGraphicFramePr>
          <p:cNvPr id="8" name="Object 7">
            <a:hlinkClick r:id="" action="ppaction://ole?verb=0"/>
          </p:cNvPr>
          <p:cNvGraphicFramePr>
            <a:graphicFrameLocks/>
          </p:cNvGraphicFramePr>
          <p:nvPr>
            <p:extLst>
              <p:ext uri="{D42A27DB-BD31-4B8C-83A1-F6EECF244321}">
                <p14:modId xmlns:p14="http://schemas.microsoft.com/office/powerpoint/2010/main" val="1047848387"/>
              </p:ext>
            </p:extLst>
          </p:nvPr>
        </p:nvGraphicFramePr>
        <p:xfrm>
          <a:off x="609709" y="4540445"/>
          <a:ext cx="3863975" cy="1676400"/>
        </p:xfrm>
        <a:graphic>
          <a:graphicData uri="http://schemas.openxmlformats.org/presentationml/2006/ole">
            <mc:AlternateContent xmlns:mc="http://schemas.openxmlformats.org/markup-compatibility/2006">
              <mc:Choice xmlns:v="urn:schemas-microsoft-com:vml" Requires="v">
                <p:oleObj spid="_x0000_s39992" name="Document" r:id="rId4" imgW="4398963" imgH="2365375" progId="Word.Document.8">
                  <p:embed/>
                </p:oleObj>
              </mc:Choice>
              <mc:Fallback>
                <p:oleObj name="Document" r:id="rId4" imgW="4398963" imgH="2365375" progId="Word.Document.8">
                  <p:embed/>
                  <p:pic>
                    <p:nvPicPr>
                      <p:cNvPr id="8" name="Object 7">
                        <a:hlinkClick r:id="" action="ppaction://ole?verb=0"/>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709" y="4540445"/>
                        <a:ext cx="386397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Box 11"/>
          <p:cNvSpPr txBox="1"/>
          <p:nvPr/>
        </p:nvSpPr>
        <p:spPr>
          <a:xfrm>
            <a:off x="2133600" y="6031468"/>
            <a:ext cx="407484" cy="369332"/>
          </a:xfrm>
          <a:prstGeom prst="rect">
            <a:avLst/>
          </a:prstGeom>
          <a:noFill/>
        </p:spPr>
        <p:txBody>
          <a:bodyPr wrap="none" rtlCol="0">
            <a:spAutoFit/>
          </a:bodyPr>
          <a:lstStyle/>
          <a:p>
            <a:r>
              <a:rPr lang="en-US" b="1" dirty="0"/>
              <a:t>S2</a:t>
            </a:r>
          </a:p>
        </p:txBody>
      </p:sp>
      <p:sp>
        <p:nvSpPr>
          <p:cNvPr id="15" name="TextBox 14"/>
          <p:cNvSpPr txBox="1"/>
          <p:nvPr/>
        </p:nvSpPr>
        <p:spPr>
          <a:xfrm>
            <a:off x="533400" y="4089876"/>
            <a:ext cx="1605824" cy="369332"/>
          </a:xfrm>
          <a:prstGeom prst="rect">
            <a:avLst/>
          </a:prstGeom>
          <a:noFill/>
        </p:spPr>
        <p:txBody>
          <a:bodyPr wrap="none" rtlCol="0">
            <a:spAutoFit/>
          </a:bodyPr>
          <a:lstStyle/>
          <a:p>
            <a:r>
              <a:rPr lang="en-US" b="1" dirty="0"/>
              <a:t>Input Relation:</a:t>
            </a:r>
          </a:p>
        </p:txBody>
      </p:sp>
      <p:sp>
        <p:nvSpPr>
          <p:cNvPr id="17" name="TextBox 16"/>
          <p:cNvSpPr txBox="1"/>
          <p:nvPr/>
        </p:nvSpPr>
        <p:spPr>
          <a:xfrm>
            <a:off x="4724400" y="4076344"/>
            <a:ext cx="1780552" cy="369332"/>
          </a:xfrm>
          <a:prstGeom prst="rect">
            <a:avLst/>
          </a:prstGeom>
          <a:noFill/>
        </p:spPr>
        <p:txBody>
          <a:bodyPr wrap="none" rtlCol="0">
            <a:spAutoFit/>
          </a:bodyPr>
          <a:lstStyle/>
          <a:p>
            <a:r>
              <a:rPr lang="en-US" b="1" dirty="0"/>
              <a:t>Output Relation:</a:t>
            </a:r>
          </a:p>
        </p:txBody>
      </p:sp>
      <p:graphicFrame>
        <p:nvGraphicFramePr>
          <p:cNvPr id="3" name="Object 2">
            <a:hlinkClick r:id="" action="ppaction://ole?verb=0"/>
          </p:cNvPr>
          <p:cNvGraphicFramePr>
            <a:graphicFrameLocks/>
          </p:cNvGraphicFramePr>
          <p:nvPr>
            <p:extLst>
              <p:ext uri="{D42A27DB-BD31-4B8C-83A1-F6EECF244321}">
                <p14:modId xmlns:p14="http://schemas.microsoft.com/office/powerpoint/2010/main" val="4202491754"/>
              </p:ext>
            </p:extLst>
          </p:nvPr>
        </p:nvGraphicFramePr>
        <p:xfrm>
          <a:off x="2438400" y="2189323"/>
          <a:ext cx="2474912" cy="684212"/>
        </p:xfrm>
        <a:graphic>
          <a:graphicData uri="http://schemas.openxmlformats.org/presentationml/2006/ole">
            <mc:AlternateContent xmlns:mc="http://schemas.openxmlformats.org/markup-compatibility/2006">
              <mc:Choice xmlns:v="urn:schemas-microsoft-com:vml" Requires="v">
                <p:oleObj spid="_x0000_s39993" name="Equation" r:id="rId6" imgW="2476440" imgH="685800" progId="Equation.3">
                  <p:embed/>
                </p:oleObj>
              </mc:Choice>
              <mc:Fallback>
                <p:oleObj name="Equation" r:id="rId6" imgW="2476440" imgH="685800" progId="Equation.3">
                  <p:embed/>
                  <p:pic>
                    <p:nvPicPr>
                      <p:cNvPr id="3" name="Object 2">
                        <a:hlinkClick r:id="" action="ppaction://ole?verb=0"/>
                      </p:cNvPr>
                      <p:cNvPicPr>
                        <a:picLocks noChangeArrowheads="1"/>
                      </p:cNvPicPr>
                      <p:nvPr/>
                    </p:nvPicPr>
                    <p:blipFill>
                      <a:blip r:embed="rId7"/>
                      <a:srcRect/>
                      <a:stretch>
                        <a:fillRect/>
                      </a:stretch>
                    </p:blipFill>
                    <p:spPr bwMode="auto">
                      <a:xfrm>
                        <a:off x="2438400" y="2189323"/>
                        <a:ext cx="2474912" cy="684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4">
            <a:hlinkClick r:id="" action="ppaction://ole?verb=0"/>
          </p:cNvPr>
          <p:cNvGraphicFramePr>
            <a:graphicFrameLocks/>
          </p:cNvGraphicFramePr>
          <p:nvPr>
            <p:extLst/>
          </p:nvPr>
        </p:nvGraphicFramePr>
        <p:xfrm>
          <a:off x="4737936" y="4486540"/>
          <a:ext cx="3935328" cy="1349402"/>
        </p:xfrm>
        <a:graphic>
          <a:graphicData uri="http://schemas.openxmlformats.org/presentationml/2006/ole">
            <mc:AlternateContent xmlns:mc="http://schemas.openxmlformats.org/markup-compatibility/2006">
              <mc:Choice xmlns:v="urn:schemas-microsoft-com:vml" Requires="v">
                <p:oleObj spid="_x0000_s39994" name="Document" r:id="rId8" imgW="4702175" imgH="1695450" progId="Word.Document.8">
                  <p:embed/>
                </p:oleObj>
              </mc:Choice>
              <mc:Fallback>
                <p:oleObj name="Document" r:id="rId8" imgW="4702175" imgH="1695450" progId="Word.Document.8">
                  <p:embed/>
                  <p:pic>
                    <p:nvPicPr>
                      <p:cNvPr id="5" name="Object 4">
                        <a:hlinkClick r:id="" action="ppaction://ole?verb=0"/>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37936" y="4486540"/>
                        <a:ext cx="3935328" cy="1349402"/>
                      </a:xfrm>
                      <a:prstGeom prst="rect">
                        <a:avLst/>
                      </a:prstGeom>
                      <a:noFill/>
                      <a:ln>
                        <a:noFill/>
                      </a:ln>
                      <a:effectLst/>
                    </p:spPr>
                  </p:pic>
                </p:oleObj>
              </mc:Fallback>
            </mc:AlternateContent>
          </a:graphicData>
        </a:graphic>
      </p:graphicFrame>
      <p:sp>
        <p:nvSpPr>
          <p:cNvPr id="13" name="Striped Right Arrow 12"/>
          <p:cNvSpPr/>
          <p:nvPr/>
        </p:nvSpPr>
        <p:spPr>
          <a:xfrm>
            <a:off x="4264350" y="4717991"/>
            <a:ext cx="417320" cy="914400"/>
          </a:xfrm>
          <a:prstGeom prst="stripedRightArrow">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393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left)">
                                      <p:cBhvr>
                                        <p:cTn id="19" dur="500"/>
                                        <p:tgtEl>
                                          <p:spTgt spid="17"/>
                                        </p:tgtEl>
                                      </p:cBhvr>
                                    </p:animEffect>
                                  </p:childTnLst>
                                </p:cTn>
                              </p:par>
                              <p:par>
                                <p:cTn id="20" presetID="22" presetClass="entr" presetSubtype="8"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P spid="17" grpId="0"/>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7901</TotalTime>
  <Words>1583</Words>
  <Application>Microsoft Office PowerPoint</Application>
  <PresentationFormat>On-screen Show (4:3)</PresentationFormat>
  <Paragraphs>405</Paragraphs>
  <Slides>53</Slides>
  <Notes>34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53</vt:i4>
      </vt:variant>
    </vt:vector>
  </HeadingPairs>
  <TitlesOfParts>
    <vt:vector size="65" baseType="lpstr">
      <vt:lpstr>Arial</vt:lpstr>
      <vt:lpstr>Calibri</vt:lpstr>
      <vt:lpstr>Helvetica</vt:lpstr>
      <vt:lpstr>Monotype Sorts</vt:lpstr>
      <vt:lpstr>Symbol</vt:lpstr>
      <vt:lpstr>Times</vt:lpstr>
      <vt:lpstr>Times New Roman</vt:lpstr>
      <vt:lpstr>Wingdings</vt:lpstr>
      <vt:lpstr>Wingdings 2</vt:lpstr>
      <vt:lpstr>Office Theme</vt:lpstr>
      <vt:lpstr>Document</vt:lpstr>
      <vt:lpstr>Equation</vt:lpstr>
      <vt:lpstr>Database Applications Relational Algebra </vt:lpstr>
      <vt:lpstr>Relational Query Languages</vt:lpstr>
      <vt:lpstr>What is an Algebra?</vt:lpstr>
      <vt:lpstr>Relational Algebra</vt:lpstr>
      <vt:lpstr>Relational Algebra</vt:lpstr>
      <vt:lpstr>Relational Algebra</vt:lpstr>
      <vt:lpstr>Select Operation</vt:lpstr>
      <vt:lpstr>Select Operation – Example</vt:lpstr>
      <vt:lpstr>The Selection Operation</vt:lpstr>
      <vt:lpstr>Project Operation</vt:lpstr>
      <vt:lpstr>Project Operation – Example</vt:lpstr>
      <vt:lpstr>Operator Composition</vt:lpstr>
      <vt:lpstr>Project Operation Expressions</vt:lpstr>
      <vt:lpstr>Union Operation</vt:lpstr>
      <vt:lpstr>Union Compatible Relations</vt:lpstr>
      <vt:lpstr>Example</vt:lpstr>
      <vt:lpstr>Union Operation – Example </vt:lpstr>
      <vt:lpstr>Set Difference Operation</vt:lpstr>
      <vt:lpstr>Set difference of two relations</vt:lpstr>
      <vt:lpstr>Cartesian-Product Operation</vt:lpstr>
      <vt:lpstr>Cartesian-Product Operation –  Example</vt:lpstr>
      <vt:lpstr>Composition of Operations</vt:lpstr>
      <vt:lpstr>Rename Operation</vt:lpstr>
      <vt:lpstr>Rename Operation</vt:lpstr>
      <vt:lpstr>Example Query</vt:lpstr>
      <vt:lpstr>Example Queries</vt:lpstr>
      <vt:lpstr>Formal Definition</vt:lpstr>
      <vt:lpstr>Additional Operations</vt:lpstr>
      <vt:lpstr>Set-Intersection Operation</vt:lpstr>
      <vt:lpstr>Set-Intersection Operation – Example</vt:lpstr>
      <vt:lpstr>Natural-Join Operation</vt:lpstr>
      <vt:lpstr>Natural Join</vt:lpstr>
      <vt:lpstr>Natural Join Example</vt:lpstr>
      <vt:lpstr>Natural-Join Operation</vt:lpstr>
      <vt:lpstr>PowerPoint Presentation</vt:lpstr>
      <vt:lpstr>PowerPoint Presentation</vt:lpstr>
      <vt:lpstr>PowerPoint Presentation</vt:lpstr>
      <vt:lpstr>PowerPoint Presentation</vt:lpstr>
      <vt:lpstr>Theta Join cont.</vt:lpstr>
      <vt:lpstr>PowerPoint Presentation</vt:lpstr>
      <vt:lpstr>PowerPoint Presentation</vt:lpstr>
      <vt:lpstr>Eq-join cont.</vt:lpstr>
      <vt:lpstr>PowerPoint Presentation</vt:lpstr>
      <vt:lpstr>OUTER JOIN</vt:lpstr>
      <vt:lpstr>LEFT OUTER Join (⟕)</vt:lpstr>
      <vt:lpstr>LEFT OUTER Join (⟕)</vt:lpstr>
      <vt:lpstr>PowerPoint Presentation</vt:lpstr>
      <vt:lpstr>LEFT OUTER Join (⟕)</vt:lpstr>
      <vt:lpstr>RIGHT OUTER Join (⟖) </vt:lpstr>
      <vt:lpstr>RIGHT OUTER Join (⟖) </vt:lpstr>
      <vt:lpstr>Full Outer Join ( A ⟗ B)</vt:lpstr>
      <vt:lpstr>Full Outer Join ( A ⟗ B)</vt:lpstr>
      <vt:lpstr>Full Outer Join ( A ⟗ B)</vt:lpstr>
    </vt:vector>
  </TitlesOfParts>
  <Company>Carnegie Mellon University in Qatar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Dania Abed Rabbou</dc:creator>
  <cp:lastModifiedBy>Admin</cp:lastModifiedBy>
  <cp:revision>877</cp:revision>
  <dcterms:created xsi:type="dcterms:W3CDTF">2013-11-24T06:45:02Z</dcterms:created>
  <dcterms:modified xsi:type="dcterms:W3CDTF">2024-10-25T05:25:43Z</dcterms:modified>
</cp:coreProperties>
</file>