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404" r:id="rId3"/>
    <p:sldId id="277" r:id="rId4"/>
    <p:sldId id="416" r:id="rId5"/>
    <p:sldId id="417" r:id="rId6"/>
    <p:sldId id="418" r:id="rId7"/>
    <p:sldId id="419" r:id="rId8"/>
    <p:sldId id="300" r:id="rId9"/>
    <p:sldId id="420" r:id="rId10"/>
    <p:sldId id="421" r:id="rId11"/>
    <p:sldId id="422" r:id="rId12"/>
    <p:sldId id="423" r:id="rId13"/>
    <p:sldId id="424" r:id="rId14"/>
    <p:sldId id="301" r:id="rId15"/>
    <p:sldId id="425" r:id="rId16"/>
    <p:sldId id="426" r:id="rId17"/>
    <p:sldId id="427" r:id="rId18"/>
    <p:sldId id="428" r:id="rId19"/>
    <p:sldId id="302" r:id="rId20"/>
    <p:sldId id="303" r:id="rId21"/>
    <p:sldId id="307" r:id="rId22"/>
    <p:sldId id="41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1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1AE22-D430-DF41-AE07-97EBDE150D96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C6E44-75D0-C24F-A2A6-8C06F77DC6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0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1D37-7FE1-344E-983F-A3588F4C587F}" type="datetimeFigureOut">
              <a:rPr lang="en-US" smtClean="0"/>
              <a:pPr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DA69-A571-1F49-91C0-61EBFAAB2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76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ABA5E8-7032-4C4C-BD13-C061119FBAD6}" type="datetime1">
              <a:rPr lang="en-GB" smtClean="0"/>
              <a:pPr/>
              <a:t>18/03/2020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8691E-7EFE-4148-870D-0B8BE9F956BB}" type="datetime1">
              <a:rPr lang="en-GB" smtClean="0"/>
              <a:pPr/>
              <a:t>18/03/2020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E7A262-4F3C-B64A-B35F-47CFE930BB05}" type="datetime1">
              <a:rPr lang="en-GB" smtClean="0"/>
              <a:pPr/>
              <a:t>18/03/2020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4D177-3FD8-1541-B11E-1C53E75416D7}" type="datetime1">
              <a:rPr lang="en-GB" smtClean="0"/>
              <a:pPr/>
              <a:t>18/03/2020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5752AC-8988-5D49-BA13-2655F7EFA58A}" type="datetime1">
              <a:rPr lang="en-GB" smtClean="0"/>
              <a:pPr/>
              <a:t>18/03/2020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D1CCAB-69C6-0143-A029-A2CB647FDE54}" type="datetime1">
              <a:rPr lang="en-GB" smtClean="0"/>
              <a:pPr/>
              <a:t>18/03/2020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6D5F3E-3AC9-8840-9259-96E2BB9925B9}" type="datetime1">
              <a:rPr lang="en-GB" smtClean="0"/>
              <a:pPr/>
              <a:t>18/03/2020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AC09D2-2289-654C-867B-0F64265113A4}" type="datetime1">
              <a:rPr lang="en-GB" smtClean="0"/>
              <a:pPr/>
              <a:t>18/03/2020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58948-1FA8-8D45-94BB-181B90A29353}" type="datetime1">
              <a:rPr lang="en-GB" smtClean="0"/>
              <a:pPr/>
              <a:t>18/03/2020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7AC79-C540-0C4D-BCB6-9ED127487D92}" type="datetime1">
              <a:rPr lang="en-GB" smtClean="0"/>
              <a:pPr/>
              <a:t>18/03/2020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1AF8B-42B8-F645-B2DB-B2A80189257D}" type="datetime1">
              <a:rPr lang="en-GB" smtClean="0"/>
              <a:pPr/>
              <a:t>18/03/2020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9272679-3BA1-B047-8536-308C6E7E7BEE}" type="datetime1">
              <a:rPr lang="en-GB" smtClean="0"/>
              <a:pPr/>
              <a:t>18/03/2020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fat66.github.io/Al-Msie-Deen/" TargetMode="External"/><Relationship Id="rId2" Type="http://schemas.openxmlformats.org/officeDocument/2006/relationships/hyperlink" Target="mailto:rafatalmsiedeen@mutah.edu.j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afat66.github.io/Al-Msie-Deen/" TargetMode="External"/><Relationship Id="rId2" Type="http://schemas.openxmlformats.org/officeDocument/2006/relationships/hyperlink" Target="mailto:rafatalmsiedeen@mutah.edu.j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0585"/>
            <a:ext cx="7019144" cy="14700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Chapter 1 – Architectural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51290"/>
            <a:ext cx="7019144" cy="278442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Mutah University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Faculty of IT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Department of Software Engineering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Dr. Ra’Fat A. AL-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Msie’Deen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rafatalmsiedeen@mutah.edu.jo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hlinkClick r:id="rId3"/>
              </a:rPr>
              <a:t>https://rafat66.github.io/Al-Msie-Deen/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799E8E-ECC8-4575-953B-22FC1F2DED35}"/>
              </a:ext>
            </a:extLst>
          </p:cNvPr>
          <p:cNvSpPr/>
          <p:nvPr/>
        </p:nvSpPr>
        <p:spPr>
          <a:xfrm>
            <a:off x="685800" y="523099"/>
            <a:ext cx="7019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Software Architecture and Design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46424D"/>
              </a:solidFill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A481-D75E-461A-AD42-64ABCD63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application architectures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E3AE-B853-4DB7-975D-3D2339CA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051093"/>
          </a:xfrm>
        </p:spPr>
        <p:txBody>
          <a:bodyPr/>
          <a:lstStyle/>
          <a:p>
            <a:r>
              <a:rPr lang="en-US" dirty="0"/>
              <a:t>As a software designer, you can use models of application architectures in a number of ways: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As a design checklist</a:t>
            </a:r>
          </a:p>
          <a:p>
            <a:pPr lvl="1"/>
            <a:r>
              <a:rPr lang="en-US" sz="2400" dirty="0"/>
              <a:t>If you have developed an architectural design for an application system, you can compare this with the generic application architecture.</a:t>
            </a:r>
          </a:p>
          <a:p>
            <a:pPr lvl="1"/>
            <a:r>
              <a:rPr lang="en-US" sz="2400" dirty="0"/>
              <a:t>You can check that your design is consistent with the generic architecture.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7D04D-EF23-439D-8524-C32A0D7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78577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A481-D75E-461A-AD42-64ABCD63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application architectures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E3AE-B853-4DB7-975D-3D2339CA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00798"/>
          </a:xfrm>
        </p:spPr>
        <p:txBody>
          <a:bodyPr/>
          <a:lstStyle/>
          <a:p>
            <a:r>
              <a:rPr lang="en-US" dirty="0"/>
              <a:t>As a software designer, you can use models of application architectures in a number of ways: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b="1" dirty="0"/>
              <a:t>As a way of organizing the work of the development team</a:t>
            </a:r>
          </a:p>
          <a:p>
            <a:pPr lvl="1"/>
            <a:r>
              <a:rPr lang="en-US" sz="2400" dirty="0"/>
              <a:t>The application architectures identify stable structural features of the system architectures, and in many cases, it is possible to develop these in parallel. </a:t>
            </a:r>
          </a:p>
          <a:p>
            <a:pPr lvl="1"/>
            <a:r>
              <a:rPr lang="en-US" sz="2400" dirty="0"/>
              <a:t>You can assign work to group members to implement different components within the architecture.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7D04D-EF23-439D-8524-C32A0D7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148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A481-D75E-461A-AD42-64ABCD63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application architectures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E3AE-B853-4DB7-975D-3D2339CA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00798"/>
          </a:xfrm>
        </p:spPr>
        <p:txBody>
          <a:bodyPr/>
          <a:lstStyle/>
          <a:p>
            <a:r>
              <a:rPr lang="en-US" dirty="0"/>
              <a:t>As a software designer, you can use models of application architectures in a number of ways: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/>
              <a:t>As a means of assessing components for reuse</a:t>
            </a:r>
          </a:p>
          <a:p>
            <a:pPr lvl="1"/>
            <a:r>
              <a:rPr lang="en-US" sz="2400" dirty="0"/>
              <a:t>If you have components you might be able to reuse, you can compare these with the generic structures to see whether there are comparable components in the application architecture.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7D04D-EF23-439D-8524-C32A0D7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3773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A481-D75E-461A-AD42-64ABCD63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application architectures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E3AE-B853-4DB7-975D-3D2339CA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00798"/>
          </a:xfrm>
        </p:spPr>
        <p:txBody>
          <a:bodyPr/>
          <a:lstStyle/>
          <a:p>
            <a:r>
              <a:rPr lang="en-US" dirty="0"/>
              <a:t>As a software designer, you can use models of application architectures in a number of ways: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b="1" dirty="0"/>
              <a:t>As a vocabulary for talking about applications</a:t>
            </a:r>
          </a:p>
          <a:p>
            <a:pPr lvl="1"/>
            <a:r>
              <a:rPr lang="en-US" sz="2400" dirty="0"/>
              <a:t>If you are discussing a specific application or trying to compare applications, then you can use the concepts identified in the generic architecture to talk about these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7D04D-EF23-439D-8524-C32A0D7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2672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application architectures … cont.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0141"/>
            <a:ext cx="8229600" cy="2941820"/>
          </a:xfrm>
        </p:spPr>
        <p:txBody>
          <a:bodyPr lIns="91797" tIns="45898" rIns="91797" bIns="45898"/>
          <a:lstStyle/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As a starting point for architectural design.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As a design checklist.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As a way of organizing the work of the development team.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As a means of assessing components for reuse.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arenR"/>
            </a:pPr>
            <a:r>
              <a:rPr lang="en-US" dirty="0"/>
              <a:t>As a vocabulary for talking about application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1268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A481-D75E-461A-AD42-64ABCD63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E3AE-B853-4DB7-975D-3D2339CA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00798"/>
          </a:xfrm>
        </p:spPr>
        <p:txBody>
          <a:bodyPr/>
          <a:lstStyle/>
          <a:p>
            <a:r>
              <a:rPr lang="en-US" dirty="0"/>
              <a:t>There are many types of application system, and, in some cases, they may seem to be very different.</a:t>
            </a:r>
          </a:p>
          <a:p>
            <a:r>
              <a:rPr lang="en-US" dirty="0"/>
              <a:t>However, superficially dissimilar applications may have much in common and thus share an abstract application architecture.</a:t>
            </a:r>
          </a:p>
          <a:p>
            <a:r>
              <a:rPr lang="en-US" dirty="0"/>
              <a:t>I illustrate this by describing the architectures of two </a:t>
            </a:r>
            <a:r>
              <a:rPr lang="en-US" b="1" dirty="0"/>
              <a:t>types</a:t>
            </a:r>
            <a:r>
              <a:rPr lang="en-US" dirty="0"/>
              <a:t> of application: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7D04D-EF23-439D-8524-C32A0D7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6765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E6CC-99B8-4DC9-BDCE-18CF51AA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application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4575-4160-49FF-A720-4394E2AC5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Transaction processing applications</a:t>
            </a:r>
          </a:p>
          <a:p>
            <a:r>
              <a:rPr lang="en-US" dirty="0"/>
              <a:t>Transaction processing applications are database-centered applications that process user requests for information and update the information in a database.</a:t>
            </a:r>
          </a:p>
          <a:p>
            <a:r>
              <a:rPr lang="en-US" dirty="0"/>
              <a:t>These are the most common types of interactive business systems. </a:t>
            </a:r>
          </a:p>
          <a:p>
            <a:r>
              <a:rPr lang="en-US" dirty="0"/>
              <a:t>They are organized in such a way that user actions can’t interfere with each other and the integrity of the database is maintained.</a:t>
            </a:r>
          </a:p>
          <a:p>
            <a:r>
              <a:rPr lang="en-US" dirty="0"/>
              <a:t>This class of system includes interactive banking systems, e-commerce systems, information systems, and booking systems.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A4ED4-DAD7-41A2-9BC1-74E3F24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02524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E6CC-99B8-4DC9-BDCE-18CF51AA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application types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4575-4160-49FF-A720-4394E2AC5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0240"/>
            <a:ext cx="8229600" cy="5257800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300" b="1" dirty="0"/>
              <a:t>Language processing systems</a:t>
            </a:r>
          </a:p>
          <a:p>
            <a:r>
              <a:rPr lang="en-US" sz="2300" dirty="0"/>
              <a:t>Language processing systems are systems in which the user’s intentions are expressed in a formal language, such as a programming language. </a:t>
            </a:r>
          </a:p>
          <a:p>
            <a:r>
              <a:rPr lang="en-US" sz="2300" dirty="0"/>
              <a:t>The language processing system processes this language into an internal format and then interprets this internal representation. </a:t>
            </a:r>
          </a:p>
          <a:p>
            <a:r>
              <a:rPr lang="en-US" sz="2300" dirty="0"/>
              <a:t>The best known language processing systems are compilers, which translate high-level language programs into machine code. </a:t>
            </a:r>
          </a:p>
          <a:p>
            <a:r>
              <a:rPr lang="en-US" sz="2300" dirty="0"/>
              <a:t>However, language processing systems are also used to interpret command languages for databases and information systems, and markup languages such as XML.</a:t>
            </a:r>
          </a:p>
        </p:txBody>
      </p:sp>
    </p:spTree>
    <p:extLst>
      <p:ext uri="{BB962C8B-B14F-4D97-AF65-F5344CB8AC3E}">
        <p14:creationId xmlns:p14="http://schemas.microsoft.com/office/powerpoint/2010/main" val="3301369691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02E2-80F0-4375-B92C-BE21714B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application types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2B35C-A650-4AE3-9C1F-36EA9767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chosen these particular types of system because a large number of </a:t>
            </a:r>
            <a:r>
              <a:rPr lang="en-US" u="sng" dirty="0"/>
              <a:t>web based business systems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transaction processing systems</a:t>
            </a:r>
            <a:r>
              <a:rPr lang="en-US" dirty="0"/>
              <a:t>, and all software development relies on </a:t>
            </a:r>
            <a:r>
              <a:rPr lang="en-US" dirty="0">
                <a:solidFill>
                  <a:srgbClr val="FF0000"/>
                </a:solidFill>
              </a:rPr>
              <a:t>language processing systems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69164-3F17-41C5-98BB-41EE1A89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18/03/2020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E694-7511-4F7F-9723-1C5A724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57511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application types … cont.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40240"/>
            <a:ext cx="8229600" cy="5257800"/>
          </a:xfrm>
        </p:spPr>
        <p:txBody>
          <a:bodyPr/>
          <a:lstStyle/>
          <a:p>
            <a:r>
              <a:rPr lang="en-US" sz="2200" dirty="0"/>
              <a:t>Data processing applications</a:t>
            </a:r>
          </a:p>
          <a:p>
            <a:pPr lvl="1"/>
            <a:r>
              <a:rPr lang="en-US" sz="2200" dirty="0"/>
              <a:t>Data driven applications that process data in batches without explicit user intervention during the processing.</a:t>
            </a:r>
          </a:p>
          <a:p>
            <a:r>
              <a:rPr lang="en-US" sz="2200" dirty="0"/>
              <a:t>Transaction processing applications</a:t>
            </a:r>
          </a:p>
          <a:p>
            <a:pPr lvl="1"/>
            <a:r>
              <a:rPr lang="en-US" sz="2200" dirty="0"/>
              <a:t>Data-centered applications that process user requests and update information in a system database.</a:t>
            </a:r>
          </a:p>
          <a:p>
            <a:r>
              <a:rPr lang="en-US" sz="2200" dirty="0"/>
              <a:t>Event processing systems</a:t>
            </a:r>
          </a:p>
          <a:p>
            <a:pPr lvl="1"/>
            <a:r>
              <a:rPr lang="en-US" sz="2200" dirty="0"/>
              <a:t>Applications where system actions depend on interpreting events from the system’s environment.</a:t>
            </a:r>
          </a:p>
          <a:p>
            <a:r>
              <a:rPr lang="en-US" sz="2200" dirty="0"/>
              <a:t>Language processing systems</a:t>
            </a:r>
          </a:p>
          <a:p>
            <a:pPr lvl="1"/>
            <a:r>
              <a:rPr lang="en-US" sz="2200" dirty="0"/>
              <a:t>Applications where the users’ intentions are specified in a formal language that is processed and interpreted by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5100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940-B014-463E-B732-BF72795F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- Text Book: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7C07-9BB7-4EBC-B6B2-505E34CD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Chapter </a:t>
            </a:r>
            <a:r>
              <a:rPr lang="en-US" b="1" dirty="0">
                <a:solidFill>
                  <a:schemeClr val="tx1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 of Software Engineering book - by Ian Sommerville. l0th Edition. Addison Wesley, 2015,  ISBN-10: 0137035152.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56E8D-990B-4150-825B-36A4BD3F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0035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type examples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5367"/>
            <a:ext cx="8229600" cy="3861034"/>
          </a:xfrm>
        </p:spPr>
        <p:txBody>
          <a:bodyPr lIns="91797" tIns="45898" rIns="91797" bIns="45898"/>
          <a:lstStyle/>
          <a:p>
            <a:pPr>
              <a:lnSpc>
                <a:spcPct val="90000"/>
              </a:lnSpc>
            </a:pPr>
            <a:r>
              <a:rPr lang="en-US" dirty="0"/>
              <a:t>Two very widely used generic application architectures are </a:t>
            </a:r>
            <a:r>
              <a:rPr lang="en-US" b="1" dirty="0"/>
              <a:t>transaction processing systems</a:t>
            </a:r>
            <a:r>
              <a:rPr lang="en-US" dirty="0"/>
              <a:t> and </a:t>
            </a:r>
            <a:r>
              <a:rPr lang="en-US" b="1" dirty="0"/>
              <a:t>language processing systems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Transaction processing systems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E-commerce systems;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Reservation systems.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Language processing systems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Compilers;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Command interpreters.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37675"/>
          </a:xfrm>
        </p:spPr>
        <p:txBody>
          <a:bodyPr/>
          <a:lstStyle/>
          <a:p>
            <a:r>
              <a:rPr lang="en-US" dirty="0"/>
              <a:t>Models of application systems architectures help us understand and compare applications, validate application system designs and assess large-scale components for reuse.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0585"/>
            <a:ext cx="7019144" cy="14700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Chapter 1 – Architectural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51290"/>
            <a:ext cx="7019144" cy="278442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Mutah University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Faculty of IT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Department of Software Engineering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Dr. Ra’Fat A. AL-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Msie’Deen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rafatalmsiedeen@mutah.edu.jo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endParaRPr lang="en-US" sz="2000" dirty="0">
              <a:hlinkClick r:id="rId3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hlinkClick r:id="rId3"/>
              </a:rPr>
              <a:t>https://rafat66.github.io/Al-Msie-Deen/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799E8E-ECC8-4575-953B-22FC1F2DED35}"/>
              </a:ext>
            </a:extLst>
          </p:cNvPr>
          <p:cNvSpPr/>
          <p:nvPr/>
        </p:nvSpPr>
        <p:spPr>
          <a:xfrm>
            <a:off x="685800" y="523099"/>
            <a:ext cx="7019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Software Architecture and Design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46424D"/>
              </a:solidFill>
              <a:latin typeface="Arial"/>
              <a:ea typeface="ＭＳ Ｐゴシック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498227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Architectural design decisions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Architectural views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Architectural patterns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Application architectures</a:t>
            </a:r>
            <a:endParaRPr lang="en-GB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A222A-6274-584F-843B-597E4D81CC7C}" type="datetime1">
              <a:rPr lang="en-GB" smtClean="0"/>
              <a:pPr/>
              <a:t>18/03/2020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46802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Application architectures</a:t>
            </a: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014E-AB33-4BA7-BC19-AB34720E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6DA6-E8FB-49B2-B56A-F19AF2D1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/>
              <a:t>Application systems are intended to meet a business or an organizational need. </a:t>
            </a:r>
          </a:p>
          <a:p>
            <a:r>
              <a:rPr lang="en-US" dirty="0"/>
              <a:t>All businesses have much in common—they need to hire people, issue invoices, keep accounts, and so on. </a:t>
            </a:r>
          </a:p>
          <a:p>
            <a:r>
              <a:rPr lang="en-US" dirty="0"/>
              <a:t>Businesses operating in the same sector use common sector specific applications. </a:t>
            </a:r>
          </a:p>
          <a:p>
            <a:r>
              <a:rPr lang="en-US" dirty="0"/>
              <a:t>Therefore, as well as general business functions, all phone companies need systems to connect and meter calls, manage their network and issue bills to customers. </a:t>
            </a:r>
          </a:p>
          <a:p>
            <a:r>
              <a:rPr lang="en-US" dirty="0"/>
              <a:t>Consequently, the application systems used by these businesses also have much in common.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301CA-B0DF-46A0-91EA-C270EB10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000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C0FB-10BD-4F01-9D53-63064A66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C24C-81BB-4C06-8EA2-094BA0FF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/>
              <a:t>These commonalities have led to the development of software architectures that describe the structure and organization of particular types of software systems.</a:t>
            </a:r>
          </a:p>
          <a:p>
            <a:r>
              <a:rPr lang="en-US" dirty="0"/>
              <a:t>Application architectures encapsulate the principal characteristics of a class of systems. </a:t>
            </a:r>
          </a:p>
          <a:p>
            <a:r>
              <a:rPr lang="en-US" dirty="0"/>
              <a:t>For example, in real-time systems, there might be generic architectural models of different system types, such as data collection systems or monitoring systems.</a:t>
            </a:r>
          </a:p>
          <a:p>
            <a:r>
              <a:rPr lang="en-US" dirty="0"/>
              <a:t>Although instances of these systems differ in detail, the common architectural structure can be reused when developing new systems of the same type.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A8169-A396-4EE0-9EFF-C59E3D65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9749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E449-F2A0-40BA-B5A7-11A0DEBA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239C-438A-4355-9726-17A3EEA50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5230"/>
            <a:ext cx="8229600" cy="5257800"/>
          </a:xfrm>
        </p:spPr>
        <p:txBody>
          <a:bodyPr/>
          <a:lstStyle/>
          <a:p>
            <a:r>
              <a:rPr lang="en-US" sz="2300" dirty="0"/>
              <a:t>The application architecture may be reimplemented when developing new systems. </a:t>
            </a:r>
          </a:p>
          <a:p>
            <a:r>
              <a:rPr lang="en-US" sz="2300" dirty="0"/>
              <a:t>However, for many business systems, application architecture reuse is implicit when generic application systems are configured to create a new application.</a:t>
            </a:r>
          </a:p>
          <a:p>
            <a:r>
              <a:rPr lang="en-US" sz="2300" dirty="0"/>
              <a:t>We see this in the widespread use of Enterprise Resource Planning (ERP) systems and off-the-shelf configurable application systems, such as systems for accounting and stock control. </a:t>
            </a:r>
          </a:p>
          <a:p>
            <a:r>
              <a:rPr lang="en-US" sz="2300" dirty="0"/>
              <a:t>These systems have a standard architecture and components.</a:t>
            </a:r>
          </a:p>
          <a:p>
            <a:r>
              <a:rPr lang="en-US" sz="2300" dirty="0"/>
              <a:t>The components are configured and adapted to create a specific business application.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2405D-2B87-451E-82CB-4F5163EE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9004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 … cont.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en-US" dirty="0"/>
              <a:t>Application systems are designed to meet an organizational need.</a:t>
            </a:r>
          </a:p>
          <a:p>
            <a:r>
              <a:rPr lang="en-US" dirty="0"/>
              <a:t>As businesses have much in common, their application systems also tend to have a common architecture that reflects the application requirements.</a:t>
            </a:r>
          </a:p>
          <a:p>
            <a:r>
              <a:rPr lang="en-US" dirty="0"/>
              <a:t>A generic application architecture is an architecture for a type of software system that may be configured and adapted to create a system that meets specific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8C0F-774B-1444-B7D2-BCC57C718D4C}" type="datetime1">
              <a:rPr lang="en-GB" smtClean="0"/>
              <a:t>18/03/2020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6438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A481-D75E-461A-AD42-64ABCD63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application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E3AE-B853-4DB7-975D-3D2339CAF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/>
          <a:lstStyle/>
          <a:p>
            <a:r>
              <a:rPr lang="en-US" dirty="0"/>
              <a:t>For example, a system for supply chain management can be adapted for different types of suppliers, goods, and contractual arrangements.</a:t>
            </a:r>
          </a:p>
          <a:p>
            <a:r>
              <a:rPr lang="en-US" dirty="0"/>
              <a:t>As a software designer, you can use models of application architectures in a number of ways: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As a starting point for the architectural design process</a:t>
            </a:r>
          </a:p>
          <a:p>
            <a:pPr lvl="1"/>
            <a:r>
              <a:rPr lang="en-US" sz="2400" dirty="0"/>
              <a:t>If you are unfamiliar with the type of application that you are developing, you can base your initial design on a generic application architecture. </a:t>
            </a:r>
          </a:p>
          <a:p>
            <a:pPr lvl="1"/>
            <a:r>
              <a:rPr lang="en-US" sz="2400" dirty="0"/>
              <a:t>You then specialize this for the specific system that is being developed.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7D04D-EF23-439D-8524-C32A0D7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26039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6514</TotalTime>
  <Words>1315</Words>
  <Application>Microsoft Office PowerPoint</Application>
  <PresentationFormat>On-screen Show (4:3)</PresentationFormat>
  <Paragraphs>137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Bahnschrift</vt:lpstr>
      <vt:lpstr>Calibri</vt:lpstr>
      <vt:lpstr>Wingdings</vt:lpstr>
      <vt:lpstr>SE10 slides</vt:lpstr>
      <vt:lpstr>Chapter 1 – Architectural Design</vt:lpstr>
      <vt:lpstr>Reference - Text Book:</vt:lpstr>
      <vt:lpstr>Topics covered</vt:lpstr>
      <vt:lpstr>Application architectures</vt:lpstr>
      <vt:lpstr>Application architectures</vt:lpstr>
      <vt:lpstr>Application architectures … cont.</vt:lpstr>
      <vt:lpstr>Application architectures … cont.</vt:lpstr>
      <vt:lpstr>Application architectures … cont.</vt:lpstr>
      <vt:lpstr>Use of application architectures</vt:lpstr>
      <vt:lpstr>Use of application architectures … cont.</vt:lpstr>
      <vt:lpstr>Use of application architectures … cont.</vt:lpstr>
      <vt:lpstr>Use of application architectures … cont.</vt:lpstr>
      <vt:lpstr>Use of application architectures … cont.</vt:lpstr>
      <vt:lpstr>Use of application architectures … cont.</vt:lpstr>
      <vt:lpstr>Application architectures … cont.</vt:lpstr>
      <vt:lpstr>Examples of application types</vt:lpstr>
      <vt:lpstr>Examples of application types … cont.</vt:lpstr>
      <vt:lpstr>Examples of application types … cont.</vt:lpstr>
      <vt:lpstr>Examples of application types … cont.</vt:lpstr>
      <vt:lpstr>Application type examples</vt:lpstr>
      <vt:lpstr>Key points</vt:lpstr>
      <vt:lpstr>Chapter 1 – Architectural Design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– Chapter 6</dc:title>
  <dc:creator>Ian Sommerville</dc:creator>
  <cp:lastModifiedBy>Rafat Almsiedeen</cp:lastModifiedBy>
  <cp:revision>83</cp:revision>
  <dcterms:created xsi:type="dcterms:W3CDTF">2010-01-18T20:35:25Z</dcterms:created>
  <dcterms:modified xsi:type="dcterms:W3CDTF">2020-03-18T17:33:43Z</dcterms:modified>
</cp:coreProperties>
</file>