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handoutMasterIdLst>
    <p:handoutMasterId r:id="rId17"/>
  </p:handoutMasterIdLst>
  <p:sldIdLst>
    <p:sldId id="256" r:id="rId2"/>
    <p:sldId id="404" r:id="rId3"/>
    <p:sldId id="277" r:id="rId4"/>
    <p:sldId id="416" r:id="rId5"/>
    <p:sldId id="417" r:id="rId6"/>
    <p:sldId id="418" r:id="rId7"/>
    <p:sldId id="419" r:id="rId8"/>
    <p:sldId id="420" r:id="rId9"/>
    <p:sldId id="304" r:id="rId10"/>
    <p:sldId id="270" r:id="rId11"/>
    <p:sldId id="421" r:id="rId12"/>
    <p:sldId id="271" r:id="rId13"/>
    <p:sldId id="307" r:id="rId14"/>
    <p:sldId id="41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1" autoAdjust="0"/>
    <p:restoredTop sz="94660"/>
  </p:normalViewPr>
  <p:slideViewPr>
    <p:cSldViewPr snapToGrid="0" snapToObjects="1">
      <p:cViewPr varScale="1">
        <p:scale>
          <a:sx n="64" d="100"/>
          <a:sy n="64" d="100"/>
        </p:scale>
        <p:origin x="1452"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18/03/2020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18/03/2020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18/03/2020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18/03/2020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18/03/2020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18/03/2020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18/03/2020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30" dirty="0"/>
              <a:t>The structure of transaction processing applications</a:t>
            </a:r>
            <a:r>
              <a:rPr lang="en-GB" sz="2230" dirty="0"/>
              <a:t> </a:t>
            </a:r>
            <a:endParaRPr lang="en-US" sz="2230"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10</a:t>
            </a:fld>
            <a:endParaRPr lang="en-US"/>
          </a:p>
        </p:txBody>
      </p:sp>
      <p:pic>
        <p:nvPicPr>
          <p:cNvPr id="9" name="Picture 8">
            <a:extLst>
              <a:ext uri="{FF2B5EF4-FFF2-40B4-BE49-F238E27FC236}">
                <a16:creationId xmlns:a16="http://schemas.microsoft.com/office/drawing/2014/main" id="{4332C194-BF15-40F2-8419-09BD4F230DCE}"/>
              </a:ext>
            </a:extLst>
          </p:cNvPr>
          <p:cNvPicPr>
            <a:picLocks noChangeAspect="1"/>
          </p:cNvPicPr>
          <p:nvPr/>
        </p:nvPicPr>
        <p:blipFill>
          <a:blip r:embed="rId2"/>
          <a:stretch>
            <a:fillRect/>
          </a:stretch>
        </p:blipFill>
        <p:spPr>
          <a:xfrm>
            <a:off x="457200" y="3225722"/>
            <a:ext cx="7293232" cy="746345"/>
          </a:xfrm>
          <a:prstGeom prst="rect">
            <a:avLst/>
          </a:prstGeom>
        </p:spPr>
      </p:pic>
      <p:sp>
        <p:nvSpPr>
          <p:cNvPr id="14" name="Rectangle 13">
            <a:extLst>
              <a:ext uri="{FF2B5EF4-FFF2-40B4-BE49-F238E27FC236}">
                <a16:creationId xmlns:a16="http://schemas.microsoft.com/office/drawing/2014/main" id="{971CF174-564D-4BAB-895E-83FDA30689CB}"/>
              </a:ext>
            </a:extLst>
          </p:cNvPr>
          <p:cNvSpPr/>
          <p:nvPr/>
        </p:nvSpPr>
        <p:spPr>
          <a:xfrm>
            <a:off x="457200" y="4860658"/>
            <a:ext cx="7293232" cy="400110"/>
          </a:xfrm>
          <a:prstGeom prst="rect">
            <a:avLst/>
          </a:prstGeom>
        </p:spPr>
        <p:txBody>
          <a:bodyPr wrap="square">
            <a:spAutoFit/>
          </a:bodyPr>
          <a:lstStyle/>
          <a:p>
            <a:pPr algn="ctr"/>
            <a:r>
              <a:rPr lang="en-US" sz="2000" b="1" dirty="0"/>
              <a:t>Figure 1.</a:t>
            </a:r>
            <a:r>
              <a:rPr lang="en-US" sz="2000" dirty="0"/>
              <a:t> The structure of transaction processing applications.</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E84B-453D-4431-B4B6-1CD9C5E69569}"/>
              </a:ext>
            </a:extLst>
          </p:cNvPr>
          <p:cNvSpPr>
            <a:spLocks noGrp="1"/>
          </p:cNvSpPr>
          <p:nvPr>
            <p:ph type="title"/>
          </p:nvPr>
        </p:nvSpPr>
        <p:spPr/>
        <p:txBody>
          <a:bodyPr/>
          <a:lstStyle/>
          <a:p>
            <a:r>
              <a:rPr lang="en-US" dirty="0"/>
              <a:t>Transaction processing systems … cont.</a:t>
            </a:r>
          </a:p>
        </p:txBody>
      </p:sp>
      <p:sp>
        <p:nvSpPr>
          <p:cNvPr id="3" name="Content Placeholder 2">
            <a:extLst>
              <a:ext uri="{FF2B5EF4-FFF2-40B4-BE49-F238E27FC236}">
                <a16:creationId xmlns:a16="http://schemas.microsoft.com/office/drawing/2014/main" id="{86026B27-FE2C-47FF-9664-6A0426FB833B}"/>
              </a:ext>
            </a:extLst>
          </p:cNvPr>
          <p:cNvSpPr>
            <a:spLocks noGrp="1"/>
          </p:cNvSpPr>
          <p:nvPr>
            <p:ph idx="1"/>
          </p:nvPr>
        </p:nvSpPr>
        <p:spPr>
          <a:xfrm>
            <a:off x="457200" y="1585210"/>
            <a:ext cx="8229600" cy="5118072"/>
          </a:xfrm>
        </p:spPr>
        <p:txBody>
          <a:bodyPr/>
          <a:lstStyle/>
          <a:p>
            <a:r>
              <a:rPr lang="en-US" sz="2180" dirty="0"/>
              <a:t>Transaction processing systems may be organized as a “pipe and filter” architecture, with system components responsible for input, processing, and output. </a:t>
            </a:r>
          </a:p>
          <a:p>
            <a:r>
              <a:rPr lang="en-US" sz="2180" dirty="0"/>
              <a:t>For example, consider a banking system that allows customers to query their accounts and withdraw cash from an ATM. </a:t>
            </a:r>
          </a:p>
          <a:p>
            <a:r>
              <a:rPr lang="en-US" sz="2180" dirty="0"/>
              <a:t>The system is composed of two cooperating software components — the ATM software and the account processing software in the bank’s database server. </a:t>
            </a:r>
          </a:p>
          <a:p>
            <a:r>
              <a:rPr lang="en-US" sz="2180" dirty="0"/>
              <a:t>The input and output components are implemented as software in the ATM, and the processing component is part of the bank’s database server. </a:t>
            </a:r>
          </a:p>
          <a:p>
            <a:r>
              <a:rPr lang="en-US" sz="2180" dirty="0"/>
              <a:t>Figure </a:t>
            </a:r>
            <a:r>
              <a:rPr lang="en-US" sz="2180" dirty="0">
                <a:solidFill>
                  <a:srgbClr val="FF0000"/>
                </a:solidFill>
              </a:rPr>
              <a:t>2</a:t>
            </a:r>
            <a:r>
              <a:rPr lang="en-US" sz="2180" dirty="0"/>
              <a:t> shows the architecture of this system, illustrating the functions of the input, process, and output components.</a:t>
            </a:r>
          </a:p>
        </p:txBody>
      </p:sp>
      <p:sp>
        <p:nvSpPr>
          <p:cNvPr id="5" name="Slide Number Placeholder 4">
            <a:extLst>
              <a:ext uri="{FF2B5EF4-FFF2-40B4-BE49-F238E27FC236}">
                <a16:creationId xmlns:a16="http://schemas.microsoft.com/office/drawing/2014/main" id="{D741B14A-4A17-4562-B6DA-576611A6FAAF}"/>
              </a:ext>
            </a:extLst>
          </p:cNvPr>
          <p:cNvSpPr>
            <a:spLocks noGrp="1"/>
          </p:cNvSpPr>
          <p:nvPr>
            <p:ph type="sldNum" sz="quarter" idx="12"/>
          </p:nvPr>
        </p:nvSpPr>
        <p:spPr/>
        <p:txBody>
          <a:bodyPr/>
          <a:lstStyle/>
          <a:p>
            <a:fld id="{EC33B370-F672-B743-B3AF-248A63C17270}" type="slidenum">
              <a:rPr lang="en-US" smtClean="0"/>
              <a:pPr/>
              <a:t>11</a:t>
            </a:fld>
            <a:endParaRPr lang="en-US"/>
          </a:p>
        </p:txBody>
      </p:sp>
    </p:spTree>
    <p:extLst>
      <p:ext uri="{BB962C8B-B14F-4D97-AF65-F5344CB8AC3E}">
        <p14:creationId xmlns:p14="http://schemas.microsoft.com/office/powerpoint/2010/main" val="69475161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pic>
        <p:nvPicPr>
          <p:cNvPr id="9" name="Picture 8">
            <a:extLst>
              <a:ext uri="{FF2B5EF4-FFF2-40B4-BE49-F238E27FC236}">
                <a16:creationId xmlns:a16="http://schemas.microsoft.com/office/drawing/2014/main" id="{9B0D1657-54EA-4B11-8E3C-71468AD8EAA0}"/>
              </a:ext>
            </a:extLst>
          </p:cNvPr>
          <p:cNvPicPr>
            <a:picLocks noChangeAspect="1"/>
          </p:cNvPicPr>
          <p:nvPr/>
        </p:nvPicPr>
        <p:blipFill>
          <a:blip r:embed="rId2"/>
          <a:stretch>
            <a:fillRect/>
          </a:stretch>
        </p:blipFill>
        <p:spPr>
          <a:xfrm>
            <a:off x="457200" y="1997985"/>
            <a:ext cx="7293232" cy="3179707"/>
          </a:xfrm>
          <a:prstGeom prst="rect">
            <a:avLst/>
          </a:prstGeom>
        </p:spPr>
      </p:pic>
      <p:sp>
        <p:nvSpPr>
          <p:cNvPr id="10" name="Rectangle 9">
            <a:extLst>
              <a:ext uri="{FF2B5EF4-FFF2-40B4-BE49-F238E27FC236}">
                <a16:creationId xmlns:a16="http://schemas.microsoft.com/office/drawing/2014/main" id="{9D09482A-ED95-48F2-93D5-516D78729D34}"/>
              </a:ext>
            </a:extLst>
          </p:cNvPr>
          <p:cNvSpPr/>
          <p:nvPr/>
        </p:nvSpPr>
        <p:spPr>
          <a:xfrm>
            <a:off x="457200" y="5443855"/>
            <a:ext cx="7293232" cy="400110"/>
          </a:xfrm>
          <a:prstGeom prst="rect">
            <a:avLst/>
          </a:prstGeom>
        </p:spPr>
        <p:txBody>
          <a:bodyPr wrap="square">
            <a:spAutoFit/>
          </a:bodyPr>
          <a:lstStyle/>
          <a:p>
            <a:pPr algn="ctr"/>
            <a:r>
              <a:rPr lang="en-US" sz="2000" dirty="0"/>
              <a:t>Figure 2. The software architecture of an ATM system.</a:t>
            </a: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1"/>
            <a:ext cx="8229600" cy="2821898"/>
          </a:xfrm>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dirty="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hlinkClick r:id="rId3"/>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400649822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a16="http://schemas.microsoft.com/office/drawing/2014/main" id="{C9667C07-9BB7-4EBC-B6B2-505E34CD917E}"/>
              </a:ext>
            </a:extLst>
          </p:cNvPr>
          <p:cNvSpPr>
            <a:spLocks noGrp="1"/>
          </p:cNvSpPr>
          <p:nvPr>
            <p:ph idx="1"/>
          </p:nvPr>
        </p:nvSpPr>
        <p:spPr/>
        <p:txBody>
          <a:bodyPr/>
          <a:lstStyle/>
          <a:p>
            <a:pPr algn="just">
              <a:buFont typeface="Wingdings" panose="05000000000000000000" pitchFamily="2" charset="2"/>
              <a:buChar char="§"/>
            </a:pPr>
            <a:r>
              <a:rPr lang="en-US" dirty="0">
                <a:solidFill>
                  <a:schemeClr val="tx1"/>
                </a:solidFill>
              </a:rPr>
              <a:t>Chapter </a:t>
            </a:r>
            <a:r>
              <a:rPr lang="en-US" b="1" dirty="0">
                <a:solidFill>
                  <a:schemeClr val="tx1"/>
                </a:solidFill>
              </a:rPr>
              <a:t>6</a:t>
            </a:r>
            <a:r>
              <a:rPr lang="en-US" dirty="0">
                <a:solidFill>
                  <a:schemeClr val="tx1"/>
                </a:solidFill>
              </a:rPr>
              <a:t> of Software Engineering book - by Ian Sommerville. l0th Edition. Addison Wesley, 2015,  ISBN-10: 0137035152.</a:t>
            </a:r>
          </a:p>
        </p:txBody>
      </p:sp>
      <p:sp>
        <p:nvSpPr>
          <p:cNvPr id="4" name="Slide Number Placeholder 3">
            <a:extLst>
              <a:ext uri="{FF2B5EF4-FFF2-40B4-BE49-F238E27FC236}">
                <a16:creationId xmlns:a16="http://schemas.microsoft.com/office/drawing/2014/main"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28338003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solidFill>
                  <a:schemeClr val="tx1"/>
                </a:solidFill>
              </a:rPr>
              <a:t>Architectural design decisions</a:t>
            </a:r>
            <a:endParaRPr lang="en-GB" dirty="0">
              <a:solidFill>
                <a:schemeClr val="tx1"/>
              </a:solidFill>
            </a:endParaRPr>
          </a:p>
          <a:p>
            <a:r>
              <a:rPr lang="en-US" dirty="0">
                <a:solidFill>
                  <a:schemeClr val="tx1"/>
                </a:solidFill>
              </a:rPr>
              <a:t>Architectural views</a:t>
            </a:r>
            <a:endParaRPr lang="en-GB" dirty="0">
              <a:solidFill>
                <a:schemeClr val="tx1"/>
              </a:solidFill>
            </a:endParaRPr>
          </a:p>
          <a:p>
            <a:r>
              <a:rPr lang="en-US" dirty="0">
                <a:solidFill>
                  <a:schemeClr val="tx1"/>
                </a:solidFill>
              </a:rPr>
              <a:t>Architectural patterns</a:t>
            </a:r>
            <a:endParaRPr lang="en-GB" dirty="0">
              <a:solidFill>
                <a:schemeClr val="tx1"/>
              </a:solidFill>
            </a:endParaRPr>
          </a:p>
          <a:p>
            <a:r>
              <a:rPr lang="en-US" dirty="0">
                <a:solidFill>
                  <a:srgbClr val="FF0000"/>
                </a:solidFill>
              </a:rPr>
              <a:t>Application architectures</a:t>
            </a:r>
            <a:endParaRPr lang="en-GB"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18/03/2020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646802"/>
            <a:ext cx="8229600" cy="1940188"/>
          </a:xfrm>
        </p:spPr>
        <p:txBody>
          <a:bodyPr/>
          <a:lstStyle/>
          <a:p>
            <a:pPr algn="ctr"/>
            <a:r>
              <a:rPr lang="en-US" dirty="0">
                <a:solidFill>
                  <a:schemeClr val="tx1">
                    <a:lumMod val="50000"/>
                    <a:lumOff val="50000"/>
                  </a:schemeClr>
                </a:solidFill>
                <a:latin typeface="Bahnschrift" panose="020B0502040204020203" pitchFamily="34" charset="0"/>
              </a:rPr>
              <a:t>Application architectures</a:t>
            </a:r>
            <a:br>
              <a:rPr lang="en-US" dirty="0">
                <a:latin typeface="Bahnschrift" panose="020B0502040204020203" pitchFamily="34" charset="0"/>
              </a:rPr>
            </a:br>
            <a:br>
              <a:rPr lang="en-US" dirty="0">
                <a:latin typeface="Bahnschrift" panose="020B0502040204020203" pitchFamily="34" charset="0"/>
              </a:rPr>
            </a:br>
            <a:r>
              <a:rPr lang="en-US" dirty="0">
                <a:latin typeface="Bahnschrift" panose="020B0502040204020203" pitchFamily="34" charset="0"/>
              </a:rPr>
              <a:t>Transaction processing systems</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0E8D-8B58-4745-8364-51941681BD9E}"/>
              </a:ext>
            </a:extLst>
          </p:cNvPr>
          <p:cNvSpPr>
            <a:spLocks noGrp="1"/>
          </p:cNvSpPr>
          <p:nvPr>
            <p:ph type="title"/>
          </p:nvPr>
        </p:nvSpPr>
        <p:spPr/>
        <p:txBody>
          <a:bodyPr/>
          <a:lstStyle/>
          <a:p>
            <a:r>
              <a:rPr lang="en-US" dirty="0"/>
              <a:t>Transaction processing systems</a:t>
            </a:r>
          </a:p>
        </p:txBody>
      </p:sp>
      <p:sp>
        <p:nvSpPr>
          <p:cNvPr id="3" name="Content Placeholder 2">
            <a:extLst>
              <a:ext uri="{FF2B5EF4-FFF2-40B4-BE49-F238E27FC236}">
                <a16:creationId xmlns:a16="http://schemas.microsoft.com/office/drawing/2014/main" id="{9D3A6F0B-6168-41B5-8E0D-69CF1FF23412}"/>
              </a:ext>
            </a:extLst>
          </p:cNvPr>
          <p:cNvSpPr>
            <a:spLocks noGrp="1"/>
          </p:cNvSpPr>
          <p:nvPr>
            <p:ph idx="1"/>
          </p:nvPr>
        </p:nvSpPr>
        <p:spPr>
          <a:xfrm>
            <a:off x="457200" y="1555230"/>
            <a:ext cx="8229600" cy="5257800"/>
          </a:xfrm>
        </p:spPr>
        <p:txBody>
          <a:bodyPr/>
          <a:lstStyle/>
          <a:p>
            <a:r>
              <a:rPr lang="en-US" dirty="0"/>
              <a:t>Transaction processing systems are designed to process user requests for information from a database, or requests to update a database (Lewis, Bernstein, and </a:t>
            </a:r>
            <a:r>
              <a:rPr lang="en-US" dirty="0" err="1"/>
              <a:t>Kifer</a:t>
            </a:r>
            <a:r>
              <a:rPr lang="en-US" dirty="0"/>
              <a:t> 2003).</a:t>
            </a:r>
          </a:p>
          <a:p>
            <a:r>
              <a:rPr lang="en-US" dirty="0"/>
              <a:t>Technically, a database transaction is part of a sequence of operations and is treated as a single unit (an atomic unit). </a:t>
            </a:r>
          </a:p>
          <a:p>
            <a:r>
              <a:rPr lang="en-US" dirty="0"/>
              <a:t>All of the operations in a transaction have to be completed before the database changes are made permanent.</a:t>
            </a:r>
          </a:p>
          <a:p>
            <a:r>
              <a:rPr lang="en-US" dirty="0"/>
              <a:t>This ensures that failure of operations within a transaction does not lead to inconsistencies in the database.</a:t>
            </a:r>
          </a:p>
        </p:txBody>
      </p:sp>
      <p:sp>
        <p:nvSpPr>
          <p:cNvPr id="5" name="Slide Number Placeholder 4">
            <a:extLst>
              <a:ext uri="{FF2B5EF4-FFF2-40B4-BE49-F238E27FC236}">
                <a16:creationId xmlns:a16="http://schemas.microsoft.com/office/drawing/2014/main" id="{761163B8-836F-4ACA-B43F-1BA4CBC37C39}"/>
              </a:ext>
            </a:extLst>
          </p:cNvPr>
          <p:cNvSpPr>
            <a:spLocks noGrp="1"/>
          </p:cNvSpPr>
          <p:nvPr>
            <p:ph type="sldNum" sz="quarter" idx="12"/>
          </p:nvPr>
        </p:nvSpPr>
        <p:spPr/>
        <p:txBody>
          <a:bodyPr/>
          <a:lstStyle/>
          <a:p>
            <a:fld id="{EC33B370-F672-B743-B3AF-248A63C17270}" type="slidenum">
              <a:rPr lang="en-US" smtClean="0"/>
              <a:pPr/>
              <a:t>5</a:t>
            </a:fld>
            <a:endParaRPr lang="en-US"/>
          </a:p>
        </p:txBody>
      </p:sp>
    </p:spTree>
    <p:extLst>
      <p:ext uri="{BB962C8B-B14F-4D97-AF65-F5344CB8AC3E}">
        <p14:creationId xmlns:p14="http://schemas.microsoft.com/office/powerpoint/2010/main" val="130820528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E15-0B72-4BFF-9FB7-9FA555CDEA66}"/>
              </a:ext>
            </a:extLst>
          </p:cNvPr>
          <p:cNvSpPr>
            <a:spLocks noGrp="1"/>
          </p:cNvSpPr>
          <p:nvPr>
            <p:ph type="title"/>
          </p:nvPr>
        </p:nvSpPr>
        <p:spPr/>
        <p:txBody>
          <a:bodyPr/>
          <a:lstStyle/>
          <a:p>
            <a:r>
              <a:rPr lang="en-US" dirty="0"/>
              <a:t>Transaction processing systems … cont.</a:t>
            </a:r>
          </a:p>
        </p:txBody>
      </p:sp>
      <p:sp>
        <p:nvSpPr>
          <p:cNvPr id="3" name="Content Placeholder 2">
            <a:extLst>
              <a:ext uri="{FF2B5EF4-FFF2-40B4-BE49-F238E27FC236}">
                <a16:creationId xmlns:a16="http://schemas.microsoft.com/office/drawing/2014/main" id="{5B75FCB6-143D-4D59-9FE3-24C9AC63AEDA}"/>
              </a:ext>
            </a:extLst>
          </p:cNvPr>
          <p:cNvSpPr>
            <a:spLocks noGrp="1"/>
          </p:cNvSpPr>
          <p:nvPr>
            <p:ph idx="1"/>
          </p:nvPr>
        </p:nvSpPr>
        <p:spPr/>
        <p:txBody>
          <a:bodyPr/>
          <a:lstStyle/>
          <a:p>
            <a:r>
              <a:rPr lang="en-US" dirty="0"/>
              <a:t>From a user perspective, a transaction is any coherent sequence of operations that satisfies a goal, such as “find the times of flights from London to Paris.” </a:t>
            </a:r>
          </a:p>
          <a:p>
            <a:r>
              <a:rPr lang="en-US" dirty="0"/>
              <a:t>If the user transaction does not require the database to be changed, then it may not be necessary to package this as a technical database transaction.</a:t>
            </a:r>
          </a:p>
        </p:txBody>
      </p:sp>
      <p:sp>
        <p:nvSpPr>
          <p:cNvPr id="4" name="Date Placeholder 3">
            <a:extLst>
              <a:ext uri="{FF2B5EF4-FFF2-40B4-BE49-F238E27FC236}">
                <a16:creationId xmlns:a16="http://schemas.microsoft.com/office/drawing/2014/main" id="{CAAEE289-CD5F-4916-BD34-CECB0A392743}"/>
              </a:ext>
            </a:extLst>
          </p:cNvPr>
          <p:cNvSpPr>
            <a:spLocks noGrp="1"/>
          </p:cNvSpPr>
          <p:nvPr>
            <p:ph type="dt" sz="half" idx="10"/>
          </p:nvPr>
        </p:nvSpPr>
        <p:spPr/>
        <p:txBody>
          <a:bodyPr/>
          <a:lstStyle/>
          <a:p>
            <a:fld id="{1EC4D177-3FD8-1541-B11E-1C53E75416D7}" type="datetime1">
              <a:rPr lang="en-GB" smtClean="0"/>
              <a:pPr/>
              <a:t>18/03/2020</a:t>
            </a:fld>
            <a:endParaRPr lang="en-US"/>
          </a:p>
        </p:txBody>
      </p:sp>
      <p:sp>
        <p:nvSpPr>
          <p:cNvPr id="5" name="Slide Number Placeholder 4">
            <a:extLst>
              <a:ext uri="{FF2B5EF4-FFF2-40B4-BE49-F238E27FC236}">
                <a16:creationId xmlns:a16="http://schemas.microsoft.com/office/drawing/2014/main" id="{B0C15AE9-F117-49ED-A9AC-E06C87A0438B}"/>
              </a:ext>
            </a:extLst>
          </p:cNvPr>
          <p:cNvSpPr>
            <a:spLocks noGrp="1"/>
          </p:cNvSpPr>
          <p:nvPr>
            <p:ph type="sldNum" sz="quarter" idx="12"/>
          </p:nvPr>
        </p:nvSpPr>
        <p:spPr/>
        <p:txBody>
          <a:bodyPr/>
          <a:lstStyle/>
          <a:p>
            <a:fld id="{EC33B370-F672-B743-B3AF-248A63C17270}" type="slidenum">
              <a:rPr lang="en-US" smtClean="0"/>
              <a:pPr/>
              <a:t>6</a:t>
            </a:fld>
            <a:endParaRPr lang="en-US"/>
          </a:p>
        </p:txBody>
      </p:sp>
    </p:spTree>
    <p:extLst>
      <p:ext uri="{BB962C8B-B14F-4D97-AF65-F5344CB8AC3E}">
        <p14:creationId xmlns:p14="http://schemas.microsoft.com/office/powerpoint/2010/main" val="351217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9451-8DCC-4B62-B89B-2B0C1BE96BDF}"/>
              </a:ext>
            </a:extLst>
          </p:cNvPr>
          <p:cNvSpPr>
            <a:spLocks noGrp="1"/>
          </p:cNvSpPr>
          <p:nvPr>
            <p:ph type="title"/>
          </p:nvPr>
        </p:nvSpPr>
        <p:spPr/>
        <p:txBody>
          <a:bodyPr/>
          <a:lstStyle/>
          <a:p>
            <a:r>
              <a:rPr lang="en-US" dirty="0"/>
              <a:t>Transaction processing systems … cont.</a:t>
            </a:r>
          </a:p>
        </p:txBody>
      </p:sp>
      <p:sp>
        <p:nvSpPr>
          <p:cNvPr id="3" name="Content Placeholder 2">
            <a:extLst>
              <a:ext uri="{FF2B5EF4-FFF2-40B4-BE49-F238E27FC236}">
                <a16:creationId xmlns:a16="http://schemas.microsoft.com/office/drawing/2014/main" id="{CB365257-B892-43AC-A811-CD72CB534634}"/>
              </a:ext>
            </a:extLst>
          </p:cNvPr>
          <p:cNvSpPr>
            <a:spLocks noGrp="1"/>
          </p:cNvSpPr>
          <p:nvPr>
            <p:ph idx="1"/>
          </p:nvPr>
        </p:nvSpPr>
        <p:spPr>
          <a:xfrm>
            <a:off x="457200" y="1600200"/>
            <a:ext cx="8229600" cy="4756150"/>
          </a:xfrm>
        </p:spPr>
        <p:txBody>
          <a:bodyPr/>
          <a:lstStyle/>
          <a:p>
            <a:r>
              <a:rPr lang="en-US" dirty="0"/>
              <a:t>An example of a database transaction is a customer request to withdraw money from a bank account using an ATM. </a:t>
            </a:r>
          </a:p>
          <a:p>
            <a:r>
              <a:rPr lang="en-US" dirty="0"/>
              <a:t>This involves checking the customer account balance to see if sufficient funds are available, modifying the balance by the amount withdrawn and sending commands to the ATM to deliver the cash. </a:t>
            </a:r>
          </a:p>
          <a:p>
            <a:r>
              <a:rPr lang="en-US" dirty="0"/>
              <a:t>Until all of these steps have been completed, the transaction is incomplete and the customer accounts database is not changed.</a:t>
            </a:r>
          </a:p>
        </p:txBody>
      </p:sp>
      <p:sp>
        <p:nvSpPr>
          <p:cNvPr id="5" name="Slide Number Placeholder 4">
            <a:extLst>
              <a:ext uri="{FF2B5EF4-FFF2-40B4-BE49-F238E27FC236}">
                <a16:creationId xmlns:a16="http://schemas.microsoft.com/office/drawing/2014/main" id="{CFB62229-2C4F-41DE-B5E2-432DBD4AA22D}"/>
              </a:ext>
            </a:extLst>
          </p:cNvPr>
          <p:cNvSpPr>
            <a:spLocks noGrp="1"/>
          </p:cNvSpPr>
          <p:nvPr>
            <p:ph type="sldNum" sz="quarter" idx="12"/>
          </p:nvPr>
        </p:nvSpPr>
        <p:spPr/>
        <p:txBody>
          <a:bodyPr/>
          <a:lstStyle/>
          <a:p>
            <a:fld id="{EC33B370-F672-B743-B3AF-248A63C17270}" type="slidenum">
              <a:rPr lang="en-US" smtClean="0"/>
              <a:pPr/>
              <a:t>7</a:t>
            </a:fld>
            <a:endParaRPr lang="en-US"/>
          </a:p>
        </p:txBody>
      </p:sp>
    </p:spTree>
    <p:extLst>
      <p:ext uri="{BB962C8B-B14F-4D97-AF65-F5344CB8AC3E}">
        <p14:creationId xmlns:p14="http://schemas.microsoft.com/office/powerpoint/2010/main" val="3399087143"/>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09B2-5165-4975-A54F-2219EAC49D4D}"/>
              </a:ext>
            </a:extLst>
          </p:cNvPr>
          <p:cNvSpPr>
            <a:spLocks noGrp="1"/>
          </p:cNvSpPr>
          <p:nvPr>
            <p:ph type="title"/>
          </p:nvPr>
        </p:nvSpPr>
        <p:spPr/>
        <p:txBody>
          <a:bodyPr/>
          <a:lstStyle/>
          <a:p>
            <a:r>
              <a:rPr lang="en-US" dirty="0"/>
              <a:t>Transaction processing systems … cont.</a:t>
            </a:r>
          </a:p>
        </p:txBody>
      </p:sp>
      <p:sp>
        <p:nvSpPr>
          <p:cNvPr id="3" name="Content Placeholder 2">
            <a:extLst>
              <a:ext uri="{FF2B5EF4-FFF2-40B4-BE49-F238E27FC236}">
                <a16:creationId xmlns:a16="http://schemas.microsoft.com/office/drawing/2014/main" id="{30BA107A-C703-4A01-B569-5A64630FD971}"/>
              </a:ext>
            </a:extLst>
          </p:cNvPr>
          <p:cNvSpPr>
            <a:spLocks noGrp="1"/>
          </p:cNvSpPr>
          <p:nvPr>
            <p:ph idx="1"/>
          </p:nvPr>
        </p:nvSpPr>
        <p:spPr>
          <a:xfrm>
            <a:off x="457200" y="1570220"/>
            <a:ext cx="8229600" cy="5211215"/>
          </a:xfrm>
        </p:spPr>
        <p:txBody>
          <a:bodyPr/>
          <a:lstStyle/>
          <a:p>
            <a:r>
              <a:rPr lang="en-US" sz="2150" dirty="0"/>
              <a:t>Transaction processing systems are usually interactive systems in which users make asynchronous requests for service. </a:t>
            </a:r>
          </a:p>
          <a:p>
            <a:r>
              <a:rPr lang="en-US" sz="2150" dirty="0"/>
              <a:t>Figure </a:t>
            </a:r>
            <a:r>
              <a:rPr lang="en-US" sz="2150" dirty="0">
                <a:solidFill>
                  <a:srgbClr val="FF0000"/>
                </a:solidFill>
              </a:rPr>
              <a:t>1</a:t>
            </a:r>
            <a:r>
              <a:rPr lang="en-US" sz="2150" dirty="0"/>
              <a:t> illustrates the conceptual architectural structure of transaction processing applications. </a:t>
            </a:r>
          </a:p>
          <a:p>
            <a:r>
              <a:rPr lang="en-US" sz="2150" dirty="0"/>
              <a:t>First, a user makes a request to the system through an I/O processing component. </a:t>
            </a:r>
          </a:p>
          <a:p>
            <a:r>
              <a:rPr lang="en-US" sz="2150" dirty="0"/>
              <a:t>The request is processed by some application-specific logic. </a:t>
            </a:r>
          </a:p>
          <a:p>
            <a:r>
              <a:rPr lang="en-US" sz="2150" dirty="0"/>
              <a:t>A transaction is created and passed to a transaction manager, which is usually embedded in the database management system.</a:t>
            </a:r>
          </a:p>
          <a:p>
            <a:r>
              <a:rPr lang="en-US" sz="2150" dirty="0"/>
              <a:t>After the transaction manager has ensured that the transaction is properly completed, it signals to the application that processing has finished.</a:t>
            </a:r>
          </a:p>
        </p:txBody>
      </p:sp>
      <p:sp>
        <p:nvSpPr>
          <p:cNvPr id="5" name="Slide Number Placeholder 4">
            <a:extLst>
              <a:ext uri="{FF2B5EF4-FFF2-40B4-BE49-F238E27FC236}">
                <a16:creationId xmlns:a16="http://schemas.microsoft.com/office/drawing/2014/main" id="{B08D7D94-1A2B-40F6-84F3-68AD24E7D0F4}"/>
              </a:ext>
            </a:extLst>
          </p:cNvPr>
          <p:cNvSpPr>
            <a:spLocks noGrp="1"/>
          </p:cNvSpPr>
          <p:nvPr>
            <p:ph type="sldNum" sz="quarter" idx="12"/>
          </p:nvPr>
        </p:nvSpPr>
        <p:spPr/>
        <p:txBody>
          <a:bodyPr/>
          <a:lstStyle/>
          <a:p>
            <a:fld id="{EC33B370-F672-B743-B3AF-248A63C17270}" type="slidenum">
              <a:rPr lang="en-US" smtClean="0"/>
              <a:pPr/>
              <a:t>8</a:t>
            </a:fld>
            <a:endParaRPr lang="en-US"/>
          </a:p>
        </p:txBody>
      </p:sp>
    </p:spTree>
    <p:extLst>
      <p:ext uri="{BB962C8B-B14F-4D97-AF65-F5344CB8AC3E}">
        <p14:creationId xmlns:p14="http://schemas.microsoft.com/office/powerpoint/2010/main" val="874117117"/>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Transaction processing systems … cont.</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dirty="0"/>
              <a:t>Process user requests for information from a database or requests to update the database.</a:t>
            </a:r>
          </a:p>
          <a:p>
            <a:pPr>
              <a:lnSpc>
                <a:spcPct val="90000"/>
              </a:lnSpc>
            </a:pPr>
            <a:r>
              <a:rPr lang="en-US" dirty="0"/>
              <a:t>From a user perspective a transaction is:</a:t>
            </a:r>
          </a:p>
          <a:p>
            <a:pPr lvl="1">
              <a:lnSpc>
                <a:spcPct val="90000"/>
              </a:lnSpc>
            </a:pPr>
            <a:r>
              <a:rPr lang="en-US" sz="2100" dirty="0"/>
              <a:t>Any coherent sequence of operations that satisfies a goal;</a:t>
            </a:r>
          </a:p>
          <a:p>
            <a:pPr lvl="1">
              <a:lnSpc>
                <a:spcPct val="90000"/>
              </a:lnSpc>
            </a:pPr>
            <a:r>
              <a:rPr lang="en-US" sz="2100" dirty="0"/>
              <a:t>For example - find the times of flights from London to Paris.</a:t>
            </a:r>
          </a:p>
          <a:p>
            <a:pPr>
              <a:lnSpc>
                <a:spcPct val="90000"/>
              </a:lnSpc>
            </a:pPr>
            <a:r>
              <a:rPr lang="en-US" dirty="0"/>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6531</TotalTime>
  <Words>757</Words>
  <Application>Microsoft Office PowerPoint</Application>
  <PresentationFormat>On-screen Show (4:3)</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vt:lpstr>
      <vt:lpstr>Calibri</vt:lpstr>
      <vt:lpstr>Wingdings</vt:lpstr>
      <vt:lpstr>SE10 slides</vt:lpstr>
      <vt:lpstr>Chapter 1 – Architectural Design</vt:lpstr>
      <vt:lpstr>Reference - Text Book:</vt:lpstr>
      <vt:lpstr>Topics covered</vt:lpstr>
      <vt:lpstr>Application architectures  Transaction processing systems</vt:lpstr>
      <vt:lpstr>Transaction processing systems</vt:lpstr>
      <vt:lpstr>Transaction processing systems … cont.</vt:lpstr>
      <vt:lpstr>Transaction processing systems … cont.</vt:lpstr>
      <vt:lpstr>Transaction processing systems … cont.</vt:lpstr>
      <vt:lpstr>Transaction processing systems … cont.</vt:lpstr>
      <vt:lpstr>The structure of transaction processing applications </vt:lpstr>
      <vt:lpstr>Transaction processing systems … cont.</vt:lpstr>
      <vt:lpstr>The software architecture of an ATM system </vt:lpstr>
      <vt:lpstr>Key points</vt:lpstr>
      <vt:lpstr>Chapter 1 – Architectural Design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Rafat Almsiedeen</cp:lastModifiedBy>
  <cp:revision>85</cp:revision>
  <dcterms:created xsi:type="dcterms:W3CDTF">2010-01-18T20:35:25Z</dcterms:created>
  <dcterms:modified xsi:type="dcterms:W3CDTF">2020-03-18T17:34:48Z</dcterms:modified>
</cp:coreProperties>
</file>