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3"/>
  </p:notesMasterIdLst>
  <p:handoutMasterIdLst>
    <p:handoutMasterId r:id="rId24"/>
  </p:handoutMasterIdLst>
  <p:sldIdLst>
    <p:sldId id="256" r:id="rId2"/>
    <p:sldId id="404" r:id="rId3"/>
    <p:sldId id="277" r:id="rId4"/>
    <p:sldId id="416" r:id="rId5"/>
    <p:sldId id="417" r:id="rId6"/>
    <p:sldId id="418" r:id="rId7"/>
    <p:sldId id="419" r:id="rId8"/>
    <p:sldId id="420" r:id="rId9"/>
    <p:sldId id="422" r:id="rId10"/>
    <p:sldId id="421" r:id="rId11"/>
    <p:sldId id="423" r:id="rId12"/>
    <p:sldId id="424" r:id="rId13"/>
    <p:sldId id="425" r:id="rId14"/>
    <p:sldId id="426" r:id="rId15"/>
    <p:sldId id="427" r:id="rId16"/>
    <p:sldId id="428" r:id="rId17"/>
    <p:sldId id="313" r:id="rId18"/>
    <p:sldId id="314" r:id="rId19"/>
    <p:sldId id="429" r:id="rId20"/>
    <p:sldId id="307" r:id="rId21"/>
    <p:sldId id="41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1" autoAdjust="0"/>
    <p:restoredTop sz="94660"/>
  </p:normalViewPr>
  <p:slideViewPr>
    <p:cSldViewPr snapToGrid="0" snapToObjects="1">
      <p:cViewPr varScale="1">
        <p:scale>
          <a:sx n="64" d="100"/>
          <a:sy n="64" d="100"/>
        </p:scale>
        <p:origin x="1452" y="72"/>
      </p:cViewPr>
      <p:guideLst>
        <p:guide orient="horz" pos="2160"/>
        <p:guide pos="2880"/>
      </p:guideLst>
    </p:cSldViewPr>
  </p:slideViewPr>
  <p:notesTextViewPr>
    <p:cViewPr>
      <p:scale>
        <a:sx n="100" d="100"/>
        <a:sy n="100" d="100"/>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3/18/2020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3/18/2020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pPr/>
              <a:t>18/03/2020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pPr/>
              <a:t>18/03/2020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pPr/>
              <a:t>18/03/2020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pPr/>
              <a:t>18/03/2020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pPr/>
              <a:t>18/03/2020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pPr/>
              <a:t>18/03/2020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pPr/>
              <a:t>18/03/2020</a:t>
            </a:fld>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pPr/>
              <a:t>18/03/2020</a:t>
            </a:fld>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pPr/>
              <a:t>18/03/2020</a:t>
            </a:fld>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pPr/>
              <a:t>18/03/2020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pPr/>
              <a:t>18/03/2020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pPr/>
              <a:t>18/03/2020</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chemeClr val="tx1">
                    <a:lumMod val="50000"/>
                    <a:lumOff val="50000"/>
                  </a:schemeClr>
                </a:solidFill>
              </a:rPr>
              <a:t>Chapter 1 – Architectural Design</a:t>
            </a: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dirty="0">
                <a:solidFill>
                  <a:schemeClr val="tx1">
                    <a:lumMod val="95000"/>
                    <a:lumOff val="5000"/>
                  </a:schemeClr>
                </a:solidFill>
                <a:latin typeface="Arial"/>
                <a:cs typeface="Arial"/>
              </a:rPr>
              <a:t>Mutah University</a:t>
            </a:r>
          </a:p>
          <a:p>
            <a:pPr>
              <a:spcBef>
                <a:spcPct val="0"/>
              </a:spcBef>
            </a:pPr>
            <a:r>
              <a:rPr lang="en-US" sz="2000" dirty="0">
                <a:solidFill>
                  <a:schemeClr val="tx1">
                    <a:lumMod val="95000"/>
                    <a:lumOff val="5000"/>
                  </a:schemeClr>
                </a:solidFill>
                <a:latin typeface="Arial"/>
                <a:cs typeface="Arial"/>
              </a:rPr>
              <a:t>Faculty of IT</a:t>
            </a:r>
          </a:p>
          <a:p>
            <a:pPr>
              <a:spcBef>
                <a:spcPct val="0"/>
              </a:spcBef>
            </a:pPr>
            <a:r>
              <a:rPr lang="en-US" sz="2000" dirty="0">
                <a:solidFill>
                  <a:schemeClr val="tx1">
                    <a:lumMod val="95000"/>
                    <a:lumOff val="5000"/>
                  </a:schemeClr>
                </a:solidFill>
                <a:latin typeface="Arial"/>
                <a:cs typeface="Arial"/>
              </a:rPr>
              <a:t>Department of Software Engineering</a:t>
            </a: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rPr>
              <a:t>Dr. Ra’Fat A. AL-</a:t>
            </a:r>
            <a:r>
              <a:rPr lang="en-US" sz="2000" dirty="0" err="1">
                <a:solidFill>
                  <a:schemeClr val="tx1">
                    <a:lumMod val="95000"/>
                    <a:lumOff val="5000"/>
                  </a:schemeClr>
                </a:solidFill>
                <a:latin typeface="Arial"/>
                <a:cs typeface="Arial"/>
              </a:rPr>
              <a:t>Msie’Deen</a:t>
            </a: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hlinkClick r:id="rId2">
                  <a:extLst>
                    <a:ext uri="{A12FA001-AC4F-418D-AE19-62706E023703}">
                      <ahyp:hlinkClr xmlns:ahyp="http://schemas.microsoft.com/office/drawing/2018/hyperlinkcolor" val="tx"/>
                    </a:ext>
                  </a:extLst>
                </a:hlinkClick>
              </a:rPr>
              <a:t>rafatalmsiedeen@mutah.edu.jo</a:t>
            </a:r>
            <a:endParaRPr lang="en-US" sz="2000" dirty="0">
              <a:solidFill>
                <a:schemeClr val="tx1">
                  <a:lumMod val="95000"/>
                  <a:lumOff val="5000"/>
                </a:schemeClr>
              </a:solidFill>
              <a:latin typeface="Arial"/>
              <a:cs typeface="Arial"/>
            </a:endParaRP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hlinkClick r:id="rId3"/>
              </a:rPr>
              <a:t>https://rafat66.github.io/Al-Msie-Deen/</a:t>
            </a:r>
            <a:endParaRPr lang="en-US" sz="2000"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D3C6-F665-4665-A70B-2292D8EEF555}"/>
              </a:ext>
            </a:extLst>
          </p:cNvPr>
          <p:cNvSpPr>
            <a:spLocks noGrp="1"/>
          </p:cNvSpPr>
          <p:nvPr>
            <p:ph type="title"/>
          </p:nvPr>
        </p:nvSpPr>
        <p:spPr/>
        <p:txBody>
          <a:bodyPr/>
          <a:lstStyle/>
          <a:p>
            <a:r>
              <a:rPr lang="en-US" dirty="0"/>
              <a:t>The architecture of the </a:t>
            </a:r>
            <a:r>
              <a:rPr lang="en-GB" dirty="0"/>
              <a:t>Mentcare system … cont.</a:t>
            </a:r>
            <a:endParaRPr lang="en-US" dirty="0"/>
          </a:p>
        </p:txBody>
      </p:sp>
      <p:pic>
        <p:nvPicPr>
          <p:cNvPr id="6" name="Content Placeholder 5">
            <a:extLst>
              <a:ext uri="{FF2B5EF4-FFF2-40B4-BE49-F238E27FC236}">
                <a16:creationId xmlns:a16="http://schemas.microsoft.com/office/drawing/2014/main" id="{19F31502-DA6F-4C9C-B84C-7C5919636999}"/>
              </a:ext>
            </a:extLst>
          </p:cNvPr>
          <p:cNvPicPr>
            <a:picLocks noGrp="1" noChangeAspect="1"/>
          </p:cNvPicPr>
          <p:nvPr>
            <p:ph idx="1"/>
          </p:nvPr>
        </p:nvPicPr>
        <p:blipFill>
          <a:blip r:embed="rId2"/>
          <a:stretch>
            <a:fillRect/>
          </a:stretch>
        </p:blipFill>
        <p:spPr>
          <a:xfrm>
            <a:off x="1817557" y="1697480"/>
            <a:ext cx="5508885" cy="4025724"/>
          </a:xfrm>
          <a:prstGeom prst="rect">
            <a:avLst/>
          </a:prstGeom>
        </p:spPr>
      </p:pic>
      <p:sp>
        <p:nvSpPr>
          <p:cNvPr id="5" name="Slide Number Placeholder 4">
            <a:extLst>
              <a:ext uri="{FF2B5EF4-FFF2-40B4-BE49-F238E27FC236}">
                <a16:creationId xmlns:a16="http://schemas.microsoft.com/office/drawing/2014/main" id="{10BCE06C-8D80-465F-BA24-5A080C74F87E}"/>
              </a:ext>
            </a:extLst>
          </p:cNvPr>
          <p:cNvSpPr>
            <a:spLocks noGrp="1"/>
          </p:cNvSpPr>
          <p:nvPr>
            <p:ph type="sldNum" sz="quarter" idx="12"/>
          </p:nvPr>
        </p:nvSpPr>
        <p:spPr/>
        <p:txBody>
          <a:bodyPr/>
          <a:lstStyle/>
          <a:p>
            <a:fld id="{EC33B370-F672-B743-B3AF-248A63C17270}" type="slidenum">
              <a:rPr lang="en-US" smtClean="0"/>
              <a:pPr/>
              <a:t>10</a:t>
            </a:fld>
            <a:endParaRPr lang="en-US"/>
          </a:p>
        </p:txBody>
      </p:sp>
      <p:sp>
        <p:nvSpPr>
          <p:cNvPr id="7" name="Rectangle 6">
            <a:extLst>
              <a:ext uri="{FF2B5EF4-FFF2-40B4-BE49-F238E27FC236}">
                <a16:creationId xmlns:a16="http://schemas.microsoft.com/office/drawing/2014/main" id="{26F61F13-C740-46A2-A69A-C11B4F0E7FC9}"/>
              </a:ext>
            </a:extLst>
          </p:cNvPr>
          <p:cNvSpPr/>
          <p:nvPr/>
        </p:nvSpPr>
        <p:spPr>
          <a:xfrm>
            <a:off x="1817557" y="6012501"/>
            <a:ext cx="5508885" cy="400110"/>
          </a:xfrm>
          <a:prstGeom prst="rect">
            <a:avLst/>
          </a:prstGeom>
        </p:spPr>
        <p:txBody>
          <a:bodyPr wrap="square">
            <a:spAutoFit/>
          </a:bodyPr>
          <a:lstStyle/>
          <a:p>
            <a:pPr algn="ctr"/>
            <a:r>
              <a:rPr lang="en-US" sz="2000" dirty="0"/>
              <a:t>Figure 2. The architecture of the Mentcare system.</a:t>
            </a:r>
          </a:p>
        </p:txBody>
      </p:sp>
    </p:spTree>
    <p:extLst>
      <p:ext uri="{BB962C8B-B14F-4D97-AF65-F5344CB8AC3E}">
        <p14:creationId xmlns:p14="http://schemas.microsoft.com/office/powerpoint/2010/main" val="79090811"/>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4588-3DF0-4FA3-9831-E845C697666F}"/>
              </a:ext>
            </a:extLst>
          </p:cNvPr>
          <p:cNvSpPr>
            <a:spLocks noGrp="1"/>
          </p:cNvSpPr>
          <p:nvPr>
            <p:ph type="title"/>
          </p:nvPr>
        </p:nvSpPr>
        <p:spPr/>
        <p:txBody>
          <a:bodyPr/>
          <a:lstStyle/>
          <a:p>
            <a:r>
              <a:rPr lang="en-US" dirty="0"/>
              <a:t>The architecture of the </a:t>
            </a:r>
            <a:r>
              <a:rPr lang="en-GB" dirty="0"/>
              <a:t>Mentcare system … cont.</a:t>
            </a:r>
            <a:endParaRPr lang="en-US" dirty="0"/>
          </a:p>
        </p:txBody>
      </p:sp>
      <p:sp>
        <p:nvSpPr>
          <p:cNvPr id="3" name="Content Placeholder 2">
            <a:extLst>
              <a:ext uri="{FF2B5EF4-FFF2-40B4-BE49-F238E27FC236}">
                <a16:creationId xmlns:a16="http://schemas.microsoft.com/office/drawing/2014/main" id="{A04CC2BE-08F7-4FDB-A539-4051623F9B48}"/>
              </a:ext>
            </a:extLst>
          </p:cNvPr>
          <p:cNvSpPr>
            <a:spLocks noGrp="1"/>
          </p:cNvSpPr>
          <p:nvPr>
            <p:ph idx="1"/>
          </p:nvPr>
        </p:nvSpPr>
        <p:spPr/>
        <p:txBody>
          <a:bodyPr/>
          <a:lstStyle/>
          <a:p>
            <a:pPr marL="457200" indent="-457200">
              <a:buFont typeface="+mj-lt"/>
              <a:buAutoNum type="arabicParenR"/>
            </a:pPr>
            <a:r>
              <a:rPr lang="en-US" dirty="0"/>
              <a:t>The top layer is a browser-based user interface.</a:t>
            </a:r>
          </a:p>
          <a:p>
            <a:pPr marL="457200" indent="-457200">
              <a:buFont typeface="+mj-lt"/>
              <a:buAutoNum type="arabicParenR"/>
            </a:pPr>
            <a:r>
              <a:rPr lang="en-US" dirty="0"/>
              <a:t>The second layer provides the user interface functionality that is delivered through the web browser. It includes components to allow users to log in to the system and checking components that ensure that the operations they use are allowed by their role. This layer includes form and menu management components that present information to users, and data validation components that check information consistency.</a:t>
            </a:r>
          </a:p>
        </p:txBody>
      </p:sp>
      <p:sp>
        <p:nvSpPr>
          <p:cNvPr id="5" name="Slide Number Placeholder 4">
            <a:extLst>
              <a:ext uri="{FF2B5EF4-FFF2-40B4-BE49-F238E27FC236}">
                <a16:creationId xmlns:a16="http://schemas.microsoft.com/office/drawing/2014/main" id="{334681E8-27A0-447C-AB1B-F65EE7FE1688}"/>
              </a:ext>
            </a:extLst>
          </p:cNvPr>
          <p:cNvSpPr>
            <a:spLocks noGrp="1"/>
          </p:cNvSpPr>
          <p:nvPr>
            <p:ph type="sldNum" sz="quarter" idx="12"/>
          </p:nvPr>
        </p:nvSpPr>
        <p:spPr/>
        <p:txBody>
          <a:bodyPr/>
          <a:lstStyle/>
          <a:p>
            <a:fld id="{EC33B370-F672-B743-B3AF-248A63C17270}" type="slidenum">
              <a:rPr lang="en-US" smtClean="0"/>
              <a:pPr/>
              <a:t>11</a:t>
            </a:fld>
            <a:endParaRPr lang="en-US"/>
          </a:p>
        </p:txBody>
      </p:sp>
    </p:spTree>
    <p:extLst>
      <p:ext uri="{BB962C8B-B14F-4D97-AF65-F5344CB8AC3E}">
        <p14:creationId xmlns:p14="http://schemas.microsoft.com/office/powerpoint/2010/main" val="2597996399"/>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8C06A-5DDD-4EB9-A6E2-3C16E51CE551}"/>
              </a:ext>
            </a:extLst>
          </p:cNvPr>
          <p:cNvSpPr>
            <a:spLocks noGrp="1"/>
          </p:cNvSpPr>
          <p:nvPr>
            <p:ph type="title"/>
          </p:nvPr>
        </p:nvSpPr>
        <p:spPr/>
        <p:txBody>
          <a:bodyPr/>
          <a:lstStyle/>
          <a:p>
            <a:r>
              <a:rPr lang="en-US" dirty="0"/>
              <a:t>The architecture of the </a:t>
            </a:r>
            <a:r>
              <a:rPr lang="en-GB" dirty="0"/>
              <a:t>Mentcare system … cont.</a:t>
            </a:r>
            <a:endParaRPr lang="en-US" dirty="0"/>
          </a:p>
        </p:txBody>
      </p:sp>
      <p:sp>
        <p:nvSpPr>
          <p:cNvPr id="3" name="Content Placeholder 2">
            <a:extLst>
              <a:ext uri="{FF2B5EF4-FFF2-40B4-BE49-F238E27FC236}">
                <a16:creationId xmlns:a16="http://schemas.microsoft.com/office/drawing/2014/main" id="{B126651D-C4ED-430F-A7D6-E2AD49B919A0}"/>
              </a:ext>
            </a:extLst>
          </p:cNvPr>
          <p:cNvSpPr>
            <a:spLocks noGrp="1"/>
          </p:cNvSpPr>
          <p:nvPr>
            <p:ph idx="1"/>
          </p:nvPr>
        </p:nvSpPr>
        <p:spPr/>
        <p:txBody>
          <a:bodyPr/>
          <a:lstStyle/>
          <a:p>
            <a:pPr marL="457200" indent="-457200">
              <a:buFont typeface="+mj-lt"/>
              <a:buAutoNum type="arabicParenR" startAt="3"/>
            </a:pPr>
            <a:r>
              <a:rPr lang="en-US" dirty="0"/>
              <a:t>The third layer implements the functionality of the system and provides components that implement system security, patient information creation and updating, import and export of patient data from other databases, and report generators that create management reports.</a:t>
            </a:r>
          </a:p>
          <a:p>
            <a:pPr marL="457200" indent="-457200">
              <a:buFont typeface="+mj-lt"/>
              <a:buAutoNum type="arabicParenR" startAt="3"/>
            </a:pPr>
            <a:r>
              <a:rPr lang="en-US" dirty="0"/>
              <a:t>Finally, the lowest layer, which is built using a commercial database management system, provides transaction management and persistent data storage.</a:t>
            </a:r>
          </a:p>
        </p:txBody>
      </p:sp>
      <p:sp>
        <p:nvSpPr>
          <p:cNvPr id="5" name="Slide Number Placeholder 4">
            <a:extLst>
              <a:ext uri="{FF2B5EF4-FFF2-40B4-BE49-F238E27FC236}">
                <a16:creationId xmlns:a16="http://schemas.microsoft.com/office/drawing/2014/main" id="{468DF3BE-D1B0-4916-90BD-EC7E11EB6AC8}"/>
              </a:ext>
            </a:extLst>
          </p:cNvPr>
          <p:cNvSpPr>
            <a:spLocks noGrp="1"/>
          </p:cNvSpPr>
          <p:nvPr>
            <p:ph type="sldNum" sz="quarter" idx="12"/>
          </p:nvPr>
        </p:nvSpPr>
        <p:spPr/>
        <p:txBody>
          <a:bodyPr/>
          <a:lstStyle/>
          <a:p>
            <a:fld id="{EC33B370-F672-B743-B3AF-248A63C17270}" type="slidenum">
              <a:rPr lang="en-US" smtClean="0"/>
              <a:pPr/>
              <a:t>12</a:t>
            </a:fld>
            <a:endParaRPr lang="en-US"/>
          </a:p>
        </p:txBody>
      </p:sp>
    </p:spTree>
    <p:extLst>
      <p:ext uri="{BB962C8B-B14F-4D97-AF65-F5344CB8AC3E}">
        <p14:creationId xmlns:p14="http://schemas.microsoft.com/office/powerpoint/2010/main" val="3022622287"/>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8685-5459-4AB6-A975-586EC3EA2BB7}"/>
              </a:ext>
            </a:extLst>
          </p:cNvPr>
          <p:cNvSpPr>
            <a:spLocks noGrp="1"/>
          </p:cNvSpPr>
          <p:nvPr>
            <p:ph type="title"/>
          </p:nvPr>
        </p:nvSpPr>
        <p:spPr/>
        <p:txBody>
          <a:bodyPr/>
          <a:lstStyle/>
          <a:p>
            <a:r>
              <a:rPr lang="en-US" dirty="0"/>
              <a:t>Web-based information systems</a:t>
            </a:r>
          </a:p>
        </p:txBody>
      </p:sp>
      <p:sp>
        <p:nvSpPr>
          <p:cNvPr id="3" name="Content Placeholder 2">
            <a:extLst>
              <a:ext uri="{FF2B5EF4-FFF2-40B4-BE49-F238E27FC236}">
                <a16:creationId xmlns:a16="http://schemas.microsoft.com/office/drawing/2014/main" id="{2E5B25F7-1F03-41DF-A033-16D5062593C2}"/>
              </a:ext>
            </a:extLst>
          </p:cNvPr>
          <p:cNvSpPr>
            <a:spLocks noGrp="1"/>
          </p:cNvSpPr>
          <p:nvPr>
            <p:ph idx="1"/>
          </p:nvPr>
        </p:nvSpPr>
        <p:spPr>
          <a:xfrm>
            <a:off x="457200" y="1600200"/>
            <a:ext cx="8229600" cy="4756150"/>
          </a:xfrm>
        </p:spPr>
        <p:txBody>
          <a:bodyPr/>
          <a:lstStyle/>
          <a:p>
            <a:r>
              <a:rPr lang="en-US" dirty="0"/>
              <a:t>Information and resource management systems are sometimes also transaction processing systems.</a:t>
            </a:r>
          </a:p>
          <a:p>
            <a:r>
              <a:rPr lang="en-US" dirty="0"/>
              <a:t>For example, e-commerce systems are Internet-based resource management systems that accept electronic orders for goods or services and then arrange delivery of these goods or services to the customer.</a:t>
            </a:r>
          </a:p>
          <a:p>
            <a:r>
              <a:rPr lang="en-US" dirty="0"/>
              <a:t>In an e-commerce system, the application-specific layer includes additional functionality supporting a “shopping cart” in which users can place a number of items in separate transactions, then pay for them all together in a single transaction.</a:t>
            </a:r>
          </a:p>
        </p:txBody>
      </p:sp>
      <p:sp>
        <p:nvSpPr>
          <p:cNvPr id="5" name="Slide Number Placeholder 4">
            <a:extLst>
              <a:ext uri="{FF2B5EF4-FFF2-40B4-BE49-F238E27FC236}">
                <a16:creationId xmlns:a16="http://schemas.microsoft.com/office/drawing/2014/main" id="{22DE3778-A315-4DF0-9121-B18662F163A2}"/>
              </a:ext>
            </a:extLst>
          </p:cNvPr>
          <p:cNvSpPr>
            <a:spLocks noGrp="1"/>
          </p:cNvSpPr>
          <p:nvPr>
            <p:ph type="sldNum" sz="quarter" idx="12"/>
          </p:nvPr>
        </p:nvSpPr>
        <p:spPr/>
        <p:txBody>
          <a:bodyPr/>
          <a:lstStyle/>
          <a:p>
            <a:fld id="{EC33B370-F672-B743-B3AF-248A63C17270}" type="slidenum">
              <a:rPr lang="en-US" smtClean="0"/>
              <a:pPr/>
              <a:t>13</a:t>
            </a:fld>
            <a:endParaRPr lang="en-US"/>
          </a:p>
        </p:txBody>
      </p:sp>
    </p:spTree>
    <p:extLst>
      <p:ext uri="{BB962C8B-B14F-4D97-AF65-F5344CB8AC3E}">
        <p14:creationId xmlns:p14="http://schemas.microsoft.com/office/powerpoint/2010/main" val="74526733"/>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307C-0DBF-44D2-AD4F-13E90C30A918}"/>
              </a:ext>
            </a:extLst>
          </p:cNvPr>
          <p:cNvSpPr>
            <a:spLocks noGrp="1"/>
          </p:cNvSpPr>
          <p:nvPr>
            <p:ph type="title"/>
          </p:nvPr>
        </p:nvSpPr>
        <p:spPr/>
        <p:txBody>
          <a:bodyPr/>
          <a:lstStyle/>
          <a:p>
            <a:r>
              <a:rPr lang="en-US" dirty="0"/>
              <a:t>Web-based information systems … cont.</a:t>
            </a:r>
          </a:p>
        </p:txBody>
      </p:sp>
      <p:sp>
        <p:nvSpPr>
          <p:cNvPr id="3" name="Content Placeholder 2">
            <a:extLst>
              <a:ext uri="{FF2B5EF4-FFF2-40B4-BE49-F238E27FC236}">
                <a16:creationId xmlns:a16="http://schemas.microsoft.com/office/drawing/2014/main" id="{9D9E11AE-BF50-451E-B701-C438879C3266}"/>
              </a:ext>
            </a:extLst>
          </p:cNvPr>
          <p:cNvSpPr>
            <a:spLocks noGrp="1"/>
          </p:cNvSpPr>
          <p:nvPr>
            <p:ph idx="1"/>
          </p:nvPr>
        </p:nvSpPr>
        <p:spPr/>
        <p:txBody>
          <a:bodyPr/>
          <a:lstStyle/>
          <a:p>
            <a:r>
              <a:rPr lang="en-US" dirty="0"/>
              <a:t>The organization of servers in these systems usually reflects the four-layer generic model presented in Figure </a:t>
            </a:r>
            <a:r>
              <a:rPr lang="en-US" dirty="0">
                <a:solidFill>
                  <a:srgbClr val="FF0000"/>
                </a:solidFill>
              </a:rPr>
              <a:t>1</a:t>
            </a:r>
            <a:r>
              <a:rPr lang="en-US" dirty="0"/>
              <a:t>.</a:t>
            </a:r>
          </a:p>
          <a:p>
            <a:r>
              <a:rPr lang="en-US" dirty="0"/>
              <a:t>These systems are often implemented as distributed systems with a multitier client server/architecture.</a:t>
            </a:r>
          </a:p>
        </p:txBody>
      </p:sp>
      <p:sp>
        <p:nvSpPr>
          <p:cNvPr id="5" name="Slide Number Placeholder 4">
            <a:extLst>
              <a:ext uri="{FF2B5EF4-FFF2-40B4-BE49-F238E27FC236}">
                <a16:creationId xmlns:a16="http://schemas.microsoft.com/office/drawing/2014/main" id="{C583A7F6-6612-4AFB-85D2-E4B138D6B867}"/>
              </a:ext>
            </a:extLst>
          </p:cNvPr>
          <p:cNvSpPr>
            <a:spLocks noGrp="1"/>
          </p:cNvSpPr>
          <p:nvPr>
            <p:ph type="sldNum" sz="quarter" idx="12"/>
          </p:nvPr>
        </p:nvSpPr>
        <p:spPr/>
        <p:txBody>
          <a:bodyPr/>
          <a:lstStyle/>
          <a:p>
            <a:fld id="{EC33B370-F672-B743-B3AF-248A63C17270}" type="slidenum">
              <a:rPr lang="en-US" smtClean="0"/>
              <a:pPr/>
              <a:t>14</a:t>
            </a:fld>
            <a:endParaRPr lang="en-US"/>
          </a:p>
        </p:txBody>
      </p:sp>
    </p:spTree>
    <p:extLst>
      <p:ext uri="{BB962C8B-B14F-4D97-AF65-F5344CB8AC3E}">
        <p14:creationId xmlns:p14="http://schemas.microsoft.com/office/powerpoint/2010/main" val="1386927205"/>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02B38-9425-4FCF-A6AE-CA2E803B3A91}"/>
              </a:ext>
            </a:extLst>
          </p:cNvPr>
          <p:cNvSpPr>
            <a:spLocks noGrp="1"/>
          </p:cNvSpPr>
          <p:nvPr>
            <p:ph type="title"/>
          </p:nvPr>
        </p:nvSpPr>
        <p:spPr/>
        <p:txBody>
          <a:bodyPr/>
          <a:lstStyle/>
          <a:p>
            <a:r>
              <a:rPr lang="en-US" dirty="0"/>
              <a:t>Layered information system architecture </a:t>
            </a:r>
          </a:p>
        </p:txBody>
      </p:sp>
      <p:pic>
        <p:nvPicPr>
          <p:cNvPr id="6" name="Content Placeholder 5">
            <a:extLst>
              <a:ext uri="{FF2B5EF4-FFF2-40B4-BE49-F238E27FC236}">
                <a16:creationId xmlns:a16="http://schemas.microsoft.com/office/drawing/2014/main" id="{8940C10E-F03F-4F17-B1F5-2E5FBE4DE131}"/>
              </a:ext>
            </a:extLst>
          </p:cNvPr>
          <p:cNvPicPr>
            <a:picLocks noGrp="1" noChangeAspect="1"/>
          </p:cNvPicPr>
          <p:nvPr>
            <p:ph idx="1"/>
          </p:nvPr>
        </p:nvPicPr>
        <p:blipFill>
          <a:blip r:embed="rId2"/>
          <a:stretch>
            <a:fillRect/>
          </a:stretch>
        </p:blipFill>
        <p:spPr>
          <a:xfrm>
            <a:off x="1379353" y="1921808"/>
            <a:ext cx="5448925" cy="3930372"/>
          </a:xfrm>
          <a:prstGeom prst="rect">
            <a:avLst/>
          </a:prstGeom>
        </p:spPr>
      </p:pic>
      <p:sp>
        <p:nvSpPr>
          <p:cNvPr id="5" name="Slide Number Placeholder 4">
            <a:extLst>
              <a:ext uri="{FF2B5EF4-FFF2-40B4-BE49-F238E27FC236}">
                <a16:creationId xmlns:a16="http://schemas.microsoft.com/office/drawing/2014/main" id="{FE27CADF-3423-476E-A8BC-602F93AF14F9}"/>
              </a:ext>
            </a:extLst>
          </p:cNvPr>
          <p:cNvSpPr>
            <a:spLocks noGrp="1"/>
          </p:cNvSpPr>
          <p:nvPr>
            <p:ph type="sldNum" sz="quarter" idx="12"/>
          </p:nvPr>
        </p:nvSpPr>
        <p:spPr/>
        <p:txBody>
          <a:bodyPr/>
          <a:lstStyle/>
          <a:p>
            <a:fld id="{EC33B370-F672-B743-B3AF-248A63C17270}" type="slidenum">
              <a:rPr lang="en-US" smtClean="0"/>
              <a:pPr/>
              <a:t>15</a:t>
            </a:fld>
            <a:endParaRPr lang="en-US"/>
          </a:p>
        </p:txBody>
      </p:sp>
      <p:sp>
        <p:nvSpPr>
          <p:cNvPr id="7" name="Rectangle 6">
            <a:extLst>
              <a:ext uri="{FF2B5EF4-FFF2-40B4-BE49-F238E27FC236}">
                <a16:creationId xmlns:a16="http://schemas.microsoft.com/office/drawing/2014/main" id="{FC8A918A-CD75-41B1-A041-9293176DB1F0}"/>
              </a:ext>
            </a:extLst>
          </p:cNvPr>
          <p:cNvSpPr/>
          <p:nvPr/>
        </p:nvSpPr>
        <p:spPr>
          <a:xfrm>
            <a:off x="1379353" y="6118639"/>
            <a:ext cx="5448925" cy="400110"/>
          </a:xfrm>
          <a:prstGeom prst="rect">
            <a:avLst/>
          </a:prstGeom>
        </p:spPr>
        <p:txBody>
          <a:bodyPr wrap="square">
            <a:spAutoFit/>
          </a:bodyPr>
          <a:lstStyle/>
          <a:p>
            <a:pPr algn="ctr"/>
            <a:r>
              <a:rPr lang="en-US" sz="2000" dirty="0"/>
              <a:t>Figure 1. Layered information system architecture. </a:t>
            </a:r>
          </a:p>
        </p:txBody>
      </p:sp>
    </p:spTree>
    <p:extLst>
      <p:ext uri="{BB962C8B-B14F-4D97-AF65-F5344CB8AC3E}">
        <p14:creationId xmlns:p14="http://schemas.microsoft.com/office/powerpoint/2010/main" val="2880880102"/>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A622-86F0-4E68-B64A-EDBD1C1C1C6E}"/>
              </a:ext>
            </a:extLst>
          </p:cNvPr>
          <p:cNvSpPr>
            <a:spLocks noGrp="1"/>
          </p:cNvSpPr>
          <p:nvPr>
            <p:ph type="title"/>
          </p:nvPr>
        </p:nvSpPr>
        <p:spPr/>
        <p:txBody>
          <a:bodyPr/>
          <a:lstStyle/>
          <a:p>
            <a:r>
              <a:rPr lang="en-US" dirty="0"/>
              <a:t>Web-based information systems … cont.</a:t>
            </a:r>
          </a:p>
        </p:txBody>
      </p:sp>
      <p:sp>
        <p:nvSpPr>
          <p:cNvPr id="3" name="Content Placeholder 2">
            <a:extLst>
              <a:ext uri="{FF2B5EF4-FFF2-40B4-BE49-F238E27FC236}">
                <a16:creationId xmlns:a16="http://schemas.microsoft.com/office/drawing/2014/main" id="{F853D65B-EF4E-40B7-8FA8-32027E57CB10}"/>
              </a:ext>
            </a:extLst>
          </p:cNvPr>
          <p:cNvSpPr>
            <a:spLocks noGrp="1"/>
          </p:cNvSpPr>
          <p:nvPr>
            <p:ph idx="1"/>
          </p:nvPr>
        </p:nvSpPr>
        <p:spPr/>
        <p:txBody>
          <a:bodyPr/>
          <a:lstStyle/>
          <a:p>
            <a:pPr marL="457200" indent="-457200">
              <a:buFont typeface="+mj-lt"/>
              <a:buAutoNum type="arabicPeriod"/>
            </a:pPr>
            <a:r>
              <a:rPr lang="en-US" dirty="0"/>
              <a:t>The </a:t>
            </a:r>
            <a:r>
              <a:rPr lang="en-US" b="1" dirty="0"/>
              <a:t>web server</a:t>
            </a:r>
            <a:r>
              <a:rPr lang="en-US" dirty="0"/>
              <a:t> is responsible for all user communications, with the user interface implemented using a web browser;</a:t>
            </a:r>
          </a:p>
          <a:p>
            <a:pPr marL="457200" indent="-457200">
              <a:buFont typeface="+mj-lt"/>
              <a:buAutoNum type="arabicPeriod"/>
            </a:pPr>
            <a:r>
              <a:rPr lang="en-US" dirty="0"/>
              <a:t>The </a:t>
            </a:r>
            <a:r>
              <a:rPr lang="en-US" b="1" dirty="0"/>
              <a:t>application server</a:t>
            </a:r>
            <a:r>
              <a:rPr lang="en-US" dirty="0"/>
              <a:t> is responsible for implementing application-specific logic as well as information storage and retrieval requests;</a:t>
            </a:r>
          </a:p>
          <a:p>
            <a:pPr marL="457200" indent="-457200">
              <a:buFont typeface="+mj-lt"/>
              <a:buAutoNum type="arabicPeriod"/>
            </a:pPr>
            <a:r>
              <a:rPr lang="en-US" dirty="0"/>
              <a:t>The </a:t>
            </a:r>
            <a:r>
              <a:rPr lang="en-US" b="1" dirty="0"/>
              <a:t>database server </a:t>
            </a:r>
            <a:r>
              <a:rPr lang="en-US" dirty="0"/>
              <a:t>moves information to and from the database and handles transaction management.</a:t>
            </a:r>
          </a:p>
        </p:txBody>
      </p:sp>
      <p:sp>
        <p:nvSpPr>
          <p:cNvPr id="4" name="Date Placeholder 3">
            <a:extLst>
              <a:ext uri="{FF2B5EF4-FFF2-40B4-BE49-F238E27FC236}">
                <a16:creationId xmlns:a16="http://schemas.microsoft.com/office/drawing/2014/main" id="{6760E760-040B-44E3-858F-852AC12D127E}"/>
              </a:ext>
            </a:extLst>
          </p:cNvPr>
          <p:cNvSpPr>
            <a:spLocks noGrp="1"/>
          </p:cNvSpPr>
          <p:nvPr>
            <p:ph type="dt" sz="half" idx="10"/>
          </p:nvPr>
        </p:nvSpPr>
        <p:spPr/>
        <p:txBody>
          <a:bodyPr/>
          <a:lstStyle/>
          <a:p>
            <a:fld id="{1EC4D177-3FD8-1541-B11E-1C53E75416D7}" type="datetime1">
              <a:rPr lang="en-GB" smtClean="0"/>
              <a:pPr/>
              <a:t>18/03/2020</a:t>
            </a:fld>
            <a:endParaRPr lang="en-US"/>
          </a:p>
        </p:txBody>
      </p:sp>
      <p:sp>
        <p:nvSpPr>
          <p:cNvPr id="5" name="Slide Number Placeholder 4">
            <a:extLst>
              <a:ext uri="{FF2B5EF4-FFF2-40B4-BE49-F238E27FC236}">
                <a16:creationId xmlns:a16="http://schemas.microsoft.com/office/drawing/2014/main" id="{D5543D13-9B91-4D69-9FF9-8D38C1C07208}"/>
              </a:ext>
            </a:extLst>
          </p:cNvPr>
          <p:cNvSpPr>
            <a:spLocks noGrp="1"/>
          </p:cNvSpPr>
          <p:nvPr>
            <p:ph type="sldNum" sz="quarter" idx="12"/>
          </p:nvPr>
        </p:nvSpPr>
        <p:spPr/>
        <p:txBody>
          <a:bodyPr/>
          <a:lstStyle/>
          <a:p>
            <a:fld id="{EC33B370-F672-B743-B3AF-248A63C17270}" type="slidenum">
              <a:rPr lang="en-US" smtClean="0"/>
              <a:pPr/>
              <a:t>16</a:t>
            </a:fld>
            <a:endParaRPr lang="en-US"/>
          </a:p>
        </p:txBody>
      </p:sp>
    </p:spTree>
    <p:extLst>
      <p:ext uri="{BB962C8B-B14F-4D97-AF65-F5344CB8AC3E}">
        <p14:creationId xmlns:p14="http://schemas.microsoft.com/office/powerpoint/2010/main" val="2341060239"/>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information systems … cont.</a:t>
            </a:r>
          </a:p>
        </p:txBody>
      </p:sp>
      <p:sp>
        <p:nvSpPr>
          <p:cNvPr id="3" name="Content Placeholder 2"/>
          <p:cNvSpPr>
            <a:spLocks noGrp="1"/>
          </p:cNvSpPr>
          <p:nvPr>
            <p:ph idx="1"/>
          </p:nvPr>
        </p:nvSpPr>
        <p:spPr/>
        <p:txBody>
          <a:bodyPr/>
          <a:lstStyle/>
          <a:p>
            <a:r>
              <a:rPr lang="en-US" dirty="0"/>
              <a:t>Information and resource management systems are now usually web-based systems where the </a:t>
            </a:r>
            <a:r>
              <a:rPr lang="en-US" b="1" dirty="0"/>
              <a:t>user interfaces</a:t>
            </a:r>
            <a:r>
              <a:rPr lang="en-US" dirty="0"/>
              <a:t> are implemented using a </a:t>
            </a:r>
            <a:r>
              <a:rPr lang="en-US" b="1" dirty="0"/>
              <a:t>web browser</a:t>
            </a:r>
            <a:r>
              <a:rPr lang="en-US" dirty="0"/>
              <a:t>. </a:t>
            </a:r>
          </a:p>
          <a:p>
            <a:r>
              <a:rPr lang="en-US" dirty="0"/>
              <a:t>For example, </a:t>
            </a:r>
            <a:r>
              <a:rPr lang="en-US" dirty="0" err="1"/>
              <a:t>e</a:t>
            </a:r>
            <a:r>
              <a:rPr lang="en-US" dirty="0"/>
              <a:t>-commerce systems are Internet-based resource management systems that accept electronic orders for goods or services and then arrange delivery of these goods or services to the customer</a:t>
            </a:r>
            <a:r>
              <a:rPr lang="en-US" i="1" dirty="0"/>
              <a:t>. </a:t>
            </a:r>
          </a:p>
          <a:p>
            <a:r>
              <a:rPr lang="en-US" dirty="0"/>
              <a:t>In an e-commerce system, the application-specific layer includes additional functionality supporting a ‘shopping cart’ in which users can place a number of items in separate transactions, then pay for them all together in a single transaction.</a:t>
            </a:r>
            <a:endParaRPr lang="en-GB" dirty="0"/>
          </a:p>
          <a:p>
            <a:pPr>
              <a:buNone/>
            </a:pP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17</a:t>
            </a:fld>
            <a:endParaRPr lang="en-US" dirty="0"/>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implementation</a:t>
            </a:r>
          </a:p>
        </p:txBody>
      </p:sp>
      <p:sp>
        <p:nvSpPr>
          <p:cNvPr id="3" name="Content Placeholder 2"/>
          <p:cNvSpPr>
            <a:spLocks noGrp="1"/>
          </p:cNvSpPr>
          <p:nvPr>
            <p:ph idx="1"/>
          </p:nvPr>
        </p:nvSpPr>
        <p:spPr/>
        <p:txBody>
          <a:bodyPr/>
          <a:lstStyle/>
          <a:p>
            <a:r>
              <a:rPr lang="en-US" dirty="0"/>
              <a:t>These systems are often implemented as multi-tier client server/architectures.</a:t>
            </a:r>
            <a:endParaRPr lang="en-GB" dirty="0"/>
          </a:p>
          <a:p>
            <a:pPr lvl="1"/>
            <a:r>
              <a:rPr lang="en-US" sz="2400" dirty="0"/>
              <a:t>The web server is responsible for all user communications, with the user interface implemented using a web browser;</a:t>
            </a:r>
            <a:endParaRPr lang="en-GB" sz="2400" dirty="0"/>
          </a:p>
          <a:p>
            <a:pPr lvl="1"/>
            <a:r>
              <a:rPr lang="en-US" sz="2400" dirty="0"/>
              <a:t>The application server is responsible for implementing application-specific logic as well as information storage and retrieval requests; </a:t>
            </a:r>
            <a:endParaRPr lang="en-GB" sz="2400" dirty="0"/>
          </a:p>
          <a:p>
            <a:pPr lvl="1"/>
            <a:r>
              <a:rPr lang="en-US" sz="2400" dirty="0"/>
              <a:t>The database server moves information to and from the database and handles transaction management. </a:t>
            </a:r>
            <a:endParaRPr lang="en-GB" sz="2400" dirty="0"/>
          </a:p>
          <a:p>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F1AA-A2AC-49D9-BF43-390F67A98E0C}"/>
              </a:ext>
            </a:extLst>
          </p:cNvPr>
          <p:cNvSpPr>
            <a:spLocks noGrp="1"/>
          </p:cNvSpPr>
          <p:nvPr>
            <p:ph type="title"/>
          </p:nvPr>
        </p:nvSpPr>
        <p:spPr/>
        <p:txBody>
          <a:bodyPr/>
          <a:lstStyle/>
          <a:p>
            <a:r>
              <a:rPr lang="en-US" dirty="0"/>
              <a:t>Server implementation … cont.</a:t>
            </a:r>
          </a:p>
        </p:txBody>
      </p:sp>
      <p:sp>
        <p:nvSpPr>
          <p:cNvPr id="3" name="Content Placeholder 2">
            <a:extLst>
              <a:ext uri="{FF2B5EF4-FFF2-40B4-BE49-F238E27FC236}">
                <a16:creationId xmlns:a16="http://schemas.microsoft.com/office/drawing/2014/main" id="{A31545DA-C8F7-46E8-AB98-5E45916CC9AF}"/>
              </a:ext>
            </a:extLst>
          </p:cNvPr>
          <p:cNvSpPr>
            <a:spLocks noGrp="1"/>
          </p:cNvSpPr>
          <p:nvPr>
            <p:ph idx="1"/>
          </p:nvPr>
        </p:nvSpPr>
        <p:spPr>
          <a:xfrm>
            <a:off x="457200" y="1600200"/>
            <a:ext cx="8229600" cy="2657007"/>
          </a:xfrm>
        </p:spPr>
        <p:txBody>
          <a:bodyPr/>
          <a:lstStyle/>
          <a:p>
            <a:r>
              <a:rPr lang="en-US" dirty="0"/>
              <a:t>Using multiple servers allows high throughput and makes it possible to handle thousands of transactions per minute. </a:t>
            </a:r>
          </a:p>
          <a:p>
            <a:r>
              <a:rPr lang="en-US" dirty="0"/>
              <a:t>As demand increases, servers can be added at each level to cope with the extra processing involved.</a:t>
            </a:r>
          </a:p>
        </p:txBody>
      </p:sp>
      <p:sp>
        <p:nvSpPr>
          <p:cNvPr id="5" name="Slide Number Placeholder 4">
            <a:extLst>
              <a:ext uri="{FF2B5EF4-FFF2-40B4-BE49-F238E27FC236}">
                <a16:creationId xmlns:a16="http://schemas.microsoft.com/office/drawing/2014/main" id="{38C08288-28CC-4314-A953-FBD73D5D5B0D}"/>
              </a:ext>
            </a:extLst>
          </p:cNvPr>
          <p:cNvSpPr>
            <a:spLocks noGrp="1"/>
          </p:cNvSpPr>
          <p:nvPr>
            <p:ph type="sldNum" sz="quarter" idx="12"/>
          </p:nvPr>
        </p:nvSpPr>
        <p:spPr/>
        <p:txBody>
          <a:bodyPr/>
          <a:lstStyle/>
          <a:p>
            <a:fld id="{EC33B370-F672-B743-B3AF-248A63C17270}" type="slidenum">
              <a:rPr lang="en-US" smtClean="0"/>
              <a:pPr/>
              <a:t>19</a:t>
            </a:fld>
            <a:endParaRPr lang="en-US"/>
          </a:p>
        </p:txBody>
      </p:sp>
    </p:spTree>
    <p:extLst>
      <p:ext uri="{BB962C8B-B14F-4D97-AF65-F5344CB8AC3E}">
        <p14:creationId xmlns:p14="http://schemas.microsoft.com/office/powerpoint/2010/main" val="4170007560"/>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06940-B014-463E-B732-BF72795FEF92}"/>
              </a:ext>
            </a:extLst>
          </p:cNvPr>
          <p:cNvSpPr>
            <a:spLocks noGrp="1"/>
          </p:cNvSpPr>
          <p:nvPr>
            <p:ph type="title"/>
          </p:nvPr>
        </p:nvSpPr>
        <p:spPr/>
        <p:txBody>
          <a:bodyPr/>
          <a:lstStyle/>
          <a:p>
            <a:r>
              <a:rPr lang="en-US" dirty="0"/>
              <a:t>Reference - Text Book:</a:t>
            </a:r>
          </a:p>
        </p:txBody>
      </p:sp>
      <p:sp>
        <p:nvSpPr>
          <p:cNvPr id="3" name="Content Placeholder 2">
            <a:extLst>
              <a:ext uri="{FF2B5EF4-FFF2-40B4-BE49-F238E27FC236}">
                <a16:creationId xmlns:a16="http://schemas.microsoft.com/office/drawing/2014/main" id="{C9667C07-9BB7-4EBC-B6B2-505E34CD917E}"/>
              </a:ext>
            </a:extLst>
          </p:cNvPr>
          <p:cNvSpPr>
            <a:spLocks noGrp="1"/>
          </p:cNvSpPr>
          <p:nvPr>
            <p:ph idx="1"/>
          </p:nvPr>
        </p:nvSpPr>
        <p:spPr/>
        <p:txBody>
          <a:bodyPr/>
          <a:lstStyle/>
          <a:p>
            <a:pPr algn="just">
              <a:buFont typeface="Wingdings" panose="05000000000000000000" pitchFamily="2" charset="2"/>
              <a:buChar char="§"/>
            </a:pPr>
            <a:r>
              <a:rPr lang="en-US" dirty="0">
                <a:solidFill>
                  <a:schemeClr val="tx1"/>
                </a:solidFill>
              </a:rPr>
              <a:t>Chapter </a:t>
            </a:r>
            <a:r>
              <a:rPr lang="en-US" b="1" dirty="0">
                <a:solidFill>
                  <a:schemeClr val="tx1"/>
                </a:solidFill>
              </a:rPr>
              <a:t>6</a:t>
            </a:r>
            <a:r>
              <a:rPr lang="en-US" dirty="0">
                <a:solidFill>
                  <a:schemeClr val="tx1"/>
                </a:solidFill>
              </a:rPr>
              <a:t> of Software Engineering book - by Ian Sommerville. l0th Edition. Addison Wesley, 2015,  ISBN-10: 0137035152.</a:t>
            </a:r>
          </a:p>
        </p:txBody>
      </p:sp>
      <p:sp>
        <p:nvSpPr>
          <p:cNvPr id="4" name="Slide Number Placeholder 3">
            <a:extLst>
              <a:ext uri="{FF2B5EF4-FFF2-40B4-BE49-F238E27FC236}">
                <a16:creationId xmlns:a16="http://schemas.microsoft.com/office/drawing/2014/main" id="{2CE56E8D-990B-4150-825B-36A4BD3F2F43}"/>
              </a:ext>
            </a:extLst>
          </p:cNvPr>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Tree>
    <p:extLst>
      <p:ext uri="{BB962C8B-B14F-4D97-AF65-F5344CB8AC3E}">
        <p14:creationId xmlns:p14="http://schemas.microsoft.com/office/powerpoint/2010/main" val="283380035"/>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229600" cy="5121275"/>
          </a:xfrm>
        </p:spPr>
        <p:txBody>
          <a:bodyPr/>
          <a:lstStyle/>
          <a:p>
            <a:r>
              <a:rPr lang="en-US" dirty="0"/>
              <a:t>Models of application systems architectures help us understand and compare applications, validate application system designs and assess large-scale components for reuse.</a:t>
            </a:r>
            <a:endParaRPr lang="en-GB" dirty="0"/>
          </a:p>
          <a:p>
            <a:r>
              <a:rPr lang="en-US" dirty="0"/>
              <a:t>All systems that involve interaction with a shared database can be considered to be transaction-based information systems. </a:t>
            </a:r>
          </a:p>
          <a:p>
            <a:r>
              <a:rPr lang="en-US" dirty="0"/>
              <a:t>An information system allows controlled access to a large base of information, such as a library catalog.</a:t>
            </a:r>
          </a:p>
          <a:p>
            <a:r>
              <a:rPr lang="en-US" dirty="0"/>
              <a:t>Information systems are almost always web-based systems, where the user interface is implemented in a web browser.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20</a:t>
            </a:fld>
            <a:endParaRPr lang="en-US" dirty="0"/>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chemeClr val="tx1">
                    <a:lumMod val="50000"/>
                    <a:lumOff val="50000"/>
                  </a:schemeClr>
                </a:solidFill>
              </a:rPr>
              <a:t>Chapter 1 – Architectural Design</a:t>
            </a: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dirty="0">
                <a:solidFill>
                  <a:schemeClr val="tx1">
                    <a:lumMod val="95000"/>
                    <a:lumOff val="5000"/>
                  </a:schemeClr>
                </a:solidFill>
                <a:latin typeface="Arial"/>
                <a:cs typeface="Arial"/>
              </a:rPr>
              <a:t>Mutah University</a:t>
            </a:r>
          </a:p>
          <a:p>
            <a:pPr>
              <a:spcBef>
                <a:spcPct val="0"/>
              </a:spcBef>
            </a:pPr>
            <a:r>
              <a:rPr lang="en-US" sz="2000" dirty="0">
                <a:solidFill>
                  <a:schemeClr val="tx1">
                    <a:lumMod val="95000"/>
                    <a:lumOff val="5000"/>
                  </a:schemeClr>
                </a:solidFill>
                <a:latin typeface="Arial"/>
                <a:cs typeface="Arial"/>
              </a:rPr>
              <a:t>Faculty of IT</a:t>
            </a:r>
          </a:p>
          <a:p>
            <a:pPr>
              <a:spcBef>
                <a:spcPct val="0"/>
              </a:spcBef>
            </a:pPr>
            <a:r>
              <a:rPr lang="en-US" sz="2000" dirty="0">
                <a:solidFill>
                  <a:schemeClr val="tx1">
                    <a:lumMod val="95000"/>
                    <a:lumOff val="5000"/>
                  </a:schemeClr>
                </a:solidFill>
                <a:latin typeface="Arial"/>
                <a:cs typeface="Arial"/>
              </a:rPr>
              <a:t>Department of Software Engineering</a:t>
            </a: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rPr>
              <a:t>Dr. Ra’Fat A. AL-</a:t>
            </a:r>
            <a:r>
              <a:rPr lang="en-US" sz="2000" dirty="0" err="1">
                <a:solidFill>
                  <a:schemeClr val="tx1">
                    <a:lumMod val="95000"/>
                    <a:lumOff val="5000"/>
                  </a:schemeClr>
                </a:solidFill>
                <a:latin typeface="Arial"/>
                <a:cs typeface="Arial"/>
              </a:rPr>
              <a:t>Msie’Deen</a:t>
            </a: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hlinkClick r:id="rId2">
                  <a:extLst>
                    <a:ext uri="{A12FA001-AC4F-418D-AE19-62706E023703}">
                      <ahyp:hlinkClr xmlns:ahyp="http://schemas.microsoft.com/office/drawing/2018/hyperlinkcolor" val="tx"/>
                    </a:ext>
                  </a:extLst>
                </a:hlinkClick>
              </a:rPr>
              <a:t>rafatalmsiedeen@mutah.edu.jo</a:t>
            </a:r>
            <a:endParaRPr lang="en-US" sz="2000" dirty="0">
              <a:solidFill>
                <a:schemeClr val="tx1">
                  <a:lumMod val="95000"/>
                  <a:lumOff val="5000"/>
                </a:schemeClr>
              </a:solidFill>
              <a:latin typeface="Arial"/>
              <a:cs typeface="Arial"/>
            </a:endParaRPr>
          </a:p>
          <a:p>
            <a:pPr>
              <a:spcBef>
                <a:spcPct val="0"/>
              </a:spcBef>
            </a:pPr>
            <a:endParaRPr lang="en-US" sz="2000" dirty="0">
              <a:hlinkClick r:id="rId3"/>
            </a:endParaRPr>
          </a:p>
          <a:p>
            <a:pPr>
              <a:spcBef>
                <a:spcPct val="0"/>
              </a:spcBef>
            </a:pPr>
            <a:r>
              <a:rPr lang="en-US" sz="2000" dirty="0">
                <a:hlinkClick r:id="rId3"/>
              </a:rPr>
              <a:t>https://rafat66.github.io/Al-Msie-Deen/</a:t>
            </a:r>
            <a:endParaRPr lang="en-US" sz="2000"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extLst>
      <p:ext uri="{BB962C8B-B14F-4D97-AF65-F5344CB8AC3E}">
        <p14:creationId xmlns:p14="http://schemas.microsoft.com/office/powerpoint/2010/main" val="4006498227"/>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solidFill>
                  <a:schemeClr val="tx1"/>
                </a:solidFill>
              </a:rPr>
              <a:t>Architectural design decisions</a:t>
            </a:r>
            <a:endParaRPr lang="en-GB" dirty="0">
              <a:solidFill>
                <a:schemeClr val="tx1"/>
              </a:solidFill>
            </a:endParaRPr>
          </a:p>
          <a:p>
            <a:r>
              <a:rPr lang="en-US" dirty="0">
                <a:solidFill>
                  <a:schemeClr val="tx1"/>
                </a:solidFill>
              </a:rPr>
              <a:t>Architectural views</a:t>
            </a:r>
            <a:endParaRPr lang="en-GB" dirty="0">
              <a:solidFill>
                <a:schemeClr val="tx1"/>
              </a:solidFill>
            </a:endParaRPr>
          </a:p>
          <a:p>
            <a:r>
              <a:rPr lang="en-US" dirty="0">
                <a:solidFill>
                  <a:schemeClr val="tx1"/>
                </a:solidFill>
              </a:rPr>
              <a:t>Architectural patterns</a:t>
            </a:r>
            <a:endParaRPr lang="en-GB" dirty="0">
              <a:solidFill>
                <a:schemeClr val="tx1"/>
              </a:solidFill>
            </a:endParaRPr>
          </a:p>
          <a:p>
            <a:r>
              <a:rPr lang="en-US" dirty="0">
                <a:solidFill>
                  <a:srgbClr val="FF0000"/>
                </a:solidFill>
              </a:rPr>
              <a:t>Application architectures</a:t>
            </a:r>
            <a:endParaRPr lang="en-GB"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pPr/>
              <a:t>18/03/2020</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646802"/>
            <a:ext cx="8229600" cy="2614746"/>
          </a:xfrm>
        </p:spPr>
        <p:txBody>
          <a:bodyPr/>
          <a:lstStyle/>
          <a:p>
            <a:pPr algn="ctr"/>
            <a:r>
              <a:rPr lang="en-US" dirty="0">
                <a:solidFill>
                  <a:schemeClr val="tx1">
                    <a:lumMod val="50000"/>
                    <a:lumOff val="50000"/>
                  </a:schemeClr>
                </a:solidFill>
                <a:latin typeface="Bahnschrift" panose="020B0502040204020203" pitchFamily="34" charset="0"/>
              </a:rPr>
              <a:t>Application architectures</a:t>
            </a:r>
            <a:br>
              <a:rPr lang="en-US" dirty="0">
                <a:latin typeface="Bahnschrift" panose="020B0502040204020203" pitchFamily="34" charset="0"/>
              </a:rPr>
            </a:br>
            <a:br>
              <a:rPr lang="en-US" dirty="0">
                <a:latin typeface="Bahnschrift" panose="020B0502040204020203" pitchFamily="34" charset="0"/>
              </a:rPr>
            </a:br>
            <a:r>
              <a:rPr lang="en-US" dirty="0">
                <a:solidFill>
                  <a:schemeClr val="tx1">
                    <a:lumMod val="50000"/>
                    <a:lumOff val="50000"/>
                  </a:schemeClr>
                </a:solidFill>
                <a:latin typeface="Bahnschrift" panose="020B0502040204020203" pitchFamily="34" charset="0"/>
              </a:rPr>
              <a:t>Transaction processing systems</a:t>
            </a:r>
            <a:br>
              <a:rPr lang="en-US" dirty="0">
                <a:latin typeface="Bahnschrift" panose="020B0502040204020203" pitchFamily="34" charset="0"/>
              </a:rPr>
            </a:br>
            <a:br>
              <a:rPr lang="en-US" dirty="0">
                <a:latin typeface="Bahnschrift" panose="020B0502040204020203" pitchFamily="34" charset="0"/>
              </a:rPr>
            </a:br>
            <a:r>
              <a:rPr lang="en-US" dirty="0">
                <a:latin typeface="Bahnschrift" panose="020B0502040204020203" pitchFamily="34" charset="0"/>
              </a:rPr>
              <a:t>Information systems</a:t>
            </a: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3D69-D605-4E1B-9BDC-D183825B7F38}"/>
              </a:ext>
            </a:extLst>
          </p:cNvPr>
          <p:cNvSpPr>
            <a:spLocks noGrp="1"/>
          </p:cNvSpPr>
          <p:nvPr>
            <p:ph type="title"/>
          </p:nvPr>
        </p:nvSpPr>
        <p:spPr/>
        <p:txBody>
          <a:bodyPr/>
          <a:lstStyle/>
          <a:p>
            <a:r>
              <a:rPr lang="en-US" dirty="0"/>
              <a:t>Information systems</a:t>
            </a:r>
          </a:p>
        </p:txBody>
      </p:sp>
      <p:sp>
        <p:nvSpPr>
          <p:cNvPr id="3" name="Content Placeholder 2">
            <a:extLst>
              <a:ext uri="{FF2B5EF4-FFF2-40B4-BE49-F238E27FC236}">
                <a16:creationId xmlns:a16="http://schemas.microsoft.com/office/drawing/2014/main" id="{10E0A82D-0310-435C-B32C-BDE17DC82431}"/>
              </a:ext>
            </a:extLst>
          </p:cNvPr>
          <p:cNvSpPr>
            <a:spLocks noGrp="1"/>
          </p:cNvSpPr>
          <p:nvPr>
            <p:ph idx="1"/>
          </p:nvPr>
        </p:nvSpPr>
        <p:spPr/>
        <p:txBody>
          <a:bodyPr/>
          <a:lstStyle/>
          <a:p>
            <a:r>
              <a:rPr lang="en-US" dirty="0"/>
              <a:t>All systems that involve interaction with a shared database can be considered to be transaction-based information systems. </a:t>
            </a:r>
          </a:p>
          <a:p>
            <a:r>
              <a:rPr lang="en-US" dirty="0"/>
              <a:t>An information system allows controlled access to a large base of information, such as a library catalog, a flight timetable, or the records of patients in a hospital.</a:t>
            </a:r>
          </a:p>
          <a:p>
            <a:r>
              <a:rPr lang="en-US" dirty="0"/>
              <a:t>Information systems are almost always web-based systems, where the user interface is implemented in a web browser.</a:t>
            </a:r>
          </a:p>
        </p:txBody>
      </p:sp>
      <p:sp>
        <p:nvSpPr>
          <p:cNvPr id="5" name="Slide Number Placeholder 4">
            <a:extLst>
              <a:ext uri="{FF2B5EF4-FFF2-40B4-BE49-F238E27FC236}">
                <a16:creationId xmlns:a16="http://schemas.microsoft.com/office/drawing/2014/main" id="{CCD5CBD4-35A2-4A09-BC4C-13449402831E}"/>
              </a:ext>
            </a:extLst>
          </p:cNvPr>
          <p:cNvSpPr>
            <a:spLocks noGrp="1"/>
          </p:cNvSpPr>
          <p:nvPr>
            <p:ph type="sldNum" sz="quarter" idx="12"/>
          </p:nvPr>
        </p:nvSpPr>
        <p:spPr/>
        <p:txBody>
          <a:bodyPr/>
          <a:lstStyle/>
          <a:p>
            <a:fld id="{EC33B370-F672-B743-B3AF-248A63C17270}" type="slidenum">
              <a:rPr lang="en-US" smtClean="0"/>
              <a:pPr/>
              <a:t>5</a:t>
            </a:fld>
            <a:endParaRPr lang="en-US"/>
          </a:p>
        </p:txBody>
      </p:sp>
    </p:spTree>
    <p:extLst>
      <p:ext uri="{BB962C8B-B14F-4D97-AF65-F5344CB8AC3E}">
        <p14:creationId xmlns:p14="http://schemas.microsoft.com/office/powerpoint/2010/main" val="3732334398"/>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A130-AD69-4D9B-8060-88DF6A3F23D6}"/>
              </a:ext>
            </a:extLst>
          </p:cNvPr>
          <p:cNvSpPr>
            <a:spLocks noGrp="1"/>
          </p:cNvSpPr>
          <p:nvPr>
            <p:ph type="title"/>
          </p:nvPr>
        </p:nvSpPr>
        <p:spPr/>
        <p:txBody>
          <a:bodyPr/>
          <a:lstStyle/>
          <a:p>
            <a:r>
              <a:rPr lang="en-US" dirty="0"/>
              <a:t>Information systems … cont.</a:t>
            </a:r>
          </a:p>
        </p:txBody>
      </p:sp>
      <p:sp>
        <p:nvSpPr>
          <p:cNvPr id="3" name="Content Placeholder 2">
            <a:extLst>
              <a:ext uri="{FF2B5EF4-FFF2-40B4-BE49-F238E27FC236}">
                <a16:creationId xmlns:a16="http://schemas.microsoft.com/office/drawing/2014/main" id="{0C7C31E7-75E7-413A-8629-C72BFD1C0F1B}"/>
              </a:ext>
            </a:extLst>
          </p:cNvPr>
          <p:cNvSpPr>
            <a:spLocks noGrp="1"/>
          </p:cNvSpPr>
          <p:nvPr>
            <p:ph idx="1"/>
          </p:nvPr>
        </p:nvSpPr>
        <p:spPr>
          <a:xfrm>
            <a:off x="457200" y="1600200"/>
            <a:ext cx="8229600" cy="5121275"/>
          </a:xfrm>
        </p:spPr>
        <p:txBody>
          <a:bodyPr/>
          <a:lstStyle/>
          <a:p>
            <a:r>
              <a:rPr lang="en-US" dirty="0"/>
              <a:t>Figure </a:t>
            </a:r>
            <a:r>
              <a:rPr lang="en-US" dirty="0">
                <a:solidFill>
                  <a:srgbClr val="FF0000"/>
                </a:solidFill>
              </a:rPr>
              <a:t>1</a:t>
            </a:r>
            <a:r>
              <a:rPr lang="en-US" dirty="0"/>
              <a:t> presents a very general model of an information system. </a:t>
            </a:r>
          </a:p>
          <a:p>
            <a:r>
              <a:rPr lang="en-US" dirty="0"/>
              <a:t>The system is modeled using a layered approach (discussed in Section 6.3) where the top layer supports the user interface and the bottom layer is the system database. </a:t>
            </a:r>
          </a:p>
          <a:p>
            <a:r>
              <a:rPr lang="en-US" dirty="0"/>
              <a:t>The user communications layer handles all input and output from the user interface, and the information retrieval layer includes application-specific logic for accessing and updating the database. </a:t>
            </a:r>
          </a:p>
          <a:p>
            <a:r>
              <a:rPr lang="en-US" dirty="0"/>
              <a:t>The layers in this model can map directly onto servers in a distributed Internet-based system.</a:t>
            </a:r>
          </a:p>
        </p:txBody>
      </p:sp>
      <p:sp>
        <p:nvSpPr>
          <p:cNvPr id="5" name="Slide Number Placeholder 4">
            <a:extLst>
              <a:ext uri="{FF2B5EF4-FFF2-40B4-BE49-F238E27FC236}">
                <a16:creationId xmlns:a16="http://schemas.microsoft.com/office/drawing/2014/main" id="{E6B911DA-2144-43B2-B8B7-24C97B43C5B2}"/>
              </a:ext>
            </a:extLst>
          </p:cNvPr>
          <p:cNvSpPr>
            <a:spLocks noGrp="1"/>
          </p:cNvSpPr>
          <p:nvPr>
            <p:ph type="sldNum" sz="quarter" idx="12"/>
          </p:nvPr>
        </p:nvSpPr>
        <p:spPr/>
        <p:txBody>
          <a:bodyPr/>
          <a:lstStyle/>
          <a:p>
            <a:fld id="{EC33B370-F672-B743-B3AF-248A63C17270}" type="slidenum">
              <a:rPr lang="en-US" smtClean="0"/>
              <a:pPr/>
              <a:t>6</a:t>
            </a:fld>
            <a:endParaRPr lang="en-US"/>
          </a:p>
        </p:txBody>
      </p:sp>
    </p:spTree>
    <p:extLst>
      <p:ext uri="{BB962C8B-B14F-4D97-AF65-F5344CB8AC3E}">
        <p14:creationId xmlns:p14="http://schemas.microsoft.com/office/powerpoint/2010/main" val="98925747"/>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D6E0A-C942-45B8-A77C-2CB323D82264}"/>
              </a:ext>
            </a:extLst>
          </p:cNvPr>
          <p:cNvSpPr>
            <a:spLocks noGrp="1"/>
          </p:cNvSpPr>
          <p:nvPr>
            <p:ph type="title"/>
          </p:nvPr>
        </p:nvSpPr>
        <p:spPr/>
        <p:txBody>
          <a:bodyPr/>
          <a:lstStyle/>
          <a:p>
            <a:r>
              <a:rPr lang="en-US" dirty="0"/>
              <a:t>Layered information system architecture</a:t>
            </a:r>
            <a:r>
              <a:rPr lang="en-GB" dirty="0"/>
              <a:t> </a:t>
            </a:r>
            <a:endParaRPr lang="en-US" dirty="0"/>
          </a:p>
        </p:txBody>
      </p:sp>
      <p:pic>
        <p:nvPicPr>
          <p:cNvPr id="6" name="Content Placeholder 5">
            <a:extLst>
              <a:ext uri="{FF2B5EF4-FFF2-40B4-BE49-F238E27FC236}">
                <a16:creationId xmlns:a16="http://schemas.microsoft.com/office/drawing/2014/main" id="{0226F69B-EC8E-4C7A-AC0C-14E45E75BA6F}"/>
              </a:ext>
            </a:extLst>
          </p:cNvPr>
          <p:cNvPicPr>
            <a:picLocks noGrp="1" noChangeAspect="1"/>
          </p:cNvPicPr>
          <p:nvPr>
            <p:ph idx="1"/>
          </p:nvPr>
        </p:nvPicPr>
        <p:blipFill>
          <a:blip r:embed="rId2"/>
          <a:stretch>
            <a:fillRect/>
          </a:stretch>
        </p:blipFill>
        <p:spPr>
          <a:xfrm>
            <a:off x="908084" y="1523028"/>
            <a:ext cx="6391463" cy="4727931"/>
          </a:xfrm>
          <a:prstGeom prst="rect">
            <a:avLst/>
          </a:prstGeom>
        </p:spPr>
      </p:pic>
      <p:sp>
        <p:nvSpPr>
          <p:cNvPr id="5" name="Slide Number Placeholder 4">
            <a:extLst>
              <a:ext uri="{FF2B5EF4-FFF2-40B4-BE49-F238E27FC236}">
                <a16:creationId xmlns:a16="http://schemas.microsoft.com/office/drawing/2014/main" id="{E1CA17CD-3ABC-43AA-A4FA-7BB05BCBFC74}"/>
              </a:ext>
            </a:extLst>
          </p:cNvPr>
          <p:cNvSpPr>
            <a:spLocks noGrp="1"/>
          </p:cNvSpPr>
          <p:nvPr>
            <p:ph type="sldNum" sz="quarter" idx="12"/>
          </p:nvPr>
        </p:nvSpPr>
        <p:spPr/>
        <p:txBody>
          <a:bodyPr/>
          <a:lstStyle/>
          <a:p>
            <a:fld id="{EC33B370-F672-B743-B3AF-248A63C17270}" type="slidenum">
              <a:rPr lang="en-US" smtClean="0"/>
              <a:pPr/>
              <a:t>7</a:t>
            </a:fld>
            <a:endParaRPr lang="en-US"/>
          </a:p>
        </p:txBody>
      </p:sp>
      <p:sp>
        <p:nvSpPr>
          <p:cNvPr id="7" name="Rectangle 6">
            <a:extLst>
              <a:ext uri="{FF2B5EF4-FFF2-40B4-BE49-F238E27FC236}">
                <a16:creationId xmlns:a16="http://schemas.microsoft.com/office/drawing/2014/main" id="{4B85496C-1195-43FE-8315-811F471C7C70}"/>
              </a:ext>
            </a:extLst>
          </p:cNvPr>
          <p:cNvSpPr/>
          <p:nvPr/>
        </p:nvSpPr>
        <p:spPr>
          <a:xfrm>
            <a:off x="908084" y="6275706"/>
            <a:ext cx="6391462" cy="400110"/>
          </a:xfrm>
          <a:prstGeom prst="rect">
            <a:avLst/>
          </a:prstGeom>
        </p:spPr>
        <p:txBody>
          <a:bodyPr wrap="square">
            <a:spAutoFit/>
          </a:bodyPr>
          <a:lstStyle/>
          <a:p>
            <a:pPr algn="ctr"/>
            <a:r>
              <a:rPr lang="en-US" sz="2000" dirty="0"/>
              <a:t>Figure 1. Layered information system architecture. </a:t>
            </a:r>
          </a:p>
        </p:txBody>
      </p:sp>
    </p:spTree>
    <p:extLst>
      <p:ext uri="{BB962C8B-B14F-4D97-AF65-F5344CB8AC3E}">
        <p14:creationId xmlns:p14="http://schemas.microsoft.com/office/powerpoint/2010/main" val="3346554765"/>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2F53-D1EC-49BD-AF1D-32C432F6258F}"/>
              </a:ext>
            </a:extLst>
          </p:cNvPr>
          <p:cNvSpPr>
            <a:spLocks noGrp="1"/>
          </p:cNvSpPr>
          <p:nvPr>
            <p:ph type="title"/>
          </p:nvPr>
        </p:nvSpPr>
        <p:spPr/>
        <p:txBody>
          <a:bodyPr/>
          <a:lstStyle/>
          <a:p>
            <a:r>
              <a:rPr lang="en-US" dirty="0"/>
              <a:t>Information systems architecture</a:t>
            </a:r>
          </a:p>
        </p:txBody>
      </p:sp>
      <p:sp>
        <p:nvSpPr>
          <p:cNvPr id="3" name="Content Placeholder 2">
            <a:extLst>
              <a:ext uri="{FF2B5EF4-FFF2-40B4-BE49-F238E27FC236}">
                <a16:creationId xmlns:a16="http://schemas.microsoft.com/office/drawing/2014/main" id="{78607B87-43EF-451A-A38D-938F131123C4}"/>
              </a:ext>
            </a:extLst>
          </p:cNvPr>
          <p:cNvSpPr>
            <a:spLocks noGrp="1"/>
          </p:cNvSpPr>
          <p:nvPr>
            <p:ph idx="1"/>
          </p:nvPr>
        </p:nvSpPr>
        <p:spPr/>
        <p:txBody>
          <a:bodyPr/>
          <a:lstStyle/>
          <a:p>
            <a:r>
              <a:rPr lang="en-US" dirty="0"/>
              <a:t>Information systems have a generic architecture that can be organized as a layered architecture.</a:t>
            </a:r>
          </a:p>
          <a:p>
            <a:r>
              <a:rPr lang="en-US" dirty="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a:p>
            <a:endParaRPr lang="en-US" dirty="0"/>
          </a:p>
        </p:txBody>
      </p:sp>
      <p:sp>
        <p:nvSpPr>
          <p:cNvPr id="5" name="Slide Number Placeholder 4">
            <a:extLst>
              <a:ext uri="{FF2B5EF4-FFF2-40B4-BE49-F238E27FC236}">
                <a16:creationId xmlns:a16="http://schemas.microsoft.com/office/drawing/2014/main" id="{09D34226-A090-4277-B189-12089BFAB97E}"/>
              </a:ext>
            </a:extLst>
          </p:cNvPr>
          <p:cNvSpPr>
            <a:spLocks noGrp="1"/>
          </p:cNvSpPr>
          <p:nvPr>
            <p:ph type="sldNum" sz="quarter" idx="12"/>
          </p:nvPr>
        </p:nvSpPr>
        <p:spPr/>
        <p:txBody>
          <a:bodyPr/>
          <a:lstStyle/>
          <a:p>
            <a:fld id="{EC33B370-F672-B743-B3AF-248A63C17270}" type="slidenum">
              <a:rPr lang="en-US" smtClean="0"/>
              <a:pPr/>
              <a:t>8</a:t>
            </a:fld>
            <a:endParaRPr lang="en-US"/>
          </a:p>
        </p:txBody>
      </p:sp>
    </p:spTree>
    <p:extLst>
      <p:ext uri="{BB962C8B-B14F-4D97-AF65-F5344CB8AC3E}">
        <p14:creationId xmlns:p14="http://schemas.microsoft.com/office/powerpoint/2010/main" val="1442210306"/>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8673E-6344-4E81-A6F8-21D957796033}"/>
              </a:ext>
            </a:extLst>
          </p:cNvPr>
          <p:cNvSpPr>
            <a:spLocks noGrp="1"/>
          </p:cNvSpPr>
          <p:nvPr>
            <p:ph type="title"/>
          </p:nvPr>
        </p:nvSpPr>
        <p:spPr/>
        <p:txBody>
          <a:bodyPr/>
          <a:lstStyle/>
          <a:p>
            <a:r>
              <a:rPr lang="en-US" dirty="0"/>
              <a:t>The architecture of the </a:t>
            </a:r>
            <a:r>
              <a:rPr lang="en-GB" dirty="0"/>
              <a:t>Mentcare system</a:t>
            </a:r>
            <a:endParaRPr lang="en-US" dirty="0"/>
          </a:p>
        </p:txBody>
      </p:sp>
      <p:sp>
        <p:nvSpPr>
          <p:cNvPr id="3" name="Content Placeholder 2">
            <a:extLst>
              <a:ext uri="{FF2B5EF4-FFF2-40B4-BE49-F238E27FC236}">
                <a16:creationId xmlns:a16="http://schemas.microsoft.com/office/drawing/2014/main" id="{CE796233-996C-43F4-ADF9-43882814097E}"/>
              </a:ext>
            </a:extLst>
          </p:cNvPr>
          <p:cNvSpPr>
            <a:spLocks noGrp="1"/>
          </p:cNvSpPr>
          <p:nvPr>
            <p:ph idx="1"/>
          </p:nvPr>
        </p:nvSpPr>
        <p:spPr/>
        <p:txBody>
          <a:bodyPr/>
          <a:lstStyle/>
          <a:p>
            <a:r>
              <a:rPr lang="en-US" dirty="0"/>
              <a:t>As an example of an instantiation of this layered model, Figure </a:t>
            </a:r>
            <a:r>
              <a:rPr lang="en-US" dirty="0">
                <a:solidFill>
                  <a:srgbClr val="FF0000"/>
                </a:solidFill>
              </a:rPr>
              <a:t>2</a:t>
            </a:r>
            <a:r>
              <a:rPr lang="en-US" dirty="0"/>
              <a:t> shows the architecture of the Mentcare system.</a:t>
            </a:r>
          </a:p>
          <a:p>
            <a:r>
              <a:rPr lang="en-US" dirty="0"/>
              <a:t>Recall that this system maintains and manages details of patients who are consulting specialist doctors about mental health problems.</a:t>
            </a:r>
          </a:p>
          <a:p>
            <a:r>
              <a:rPr lang="en-US" dirty="0"/>
              <a:t>I have added detail to each layer in the model by identifying the components that support user communications and information retrieval and access.</a:t>
            </a:r>
          </a:p>
        </p:txBody>
      </p:sp>
      <p:sp>
        <p:nvSpPr>
          <p:cNvPr id="4" name="Date Placeholder 3">
            <a:extLst>
              <a:ext uri="{FF2B5EF4-FFF2-40B4-BE49-F238E27FC236}">
                <a16:creationId xmlns:a16="http://schemas.microsoft.com/office/drawing/2014/main" id="{D6F1303B-79F8-4D65-B3D2-111D163E5C50}"/>
              </a:ext>
            </a:extLst>
          </p:cNvPr>
          <p:cNvSpPr>
            <a:spLocks noGrp="1"/>
          </p:cNvSpPr>
          <p:nvPr>
            <p:ph type="dt" sz="half" idx="10"/>
          </p:nvPr>
        </p:nvSpPr>
        <p:spPr/>
        <p:txBody>
          <a:bodyPr/>
          <a:lstStyle/>
          <a:p>
            <a:fld id="{1EC4D177-3FD8-1541-B11E-1C53E75416D7}" type="datetime1">
              <a:rPr lang="en-GB" smtClean="0"/>
              <a:pPr/>
              <a:t>18/03/2020</a:t>
            </a:fld>
            <a:endParaRPr lang="en-US"/>
          </a:p>
        </p:txBody>
      </p:sp>
      <p:sp>
        <p:nvSpPr>
          <p:cNvPr id="5" name="Slide Number Placeholder 4">
            <a:extLst>
              <a:ext uri="{FF2B5EF4-FFF2-40B4-BE49-F238E27FC236}">
                <a16:creationId xmlns:a16="http://schemas.microsoft.com/office/drawing/2014/main" id="{8DFA4A7E-8EFF-4997-9847-3A1842E1B448}"/>
              </a:ext>
            </a:extLst>
          </p:cNvPr>
          <p:cNvSpPr>
            <a:spLocks noGrp="1"/>
          </p:cNvSpPr>
          <p:nvPr>
            <p:ph type="sldNum" sz="quarter" idx="12"/>
          </p:nvPr>
        </p:nvSpPr>
        <p:spPr/>
        <p:txBody>
          <a:bodyPr/>
          <a:lstStyle/>
          <a:p>
            <a:fld id="{EC33B370-F672-B743-B3AF-248A63C17270}" type="slidenum">
              <a:rPr lang="en-US" smtClean="0"/>
              <a:pPr/>
              <a:t>9</a:t>
            </a:fld>
            <a:endParaRPr lang="en-US"/>
          </a:p>
        </p:txBody>
      </p:sp>
    </p:spTree>
    <p:extLst>
      <p:ext uri="{BB962C8B-B14F-4D97-AF65-F5344CB8AC3E}">
        <p14:creationId xmlns:p14="http://schemas.microsoft.com/office/powerpoint/2010/main" val="1015714954"/>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6565</TotalTime>
  <Words>1100</Words>
  <Application>Microsoft Office PowerPoint</Application>
  <PresentationFormat>On-screen Show (4:3)</PresentationFormat>
  <Paragraphs>110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Bahnschrift</vt:lpstr>
      <vt:lpstr>Calibri</vt:lpstr>
      <vt:lpstr>Wingdings</vt:lpstr>
      <vt:lpstr>SE10 slides</vt:lpstr>
      <vt:lpstr>Chapter 1 – Architectural Design</vt:lpstr>
      <vt:lpstr>Reference - Text Book:</vt:lpstr>
      <vt:lpstr>Topics covered</vt:lpstr>
      <vt:lpstr>Application architectures  Transaction processing systems  Information systems</vt:lpstr>
      <vt:lpstr>Information systems</vt:lpstr>
      <vt:lpstr>Information systems … cont.</vt:lpstr>
      <vt:lpstr>Layered information system architecture </vt:lpstr>
      <vt:lpstr>Information systems architecture</vt:lpstr>
      <vt:lpstr>The architecture of the Mentcare system</vt:lpstr>
      <vt:lpstr>The architecture of the Mentcare system … cont.</vt:lpstr>
      <vt:lpstr>The architecture of the Mentcare system … cont.</vt:lpstr>
      <vt:lpstr>The architecture of the Mentcare system … cont.</vt:lpstr>
      <vt:lpstr>Web-based information systems</vt:lpstr>
      <vt:lpstr>Web-based information systems … cont.</vt:lpstr>
      <vt:lpstr>Layered information system architecture </vt:lpstr>
      <vt:lpstr>Web-based information systems … cont.</vt:lpstr>
      <vt:lpstr>Web-based information systems … cont.</vt:lpstr>
      <vt:lpstr>Server implementation</vt:lpstr>
      <vt:lpstr>Server implementation … cont.</vt:lpstr>
      <vt:lpstr>Key points</vt:lpstr>
      <vt:lpstr>Chapter 1 – Architectural Design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Rafat Almsiedeen</cp:lastModifiedBy>
  <cp:revision>89</cp:revision>
  <dcterms:created xsi:type="dcterms:W3CDTF">2010-01-18T20:35:25Z</dcterms:created>
  <dcterms:modified xsi:type="dcterms:W3CDTF">2020-03-18T17:30:17Z</dcterms:modified>
</cp:coreProperties>
</file>