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handoutMasterIdLst>
    <p:handoutMasterId r:id="rId24"/>
  </p:handoutMasterIdLst>
  <p:sldIdLst>
    <p:sldId id="256" r:id="rId2"/>
    <p:sldId id="404" r:id="rId3"/>
    <p:sldId id="277" r:id="rId4"/>
    <p:sldId id="416" r:id="rId5"/>
    <p:sldId id="417" r:id="rId6"/>
    <p:sldId id="418" r:id="rId7"/>
    <p:sldId id="306" r:id="rId8"/>
    <p:sldId id="422" r:id="rId9"/>
    <p:sldId id="420" r:id="rId10"/>
    <p:sldId id="423" r:id="rId11"/>
    <p:sldId id="424" r:id="rId12"/>
    <p:sldId id="419" r:id="rId13"/>
    <p:sldId id="421" r:id="rId14"/>
    <p:sldId id="425" r:id="rId15"/>
    <p:sldId id="426" r:id="rId16"/>
    <p:sldId id="427" r:id="rId17"/>
    <p:sldId id="428" r:id="rId18"/>
    <p:sldId id="307" r:id="rId19"/>
    <p:sldId id="429" r:id="rId20"/>
    <p:sldId id="430" r:id="rId21"/>
    <p:sldId id="41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1" autoAdjust="0"/>
    <p:restoredTop sz="94660"/>
  </p:normalViewPr>
  <p:slideViewPr>
    <p:cSldViewPr snapToGrid="0" snapToObjects="1">
      <p:cViewPr varScale="1">
        <p:scale>
          <a:sx n="64" d="100"/>
          <a:sy n="64" d="100"/>
        </p:scale>
        <p:origin x="1452" y="72"/>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3/22/2020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3/22/2020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22/03/2020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22/03/2020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22/03/2020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22/03/2020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22/03/2020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22/03/2020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22/03/2020</a:t>
            </a:fld>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22/03/2020</a:t>
            </a:fld>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22/03/2020</a:t>
            </a:fld>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22/03/2020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22/03/2020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22/03/2020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38A0-AFAE-47A1-8801-244B5C4A549A}"/>
              </a:ext>
            </a:extLst>
          </p:cNvPr>
          <p:cNvSpPr>
            <a:spLocks noGrp="1"/>
          </p:cNvSpPr>
          <p:nvPr>
            <p:ph type="title"/>
          </p:nvPr>
        </p:nvSpPr>
        <p:spPr/>
        <p:txBody>
          <a:bodyPr/>
          <a:lstStyle/>
          <a:p>
            <a:r>
              <a:rPr lang="en-US" dirty="0"/>
              <a:t>Compiler components … cont.</a:t>
            </a:r>
          </a:p>
        </p:txBody>
      </p:sp>
      <p:sp>
        <p:nvSpPr>
          <p:cNvPr id="3" name="Content Placeholder 2">
            <a:extLst>
              <a:ext uri="{FF2B5EF4-FFF2-40B4-BE49-F238E27FC236}">
                <a16:creationId xmlns:a16="http://schemas.microsoft.com/office/drawing/2014/main" id="{5C7C3BEE-C51B-4C5E-B2FA-C30C2767B4B8}"/>
              </a:ext>
            </a:extLst>
          </p:cNvPr>
          <p:cNvSpPr>
            <a:spLocks noGrp="1"/>
          </p:cNvSpPr>
          <p:nvPr>
            <p:ph idx="1"/>
          </p:nvPr>
        </p:nvSpPr>
        <p:spPr/>
        <p:txBody>
          <a:bodyPr/>
          <a:lstStyle/>
          <a:p>
            <a:pPr marL="457200" indent="-457200">
              <a:buFont typeface="+mj-lt"/>
              <a:buAutoNum type="arabicPeriod"/>
            </a:pPr>
            <a:r>
              <a:rPr lang="en-US" dirty="0"/>
              <a:t>A lexical analyzer, which takes input language tokens and converts them into an internal form.</a:t>
            </a:r>
          </a:p>
          <a:p>
            <a:pPr marL="457200" indent="-457200">
              <a:buFont typeface="+mj-lt"/>
              <a:buAutoNum type="arabicPeriod"/>
            </a:pPr>
            <a:r>
              <a:rPr lang="en-US" dirty="0"/>
              <a:t>A symbol table, which holds information about the names of entities (variables, class names, object names, etc.) used in the text that is being translated.</a:t>
            </a:r>
          </a:p>
          <a:p>
            <a:pPr marL="457200" indent="-457200">
              <a:buFont typeface="+mj-lt"/>
              <a:buAutoNum type="arabicPeriod"/>
            </a:pPr>
            <a:r>
              <a:rPr lang="en-US" dirty="0"/>
              <a:t>A syntax analyzer, which checks the syntax of the language being translated. It uses a defined grammar of the language and builds a syntax tree.</a:t>
            </a:r>
          </a:p>
        </p:txBody>
      </p:sp>
      <p:sp>
        <p:nvSpPr>
          <p:cNvPr id="4" name="Date Placeholder 3">
            <a:extLst>
              <a:ext uri="{FF2B5EF4-FFF2-40B4-BE49-F238E27FC236}">
                <a16:creationId xmlns:a16="http://schemas.microsoft.com/office/drawing/2014/main" id="{071F00E4-6DAD-4C15-894A-08010A2DF6D8}"/>
              </a:ext>
            </a:extLst>
          </p:cNvPr>
          <p:cNvSpPr>
            <a:spLocks noGrp="1"/>
          </p:cNvSpPr>
          <p:nvPr>
            <p:ph type="dt" sz="half" idx="10"/>
          </p:nvPr>
        </p:nvSpPr>
        <p:spPr/>
        <p:txBody>
          <a:bodyPr/>
          <a:lstStyle/>
          <a:p>
            <a:fld id="{1EC4D177-3FD8-1541-B11E-1C53E75416D7}" type="datetime1">
              <a:rPr lang="en-GB" smtClean="0"/>
              <a:pPr/>
              <a:t>22/03/2020</a:t>
            </a:fld>
            <a:endParaRPr lang="en-US"/>
          </a:p>
        </p:txBody>
      </p:sp>
      <p:sp>
        <p:nvSpPr>
          <p:cNvPr id="5" name="Slide Number Placeholder 4">
            <a:extLst>
              <a:ext uri="{FF2B5EF4-FFF2-40B4-BE49-F238E27FC236}">
                <a16:creationId xmlns:a16="http://schemas.microsoft.com/office/drawing/2014/main" id="{B9136D95-EF70-4493-9678-0C8558F38E0D}"/>
              </a:ext>
            </a:extLst>
          </p:cNvPr>
          <p:cNvSpPr>
            <a:spLocks noGrp="1"/>
          </p:cNvSpPr>
          <p:nvPr>
            <p:ph type="sldNum" sz="quarter" idx="12"/>
          </p:nvPr>
        </p:nvSpPr>
        <p:spPr/>
        <p:txBody>
          <a:bodyPr/>
          <a:lstStyle/>
          <a:p>
            <a:fld id="{EC33B370-F672-B743-B3AF-248A63C17270}" type="slidenum">
              <a:rPr lang="en-US" smtClean="0"/>
              <a:pPr/>
              <a:t>10</a:t>
            </a:fld>
            <a:endParaRPr lang="en-US"/>
          </a:p>
        </p:txBody>
      </p:sp>
    </p:spTree>
    <p:extLst>
      <p:ext uri="{BB962C8B-B14F-4D97-AF65-F5344CB8AC3E}">
        <p14:creationId xmlns:p14="http://schemas.microsoft.com/office/powerpoint/2010/main" val="486930264"/>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338A0-AFAE-47A1-8801-244B5C4A549A}"/>
              </a:ext>
            </a:extLst>
          </p:cNvPr>
          <p:cNvSpPr>
            <a:spLocks noGrp="1"/>
          </p:cNvSpPr>
          <p:nvPr>
            <p:ph type="title"/>
          </p:nvPr>
        </p:nvSpPr>
        <p:spPr/>
        <p:txBody>
          <a:bodyPr/>
          <a:lstStyle/>
          <a:p>
            <a:r>
              <a:rPr lang="en-US" dirty="0"/>
              <a:t>Compiler components … cont.</a:t>
            </a:r>
          </a:p>
        </p:txBody>
      </p:sp>
      <p:sp>
        <p:nvSpPr>
          <p:cNvPr id="3" name="Content Placeholder 2">
            <a:extLst>
              <a:ext uri="{FF2B5EF4-FFF2-40B4-BE49-F238E27FC236}">
                <a16:creationId xmlns:a16="http://schemas.microsoft.com/office/drawing/2014/main" id="{5C7C3BEE-C51B-4C5E-B2FA-C30C2767B4B8}"/>
              </a:ext>
            </a:extLst>
          </p:cNvPr>
          <p:cNvSpPr>
            <a:spLocks noGrp="1"/>
          </p:cNvSpPr>
          <p:nvPr>
            <p:ph idx="1"/>
          </p:nvPr>
        </p:nvSpPr>
        <p:spPr>
          <a:xfrm>
            <a:off x="457200" y="1600200"/>
            <a:ext cx="8229600" cy="4756150"/>
          </a:xfrm>
        </p:spPr>
        <p:txBody>
          <a:bodyPr/>
          <a:lstStyle/>
          <a:p>
            <a:pPr marL="457200" indent="-457200">
              <a:buFont typeface="+mj-lt"/>
              <a:buAutoNum type="arabicPeriod" startAt="4"/>
            </a:pPr>
            <a:r>
              <a:rPr lang="en-US" dirty="0"/>
              <a:t>A syntax tree, which is an internal structure representing the program being compiled.</a:t>
            </a:r>
          </a:p>
          <a:p>
            <a:pPr marL="457200" indent="-457200">
              <a:buFont typeface="+mj-lt"/>
              <a:buAutoNum type="arabicPeriod" startAt="4"/>
            </a:pPr>
            <a:r>
              <a:rPr lang="en-US" dirty="0"/>
              <a:t>A semantic analyzer, which uses information from the syntax tree and the symbol table to check the semantic correctness of the input language text.</a:t>
            </a:r>
          </a:p>
          <a:p>
            <a:pPr marL="457200" indent="-457200">
              <a:buFont typeface="+mj-lt"/>
              <a:buAutoNum type="arabicPeriod" startAt="4"/>
            </a:pPr>
            <a:r>
              <a:rPr lang="en-US" dirty="0"/>
              <a:t>A code generator, which “walks” the syntax tree and generates abstract machine code.</a:t>
            </a:r>
          </a:p>
          <a:p>
            <a:pPr marL="457200" indent="-457200">
              <a:buFont typeface="+mj-lt"/>
              <a:buAutoNum type="arabicPeriod" startAt="4"/>
            </a:pPr>
            <a:endParaRPr lang="en-US" dirty="0"/>
          </a:p>
          <a:p>
            <a:r>
              <a:rPr lang="en-US" dirty="0"/>
              <a:t>Other components might also be included that analyze and transform the syntax tree to improve efficiency and remove redundancy from the generated machine code. </a:t>
            </a:r>
          </a:p>
        </p:txBody>
      </p:sp>
      <p:sp>
        <p:nvSpPr>
          <p:cNvPr id="5" name="Slide Number Placeholder 4">
            <a:extLst>
              <a:ext uri="{FF2B5EF4-FFF2-40B4-BE49-F238E27FC236}">
                <a16:creationId xmlns:a16="http://schemas.microsoft.com/office/drawing/2014/main" id="{B9136D95-EF70-4493-9678-0C8558F38E0D}"/>
              </a:ext>
            </a:extLst>
          </p:cNvPr>
          <p:cNvSpPr>
            <a:spLocks noGrp="1"/>
          </p:cNvSpPr>
          <p:nvPr>
            <p:ph type="sldNum" sz="quarter" idx="12"/>
          </p:nvPr>
        </p:nvSpPr>
        <p:spPr/>
        <p:txBody>
          <a:bodyPr/>
          <a:lstStyle/>
          <a:p>
            <a:fld id="{EC33B370-F672-B743-B3AF-248A63C17270}" type="slidenum">
              <a:rPr lang="en-US" smtClean="0"/>
              <a:pPr/>
              <a:t>11</a:t>
            </a:fld>
            <a:endParaRPr lang="en-US"/>
          </a:p>
        </p:txBody>
      </p:sp>
    </p:spTree>
    <p:extLst>
      <p:ext uri="{BB962C8B-B14F-4D97-AF65-F5344CB8AC3E}">
        <p14:creationId xmlns:p14="http://schemas.microsoft.com/office/powerpoint/2010/main" val="3636443561"/>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B9E9-C6F6-45BC-8BE6-E4E7B587B938}"/>
              </a:ext>
            </a:extLst>
          </p:cNvPr>
          <p:cNvSpPr>
            <a:spLocks noGrp="1"/>
          </p:cNvSpPr>
          <p:nvPr>
            <p:ph type="title"/>
          </p:nvPr>
        </p:nvSpPr>
        <p:spPr>
          <a:xfrm>
            <a:off x="457199" y="274638"/>
            <a:ext cx="7532557" cy="1143000"/>
          </a:xfrm>
        </p:spPr>
        <p:txBody>
          <a:bodyPr/>
          <a:lstStyle/>
          <a:p>
            <a:r>
              <a:rPr lang="en-US" sz="2000" dirty="0"/>
              <a:t>A repository architecture for a language processing system</a:t>
            </a:r>
            <a:endParaRPr lang="en-US" sz="2300" dirty="0"/>
          </a:p>
        </p:txBody>
      </p:sp>
      <p:sp>
        <p:nvSpPr>
          <p:cNvPr id="3" name="Content Placeholder 2">
            <a:extLst>
              <a:ext uri="{FF2B5EF4-FFF2-40B4-BE49-F238E27FC236}">
                <a16:creationId xmlns:a16="http://schemas.microsoft.com/office/drawing/2014/main" id="{027135FC-7E7B-4A78-9282-1DD586FAEB7F}"/>
              </a:ext>
            </a:extLst>
          </p:cNvPr>
          <p:cNvSpPr>
            <a:spLocks noGrp="1"/>
          </p:cNvSpPr>
          <p:nvPr>
            <p:ph idx="1"/>
          </p:nvPr>
        </p:nvSpPr>
        <p:spPr/>
        <p:txBody>
          <a:bodyPr/>
          <a:lstStyle/>
          <a:p>
            <a:pPr marL="0" indent="0" algn="ctr">
              <a:buNone/>
            </a:pPr>
            <a:r>
              <a:rPr lang="en-US" sz="2000" b="1" dirty="0"/>
              <a:t>Figure 2</a:t>
            </a:r>
            <a:r>
              <a:rPr lang="en-US" sz="2000" dirty="0"/>
              <a:t>. A repository architecture for a language processing system.</a:t>
            </a:r>
          </a:p>
        </p:txBody>
      </p:sp>
      <p:sp>
        <p:nvSpPr>
          <p:cNvPr id="5" name="Slide Number Placeholder 4">
            <a:extLst>
              <a:ext uri="{FF2B5EF4-FFF2-40B4-BE49-F238E27FC236}">
                <a16:creationId xmlns:a16="http://schemas.microsoft.com/office/drawing/2014/main" id="{7875E7B1-96A7-4AD2-994C-F8F29D84535B}"/>
              </a:ext>
            </a:extLst>
          </p:cNvPr>
          <p:cNvSpPr>
            <a:spLocks noGrp="1"/>
          </p:cNvSpPr>
          <p:nvPr>
            <p:ph type="sldNum" sz="quarter" idx="12"/>
          </p:nvPr>
        </p:nvSpPr>
        <p:spPr/>
        <p:txBody>
          <a:bodyPr/>
          <a:lstStyle/>
          <a:p>
            <a:fld id="{EC33B370-F672-B743-B3AF-248A63C17270}" type="slidenum">
              <a:rPr lang="en-US" smtClean="0"/>
              <a:pPr/>
              <a:t>12</a:t>
            </a:fld>
            <a:endParaRPr lang="en-US"/>
          </a:p>
        </p:txBody>
      </p:sp>
      <p:pic>
        <p:nvPicPr>
          <p:cNvPr id="6" name="Picture 5">
            <a:extLst>
              <a:ext uri="{FF2B5EF4-FFF2-40B4-BE49-F238E27FC236}">
                <a16:creationId xmlns:a16="http://schemas.microsoft.com/office/drawing/2014/main" id="{4D973595-E4AA-4DAB-93BB-77D3225EEF07}"/>
              </a:ext>
            </a:extLst>
          </p:cNvPr>
          <p:cNvPicPr>
            <a:picLocks noChangeAspect="1"/>
          </p:cNvPicPr>
          <p:nvPr/>
        </p:nvPicPr>
        <p:blipFill>
          <a:blip r:embed="rId2"/>
          <a:stretch>
            <a:fillRect/>
          </a:stretch>
        </p:blipFill>
        <p:spPr>
          <a:xfrm>
            <a:off x="1008085" y="2595175"/>
            <a:ext cx="6981671" cy="3943737"/>
          </a:xfrm>
          <a:prstGeom prst="rect">
            <a:avLst/>
          </a:prstGeom>
        </p:spPr>
      </p:pic>
    </p:spTree>
    <p:extLst>
      <p:ext uri="{BB962C8B-B14F-4D97-AF65-F5344CB8AC3E}">
        <p14:creationId xmlns:p14="http://schemas.microsoft.com/office/powerpoint/2010/main" val="1617227251"/>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9230-1A94-428A-B792-4EB35BED3834}"/>
              </a:ext>
            </a:extLst>
          </p:cNvPr>
          <p:cNvSpPr>
            <a:spLocks noGrp="1"/>
          </p:cNvSpPr>
          <p:nvPr>
            <p:ph type="title"/>
          </p:nvPr>
        </p:nvSpPr>
        <p:spPr/>
        <p:txBody>
          <a:bodyPr/>
          <a:lstStyle/>
          <a:p>
            <a:r>
              <a:rPr lang="en-US" dirty="0"/>
              <a:t>Natural language translator</a:t>
            </a:r>
          </a:p>
        </p:txBody>
      </p:sp>
      <p:sp>
        <p:nvSpPr>
          <p:cNvPr id="3" name="Content Placeholder 2">
            <a:extLst>
              <a:ext uri="{FF2B5EF4-FFF2-40B4-BE49-F238E27FC236}">
                <a16:creationId xmlns:a16="http://schemas.microsoft.com/office/drawing/2014/main" id="{65EB1687-9D1C-4F45-A7B3-3219714A3584}"/>
              </a:ext>
            </a:extLst>
          </p:cNvPr>
          <p:cNvSpPr>
            <a:spLocks noGrp="1"/>
          </p:cNvSpPr>
          <p:nvPr>
            <p:ph idx="1"/>
          </p:nvPr>
        </p:nvSpPr>
        <p:spPr/>
        <p:txBody>
          <a:bodyPr/>
          <a:lstStyle/>
          <a:p>
            <a:r>
              <a:rPr lang="en-US" dirty="0"/>
              <a:t>In other types of language processing system, such as a natural language translator, there will be additional components such as a dictionary. </a:t>
            </a:r>
          </a:p>
          <a:p>
            <a:r>
              <a:rPr lang="en-US" dirty="0"/>
              <a:t>The output of the system is translation of the input text.</a:t>
            </a:r>
          </a:p>
          <a:p>
            <a:endParaRPr lang="en-US" dirty="0"/>
          </a:p>
        </p:txBody>
      </p:sp>
      <p:sp>
        <p:nvSpPr>
          <p:cNvPr id="4" name="Date Placeholder 3">
            <a:extLst>
              <a:ext uri="{FF2B5EF4-FFF2-40B4-BE49-F238E27FC236}">
                <a16:creationId xmlns:a16="http://schemas.microsoft.com/office/drawing/2014/main" id="{DA3BC5D8-DB3B-434D-9524-E2874EFDF578}"/>
              </a:ext>
            </a:extLst>
          </p:cNvPr>
          <p:cNvSpPr>
            <a:spLocks noGrp="1"/>
          </p:cNvSpPr>
          <p:nvPr>
            <p:ph type="dt" sz="half" idx="10"/>
          </p:nvPr>
        </p:nvSpPr>
        <p:spPr/>
        <p:txBody>
          <a:bodyPr/>
          <a:lstStyle/>
          <a:p>
            <a:fld id="{1EC4D177-3FD8-1541-B11E-1C53E75416D7}" type="datetime1">
              <a:rPr lang="en-GB" smtClean="0"/>
              <a:pPr/>
              <a:t>22/03/2020</a:t>
            </a:fld>
            <a:endParaRPr lang="en-US"/>
          </a:p>
        </p:txBody>
      </p:sp>
      <p:sp>
        <p:nvSpPr>
          <p:cNvPr id="5" name="Slide Number Placeholder 4">
            <a:extLst>
              <a:ext uri="{FF2B5EF4-FFF2-40B4-BE49-F238E27FC236}">
                <a16:creationId xmlns:a16="http://schemas.microsoft.com/office/drawing/2014/main" id="{65E98002-4268-4126-A128-7C8AD511A9C9}"/>
              </a:ext>
            </a:extLst>
          </p:cNvPr>
          <p:cNvSpPr>
            <a:spLocks noGrp="1"/>
          </p:cNvSpPr>
          <p:nvPr>
            <p:ph type="sldNum" sz="quarter" idx="12"/>
          </p:nvPr>
        </p:nvSpPr>
        <p:spPr/>
        <p:txBody>
          <a:bodyPr/>
          <a:lstStyle/>
          <a:p>
            <a:fld id="{EC33B370-F672-B743-B3AF-248A63C17270}" type="slidenum">
              <a:rPr lang="en-US" smtClean="0"/>
              <a:pPr/>
              <a:t>13</a:t>
            </a:fld>
            <a:endParaRPr lang="en-US"/>
          </a:p>
        </p:txBody>
      </p:sp>
    </p:spTree>
    <p:extLst>
      <p:ext uri="{BB962C8B-B14F-4D97-AF65-F5344CB8AC3E}">
        <p14:creationId xmlns:p14="http://schemas.microsoft.com/office/powerpoint/2010/main" val="132022109"/>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3599-3FAD-43FB-B634-1F3AE320E1E9}"/>
              </a:ext>
            </a:extLst>
          </p:cNvPr>
          <p:cNvSpPr>
            <a:spLocks noGrp="1"/>
          </p:cNvSpPr>
          <p:nvPr>
            <p:ph type="title"/>
          </p:nvPr>
        </p:nvSpPr>
        <p:spPr/>
        <p:txBody>
          <a:bodyPr/>
          <a:lstStyle/>
          <a:p>
            <a:r>
              <a:rPr lang="en-US" dirty="0"/>
              <a:t>A repository architecture for a language processing system … cont.</a:t>
            </a:r>
          </a:p>
        </p:txBody>
      </p:sp>
      <p:sp>
        <p:nvSpPr>
          <p:cNvPr id="3" name="Content Placeholder 2">
            <a:extLst>
              <a:ext uri="{FF2B5EF4-FFF2-40B4-BE49-F238E27FC236}">
                <a16:creationId xmlns:a16="http://schemas.microsoft.com/office/drawing/2014/main" id="{63ECA6EE-AB67-4ABA-8AD0-716FEF93E36B}"/>
              </a:ext>
            </a:extLst>
          </p:cNvPr>
          <p:cNvSpPr>
            <a:spLocks noGrp="1"/>
          </p:cNvSpPr>
          <p:nvPr>
            <p:ph idx="1"/>
          </p:nvPr>
        </p:nvSpPr>
        <p:spPr>
          <a:xfrm>
            <a:off x="457200" y="1465290"/>
            <a:ext cx="8229600" cy="5362730"/>
          </a:xfrm>
        </p:spPr>
        <p:txBody>
          <a:bodyPr/>
          <a:lstStyle/>
          <a:p>
            <a:r>
              <a:rPr lang="en-US" sz="2200" dirty="0"/>
              <a:t>Figure </a:t>
            </a:r>
            <a:r>
              <a:rPr lang="en-US" sz="2200" dirty="0">
                <a:solidFill>
                  <a:srgbClr val="FF0000"/>
                </a:solidFill>
              </a:rPr>
              <a:t>2</a:t>
            </a:r>
            <a:r>
              <a:rPr lang="en-US" sz="2200" dirty="0"/>
              <a:t> illustrates how a language processing system can be part of an integrated set of programming support tools. </a:t>
            </a:r>
          </a:p>
          <a:p>
            <a:r>
              <a:rPr lang="en-US" sz="2200" dirty="0"/>
              <a:t>In this example, the symbol table and syntax tree act as a central information repository. Tools or tool fragments communicate through it.</a:t>
            </a:r>
          </a:p>
          <a:p>
            <a:r>
              <a:rPr lang="en-US" sz="2200" dirty="0"/>
              <a:t>Other information that is sometimes embedded in tools, such as the grammar definition and the definition of the output format for the program, have been taken out of the tools and put into the repository. </a:t>
            </a:r>
          </a:p>
          <a:p>
            <a:r>
              <a:rPr lang="en-US" sz="2200" dirty="0"/>
              <a:t>Therefore, a syntax-directed editor can check that the syntax of a program is correct as it is being typed. </a:t>
            </a:r>
          </a:p>
          <a:p>
            <a:r>
              <a:rPr lang="en-US" sz="2200" dirty="0"/>
              <a:t>A program formatter can create listings of the program that highlight different syntactic elements and are therefore easier to read and understand.</a:t>
            </a:r>
          </a:p>
        </p:txBody>
      </p:sp>
      <p:sp>
        <p:nvSpPr>
          <p:cNvPr id="5" name="Slide Number Placeholder 4">
            <a:extLst>
              <a:ext uri="{FF2B5EF4-FFF2-40B4-BE49-F238E27FC236}">
                <a16:creationId xmlns:a16="http://schemas.microsoft.com/office/drawing/2014/main" id="{58D6B5C5-F617-40AA-8796-32C3D02B02E0}"/>
              </a:ext>
            </a:extLst>
          </p:cNvPr>
          <p:cNvSpPr>
            <a:spLocks noGrp="1"/>
          </p:cNvSpPr>
          <p:nvPr>
            <p:ph type="sldNum" sz="quarter" idx="12"/>
          </p:nvPr>
        </p:nvSpPr>
        <p:spPr/>
        <p:txBody>
          <a:bodyPr/>
          <a:lstStyle/>
          <a:p>
            <a:fld id="{EC33B370-F672-B743-B3AF-248A63C17270}" type="slidenum">
              <a:rPr lang="en-US" smtClean="0"/>
              <a:pPr/>
              <a:t>14</a:t>
            </a:fld>
            <a:endParaRPr lang="en-US"/>
          </a:p>
        </p:txBody>
      </p:sp>
    </p:spTree>
    <p:extLst>
      <p:ext uri="{BB962C8B-B14F-4D97-AF65-F5344CB8AC3E}">
        <p14:creationId xmlns:p14="http://schemas.microsoft.com/office/powerpoint/2010/main" val="47818667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6A1B6-16B7-4576-8AA2-B1CF6E78F02C}"/>
              </a:ext>
            </a:extLst>
          </p:cNvPr>
          <p:cNvSpPr>
            <a:spLocks noGrp="1"/>
          </p:cNvSpPr>
          <p:nvPr>
            <p:ph type="title"/>
          </p:nvPr>
        </p:nvSpPr>
        <p:spPr/>
        <p:txBody>
          <a:bodyPr/>
          <a:lstStyle/>
          <a:p>
            <a:r>
              <a:rPr lang="en-US" dirty="0"/>
              <a:t> A pipe and filter compiler architecture </a:t>
            </a:r>
          </a:p>
        </p:txBody>
      </p:sp>
      <p:sp>
        <p:nvSpPr>
          <p:cNvPr id="3" name="Content Placeholder 2">
            <a:extLst>
              <a:ext uri="{FF2B5EF4-FFF2-40B4-BE49-F238E27FC236}">
                <a16:creationId xmlns:a16="http://schemas.microsoft.com/office/drawing/2014/main" id="{68CDA288-2409-4DB5-B19B-2CF1663AE028}"/>
              </a:ext>
            </a:extLst>
          </p:cNvPr>
          <p:cNvSpPr>
            <a:spLocks noGrp="1"/>
          </p:cNvSpPr>
          <p:nvPr>
            <p:ph idx="1"/>
          </p:nvPr>
        </p:nvSpPr>
        <p:spPr/>
        <p:txBody>
          <a:bodyPr/>
          <a:lstStyle/>
          <a:p>
            <a:r>
              <a:rPr lang="en-US" dirty="0"/>
              <a:t>Alternative Architectural patterns may be used in a language processing system (Garlan and Shaw 1993).</a:t>
            </a:r>
          </a:p>
          <a:p>
            <a:r>
              <a:rPr lang="en-US" dirty="0"/>
              <a:t>Compilers can be implemented using a composite of a repository and a pipe and filter model. </a:t>
            </a:r>
          </a:p>
          <a:p>
            <a:r>
              <a:rPr lang="en-US" dirty="0"/>
              <a:t>In a compiler architecture, the symbol table is a repository for shared data. The phases of lexical, syntactic, and semantic analysis are organized sequentially, as shown in Figure </a:t>
            </a:r>
            <a:r>
              <a:rPr lang="en-US" dirty="0">
                <a:solidFill>
                  <a:srgbClr val="FF0000"/>
                </a:solidFill>
              </a:rPr>
              <a:t>3</a:t>
            </a:r>
            <a:r>
              <a:rPr lang="en-US" dirty="0"/>
              <a:t>, and communicate through the shared symbol table.</a:t>
            </a:r>
          </a:p>
        </p:txBody>
      </p:sp>
      <p:sp>
        <p:nvSpPr>
          <p:cNvPr id="5" name="Slide Number Placeholder 4">
            <a:extLst>
              <a:ext uri="{FF2B5EF4-FFF2-40B4-BE49-F238E27FC236}">
                <a16:creationId xmlns:a16="http://schemas.microsoft.com/office/drawing/2014/main" id="{4A4B7E37-B528-453B-B7C2-B0FBA6EA98EC}"/>
              </a:ext>
            </a:extLst>
          </p:cNvPr>
          <p:cNvSpPr>
            <a:spLocks noGrp="1"/>
          </p:cNvSpPr>
          <p:nvPr>
            <p:ph type="sldNum" sz="quarter" idx="12"/>
          </p:nvPr>
        </p:nvSpPr>
        <p:spPr/>
        <p:txBody>
          <a:bodyPr/>
          <a:lstStyle/>
          <a:p>
            <a:fld id="{EC33B370-F672-B743-B3AF-248A63C17270}" type="slidenum">
              <a:rPr lang="en-US" smtClean="0"/>
              <a:pPr/>
              <a:t>15</a:t>
            </a:fld>
            <a:endParaRPr lang="en-US"/>
          </a:p>
        </p:txBody>
      </p:sp>
    </p:spTree>
    <p:extLst>
      <p:ext uri="{BB962C8B-B14F-4D97-AF65-F5344CB8AC3E}">
        <p14:creationId xmlns:p14="http://schemas.microsoft.com/office/powerpoint/2010/main" val="227952600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C8F6-F33E-46AE-B525-5D03A8E87987}"/>
              </a:ext>
            </a:extLst>
          </p:cNvPr>
          <p:cNvSpPr>
            <a:spLocks noGrp="1"/>
          </p:cNvSpPr>
          <p:nvPr>
            <p:ph type="title"/>
          </p:nvPr>
        </p:nvSpPr>
        <p:spPr/>
        <p:txBody>
          <a:bodyPr/>
          <a:lstStyle/>
          <a:p>
            <a:r>
              <a:rPr lang="en-US" dirty="0"/>
              <a:t> A pipe and filter compiler architecture … cont.</a:t>
            </a:r>
          </a:p>
        </p:txBody>
      </p:sp>
      <p:pic>
        <p:nvPicPr>
          <p:cNvPr id="6" name="Content Placeholder 5">
            <a:extLst>
              <a:ext uri="{FF2B5EF4-FFF2-40B4-BE49-F238E27FC236}">
                <a16:creationId xmlns:a16="http://schemas.microsoft.com/office/drawing/2014/main" id="{A0E492BD-BEE4-46B7-8EDC-2CE79D50A37E}"/>
              </a:ext>
            </a:extLst>
          </p:cNvPr>
          <p:cNvPicPr>
            <a:picLocks noGrp="1" noChangeAspect="1"/>
          </p:cNvPicPr>
          <p:nvPr>
            <p:ph idx="1"/>
          </p:nvPr>
        </p:nvPicPr>
        <p:blipFill>
          <a:blip r:embed="rId2"/>
          <a:stretch>
            <a:fillRect/>
          </a:stretch>
        </p:blipFill>
        <p:spPr>
          <a:xfrm>
            <a:off x="457200" y="2619375"/>
            <a:ext cx="7293232" cy="2412158"/>
          </a:xfrm>
          <a:prstGeom prst="rect">
            <a:avLst/>
          </a:prstGeom>
        </p:spPr>
      </p:pic>
      <p:sp>
        <p:nvSpPr>
          <p:cNvPr id="5" name="Slide Number Placeholder 4">
            <a:extLst>
              <a:ext uri="{FF2B5EF4-FFF2-40B4-BE49-F238E27FC236}">
                <a16:creationId xmlns:a16="http://schemas.microsoft.com/office/drawing/2014/main" id="{D40A08EC-FBD5-4823-BE11-C7AC1CDC72DE}"/>
              </a:ext>
            </a:extLst>
          </p:cNvPr>
          <p:cNvSpPr>
            <a:spLocks noGrp="1"/>
          </p:cNvSpPr>
          <p:nvPr>
            <p:ph type="sldNum" sz="quarter" idx="12"/>
          </p:nvPr>
        </p:nvSpPr>
        <p:spPr/>
        <p:txBody>
          <a:bodyPr/>
          <a:lstStyle/>
          <a:p>
            <a:fld id="{EC33B370-F672-B743-B3AF-248A63C17270}" type="slidenum">
              <a:rPr lang="en-US" smtClean="0"/>
              <a:pPr/>
              <a:t>16</a:t>
            </a:fld>
            <a:endParaRPr lang="en-US"/>
          </a:p>
        </p:txBody>
      </p:sp>
      <p:sp>
        <p:nvSpPr>
          <p:cNvPr id="7" name="Rectangle 6">
            <a:extLst>
              <a:ext uri="{FF2B5EF4-FFF2-40B4-BE49-F238E27FC236}">
                <a16:creationId xmlns:a16="http://schemas.microsoft.com/office/drawing/2014/main" id="{952018E8-31AE-443D-BCF7-99CCAF67DBFE}"/>
              </a:ext>
            </a:extLst>
          </p:cNvPr>
          <p:cNvSpPr/>
          <p:nvPr/>
        </p:nvSpPr>
        <p:spPr>
          <a:xfrm>
            <a:off x="457200" y="1755288"/>
            <a:ext cx="7293232" cy="400110"/>
          </a:xfrm>
          <a:prstGeom prst="rect">
            <a:avLst/>
          </a:prstGeom>
        </p:spPr>
        <p:txBody>
          <a:bodyPr wrap="square">
            <a:spAutoFit/>
          </a:bodyPr>
          <a:lstStyle/>
          <a:p>
            <a:pPr algn="ctr"/>
            <a:r>
              <a:rPr lang="en-US" sz="2000" dirty="0"/>
              <a:t>Figure 3. A pipe and filter compiler architecture. </a:t>
            </a:r>
          </a:p>
        </p:txBody>
      </p:sp>
    </p:spTree>
    <p:extLst>
      <p:ext uri="{BB962C8B-B14F-4D97-AF65-F5344CB8AC3E}">
        <p14:creationId xmlns:p14="http://schemas.microsoft.com/office/powerpoint/2010/main" val="3714540952"/>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5D67-E565-44DA-B777-A40B41388B9E}"/>
              </a:ext>
            </a:extLst>
          </p:cNvPr>
          <p:cNvSpPr>
            <a:spLocks noGrp="1"/>
          </p:cNvSpPr>
          <p:nvPr>
            <p:ph type="title"/>
          </p:nvPr>
        </p:nvSpPr>
        <p:spPr/>
        <p:txBody>
          <a:bodyPr/>
          <a:lstStyle/>
          <a:p>
            <a:r>
              <a:rPr lang="en-US" dirty="0"/>
              <a:t> A pipe and filter compiler architecture … cont.</a:t>
            </a:r>
          </a:p>
        </p:txBody>
      </p:sp>
      <p:sp>
        <p:nvSpPr>
          <p:cNvPr id="3" name="Content Placeholder 2">
            <a:extLst>
              <a:ext uri="{FF2B5EF4-FFF2-40B4-BE49-F238E27FC236}">
                <a16:creationId xmlns:a16="http://schemas.microsoft.com/office/drawing/2014/main" id="{7354AB30-FDA0-49A7-80D4-832EB7D4C78F}"/>
              </a:ext>
            </a:extLst>
          </p:cNvPr>
          <p:cNvSpPr>
            <a:spLocks noGrp="1"/>
          </p:cNvSpPr>
          <p:nvPr>
            <p:ph idx="1"/>
          </p:nvPr>
        </p:nvSpPr>
        <p:spPr>
          <a:xfrm>
            <a:off x="457200" y="1600200"/>
            <a:ext cx="8229600" cy="5121275"/>
          </a:xfrm>
        </p:spPr>
        <p:txBody>
          <a:bodyPr/>
          <a:lstStyle/>
          <a:p>
            <a:r>
              <a:rPr lang="en-US" sz="2300" dirty="0"/>
              <a:t>This pipe and filter model of language compilation is effective in batch environments where programs are compiled and executed without user interaction; for example, in the translation of one XML document to another. </a:t>
            </a:r>
          </a:p>
          <a:p>
            <a:r>
              <a:rPr lang="en-US" sz="2300" dirty="0"/>
              <a:t>It is less effective when a compiler is integrated with other language processing tools such as a structured editing system, an interactive debugger, or a program formatter. </a:t>
            </a:r>
          </a:p>
          <a:p>
            <a:r>
              <a:rPr lang="en-US" sz="2300" dirty="0"/>
              <a:t>In this situation, changes from one component need to be reflected immediately in other components. </a:t>
            </a:r>
          </a:p>
          <a:p>
            <a:r>
              <a:rPr lang="en-US" sz="2300" dirty="0"/>
              <a:t>It is better to organize the system around a repository, as shown in Figure </a:t>
            </a:r>
            <a:r>
              <a:rPr lang="en-US" sz="2300" dirty="0">
                <a:solidFill>
                  <a:srgbClr val="FF0000"/>
                </a:solidFill>
              </a:rPr>
              <a:t>2</a:t>
            </a:r>
            <a:r>
              <a:rPr lang="en-US" sz="2300" dirty="0"/>
              <a:t> if you are implementing a general, language-oriented programming environment.</a:t>
            </a:r>
          </a:p>
        </p:txBody>
      </p:sp>
      <p:sp>
        <p:nvSpPr>
          <p:cNvPr id="5" name="Slide Number Placeholder 4">
            <a:extLst>
              <a:ext uri="{FF2B5EF4-FFF2-40B4-BE49-F238E27FC236}">
                <a16:creationId xmlns:a16="http://schemas.microsoft.com/office/drawing/2014/main" id="{0D3B3DED-579D-493B-BCBB-BDEBFC29314F}"/>
              </a:ext>
            </a:extLst>
          </p:cNvPr>
          <p:cNvSpPr>
            <a:spLocks noGrp="1"/>
          </p:cNvSpPr>
          <p:nvPr>
            <p:ph type="sldNum" sz="quarter" idx="12"/>
          </p:nvPr>
        </p:nvSpPr>
        <p:spPr/>
        <p:txBody>
          <a:bodyPr/>
          <a:lstStyle/>
          <a:p>
            <a:fld id="{EC33B370-F672-B743-B3AF-248A63C17270}" type="slidenum">
              <a:rPr lang="en-US" smtClean="0"/>
              <a:pPr/>
              <a:t>17</a:t>
            </a:fld>
            <a:endParaRPr lang="en-US"/>
          </a:p>
        </p:txBody>
      </p:sp>
    </p:spTree>
    <p:extLst>
      <p:ext uri="{BB962C8B-B14F-4D97-AF65-F5344CB8AC3E}">
        <p14:creationId xmlns:p14="http://schemas.microsoft.com/office/powerpoint/2010/main" val="1620826093"/>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229600" cy="5121275"/>
          </a:xfrm>
        </p:spPr>
        <p:txBody>
          <a:bodyPr/>
          <a:lstStyle/>
          <a:p>
            <a:r>
              <a:rPr lang="en-US" dirty="0"/>
              <a:t>Models of application systems architectures help us understand and compare applications, validate application system designs and assess large-scale components for reuse.</a:t>
            </a:r>
          </a:p>
          <a:p>
            <a:r>
              <a:rPr lang="en-US" dirty="0"/>
              <a:t>Language processing systems are used to translate texts from one language into another and to carry out the instructions specified in the input language. </a:t>
            </a:r>
          </a:p>
          <a:p>
            <a:r>
              <a:rPr lang="en-US" dirty="0"/>
              <a:t>They include a translator and an abstract machine that executes the generated language.</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18</a:t>
            </a:fld>
            <a:endParaRPr lang="en-US" dirty="0"/>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B4E9-B474-4037-9C92-604458ECEF90}"/>
              </a:ext>
            </a:extLst>
          </p:cNvPr>
          <p:cNvSpPr>
            <a:spLocks noGrp="1"/>
          </p:cNvSpPr>
          <p:nvPr>
            <p:ph type="title"/>
          </p:nvPr>
        </p:nvSpPr>
        <p:spPr/>
        <p:txBody>
          <a:bodyPr/>
          <a:lstStyle/>
          <a:p>
            <a:r>
              <a:rPr lang="en-US" dirty="0"/>
              <a:t>Exercises</a:t>
            </a:r>
          </a:p>
        </p:txBody>
      </p:sp>
      <p:sp>
        <p:nvSpPr>
          <p:cNvPr id="3" name="Content Placeholder 2">
            <a:extLst>
              <a:ext uri="{FF2B5EF4-FFF2-40B4-BE49-F238E27FC236}">
                <a16:creationId xmlns:a16="http://schemas.microsoft.com/office/drawing/2014/main" id="{DF3002C2-04C3-4976-9F2D-CBC9C75183BC}"/>
              </a:ext>
            </a:extLst>
          </p:cNvPr>
          <p:cNvSpPr>
            <a:spLocks noGrp="1"/>
          </p:cNvSpPr>
          <p:nvPr>
            <p:ph idx="1"/>
          </p:nvPr>
        </p:nvSpPr>
        <p:spPr>
          <a:xfrm>
            <a:off x="457200" y="1600200"/>
            <a:ext cx="8229600" cy="4983162"/>
          </a:xfrm>
        </p:spPr>
        <p:txBody>
          <a:bodyPr/>
          <a:lstStyle/>
          <a:p>
            <a:pPr marL="457200" indent="-457200">
              <a:buFont typeface="+mj-lt"/>
              <a:buAutoNum type="arabicPeriod"/>
            </a:pPr>
            <a:r>
              <a:rPr lang="en-US" dirty="0"/>
              <a:t>You have been asked to prepare and deliver a presentation to a nontechnical manager to justify the hiring of a system architect for a new project. Write a list of bullet points setting out the key points in your presentation in which you explain the importance of software architecture.</a:t>
            </a:r>
          </a:p>
          <a:p>
            <a:pPr marL="457200" indent="-457200">
              <a:buFont typeface="+mj-lt"/>
              <a:buAutoNum type="arabicPeriod"/>
            </a:pPr>
            <a:endParaRPr lang="en-US" dirty="0"/>
          </a:p>
          <a:p>
            <a:pPr marL="457200" indent="-457200">
              <a:buFont typeface="+mj-lt"/>
              <a:buAutoNum type="arabicPeriod"/>
            </a:pPr>
            <a:r>
              <a:rPr lang="en-US" dirty="0"/>
              <a:t>Using the generic model of a language processing system presented here, design the architecture of a system that accepts natural language commands and translates these into database queries in a language such as SQL.</a:t>
            </a:r>
          </a:p>
          <a:p>
            <a:pPr marL="457200" indent="-457200">
              <a:buFont typeface="+mj-lt"/>
              <a:buAutoNum type="arabicPeriod"/>
            </a:pPr>
            <a:endParaRPr lang="en-US" dirty="0"/>
          </a:p>
        </p:txBody>
      </p:sp>
      <p:sp>
        <p:nvSpPr>
          <p:cNvPr id="5" name="Slide Number Placeholder 4">
            <a:extLst>
              <a:ext uri="{FF2B5EF4-FFF2-40B4-BE49-F238E27FC236}">
                <a16:creationId xmlns:a16="http://schemas.microsoft.com/office/drawing/2014/main" id="{609C3A7B-2489-45F1-8DF1-37FCBCE2853F}"/>
              </a:ext>
            </a:extLst>
          </p:cNvPr>
          <p:cNvSpPr>
            <a:spLocks noGrp="1"/>
          </p:cNvSpPr>
          <p:nvPr>
            <p:ph type="sldNum" sz="quarter" idx="12"/>
          </p:nvPr>
        </p:nvSpPr>
        <p:spPr/>
        <p:txBody>
          <a:bodyPr/>
          <a:lstStyle/>
          <a:p>
            <a:fld id="{EC33B370-F672-B743-B3AF-248A63C17270}" type="slidenum">
              <a:rPr lang="en-US" smtClean="0"/>
              <a:pPr/>
              <a:t>19</a:t>
            </a:fld>
            <a:endParaRPr lang="en-US"/>
          </a:p>
        </p:txBody>
      </p:sp>
    </p:spTree>
    <p:extLst>
      <p:ext uri="{BB962C8B-B14F-4D97-AF65-F5344CB8AC3E}">
        <p14:creationId xmlns:p14="http://schemas.microsoft.com/office/powerpoint/2010/main" val="120063263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6940-B014-463E-B732-BF72795FEF92}"/>
              </a:ext>
            </a:extLst>
          </p:cNvPr>
          <p:cNvSpPr>
            <a:spLocks noGrp="1"/>
          </p:cNvSpPr>
          <p:nvPr>
            <p:ph type="title"/>
          </p:nvPr>
        </p:nvSpPr>
        <p:spPr/>
        <p:txBody>
          <a:bodyPr/>
          <a:lstStyle/>
          <a:p>
            <a:r>
              <a:rPr lang="en-US" dirty="0"/>
              <a:t>Reference - Text Book:</a:t>
            </a:r>
          </a:p>
        </p:txBody>
      </p:sp>
      <p:sp>
        <p:nvSpPr>
          <p:cNvPr id="3" name="Content Placeholder 2">
            <a:extLst>
              <a:ext uri="{FF2B5EF4-FFF2-40B4-BE49-F238E27FC236}">
                <a16:creationId xmlns:a16="http://schemas.microsoft.com/office/drawing/2014/main" id="{C9667C07-9BB7-4EBC-B6B2-505E34CD917E}"/>
              </a:ext>
            </a:extLst>
          </p:cNvPr>
          <p:cNvSpPr>
            <a:spLocks noGrp="1"/>
          </p:cNvSpPr>
          <p:nvPr>
            <p:ph idx="1"/>
          </p:nvPr>
        </p:nvSpPr>
        <p:spPr/>
        <p:txBody>
          <a:bodyPr/>
          <a:lstStyle/>
          <a:p>
            <a:pPr algn="just">
              <a:buFont typeface="Wingdings" panose="05000000000000000000" pitchFamily="2" charset="2"/>
              <a:buChar char="§"/>
            </a:pPr>
            <a:r>
              <a:rPr lang="en-US" dirty="0">
                <a:solidFill>
                  <a:schemeClr val="tx1"/>
                </a:solidFill>
              </a:rPr>
              <a:t>Chapter </a:t>
            </a:r>
            <a:r>
              <a:rPr lang="en-US" b="1" dirty="0">
                <a:solidFill>
                  <a:schemeClr val="tx1"/>
                </a:solidFill>
              </a:rPr>
              <a:t>6</a:t>
            </a:r>
            <a:r>
              <a:rPr lang="en-US" dirty="0">
                <a:solidFill>
                  <a:schemeClr val="tx1"/>
                </a:solidFill>
              </a:rPr>
              <a:t> of Software Engineering book - by Ian Sommerville. l0th Edition. Addison Wesley, 2015,  ISBN-10: 0137035152.</a:t>
            </a:r>
          </a:p>
        </p:txBody>
      </p:sp>
      <p:sp>
        <p:nvSpPr>
          <p:cNvPr id="4" name="Slide Number Placeholder 3">
            <a:extLst>
              <a:ext uri="{FF2B5EF4-FFF2-40B4-BE49-F238E27FC236}">
                <a16:creationId xmlns:a16="http://schemas.microsoft.com/office/drawing/2014/main" id="{2CE56E8D-990B-4150-825B-36A4BD3F2F43}"/>
              </a:ext>
            </a:extLst>
          </p:cNvPr>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val="283380035"/>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EBA5AE-4867-4456-9321-1117C8FFBF12}"/>
              </a:ext>
            </a:extLst>
          </p:cNvPr>
          <p:cNvSpPr>
            <a:spLocks noGrp="1"/>
          </p:cNvSpPr>
          <p:nvPr>
            <p:ph idx="1"/>
          </p:nvPr>
        </p:nvSpPr>
        <p:spPr>
          <a:xfrm>
            <a:off x="457200" y="1740733"/>
            <a:ext cx="8229600" cy="3376534"/>
          </a:xfrm>
        </p:spPr>
        <p:txBody>
          <a:bodyPr/>
          <a:lstStyle/>
          <a:p>
            <a:pPr marL="0" indent="0" algn="ctr">
              <a:lnSpc>
                <a:spcPct val="250000"/>
              </a:lnSpc>
              <a:buNone/>
            </a:pPr>
            <a:r>
              <a:rPr lang="en-US" sz="4000" dirty="0">
                <a:latin typeface="Jokerman" panose="04090605060D06020702" pitchFamily="82" charset="0"/>
                <a:ea typeface="DengXian Light" panose="020B0503020204020204" pitchFamily="2" charset="-122"/>
              </a:rPr>
              <a:t>Chapter 2 </a:t>
            </a:r>
          </a:p>
          <a:p>
            <a:pPr marL="0" indent="0" algn="ctr">
              <a:lnSpc>
                <a:spcPct val="250000"/>
              </a:lnSpc>
              <a:buNone/>
            </a:pPr>
            <a:r>
              <a:rPr lang="en-US" sz="4000" dirty="0">
                <a:latin typeface="Jokerman" panose="04090605060D06020702" pitchFamily="82" charset="0"/>
                <a:ea typeface="DengXian Light" panose="020B0503020204020204" pitchFamily="2" charset="-122"/>
              </a:rPr>
              <a:t>Design and Implementation</a:t>
            </a:r>
          </a:p>
        </p:txBody>
      </p:sp>
      <p:sp>
        <p:nvSpPr>
          <p:cNvPr id="5" name="Slide Number Placeholder 4">
            <a:extLst>
              <a:ext uri="{FF2B5EF4-FFF2-40B4-BE49-F238E27FC236}">
                <a16:creationId xmlns:a16="http://schemas.microsoft.com/office/drawing/2014/main" id="{7F35A809-F8E3-4702-AAF4-098ABC801203}"/>
              </a:ext>
            </a:extLst>
          </p:cNvPr>
          <p:cNvSpPr>
            <a:spLocks noGrp="1"/>
          </p:cNvSpPr>
          <p:nvPr>
            <p:ph type="sldNum" sz="quarter" idx="12"/>
          </p:nvPr>
        </p:nvSpPr>
        <p:spPr/>
        <p:txBody>
          <a:bodyPr/>
          <a:lstStyle/>
          <a:p>
            <a:fld id="{EC33B370-F672-B743-B3AF-248A63C17270}" type="slidenum">
              <a:rPr lang="en-US" smtClean="0"/>
              <a:pPr/>
              <a:t>20</a:t>
            </a:fld>
            <a:endParaRPr lang="en-US"/>
          </a:p>
        </p:txBody>
      </p:sp>
    </p:spTree>
    <p:extLst>
      <p:ext uri="{BB962C8B-B14F-4D97-AF65-F5344CB8AC3E}">
        <p14:creationId xmlns:p14="http://schemas.microsoft.com/office/powerpoint/2010/main" val="3593703336"/>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hlinkClick r:id="rId3"/>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extLst>
      <p:ext uri="{BB962C8B-B14F-4D97-AF65-F5344CB8AC3E}">
        <p14:creationId xmlns:p14="http://schemas.microsoft.com/office/powerpoint/2010/main" val="400649822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solidFill>
                  <a:schemeClr val="tx1"/>
                </a:solidFill>
              </a:rPr>
              <a:t>Architectural design decisions</a:t>
            </a:r>
            <a:endParaRPr lang="en-GB" dirty="0">
              <a:solidFill>
                <a:schemeClr val="tx1"/>
              </a:solidFill>
            </a:endParaRPr>
          </a:p>
          <a:p>
            <a:r>
              <a:rPr lang="en-US" dirty="0">
                <a:solidFill>
                  <a:schemeClr val="tx1"/>
                </a:solidFill>
              </a:rPr>
              <a:t>Architectural views</a:t>
            </a:r>
            <a:endParaRPr lang="en-GB" dirty="0">
              <a:solidFill>
                <a:schemeClr val="tx1"/>
              </a:solidFill>
            </a:endParaRPr>
          </a:p>
          <a:p>
            <a:r>
              <a:rPr lang="en-US" dirty="0">
                <a:solidFill>
                  <a:schemeClr val="tx1"/>
                </a:solidFill>
              </a:rPr>
              <a:t>Architectural patterns</a:t>
            </a:r>
            <a:endParaRPr lang="en-GB" dirty="0">
              <a:solidFill>
                <a:schemeClr val="tx1"/>
              </a:solidFill>
            </a:endParaRPr>
          </a:p>
          <a:p>
            <a:r>
              <a:rPr lang="en-US" dirty="0">
                <a:solidFill>
                  <a:srgbClr val="FF0000"/>
                </a:solidFill>
              </a:rPr>
              <a:t>Application architectures</a:t>
            </a:r>
            <a:endParaRPr lang="en-GB" dirty="0">
              <a:solidFill>
                <a:srgbClr val="FF0000"/>
              </a:solidFill>
            </a:endParaRP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pPr/>
              <a:t>22/03/2020</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646801"/>
            <a:ext cx="8229600" cy="2899559"/>
          </a:xfrm>
        </p:spPr>
        <p:txBody>
          <a:bodyPr/>
          <a:lstStyle/>
          <a:p>
            <a:pPr algn="ctr"/>
            <a:r>
              <a:rPr lang="en-US" dirty="0">
                <a:latin typeface="Bahnschrift" panose="020B0502040204020203" pitchFamily="34" charset="0"/>
              </a:rPr>
              <a:t>Application architectures</a:t>
            </a:r>
            <a:br>
              <a:rPr lang="en-US" dirty="0">
                <a:latin typeface="Bahnschrift" panose="020B0502040204020203" pitchFamily="34" charset="0"/>
              </a:rPr>
            </a:br>
            <a:br>
              <a:rPr lang="en-US" dirty="0">
                <a:latin typeface="Bahnschrift" panose="020B0502040204020203" pitchFamily="34" charset="0"/>
              </a:rPr>
            </a:br>
            <a:r>
              <a:rPr lang="en-US" dirty="0">
                <a:solidFill>
                  <a:schemeClr val="tx1">
                    <a:lumMod val="50000"/>
                    <a:lumOff val="50000"/>
                  </a:schemeClr>
                </a:solidFill>
                <a:latin typeface="Bahnschrift" panose="020B0502040204020203" pitchFamily="34" charset="0"/>
              </a:rPr>
              <a:t>Transaction processing systems</a:t>
            </a:r>
            <a:br>
              <a:rPr lang="en-US" dirty="0">
                <a:latin typeface="Bahnschrift" panose="020B0502040204020203" pitchFamily="34" charset="0"/>
              </a:rPr>
            </a:br>
            <a:br>
              <a:rPr lang="en-US" dirty="0">
                <a:latin typeface="Bahnschrift" panose="020B0502040204020203" pitchFamily="34" charset="0"/>
              </a:rPr>
            </a:br>
            <a:r>
              <a:rPr lang="en-US" dirty="0">
                <a:solidFill>
                  <a:schemeClr val="tx1">
                    <a:lumMod val="50000"/>
                    <a:lumOff val="50000"/>
                  </a:schemeClr>
                </a:solidFill>
                <a:latin typeface="Bahnschrift" panose="020B0502040204020203" pitchFamily="34" charset="0"/>
              </a:rPr>
              <a:t>Information systems</a:t>
            </a:r>
            <a:br>
              <a:rPr lang="en-US" dirty="0">
                <a:latin typeface="Bahnschrift" panose="020B0502040204020203" pitchFamily="34" charset="0"/>
              </a:rPr>
            </a:br>
            <a:br>
              <a:rPr lang="en-US" dirty="0">
                <a:latin typeface="Bahnschrift" panose="020B0502040204020203" pitchFamily="34" charset="0"/>
              </a:rPr>
            </a:br>
            <a:r>
              <a:rPr lang="en-US" dirty="0">
                <a:latin typeface="Bahnschrift" panose="020B0502040204020203" pitchFamily="34" charset="0"/>
              </a:rPr>
              <a:t> Language processing systems</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BE29-E6DE-47A9-A095-3F124F887B00}"/>
              </a:ext>
            </a:extLst>
          </p:cNvPr>
          <p:cNvSpPr>
            <a:spLocks noGrp="1"/>
          </p:cNvSpPr>
          <p:nvPr>
            <p:ph type="title"/>
          </p:nvPr>
        </p:nvSpPr>
        <p:spPr/>
        <p:txBody>
          <a:bodyPr/>
          <a:lstStyle/>
          <a:p>
            <a:r>
              <a:rPr lang="en-US" dirty="0"/>
              <a:t>Language processing systems</a:t>
            </a:r>
          </a:p>
        </p:txBody>
      </p:sp>
      <p:sp>
        <p:nvSpPr>
          <p:cNvPr id="3" name="Content Placeholder 2">
            <a:extLst>
              <a:ext uri="{FF2B5EF4-FFF2-40B4-BE49-F238E27FC236}">
                <a16:creationId xmlns:a16="http://schemas.microsoft.com/office/drawing/2014/main" id="{1A0DFDBD-99B9-4E93-BEDF-ADC22BA185C9}"/>
              </a:ext>
            </a:extLst>
          </p:cNvPr>
          <p:cNvSpPr>
            <a:spLocks noGrp="1"/>
          </p:cNvSpPr>
          <p:nvPr>
            <p:ph idx="1"/>
          </p:nvPr>
        </p:nvSpPr>
        <p:spPr>
          <a:xfrm>
            <a:off x="457200" y="1600200"/>
            <a:ext cx="8229600" cy="4983162"/>
          </a:xfrm>
        </p:spPr>
        <p:txBody>
          <a:bodyPr/>
          <a:lstStyle/>
          <a:p>
            <a:r>
              <a:rPr lang="en-US" dirty="0"/>
              <a:t>Language processing systems translate one language into an alternative representation of that language and, for programming languages, may also execute the resulting code. </a:t>
            </a:r>
          </a:p>
          <a:p>
            <a:r>
              <a:rPr lang="en-US" dirty="0"/>
              <a:t>Compilers translate a programming language into machine code. </a:t>
            </a:r>
          </a:p>
          <a:p>
            <a:r>
              <a:rPr lang="en-US" dirty="0"/>
              <a:t>Other language processing systems may translate an XML data description into commands to query a database or to an alternative XML representation. </a:t>
            </a:r>
          </a:p>
          <a:p>
            <a:r>
              <a:rPr lang="en-US" dirty="0"/>
              <a:t>Natural language processing systems may translate one natural language to another, for example, French to Norwegian.</a:t>
            </a:r>
          </a:p>
        </p:txBody>
      </p:sp>
      <p:sp>
        <p:nvSpPr>
          <p:cNvPr id="5" name="Slide Number Placeholder 4">
            <a:extLst>
              <a:ext uri="{FF2B5EF4-FFF2-40B4-BE49-F238E27FC236}">
                <a16:creationId xmlns:a16="http://schemas.microsoft.com/office/drawing/2014/main" id="{5498B2FC-BEF9-4572-A874-CC0A7BD75E24}"/>
              </a:ext>
            </a:extLst>
          </p:cNvPr>
          <p:cNvSpPr>
            <a:spLocks noGrp="1"/>
          </p:cNvSpPr>
          <p:nvPr>
            <p:ph type="sldNum" sz="quarter" idx="12"/>
          </p:nvPr>
        </p:nvSpPr>
        <p:spPr/>
        <p:txBody>
          <a:bodyPr/>
          <a:lstStyle/>
          <a:p>
            <a:fld id="{EC33B370-F672-B743-B3AF-248A63C17270}" type="slidenum">
              <a:rPr lang="en-US" smtClean="0"/>
              <a:pPr/>
              <a:t>5</a:t>
            </a:fld>
            <a:endParaRPr lang="en-US"/>
          </a:p>
        </p:txBody>
      </p:sp>
    </p:spTree>
    <p:extLst>
      <p:ext uri="{BB962C8B-B14F-4D97-AF65-F5344CB8AC3E}">
        <p14:creationId xmlns:p14="http://schemas.microsoft.com/office/powerpoint/2010/main" val="200269660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C70BF-2256-4F29-844F-7E8ED62AC56E}"/>
              </a:ext>
            </a:extLst>
          </p:cNvPr>
          <p:cNvSpPr>
            <a:spLocks noGrp="1"/>
          </p:cNvSpPr>
          <p:nvPr>
            <p:ph type="title"/>
          </p:nvPr>
        </p:nvSpPr>
        <p:spPr/>
        <p:txBody>
          <a:bodyPr/>
          <a:lstStyle/>
          <a:p>
            <a:r>
              <a:rPr lang="en-US" dirty="0"/>
              <a:t>Language processing systems … cont.</a:t>
            </a:r>
          </a:p>
        </p:txBody>
      </p:sp>
      <p:sp>
        <p:nvSpPr>
          <p:cNvPr id="3" name="Content Placeholder 2">
            <a:extLst>
              <a:ext uri="{FF2B5EF4-FFF2-40B4-BE49-F238E27FC236}">
                <a16:creationId xmlns:a16="http://schemas.microsoft.com/office/drawing/2014/main" id="{6EE9AB7F-5355-44FD-B2AE-BF128BE7701A}"/>
              </a:ext>
            </a:extLst>
          </p:cNvPr>
          <p:cNvSpPr>
            <a:spLocks noGrp="1"/>
          </p:cNvSpPr>
          <p:nvPr>
            <p:ph idx="1"/>
          </p:nvPr>
        </p:nvSpPr>
        <p:spPr>
          <a:xfrm>
            <a:off x="457200" y="1600200"/>
            <a:ext cx="8229600" cy="4983162"/>
          </a:xfrm>
        </p:spPr>
        <p:txBody>
          <a:bodyPr/>
          <a:lstStyle/>
          <a:p>
            <a:r>
              <a:rPr lang="en-US" dirty="0"/>
              <a:t>A possible architecture for a language processing system for a programming language is illustrated in Figure </a:t>
            </a:r>
            <a:r>
              <a:rPr lang="en-US" dirty="0">
                <a:solidFill>
                  <a:srgbClr val="FF0000"/>
                </a:solidFill>
              </a:rPr>
              <a:t>1</a:t>
            </a:r>
            <a:r>
              <a:rPr lang="en-US" dirty="0"/>
              <a:t>. </a:t>
            </a:r>
          </a:p>
          <a:p>
            <a:r>
              <a:rPr lang="en-US" dirty="0"/>
              <a:t>The source language instructions define the program to be executed, and a translator converts these into instructions for an abstract machine. </a:t>
            </a:r>
          </a:p>
          <a:p>
            <a:r>
              <a:rPr lang="en-US" dirty="0"/>
              <a:t>These instructions are then interpreted by another component that fetches the instructions for execution and executes them using (if necessary) data from the environment. </a:t>
            </a:r>
          </a:p>
          <a:p>
            <a:r>
              <a:rPr lang="en-US" dirty="0"/>
              <a:t>The output of the process is the result of interpreting the instructions on the input data.</a:t>
            </a:r>
          </a:p>
        </p:txBody>
      </p:sp>
      <p:sp>
        <p:nvSpPr>
          <p:cNvPr id="5" name="Slide Number Placeholder 4">
            <a:extLst>
              <a:ext uri="{FF2B5EF4-FFF2-40B4-BE49-F238E27FC236}">
                <a16:creationId xmlns:a16="http://schemas.microsoft.com/office/drawing/2014/main" id="{8A7CA91B-EDBA-4C79-9351-B80EDD024E34}"/>
              </a:ext>
            </a:extLst>
          </p:cNvPr>
          <p:cNvSpPr>
            <a:spLocks noGrp="1"/>
          </p:cNvSpPr>
          <p:nvPr>
            <p:ph type="sldNum" sz="quarter" idx="12"/>
          </p:nvPr>
        </p:nvSpPr>
        <p:spPr/>
        <p:txBody>
          <a:bodyPr/>
          <a:lstStyle/>
          <a:p>
            <a:fld id="{EC33B370-F672-B743-B3AF-248A63C17270}" type="slidenum">
              <a:rPr lang="en-US" smtClean="0"/>
              <a:pPr/>
              <a:t>6</a:t>
            </a:fld>
            <a:endParaRPr lang="en-US"/>
          </a:p>
        </p:txBody>
      </p:sp>
    </p:spTree>
    <p:extLst>
      <p:ext uri="{BB962C8B-B14F-4D97-AF65-F5344CB8AC3E}">
        <p14:creationId xmlns:p14="http://schemas.microsoft.com/office/powerpoint/2010/main" val="174486786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dirty="0"/>
              <a:t>Language processing systems … cont.</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t>22/03/2020</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40F8-EB42-454D-A33A-79DB9415C810}"/>
              </a:ext>
            </a:extLst>
          </p:cNvPr>
          <p:cNvSpPr>
            <a:spLocks noGrp="1"/>
          </p:cNvSpPr>
          <p:nvPr>
            <p:ph type="title"/>
          </p:nvPr>
        </p:nvSpPr>
        <p:spPr/>
        <p:txBody>
          <a:bodyPr/>
          <a:lstStyle/>
          <a:p>
            <a:r>
              <a:rPr lang="en-US" dirty="0"/>
              <a:t>The architecture of a language processing system </a:t>
            </a:r>
          </a:p>
        </p:txBody>
      </p:sp>
      <p:sp>
        <p:nvSpPr>
          <p:cNvPr id="3" name="Content Placeholder 2">
            <a:extLst>
              <a:ext uri="{FF2B5EF4-FFF2-40B4-BE49-F238E27FC236}">
                <a16:creationId xmlns:a16="http://schemas.microsoft.com/office/drawing/2014/main" id="{B6904095-C13C-46B8-8F69-4C1BC00DEAC2}"/>
              </a:ext>
            </a:extLst>
          </p:cNvPr>
          <p:cNvSpPr>
            <a:spLocks noGrp="1"/>
          </p:cNvSpPr>
          <p:nvPr>
            <p:ph idx="1"/>
          </p:nvPr>
        </p:nvSpPr>
        <p:spPr/>
        <p:txBody>
          <a:bodyPr/>
          <a:lstStyle/>
          <a:p>
            <a:pPr marL="0" indent="0" algn="ctr">
              <a:buNone/>
            </a:pPr>
            <a:r>
              <a:rPr lang="en-US" sz="2000" b="1" dirty="0"/>
              <a:t>Figure 1</a:t>
            </a:r>
            <a:r>
              <a:rPr lang="en-US" sz="2000" dirty="0"/>
              <a:t>. The architecture of a language processing system.</a:t>
            </a:r>
          </a:p>
          <a:p>
            <a:pPr marL="0" indent="0" algn="ctr">
              <a:buNone/>
            </a:pPr>
            <a:endParaRPr lang="en-US" sz="2000" dirty="0"/>
          </a:p>
          <a:p>
            <a:pPr marL="0" indent="0" algn="ctr">
              <a:buNone/>
            </a:pPr>
            <a:endParaRPr lang="en-US" sz="2000" dirty="0"/>
          </a:p>
        </p:txBody>
      </p:sp>
      <p:sp>
        <p:nvSpPr>
          <p:cNvPr id="5" name="Slide Number Placeholder 4">
            <a:extLst>
              <a:ext uri="{FF2B5EF4-FFF2-40B4-BE49-F238E27FC236}">
                <a16:creationId xmlns:a16="http://schemas.microsoft.com/office/drawing/2014/main" id="{B9451E27-3898-4DC5-B47D-10B43C7FA83F}"/>
              </a:ext>
            </a:extLst>
          </p:cNvPr>
          <p:cNvSpPr>
            <a:spLocks noGrp="1"/>
          </p:cNvSpPr>
          <p:nvPr>
            <p:ph type="sldNum" sz="quarter" idx="12"/>
          </p:nvPr>
        </p:nvSpPr>
        <p:spPr/>
        <p:txBody>
          <a:bodyPr/>
          <a:lstStyle/>
          <a:p>
            <a:fld id="{EC33B370-F672-B743-B3AF-248A63C17270}" type="slidenum">
              <a:rPr lang="en-US" smtClean="0"/>
              <a:pPr/>
              <a:t>8</a:t>
            </a:fld>
            <a:endParaRPr lang="en-US"/>
          </a:p>
        </p:txBody>
      </p:sp>
      <p:pic>
        <p:nvPicPr>
          <p:cNvPr id="6" name="Picture 5">
            <a:extLst>
              <a:ext uri="{FF2B5EF4-FFF2-40B4-BE49-F238E27FC236}">
                <a16:creationId xmlns:a16="http://schemas.microsoft.com/office/drawing/2014/main" id="{A4CE4204-2660-4F39-87A1-A878462BDCCC}"/>
              </a:ext>
            </a:extLst>
          </p:cNvPr>
          <p:cNvPicPr>
            <a:picLocks noChangeAspect="1"/>
          </p:cNvPicPr>
          <p:nvPr/>
        </p:nvPicPr>
        <p:blipFill>
          <a:blip r:embed="rId2"/>
          <a:stretch>
            <a:fillRect/>
          </a:stretch>
        </p:blipFill>
        <p:spPr>
          <a:xfrm>
            <a:off x="1182779" y="2112661"/>
            <a:ext cx="6838403" cy="4608814"/>
          </a:xfrm>
          <a:prstGeom prst="rect">
            <a:avLst/>
          </a:prstGeom>
        </p:spPr>
      </p:pic>
    </p:spTree>
    <p:extLst>
      <p:ext uri="{BB962C8B-B14F-4D97-AF65-F5344CB8AC3E}">
        <p14:creationId xmlns:p14="http://schemas.microsoft.com/office/powerpoint/2010/main" val="3025632321"/>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0E6C-B03A-4EC8-BD1C-4EDF111F6811}"/>
              </a:ext>
            </a:extLst>
          </p:cNvPr>
          <p:cNvSpPr>
            <a:spLocks noGrp="1"/>
          </p:cNvSpPr>
          <p:nvPr>
            <p:ph type="title"/>
          </p:nvPr>
        </p:nvSpPr>
        <p:spPr/>
        <p:txBody>
          <a:bodyPr/>
          <a:lstStyle/>
          <a:p>
            <a:r>
              <a:rPr lang="en-US" dirty="0"/>
              <a:t>Compiler components</a:t>
            </a:r>
          </a:p>
        </p:txBody>
      </p:sp>
      <p:sp>
        <p:nvSpPr>
          <p:cNvPr id="3" name="Content Placeholder 2">
            <a:extLst>
              <a:ext uri="{FF2B5EF4-FFF2-40B4-BE49-F238E27FC236}">
                <a16:creationId xmlns:a16="http://schemas.microsoft.com/office/drawing/2014/main" id="{23657F34-8A48-4BD8-AA8A-29532BDA1C25}"/>
              </a:ext>
            </a:extLst>
          </p:cNvPr>
          <p:cNvSpPr>
            <a:spLocks noGrp="1"/>
          </p:cNvSpPr>
          <p:nvPr>
            <p:ph idx="1"/>
          </p:nvPr>
        </p:nvSpPr>
        <p:spPr/>
        <p:txBody>
          <a:bodyPr/>
          <a:lstStyle/>
          <a:p>
            <a:r>
              <a:rPr lang="en-US" dirty="0"/>
              <a:t>For many </a:t>
            </a:r>
            <a:r>
              <a:rPr lang="en-US" b="1" dirty="0"/>
              <a:t>compilers</a:t>
            </a:r>
            <a:r>
              <a:rPr lang="en-US" dirty="0"/>
              <a:t>, the interpreter is the system hardware that processes machine instructions, and the abstract machine is a real processor. </a:t>
            </a:r>
          </a:p>
          <a:p>
            <a:r>
              <a:rPr lang="en-US" dirty="0"/>
              <a:t>However, for dynamically typed languages, such as Ruby or Python, the interpreter is a software component.</a:t>
            </a:r>
          </a:p>
          <a:p>
            <a:r>
              <a:rPr lang="en-US" dirty="0"/>
              <a:t>Programming language compilers that are part of a more general programming environment have a generic architecture (Figure </a:t>
            </a:r>
            <a:r>
              <a:rPr lang="en-US" dirty="0">
                <a:solidFill>
                  <a:srgbClr val="FF0000"/>
                </a:solidFill>
              </a:rPr>
              <a:t>2</a:t>
            </a:r>
            <a:r>
              <a:rPr lang="en-US" dirty="0"/>
              <a:t>) that includes the following components:</a:t>
            </a:r>
          </a:p>
        </p:txBody>
      </p:sp>
      <p:sp>
        <p:nvSpPr>
          <p:cNvPr id="4" name="Date Placeholder 3">
            <a:extLst>
              <a:ext uri="{FF2B5EF4-FFF2-40B4-BE49-F238E27FC236}">
                <a16:creationId xmlns:a16="http://schemas.microsoft.com/office/drawing/2014/main" id="{E4614E23-62A1-4686-9AA8-703E660BA2B7}"/>
              </a:ext>
            </a:extLst>
          </p:cNvPr>
          <p:cNvSpPr>
            <a:spLocks noGrp="1"/>
          </p:cNvSpPr>
          <p:nvPr>
            <p:ph type="dt" sz="half" idx="10"/>
          </p:nvPr>
        </p:nvSpPr>
        <p:spPr/>
        <p:txBody>
          <a:bodyPr/>
          <a:lstStyle/>
          <a:p>
            <a:fld id="{1EC4D177-3FD8-1541-B11E-1C53E75416D7}" type="datetime1">
              <a:rPr lang="en-GB" smtClean="0"/>
              <a:pPr/>
              <a:t>22/03/2020</a:t>
            </a:fld>
            <a:endParaRPr lang="en-US"/>
          </a:p>
        </p:txBody>
      </p:sp>
      <p:sp>
        <p:nvSpPr>
          <p:cNvPr id="5" name="Slide Number Placeholder 4">
            <a:extLst>
              <a:ext uri="{FF2B5EF4-FFF2-40B4-BE49-F238E27FC236}">
                <a16:creationId xmlns:a16="http://schemas.microsoft.com/office/drawing/2014/main" id="{60AA47A6-F5B8-4480-8770-42AFECC2E2AC}"/>
              </a:ext>
            </a:extLst>
          </p:cNvPr>
          <p:cNvSpPr>
            <a:spLocks noGrp="1"/>
          </p:cNvSpPr>
          <p:nvPr>
            <p:ph type="sldNum" sz="quarter" idx="12"/>
          </p:nvPr>
        </p:nvSpPr>
        <p:spPr/>
        <p:txBody>
          <a:bodyPr/>
          <a:lstStyle/>
          <a:p>
            <a:fld id="{EC33B370-F672-B743-B3AF-248A63C17270}" type="slidenum">
              <a:rPr lang="en-US" smtClean="0"/>
              <a:pPr/>
              <a:t>9</a:t>
            </a:fld>
            <a:endParaRPr lang="en-US"/>
          </a:p>
        </p:txBody>
      </p:sp>
    </p:spTree>
    <p:extLst>
      <p:ext uri="{BB962C8B-B14F-4D97-AF65-F5344CB8AC3E}">
        <p14:creationId xmlns:p14="http://schemas.microsoft.com/office/powerpoint/2010/main" val="3308987822"/>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6607</TotalTime>
  <Words>1231</Words>
  <Application>Microsoft Office PowerPoint</Application>
  <PresentationFormat>On-screen Show (4:3)</PresentationFormat>
  <Paragraphs>114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Bahnschrift</vt:lpstr>
      <vt:lpstr>Calibri</vt:lpstr>
      <vt:lpstr>Jokerman</vt:lpstr>
      <vt:lpstr>Wingdings</vt:lpstr>
      <vt:lpstr>SE10 slides</vt:lpstr>
      <vt:lpstr>Chapter 1 – Architectural Design</vt:lpstr>
      <vt:lpstr>Reference - Text Book:</vt:lpstr>
      <vt:lpstr>Topics covered</vt:lpstr>
      <vt:lpstr>Application architectures  Transaction processing systems  Information systems   Language processing systems</vt:lpstr>
      <vt:lpstr>Language processing systems</vt:lpstr>
      <vt:lpstr>Language processing systems … cont.</vt:lpstr>
      <vt:lpstr>Language processing systems … cont.</vt:lpstr>
      <vt:lpstr>The architecture of a language processing system </vt:lpstr>
      <vt:lpstr>Compiler components</vt:lpstr>
      <vt:lpstr>Compiler components … cont.</vt:lpstr>
      <vt:lpstr>Compiler components … cont.</vt:lpstr>
      <vt:lpstr>A repository architecture for a language processing system</vt:lpstr>
      <vt:lpstr>Natural language translator</vt:lpstr>
      <vt:lpstr>A repository architecture for a language processing system … cont.</vt:lpstr>
      <vt:lpstr> A pipe and filter compiler architecture </vt:lpstr>
      <vt:lpstr> A pipe and filter compiler architecture … cont.</vt:lpstr>
      <vt:lpstr> A pipe and filter compiler architecture … cont.</vt:lpstr>
      <vt:lpstr>Key points</vt:lpstr>
      <vt:lpstr>Exercises</vt:lpstr>
      <vt:lpstr>PowerPoint Presentation</vt:lpstr>
      <vt:lpstr>Chapter 1 – Architectural Design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Rafat Almsiedeen</cp:lastModifiedBy>
  <cp:revision>96</cp:revision>
  <dcterms:created xsi:type="dcterms:W3CDTF">2010-01-18T20:35:25Z</dcterms:created>
  <dcterms:modified xsi:type="dcterms:W3CDTF">2020-03-22T19:08:25Z</dcterms:modified>
</cp:coreProperties>
</file>