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4"/>
  </p:notesMasterIdLst>
  <p:handoutMasterIdLst>
    <p:handoutMasterId r:id="rId25"/>
  </p:handoutMasterIdLst>
  <p:sldIdLst>
    <p:sldId id="256" r:id="rId2"/>
    <p:sldId id="404" r:id="rId3"/>
    <p:sldId id="277" r:id="rId4"/>
    <p:sldId id="434"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431" r:id="rId19"/>
    <p:sldId id="432" r:id="rId20"/>
    <p:sldId id="433" r:id="rId21"/>
    <p:sldId id="326" r:id="rId22"/>
    <p:sldId id="415"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311" autoAdjust="0"/>
    <p:restoredTop sz="94660"/>
  </p:normalViewPr>
  <p:slideViewPr>
    <p:cSldViewPr snapToGrid="0" snapToObjects="1">
      <p:cViewPr varScale="1">
        <p:scale>
          <a:sx n="86" d="100"/>
          <a:sy n="86" d="100"/>
        </p:scale>
        <p:origin x="-1464" y="-90"/>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2/17/2020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2/17/2020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17/02/2020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17/02/2020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17/02/2020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17/02/2020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17/02/2020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17/02/2020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17/02/2020</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17/02/2020</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17/02/2020</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17/02/2020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17/02/2020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17/02/2020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t>4 + 1 view model of software architecture … cont.</a:t>
            </a:r>
            <a:endParaRPr lang="en-US" sz="2200" dirty="0"/>
          </a:p>
        </p:txBody>
      </p:sp>
      <p:pic>
        <p:nvPicPr>
          <p:cNvPr id="6" name="Content Placeholder 5" descr="6.3 Architectural views.eps"/>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1434948" y="1603460"/>
            <a:ext cx="6315484" cy="4752890"/>
          </a:xfrm>
          <a:prstGeom prst="rect">
            <a:avLst/>
          </a:prstGeom>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t>4 + 1 view model of software architecture … cont.</a:t>
            </a:r>
            <a:endParaRPr lang="en-US" sz="2200" dirty="0"/>
          </a:p>
        </p:txBody>
      </p:sp>
      <p:sp>
        <p:nvSpPr>
          <p:cNvPr id="3" name="Content Placeholder 2"/>
          <p:cNvSpPr>
            <a:spLocks noGrp="1"/>
          </p:cNvSpPr>
          <p:nvPr>
            <p:ph idx="1"/>
          </p:nvPr>
        </p:nvSpPr>
        <p:spPr/>
        <p:txBody>
          <a:bodyPr/>
          <a:lstStyle/>
          <a:p>
            <a:r>
              <a:rPr lang="en-US" dirty="0" smtClean="0"/>
              <a:t> He (Krutchen 1995) suggests the following views:</a:t>
            </a:r>
          </a:p>
          <a:p>
            <a:pPr>
              <a:buNone/>
            </a:pPr>
            <a:endParaRPr lang="en-US" dirty="0" smtClean="0"/>
          </a:p>
          <a:p>
            <a:pPr lvl="1">
              <a:buNone/>
            </a:pPr>
            <a:r>
              <a:rPr lang="en-US" b="1" dirty="0" smtClean="0">
                <a:solidFill>
                  <a:srgbClr val="FF0000"/>
                </a:solidFill>
              </a:rPr>
              <a:t>1. A logical view</a:t>
            </a:r>
            <a:r>
              <a:rPr lang="en-US" dirty="0" smtClean="0"/>
              <a:t>, which shows the key abstractions in the system as objects or object classes. It should be possible to relate the system requirements to entities in this logical view.</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t>4 + 1 view model of software architecture … cont.</a:t>
            </a:r>
            <a:endParaRPr lang="en-US" sz="2200" dirty="0"/>
          </a:p>
        </p:txBody>
      </p:sp>
      <p:sp>
        <p:nvSpPr>
          <p:cNvPr id="3" name="Content Placeholder 2"/>
          <p:cNvSpPr>
            <a:spLocks noGrp="1"/>
          </p:cNvSpPr>
          <p:nvPr>
            <p:ph idx="1"/>
          </p:nvPr>
        </p:nvSpPr>
        <p:spPr/>
        <p:txBody>
          <a:bodyPr/>
          <a:lstStyle/>
          <a:p>
            <a:r>
              <a:rPr lang="en-US" dirty="0" smtClean="0"/>
              <a:t> He (Krutchen 1995) suggests the following views:</a:t>
            </a:r>
          </a:p>
          <a:p>
            <a:pPr>
              <a:buNone/>
            </a:pPr>
            <a:endParaRPr lang="en-US" dirty="0" smtClean="0"/>
          </a:p>
          <a:p>
            <a:pPr lvl="1">
              <a:buNone/>
            </a:pPr>
            <a:r>
              <a:rPr lang="en-US" b="1" dirty="0" smtClean="0">
                <a:solidFill>
                  <a:srgbClr val="FF0000"/>
                </a:solidFill>
              </a:rPr>
              <a:t>2. A process view</a:t>
            </a:r>
            <a:r>
              <a:rPr lang="en-US" dirty="0" smtClean="0"/>
              <a:t>, which shows how, at runtime, the system is composed of interacting processes. This view is useful for making judgments about non-functional  system characteristics such as performance and availability.</a:t>
            </a:r>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t>4 + 1 view model of software architecture … cont.</a:t>
            </a:r>
            <a:endParaRPr lang="en-US" sz="2200" dirty="0"/>
          </a:p>
        </p:txBody>
      </p:sp>
      <p:sp>
        <p:nvSpPr>
          <p:cNvPr id="3" name="Content Placeholder 2"/>
          <p:cNvSpPr>
            <a:spLocks noGrp="1"/>
          </p:cNvSpPr>
          <p:nvPr>
            <p:ph idx="1"/>
          </p:nvPr>
        </p:nvSpPr>
        <p:spPr/>
        <p:txBody>
          <a:bodyPr/>
          <a:lstStyle/>
          <a:p>
            <a:r>
              <a:rPr lang="en-US" dirty="0" smtClean="0"/>
              <a:t> He (Krutchen 1995) suggests the following views:</a:t>
            </a:r>
          </a:p>
          <a:p>
            <a:endParaRPr lang="en-US" dirty="0" smtClean="0"/>
          </a:p>
          <a:p>
            <a:pPr lvl="1">
              <a:buNone/>
            </a:pPr>
            <a:r>
              <a:rPr lang="en-US" b="1" dirty="0" smtClean="0">
                <a:solidFill>
                  <a:srgbClr val="FF0000"/>
                </a:solidFill>
              </a:rPr>
              <a:t>3. A development view</a:t>
            </a:r>
            <a:r>
              <a:rPr lang="en-US" dirty="0" smtClean="0"/>
              <a:t>, which shows how the software is decomposed for development; that is, it shows the breakdown of the software into components that are implemented by a single developer or development team. This view is useful for software managers and programmers.</a:t>
            </a:r>
          </a:p>
          <a:p>
            <a:pPr lvl="1">
              <a:buNone/>
            </a:pPr>
            <a:endParaRPr lang="en-US" dirty="0" smtClean="0"/>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200" dirty="0" smtClean="0"/>
              <a:t>4 + 1 view model of software architecture … cont.</a:t>
            </a:r>
            <a:endParaRPr lang="en-US" sz="2200" dirty="0"/>
          </a:p>
        </p:txBody>
      </p:sp>
      <p:sp>
        <p:nvSpPr>
          <p:cNvPr id="3" name="Content Placeholder 2"/>
          <p:cNvSpPr>
            <a:spLocks noGrp="1"/>
          </p:cNvSpPr>
          <p:nvPr>
            <p:ph idx="1"/>
          </p:nvPr>
        </p:nvSpPr>
        <p:spPr/>
        <p:txBody>
          <a:bodyPr/>
          <a:lstStyle/>
          <a:p>
            <a:r>
              <a:rPr lang="en-US" dirty="0" smtClean="0"/>
              <a:t> He (Krutchen 1995) suggests the following views:</a:t>
            </a:r>
          </a:p>
          <a:p>
            <a:pPr>
              <a:buNone/>
            </a:pPr>
            <a:endParaRPr lang="en-US" dirty="0" smtClean="0"/>
          </a:p>
          <a:p>
            <a:pPr lvl="1">
              <a:buNone/>
            </a:pPr>
            <a:r>
              <a:rPr lang="en-US" b="1" dirty="0" smtClean="0">
                <a:solidFill>
                  <a:srgbClr val="FF0000"/>
                </a:solidFill>
              </a:rPr>
              <a:t>4. A physical view</a:t>
            </a:r>
            <a:r>
              <a:rPr lang="en-US" dirty="0" smtClean="0"/>
              <a:t>, which shows the system hardware and how software components are distributed across the processors in the system. This view is useful for systems engineers planning a system deployment.</a:t>
            </a:r>
          </a:p>
          <a:p>
            <a:pPr lvl="1">
              <a:buNone/>
            </a:pPr>
            <a:endParaRPr lang="en-US" dirty="0" smtClean="0"/>
          </a:p>
          <a:p>
            <a:pPr lvl="1">
              <a:buNone/>
            </a:pPr>
            <a:endParaRPr lang="en-US" dirty="0" smtClean="0"/>
          </a:p>
          <a:p>
            <a:r>
              <a:rPr lang="en-US" dirty="0" smtClean="0"/>
              <a:t>Related using use cases or scenarios (4 + 1 view model) </a:t>
            </a:r>
            <a:endParaRPr lang="en-GB" dirty="0" smtClean="0"/>
          </a:p>
          <a:p>
            <a:pPr>
              <a:buNone/>
            </a:pPr>
            <a:endParaRPr lang="en-US" dirty="0" smtClean="0"/>
          </a:p>
          <a:p>
            <a:pPr lvl="1">
              <a:buNone/>
            </a:pPr>
            <a:endParaRPr lang="en-US" dirty="0" smtClean="0"/>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of software architecture … cont.</a:t>
            </a:r>
            <a:endParaRPr lang="en-US" dirty="0"/>
          </a:p>
        </p:txBody>
      </p:sp>
      <p:sp>
        <p:nvSpPr>
          <p:cNvPr id="3" name="Content Placeholder 2"/>
          <p:cNvSpPr>
            <a:spLocks noGrp="1"/>
          </p:cNvSpPr>
          <p:nvPr>
            <p:ph idx="1"/>
          </p:nvPr>
        </p:nvSpPr>
        <p:spPr>
          <a:xfrm>
            <a:off x="457200" y="1600200"/>
            <a:ext cx="8229600" cy="4756150"/>
          </a:xfrm>
        </p:spPr>
        <p:txBody>
          <a:bodyPr/>
          <a:lstStyle/>
          <a:p>
            <a:r>
              <a:rPr lang="en-US" dirty="0" smtClean="0"/>
              <a:t>Hofmeister et al. (Hofmeister, Nord, and Soni 2000) suggest the use of similar views but add to this the notion of a conceptual view. </a:t>
            </a:r>
          </a:p>
          <a:p>
            <a:r>
              <a:rPr lang="en-US" dirty="0" smtClean="0"/>
              <a:t>This view is an abstract view of the system that can be the basis for decomposing high-level requirements into more detailed specifications, help engineers make decisions about components that can be reused, and represent a product line rather than a single system.</a:t>
            </a:r>
          </a:p>
          <a:p>
            <a:r>
              <a:rPr lang="en-US" dirty="0" smtClean="0"/>
              <a:t>Figure 2 describes the architecture of a packing robot, is an example of a conceptual system view.</a:t>
            </a:r>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of software architecture … cont.</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16</a:t>
            </a:fld>
            <a:endParaRPr lang="en-US"/>
          </a:p>
        </p:txBody>
      </p:sp>
      <p:pic>
        <p:nvPicPr>
          <p:cNvPr id="6" name="Picture 2" descr="6"/>
          <p:cNvPicPr>
            <a:picLocks noGrp="1" noChangeAspect="1" noChangeArrowheads="1"/>
          </p:cNvPicPr>
          <p:nvPr>
            <p:ph idx="1"/>
          </p:nvPr>
        </p:nvPicPr>
        <p:blipFill>
          <a:blip r:embed="rId2"/>
          <a:srcRect b="-8765"/>
          <a:stretch>
            <a:fillRect/>
          </a:stretch>
        </p:blipFill>
        <p:spPr bwMode="auto">
          <a:xfrm>
            <a:off x="3090562" y="1652573"/>
            <a:ext cx="5133529" cy="4973523"/>
          </a:xfrm>
          <a:prstGeom prst="rect">
            <a:avLst/>
          </a:prstGeom>
          <a:noFill/>
          <a:ln w="9525">
            <a:noFill/>
            <a:miter lim="800000"/>
            <a:headEnd/>
            <a:tailEnd/>
          </a:ln>
        </p:spPr>
      </p:pic>
      <p:sp>
        <p:nvSpPr>
          <p:cNvPr id="7" name="Rectangle 6"/>
          <p:cNvSpPr/>
          <p:nvPr/>
        </p:nvSpPr>
        <p:spPr>
          <a:xfrm>
            <a:off x="304800" y="3105835"/>
            <a:ext cx="2482467" cy="923330"/>
          </a:xfrm>
          <a:prstGeom prst="rect">
            <a:avLst/>
          </a:prstGeom>
        </p:spPr>
        <p:txBody>
          <a:bodyPr wrap="square">
            <a:spAutoFit/>
          </a:bodyPr>
          <a:lstStyle/>
          <a:p>
            <a:pPr algn="ctr"/>
            <a:r>
              <a:rPr lang="en-US" dirty="0" smtClean="0"/>
              <a:t>“The architecture of a packing robot control system”</a:t>
            </a:r>
            <a:endParaRPr lang="en-US" dirty="0"/>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of software architecture … cont.</a:t>
            </a:r>
            <a:endParaRPr lang="en-US" dirty="0"/>
          </a:p>
        </p:txBody>
      </p:sp>
      <p:sp>
        <p:nvSpPr>
          <p:cNvPr id="3" name="Content Placeholder 2"/>
          <p:cNvSpPr>
            <a:spLocks noGrp="1"/>
          </p:cNvSpPr>
          <p:nvPr>
            <p:ph idx="1"/>
          </p:nvPr>
        </p:nvSpPr>
        <p:spPr>
          <a:xfrm>
            <a:off x="457200" y="1666302"/>
            <a:ext cx="8229600" cy="4525963"/>
          </a:xfrm>
        </p:spPr>
        <p:txBody>
          <a:bodyPr/>
          <a:lstStyle/>
          <a:p>
            <a:r>
              <a:rPr lang="en-US" dirty="0" smtClean="0"/>
              <a:t>In practice, conceptual views of a system’s architecture are almost always developed during the design process.</a:t>
            </a:r>
          </a:p>
          <a:p>
            <a:r>
              <a:rPr lang="en-US" dirty="0" smtClean="0"/>
              <a:t>They are used to explain the system architecture to stakeholders and to inform architectural decision making.</a:t>
            </a:r>
          </a:p>
          <a:p>
            <a:r>
              <a:rPr lang="en-US" dirty="0" smtClean="0"/>
              <a:t>During the design process, some of the other views may also be developed when different aspects of the system are discussed, but it is rarely necessary to develop a complete description from all perspectives. </a:t>
            </a:r>
          </a:p>
          <a:p>
            <a:r>
              <a:rPr lang="en-US" dirty="0" smtClean="0"/>
              <a:t>It may also be possible to associate Architectural patterns with the different views of a system.</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architectural views</a:t>
            </a:r>
            <a:endParaRPr lang="en-US" dirty="0"/>
          </a:p>
        </p:txBody>
      </p:sp>
      <p:sp>
        <p:nvSpPr>
          <p:cNvPr id="3" name="Content Placeholder 2"/>
          <p:cNvSpPr>
            <a:spLocks noGrp="1"/>
          </p:cNvSpPr>
          <p:nvPr>
            <p:ph idx="1"/>
          </p:nvPr>
        </p:nvSpPr>
        <p:spPr/>
        <p:txBody>
          <a:bodyPr/>
          <a:lstStyle/>
          <a:p>
            <a:r>
              <a:rPr lang="en-US" dirty="0" smtClean="0"/>
              <a:t>Some people argue that the Unified Modeling Language (</a:t>
            </a:r>
            <a:r>
              <a:rPr lang="en-US" b="1" dirty="0" smtClean="0">
                <a:solidFill>
                  <a:srgbClr val="FF0000"/>
                </a:solidFill>
              </a:rPr>
              <a:t>UML</a:t>
            </a:r>
            <a:r>
              <a:rPr lang="en-US" dirty="0" smtClean="0"/>
              <a:t>) is an appropriate notation for describing and documenting system architectures.</a:t>
            </a:r>
          </a:p>
          <a:p>
            <a:r>
              <a:rPr lang="en-US" dirty="0" smtClean="0"/>
              <a:t>I disagree with this as I do not think that the UML includes abstractions appropriate for high-level system description.</a:t>
            </a:r>
          </a:p>
          <a:p>
            <a:r>
              <a:rPr lang="en-US" dirty="0" smtClean="0"/>
              <a:t>A</a:t>
            </a:r>
            <a:r>
              <a:rPr lang="en-US" b="1" dirty="0" smtClean="0">
                <a:solidFill>
                  <a:srgbClr val="FF0000"/>
                </a:solidFill>
              </a:rPr>
              <a:t>rchitectural description languages </a:t>
            </a:r>
            <a:r>
              <a:rPr lang="en-US" dirty="0" smtClean="0"/>
              <a:t>(ADLs) have been developed but are not widely used.</a:t>
            </a:r>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architectural views … cont.</a:t>
            </a:r>
            <a:endParaRPr lang="en-US" dirty="0"/>
          </a:p>
        </p:txBody>
      </p:sp>
      <p:sp>
        <p:nvSpPr>
          <p:cNvPr id="3" name="Content Placeholder 2"/>
          <p:cNvSpPr>
            <a:spLocks noGrp="1"/>
          </p:cNvSpPr>
          <p:nvPr>
            <p:ph idx="1"/>
          </p:nvPr>
        </p:nvSpPr>
        <p:spPr/>
        <p:txBody>
          <a:bodyPr/>
          <a:lstStyle/>
          <a:p>
            <a:r>
              <a:rPr lang="en-US" dirty="0" smtClean="0"/>
              <a:t>There are differing views about whether or not software architects should use the UML for describing and documenting software architectures.</a:t>
            </a:r>
          </a:p>
          <a:p>
            <a:r>
              <a:rPr lang="en-US" dirty="0" smtClean="0"/>
              <a:t>A number of researchers have proposed the use of more specialized architectural description languages (ADLs) to describe system architectures. The basic elements of ADLs are components and connectors, and they include rules and guidelines for well-formed architectures. </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B06940-B014-463E-B732-BF72795FEF92}"/>
              </a:ext>
            </a:extLst>
          </p:cNvPr>
          <p:cNvSpPr>
            <a:spLocks noGrp="1"/>
          </p:cNvSpPr>
          <p:nvPr>
            <p:ph type="title"/>
          </p:nvPr>
        </p:nvSpPr>
        <p:spPr/>
        <p:txBody>
          <a:bodyPr/>
          <a:lstStyle/>
          <a:p>
            <a:r>
              <a:rPr lang="en-US" dirty="0"/>
              <a:t>Reference - Text Book:</a:t>
            </a:r>
          </a:p>
        </p:txBody>
      </p:sp>
      <p:sp>
        <p:nvSpPr>
          <p:cNvPr id="3" name="Content Placeholder 2">
            <a:extLst>
              <a:ext uri="{FF2B5EF4-FFF2-40B4-BE49-F238E27FC236}">
                <a16:creationId xmlns="" xmlns:a16="http://schemas.microsoft.com/office/drawing/2014/main" id="{C9667C07-9BB7-4EBC-B6B2-505E34CD917E}"/>
              </a:ext>
            </a:extLst>
          </p:cNvPr>
          <p:cNvSpPr>
            <a:spLocks noGrp="1"/>
          </p:cNvSpPr>
          <p:nvPr>
            <p:ph idx="1"/>
          </p:nvPr>
        </p:nvSpPr>
        <p:spPr/>
        <p:txBody>
          <a:bodyPr/>
          <a:lstStyle/>
          <a:p>
            <a:pPr>
              <a:buFont typeface="Wingdings" panose="05000000000000000000" pitchFamily="2" charset="2"/>
              <a:buChar char="§"/>
            </a:pPr>
            <a:r>
              <a:rPr lang="en-US" dirty="0">
                <a:solidFill>
                  <a:schemeClr val="tx1"/>
                </a:solidFill>
              </a:rPr>
              <a:t>Chapter </a:t>
            </a:r>
            <a:r>
              <a:rPr lang="en-US" b="1" dirty="0">
                <a:solidFill>
                  <a:srgbClr val="FF0000"/>
                </a:solidFill>
              </a:rPr>
              <a:t>6</a:t>
            </a:r>
            <a:r>
              <a:rPr lang="en-US" dirty="0">
                <a:solidFill>
                  <a:schemeClr val="tx1"/>
                </a:solidFill>
              </a:rPr>
              <a:t> of </a:t>
            </a:r>
            <a:r>
              <a:rPr lang="en-US" dirty="0">
                <a:solidFill>
                  <a:srgbClr val="0070C0"/>
                </a:solidFill>
              </a:rPr>
              <a:t>Software Engineering book </a:t>
            </a:r>
            <a:r>
              <a:rPr lang="en-US" dirty="0">
                <a:solidFill>
                  <a:schemeClr val="tx1"/>
                </a:solidFill>
              </a:rPr>
              <a:t>- by Ian Sommerville. l0th Edition. Addison Wesley, 2015,  ISBN-10: 0137035152.</a:t>
            </a:r>
          </a:p>
        </p:txBody>
      </p:sp>
      <p:sp>
        <p:nvSpPr>
          <p:cNvPr id="4" name="Slide Number Placeholder 3">
            <a:extLst>
              <a:ext uri="{FF2B5EF4-FFF2-40B4-BE49-F238E27FC236}">
                <a16:creationId xmlns="" xmlns:a16="http://schemas.microsoft.com/office/drawing/2014/main" id="{2CE56E8D-990B-4150-825B-36A4BD3F2F43}"/>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 xmlns:p14="http://schemas.microsoft.com/office/powerpoint/2010/main" val="283380035"/>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Representing architectural views … cont.</a:t>
            </a:r>
            <a:endParaRPr lang="en-US" dirty="0"/>
          </a:p>
        </p:txBody>
      </p:sp>
      <p:sp>
        <p:nvSpPr>
          <p:cNvPr id="3" name="Content Placeholder 2"/>
          <p:cNvSpPr>
            <a:spLocks noGrp="1"/>
          </p:cNvSpPr>
          <p:nvPr>
            <p:ph idx="1"/>
          </p:nvPr>
        </p:nvSpPr>
        <p:spPr>
          <a:xfrm>
            <a:off x="457200" y="1600200"/>
            <a:ext cx="8229600" cy="4756150"/>
          </a:xfrm>
        </p:spPr>
        <p:txBody>
          <a:bodyPr/>
          <a:lstStyle/>
          <a:p>
            <a:r>
              <a:rPr lang="en-US" dirty="0" smtClean="0"/>
              <a:t>Users  of  agile  methods  claim  that  detailed  design  documentation  is  mostly unused. </a:t>
            </a:r>
          </a:p>
          <a:p>
            <a:r>
              <a:rPr lang="en-US" dirty="0" smtClean="0"/>
              <a:t>It is, therefore, a waste of time and money to develop these documents. </a:t>
            </a:r>
          </a:p>
          <a:p>
            <a:r>
              <a:rPr lang="en-US" dirty="0" smtClean="0"/>
              <a:t>I largely agree with this view, and I think that, except for critical systems, it is not worth developing a detailed architectural description from Krutchen’s four perspectives. </a:t>
            </a:r>
          </a:p>
          <a:p>
            <a:r>
              <a:rPr lang="en-US" dirty="0" smtClean="0"/>
              <a:t>You should develop the views that are useful for communication and not worry about whether or not your architectural documentation is complete.</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905922"/>
            <a:ext cx="8229600" cy="4120123"/>
          </a:xfrm>
        </p:spPr>
        <p:txBody>
          <a:bodyPr/>
          <a:lstStyle/>
          <a:p>
            <a:r>
              <a:rPr lang="en-US" dirty="0" smtClean="0">
                <a:solidFill>
                  <a:srgbClr val="0070C0"/>
                </a:solidFill>
              </a:rPr>
              <a:t>Architectures</a:t>
            </a:r>
            <a:r>
              <a:rPr lang="en-US" dirty="0" smtClean="0"/>
              <a:t> </a:t>
            </a:r>
            <a:r>
              <a:rPr lang="en-US" dirty="0" smtClean="0"/>
              <a:t>may be </a:t>
            </a:r>
            <a:r>
              <a:rPr lang="en-US" dirty="0" smtClean="0">
                <a:solidFill>
                  <a:srgbClr val="FF0000"/>
                </a:solidFill>
              </a:rPr>
              <a:t>documented</a:t>
            </a:r>
            <a:r>
              <a:rPr lang="en-US" dirty="0" smtClean="0"/>
              <a:t> </a:t>
            </a:r>
            <a:r>
              <a:rPr lang="en-US" dirty="0" smtClean="0"/>
              <a:t>from </a:t>
            </a:r>
            <a:r>
              <a:rPr lang="en-US" dirty="0" smtClean="0">
                <a:solidFill>
                  <a:srgbClr val="00B050"/>
                </a:solidFill>
              </a:rPr>
              <a:t>several </a:t>
            </a:r>
            <a:r>
              <a:rPr lang="en-US" dirty="0" smtClean="0">
                <a:solidFill>
                  <a:srgbClr val="00B050"/>
                </a:solidFill>
              </a:rPr>
              <a:t>different perspectives or views</a:t>
            </a:r>
            <a:r>
              <a:rPr lang="en-US" dirty="0" smtClean="0"/>
              <a:t> such as a </a:t>
            </a:r>
            <a:r>
              <a:rPr lang="en-US" dirty="0" smtClean="0">
                <a:solidFill>
                  <a:schemeClr val="accent6">
                    <a:lumMod val="75000"/>
                  </a:schemeClr>
                </a:solidFill>
              </a:rPr>
              <a:t>conceptual view</a:t>
            </a:r>
            <a:r>
              <a:rPr lang="en-US" dirty="0" smtClean="0"/>
              <a:t>, a </a:t>
            </a:r>
            <a:r>
              <a:rPr lang="en-US" dirty="0" smtClean="0">
                <a:solidFill>
                  <a:schemeClr val="accent6">
                    <a:lumMod val="75000"/>
                  </a:schemeClr>
                </a:solidFill>
              </a:rPr>
              <a:t>logical view</a:t>
            </a:r>
            <a:r>
              <a:rPr lang="en-US" dirty="0" smtClean="0"/>
              <a:t>, a </a:t>
            </a:r>
            <a:r>
              <a:rPr lang="en-US" dirty="0" smtClean="0">
                <a:solidFill>
                  <a:schemeClr val="accent6">
                    <a:lumMod val="75000"/>
                  </a:schemeClr>
                </a:solidFill>
              </a:rPr>
              <a:t>process view</a:t>
            </a:r>
            <a:r>
              <a:rPr lang="en-US" dirty="0" smtClean="0"/>
              <a:t>, </a:t>
            </a:r>
            <a:r>
              <a:rPr lang="en-US" dirty="0" smtClean="0"/>
              <a:t>a </a:t>
            </a:r>
            <a:r>
              <a:rPr lang="en-US" dirty="0" smtClean="0">
                <a:solidFill>
                  <a:schemeClr val="accent6">
                    <a:lumMod val="75000"/>
                  </a:schemeClr>
                </a:solidFill>
              </a:rPr>
              <a:t>physical view</a:t>
            </a:r>
            <a:r>
              <a:rPr lang="en-US" dirty="0" smtClean="0"/>
              <a:t>, and </a:t>
            </a:r>
            <a:r>
              <a:rPr lang="en-US" dirty="0" smtClean="0"/>
              <a:t>a </a:t>
            </a:r>
            <a:r>
              <a:rPr lang="en-US" dirty="0" smtClean="0">
                <a:solidFill>
                  <a:schemeClr val="accent6">
                    <a:lumMod val="75000"/>
                  </a:schemeClr>
                </a:solidFill>
              </a:rPr>
              <a:t>development view</a:t>
            </a:r>
            <a:r>
              <a:rPr lang="en-US" dirty="0" smtClean="0"/>
              <a:t>.</a:t>
            </a:r>
            <a:endParaRPr lang="en-GB" dirty="0" smtClean="0"/>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pPr/>
              <a:t>17/02/2020</a:t>
            </a:fld>
            <a:endParaRPr lang="en-US"/>
          </a:p>
        </p:txBody>
      </p:sp>
    </p:spTree>
    <p:extLst>
      <p:ext uri="{BB962C8B-B14F-4D97-AF65-F5344CB8AC3E}">
        <p14:creationId xmlns="" xmlns:p14="http://schemas.microsoft.com/office/powerpoint/2010/main" val="342672030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 xmlns:p14="http://schemas.microsoft.com/office/powerpoint/2010/main" val="400649822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solidFill>
                  <a:srgbClr val="FF0000"/>
                </a:solidFill>
              </a:rPr>
              <a:t>Architectural views</a:t>
            </a:r>
            <a:endParaRPr lang="en-GB" dirty="0">
              <a:solidFill>
                <a:srgbClr val="FF0000"/>
              </a:solidFill>
            </a:endParaRPr>
          </a:p>
          <a:p>
            <a:r>
              <a:rPr lang="en-US" dirty="0"/>
              <a:t>Architectural patterns</a:t>
            </a:r>
            <a:endParaRPr lang="en-GB" dirty="0"/>
          </a:p>
          <a:p>
            <a:r>
              <a:rPr lang="en-US" dirty="0"/>
              <a:t>Application architectures</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pPr/>
              <a:t>17/02/2020</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four_plus_one _view_model.jpg"/>
          <p:cNvPicPr>
            <a:picLocks noGrp="1" noChangeAspect="1"/>
          </p:cNvPicPr>
          <p:nvPr>
            <p:ph idx="1"/>
          </p:nvPr>
        </p:nvPicPr>
        <p:blipFill>
          <a:blip r:embed="rId2"/>
          <a:stretch>
            <a:fillRect/>
          </a:stretch>
        </p:blipFill>
        <p:spPr>
          <a:xfrm>
            <a:off x="457200" y="2308081"/>
            <a:ext cx="8288665" cy="3332556"/>
          </a:xfrm>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234" y="3219680"/>
            <a:ext cx="8229600" cy="1143000"/>
          </a:xfrm>
        </p:spPr>
        <p:txBody>
          <a:bodyPr/>
          <a:lstStyle/>
          <a:p>
            <a:pPr algn="ctr"/>
            <a:r>
              <a:rPr lang="en-US" dirty="0" smtClean="0"/>
              <a:t>Architectural views</a:t>
            </a:r>
            <a:endParaRPr lang="en-US" dirty="0"/>
          </a:p>
        </p:txBody>
      </p:sp>
    </p:spTree>
    <p:extLst>
      <p:ext uri="{BB962C8B-B14F-4D97-AF65-F5344CB8AC3E}">
        <p14:creationId xmlns="" xmlns:p14="http://schemas.microsoft.com/office/powerpoint/2010/main" val="4050912685"/>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Architectural models of a software system can be used to focus </a:t>
            </a:r>
            <a:r>
              <a:rPr lang="en-US" dirty="0" smtClean="0">
                <a:solidFill>
                  <a:srgbClr val="FF0000"/>
                </a:solidFill>
              </a:rPr>
              <a:t>discussion</a:t>
            </a:r>
            <a:r>
              <a:rPr lang="en-US" dirty="0" smtClean="0"/>
              <a:t> about the software requirements or design. </a:t>
            </a:r>
          </a:p>
          <a:p>
            <a:r>
              <a:rPr lang="en-US" dirty="0" smtClean="0"/>
              <a:t>Alternatively, they may be used to </a:t>
            </a:r>
            <a:r>
              <a:rPr lang="en-US" dirty="0" smtClean="0">
                <a:solidFill>
                  <a:srgbClr val="FF0000"/>
                </a:solidFill>
              </a:rPr>
              <a:t>document a design</a:t>
            </a:r>
            <a:r>
              <a:rPr lang="en-US" dirty="0" smtClean="0"/>
              <a:t> so that it can be used as a basis for more detailed design and implementation of the system.</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 … cont.</a:t>
            </a:r>
            <a:endParaRPr lang="en-US" dirty="0"/>
          </a:p>
        </p:txBody>
      </p:sp>
      <p:sp>
        <p:nvSpPr>
          <p:cNvPr id="3" name="Content Placeholder 2"/>
          <p:cNvSpPr>
            <a:spLocks noGrp="1"/>
          </p:cNvSpPr>
          <p:nvPr>
            <p:ph idx="1"/>
          </p:nvPr>
        </p:nvSpPr>
        <p:spPr/>
        <p:txBody>
          <a:bodyPr/>
          <a:lstStyle/>
          <a:p>
            <a:r>
              <a:rPr lang="en-US" dirty="0" smtClean="0"/>
              <a:t>In this chapter, I discuss two issues that are relevant to both of these:</a:t>
            </a:r>
          </a:p>
          <a:p>
            <a:pPr lvl="1"/>
            <a:r>
              <a:rPr lang="en-US" dirty="0" smtClean="0"/>
              <a:t>What </a:t>
            </a:r>
            <a:r>
              <a:rPr lang="en-US" dirty="0" smtClean="0">
                <a:solidFill>
                  <a:srgbClr val="FF0000"/>
                </a:solidFill>
              </a:rPr>
              <a:t>views</a:t>
            </a:r>
            <a:r>
              <a:rPr lang="en-US" dirty="0" smtClean="0"/>
              <a:t> or perspectives are useful when </a:t>
            </a:r>
            <a:r>
              <a:rPr lang="en-US" u="sng" dirty="0" smtClean="0"/>
              <a:t>designing</a:t>
            </a:r>
            <a:r>
              <a:rPr lang="en-US" dirty="0" smtClean="0"/>
              <a:t> and </a:t>
            </a:r>
            <a:r>
              <a:rPr lang="en-US" u="sng" dirty="0" smtClean="0"/>
              <a:t>documenting</a:t>
            </a:r>
            <a:r>
              <a:rPr lang="en-US" dirty="0" smtClean="0"/>
              <a:t> a system’s architecture?</a:t>
            </a:r>
            <a:endParaRPr lang="en-GB" dirty="0" smtClean="0"/>
          </a:p>
          <a:p>
            <a:pPr lvl="1"/>
            <a:r>
              <a:rPr lang="en-US" dirty="0" smtClean="0"/>
              <a:t>What </a:t>
            </a:r>
            <a:r>
              <a:rPr lang="en-US" dirty="0" smtClean="0">
                <a:solidFill>
                  <a:srgbClr val="FF0000"/>
                </a:solidFill>
              </a:rPr>
              <a:t>notations</a:t>
            </a:r>
            <a:r>
              <a:rPr lang="en-US" dirty="0" smtClean="0"/>
              <a:t> should be used for </a:t>
            </a:r>
            <a:r>
              <a:rPr lang="en-US" u="sng" dirty="0" smtClean="0"/>
              <a:t>describing</a:t>
            </a:r>
            <a:r>
              <a:rPr lang="en-US" dirty="0" smtClean="0"/>
              <a:t> architectural models?</a:t>
            </a:r>
          </a:p>
          <a:p>
            <a:r>
              <a:rPr lang="en-US" dirty="0" smtClean="0"/>
              <a:t>Each </a:t>
            </a:r>
            <a:r>
              <a:rPr lang="en-US" u="sng" dirty="0" smtClean="0"/>
              <a:t>architectural model </a:t>
            </a:r>
            <a:r>
              <a:rPr lang="en-US" dirty="0" smtClean="0"/>
              <a:t>only shows </a:t>
            </a:r>
            <a:r>
              <a:rPr lang="en-US" dirty="0" smtClean="0">
                <a:solidFill>
                  <a:srgbClr val="FF0000"/>
                </a:solidFill>
              </a:rPr>
              <a:t>one view</a:t>
            </a:r>
            <a:r>
              <a:rPr lang="en-US" dirty="0" smtClean="0"/>
              <a:t> or perspective of the system. </a:t>
            </a:r>
          </a:p>
          <a:p>
            <a:pPr marL="742950" lvl="2" indent="-342900">
              <a:spcBef>
                <a:spcPts val="600"/>
              </a:spcBef>
              <a:spcAft>
                <a:spcPts val="600"/>
              </a:spcAft>
              <a:buFont typeface="Courier New" pitchFamily="49" charset="0"/>
              <a:buChar char="o"/>
            </a:pPr>
            <a:r>
              <a:rPr lang="en-US" dirty="0" smtClean="0"/>
              <a:t>It might show how a system is decomposed into modules, how the run-time processes interact or the different ways in which system components are distributed across a network. </a:t>
            </a:r>
            <a:r>
              <a:rPr lang="en-US" dirty="0" smtClean="0">
                <a:solidFill>
                  <a:srgbClr val="0070C0"/>
                </a:solidFill>
              </a:rPr>
              <a:t>For both design and documentation, you usually need to present multiple views of the software architecture</a:t>
            </a:r>
            <a:r>
              <a:rPr lang="en-US" dirty="0" smtClean="0"/>
              <a:t>.</a:t>
            </a:r>
            <a:r>
              <a:rPr lang="en-GB" dirty="0" smtClean="0"/>
              <a:t> </a:t>
            </a:r>
          </a:p>
          <a:p>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 … cont.</a:t>
            </a:r>
            <a:endParaRPr lang="en-US" dirty="0"/>
          </a:p>
        </p:txBody>
      </p:sp>
      <p:sp>
        <p:nvSpPr>
          <p:cNvPr id="3" name="Content Placeholder 2"/>
          <p:cNvSpPr>
            <a:spLocks noGrp="1"/>
          </p:cNvSpPr>
          <p:nvPr>
            <p:ph idx="1"/>
          </p:nvPr>
        </p:nvSpPr>
        <p:spPr/>
        <p:txBody>
          <a:bodyPr/>
          <a:lstStyle/>
          <a:p>
            <a:r>
              <a:rPr lang="en-US" dirty="0" smtClean="0"/>
              <a:t>It is impossible to represent all relevant information about a system’s architecture in a single diagram, as a graphical model can only show one view or perspective of the system.</a:t>
            </a:r>
          </a:p>
          <a:p>
            <a:r>
              <a:rPr lang="en-US" dirty="0" smtClean="0"/>
              <a:t>There are </a:t>
            </a:r>
            <a:r>
              <a:rPr lang="en-US" b="1" dirty="0" smtClean="0">
                <a:solidFill>
                  <a:srgbClr val="0070C0"/>
                </a:solidFill>
              </a:rPr>
              <a:t>different opinions</a:t>
            </a:r>
            <a:r>
              <a:rPr lang="en-US" dirty="0" smtClean="0"/>
              <a:t> as to what views are required.</a:t>
            </a:r>
          </a:p>
          <a:p>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Krutchen (Krutchen 1995) in his well-known </a:t>
            </a:r>
            <a:r>
              <a:rPr lang="en-US" b="1" dirty="0" smtClean="0">
                <a:solidFill>
                  <a:srgbClr val="0070C0"/>
                </a:solidFill>
              </a:rPr>
              <a:t>4 + 1 view model of software architecture</a:t>
            </a:r>
            <a:r>
              <a:rPr lang="en-US" dirty="0" smtClean="0"/>
              <a:t>,  suggests that there should be </a:t>
            </a:r>
            <a:r>
              <a:rPr lang="en-US" b="1" dirty="0" smtClean="0">
                <a:solidFill>
                  <a:srgbClr val="FF0000"/>
                </a:solidFill>
              </a:rPr>
              <a:t>four fundamental architectural views</a:t>
            </a:r>
            <a:r>
              <a:rPr lang="en-US" dirty="0" smtClean="0"/>
              <a:t>, which can be linked through common use cases or scenarios (Figure 1). He suggests the following views:</a:t>
            </a:r>
          </a:p>
          <a:p>
            <a:pPr lvl="1"/>
            <a:r>
              <a:rPr lang="en-US" dirty="0" smtClean="0"/>
              <a:t>A logical view.</a:t>
            </a:r>
          </a:p>
          <a:p>
            <a:pPr lvl="1"/>
            <a:r>
              <a:rPr lang="en-US" dirty="0" smtClean="0"/>
              <a:t>A process view,</a:t>
            </a:r>
          </a:p>
          <a:p>
            <a:pPr lvl="1"/>
            <a:r>
              <a:rPr lang="en-US" dirty="0" smtClean="0"/>
              <a:t>A development view, and</a:t>
            </a:r>
          </a:p>
          <a:p>
            <a:pPr lvl="1"/>
            <a:r>
              <a:rPr lang="en-US" dirty="0" smtClean="0"/>
              <a:t>A physical view.</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17/02/2020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6076</TotalTime>
  <Words>1146</Words>
  <Application>Microsoft Office PowerPoint</Application>
  <PresentationFormat>On-screen Show (4:3)</PresentationFormat>
  <Paragraphs>124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SE10 slides</vt:lpstr>
      <vt:lpstr>Chapter 1 – Architectural Design</vt:lpstr>
      <vt:lpstr>Reference - Text Book:</vt:lpstr>
      <vt:lpstr>Topics covered</vt:lpstr>
      <vt:lpstr>Slide 4</vt:lpstr>
      <vt:lpstr>Architectural views</vt:lpstr>
      <vt:lpstr>Architectural views</vt:lpstr>
      <vt:lpstr>Architectural views … cont.</vt:lpstr>
      <vt:lpstr>Architectural views … cont.</vt:lpstr>
      <vt:lpstr>4 + 1 view model of software architecture</vt:lpstr>
      <vt:lpstr>4 + 1 view model of software architecture … cont.</vt:lpstr>
      <vt:lpstr>4 + 1 view model of software architecture … cont.</vt:lpstr>
      <vt:lpstr>4 + 1 view model of software architecture … cont.</vt:lpstr>
      <vt:lpstr>4 + 1 view model of software architecture … cont.</vt:lpstr>
      <vt:lpstr>4 + 1 view model of software architecture … cont.</vt:lpstr>
      <vt:lpstr>Model of software architecture … cont.</vt:lpstr>
      <vt:lpstr>Model of software architecture … cont.</vt:lpstr>
      <vt:lpstr>Model of software architecture … cont.</vt:lpstr>
      <vt:lpstr>Representing architectural views</vt:lpstr>
      <vt:lpstr>Representing architectural views … cont.</vt:lpstr>
      <vt:lpstr>Representing architectural views … cont.</vt:lpstr>
      <vt:lpstr>Key points</vt:lpstr>
      <vt:lpstr>Chapter 1 – Architectural Design</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admin</cp:lastModifiedBy>
  <cp:revision>49</cp:revision>
  <dcterms:created xsi:type="dcterms:W3CDTF">2010-01-18T20:35:25Z</dcterms:created>
  <dcterms:modified xsi:type="dcterms:W3CDTF">2020-02-17T13:28:23Z</dcterms:modified>
</cp:coreProperties>
</file>