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8"/>
  </p:notesMasterIdLst>
  <p:handoutMasterIdLst>
    <p:handoutMasterId r:id="rId19"/>
  </p:handoutMasterIdLst>
  <p:sldIdLst>
    <p:sldId id="256" r:id="rId2"/>
    <p:sldId id="404" r:id="rId3"/>
    <p:sldId id="277" r:id="rId4"/>
    <p:sldId id="416" r:id="rId5"/>
    <p:sldId id="417" r:id="rId6"/>
    <p:sldId id="418" r:id="rId7"/>
    <p:sldId id="420" r:id="rId8"/>
    <p:sldId id="419" r:id="rId9"/>
    <p:sldId id="421" r:id="rId10"/>
    <p:sldId id="422" r:id="rId11"/>
    <p:sldId id="423" r:id="rId12"/>
    <p:sldId id="426" r:id="rId13"/>
    <p:sldId id="425" r:id="rId14"/>
    <p:sldId id="424" r:id="rId15"/>
    <p:sldId id="326" r:id="rId16"/>
    <p:sldId id="41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11" autoAdjust="0"/>
    <p:restoredTop sz="94660"/>
  </p:normalViewPr>
  <p:slideViewPr>
    <p:cSldViewPr snapToGrid="0" snapToObjects="1">
      <p:cViewPr varScale="1">
        <p:scale>
          <a:sx n="86" d="100"/>
          <a:sy n="86" d="100"/>
        </p:scale>
        <p:origin x="-1464" y="-90"/>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2/19/2020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xmlns=""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2/19/2020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xmlns=""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pPr/>
              <a:t>19/02/2020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pPr/>
              <a:t>19/02/2020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pPr/>
              <a:t>19/02/2020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pPr/>
              <a:t>19/02/2020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pPr/>
              <a:t>19/02/2020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pPr/>
              <a:t>19/02/2020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pPr/>
              <a:t>19/02/2020</a:t>
            </a:fld>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pPr/>
              <a:t>19/02/2020</a:t>
            </a:fld>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pPr/>
              <a:t>19/02/2020</a:t>
            </a:fld>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pPr/>
              <a:t>19/02/2020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pPr/>
              <a:t>19/02/2020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pPr/>
              <a:t>19/02/2020</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chemeClr val="tx1">
                    <a:lumMod val="50000"/>
                    <a:lumOff val="50000"/>
                  </a:schemeClr>
                </a:solidFill>
              </a:rPr>
              <a:t>Chapter 1 – Architectural Design</a:t>
            </a: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dirty="0">
                <a:solidFill>
                  <a:schemeClr val="tx1">
                    <a:lumMod val="95000"/>
                    <a:lumOff val="5000"/>
                  </a:schemeClr>
                </a:solidFill>
                <a:latin typeface="Arial"/>
                <a:cs typeface="Arial"/>
              </a:rPr>
              <a:t>Mutah University</a:t>
            </a:r>
          </a:p>
          <a:p>
            <a:pPr>
              <a:spcBef>
                <a:spcPct val="0"/>
              </a:spcBef>
            </a:pPr>
            <a:r>
              <a:rPr lang="en-US" sz="2000" dirty="0">
                <a:solidFill>
                  <a:schemeClr val="tx1">
                    <a:lumMod val="95000"/>
                    <a:lumOff val="5000"/>
                  </a:schemeClr>
                </a:solidFill>
                <a:latin typeface="Arial"/>
                <a:cs typeface="Arial"/>
              </a:rPr>
              <a:t>Faculty of IT</a:t>
            </a:r>
          </a:p>
          <a:p>
            <a:pPr>
              <a:spcBef>
                <a:spcPct val="0"/>
              </a:spcBef>
            </a:pPr>
            <a:r>
              <a:rPr lang="en-US" sz="2000" dirty="0">
                <a:solidFill>
                  <a:schemeClr val="tx1">
                    <a:lumMod val="95000"/>
                    <a:lumOff val="5000"/>
                  </a:schemeClr>
                </a:solidFill>
                <a:latin typeface="Arial"/>
                <a:cs typeface="Arial"/>
              </a:rPr>
              <a:t>Department of Software Engineering</a:t>
            </a: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rPr>
              <a:t>Dr. Ra’Fat A. AL-</a:t>
            </a:r>
            <a:r>
              <a:rPr lang="en-US" sz="2000" dirty="0" err="1">
                <a:solidFill>
                  <a:schemeClr val="tx1">
                    <a:lumMod val="95000"/>
                    <a:lumOff val="5000"/>
                  </a:schemeClr>
                </a:solidFill>
                <a:latin typeface="Arial"/>
                <a:cs typeface="Arial"/>
              </a:rPr>
              <a:t>Msie’Deen</a:t>
            </a: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hlinkClick r:id="rId2">
                  <a:extLst>
                    <a:ext uri="{A12FA001-AC4F-418D-AE19-62706E023703}">
                      <ahyp:hlinkClr xmlns:ahyp="http://schemas.microsoft.com/office/drawing/2018/hyperlinkcolor" xmlns="" val="tx"/>
                    </a:ext>
                  </a:extLst>
                </a:hlinkClick>
              </a:rPr>
              <a:t>rafatalmsiedeen@mutah.edu.jo</a:t>
            </a:r>
            <a:endParaRPr lang="en-US" sz="2000" dirty="0">
              <a:solidFill>
                <a:schemeClr val="tx1">
                  <a:lumMod val="95000"/>
                  <a:lumOff val="5000"/>
                </a:schemeClr>
              </a:solidFill>
              <a:latin typeface="Arial"/>
              <a:cs typeface="Arial"/>
            </a:endParaRP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hlinkClick r:id="rId3"/>
              </a:rPr>
              <a:t>https://rafat66.github.io/Al-Msie-Deen/</a:t>
            </a:r>
            <a:endParaRPr lang="en-US" sz="2000"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xmlns=""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Model-View-Controller (MVC) pattern</a:t>
            </a:r>
            <a:r>
              <a:rPr lang="en-GB" dirty="0" smtClean="0"/>
              <a:t> </a:t>
            </a:r>
            <a:endParaRPr lang="en-US" dirty="0"/>
          </a:p>
        </p:txBody>
      </p:sp>
      <p:sp>
        <p:nvSpPr>
          <p:cNvPr id="3" name="Content Placeholder 2"/>
          <p:cNvSpPr>
            <a:spLocks noGrp="1"/>
          </p:cNvSpPr>
          <p:nvPr>
            <p:ph idx="1"/>
          </p:nvPr>
        </p:nvSpPr>
        <p:spPr/>
        <p:txBody>
          <a:bodyPr/>
          <a:lstStyle/>
          <a:p>
            <a:r>
              <a:rPr lang="en-US" dirty="0" smtClean="0"/>
              <a:t>Figure </a:t>
            </a:r>
            <a:r>
              <a:rPr lang="en-US" dirty="0" smtClean="0"/>
              <a:t>1 </a:t>
            </a:r>
            <a:r>
              <a:rPr lang="en-US" dirty="0" smtClean="0"/>
              <a:t>describes the well-known </a:t>
            </a:r>
            <a:r>
              <a:rPr lang="en-US" dirty="0" smtClean="0">
                <a:solidFill>
                  <a:srgbClr val="FF0000"/>
                </a:solidFill>
              </a:rPr>
              <a:t>Model-View-Controller </a:t>
            </a:r>
            <a:r>
              <a:rPr lang="en-US" dirty="0" smtClean="0"/>
              <a:t>pattern. </a:t>
            </a:r>
            <a:endParaRPr lang="en-US" dirty="0" smtClean="0"/>
          </a:p>
          <a:p>
            <a:r>
              <a:rPr lang="en-US" dirty="0" smtClean="0"/>
              <a:t>This </a:t>
            </a:r>
            <a:r>
              <a:rPr lang="en-US" dirty="0" smtClean="0">
                <a:solidFill>
                  <a:srgbClr val="FF0000"/>
                </a:solidFill>
              </a:rPr>
              <a:t>pattern</a:t>
            </a:r>
            <a:r>
              <a:rPr lang="en-US" dirty="0" smtClean="0"/>
              <a:t> </a:t>
            </a:r>
            <a:r>
              <a:rPr lang="en-US" dirty="0" smtClean="0"/>
              <a:t>is </a:t>
            </a:r>
            <a:r>
              <a:rPr lang="en-US" dirty="0" smtClean="0"/>
              <a:t>the basis of interaction management in many web-based systems and is supported </a:t>
            </a:r>
            <a:r>
              <a:rPr lang="en-US" dirty="0" smtClean="0"/>
              <a:t>by </a:t>
            </a:r>
            <a:r>
              <a:rPr lang="en-US" dirty="0" smtClean="0"/>
              <a:t>most language frameworks. The stylized pattern description includes the </a:t>
            </a:r>
            <a:r>
              <a:rPr lang="en-US" dirty="0" smtClean="0">
                <a:solidFill>
                  <a:srgbClr val="00B0F0"/>
                </a:solidFill>
              </a:rPr>
              <a:t>pattern name</a:t>
            </a:r>
            <a:r>
              <a:rPr lang="en-US" dirty="0" smtClean="0"/>
              <a:t>, a </a:t>
            </a:r>
            <a:r>
              <a:rPr lang="en-US" dirty="0" smtClean="0">
                <a:solidFill>
                  <a:srgbClr val="00B0F0"/>
                </a:solidFill>
              </a:rPr>
              <a:t>brief description</a:t>
            </a:r>
            <a:r>
              <a:rPr lang="en-US" dirty="0" smtClean="0"/>
              <a:t>, a </a:t>
            </a:r>
            <a:r>
              <a:rPr lang="en-US" dirty="0" smtClean="0">
                <a:solidFill>
                  <a:srgbClr val="00B0F0"/>
                </a:solidFill>
              </a:rPr>
              <a:t>graphical model</a:t>
            </a:r>
            <a:r>
              <a:rPr lang="en-US" dirty="0" smtClean="0"/>
              <a:t>, and an </a:t>
            </a:r>
            <a:r>
              <a:rPr lang="en-US" dirty="0" smtClean="0">
                <a:solidFill>
                  <a:srgbClr val="00B0F0"/>
                </a:solidFill>
              </a:rPr>
              <a:t>example of the type of </a:t>
            </a:r>
            <a:r>
              <a:rPr lang="en-US" dirty="0" smtClean="0">
                <a:solidFill>
                  <a:srgbClr val="00B0F0"/>
                </a:solidFill>
              </a:rPr>
              <a:t>system </a:t>
            </a:r>
            <a:r>
              <a:rPr lang="en-US" dirty="0" smtClean="0"/>
              <a:t>where </a:t>
            </a:r>
            <a:r>
              <a:rPr lang="en-US" dirty="0" smtClean="0"/>
              <a:t>the pattern is used. </a:t>
            </a:r>
            <a:endParaRPr lang="en-US" dirty="0" smtClean="0"/>
          </a:p>
          <a:p>
            <a:r>
              <a:rPr lang="en-US" dirty="0" smtClean="0"/>
              <a:t>You </a:t>
            </a:r>
            <a:r>
              <a:rPr lang="en-US" dirty="0" smtClean="0"/>
              <a:t>should also include </a:t>
            </a:r>
            <a:r>
              <a:rPr lang="en-US" dirty="0" smtClean="0">
                <a:solidFill>
                  <a:srgbClr val="00B0F0"/>
                </a:solidFill>
              </a:rPr>
              <a:t>information</a:t>
            </a:r>
            <a:r>
              <a:rPr lang="en-US" dirty="0" smtClean="0"/>
              <a:t> about when </a:t>
            </a:r>
            <a:r>
              <a:rPr lang="en-US" dirty="0" smtClean="0"/>
              <a:t>the pattern </a:t>
            </a:r>
            <a:r>
              <a:rPr lang="en-US" dirty="0" smtClean="0"/>
              <a:t>should be </a:t>
            </a:r>
            <a:r>
              <a:rPr lang="en-US" dirty="0" smtClean="0">
                <a:solidFill>
                  <a:srgbClr val="FF0000"/>
                </a:solidFill>
              </a:rPr>
              <a:t>used</a:t>
            </a:r>
            <a:r>
              <a:rPr lang="en-US" dirty="0" smtClean="0"/>
              <a:t> and its </a:t>
            </a:r>
            <a:r>
              <a:rPr lang="en-US" dirty="0" smtClean="0">
                <a:solidFill>
                  <a:srgbClr val="FF0000"/>
                </a:solidFill>
              </a:rPr>
              <a:t>advantages</a:t>
            </a:r>
            <a:r>
              <a:rPr lang="en-US" dirty="0" smtClean="0"/>
              <a:t> and </a:t>
            </a:r>
            <a:r>
              <a:rPr lang="en-US" dirty="0" smtClean="0">
                <a:solidFill>
                  <a:srgbClr val="FF0000"/>
                </a:solidFill>
              </a:rPr>
              <a:t>disadvantages</a:t>
            </a:r>
            <a:r>
              <a:rPr lang="en-US" dirty="0" smtClean="0"/>
              <a:t>.</a:t>
            </a:r>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pPr/>
              <a:t>19/02/2020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organization of the Model-View-Controller</a:t>
            </a:r>
            <a:r>
              <a:rPr lang="en-GB" dirty="0" smtClean="0"/>
              <a:t> </a:t>
            </a:r>
            <a:endParaRPr lang="en-US" dirty="0"/>
          </a:p>
        </p:txBody>
      </p:sp>
      <p:pic>
        <p:nvPicPr>
          <p:cNvPr id="6" name="Picture 2" descr="6"/>
          <p:cNvPicPr>
            <a:picLocks noGrp="1" noChangeAspect="1" noChangeArrowheads="1"/>
          </p:cNvPicPr>
          <p:nvPr>
            <p:ph idx="1"/>
          </p:nvPr>
        </p:nvPicPr>
        <p:blipFill>
          <a:blip r:embed="rId2"/>
          <a:srcRect t="-10443" b="1681"/>
          <a:stretch>
            <a:fillRect/>
          </a:stretch>
        </p:blipFill>
        <p:spPr bwMode="auto">
          <a:xfrm>
            <a:off x="1408101" y="1417638"/>
            <a:ext cx="6155044" cy="4652656"/>
          </a:xfrm>
          <a:prstGeom prst="rect">
            <a:avLst/>
          </a:prstGeom>
          <a:noFill/>
          <a:ln w="9525">
            <a:noFill/>
            <a:miter lim="800000"/>
            <a:headEnd/>
            <a:tailEnd/>
          </a:ln>
        </p:spPr>
      </p:pic>
      <p:sp>
        <p:nvSpPr>
          <p:cNvPr id="7" name="Rectangle 6"/>
          <p:cNvSpPr/>
          <p:nvPr/>
        </p:nvSpPr>
        <p:spPr>
          <a:xfrm>
            <a:off x="1768207" y="6403422"/>
            <a:ext cx="5502927" cy="369332"/>
          </a:xfrm>
          <a:prstGeom prst="rect">
            <a:avLst/>
          </a:prstGeom>
        </p:spPr>
        <p:txBody>
          <a:bodyPr wrap="square">
            <a:spAutoFit/>
          </a:bodyPr>
          <a:lstStyle/>
          <a:p>
            <a:r>
              <a:rPr lang="en-US" dirty="0" smtClean="0"/>
              <a:t>Figure </a:t>
            </a:r>
            <a:r>
              <a:rPr lang="en-US" dirty="0" smtClean="0"/>
              <a:t>1 </a:t>
            </a:r>
            <a:r>
              <a:rPr lang="en-US" dirty="0" smtClean="0">
                <a:solidFill>
                  <a:srgbClr val="FF0000"/>
                </a:solidFill>
              </a:rPr>
              <a:t>The organization </a:t>
            </a:r>
            <a:r>
              <a:rPr lang="en-US" dirty="0" smtClean="0">
                <a:solidFill>
                  <a:srgbClr val="FF0000"/>
                </a:solidFill>
              </a:rPr>
              <a:t>of the </a:t>
            </a:r>
            <a:r>
              <a:rPr lang="en-US" dirty="0" smtClean="0">
                <a:solidFill>
                  <a:srgbClr val="FF0000"/>
                </a:solidFill>
              </a:rPr>
              <a:t>Model-View Controller</a:t>
            </a:r>
            <a:endParaRPr lang="en-US" dirty="0">
              <a:solidFill>
                <a:srgbClr val="FF0000"/>
              </a:solidFill>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9046"/>
            <a:ext cx="7293232" cy="782981"/>
          </a:xfrm>
        </p:spPr>
        <p:txBody>
          <a:bodyPr/>
          <a:lstStyle/>
          <a:p>
            <a:r>
              <a:rPr lang="en-US" b="0" dirty="0" smtClean="0"/>
              <a:t>The Model-View-Controller (MVC) </a:t>
            </a:r>
            <a:r>
              <a:rPr lang="en-US" b="0" dirty="0" smtClean="0"/>
              <a:t>pattern … cont.</a:t>
            </a:r>
            <a:r>
              <a:rPr lang="en-GB" b="0" dirty="0" smtClean="0"/>
              <a:t> </a:t>
            </a:r>
            <a:endParaRPr lang="en-US" b="0" dirty="0"/>
          </a:p>
        </p:txBody>
      </p:sp>
      <p:graphicFrame>
        <p:nvGraphicFramePr>
          <p:cNvPr id="4" name="Content Placeholder 3"/>
          <p:cNvGraphicFramePr>
            <a:graphicFrameLocks noGrp="1"/>
          </p:cNvGraphicFramePr>
          <p:nvPr>
            <p:ph idx="1"/>
          </p:nvPr>
        </p:nvGraphicFramePr>
        <p:xfrm>
          <a:off x="457200" y="1619480"/>
          <a:ext cx="8229600" cy="4952449"/>
        </p:xfrm>
        <a:graphic>
          <a:graphicData uri="http://schemas.openxmlformats.org/drawingml/2006/table">
            <a:tbl>
              <a:tblPr firstRow="1" bandRow="1">
                <a:tableStyleId>{5C22544A-7EE6-4342-B048-85BDC9FD1C3A}</a:tableStyleId>
              </a:tblPr>
              <a:tblGrid>
                <a:gridCol w="2001917"/>
                <a:gridCol w="6227683"/>
              </a:tblGrid>
              <a:tr h="319489">
                <a:tc>
                  <a:txBody>
                    <a:bodyPr/>
                    <a:lstStyle/>
                    <a:p>
                      <a:pPr algn="just">
                        <a:spcAft>
                          <a:spcPts val="0"/>
                        </a:spcAft>
                        <a:tabLst>
                          <a:tab pos="342900" algn="l"/>
                          <a:tab pos="685800" algn="l"/>
                          <a:tab pos="1028700" algn="l"/>
                        </a:tabLst>
                      </a:pPr>
                      <a:r>
                        <a:rPr lang="en-GB" sz="1800" b="1" dirty="0" smtClean="0">
                          <a:solidFill>
                            <a:schemeClr val="tx1"/>
                          </a:solidFill>
                          <a:latin typeface="Helvetica"/>
                          <a:ea typeface="Times New Roman"/>
                          <a:cs typeface="Helvetica"/>
                        </a:rPr>
                        <a:t>Name</a:t>
                      </a:r>
                      <a:endParaRPr lang="en-GB" sz="1800" b="1" dirty="0">
                        <a:solidFill>
                          <a:schemeClr val="tx1"/>
                        </a:solidFill>
                        <a:latin typeface="Helvetica"/>
                        <a:ea typeface="Times New Roman"/>
                        <a:cs typeface="Helvetica"/>
                      </a:endParaRPr>
                    </a:p>
                  </a:txBody>
                  <a:tcPr marL="68580" marR="68580" marT="0" marB="0">
                    <a:solidFill>
                      <a:srgbClr val="92D050"/>
                    </a:solidFill>
                  </a:tcPr>
                </a:tc>
                <a:tc>
                  <a:txBody>
                    <a:bodyPr/>
                    <a:lstStyle/>
                    <a:p>
                      <a:pPr algn="just">
                        <a:spcAft>
                          <a:spcPts val="0"/>
                        </a:spcAft>
                        <a:tabLst>
                          <a:tab pos="342900" algn="l"/>
                          <a:tab pos="685800" algn="l"/>
                          <a:tab pos="1028700" algn="l"/>
                        </a:tabLst>
                      </a:pPr>
                      <a:r>
                        <a:rPr lang="en-GB" sz="1800" b="1" dirty="0">
                          <a:solidFill>
                            <a:schemeClr val="tx1"/>
                          </a:solidFill>
                          <a:latin typeface="Helvetica"/>
                          <a:ea typeface="Times New Roman"/>
                          <a:cs typeface="Helvetica"/>
                        </a:rPr>
                        <a:t>MVC (Model-View-Controller</a:t>
                      </a:r>
                      <a:r>
                        <a:rPr lang="en-GB" sz="1800" b="1" dirty="0" smtClean="0">
                          <a:solidFill>
                            <a:schemeClr val="tx1"/>
                          </a:solidFill>
                          <a:latin typeface="Helvetica"/>
                          <a:ea typeface="Times New Roman"/>
                          <a:cs typeface="Helvetica"/>
                        </a:rPr>
                        <a:t>)</a:t>
                      </a:r>
                      <a:endParaRPr lang="en-GB" sz="1800" b="1" dirty="0">
                        <a:solidFill>
                          <a:schemeClr val="tx1"/>
                        </a:solidFill>
                        <a:latin typeface="Helvetica"/>
                        <a:ea typeface="Times New Roman"/>
                        <a:cs typeface="Helvetica"/>
                      </a:endParaRPr>
                    </a:p>
                  </a:txBody>
                  <a:tcPr marL="68580" marR="68580" marT="0" marB="0">
                    <a:solidFill>
                      <a:srgbClr val="92D050"/>
                    </a:solidFill>
                  </a:tcPr>
                </a:tc>
              </a:tr>
              <a:tr h="1552020">
                <a:tc>
                  <a:txBody>
                    <a:bodyPr/>
                    <a:lstStyle/>
                    <a:p>
                      <a:pPr algn="just">
                        <a:spcAft>
                          <a:spcPts val="0"/>
                        </a:spcAft>
                        <a:tabLst>
                          <a:tab pos="342900" algn="l"/>
                          <a:tab pos="685800" algn="l"/>
                          <a:tab pos="1028700" algn="l"/>
                        </a:tabLst>
                      </a:pPr>
                      <a:r>
                        <a:rPr lang="en-GB" sz="1600" b="1" dirty="0" smtClean="0">
                          <a:solidFill>
                            <a:srgbClr val="000000"/>
                          </a:solidFill>
                          <a:latin typeface="Helvetica"/>
                          <a:ea typeface="Times New Roman"/>
                          <a:cs typeface="Helvetica"/>
                        </a:rPr>
                        <a:t>Description</a:t>
                      </a:r>
                      <a:endParaRPr lang="en-GB" sz="16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a:t>
                      </a:r>
                      <a:r>
                        <a:rPr lang="en-GB" sz="1600" dirty="0">
                          <a:solidFill>
                            <a:srgbClr val="FF0000"/>
                          </a:solidFill>
                          <a:latin typeface="Helvetica"/>
                          <a:ea typeface="Times New Roman"/>
                          <a:cs typeface="Helvetica"/>
                        </a:rPr>
                        <a:t>See</a:t>
                      </a:r>
                      <a:r>
                        <a:rPr lang="en-GB" sz="1600" dirty="0">
                          <a:solidFill>
                            <a:srgbClr val="000000"/>
                          </a:solidFill>
                          <a:latin typeface="Helvetica"/>
                          <a:ea typeface="Times New Roman"/>
                          <a:cs typeface="Helvetica"/>
                        </a:rPr>
                        <a:t> Figure </a:t>
                      </a:r>
                      <a:r>
                        <a:rPr lang="en-GB" sz="1600" dirty="0" smtClean="0">
                          <a:solidFill>
                            <a:srgbClr val="000000"/>
                          </a:solidFill>
                          <a:latin typeface="Helvetica"/>
                          <a:ea typeface="Times New Roman"/>
                          <a:cs typeface="Helvetica"/>
                        </a:rPr>
                        <a:t>1.</a:t>
                      </a:r>
                      <a:endParaRPr lang="en-GB" sz="1600" dirty="0">
                        <a:solidFill>
                          <a:srgbClr val="000000"/>
                        </a:solidFill>
                        <a:latin typeface="Helvetica"/>
                        <a:ea typeface="Times New Roman"/>
                        <a:cs typeface="Helvetica"/>
                      </a:endParaRPr>
                    </a:p>
                  </a:txBody>
                  <a:tcPr marL="68580" marR="68580" marT="0" marB="0"/>
                </a:tc>
              </a:tr>
              <a:tr h="449594">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600" dirty="0">
                          <a:solidFill>
                            <a:srgbClr val="FF0000"/>
                          </a:solidFill>
                          <a:latin typeface="Helvetica"/>
                          <a:ea typeface="Times New Roman"/>
                          <a:cs typeface="Helvetica"/>
                        </a:rPr>
                        <a:t>Figure </a:t>
                      </a:r>
                      <a:r>
                        <a:rPr lang="en-GB" sz="1600" dirty="0" smtClean="0">
                          <a:solidFill>
                            <a:srgbClr val="FF0000"/>
                          </a:solidFill>
                          <a:latin typeface="Helvetica"/>
                          <a:ea typeface="Times New Roman"/>
                          <a:cs typeface="Helvetica"/>
                        </a:rPr>
                        <a:t>2 </a:t>
                      </a:r>
                      <a:r>
                        <a:rPr lang="en-GB" sz="1600" dirty="0">
                          <a:solidFill>
                            <a:srgbClr val="000000"/>
                          </a:solidFill>
                          <a:latin typeface="Helvetica"/>
                          <a:ea typeface="Times New Roman"/>
                          <a:cs typeface="Helvetica"/>
                        </a:rPr>
                        <a:t>shows the architecture of a web-based application system organized using the MVC pattern.</a:t>
                      </a:r>
                    </a:p>
                  </a:txBody>
                  <a:tcPr marL="68580" marR="68580" marT="0" marB="0"/>
                </a:tc>
              </a:tr>
              <a:tr h="665152">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600" dirty="0">
                          <a:solidFill>
                            <a:srgbClr val="FF0000"/>
                          </a:solidFill>
                          <a:latin typeface="Helvetica"/>
                          <a:ea typeface="Times New Roman"/>
                          <a:cs typeface="Helvetica"/>
                        </a:rPr>
                        <a:t>Used</a:t>
                      </a:r>
                      <a:r>
                        <a:rPr lang="en-GB" sz="1600" dirty="0">
                          <a:solidFill>
                            <a:srgbClr val="000000"/>
                          </a:solidFill>
                          <a:latin typeface="Helvetica"/>
                          <a:ea typeface="Times New Roman"/>
                          <a:cs typeface="Helvetica"/>
                        </a:rPr>
                        <a:t> when there are multiple ways to view and interact with data. Also used when the </a:t>
                      </a:r>
                      <a:r>
                        <a:rPr lang="en-GB" sz="1600" dirty="0">
                          <a:solidFill>
                            <a:srgbClr val="FF0000"/>
                          </a:solidFill>
                          <a:latin typeface="Helvetica"/>
                          <a:ea typeface="Times New Roman"/>
                          <a:cs typeface="Helvetica"/>
                        </a:rPr>
                        <a:t>future requirements</a:t>
                      </a:r>
                      <a:r>
                        <a:rPr lang="en-GB" sz="1600" dirty="0">
                          <a:solidFill>
                            <a:srgbClr val="000000"/>
                          </a:solidFill>
                          <a:latin typeface="Helvetica"/>
                          <a:ea typeface="Times New Roman"/>
                          <a:cs typeface="Helvetica"/>
                        </a:rPr>
                        <a:t> for interaction and presentation of data are unknown. </a:t>
                      </a:r>
                    </a:p>
                  </a:txBody>
                  <a:tcPr marL="68580" marR="68580" marT="0" marB="0"/>
                </a:tc>
              </a:tr>
              <a:tr h="665152">
                <a:tc>
                  <a:txBody>
                    <a:bodyPr/>
                    <a:lstStyle/>
                    <a:p>
                      <a:pPr algn="just">
                        <a:spcAft>
                          <a:spcPts val="0"/>
                        </a:spcAft>
                        <a:tabLst>
                          <a:tab pos="342900" algn="l"/>
                          <a:tab pos="685800" algn="l"/>
                          <a:tab pos="1028700" algn="l"/>
                        </a:tabLst>
                      </a:pPr>
                      <a:r>
                        <a:rPr lang="en-GB" sz="1600" b="1" dirty="0">
                          <a:solidFill>
                            <a:srgbClr val="FF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Allows the data to change independently of its representation and vice </a:t>
                      </a:r>
                      <a:r>
                        <a:rPr lang="en-GB" sz="1600" dirty="0" smtClean="0">
                          <a:solidFill>
                            <a:srgbClr val="000000"/>
                          </a:solidFill>
                          <a:latin typeface="Helvetica"/>
                          <a:ea typeface="Times New Roman"/>
                          <a:cs typeface="Helvetica"/>
                        </a:rPr>
                        <a:t>versa.</a:t>
                      </a:r>
                      <a:r>
                        <a:rPr lang="en-GB" sz="1600" baseline="0" dirty="0" smtClean="0">
                          <a:solidFill>
                            <a:srgbClr val="000000"/>
                          </a:solidFill>
                          <a:latin typeface="Helvetica"/>
                          <a:ea typeface="Times New Roman"/>
                          <a:cs typeface="Helvetica"/>
                        </a:rPr>
                        <a:t> </a:t>
                      </a:r>
                      <a:r>
                        <a:rPr lang="en-GB" sz="1600" dirty="0" smtClean="0">
                          <a:solidFill>
                            <a:srgbClr val="000000"/>
                          </a:solidFill>
                          <a:latin typeface="Helvetica"/>
                          <a:ea typeface="Times New Roman"/>
                          <a:cs typeface="Helvetica"/>
                        </a:rPr>
                        <a:t>Supports </a:t>
                      </a:r>
                      <a:r>
                        <a:rPr lang="en-GB" sz="1600" dirty="0">
                          <a:solidFill>
                            <a:srgbClr val="000000"/>
                          </a:solidFill>
                          <a:latin typeface="Helvetica"/>
                          <a:ea typeface="Times New Roman"/>
                          <a:cs typeface="Helvetica"/>
                        </a:rPr>
                        <a:t>presentation of the same data in different ways with changes made in one representation shown in all of them. </a:t>
                      </a:r>
                    </a:p>
                  </a:txBody>
                  <a:tcPr marL="68580" marR="68580" marT="0" marB="0"/>
                </a:tc>
              </a:tr>
              <a:tr h="449594">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Can involve </a:t>
                      </a:r>
                      <a:r>
                        <a:rPr lang="en-GB" sz="1600" dirty="0">
                          <a:solidFill>
                            <a:srgbClr val="FF0000"/>
                          </a:solidFill>
                          <a:latin typeface="Helvetica"/>
                          <a:ea typeface="Times New Roman"/>
                          <a:cs typeface="Helvetica"/>
                        </a:rPr>
                        <a:t>additional code </a:t>
                      </a:r>
                      <a:r>
                        <a:rPr lang="en-GB" sz="1600" dirty="0">
                          <a:solidFill>
                            <a:srgbClr val="000000"/>
                          </a:solidFill>
                          <a:latin typeface="Helvetica"/>
                          <a:ea typeface="Times New Roman"/>
                          <a:cs typeface="Helvetica"/>
                        </a:rPr>
                        <a:t>and </a:t>
                      </a:r>
                      <a:r>
                        <a:rPr lang="en-GB" sz="1600" dirty="0">
                          <a:solidFill>
                            <a:srgbClr val="FF0000"/>
                          </a:solidFill>
                          <a:latin typeface="Helvetica"/>
                          <a:ea typeface="Times New Roman"/>
                          <a:cs typeface="Helvetica"/>
                        </a:rPr>
                        <a:t>code complexity</a:t>
                      </a:r>
                      <a:r>
                        <a:rPr lang="en-GB" sz="1600" dirty="0">
                          <a:solidFill>
                            <a:srgbClr val="000000"/>
                          </a:solidFill>
                          <a:latin typeface="Helvetica"/>
                          <a:ea typeface="Times New Roman"/>
                          <a:cs typeface="Helvetica"/>
                        </a:rPr>
                        <a:t> when the data model and interactions are </a:t>
                      </a:r>
                      <a:r>
                        <a:rPr lang="en-GB" sz="1600" b="1" dirty="0">
                          <a:solidFill>
                            <a:srgbClr val="00B0F0"/>
                          </a:solidFill>
                          <a:latin typeface="Helvetica"/>
                          <a:ea typeface="Times New Roman"/>
                          <a:cs typeface="Helvetica"/>
                        </a:rPr>
                        <a:t>simple</a:t>
                      </a:r>
                      <a:r>
                        <a:rPr lang="en-GB" sz="1600" dirty="0" smtClean="0">
                          <a:solidFill>
                            <a:srgbClr val="000000"/>
                          </a:solidFill>
                          <a:latin typeface="Helvetica"/>
                          <a:ea typeface="Times New Roman"/>
                          <a:cs typeface="Helvetica"/>
                        </a:rPr>
                        <a:t>.</a:t>
                      </a:r>
                      <a:endParaRPr lang="en-GB" sz="1600" dirty="0">
                        <a:solidFill>
                          <a:srgbClr val="000000"/>
                        </a:solidFill>
                        <a:latin typeface="Helvetica"/>
                        <a:ea typeface="Times New Roman"/>
                        <a:cs typeface="Helvetica"/>
                      </a:endParaRPr>
                    </a:p>
                  </a:txBody>
                  <a:tcPr marL="68580" marR="68580" marT="0" marB="0"/>
                </a:tc>
              </a:tr>
            </a:tbl>
          </a:graphicData>
        </a:graphic>
      </p:graphicFrame>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The Model-View-Controller (MVC) </a:t>
            </a:r>
            <a:r>
              <a:rPr lang="en-US" b="0" dirty="0" smtClean="0"/>
              <a:t>pattern … cont.</a:t>
            </a:r>
            <a:r>
              <a:rPr lang="en-GB" b="0" dirty="0" smtClean="0"/>
              <a:t> </a:t>
            </a:r>
            <a:endParaRPr lang="en-US" b="0" dirty="0"/>
          </a:p>
        </p:txBody>
      </p:sp>
      <p:sp>
        <p:nvSpPr>
          <p:cNvPr id="3" name="Content Placeholder 2"/>
          <p:cNvSpPr>
            <a:spLocks noGrp="1"/>
          </p:cNvSpPr>
          <p:nvPr>
            <p:ph idx="1"/>
          </p:nvPr>
        </p:nvSpPr>
        <p:spPr>
          <a:xfrm>
            <a:off x="457200" y="1600201"/>
            <a:ext cx="8229600" cy="4139588"/>
          </a:xfrm>
        </p:spPr>
        <p:txBody>
          <a:bodyPr/>
          <a:lstStyle/>
          <a:p>
            <a:r>
              <a:rPr lang="en-US" dirty="0" smtClean="0"/>
              <a:t>Graphical models of the architecture associated with the MVC pattern are shown </a:t>
            </a:r>
            <a:r>
              <a:rPr lang="en-US" dirty="0" smtClean="0"/>
              <a:t>in </a:t>
            </a:r>
            <a:r>
              <a:rPr lang="en-US" dirty="0" smtClean="0"/>
              <a:t>Figures </a:t>
            </a:r>
            <a:r>
              <a:rPr lang="en-US" dirty="0" smtClean="0"/>
              <a:t>1 </a:t>
            </a:r>
            <a:r>
              <a:rPr lang="en-US" dirty="0" smtClean="0"/>
              <a:t>and </a:t>
            </a:r>
            <a:r>
              <a:rPr lang="en-US" dirty="0" smtClean="0"/>
              <a:t>2. </a:t>
            </a:r>
          </a:p>
          <a:p>
            <a:r>
              <a:rPr lang="en-US" dirty="0" smtClean="0"/>
              <a:t>These </a:t>
            </a:r>
            <a:r>
              <a:rPr lang="en-US" dirty="0" smtClean="0"/>
              <a:t>present the architecture from different </a:t>
            </a:r>
            <a:r>
              <a:rPr lang="en-US" dirty="0" smtClean="0"/>
              <a:t>views:</a:t>
            </a:r>
          </a:p>
          <a:p>
            <a:pPr lvl="1"/>
            <a:r>
              <a:rPr lang="en-US" sz="2400" dirty="0" smtClean="0"/>
              <a:t>Figure 1 is </a:t>
            </a:r>
            <a:r>
              <a:rPr lang="en-US" sz="2400" dirty="0" smtClean="0"/>
              <a:t>a conceptual view, and </a:t>
            </a:r>
            <a:endParaRPr lang="en-US" sz="2400" dirty="0" smtClean="0"/>
          </a:p>
          <a:p>
            <a:pPr lvl="1"/>
            <a:r>
              <a:rPr lang="en-US" sz="2400" dirty="0" smtClean="0"/>
              <a:t>Figure 2 </a:t>
            </a:r>
            <a:r>
              <a:rPr lang="en-US" sz="2400" dirty="0" smtClean="0"/>
              <a:t>shows a runtime system architecture when this </a:t>
            </a:r>
            <a:r>
              <a:rPr lang="en-US" sz="2400" dirty="0" smtClean="0"/>
              <a:t>pattern </a:t>
            </a:r>
            <a:r>
              <a:rPr lang="en-US" sz="2400" dirty="0" smtClean="0"/>
              <a:t>is used for interaction management in a web-based system.</a:t>
            </a:r>
            <a:endParaRPr lang="en-US" sz="2400" dirty="0"/>
          </a:p>
        </p:txBody>
      </p:sp>
      <p:sp>
        <p:nvSpPr>
          <p:cNvPr id="4" name="Date Placeholder 3"/>
          <p:cNvSpPr>
            <a:spLocks noGrp="1"/>
          </p:cNvSpPr>
          <p:nvPr>
            <p:ph type="dt" sz="half" idx="10"/>
          </p:nvPr>
        </p:nvSpPr>
        <p:spPr/>
        <p:txBody>
          <a:bodyPr/>
          <a:lstStyle/>
          <a:p>
            <a:fld id="{1EC4D177-3FD8-1541-B11E-1C53E75416D7}" type="datetime1">
              <a:rPr lang="en-GB" smtClean="0"/>
              <a:pPr/>
              <a:t>19/02/2020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Web application architecture using the MVC pattern</a:t>
            </a:r>
            <a:r>
              <a:rPr lang="en-GB" b="0" dirty="0" smtClean="0"/>
              <a:t> </a:t>
            </a:r>
            <a:endParaRPr lang="en-US" b="0" dirty="0"/>
          </a:p>
        </p:txBody>
      </p:sp>
      <p:pic>
        <p:nvPicPr>
          <p:cNvPr id="6" name="Picture 2" descr="6"/>
          <p:cNvPicPr>
            <a:picLocks noGrp="1" noChangeAspect="1" noChangeArrowheads="1"/>
          </p:cNvPicPr>
          <p:nvPr>
            <p:ph idx="1"/>
          </p:nvPr>
        </p:nvPicPr>
        <p:blipFill>
          <a:blip r:embed="rId2"/>
          <a:srcRect b="-1009"/>
          <a:stretch>
            <a:fillRect/>
          </a:stretch>
        </p:blipFill>
        <p:spPr bwMode="auto">
          <a:xfrm>
            <a:off x="1929787" y="1571876"/>
            <a:ext cx="5354145" cy="4586465"/>
          </a:xfrm>
          <a:prstGeom prst="rect">
            <a:avLst/>
          </a:prstGeom>
          <a:noFill/>
          <a:ln w="9525">
            <a:noFill/>
            <a:miter lim="800000"/>
            <a:headEnd/>
            <a:tailEnd/>
          </a:ln>
        </p:spPr>
      </p:pic>
      <p:sp>
        <p:nvSpPr>
          <p:cNvPr id="7" name="Rectangle 6"/>
          <p:cNvSpPr/>
          <p:nvPr/>
        </p:nvSpPr>
        <p:spPr>
          <a:xfrm>
            <a:off x="1432257" y="6345333"/>
            <a:ext cx="6318175" cy="369332"/>
          </a:xfrm>
          <a:prstGeom prst="rect">
            <a:avLst/>
          </a:prstGeom>
        </p:spPr>
        <p:txBody>
          <a:bodyPr wrap="square">
            <a:spAutoFit/>
          </a:bodyPr>
          <a:lstStyle/>
          <a:p>
            <a:r>
              <a:rPr lang="en-US" dirty="0" smtClean="0"/>
              <a:t>Figure </a:t>
            </a:r>
            <a:r>
              <a:rPr lang="en-US" dirty="0" smtClean="0"/>
              <a:t>2  </a:t>
            </a:r>
            <a:r>
              <a:rPr lang="en-US" dirty="0" smtClean="0">
                <a:solidFill>
                  <a:srgbClr val="FF0000"/>
                </a:solidFill>
              </a:rPr>
              <a:t>Web application architecture using </a:t>
            </a:r>
            <a:r>
              <a:rPr lang="en-US" dirty="0" smtClean="0">
                <a:solidFill>
                  <a:srgbClr val="FF0000"/>
                </a:solidFill>
              </a:rPr>
              <a:t>the MVC pattern</a:t>
            </a:r>
            <a:endParaRPr lang="en-US" dirty="0">
              <a:solidFill>
                <a:srgbClr val="FF0000"/>
              </a:solidFill>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905922"/>
            <a:ext cx="8229600" cy="4120123"/>
          </a:xfrm>
        </p:spPr>
        <p:txBody>
          <a:bodyPr/>
          <a:lstStyle/>
          <a:p>
            <a:r>
              <a:rPr lang="en-US" dirty="0" smtClean="0"/>
              <a:t>Architectural </a:t>
            </a:r>
            <a:r>
              <a:rPr lang="en-US" dirty="0" smtClean="0">
                <a:solidFill>
                  <a:srgbClr val="FF0000"/>
                </a:solidFill>
              </a:rPr>
              <a:t>patterns</a:t>
            </a:r>
            <a:r>
              <a:rPr lang="en-US" dirty="0" smtClean="0"/>
              <a:t> are a means of reusing knowledge about generic system architectures. They describe the architecture, explain when it may be used and describe its advantages and disadvantages</a:t>
            </a:r>
            <a:r>
              <a:rPr lang="en-US" dirty="0" smtClean="0"/>
              <a:t>.</a:t>
            </a:r>
            <a:endParaRPr lang="en-GB" dirty="0" smtClean="0"/>
          </a:p>
        </p:txBody>
      </p:sp>
      <p:sp>
        <p:nvSpPr>
          <p:cNvPr id="5" name="Slide Number Placeholder 4"/>
          <p:cNvSpPr>
            <a:spLocks noGrp="1"/>
          </p:cNvSpPr>
          <p:nvPr>
            <p:ph type="sldNum" sz="quarter" idx="12"/>
          </p:nvPr>
        </p:nvSpPr>
        <p:spPr/>
        <p:txBody>
          <a:bodyPr/>
          <a:lstStyle/>
          <a:p>
            <a:fld id="{EC33B370-F672-B743-B3AF-248A63C17270}" type="slidenum">
              <a:rPr lang="en-US" smtClean="0"/>
              <a:pPr/>
              <a:t>15</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pPr/>
              <a:t>19/02/2020</a:t>
            </a:fld>
            <a:endParaRPr lang="en-US"/>
          </a:p>
        </p:txBody>
      </p:sp>
    </p:spTree>
    <p:extLst>
      <p:ext uri="{BB962C8B-B14F-4D97-AF65-F5344CB8AC3E}">
        <p14:creationId xmlns:p14="http://schemas.microsoft.com/office/powerpoint/2010/main" xmlns="" val="3426720306"/>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chemeClr val="tx1">
                    <a:lumMod val="50000"/>
                    <a:lumOff val="50000"/>
                  </a:schemeClr>
                </a:solidFill>
              </a:rPr>
              <a:t>Chapter 1 – Architectural Design</a:t>
            </a: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dirty="0">
                <a:solidFill>
                  <a:schemeClr val="tx1">
                    <a:lumMod val="95000"/>
                    <a:lumOff val="5000"/>
                  </a:schemeClr>
                </a:solidFill>
                <a:latin typeface="Arial"/>
                <a:cs typeface="Arial"/>
              </a:rPr>
              <a:t>Mutah University</a:t>
            </a:r>
          </a:p>
          <a:p>
            <a:pPr>
              <a:spcBef>
                <a:spcPct val="0"/>
              </a:spcBef>
            </a:pPr>
            <a:r>
              <a:rPr lang="en-US" sz="2000" dirty="0">
                <a:solidFill>
                  <a:schemeClr val="tx1">
                    <a:lumMod val="95000"/>
                    <a:lumOff val="5000"/>
                  </a:schemeClr>
                </a:solidFill>
                <a:latin typeface="Arial"/>
                <a:cs typeface="Arial"/>
              </a:rPr>
              <a:t>Faculty of IT</a:t>
            </a:r>
          </a:p>
          <a:p>
            <a:pPr>
              <a:spcBef>
                <a:spcPct val="0"/>
              </a:spcBef>
            </a:pPr>
            <a:r>
              <a:rPr lang="en-US" sz="2000" dirty="0">
                <a:solidFill>
                  <a:schemeClr val="tx1">
                    <a:lumMod val="95000"/>
                    <a:lumOff val="5000"/>
                  </a:schemeClr>
                </a:solidFill>
                <a:latin typeface="Arial"/>
                <a:cs typeface="Arial"/>
              </a:rPr>
              <a:t>Department of Software Engineering</a:t>
            </a: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rPr>
              <a:t>Dr. Ra’Fat A. AL-</a:t>
            </a:r>
            <a:r>
              <a:rPr lang="en-US" sz="2000" dirty="0" err="1">
                <a:solidFill>
                  <a:schemeClr val="tx1">
                    <a:lumMod val="95000"/>
                    <a:lumOff val="5000"/>
                  </a:schemeClr>
                </a:solidFill>
                <a:latin typeface="Arial"/>
                <a:cs typeface="Arial"/>
              </a:rPr>
              <a:t>Msie’Deen</a:t>
            </a: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hlinkClick r:id="rId2">
                  <a:extLst>
                    <a:ext uri="{A12FA001-AC4F-418D-AE19-62706E023703}">
                      <ahyp:hlinkClr xmlns:ahyp="http://schemas.microsoft.com/office/drawing/2018/hyperlinkcolor" xmlns="" val="tx"/>
                    </a:ext>
                  </a:extLst>
                </a:hlinkClick>
              </a:rPr>
              <a:t>rafatalmsiedeen@mutah.edu.jo</a:t>
            </a:r>
            <a:endParaRPr lang="en-US" sz="2000" dirty="0">
              <a:solidFill>
                <a:schemeClr val="tx1">
                  <a:lumMod val="95000"/>
                  <a:lumOff val="5000"/>
                </a:schemeClr>
              </a:solidFill>
              <a:latin typeface="Arial"/>
              <a:cs typeface="Arial"/>
            </a:endParaRP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hlinkClick r:id="rId3"/>
              </a:rPr>
              <a:t>https://rafat66.github.io/Al-Msie-Deen/</a:t>
            </a:r>
            <a:endParaRPr lang="en-US" sz="2000"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xmlns=""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extLst>
      <p:ext uri="{BB962C8B-B14F-4D97-AF65-F5344CB8AC3E}">
        <p14:creationId xmlns:p14="http://schemas.microsoft.com/office/powerpoint/2010/main" xmlns="" val="4006498227"/>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B06940-B014-463E-B732-BF72795FEF92}"/>
              </a:ext>
            </a:extLst>
          </p:cNvPr>
          <p:cNvSpPr>
            <a:spLocks noGrp="1"/>
          </p:cNvSpPr>
          <p:nvPr>
            <p:ph type="title"/>
          </p:nvPr>
        </p:nvSpPr>
        <p:spPr/>
        <p:txBody>
          <a:bodyPr/>
          <a:lstStyle/>
          <a:p>
            <a:r>
              <a:rPr lang="en-US" dirty="0"/>
              <a:t>Reference - Text Book:</a:t>
            </a:r>
          </a:p>
        </p:txBody>
      </p:sp>
      <p:sp>
        <p:nvSpPr>
          <p:cNvPr id="3" name="Content Placeholder 2">
            <a:extLst>
              <a:ext uri="{FF2B5EF4-FFF2-40B4-BE49-F238E27FC236}">
                <a16:creationId xmlns:a16="http://schemas.microsoft.com/office/drawing/2014/main" xmlns="" id="{C9667C07-9BB7-4EBC-B6B2-505E34CD917E}"/>
              </a:ext>
            </a:extLst>
          </p:cNvPr>
          <p:cNvSpPr>
            <a:spLocks noGrp="1"/>
          </p:cNvSpPr>
          <p:nvPr>
            <p:ph idx="1"/>
          </p:nvPr>
        </p:nvSpPr>
        <p:spPr/>
        <p:txBody>
          <a:bodyPr/>
          <a:lstStyle/>
          <a:p>
            <a:pPr>
              <a:buFont typeface="Wingdings" panose="05000000000000000000" pitchFamily="2" charset="2"/>
              <a:buChar char="§"/>
            </a:pPr>
            <a:r>
              <a:rPr lang="en-US" dirty="0">
                <a:solidFill>
                  <a:schemeClr val="tx1"/>
                </a:solidFill>
              </a:rPr>
              <a:t>Chapter </a:t>
            </a:r>
            <a:r>
              <a:rPr lang="en-US" b="1" dirty="0">
                <a:solidFill>
                  <a:srgbClr val="FF0000"/>
                </a:solidFill>
              </a:rPr>
              <a:t>6</a:t>
            </a:r>
            <a:r>
              <a:rPr lang="en-US" dirty="0">
                <a:solidFill>
                  <a:schemeClr val="tx1"/>
                </a:solidFill>
              </a:rPr>
              <a:t> of </a:t>
            </a:r>
            <a:r>
              <a:rPr lang="en-US" dirty="0">
                <a:solidFill>
                  <a:srgbClr val="0070C0"/>
                </a:solidFill>
              </a:rPr>
              <a:t>Software Engineering book </a:t>
            </a:r>
            <a:r>
              <a:rPr lang="en-US" dirty="0">
                <a:solidFill>
                  <a:schemeClr val="tx1"/>
                </a:solidFill>
              </a:rPr>
              <a:t>- by Ian Sommerville. l0th Edition. Addison Wesley, 2015,  ISBN-10: 0137035152.</a:t>
            </a:r>
          </a:p>
        </p:txBody>
      </p:sp>
      <p:sp>
        <p:nvSpPr>
          <p:cNvPr id="4" name="Slide Number Placeholder 3">
            <a:extLst>
              <a:ext uri="{FF2B5EF4-FFF2-40B4-BE49-F238E27FC236}">
                <a16:creationId xmlns:a16="http://schemas.microsoft.com/office/drawing/2014/main" xmlns="" id="{2CE56E8D-990B-4150-825B-36A4BD3F2F43}"/>
              </a:ext>
            </a:extLst>
          </p:cNvPr>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extLst>
      <p:ext uri="{BB962C8B-B14F-4D97-AF65-F5344CB8AC3E}">
        <p14:creationId xmlns:p14="http://schemas.microsoft.com/office/powerpoint/2010/main" xmlns="" val="28338003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smtClean="0">
                <a:solidFill>
                  <a:schemeClr val="tx1"/>
                </a:solidFill>
              </a:rPr>
              <a:t>Architectural views</a:t>
            </a:r>
            <a:endParaRPr lang="en-GB" dirty="0" smtClean="0">
              <a:solidFill>
                <a:schemeClr val="tx1"/>
              </a:solidFill>
            </a:endParaRPr>
          </a:p>
          <a:p>
            <a:r>
              <a:rPr lang="en-US" dirty="0" smtClean="0">
                <a:solidFill>
                  <a:srgbClr val="FF0000"/>
                </a:solidFill>
              </a:rPr>
              <a:t>Architectural patterns</a:t>
            </a:r>
            <a:endParaRPr lang="en-GB" dirty="0" smtClean="0">
              <a:solidFill>
                <a:srgbClr val="FF0000"/>
              </a:solidFill>
            </a:endParaRPr>
          </a:p>
          <a:p>
            <a:r>
              <a:rPr lang="en-US" dirty="0" smtClean="0"/>
              <a:t>Application </a:t>
            </a:r>
            <a:r>
              <a:rPr lang="en-US" dirty="0"/>
              <a:t>architectures</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pPr/>
              <a:t>19/02/2020</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646802"/>
            <a:ext cx="8229600" cy="1143000"/>
          </a:xfrm>
        </p:spPr>
        <p:txBody>
          <a:bodyPr/>
          <a:lstStyle/>
          <a:p>
            <a:pPr algn="ctr"/>
            <a:r>
              <a:rPr lang="en-US" dirty="0" smtClean="0"/>
              <a:t>Architectural patterns</a:t>
            </a:r>
            <a:endParaRPr lang="en-US" dirty="0"/>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a:xfrm>
            <a:off x="457200" y="1556132"/>
            <a:ext cx="8229600" cy="5121275"/>
          </a:xfrm>
        </p:spPr>
        <p:txBody>
          <a:bodyPr/>
          <a:lstStyle/>
          <a:p>
            <a:r>
              <a:rPr lang="en-US" dirty="0" smtClean="0"/>
              <a:t>The idea of patterns as a way of presenting, sharing, and reusing knowledge about </a:t>
            </a:r>
            <a:r>
              <a:rPr lang="en-US" dirty="0" smtClean="0"/>
              <a:t>software </a:t>
            </a:r>
            <a:r>
              <a:rPr lang="en-US" dirty="0" smtClean="0"/>
              <a:t>systems has been adopted in a number of areas of software engineering</a:t>
            </a:r>
            <a:r>
              <a:rPr lang="en-US" dirty="0" smtClean="0"/>
              <a:t>.</a:t>
            </a:r>
          </a:p>
          <a:p>
            <a:r>
              <a:rPr lang="en-US" dirty="0" smtClean="0"/>
              <a:t> The </a:t>
            </a:r>
            <a:r>
              <a:rPr lang="en-US" dirty="0" smtClean="0"/>
              <a:t>trigger </a:t>
            </a:r>
            <a:r>
              <a:rPr lang="en-US" dirty="0" smtClean="0"/>
              <a:t>for this was the publication of a book on </a:t>
            </a:r>
            <a:r>
              <a:rPr lang="en-US" dirty="0" smtClean="0">
                <a:solidFill>
                  <a:srgbClr val="FF0000"/>
                </a:solidFill>
              </a:rPr>
              <a:t>object-oriented design patterns</a:t>
            </a:r>
            <a:r>
              <a:rPr lang="en-US" dirty="0" smtClean="0"/>
              <a:t> </a:t>
            </a:r>
            <a:r>
              <a:rPr lang="en-US" dirty="0" smtClean="0"/>
              <a:t>(</a:t>
            </a:r>
            <a:r>
              <a:rPr lang="en-US" dirty="0" smtClean="0"/>
              <a:t>Gamma et al. 1995</a:t>
            </a:r>
            <a:r>
              <a:rPr lang="en-US" dirty="0" smtClean="0"/>
              <a:t>).</a:t>
            </a:r>
          </a:p>
          <a:p>
            <a:r>
              <a:rPr lang="en-US" dirty="0" smtClean="0"/>
              <a:t>This </a:t>
            </a:r>
            <a:r>
              <a:rPr lang="en-US" dirty="0" smtClean="0"/>
              <a:t>prompted the development of other types of patterns, such </a:t>
            </a:r>
            <a:r>
              <a:rPr lang="en-US" dirty="0" smtClean="0"/>
              <a:t>as:</a:t>
            </a:r>
          </a:p>
          <a:p>
            <a:pPr lvl="1"/>
            <a:r>
              <a:rPr lang="en-US" dirty="0" smtClean="0"/>
              <a:t>patterns </a:t>
            </a:r>
            <a:r>
              <a:rPr lang="en-US" dirty="0" smtClean="0"/>
              <a:t>for </a:t>
            </a:r>
            <a:r>
              <a:rPr lang="en-US" dirty="0" smtClean="0">
                <a:solidFill>
                  <a:srgbClr val="FF0000"/>
                </a:solidFill>
              </a:rPr>
              <a:t>organizational design </a:t>
            </a:r>
            <a:r>
              <a:rPr lang="en-US" dirty="0" smtClean="0"/>
              <a:t>(</a:t>
            </a:r>
            <a:r>
              <a:rPr lang="en-US" dirty="0" err="1" smtClean="0"/>
              <a:t>Coplien</a:t>
            </a:r>
            <a:r>
              <a:rPr lang="en-US" dirty="0" smtClean="0"/>
              <a:t> and Harrison 2004), </a:t>
            </a:r>
            <a:endParaRPr lang="en-US" dirty="0" smtClean="0"/>
          </a:p>
          <a:p>
            <a:pPr lvl="1"/>
            <a:r>
              <a:rPr lang="en-US" dirty="0" smtClean="0"/>
              <a:t>u</a:t>
            </a:r>
            <a:r>
              <a:rPr lang="en-US" dirty="0" smtClean="0">
                <a:solidFill>
                  <a:srgbClr val="FF0000"/>
                </a:solidFill>
              </a:rPr>
              <a:t>sability </a:t>
            </a:r>
            <a:r>
              <a:rPr lang="en-US" dirty="0" smtClean="0">
                <a:solidFill>
                  <a:srgbClr val="FF0000"/>
                </a:solidFill>
              </a:rPr>
              <a:t>patterns </a:t>
            </a:r>
            <a:r>
              <a:rPr lang="en-US" dirty="0" smtClean="0"/>
              <a:t>(</a:t>
            </a:r>
            <a:r>
              <a:rPr lang="en-US" dirty="0" smtClean="0"/>
              <a:t>Usability Group 1998), </a:t>
            </a:r>
            <a:endParaRPr lang="en-US" dirty="0" smtClean="0"/>
          </a:p>
          <a:p>
            <a:pPr lvl="1"/>
            <a:r>
              <a:rPr lang="en-US" dirty="0" smtClean="0"/>
              <a:t>patterns </a:t>
            </a:r>
            <a:r>
              <a:rPr lang="en-US" dirty="0" smtClean="0"/>
              <a:t>of </a:t>
            </a:r>
            <a:r>
              <a:rPr lang="en-US" dirty="0" smtClean="0">
                <a:solidFill>
                  <a:srgbClr val="FF0000"/>
                </a:solidFill>
              </a:rPr>
              <a:t>cooperative interaction </a:t>
            </a:r>
            <a:r>
              <a:rPr lang="en-US" dirty="0" smtClean="0"/>
              <a:t>(Martin </a:t>
            </a:r>
            <a:r>
              <a:rPr lang="en-US" dirty="0" smtClean="0"/>
              <a:t>and Sommerville 2004</a:t>
            </a:r>
            <a:r>
              <a:rPr lang="en-US" dirty="0" smtClean="0"/>
              <a:t>), and </a:t>
            </a:r>
            <a:endParaRPr lang="en-US" dirty="0" smtClean="0"/>
          </a:p>
          <a:p>
            <a:pPr lvl="1"/>
            <a:r>
              <a:rPr lang="en-US" dirty="0" smtClean="0"/>
              <a:t>c</a:t>
            </a:r>
            <a:r>
              <a:rPr lang="en-US" dirty="0" smtClean="0">
                <a:solidFill>
                  <a:srgbClr val="FF0000"/>
                </a:solidFill>
              </a:rPr>
              <a:t>onfiguration </a:t>
            </a:r>
            <a:r>
              <a:rPr lang="en-US" dirty="0" smtClean="0">
                <a:solidFill>
                  <a:srgbClr val="FF0000"/>
                </a:solidFill>
              </a:rPr>
              <a:t>management patterns </a:t>
            </a:r>
            <a:r>
              <a:rPr lang="en-US" dirty="0" smtClean="0"/>
              <a:t>(</a:t>
            </a:r>
            <a:r>
              <a:rPr lang="en-US" dirty="0" err="1" smtClean="0"/>
              <a:t>Berczuk</a:t>
            </a:r>
            <a:r>
              <a:rPr lang="en-US" dirty="0" smtClean="0"/>
              <a:t> and Appleton 2002</a:t>
            </a:r>
            <a:r>
              <a:rPr lang="en-US" dirty="0" smtClean="0"/>
              <a:t>).</a:t>
            </a:r>
            <a:endParaRPr lang="en-US" dirty="0" smtClean="0"/>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a:t>
            </a:r>
            <a:r>
              <a:rPr lang="en-US" dirty="0" smtClean="0"/>
              <a:t>patterns … cont.</a:t>
            </a:r>
            <a:endParaRPr lang="en-US" dirty="0"/>
          </a:p>
        </p:txBody>
      </p:sp>
      <p:sp>
        <p:nvSpPr>
          <p:cNvPr id="3" name="Content Placeholder 2"/>
          <p:cNvSpPr>
            <a:spLocks noGrp="1"/>
          </p:cNvSpPr>
          <p:nvPr>
            <p:ph idx="1"/>
          </p:nvPr>
        </p:nvSpPr>
        <p:spPr/>
        <p:txBody>
          <a:bodyPr/>
          <a:lstStyle/>
          <a:p>
            <a:r>
              <a:rPr lang="en-US" dirty="0" smtClean="0"/>
              <a:t>Architectural patterns were proposed in the 1990s under the name “</a:t>
            </a:r>
            <a:r>
              <a:rPr lang="en-US" dirty="0" smtClean="0">
                <a:solidFill>
                  <a:srgbClr val="FF0000"/>
                </a:solidFill>
              </a:rPr>
              <a:t>architectural </a:t>
            </a:r>
            <a:r>
              <a:rPr lang="en-US" dirty="0" smtClean="0">
                <a:solidFill>
                  <a:srgbClr val="FF0000"/>
                </a:solidFill>
              </a:rPr>
              <a:t>styles</a:t>
            </a:r>
            <a:r>
              <a:rPr lang="en-US" dirty="0" smtClean="0"/>
              <a:t>” (Shaw and </a:t>
            </a:r>
            <a:r>
              <a:rPr lang="en-US" dirty="0" err="1" smtClean="0"/>
              <a:t>Garlan</a:t>
            </a:r>
            <a:r>
              <a:rPr lang="en-US" dirty="0" smtClean="0"/>
              <a:t> 1996</a:t>
            </a:r>
            <a:r>
              <a:rPr lang="en-US" dirty="0" smtClean="0"/>
              <a:t>).</a:t>
            </a:r>
          </a:p>
          <a:p>
            <a:r>
              <a:rPr lang="en-US" dirty="0" smtClean="0"/>
              <a:t>A </a:t>
            </a:r>
            <a:r>
              <a:rPr lang="en-US" dirty="0" smtClean="0"/>
              <a:t>very detailed five-volume series of handbooks </a:t>
            </a:r>
            <a:r>
              <a:rPr lang="en-US" dirty="0" smtClean="0"/>
              <a:t>on </a:t>
            </a:r>
            <a:r>
              <a:rPr lang="en-US" dirty="0" smtClean="0">
                <a:solidFill>
                  <a:srgbClr val="FF0000"/>
                </a:solidFill>
              </a:rPr>
              <a:t>pattern-oriented  </a:t>
            </a:r>
            <a:r>
              <a:rPr lang="en-US" dirty="0" smtClean="0">
                <a:solidFill>
                  <a:srgbClr val="FF0000"/>
                </a:solidFill>
              </a:rPr>
              <a:t>software  architecture</a:t>
            </a:r>
            <a:r>
              <a:rPr lang="en-US" dirty="0" smtClean="0"/>
              <a:t>  was  published  between  1996  and  </a:t>
            </a:r>
            <a:r>
              <a:rPr lang="en-US" dirty="0" smtClean="0"/>
              <a:t>2007.</a:t>
            </a:r>
          </a:p>
          <a:p>
            <a:pPr lvl="1"/>
            <a:r>
              <a:rPr lang="en-US" dirty="0" smtClean="0"/>
              <a:t>(</a:t>
            </a:r>
            <a:r>
              <a:rPr lang="en-US" dirty="0" err="1" smtClean="0"/>
              <a:t>Buschmann</a:t>
            </a:r>
            <a:r>
              <a:rPr lang="en-US" dirty="0" smtClean="0"/>
              <a:t> </a:t>
            </a:r>
            <a:r>
              <a:rPr lang="en-US" dirty="0" smtClean="0"/>
              <a:t>et al. 1996; Schmidt et al. 2000; </a:t>
            </a:r>
            <a:r>
              <a:rPr lang="en-US" dirty="0" err="1" smtClean="0"/>
              <a:t>Buschmann</a:t>
            </a:r>
            <a:r>
              <a:rPr lang="en-US" dirty="0" smtClean="0"/>
              <a:t>, </a:t>
            </a:r>
            <a:r>
              <a:rPr lang="en-US" dirty="0" err="1" smtClean="0"/>
              <a:t>Henney</a:t>
            </a:r>
            <a:r>
              <a:rPr lang="en-US" dirty="0" smtClean="0"/>
              <a:t>, and </a:t>
            </a:r>
            <a:r>
              <a:rPr lang="en-US" dirty="0" smtClean="0"/>
              <a:t>Schmidt 2007a</a:t>
            </a:r>
            <a:r>
              <a:rPr lang="en-US" dirty="0" smtClean="0"/>
              <a:t>, 2007b; </a:t>
            </a:r>
            <a:r>
              <a:rPr lang="en-US" dirty="0" err="1" smtClean="0"/>
              <a:t>Kircher</a:t>
            </a:r>
            <a:r>
              <a:rPr lang="en-US" dirty="0" smtClean="0"/>
              <a:t> and Jain 2004</a:t>
            </a:r>
            <a:r>
              <a:rPr lang="en-US" dirty="0" smtClean="0"/>
              <a:t>).</a:t>
            </a:r>
          </a:p>
          <a:p>
            <a:r>
              <a:rPr lang="en-US" dirty="0" smtClean="0"/>
              <a:t>For more detailed information about patterns and their use, you should refer to the </a:t>
            </a:r>
            <a:r>
              <a:rPr lang="en-US" dirty="0" smtClean="0"/>
              <a:t>published </a:t>
            </a:r>
            <a:r>
              <a:rPr lang="en-US" dirty="0" smtClean="0"/>
              <a:t>pattern handbooks.</a:t>
            </a:r>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pPr/>
              <a:t>19/02/2020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6</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 … cont.</a:t>
            </a:r>
            <a:endParaRPr lang="en-US" dirty="0"/>
          </a:p>
        </p:txBody>
      </p:sp>
      <p:sp>
        <p:nvSpPr>
          <p:cNvPr id="3" name="Content Placeholder 2"/>
          <p:cNvSpPr>
            <a:spLocks noGrp="1"/>
          </p:cNvSpPr>
          <p:nvPr>
            <p:ph idx="1"/>
          </p:nvPr>
        </p:nvSpPr>
        <p:spPr/>
        <p:txBody>
          <a:bodyPr/>
          <a:lstStyle/>
          <a:p>
            <a:r>
              <a:rPr lang="en-US" dirty="0" smtClean="0"/>
              <a:t>In this section, I introduce </a:t>
            </a:r>
            <a:r>
              <a:rPr lang="en-US" dirty="0" smtClean="0">
                <a:solidFill>
                  <a:srgbClr val="FF0000"/>
                </a:solidFill>
              </a:rPr>
              <a:t>Architectural patterns</a:t>
            </a:r>
            <a:r>
              <a:rPr lang="en-US" dirty="0" smtClean="0"/>
              <a:t> </a:t>
            </a:r>
            <a:r>
              <a:rPr lang="en-US" dirty="0" smtClean="0"/>
              <a:t>and briefly </a:t>
            </a:r>
            <a:r>
              <a:rPr lang="en-US" b="1" u="sng" dirty="0" smtClean="0"/>
              <a:t>describe</a:t>
            </a:r>
            <a:r>
              <a:rPr lang="en-US" dirty="0" smtClean="0"/>
              <a:t> a selection of </a:t>
            </a:r>
            <a:r>
              <a:rPr lang="en-US" dirty="0" smtClean="0">
                <a:solidFill>
                  <a:srgbClr val="0070C0"/>
                </a:solidFill>
              </a:rPr>
              <a:t>Architectural </a:t>
            </a:r>
            <a:r>
              <a:rPr lang="en-US" dirty="0" smtClean="0">
                <a:solidFill>
                  <a:srgbClr val="0070C0"/>
                </a:solidFill>
              </a:rPr>
              <a:t>patterns that are commonly used</a:t>
            </a:r>
            <a:r>
              <a:rPr lang="en-US" dirty="0" smtClean="0"/>
              <a:t>. </a:t>
            </a:r>
            <a:endParaRPr lang="en-US" dirty="0" smtClean="0"/>
          </a:p>
          <a:p>
            <a:r>
              <a:rPr lang="en-US" b="1" dirty="0" smtClean="0"/>
              <a:t>Patterns</a:t>
            </a:r>
            <a:r>
              <a:rPr lang="en-US" dirty="0" smtClean="0"/>
              <a:t> </a:t>
            </a:r>
            <a:r>
              <a:rPr lang="en-US" dirty="0" smtClean="0"/>
              <a:t>may be </a:t>
            </a:r>
            <a:r>
              <a:rPr lang="en-US" dirty="0" smtClean="0">
                <a:solidFill>
                  <a:srgbClr val="0070C0"/>
                </a:solidFill>
              </a:rPr>
              <a:t>described</a:t>
            </a:r>
            <a:r>
              <a:rPr lang="en-US" dirty="0" smtClean="0"/>
              <a:t> in a </a:t>
            </a:r>
            <a:r>
              <a:rPr lang="en-US" dirty="0" smtClean="0">
                <a:solidFill>
                  <a:srgbClr val="FF0000"/>
                </a:solidFill>
              </a:rPr>
              <a:t>standard </a:t>
            </a:r>
            <a:r>
              <a:rPr lang="en-US" dirty="0" smtClean="0">
                <a:solidFill>
                  <a:srgbClr val="FF0000"/>
                </a:solidFill>
              </a:rPr>
              <a:t>way </a:t>
            </a:r>
            <a:r>
              <a:rPr lang="en-US" b="1" dirty="0" smtClean="0"/>
              <a:t>using</a:t>
            </a:r>
            <a:r>
              <a:rPr lang="en-US" dirty="0" smtClean="0"/>
              <a:t> </a:t>
            </a:r>
            <a:r>
              <a:rPr lang="en-US" dirty="0" smtClean="0"/>
              <a:t>a mixture of </a:t>
            </a:r>
            <a:r>
              <a:rPr lang="en-US" dirty="0" smtClean="0">
                <a:solidFill>
                  <a:srgbClr val="FF0000"/>
                </a:solidFill>
              </a:rPr>
              <a:t>narrative description</a:t>
            </a:r>
            <a:r>
              <a:rPr lang="en-US" dirty="0" smtClean="0"/>
              <a:t> and </a:t>
            </a:r>
            <a:r>
              <a:rPr lang="en-US" dirty="0" smtClean="0">
                <a:solidFill>
                  <a:srgbClr val="FF0000"/>
                </a:solidFill>
              </a:rPr>
              <a:t>diagrams</a:t>
            </a:r>
            <a:r>
              <a:rPr lang="en-US" dirty="0" smtClean="0"/>
              <a:t>. </a:t>
            </a:r>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pPr/>
              <a:t>19/02/2020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 … cont.</a:t>
            </a:r>
            <a:endParaRPr lang="en-US" dirty="0"/>
          </a:p>
        </p:txBody>
      </p:sp>
      <p:sp>
        <p:nvSpPr>
          <p:cNvPr id="3" name="Content Placeholder 2"/>
          <p:cNvSpPr>
            <a:spLocks noGrp="1"/>
          </p:cNvSpPr>
          <p:nvPr>
            <p:ph idx="1"/>
          </p:nvPr>
        </p:nvSpPr>
        <p:spPr/>
        <p:txBody>
          <a:bodyPr/>
          <a:lstStyle/>
          <a:p>
            <a:r>
              <a:rPr lang="en-US" b="1" u="sng" dirty="0" smtClean="0"/>
              <a:t>Patterns</a:t>
            </a:r>
            <a:r>
              <a:rPr lang="en-US" dirty="0" smtClean="0"/>
              <a:t> are a means of </a:t>
            </a:r>
            <a:r>
              <a:rPr lang="en-US" dirty="0" smtClean="0">
                <a:solidFill>
                  <a:srgbClr val="FF0000"/>
                </a:solidFill>
              </a:rPr>
              <a:t>representing</a:t>
            </a:r>
            <a:r>
              <a:rPr lang="en-US" dirty="0" smtClean="0"/>
              <a:t>, </a:t>
            </a:r>
            <a:r>
              <a:rPr lang="en-US" dirty="0" smtClean="0">
                <a:solidFill>
                  <a:srgbClr val="FF0000"/>
                </a:solidFill>
              </a:rPr>
              <a:t>sharing</a:t>
            </a:r>
            <a:r>
              <a:rPr lang="en-US" dirty="0" smtClean="0"/>
              <a:t> and </a:t>
            </a:r>
            <a:r>
              <a:rPr lang="en-US" dirty="0" smtClean="0">
                <a:solidFill>
                  <a:srgbClr val="FF0000"/>
                </a:solidFill>
              </a:rPr>
              <a:t>reusing</a:t>
            </a:r>
            <a:r>
              <a:rPr lang="en-US" dirty="0" smtClean="0"/>
              <a:t> </a:t>
            </a:r>
            <a:r>
              <a:rPr lang="en-US" dirty="0" smtClean="0">
                <a:solidFill>
                  <a:srgbClr val="00B0F0"/>
                </a:solidFill>
              </a:rPr>
              <a:t>knowledge</a:t>
            </a:r>
            <a:r>
              <a:rPr lang="en-US" dirty="0" smtClean="0"/>
              <a:t>.</a:t>
            </a:r>
          </a:p>
          <a:p>
            <a:r>
              <a:rPr lang="en-US" dirty="0" smtClean="0"/>
              <a:t>An </a:t>
            </a:r>
            <a:r>
              <a:rPr lang="en-US" b="1" dirty="0" smtClean="0"/>
              <a:t>architectural pattern</a:t>
            </a:r>
            <a:r>
              <a:rPr lang="en-US" dirty="0" smtClean="0"/>
              <a:t> is a </a:t>
            </a:r>
            <a:r>
              <a:rPr lang="en-US" dirty="0" smtClean="0">
                <a:solidFill>
                  <a:srgbClr val="00B0F0"/>
                </a:solidFill>
              </a:rPr>
              <a:t>stylized description of good design practice</a:t>
            </a:r>
            <a:r>
              <a:rPr lang="en-US" dirty="0" smtClean="0"/>
              <a:t>, which has been tried and tested in different environments.</a:t>
            </a:r>
          </a:p>
          <a:p>
            <a:r>
              <a:rPr lang="en-US" b="1" dirty="0" smtClean="0"/>
              <a:t>Patterns</a:t>
            </a:r>
            <a:r>
              <a:rPr lang="en-US" dirty="0" smtClean="0"/>
              <a:t> should </a:t>
            </a:r>
            <a:r>
              <a:rPr lang="en-US" dirty="0" smtClean="0">
                <a:solidFill>
                  <a:srgbClr val="00B0F0"/>
                </a:solidFill>
              </a:rPr>
              <a:t>include information about </a:t>
            </a:r>
            <a:r>
              <a:rPr lang="en-US" b="1" dirty="0" smtClean="0">
                <a:solidFill>
                  <a:srgbClr val="00B0F0"/>
                </a:solidFill>
              </a:rPr>
              <a:t>when</a:t>
            </a:r>
            <a:r>
              <a:rPr lang="en-US" dirty="0" smtClean="0">
                <a:solidFill>
                  <a:srgbClr val="00B0F0"/>
                </a:solidFill>
              </a:rPr>
              <a:t> they are and when the are not </a:t>
            </a:r>
            <a:r>
              <a:rPr lang="en-US" dirty="0" smtClean="0">
                <a:solidFill>
                  <a:srgbClr val="FF0000"/>
                </a:solidFill>
              </a:rPr>
              <a:t>useful</a:t>
            </a:r>
            <a:r>
              <a:rPr lang="en-US" dirty="0" smtClean="0"/>
              <a:t>.</a:t>
            </a:r>
          </a:p>
          <a:p>
            <a:r>
              <a:rPr lang="en-US" dirty="0" smtClean="0"/>
              <a:t>Patterns may be </a:t>
            </a:r>
            <a:r>
              <a:rPr lang="en-US" dirty="0" smtClean="0">
                <a:solidFill>
                  <a:srgbClr val="FF0000"/>
                </a:solidFill>
              </a:rPr>
              <a:t>represented</a:t>
            </a:r>
            <a:r>
              <a:rPr lang="en-US" dirty="0" smtClean="0"/>
              <a:t> using </a:t>
            </a:r>
            <a:r>
              <a:rPr lang="en-US" dirty="0" smtClean="0">
                <a:solidFill>
                  <a:srgbClr val="00B0F0"/>
                </a:solidFill>
              </a:rPr>
              <a:t>tabular and graphical descriptions</a:t>
            </a:r>
            <a:r>
              <a:rPr lang="en-US" dirty="0" smtClean="0"/>
              <a:t>.</a:t>
            </a:r>
          </a:p>
          <a:p>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pPr/>
              <a:t>19/02/2020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 … cont.</a:t>
            </a:r>
            <a:endParaRPr lang="en-US" dirty="0"/>
          </a:p>
        </p:txBody>
      </p:sp>
      <p:sp>
        <p:nvSpPr>
          <p:cNvPr id="3" name="Content Placeholder 2"/>
          <p:cNvSpPr>
            <a:spLocks noGrp="1"/>
          </p:cNvSpPr>
          <p:nvPr>
            <p:ph idx="1"/>
          </p:nvPr>
        </p:nvSpPr>
        <p:spPr/>
        <p:txBody>
          <a:bodyPr/>
          <a:lstStyle/>
          <a:p>
            <a:r>
              <a:rPr lang="en-US" dirty="0" smtClean="0"/>
              <a:t>You can think of an Architectural pattern as a </a:t>
            </a:r>
            <a:r>
              <a:rPr lang="en-US" dirty="0" smtClean="0">
                <a:solidFill>
                  <a:srgbClr val="00B0F0"/>
                </a:solidFill>
              </a:rPr>
              <a:t>stylized</a:t>
            </a:r>
            <a:r>
              <a:rPr lang="en-US" dirty="0" smtClean="0"/>
              <a:t>, </a:t>
            </a:r>
            <a:r>
              <a:rPr lang="en-US" dirty="0" smtClean="0">
                <a:solidFill>
                  <a:srgbClr val="00B0F0"/>
                </a:solidFill>
              </a:rPr>
              <a:t>abstract description </a:t>
            </a:r>
            <a:r>
              <a:rPr lang="en-US" u="sng" dirty="0" smtClean="0"/>
              <a:t>of good </a:t>
            </a:r>
            <a:r>
              <a:rPr lang="en-US" u="sng" dirty="0" smtClean="0"/>
              <a:t>practice</a:t>
            </a:r>
            <a:r>
              <a:rPr lang="en-US" dirty="0" smtClean="0"/>
              <a:t>, which has been tried and tested in different systems and environments. </a:t>
            </a:r>
            <a:endParaRPr lang="en-US" dirty="0" smtClean="0"/>
          </a:p>
          <a:p>
            <a:r>
              <a:rPr lang="en-US" dirty="0" smtClean="0"/>
              <a:t>So, an </a:t>
            </a:r>
            <a:r>
              <a:rPr lang="en-US" dirty="0" smtClean="0"/>
              <a:t>Architectural pattern should </a:t>
            </a:r>
            <a:r>
              <a:rPr lang="en-US" dirty="0" smtClean="0">
                <a:solidFill>
                  <a:srgbClr val="00B0F0"/>
                </a:solidFill>
              </a:rPr>
              <a:t>describe</a:t>
            </a:r>
            <a:r>
              <a:rPr lang="en-US" dirty="0" smtClean="0"/>
              <a:t> a </a:t>
            </a:r>
            <a:r>
              <a:rPr lang="en-US" u="sng" dirty="0" smtClean="0"/>
              <a:t>system organization</a:t>
            </a:r>
            <a:r>
              <a:rPr lang="en-US" dirty="0" smtClean="0"/>
              <a:t> that has been </a:t>
            </a:r>
            <a:r>
              <a:rPr lang="en-US" dirty="0" smtClean="0"/>
              <a:t>successful </a:t>
            </a:r>
            <a:r>
              <a:rPr lang="en-US" dirty="0" smtClean="0"/>
              <a:t>in previous systems. </a:t>
            </a:r>
            <a:endParaRPr lang="en-US" dirty="0" smtClean="0"/>
          </a:p>
          <a:p>
            <a:r>
              <a:rPr lang="en-US" dirty="0" smtClean="0"/>
              <a:t>It </a:t>
            </a:r>
            <a:r>
              <a:rPr lang="en-US" dirty="0" smtClean="0"/>
              <a:t>should include information on when it is and is not </a:t>
            </a:r>
            <a:r>
              <a:rPr lang="en-US" dirty="0" smtClean="0"/>
              <a:t>appropriate </a:t>
            </a:r>
            <a:r>
              <a:rPr lang="en-US" dirty="0" smtClean="0"/>
              <a:t>to use that pattern, and details on the pattern’s </a:t>
            </a:r>
            <a:r>
              <a:rPr lang="en-US" dirty="0" smtClean="0">
                <a:solidFill>
                  <a:srgbClr val="00B0F0"/>
                </a:solidFill>
              </a:rPr>
              <a:t>strengths</a:t>
            </a:r>
            <a:r>
              <a:rPr lang="en-US" dirty="0" smtClean="0"/>
              <a:t> and </a:t>
            </a:r>
            <a:r>
              <a:rPr lang="en-US" dirty="0" smtClean="0">
                <a:solidFill>
                  <a:srgbClr val="00B0F0"/>
                </a:solidFill>
              </a:rPr>
              <a:t>weaknesses</a:t>
            </a:r>
            <a:r>
              <a:rPr lang="en-US" dirty="0" smtClean="0"/>
              <a:t>.</a:t>
            </a:r>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pPr/>
              <a:t>19/02/2020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6118</TotalTime>
  <Words>901</Words>
  <Application>Microsoft Office PowerPoint</Application>
  <PresentationFormat>On-screen Show (4:3)</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SE10 slides</vt:lpstr>
      <vt:lpstr>Chapter 1 – Architectural Design</vt:lpstr>
      <vt:lpstr>Reference - Text Book:</vt:lpstr>
      <vt:lpstr>Topics covered</vt:lpstr>
      <vt:lpstr>Architectural patterns</vt:lpstr>
      <vt:lpstr>Architectural patterns</vt:lpstr>
      <vt:lpstr>Architectural patterns … cont.</vt:lpstr>
      <vt:lpstr>Architectural patterns … cont.</vt:lpstr>
      <vt:lpstr>Architectural patterns … cont.</vt:lpstr>
      <vt:lpstr>Architectural patterns … cont.</vt:lpstr>
      <vt:lpstr>The Model-View-Controller (MVC) pattern </vt:lpstr>
      <vt:lpstr>The organization of the Model-View-Controller </vt:lpstr>
      <vt:lpstr>The Model-View-Controller (MVC) pattern … cont. </vt:lpstr>
      <vt:lpstr>The Model-View-Controller (MVC) pattern … cont. </vt:lpstr>
      <vt:lpstr>Web application architecture using the MVC pattern </vt:lpstr>
      <vt:lpstr>Key points</vt:lpstr>
      <vt:lpstr>Chapter 1 – Architectural Design</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admin</cp:lastModifiedBy>
  <cp:revision>50</cp:revision>
  <dcterms:created xsi:type="dcterms:W3CDTF">2010-01-18T20:35:25Z</dcterms:created>
  <dcterms:modified xsi:type="dcterms:W3CDTF">2020-02-19T11:53:08Z</dcterms:modified>
</cp:coreProperties>
</file>