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416" r:id="rId3"/>
    <p:sldId id="424" r:id="rId4"/>
    <p:sldId id="418" r:id="rId5"/>
    <p:sldId id="425" r:id="rId6"/>
    <p:sldId id="427" r:id="rId7"/>
    <p:sldId id="426" r:id="rId8"/>
    <p:sldId id="417" r:id="rId9"/>
    <p:sldId id="419" r:id="rId10"/>
    <p:sldId id="421" r:id="rId11"/>
    <p:sldId id="420" r:id="rId12"/>
    <p:sldId id="422" r:id="rId13"/>
    <p:sldId id="423" r:id="rId14"/>
    <p:sldId id="41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311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1AE22-D430-DF41-AE07-97EBDE150D96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C6E44-75D0-C24F-A2A6-8C06F77DC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770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1D37-7FE1-344E-983F-A3588F4C587F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DA69-A571-1F49-91C0-61EBFAAB2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6176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ABA5E8-7032-4C4C-BD13-C061119FBAD6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8691E-7EFE-4148-870D-0B8BE9F956BB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E7A262-4F3C-B64A-B35F-47CFE930BB05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4D177-3FD8-1541-B11E-1C53E75416D7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5752AC-8988-5D49-BA13-2655F7EFA58A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1CCAB-69C6-0143-A029-A2CB647FDE54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6D5F3E-3AC9-8840-9259-96E2BB9925B9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AC09D2-2289-654C-867B-0F64265113A4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58948-1FA8-8D45-94BB-181B90A29353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7AC79-C540-0C4D-BCB6-9ED127487D92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1AF8B-42B8-F645-B2DB-B2A80189257D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9272679-3BA1-B047-8536-308C6E7E7BEE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fat66.github.io/Al-Msie-Deen/" TargetMode="External"/><Relationship Id="rId2" Type="http://schemas.openxmlformats.org/officeDocument/2006/relationships/hyperlink" Target="mailto:rafatalmsiedeen@mutah.edu.j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fat66.github.io/Al-Msie-Deen/" TargetMode="External"/><Relationship Id="rId2" Type="http://schemas.openxmlformats.org/officeDocument/2006/relationships/hyperlink" Target="mailto:rafatalmsiedeen@mutah.edu.j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n1g6V-vlHw" TargetMode="External"/><Relationship Id="rId2" Type="http://schemas.openxmlformats.org/officeDocument/2006/relationships/hyperlink" Target="https://resources.sei.cmu.edu/library/asset-view.cfm?assetid=2153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0585"/>
            <a:ext cx="7019144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Chapter 1 – Architectural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51290"/>
            <a:ext cx="7019144" cy="278442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Mutah University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Faculty of IT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Department of Software Engineering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Dr. Ra’Fat A. AL-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Msie’Deen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rafatalmsiedeen@mutah.edu.jo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hlinkClick r:id="rId3"/>
              </a:rPr>
              <a:t>https://rafat66.github.io/Al-Msie-Deen/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799E8E-ECC8-4575-953B-22FC1F2DED35}"/>
              </a:ext>
            </a:extLst>
          </p:cNvPr>
          <p:cNvSpPr/>
          <p:nvPr/>
        </p:nvSpPr>
        <p:spPr>
          <a:xfrm>
            <a:off x="685800" y="523099"/>
            <a:ext cx="7019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Software Architecture and Design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46424D"/>
              </a:solidFill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5432" y="2018471"/>
            <a:ext cx="5707525" cy="416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33441"/>
          </a:xfrm>
        </p:spPr>
        <p:txBody>
          <a:bodyPr/>
          <a:lstStyle/>
          <a:p>
            <a:r>
              <a:rPr lang="en-US" dirty="0" smtClean="0"/>
              <a:t>A design pattern for achieving a clean separation of concerns.</a:t>
            </a:r>
          </a:p>
          <a:p>
            <a:r>
              <a:rPr lang="en-US" dirty="0" smtClean="0"/>
              <a:t>Model View Controller (MVC)</a:t>
            </a:r>
          </a:p>
          <a:p>
            <a:pPr lvl="1"/>
            <a:r>
              <a:rPr lang="en-US" dirty="0" smtClean="0"/>
              <a:t>MVC is a design pattern used to </a:t>
            </a:r>
            <a:r>
              <a:rPr lang="en-US" b="1" dirty="0" smtClean="0">
                <a:solidFill>
                  <a:srgbClr val="00B0F0"/>
                </a:solidFill>
              </a:rPr>
              <a:t>decouple</a:t>
            </a:r>
            <a:r>
              <a:rPr lang="en-US" dirty="0" smtClean="0"/>
              <a:t> user-interface (</a:t>
            </a:r>
            <a:r>
              <a:rPr lang="en-US" dirty="0" smtClean="0">
                <a:solidFill>
                  <a:srgbClr val="00B0F0"/>
                </a:solidFill>
              </a:rPr>
              <a:t>view</a:t>
            </a:r>
            <a:r>
              <a:rPr lang="en-US" dirty="0" smtClean="0"/>
              <a:t>), data (</a:t>
            </a:r>
            <a:r>
              <a:rPr lang="en-US" dirty="0" smtClean="0">
                <a:solidFill>
                  <a:srgbClr val="00B0F0"/>
                </a:solidFill>
              </a:rPr>
              <a:t>model</a:t>
            </a:r>
            <a:r>
              <a:rPr lang="en-US" dirty="0" smtClean="0"/>
              <a:t>), and application logic (</a:t>
            </a:r>
            <a:r>
              <a:rPr lang="en-US" dirty="0" smtClean="0">
                <a:solidFill>
                  <a:srgbClr val="00B0F0"/>
                </a:solidFill>
              </a:rPr>
              <a:t>controller</a:t>
            </a:r>
            <a:r>
              <a:rPr lang="en-US" dirty="0" smtClean="0"/>
              <a:t>). This pattern helps to achieve </a:t>
            </a:r>
            <a:r>
              <a:rPr lang="en-US" dirty="0" smtClean="0">
                <a:solidFill>
                  <a:srgbClr val="FF0000"/>
                </a:solidFill>
              </a:rPr>
              <a:t>separation of concerns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Using the MVC pattern for websites, requests are routed to a Controller which is responsible for working with the </a:t>
            </a:r>
            <a:r>
              <a:rPr lang="en-US" b="1" dirty="0" smtClean="0"/>
              <a:t>Model</a:t>
            </a:r>
            <a:r>
              <a:rPr lang="en-US" dirty="0" smtClean="0"/>
              <a:t> to perform actions and/or retrieve data. The </a:t>
            </a:r>
            <a:r>
              <a:rPr lang="en-US" b="1" dirty="0" smtClean="0"/>
              <a:t>Controller</a:t>
            </a:r>
            <a:r>
              <a:rPr lang="en-US" dirty="0" smtClean="0"/>
              <a:t> chooses the View to display, and provides it with the Model. The </a:t>
            </a:r>
            <a:r>
              <a:rPr lang="en-US" b="1" dirty="0" smtClean="0"/>
              <a:t>View</a:t>
            </a:r>
            <a:r>
              <a:rPr lang="en-US" dirty="0" smtClean="0"/>
              <a:t> renders the final page, based on the data in the Model.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Pattern … cont.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199"/>
            <a:ext cx="7293232" cy="51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MVC Pattern … cont.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5626" y="1606674"/>
            <a:ext cx="7304806" cy="5071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0585"/>
            <a:ext cx="7019144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Chapter 1 – Architectural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51290"/>
            <a:ext cx="7019144" cy="278442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Mutah University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Faculty of IT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Department of Software Engineering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Dr. Ra’Fat A. AL-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Msie’Deen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rafatalmsiedeen@mutah.edu.jo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dirty="0">
                <a:hlinkClick r:id="rId3"/>
              </a:rPr>
              <a:t>https://rafat66.github.io/Al-Msie-Deen/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1799E8E-ECC8-4575-953B-22FC1F2DED35}"/>
              </a:ext>
            </a:extLst>
          </p:cNvPr>
          <p:cNvSpPr/>
          <p:nvPr/>
        </p:nvSpPr>
        <p:spPr>
          <a:xfrm>
            <a:off x="685800" y="523099"/>
            <a:ext cx="7019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Software Architecture and Design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46424D"/>
              </a:solidFill>
              <a:latin typeface="Arial"/>
              <a:ea typeface="ＭＳ Ｐゴシック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649822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64680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0253" y="2194941"/>
            <a:ext cx="7324785" cy="333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Short Overview of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software architecture</a:t>
            </a:r>
            <a:r>
              <a:rPr lang="en-US" dirty="0" smtClean="0"/>
              <a:t> of a computing system is the set of structures needed to reason about the system, which comprise software elements, relations among them, and properties of both.</a:t>
            </a:r>
            <a:endParaRPr lang="ar-JO" dirty="0" smtClean="0"/>
          </a:p>
          <a:p>
            <a:r>
              <a:rPr lang="en-US" b="1" dirty="0" smtClean="0"/>
              <a:t>Software architecture </a:t>
            </a:r>
            <a:r>
              <a:rPr lang="en-US" dirty="0" smtClean="0"/>
              <a:t>is the set of design decisions which, if made incorrectly, may cause your project to be cancelled. </a:t>
            </a:r>
            <a:endParaRPr lang="ar-JO" dirty="0" smtClean="0"/>
          </a:p>
          <a:p>
            <a:pPr lvl="2">
              <a:buFont typeface="Wingdings" pitchFamily="2" charset="2"/>
              <a:buChar char="§"/>
            </a:pPr>
            <a:r>
              <a:rPr lang="en-US" dirty="0" err="1" smtClean="0"/>
              <a:t>Eoin</a:t>
            </a:r>
            <a:r>
              <a:rPr lang="en-US" dirty="0" smtClean="0"/>
              <a:t> Woods (SEI 2010)</a:t>
            </a:r>
            <a:endParaRPr lang="ar-JO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b="1" dirty="0" smtClean="0"/>
              <a:t>hierarchical element</a:t>
            </a:r>
            <a:r>
              <a:rPr lang="en-US" dirty="0" smtClean="0"/>
              <a:t> is any kind of element that can consist of like</a:t>
            </a:r>
            <a:r>
              <a:rPr lang="ar-JO" dirty="0" smtClean="0"/>
              <a:t> </a:t>
            </a:r>
            <a:r>
              <a:rPr lang="en-US" dirty="0" smtClean="0"/>
              <a:t>kind elements. A </a:t>
            </a:r>
            <a:r>
              <a:rPr lang="en-US" b="1" dirty="0" smtClean="0">
                <a:solidFill>
                  <a:srgbClr val="00B0F0"/>
                </a:solidFill>
              </a:rPr>
              <a:t>module</a:t>
            </a:r>
            <a:r>
              <a:rPr lang="en-US" dirty="0" smtClean="0"/>
              <a:t> is a hierarchical element because modules consist of sub modules,</a:t>
            </a:r>
            <a:r>
              <a:rPr lang="ar-JO" dirty="0" smtClean="0"/>
              <a:t> </a:t>
            </a:r>
            <a:r>
              <a:rPr lang="en-US" dirty="0" smtClean="0"/>
              <a:t>which are themselves modules. A task or a process is not a hierarchical element.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Software Architecture?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1" y="2345813"/>
            <a:ext cx="7293232" cy="239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Book: </a:t>
            </a:r>
            <a:r>
              <a:rPr lang="en-US" dirty="0" smtClean="0"/>
              <a:t>Just Enough Software Architecture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	     - by George H. Fairbanks (Author)</a:t>
            </a:r>
            <a:endParaRPr lang="en-US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69238"/>
            <a:ext cx="8229600" cy="438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Book: </a:t>
            </a:r>
            <a:r>
              <a:rPr lang="en-US" dirty="0" smtClean="0"/>
              <a:t>Just Enough Software Architecture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	     - by George H. Fairbanks (Author)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24/02/2020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14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61021"/>
            <a:ext cx="8229600" cy="4128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Short Overview of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pPr marL="450850" lvl="1" indent="-450850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dirty="0" smtClean="0"/>
              <a:t>What’s the Difference Between </a:t>
            </a:r>
            <a:r>
              <a:rPr lang="en-US" sz="2400" b="1" dirty="0" smtClean="0"/>
              <a:t>Architecture</a:t>
            </a:r>
            <a:r>
              <a:rPr lang="en-US" sz="2400" dirty="0" smtClean="0"/>
              <a:t> and </a:t>
            </a:r>
            <a:r>
              <a:rPr lang="en-US" sz="2400" b="1" dirty="0" smtClean="0"/>
              <a:t>Design</a:t>
            </a:r>
            <a:r>
              <a:rPr lang="en-US" sz="2400" dirty="0" smtClean="0"/>
              <a:t>?</a:t>
            </a:r>
          </a:p>
          <a:p>
            <a:pPr lvl="1"/>
            <a:r>
              <a:rPr lang="en-US" sz="2200" dirty="0" smtClean="0"/>
              <a:t>The first thing we can say is that </a:t>
            </a:r>
            <a:r>
              <a:rPr lang="en-US" sz="2200" dirty="0" smtClean="0">
                <a:solidFill>
                  <a:srgbClr val="FF0000"/>
                </a:solidFill>
              </a:rPr>
              <a:t>clearly architecture is design</a:t>
            </a:r>
            <a:r>
              <a:rPr lang="en-US" sz="2200" dirty="0" smtClean="0"/>
              <a:t>, but </a:t>
            </a:r>
            <a:r>
              <a:rPr lang="en-US" sz="2200" dirty="0" smtClean="0">
                <a:solidFill>
                  <a:srgbClr val="00B0F0"/>
                </a:solidFill>
              </a:rPr>
              <a:t>not all design is architecture</a:t>
            </a:r>
            <a:r>
              <a:rPr lang="en-US" sz="2200" dirty="0" smtClean="0"/>
              <a:t>.  </a:t>
            </a:r>
          </a:p>
          <a:p>
            <a:pPr marL="450850" lvl="1" indent="-450850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400" dirty="0" smtClean="0"/>
              <a:t>Why </a:t>
            </a:r>
            <a:r>
              <a:rPr lang="en-US" sz="2400" b="1" dirty="0" smtClean="0"/>
              <a:t>Document</a:t>
            </a:r>
            <a:r>
              <a:rPr lang="en-US" sz="2400" dirty="0" smtClean="0"/>
              <a:t> </a:t>
            </a:r>
            <a:r>
              <a:rPr lang="en-US" sz="2400" u="sng" dirty="0" smtClean="0"/>
              <a:t>Software Architecture</a:t>
            </a:r>
            <a:r>
              <a:rPr lang="en-US" sz="2400" dirty="0" smtClean="0"/>
              <a:t>?</a:t>
            </a:r>
            <a:endParaRPr lang="ar-JO" sz="2400" dirty="0" smtClean="0"/>
          </a:p>
          <a:p>
            <a:pPr lvl="1"/>
            <a:r>
              <a:rPr lang="en-US" sz="2200" dirty="0" smtClean="0"/>
              <a:t>Creating an architecture isn’t enough.</a:t>
            </a:r>
            <a:r>
              <a:rPr lang="ar-JO" sz="2200" dirty="0" smtClean="0"/>
              <a:t> </a:t>
            </a:r>
            <a:r>
              <a:rPr lang="en-US" sz="2200" dirty="0" smtClean="0"/>
              <a:t>It has to be communicated in a way to let its stakeholders use it properly to do their jobs. If you go to the trouble of creating a strong architecture, you must go to the trouble of describing it in enough detail, without ambiguity, and organized so that others can quickly find needed information.</a:t>
            </a:r>
            <a:endParaRPr lang="ar-JO" sz="2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smtClean="0"/>
              <a:t>Architecting Software the SEI Way - Software Architecture Fundamentals: Technical, Business, and Social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299"/>
            <a:ext cx="8229600" cy="5361976"/>
          </a:xfrm>
        </p:spPr>
        <p:txBody>
          <a:bodyPr/>
          <a:lstStyle/>
          <a:p>
            <a:r>
              <a:rPr lang="en-US" sz="2200" dirty="0" smtClean="0"/>
              <a:t>Although software architecture is a key factor in determining the success or failure of a software system, software professionals throughout the industry continue to struggle with questions like: </a:t>
            </a:r>
          </a:p>
          <a:p>
            <a:pPr lvl="1"/>
            <a:r>
              <a:rPr lang="en-US" sz="1800" dirty="0" smtClean="0"/>
              <a:t>What exactly is a software architecture? </a:t>
            </a:r>
          </a:p>
          <a:p>
            <a:pPr lvl="1"/>
            <a:r>
              <a:rPr lang="en-US" sz="1800" dirty="0" smtClean="0"/>
              <a:t>Why is software architecture important?</a:t>
            </a:r>
          </a:p>
          <a:p>
            <a:pPr lvl="1"/>
            <a:r>
              <a:rPr lang="en-US" sz="1800" dirty="0" smtClean="0"/>
              <a:t>This is an introductory webinar from the US Software Engineering Institute that explains what is meant by software architecture and its business importance.</a:t>
            </a:r>
          </a:p>
          <a:p>
            <a:pPr lvl="2"/>
            <a:r>
              <a:rPr lang="en-US" sz="1400" b="1" dirty="0" smtClean="0"/>
              <a:t>URL: </a:t>
            </a:r>
            <a:r>
              <a:rPr lang="en-US" sz="1400" b="1" dirty="0" smtClean="0">
                <a:hlinkClick r:id="rId2"/>
              </a:rPr>
              <a:t>https://resources.sei.cmu.edu/library/asset-view.cfm?assetid=21534</a:t>
            </a:r>
            <a:endParaRPr lang="en-US" sz="1400" b="1" dirty="0" smtClean="0"/>
          </a:p>
          <a:p>
            <a:pPr marL="342900" lvl="1" indent="-342900"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</a:pPr>
            <a:r>
              <a:rPr lang="en-US" sz="2200" dirty="0" smtClean="0"/>
              <a:t>What is software architecture? </a:t>
            </a:r>
          </a:p>
          <a:p>
            <a:pPr lvl="1"/>
            <a:r>
              <a:rPr lang="en-US" sz="1800" dirty="0" smtClean="0"/>
              <a:t>An interesting perspective on software architecture where the presenter sees it as a set of models that are needed to reason about risks of software failure.</a:t>
            </a:r>
          </a:p>
          <a:p>
            <a:pPr lvl="2"/>
            <a:r>
              <a:rPr lang="en-US" sz="1400" b="1" dirty="0" smtClean="0"/>
              <a:t>URL: </a:t>
            </a:r>
            <a:r>
              <a:rPr lang="en-US" sz="1400" b="1" dirty="0" smtClean="0">
                <a:hlinkClick r:id="rId3"/>
              </a:rPr>
              <a:t>https://www.youtube.com/watch?v=Rn1g6V-vlHw</a:t>
            </a:r>
            <a:endParaRPr lang="en-US" sz="1400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6292</TotalTime>
  <Words>551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SE10 slides</vt:lpstr>
      <vt:lpstr>Chapter 1 – Architectural Design</vt:lpstr>
      <vt:lpstr>Review</vt:lpstr>
      <vt:lpstr>Slide 3</vt:lpstr>
      <vt:lpstr> A Short Overview of Software Architecture</vt:lpstr>
      <vt:lpstr>What is Software Architecture?</vt:lpstr>
      <vt:lpstr>Book: Just Enough Software Architecture       - by George H. Fairbanks (Author)</vt:lpstr>
      <vt:lpstr>Book: Just Enough Software Architecture       - by George H. Fairbanks (Author)</vt:lpstr>
      <vt:lpstr> A Short Overview of Software Architecture</vt:lpstr>
      <vt:lpstr>Architecting Software the SEI Way - Software Architecture Fundamentals: Technical, Business, and Social Influences</vt:lpstr>
      <vt:lpstr>Slide 10</vt:lpstr>
      <vt:lpstr>ASP.NET MVC Pattern</vt:lpstr>
      <vt:lpstr>ASP.NET MVC Pattern … cont.</vt:lpstr>
      <vt:lpstr>ASP.NET MVC Pattern … cont.</vt:lpstr>
      <vt:lpstr>Chapter 1 – Architectural Design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– Chapter 6</dc:title>
  <dc:creator>Ian Sommerville</dc:creator>
  <cp:lastModifiedBy>admin</cp:lastModifiedBy>
  <cp:revision>56</cp:revision>
  <dcterms:created xsi:type="dcterms:W3CDTF">2010-01-18T20:35:25Z</dcterms:created>
  <dcterms:modified xsi:type="dcterms:W3CDTF">2020-02-24T13:54:23Z</dcterms:modified>
</cp:coreProperties>
</file>