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4" r:id="rId3"/>
    <p:sldId id="277" r:id="rId4"/>
    <p:sldId id="416" r:id="rId5"/>
    <p:sldId id="417" r:id="rId6"/>
    <p:sldId id="418" r:id="rId7"/>
    <p:sldId id="419" r:id="rId8"/>
    <p:sldId id="288" r:id="rId9"/>
    <p:sldId id="425" r:id="rId10"/>
    <p:sldId id="426" r:id="rId11"/>
    <p:sldId id="427" r:id="rId12"/>
    <p:sldId id="421" r:id="rId13"/>
    <p:sldId id="420" r:id="rId14"/>
    <p:sldId id="423" r:id="rId15"/>
    <p:sldId id="422" r:id="rId16"/>
    <p:sldId id="429" r:id="rId17"/>
    <p:sldId id="424" r:id="rId18"/>
    <p:sldId id="428" r:id="rId19"/>
    <p:sldId id="326" r:id="rId20"/>
    <p:sldId id="41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BA5E8-7032-4C4C-BD13-C061119FBAD6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8691E-7EFE-4148-870D-0B8BE9F956BB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7A262-4F3C-B64A-B35F-47CFE930BB05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752AC-8988-5D49-BA13-2655F7EFA58A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1CCAB-69C6-0143-A029-A2CB647FDE54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D5F3E-3AC9-8840-9259-96E2BB9925B9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C09D2-2289-654C-867B-0F64265113A4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58948-1FA8-8D45-94BB-181B90A29353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7AC79-C540-0C4D-BCB6-9ED127487D92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1AF8B-42B8-F645-B2DB-B2A80189257D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9272679-3BA1-B047-8536-308C6E7E7BEE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3448-C9A4-4F00-8835-450C6D0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 …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C093-7063-43F9-A1AB-B715B620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1505"/>
          </a:xfrm>
        </p:spPr>
        <p:txBody>
          <a:bodyPr/>
          <a:lstStyle/>
          <a:p>
            <a:r>
              <a:rPr lang="en-US" sz="2200" dirty="0"/>
              <a:t>Furthermore, when layer interfaces change or new facilities are added to a layer, only the </a:t>
            </a:r>
            <a:r>
              <a:rPr lang="en-US" sz="2200" b="1" dirty="0"/>
              <a:t>adjacent</a:t>
            </a:r>
            <a:r>
              <a:rPr lang="en-US" sz="2200" dirty="0"/>
              <a:t> layer is affected. </a:t>
            </a:r>
          </a:p>
          <a:p>
            <a:r>
              <a:rPr lang="en-US" sz="2200" dirty="0"/>
              <a:t>As layered systems localize machine dependencies, this makes it easier to provide multi-platform implementations of an application system. </a:t>
            </a:r>
          </a:p>
          <a:p>
            <a:r>
              <a:rPr lang="en-US" sz="2200" dirty="0"/>
              <a:t>Only the machine-dependent layers need be reimplemented to take account of the facilities of a  different operating system or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E97F-AEC5-472F-8AC0-35BF757F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1346-0D1C-4CAC-B508-5C8A67A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298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CABF-2329-4ECD-99B6-B98B9832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 …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616-27B6-4772-8AF6-00B2DD59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sz="2200" dirty="0"/>
              <a:t>Figure </a:t>
            </a:r>
            <a:r>
              <a:rPr lang="en-US" sz="2200" dirty="0">
                <a:solidFill>
                  <a:srgbClr val="0070C0"/>
                </a:solidFill>
              </a:rPr>
              <a:t>1</a:t>
            </a:r>
            <a:r>
              <a:rPr lang="en-US" sz="2200" dirty="0"/>
              <a:t> is an example of a </a:t>
            </a:r>
            <a:r>
              <a:rPr lang="en-US" sz="2200" b="1" dirty="0"/>
              <a:t>layered architecture</a:t>
            </a:r>
            <a:r>
              <a:rPr lang="en-US" sz="2200" dirty="0"/>
              <a:t> with four layers.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The </a:t>
            </a:r>
            <a:r>
              <a:rPr lang="en-US" sz="2100" b="1" dirty="0"/>
              <a:t>lowest layer </a:t>
            </a:r>
            <a:r>
              <a:rPr lang="en-US" sz="2100" dirty="0"/>
              <a:t>includes </a:t>
            </a:r>
            <a:r>
              <a:rPr lang="en-US" sz="2100" b="1" dirty="0">
                <a:solidFill>
                  <a:srgbClr val="0070C0"/>
                </a:solidFill>
              </a:rPr>
              <a:t>system support</a:t>
            </a:r>
            <a:r>
              <a:rPr lang="en-US" sz="2100" dirty="0"/>
              <a:t> software—typically, database and operating system support.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The </a:t>
            </a:r>
            <a:r>
              <a:rPr lang="en-US" sz="2100" b="1" dirty="0"/>
              <a:t>next layer </a:t>
            </a:r>
            <a:r>
              <a:rPr lang="en-US" sz="2100" dirty="0"/>
              <a:t>is the </a:t>
            </a:r>
            <a:r>
              <a:rPr lang="en-US" sz="2100" b="1" dirty="0">
                <a:solidFill>
                  <a:srgbClr val="0070C0"/>
                </a:solidFill>
              </a:rPr>
              <a:t>application layer</a:t>
            </a:r>
            <a:r>
              <a:rPr lang="en-US" sz="2100" dirty="0"/>
              <a:t>, which includes the components concerned with the </a:t>
            </a:r>
            <a:r>
              <a:rPr lang="en-US" sz="2100" u="sng" dirty="0"/>
              <a:t>application functionality</a:t>
            </a:r>
            <a:r>
              <a:rPr lang="en-US" sz="2100" dirty="0"/>
              <a:t> and </a:t>
            </a:r>
            <a:r>
              <a:rPr lang="en-US" sz="2100" u="sng" dirty="0"/>
              <a:t>utility components</a:t>
            </a:r>
            <a:r>
              <a:rPr lang="en-US" sz="2100" dirty="0"/>
              <a:t> used by other application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The </a:t>
            </a:r>
            <a:r>
              <a:rPr lang="en-US" sz="2100" b="1" dirty="0"/>
              <a:t>third layer </a:t>
            </a:r>
            <a:r>
              <a:rPr lang="en-US" sz="2100" dirty="0"/>
              <a:t>is concerned with </a:t>
            </a:r>
            <a:r>
              <a:rPr lang="en-US" sz="2100" b="1" dirty="0">
                <a:solidFill>
                  <a:srgbClr val="0070C0"/>
                </a:solidFill>
              </a:rPr>
              <a:t>user interface management </a:t>
            </a:r>
            <a:r>
              <a:rPr lang="en-US" sz="2100" dirty="0"/>
              <a:t>and providing </a:t>
            </a:r>
            <a:r>
              <a:rPr lang="en-US" sz="2100" b="1" dirty="0">
                <a:solidFill>
                  <a:srgbClr val="0070C0"/>
                </a:solidFill>
              </a:rPr>
              <a:t>user authentication and authorizatio</a:t>
            </a:r>
            <a:r>
              <a:rPr lang="en-US" sz="2100" dirty="0"/>
              <a:t>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With the </a:t>
            </a:r>
            <a:r>
              <a:rPr lang="en-US" sz="2100" b="1" dirty="0"/>
              <a:t>top layer </a:t>
            </a:r>
            <a:r>
              <a:rPr lang="en-US" sz="2100" dirty="0"/>
              <a:t>providing </a:t>
            </a:r>
            <a:r>
              <a:rPr lang="en-US" sz="2100" b="1" dirty="0"/>
              <a:t>user interface facilities</a:t>
            </a:r>
            <a:r>
              <a:rPr lang="en-US" sz="2100" dirty="0"/>
              <a:t>. </a:t>
            </a:r>
          </a:p>
          <a:p>
            <a:r>
              <a:rPr lang="en-US" sz="2200" dirty="0"/>
              <a:t>Of course, the number of layers is </a:t>
            </a:r>
            <a:r>
              <a:rPr lang="en-US" sz="2200" b="1" u="sng" dirty="0">
                <a:solidFill>
                  <a:srgbClr val="0070C0"/>
                </a:solidFill>
              </a:rPr>
              <a:t>arbitrary</a:t>
            </a:r>
            <a:r>
              <a:rPr lang="en-US" sz="2200" dirty="0"/>
              <a:t>. </a:t>
            </a:r>
          </a:p>
          <a:p>
            <a:r>
              <a:rPr lang="en-US" sz="2200" dirty="0"/>
              <a:t>Any of the layers in Figure </a:t>
            </a:r>
            <a:r>
              <a:rPr lang="en-US" sz="2200" b="1" dirty="0"/>
              <a:t>4</a:t>
            </a:r>
            <a:r>
              <a:rPr lang="en-US" sz="2200" dirty="0"/>
              <a:t> could be split into two or more layers.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B14C-595B-4AA1-AA00-36D07A45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6119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1B2B-DFEB-4816-A9D0-41315AAB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layered architecture </a:t>
            </a:r>
          </a:p>
        </p:txBody>
      </p:sp>
      <p:pic>
        <p:nvPicPr>
          <p:cNvPr id="9" name="Content Placeholder 3" descr="6.6 LayeredArch.eps">
            <a:extLst>
              <a:ext uri="{FF2B5EF4-FFF2-40B4-BE49-F238E27FC236}">
                <a16:creationId xmlns:a16="http://schemas.microsoft.com/office/drawing/2014/main" id="{36A3002F-9CA2-41F5-9189-51680921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70" r="-2015"/>
          <a:stretch/>
        </p:blipFill>
        <p:spPr>
          <a:xfrm>
            <a:off x="1491518" y="1766187"/>
            <a:ext cx="6160959" cy="428396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66EC1-9A95-4508-BE5D-A439487FEBF4}"/>
              </a:ext>
            </a:extLst>
          </p:cNvPr>
          <p:cNvSpPr/>
          <p:nvPr/>
        </p:nvSpPr>
        <p:spPr>
          <a:xfrm>
            <a:off x="1491519" y="6353726"/>
            <a:ext cx="616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1. </a:t>
            </a:r>
            <a:r>
              <a:rPr lang="en-US" u="sng" dirty="0"/>
              <a:t>A generic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5974151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83F7-2EC0-4CE5-B5C1-1598986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architecture pattern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E709FEF-CF46-45A1-B9A8-7297DBFB2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430964"/>
              </p:ext>
            </p:extLst>
          </p:nvPr>
        </p:nvGraphicFramePr>
        <p:xfrm>
          <a:off x="457200" y="1538429"/>
          <a:ext cx="8267075" cy="52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Layered architecture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8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Organizes the system into layers with related functionality associated with each layer. A layer provides services to the layer above it so the lowest-level layers represent core services that are likely to be used throughout the system. See Figure </a:t>
                      </a:r>
                      <a:r>
                        <a:rPr lang="en-GB" sz="1600" dirty="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1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 layered model of 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digital learning system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to support learning of all subjects in schools (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cf.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Figure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Used when building new facilities on top of existing systems; when the development is spread across several teams with each team responsibility for a layer of functionality; when there is a requirement for multi-level security.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Allows replacement of entire layers so long as the interface is maintained. Redundant facilities (e.g., authentication) can be provided in each layer to increase the dependability of the system.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In practice, providing a clean separation between layers is often difficult and a high-level layer may have to interact directly with lower-level layers rather than through the layer immediately below it. Performance can be a problem because of multiple levels of interpretation of a service request as it is processed at each layer.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335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4B6A-2E27-412F-AC2D-F4121BFE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6E21-F4C1-4C2F-811B-A97873B1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shows that the </a:t>
            </a:r>
            <a:r>
              <a:rPr lang="en-US" u="sng" dirty="0"/>
              <a:t>iLearn</a:t>
            </a:r>
            <a:r>
              <a:rPr lang="en-US" dirty="0"/>
              <a:t> digital learning system has a </a:t>
            </a:r>
            <a:r>
              <a:rPr lang="en-US" b="1" dirty="0"/>
              <a:t>four-layer architecture</a:t>
            </a:r>
            <a:r>
              <a:rPr lang="en-US" dirty="0"/>
              <a:t> that follows this pattern.</a:t>
            </a:r>
          </a:p>
          <a:p>
            <a:r>
              <a:rPr lang="en-US" dirty="0"/>
              <a:t>You can see another example of the Layered Architecture pattern in Figure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 which shows the organization of the </a:t>
            </a:r>
            <a:r>
              <a:rPr lang="en-US" u="sng" dirty="0"/>
              <a:t>Mentcare system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6DE7-D269-4D4F-943A-483BA5BC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E728-134C-4697-B204-141650C0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02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63A9-35AD-4E37-B610-5C652A55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iLearn system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6" name="Content Placeholder 5" descr="6.9 iLearn architecture.eps">
            <a:extLst>
              <a:ext uri="{FF2B5EF4-FFF2-40B4-BE49-F238E27FC236}">
                <a16:creationId xmlns:a16="http://schemas.microsoft.com/office/drawing/2014/main" id="{C88AB8E0-B86D-4E31-8414-67223412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6"/>
          <a:stretch/>
        </p:blipFill>
        <p:spPr>
          <a:xfrm>
            <a:off x="1907497" y="1582566"/>
            <a:ext cx="5329003" cy="4891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164EAD-6376-470A-829C-8E1B08379C8E}"/>
              </a:ext>
            </a:extLst>
          </p:cNvPr>
          <p:cNvSpPr/>
          <p:nvPr/>
        </p:nvSpPr>
        <p:spPr>
          <a:xfrm>
            <a:off x="2214796" y="6488668"/>
            <a:ext cx="471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2. </a:t>
            </a:r>
            <a:r>
              <a:rPr lang="en-US" u="sng" dirty="0"/>
              <a:t>The architecture of the iLearn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82164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66B2-15CC-43FA-9E11-278A49D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/>
              <a:t>Mentcare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557B-A73C-49BA-B51D-09476727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 shows the architecture of the Mentcare system.</a:t>
            </a:r>
          </a:p>
          <a:p>
            <a:r>
              <a:rPr lang="en-US" dirty="0"/>
              <a:t>Recall that this system maintains and manages details of patients who are consulting specialist doctors about mental health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1180-9C79-4213-9D80-2ED55AF8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F137-B223-4D8A-93BC-0FD0479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583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5D83-C925-41D3-812F-702D41A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/>
              <a:t>Mentcare system … cont.</a:t>
            </a:r>
            <a:endParaRPr lang="en-US" dirty="0"/>
          </a:p>
        </p:txBody>
      </p:sp>
      <p:pic>
        <p:nvPicPr>
          <p:cNvPr id="6" name="Content Placeholder 4" descr="6.17 MHC-PMSArch.eps">
            <a:extLst>
              <a:ext uri="{FF2B5EF4-FFF2-40B4-BE49-F238E27FC236}">
                <a16:creationId xmlns:a16="http://schemas.microsoft.com/office/drawing/2014/main" id="{C5772042-32BA-4A86-A5B5-1F51B650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685" r="-1195"/>
          <a:stretch/>
        </p:blipFill>
        <p:spPr>
          <a:xfrm>
            <a:off x="1708879" y="1906986"/>
            <a:ext cx="5726242" cy="396735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A23C3A-C9ED-47CC-B5C7-84E5F94FE95A}"/>
              </a:ext>
            </a:extLst>
          </p:cNvPr>
          <p:cNvSpPr/>
          <p:nvPr/>
        </p:nvSpPr>
        <p:spPr>
          <a:xfrm>
            <a:off x="1708878" y="6119336"/>
            <a:ext cx="5606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3. </a:t>
            </a:r>
            <a:r>
              <a:rPr lang="en-US" u="sng" dirty="0"/>
              <a:t>The architecture of the Mentcare system</a:t>
            </a:r>
          </a:p>
        </p:txBody>
      </p:sp>
    </p:spTree>
    <p:extLst>
      <p:ext uri="{BB962C8B-B14F-4D97-AF65-F5344CB8AC3E}">
        <p14:creationId xmlns:p14="http://schemas.microsoft.com/office/powerpoint/2010/main" val="145731608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4AA0-5CF2-46DA-8880-1F9F30F1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Database application architecture using the MVC pattern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43A39-D44B-4512-B81C-F16FA56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6">
            <a:extLst>
              <a:ext uri="{FF2B5EF4-FFF2-40B4-BE49-F238E27FC236}">
                <a16:creationId xmlns:a16="http://schemas.microsoft.com/office/drawing/2014/main" id="{7EE7755B-874A-416E-A4DC-74681A270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-8466"/>
          <a:stretch>
            <a:fillRect/>
          </a:stretch>
        </p:blipFill>
        <p:spPr bwMode="auto">
          <a:xfrm>
            <a:off x="1723653" y="1560546"/>
            <a:ext cx="5696693" cy="522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620EE7-D761-4F48-B2AD-E53D81657BC2}"/>
              </a:ext>
            </a:extLst>
          </p:cNvPr>
          <p:cNvSpPr/>
          <p:nvPr/>
        </p:nvSpPr>
        <p:spPr>
          <a:xfrm>
            <a:off x="1168973" y="6420406"/>
            <a:ext cx="6806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</a:t>
            </a:r>
            <a:r>
              <a:rPr lang="en-US" u="sng" dirty="0"/>
              <a:t>Web Database application architecture using the MVC pattern</a:t>
            </a:r>
          </a:p>
        </p:txBody>
      </p:sp>
    </p:spTree>
    <p:extLst>
      <p:ext uri="{BB962C8B-B14F-4D97-AF65-F5344CB8AC3E}">
        <p14:creationId xmlns:p14="http://schemas.microsoft.com/office/powerpoint/2010/main" val="221202747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922"/>
            <a:ext cx="8229600" cy="4120123"/>
          </a:xfrm>
        </p:spPr>
        <p:txBody>
          <a:bodyPr/>
          <a:lstStyle/>
          <a:p>
            <a:r>
              <a:rPr lang="en-US" dirty="0"/>
              <a:t>Architectural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are a means of reusing knowledge about generic system architectures. They describe the architecture, explain when it may be used and describe its advantages and disadvantages.</a:t>
            </a:r>
          </a:p>
          <a:p>
            <a:r>
              <a:rPr lang="en-US" dirty="0"/>
              <a:t>The Layered architecture pattern</a:t>
            </a:r>
            <a:r>
              <a:rPr lang="en-GB" dirty="0"/>
              <a:t> used to </a:t>
            </a:r>
            <a:r>
              <a:rPr lang="en-GB" dirty="0">
                <a:solidFill>
                  <a:srgbClr val="FF0000"/>
                </a:solidFill>
              </a:rPr>
              <a:t>model</a:t>
            </a:r>
            <a:r>
              <a:rPr lang="en-GB" dirty="0"/>
              <a:t> the interfacing of sub-systems.</a:t>
            </a:r>
          </a:p>
          <a:p>
            <a:r>
              <a:rPr lang="en-US" dirty="0"/>
              <a:t>The Layered architecture pattern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organises</a:t>
            </a:r>
            <a:r>
              <a:rPr lang="en-GB" dirty="0"/>
              <a:t> the system into a </a:t>
            </a:r>
            <a:r>
              <a:rPr lang="en-GB" dirty="0">
                <a:solidFill>
                  <a:srgbClr val="FF0000"/>
                </a:solidFill>
              </a:rPr>
              <a:t>set of layers</a:t>
            </a:r>
            <a:r>
              <a:rPr lang="en-GB" dirty="0"/>
              <a:t> (or abstract machines) each of which provide a set of services.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2B8B-2D7F-FC49-B8DF-38971076F605}" type="datetime1">
              <a:rPr lang="en-GB" smtClean="0"/>
              <a:pPr/>
              <a:t>25/02/2020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03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940-B014-463E-B732-BF72795F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- Text 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7C07-9BB7-4EBC-B6B2-505E34C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Chapter </a:t>
            </a:r>
            <a:r>
              <a:rPr lang="en-US" b="1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dirty="0">
                <a:solidFill>
                  <a:srgbClr val="0070C0"/>
                </a:solidFill>
              </a:rPr>
              <a:t>Software Engineering book </a:t>
            </a:r>
            <a:r>
              <a:rPr lang="en-US" dirty="0">
                <a:solidFill>
                  <a:schemeClr val="tx1"/>
                </a:solidFill>
              </a:rPr>
              <a:t>- by Ian Sommerville. l0th Edition. Addison Wesley, 2015,  ISBN-10: 0137035152.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6E8D-990B-4150-825B-36A4BD3F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03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hlinkClick r:id="rId3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9822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  <a:endParaRPr lang="en-GB" dirty="0"/>
          </a:p>
          <a:p>
            <a:r>
              <a:rPr lang="en-US" dirty="0">
                <a:solidFill>
                  <a:schemeClr val="tx1"/>
                </a:solidFill>
              </a:rPr>
              <a:t>Architectural views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Architectural patterns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/>
              <a:t>Application architectures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222A-6274-584F-843B-597E4D81CC7C}" type="datetime1">
              <a:rPr lang="en-GB" smtClean="0"/>
              <a:pPr/>
              <a:t>25/02/2020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4680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Architectural patterns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132"/>
            <a:ext cx="8229600" cy="5121275"/>
          </a:xfrm>
        </p:spPr>
        <p:txBody>
          <a:bodyPr/>
          <a:lstStyle/>
          <a:p>
            <a:r>
              <a:rPr lang="en-US" dirty="0"/>
              <a:t>The idea of </a:t>
            </a:r>
            <a:r>
              <a:rPr lang="en-US" b="1" dirty="0"/>
              <a:t>patterns</a:t>
            </a:r>
            <a:r>
              <a:rPr lang="en-US" dirty="0"/>
              <a:t> as a way of presenting, sharing, and reusing knowledge about software systems has been adopted in a number of areas of software engineering.</a:t>
            </a:r>
          </a:p>
          <a:p>
            <a:endParaRPr lang="en-US" dirty="0"/>
          </a:p>
          <a:p>
            <a:r>
              <a:rPr lang="en-US" dirty="0"/>
              <a:t>In this short space, it is impossible to describe all of the generic patterns that can be used in software development. Instead, I present some selected examples of patterns that are widely used and that capture good architectural design principles.</a:t>
            </a:r>
          </a:p>
          <a:p>
            <a:endParaRPr lang="en-US" dirty="0"/>
          </a:p>
          <a:p>
            <a:r>
              <a:rPr lang="en-US" b="1" dirty="0"/>
              <a:t>Layered architecture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A4D-D33C-450C-BBF8-2517136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BFBF-8BC6-42E4-8583-654D5756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notions of </a:t>
            </a:r>
            <a:r>
              <a:rPr lang="en-US" b="1" dirty="0"/>
              <a:t>separation</a:t>
            </a:r>
            <a:r>
              <a:rPr lang="en-US" dirty="0"/>
              <a:t> and </a:t>
            </a:r>
            <a:r>
              <a:rPr lang="en-US" b="1" dirty="0"/>
              <a:t>independence</a:t>
            </a:r>
            <a:r>
              <a:rPr lang="en-US" dirty="0"/>
              <a:t> are fundamental to architectural design because they </a:t>
            </a:r>
            <a:r>
              <a:rPr lang="en-US" u="sng" dirty="0"/>
              <a:t>allow changes</a:t>
            </a:r>
            <a:r>
              <a:rPr lang="en-US" dirty="0"/>
              <a:t> to be </a:t>
            </a:r>
            <a:r>
              <a:rPr lang="en-US" b="1" dirty="0"/>
              <a:t>localized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MVC</a:t>
            </a:r>
            <a:r>
              <a:rPr lang="en-US" dirty="0"/>
              <a:t> pattern separates elements of a system, allowing them to change independently. </a:t>
            </a:r>
          </a:p>
          <a:p>
            <a:r>
              <a:rPr lang="en-US" dirty="0"/>
              <a:t>For example, adding a new view or changing an existing view can be done without any changes to the underlying data in the model. </a:t>
            </a:r>
          </a:p>
          <a:p>
            <a:r>
              <a:rPr lang="en-US" dirty="0"/>
              <a:t>The </a:t>
            </a:r>
            <a:r>
              <a:rPr lang="en-US" b="1" dirty="0"/>
              <a:t>Layered Architecture pattern</a:t>
            </a:r>
            <a:r>
              <a:rPr lang="en-US" dirty="0"/>
              <a:t> is another way of achieving </a:t>
            </a:r>
            <a:r>
              <a:rPr lang="en-US" u="sng" dirty="0"/>
              <a:t>separation</a:t>
            </a:r>
            <a:r>
              <a:rPr lang="en-US" dirty="0"/>
              <a:t> and </a:t>
            </a:r>
            <a:r>
              <a:rPr lang="en-US" u="sng" dirty="0"/>
              <a:t>independence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3BB2-65E5-4750-AB8B-846F8C87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2A30-9CD3-4B11-A2AD-8E748017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119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7FF-5393-47B3-823B-D9670587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 …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6208-9B8B-4CEE-9831-127E7C7B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the system functionality is organized into separate layers, and each layer only relies on the facilities and services offered by the layer immediately </a:t>
            </a:r>
            <a:r>
              <a:rPr lang="en-US" u="sng" dirty="0"/>
              <a:t>beneath</a:t>
            </a:r>
            <a:r>
              <a:rPr lang="en-US" dirty="0"/>
              <a:t>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56968-63A2-437D-815E-2B4A8ABC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1D11-B256-4360-A2A8-6D76218D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9562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Layered architecture … cont.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5072"/>
            <a:ext cx="8229600" cy="4186003"/>
          </a:xfrm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Used to </a:t>
            </a:r>
            <a:r>
              <a:rPr lang="en-GB" sz="2400" u="sng" dirty="0"/>
              <a:t>model</a:t>
            </a:r>
            <a:r>
              <a:rPr lang="en-GB" sz="2400" dirty="0"/>
              <a:t> the </a:t>
            </a:r>
            <a:r>
              <a:rPr lang="en-GB" sz="2400" b="1" dirty="0"/>
              <a:t>interfacing of sub-systems</a:t>
            </a:r>
            <a:r>
              <a:rPr lang="en-GB" sz="2400" dirty="0"/>
              <a:t>.</a:t>
            </a:r>
          </a:p>
          <a:p>
            <a:r>
              <a:rPr lang="en-GB" sz="2400" b="1" dirty="0"/>
              <a:t>Organises</a:t>
            </a:r>
            <a:r>
              <a:rPr lang="en-GB" sz="2400" dirty="0"/>
              <a:t> the system into a </a:t>
            </a:r>
            <a:r>
              <a:rPr lang="en-GB" sz="2400" u="sng" dirty="0"/>
              <a:t>set of layers </a:t>
            </a:r>
            <a:r>
              <a:rPr lang="en-GB" sz="2400" dirty="0"/>
              <a:t>(or abstract machines) each of which provide a set of services.</a:t>
            </a:r>
          </a:p>
          <a:p>
            <a:r>
              <a:rPr lang="en-GB" sz="2400" dirty="0"/>
              <a:t>Supports the </a:t>
            </a:r>
            <a:r>
              <a:rPr lang="en-GB" sz="2400" u="sng" dirty="0"/>
              <a:t>incremental development</a:t>
            </a:r>
            <a:r>
              <a:rPr lang="en-GB" sz="2400" dirty="0"/>
              <a:t> of sub-systems in different layers. </a:t>
            </a:r>
            <a:r>
              <a:rPr lang="en-GB" sz="2400" dirty="0">
                <a:solidFill>
                  <a:srgbClr val="FF0000"/>
                </a:solidFill>
              </a:rPr>
              <a:t>When a layer interface changes, only the adjacent layer is affected</a:t>
            </a:r>
            <a:r>
              <a:rPr lang="en-GB" sz="2400" dirty="0"/>
              <a:t>.</a:t>
            </a:r>
          </a:p>
          <a:p>
            <a:r>
              <a:rPr lang="en-GB" sz="2400" dirty="0"/>
              <a:t>However, often </a:t>
            </a:r>
            <a:r>
              <a:rPr lang="en-GB" sz="2400" b="1" dirty="0"/>
              <a:t>artificial</a:t>
            </a:r>
            <a:r>
              <a:rPr lang="en-GB" sz="2400" dirty="0"/>
              <a:t> to structure systems in this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D420-8029-344A-9A64-C4ADDEF11B35}" type="datetime1">
              <a:rPr lang="en-GB" smtClean="0"/>
              <a:t>25/02/2020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3448-C9A4-4F00-8835-450C6D0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Layered architecture …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C093-7063-43F9-A1AB-B715B620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0953"/>
          </a:xfrm>
        </p:spPr>
        <p:txBody>
          <a:bodyPr/>
          <a:lstStyle/>
          <a:p>
            <a:r>
              <a:rPr lang="en-US" dirty="0"/>
              <a:t>This layered approach supports the </a:t>
            </a:r>
            <a:r>
              <a:rPr lang="en-US" b="1" dirty="0"/>
              <a:t>incremental</a:t>
            </a:r>
            <a:r>
              <a:rPr lang="en-US" dirty="0"/>
              <a:t> development of systems. </a:t>
            </a:r>
          </a:p>
          <a:p>
            <a:r>
              <a:rPr lang="en-US" dirty="0"/>
              <a:t>As a layer is developed, some of the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provided by that layer may be </a:t>
            </a:r>
            <a:r>
              <a:rPr lang="en-US" b="1" dirty="0"/>
              <a:t>made available to users</a:t>
            </a:r>
            <a:r>
              <a:rPr lang="en-US" dirty="0"/>
              <a:t>. </a:t>
            </a:r>
          </a:p>
          <a:p>
            <a:r>
              <a:rPr lang="en-US" dirty="0"/>
              <a:t>The architecture is also </a:t>
            </a:r>
            <a:r>
              <a:rPr lang="en-US" b="1" dirty="0"/>
              <a:t>changeable</a:t>
            </a:r>
            <a:r>
              <a:rPr lang="en-US" dirty="0"/>
              <a:t> and </a:t>
            </a:r>
            <a:r>
              <a:rPr lang="en-US" b="1" dirty="0"/>
              <a:t>portable</a:t>
            </a:r>
            <a:r>
              <a:rPr lang="en-US" dirty="0"/>
              <a:t>. If its interface is </a:t>
            </a:r>
            <a:r>
              <a:rPr lang="en-US" u="sng" dirty="0"/>
              <a:t>unchanged</a:t>
            </a:r>
            <a:r>
              <a:rPr lang="en-US" dirty="0"/>
              <a:t>, a new layer with extended functionality can replace an existing layer </a:t>
            </a:r>
            <a:r>
              <a:rPr lang="en-US" dirty="0">
                <a:solidFill>
                  <a:srgbClr val="0070C0"/>
                </a:solidFill>
              </a:rPr>
              <a:t>without changing other parts of the system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6E97F-AEC5-472F-8AC0-35BF757F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25/02/2020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1346-0D1C-4CAC-B508-5C8A67A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448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6182</TotalTime>
  <Words>1040</Words>
  <Application>Microsoft Office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Wingdings</vt:lpstr>
      <vt:lpstr>SE10 slides</vt:lpstr>
      <vt:lpstr>Chapter 1 – Architectural Design</vt:lpstr>
      <vt:lpstr>Reference - Text Book:</vt:lpstr>
      <vt:lpstr>Topics covered</vt:lpstr>
      <vt:lpstr>Architectural patterns</vt:lpstr>
      <vt:lpstr>Architectural patterns</vt:lpstr>
      <vt:lpstr>Layered architecture</vt:lpstr>
      <vt:lpstr>Layered architecture … cont.</vt:lpstr>
      <vt:lpstr>Layered architecture … cont.</vt:lpstr>
      <vt:lpstr>Layered architecture … cont.</vt:lpstr>
      <vt:lpstr>Layered architecture … cont.</vt:lpstr>
      <vt:lpstr>Layered architecture … cont.</vt:lpstr>
      <vt:lpstr>A generic layered architecture </vt:lpstr>
      <vt:lpstr>The Layered architecture pattern </vt:lpstr>
      <vt:lpstr>Examples</vt:lpstr>
      <vt:lpstr>The architecture of the iLearn system </vt:lpstr>
      <vt:lpstr>The architecture of the Mentcare system</vt:lpstr>
      <vt:lpstr>The architecture of the Mentcare system … cont.</vt:lpstr>
      <vt:lpstr>Web Database application architecture using the MVC pattern</vt:lpstr>
      <vt:lpstr>Key points</vt:lpstr>
      <vt:lpstr>Chapter 1 – Architectural Design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Rafat Almsiedeen</cp:lastModifiedBy>
  <cp:revision>58</cp:revision>
  <dcterms:created xsi:type="dcterms:W3CDTF">2010-01-18T20:35:25Z</dcterms:created>
  <dcterms:modified xsi:type="dcterms:W3CDTF">2020-02-25T17:50:44Z</dcterms:modified>
</cp:coreProperties>
</file>