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8"/>
  </p:notesMasterIdLst>
  <p:handoutMasterIdLst>
    <p:handoutMasterId r:id="rId19"/>
  </p:handoutMasterIdLst>
  <p:sldIdLst>
    <p:sldId id="256" r:id="rId2"/>
    <p:sldId id="404" r:id="rId3"/>
    <p:sldId id="277" r:id="rId4"/>
    <p:sldId id="416" r:id="rId5"/>
    <p:sldId id="417" r:id="rId6"/>
    <p:sldId id="420" r:id="rId7"/>
    <p:sldId id="418" r:id="rId8"/>
    <p:sldId id="419" r:id="rId9"/>
    <p:sldId id="422" r:id="rId10"/>
    <p:sldId id="421" r:id="rId11"/>
    <p:sldId id="423" r:id="rId12"/>
    <p:sldId id="424" r:id="rId13"/>
    <p:sldId id="425" r:id="rId14"/>
    <p:sldId id="326" r:id="rId15"/>
    <p:sldId id="426" r:id="rId16"/>
    <p:sldId id="41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6311" autoAdjust="0"/>
    <p:restoredTop sz="94660"/>
  </p:normalViewPr>
  <p:slideViewPr>
    <p:cSldViewPr snapToGrid="0" snapToObjects="1">
      <p:cViewPr varScale="1">
        <p:scale>
          <a:sx n="82" d="100"/>
          <a:sy n="82" d="100"/>
        </p:scale>
        <p:origin x="-1500" y="-96"/>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3/2/2020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xmlns=""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3/2/2020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xmlns=""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pPr/>
              <a:t>02/03/2020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pPr/>
              <a:t>02/03/2020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pPr/>
              <a:t>02/03/2020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pPr/>
              <a:t>02/03/2020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pPr/>
              <a:t>02/03/2020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pPr/>
              <a:t>02/03/2020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pPr/>
              <a:t>02/03/2020</a:t>
            </a:fld>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pPr/>
              <a:t>02/03/2020</a:t>
            </a:fld>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pPr/>
              <a:t>02/03/2020</a:t>
            </a:fld>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pPr/>
              <a:t>02/03/2020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pPr/>
              <a:t>02/03/2020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pPr/>
              <a:t>02/03/2020</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xmlns=""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chemeClr val="tx1">
                    <a:lumMod val="50000"/>
                    <a:lumOff val="50000"/>
                  </a:schemeClr>
                </a:solidFill>
              </a:rPr>
              <a:t>Chapter 1 – Architectural Design</a:t>
            </a: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dirty="0">
                <a:solidFill>
                  <a:schemeClr val="tx1">
                    <a:lumMod val="95000"/>
                    <a:lumOff val="5000"/>
                  </a:schemeClr>
                </a:solidFill>
                <a:latin typeface="Arial"/>
                <a:cs typeface="Arial"/>
              </a:rPr>
              <a:t>Mutah University</a:t>
            </a:r>
          </a:p>
          <a:p>
            <a:pPr>
              <a:spcBef>
                <a:spcPct val="0"/>
              </a:spcBef>
            </a:pPr>
            <a:r>
              <a:rPr lang="en-US" sz="2000" dirty="0">
                <a:solidFill>
                  <a:schemeClr val="tx1">
                    <a:lumMod val="95000"/>
                    <a:lumOff val="5000"/>
                  </a:schemeClr>
                </a:solidFill>
                <a:latin typeface="Arial"/>
                <a:cs typeface="Arial"/>
              </a:rPr>
              <a:t>Faculty of IT</a:t>
            </a:r>
          </a:p>
          <a:p>
            <a:pPr>
              <a:spcBef>
                <a:spcPct val="0"/>
              </a:spcBef>
            </a:pPr>
            <a:r>
              <a:rPr lang="en-US" sz="2000" dirty="0">
                <a:solidFill>
                  <a:schemeClr val="tx1">
                    <a:lumMod val="95000"/>
                    <a:lumOff val="5000"/>
                  </a:schemeClr>
                </a:solidFill>
                <a:latin typeface="Arial"/>
                <a:cs typeface="Arial"/>
              </a:rPr>
              <a:t>Department of Software Engineering</a:t>
            </a: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rPr>
              <a:t>Dr. Ra’Fat A. AL-</a:t>
            </a:r>
            <a:r>
              <a:rPr lang="en-US" sz="2000" dirty="0" err="1">
                <a:solidFill>
                  <a:schemeClr val="tx1">
                    <a:lumMod val="95000"/>
                    <a:lumOff val="5000"/>
                  </a:schemeClr>
                </a:solidFill>
                <a:latin typeface="Arial"/>
                <a:cs typeface="Arial"/>
              </a:rPr>
              <a:t>Msie’Deen</a:t>
            </a: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hlinkClick r:id="rId2">
                  <a:extLst>
                    <a:ext uri="{A12FA001-AC4F-418D-AE19-62706E023703}">
                      <ahyp:hlinkClr xmlns:ahyp="http://schemas.microsoft.com/office/drawing/2018/hyperlinkcolor" xmlns="" val="tx"/>
                    </a:ext>
                  </a:extLst>
                </a:hlinkClick>
              </a:rPr>
              <a:t>rafatalmsiedeen@mutah.edu.jo</a:t>
            </a:r>
            <a:endParaRPr lang="en-US" sz="2000" dirty="0">
              <a:solidFill>
                <a:schemeClr val="tx1">
                  <a:lumMod val="95000"/>
                  <a:lumOff val="5000"/>
                </a:schemeClr>
              </a:solidFill>
              <a:latin typeface="Arial"/>
              <a:cs typeface="Arial"/>
            </a:endParaRP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hlinkClick r:id="rId3"/>
              </a:rPr>
              <a:t>https://rafat66.github.io/Al-Msie-Deen/</a:t>
            </a:r>
            <a:endParaRPr lang="en-US" sz="2000"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xmlns=""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repository architecture for an IDE</a:t>
            </a:r>
            <a:r>
              <a:rPr lang="en-GB" dirty="0" smtClean="0"/>
              <a:t> </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10</a:t>
            </a:fld>
            <a:endParaRPr lang="en-US"/>
          </a:p>
        </p:txBody>
      </p:sp>
      <p:pic>
        <p:nvPicPr>
          <p:cNvPr id="6" name="Content Placeholder 3" descr="6.9 RepositoryIDE.eps"/>
          <p:cNvPicPr>
            <a:picLocks noGrp="1" noChangeAspect="1"/>
          </p:cNvPicPr>
          <p:nvPr>
            <p:ph idx="1"/>
          </p:nvPr>
        </p:nvPicPr>
        <p:blipFill>
          <a:blip r:embed="rId2"/>
          <a:srcRect t="-12287" b="-12287"/>
          <a:stretch>
            <a:fillRect/>
          </a:stretch>
        </p:blipFill>
        <p:spPr>
          <a:xfrm>
            <a:off x="677119" y="1675137"/>
            <a:ext cx="7732714" cy="4247783"/>
          </a:xfrm>
        </p:spPr>
      </p:pic>
      <p:sp>
        <p:nvSpPr>
          <p:cNvPr id="7" name="Rectangle 6"/>
          <p:cNvSpPr/>
          <p:nvPr/>
        </p:nvSpPr>
        <p:spPr>
          <a:xfrm>
            <a:off x="1717632" y="6271118"/>
            <a:ext cx="5221109" cy="369332"/>
          </a:xfrm>
          <a:prstGeom prst="rect">
            <a:avLst/>
          </a:prstGeom>
        </p:spPr>
        <p:txBody>
          <a:bodyPr wrap="none">
            <a:spAutoFit/>
          </a:bodyPr>
          <a:lstStyle/>
          <a:p>
            <a:r>
              <a:rPr lang="en-US" dirty="0" smtClean="0"/>
              <a:t> </a:t>
            </a:r>
            <a:r>
              <a:rPr lang="en-US" b="1" dirty="0" smtClean="0"/>
              <a:t>IDE</a:t>
            </a:r>
            <a:r>
              <a:rPr lang="en-GB" dirty="0" smtClean="0"/>
              <a:t> </a:t>
            </a:r>
            <a:r>
              <a:rPr lang="en-GB" dirty="0" smtClean="0"/>
              <a:t>stands for </a:t>
            </a:r>
            <a:r>
              <a:rPr lang="en-US" dirty="0" smtClean="0"/>
              <a:t>Interactive </a:t>
            </a:r>
            <a:r>
              <a:rPr lang="en-US" dirty="0" smtClean="0"/>
              <a:t>Development </a:t>
            </a:r>
            <a:r>
              <a:rPr lang="en-US" dirty="0" smtClean="0"/>
              <a:t>Environment.</a:t>
            </a:r>
            <a:endParaRPr lang="en-US" dirty="0"/>
          </a:p>
        </p:txBody>
      </p:sp>
      <p:pic>
        <p:nvPicPr>
          <p:cNvPr id="1026" name="Picture 2"/>
          <p:cNvPicPr>
            <a:picLocks noChangeAspect="1" noChangeArrowheads="1"/>
          </p:cNvPicPr>
          <p:nvPr/>
        </p:nvPicPr>
        <p:blipFill>
          <a:blip r:embed="rId3"/>
          <a:srcRect/>
          <a:stretch>
            <a:fillRect/>
          </a:stretch>
        </p:blipFill>
        <p:spPr bwMode="auto">
          <a:xfrm>
            <a:off x="6874621" y="23151"/>
            <a:ext cx="2237771" cy="2083442"/>
          </a:xfrm>
          <a:prstGeom prst="rect">
            <a:avLst/>
          </a:prstGeom>
          <a:noFill/>
          <a:ln w="9525">
            <a:solidFill>
              <a:srgbClr val="FF0000"/>
            </a:solidFill>
            <a:miter lim="800000"/>
            <a:headEnd/>
            <a:tailEnd/>
          </a:ln>
          <a:effectLst/>
        </p:spPr>
      </p:pic>
      <p:cxnSp>
        <p:nvCxnSpPr>
          <p:cNvPr id="10" name="Straight Arrow Connector 9"/>
          <p:cNvCxnSpPr/>
          <p:nvPr/>
        </p:nvCxnSpPr>
        <p:spPr>
          <a:xfrm rot="5400000" flipH="1" flipV="1">
            <a:off x="5976395" y="2077654"/>
            <a:ext cx="1597306" cy="107644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1981200" y="5738254"/>
            <a:ext cx="4572000" cy="369332"/>
          </a:xfrm>
          <a:prstGeom prst="rect">
            <a:avLst/>
          </a:prstGeom>
        </p:spPr>
        <p:txBody>
          <a:bodyPr>
            <a:spAutoFit/>
          </a:bodyPr>
          <a:lstStyle/>
          <a:p>
            <a:pPr algn="ctr"/>
            <a:r>
              <a:rPr lang="en-US" b="1" dirty="0" smtClean="0"/>
              <a:t>Figure </a:t>
            </a:r>
            <a:r>
              <a:rPr lang="en-US" b="1" dirty="0" smtClean="0"/>
              <a:t>2.</a:t>
            </a:r>
            <a:r>
              <a:rPr lang="en-US" dirty="0" smtClean="0"/>
              <a:t>  </a:t>
            </a:r>
            <a:r>
              <a:rPr lang="en-US" dirty="0" smtClean="0"/>
              <a:t>A repository </a:t>
            </a:r>
            <a:r>
              <a:rPr lang="en-US" dirty="0" smtClean="0"/>
              <a:t>architecture </a:t>
            </a:r>
            <a:r>
              <a:rPr lang="en-US" dirty="0" smtClean="0"/>
              <a:t>for an </a:t>
            </a:r>
            <a:r>
              <a:rPr lang="en-US" dirty="0" smtClean="0"/>
              <a:t>IDE.</a:t>
            </a:r>
            <a:endParaRPr lang="en-US" dirty="0"/>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Repository architecture ... cont.</a:t>
            </a:r>
            <a:endParaRPr lang="en-US" dirty="0"/>
          </a:p>
        </p:txBody>
      </p:sp>
      <p:sp>
        <p:nvSpPr>
          <p:cNvPr id="3" name="Content Placeholder 2"/>
          <p:cNvSpPr>
            <a:spLocks noGrp="1"/>
          </p:cNvSpPr>
          <p:nvPr>
            <p:ph idx="1"/>
          </p:nvPr>
        </p:nvSpPr>
        <p:spPr>
          <a:xfrm>
            <a:off x="457200" y="1452363"/>
            <a:ext cx="8229600" cy="5269112"/>
          </a:xfrm>
        </p:spPr>
        <p:txBody>
          <a:bodyPr/>
          <a:lstStyle/>
          <a:p>
            <a:r>
              <a:rPr lang="en-US" sz="2000" dirty="0" smtClean="0"/>
              <a:t>Organizing tools around a repository is an efficient way of sharing large </a:t>
            </a:r>
            <a:r>
              <a:rPr lang="en-US" sz="2000" dirty="0" smtClean="0"/>
              <a:t>amounts of data.</a:t>
            </a:r>
          </a:p>
          <a:p>
            <a:r>
              <a:rPr lang="en-US" sz="2000" dirty="0" smtClean="0"/>
              <a:t>There </a:t>
            </a:r>
            <a:r>
              <a:rPr lang="en-US" sz="2000" dirty="0" smtClean="0"/>
              <a:t>is no need to transmit data explicitly from one component to another. </a:t>
            </a:r>
          </a:p>
          <a:p>
            <a:r>
              <a:rPr lang="en-US" sz="2000" dirty="0" smtClean="0"/>
              <a:t>However, components must operate around </a:t>
            </a:r>
            <a:r>
              <a:rPr lang="en-US" sz="2000" dirty="0" smtClean="0"/>
              <a:t>an </a:t>
            </a:r>
            <a:r>
              <a:rPr lang="en-US" sz="2000" dirty="0" smtClean="0"/>
              <a:t>agreed  repository data model</a:t>
            </a:r>
            <a:r>
              <a:rPr lang="en-US" sz="2000" dirty="0" smtClean="0"/>
              <a:t>. </a:t>
            </a:r>
          </a:p>
          <a:p>
            <a:r>
              <a:rPr lang="en-US" sz="2000" dirty="0" smtClean="0"/>
              <a:t>Inevitably, this is a compromise between the specific needs of each tool, and it may </a:t>
            </a:r>
            <a:r>
              <a:rPr lang="en-US" sz="2000" dirty="0" smtClean="0"/>
              <a:t>be </a:t>
            </a:r>
            <a:r>
              <a:rPr lang="en-US" sz="2000" dirty="0" smtClean="0"/>
              <a:t>difficult or impossible to integrate new components if their data models do not fit </a:t>
            </a:r>
            <a:r>
              <a:rPr lang="en-US" sz="2000" dirty="0" smtClean="0"/>
              <a:t>the </a:t>
            </a:r>
            <a:r>
              <a:rPr lang="en-US" sz="2000" dirty="0" smtClean="0"/>
              <a:t>agreed schema. </a:t>
            </a:r>
            <a:endParaRPr lang="en-US" sz="2000" dirty="0" smtClean="0"/>
          </a:p>
          <a:p>
            <a:r>
              <a:rPr lang="en-US" sz="2000" dirty="0" smtClean="0"/>
              <a:t>In </a:t>
            </a:r>
            <a:r>
              <a:rPr lang="en-US" sz="2000" dirty="0" smtClean="0"/>
              <a:t>practice, it may be difficult to distribute the repository over a </a:t>
            </a:r>
            <a:r>
              <a:rPr lang="en-US" sz="2000" dirty="0" smtClean="0"/>
              <a:t>number </a:t>
            </a:r>
            <a:r>
              <a:rPr lang="en-US" sz="2000" dirty="0" smtClean="0"/>
              <a:t>of machines. </a:t>
            </a:r>
            <a:endParaRPr lang="en-US" sz="2000" dirty="0" smtClean="0"/>
          </a:p>
          <a:p>
            <a:r>
              <a:rPr lang="en-US" sz="2000" dirty="0" smtClean="0"/>
              <a:t>Although </a:t>
            </a:r>
            <a:r>
              <a:rPr lang="en-US" sz="2000" dirty="0" smtClean="0"/>
              <a:t>it is possible to distribute a logically centralized </a:t>
            </a:r>
            <a:r>
              <a:rPr lang="en-US" sz="2000" dirty="0" smtClean="0"/>
              <a:t>repository</a:t>
            </a:r>
            <a:r>
              <a:rPr lang="en-US" sz="2000" dirty="0" smtClean="0"/>
              <a:t>, this involves maintaining multiple copies of data. Keeping these </a:t>
            </a:r>
            <a:r>
              <a:rPr lang="en-US" sz="2000" dirty="0" smtClean="0"/>
              <a:t>consistent </a:t>
            </a:r>
            <a:r>
              <a:rPr lang="en-US" sz="2000" dirty="0" smtClean="0"/>
              <a:t>and up to date adds more overhead to the system.</a:t>
            </a:r>
            <a:endParaRPr lang="en-US" sz="2000"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11</a:t>
            </a:fld>
            <a:endParaRPr lang="en-US" dirty="0"/>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Repository architecture ... cont.</a:t>
            </a:r>
            <a:endParaRPr lang="en-US" dirty="0"/>
          </a:p>
        </p:txBody>
      </p:sp>
      <p:sp>
        <p:nvSpPr>
          <p:cNvPr id="3" name="Content Placeholder 2"/>
          <p:cNvSpPr>
            <a:spLocks noGrp="1"/>
          </p:cNvSpPr>
          <p:nvPr>
            <p:ph idx="1"/>
          </p:nvPr>
        </p:nvSpPr>
        <p:spPr>
          <a:xfrm>
            <a:off x="457200" y="1565475"/>
            <a:ext cx="8229600" cy="5121275"/>
          </a:xfrm>
        </p:spPr>
        <p:txBody>
          <a:bodyPr/>
          <a:lstStyle/>
          <a:p>
            <a:r>
              <a:rPr lang="en-US" sz="2200" dirty="0" smtClean="0"/>
              <a:t>In the repository architecture shown in Figure </a:t>
            </a:r>
            <a:r>
              <a:rPr lang="en-US" sz="2200" dirty="0" smtClean="0">
                <a:solidFill>
                  <a:srgbClr val="FF0000"/>
                </a:solidFill>
              </a:rPr>
              <a:t>2</a:t>
            </a:r>
            <a:r>
              <a:rPr lang="en-US" sz="2200" dirty="0" smtClean="0"/>
              <a:t>, </a:t>
            </a:r>
            <a:r>
              <a:rPr lang="en-US" sz="2200" dirty="0" smtClean="0"/>
              <a:t>the repository is </a:t>
            </a:r>
            <a:r>
              <a:rPr lang="en-US" sz="2200" b="1" dirty="0" smtClean="0"/>
              <a:t>passive</a:t>
            </a:r>
            <a:r>
              <a:rPr lang="en-US" sz="2200" dirty="0" smtClean="0"/>
              <a:t> and </a:t>
            </a:r>
            <a:r>
              <a:rPr lang="en-US" sz="2200" dirty="0" smtClean="0"/>
              <a:t>control </a:t>
            </a:r>
            <a:r>
              <a:rPr lang="en-US" sz="2200" dirty="0" smtClean="0"/>
              <a:t>is the responsibility of the components using the </a:t>
            </a:r>
            <a:r>
              <a:rPr lang="en-US" sz="2200" dirty="0" smtClean="0"/>
              <a:t>repository.</a:t>
            </a:r>
          </a:p>
          <a:p>
            <a:r>
              <a:rPr lang="en-US" sz="2200" dirty="0" smtClean="0"/>
              <a:t>An alternative approach</a:t>
            </a:r>
            <a:r>
              <a:rPr lang="en-US" sz="2200" dirty="0" smtClean="0"/>
              <a:t>, which has been derived for </a:t>
            </a:r>
            <a:r>
              <a:rPr lang="en-US" sz="2200" dirty="0" smtClean="0">
                <a:solidFill>
                  <a:srgbClr val="0070C0"/>
                </a:solidFill>
              </a:rPr>
              <a:t>artificial intelligence</a:t>
            </a:r>
            <a:r>
              <a:rPr lang="en-US" sz="2200" dirty="0" smtClean="0"/>
              <a:t> (AI) systems, uses a </a:t>
            </a:r>
            <a:r>
              <a:rPr lang="en-US" sz="2200" dirty="0" smtClean="0"/>
              <a:t>“</a:t>
            </a:r>
            <a:r>
              <a:rPr lang="en-US" sz="2200" b="1" dirty="0" smtClean="0"/>
              <a:t>blackboard</a:t>
            </a:r>
            <a:r>
              <a:rPr lang="en-US" sz="2200" dirty="0" smtClean="0"/>
              <a:t>” model that triggers components when particular data become </a:t>
            </a:r>
            <a:r>
              <a:rPr lang="en-US" sz="2200" dirty="0" smtClean="0"/>
              <a:t>available.</a:t>
            </a:r>
          </a:p>
          <a:p>
            <a:r>
              <a:rPr lang="en-US" sz="2200" dirty="0" smtClean="0"/>
              <a:t>This </a:t>
            </a:r>
            <a:r>
              <a:rPr lang="en-US" sz="2200" dirty="0" smtClean="0"/>
              <a:t>is appropriate when the data in the repository is </a:t>
            </a:r>
            <a:r>
              <a:rPr lang="en-US" sz="2200" u="sng" dirty="0" smtClean="0"/>
              <a:t>unstructured</a:t>
            </a:r>
            <a:r>
              <a:rPr lang="en-US" sz="2200" dirty="0" smtClean="0"/>
              <a:t>. </a:t>
            </a:r>
            <a:endParaRPr lang="en-US" sz="2200" dirty="0" smtClean="0"/>
          </a:p>
          <a:p>
            <a:r>
              <a:rPr lang="en-US" sz="2200" dirty="0" smtClean="0"/>
              <a:t>Decisions about </a:t>
            </a:r>
            <a:r>
              <a:rPr lang="en-US" sz="2200" dirty="0" smtClean="0"/>
              <a:t>which tool is to be activated can only be made when the data has been </a:t>
            </a:r>
            <a:r>
              <a:rPr lang="en-US" sz="2200" u="sng" dirty="0" smtClean="0"/>
              <a:t>analyzed</a:t>
            </a:r>
            <a:r>
              <a:rPr lang="en-US" sz="2200" dirty="0" smtClean="0"/>
              <a:t>.</a:t>
            </a:r>
          </a:p>
          <a:p>
            <a:r>
              <a:rPr lang="en-US" sz="2200" dirty="0" smtClean="0"/>
              <a:t>This </a:t>
            </a:r>
            <a:r>
              <a:rPr lang="en-US" sz="2200" dirty="0" smtClean="0"/>
              <a:t>model was </a:t>
            </a:r>
            <a:r>
              <a:rPr lang="en-US" sz="2200" u="sng" dirty="0" smtClean="0"/>
              <a:t>introduced</a:t>
            </a:r>
            <a:r>
              <a:rPr lang="en-US" sz="2200" dirty="0" smtClean="0"/>
              <a:t> by </a:t>
            </a:r>
            <a:r>
              <a:rPr lang="en-US" sz="2200" dirty="0" err="1" smtClean="0"/>
              <a:t>Nii</a:t>
            </a:r>
            <a:r>
              <a:rPr lang="en-US" sz="2200" dirty="0" smtClean="0"/>
              <a:t> (</a:t>
            </a:r>
            <a:r>
              <a:rPr lang="en-US" sz="2200" dirty="0" err="1" smtClean="0"/>
              <a:t>Nii</a:t>
            </a:r>
            <a:r>
              <a:rPr lang="en-US" sz="2200" dirty="0" smtClean="0"/>
              <a:t> 1986), and Bosch (Bosch </a:t>
            </a:r>
            <a:r>
              <a:rPr lang="en-US" sz="2200" dirty="0" smtClean="0"/>
              <a:t>2000) includes </a:t>
            </a:r>
            <a:r>
              <a:rPr lang="en-US" sz="2200" dirty="0" smtClean="0"/>
              <a:t>a good discussion of how this style relates to system quality attributes.</a:t>
            </a:r>
            <a:endParaRPr lang="en-US" sz="2200"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Repository architecture ... cont.</a:t>
            </a:r>
            <a:endParaRPr lang="en-US" dirty="0"/>
          </a:p>
        </p:txBody>
      </p:sp>
      <p:sp>
        <p:nvSpPr>
          <p:cNvPr id="3" name="Content Placeholder 2"/>
          <p:cNvSpPr>
            <a:spLocks noGrp="1"/>
          </p:cNvSpPr>
          <p:nvPr>
            <p:ph idx="1"/>
          </p:nvPr>
        </p:nvSpPr>
        <p:spPr/>
        <p:txBody>
          <a:bodyPr/>
          <a:lstStyle/>
          <a:p>
            <a:r>
              <a:rPr lang="en-US" dirty="0" smtClean="0"/>
              <a:t>The Repository pattern is concerned with the </a:t>
            </a:r>
            <a:r>
              <a:rPr lang="en-US" u="sng" dirty="0" smtClean="0">
                <a:solidFill>
                  <a:srgbClr val="FF0000"/>
                </a:solidFill>
              </a:rPr>
              <a:t>static structure of a system</a:t>
            </a:r>
            <a:r>
              <a:rPr lang="en-US" dirty="0" smtClean="0"/>
              <a:t> and does </a:t>
            </a:r>
            <a:r>
              <a:rPr lang="en-US" dirty="0" smtClean="0"/>
              <a:t>not </a:t>
            </a:r>
            <a:r>
              <a:rPr lang="en-US" dirty="0" smtClean="0"/>
              <a:t>show its </a:t>
            </a:r>
            <a:r>
              <a:rPr lang="en-US" b="1" dirty="0" smtClean="0"/>
              <a:t>runtime</a:t>
            </a:r>
            <a:r>
              <a:rPr lang="en-US" dirty="0" smtClean="0"/>
              <a:t> organization</a:t>
            </a:r>
            <a:r>
              <a:rPr lang="en-US" dirty="0" smtClean="0"/>
              <a:t>.</a:t>
            </a:r>
          </a:p>
          <a:p>
            <a:endParaRPr lang="en-US" dirty="0" smtClean="0"/>
          </a:p>
          <a:p>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pPr/>
              <a:t>02/03/2020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905922"/>
            <a:ext cx="8229600" cy="4120123"/>
          </a:xfrm>
        </p:spPr>
        <p:txBody>
          <a:bodyPr/>
          <a:lstStyle/>
          <a:p>
            <a:r>
              <a:rPr lang="en-US" dirty="0"/>
              <a:t>Architectural </a:t>
            </a:r>
            <a:r>
              <a:rPr lang="en-US" dirty="0">
                <a:solidFill>
                  <a:srgbClr val="FF0000"/>
                </a:solidFill>
              </a:rPr>
              <a:t>patterns</a:t>
            </a:r>
            <a:r>
              <a:rPr lang="en-US" dirty="0"/>
              <a:t> are a means of reusing knowledge about generic system </a:t>
            </a:r>
            <a:r>
              <a:rPr lang="en-US" dirty="0" smtClean="0"/>
              <a:t>architectures. They </a:t>
            </a:r>
            <a:r>
              <a:rPr lang="en-US" dirty="0"/>
              <a:t>describe the architecture, explain when it may be used and describe its advantages and disadvantages</a:t>
            </a:r>
            <a:r>
              <a:rPr lang="en-US" dirty="0" smtClean="0"/>
              <a:t>.</a:t>
            </a:r>
          </a:p>
          <a:p>
            <a:endParaRPr lang="en-US" dirty="0" smtClean="0"/>
          </a:p>
          <a:p>
            <a:r>
              <a:rPr lang="en-US" dirty="0" smtClean="0"/>
              <a:t>Commonly used Architectural patterns include model-view-controller, layered </a:t>
            </a:r>
            <a:r>
              <a:rPr lang="en-US" dirty="0" smtClean="0"/>
              <a:t>architecture, </a:t>
            </a:r>
            <a:r>
              <a:rPr lang="en-US" dirty="0" smtClean="0"/>
              <a:t>and </a:t>
            </a:r>
            <a:r>
              <a:rPr lang="en-US" dirty="0" smtClean="0"/>
              <a:t>repository.</a:t>
            </a:r>
            <a:endParaRPr lang="en-US" dirty="0"/>
          </a:p>
          <a:p>
            <a:endParaRPr lang="en-GB"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14</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pPr/>
              <a:t>02/03/2020</a:t>
            </a:fld>
            <a:endParaRPr lang="en-US"/>
          </a:p>
        </p:txBody>
      </p:sp>
    </p:spTree>
    <p:extLst>
      <p:ext uri="{BB962C8B-B14F-4D97-AF65-F5344CB8AC3E}">
        <p14:creationId xmlns:p14="http://schemas.microsoft.com/office/powerpoint/2010/main" xmlns="" val="342672030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Exercises</a:t>
            </a:r>
            <a:endParaRPr lang="en-US" dirty="0"/>
          </a:p>
        </p:txBody>
      </p:sp>
      <p:sp>
        <p:nvSpPr>
          <p:cNvPr id="3" name="Content Placeholder 2"/>
          <p:cNvSpPr>
            <a:spLocks noGrp="1"/>
          </p:cNvSpPr>
          <p:nvPr>
            <p:ph idx="1"/>
          </p:nvPr>
        </p:nvSpPr>
        <p:spPr>
          <a:xfrm>
            <a:off x="457200" y="1600200"/>
            <a:ext cx="8229600" cy="4951071"/>
          </a:xfrm>
        </p:spPr>
        <p:txBody>
          <a:bodyPr/>
          <a:lstStyle/>
          <a:p>
            <a:pPr marL="457200" indent="-457200">
              <a:buFont typeface="+mj-lt"/>
              <a:buAutoNum type="arabicPeriod"/>
            </a:pPr>
            <a:r>
              <a:rPr lang="en-US" sz="2200" dirty="0" smtClean="0"/>
              <a:t>Suggest an architecture for a system (such as iTunes) that is used to sell and distribute music </a:t>
            </a:r>
            <a:r>
              <a:rPr lang="en-US" sz="2200" dirty="0" smtClean="0"/>
              <a:t>on </a:t>
            </a:r>
            <a:r>
              <a:rPr lang="en-US" sz="2200" dirty="0" smtClean="0"/>
              <a:t>the Internet. What Architectural patterns are the basis for your proposed architecture</a:t>
            </a:r>
            <a:r>
              <a:rPr lang="en-US" sz="2200" dirty="0" smtClean="0"/>
              <a:t>?</a:t>
            </a:r>
            <a:endParaRPr lang="en-US" sz="2200" dirty="0" smtClean="0"/>
          </a:p>
          <a:p>
            <a:pPr marL="457200" indent="-457200">
              <a:buFont typeface="+mj-lt"/>
              <a:buAutoNum type="arabicPeriod"/>
            </a:pPr>
            <a:r>
              <a:rPr lang="en-US" sz="2200" dirty="0" smtClean="0"/>
              <a:t>When describing a system, explain why you may have to start the design of the system </a:t>
            </a:r>
            <a:r>
              <a:rPr lang="en-US" sz="2200" dirty="0" smtClean="0"/>
              <a:t>architecture </a:t>
            </a:r>
            <a:r>
              <a:rPr lang="en-US" sz="2200" dirty="0" smtClean="0"/>
              <a:t>before the requirements specification is complete</a:t>
            </a:r>
            <a:r>
              <a:rPr lang="en-US" sz="2200" dirty="0" smtClean="0"/>
              <a:t>.</a:t>
            </a:r>
            <a:endParaRPr lang="en-US" sz="2200" dirty="0" smtClean="0"/>
          </a:p>
          <a:p>
            <a:pPr marL="457200" indent="-457200">
              <a:buFont typeface="+mj-lt"/>
              <a:buAutoNum type="arabicPeriod"/>
            </a:pPr>
            <a:r>
              <a:rPr lang="en-US" sz="2200" dirty="0" smtClean="0"/>
              <a:t>Draw diagrams showing a conceptual view and a process view of the architectures of the </a:t>
            </a:r>
            <a:r>
              <a:rPr lang="en-US" sz="2200" dirty="0" smtClean="0"/>
              <a:t>following </a:t>
            </a:r>
            <a:r>
              <a:rPr lang="en-US" sz="2200" dirty="0" smtClean="0"/>
              <a:t>systems</a:t>
            </a:r>
            <a:r>
              <a:rPr lang="en-US" sz="2200" dirty="0" smtClean="0"/>
              <a:t>:</a:t>
            </a:r>
          </a:p>
          <a:p>
            <a:pPr marL="857250" lvl="1" indent="-457200">
              <a:buFont typeface="+mj-lt"/>
              <a:buAutoNum type="alphaLcParenR"/>
            </a:pPr>
            <a:r>
              <a:rPr lang="en-US" sz="2200" dirty="0" smtClean="0"/>
              <a:t>A ticket machine used by passengers at a railway station</a:t>
            </a:r>
            <a:r>
              <a:rPr lang="en-US" sz="2200" dirty="0" smtClean="0"/>
              <a:t>.</a:t>
            </a:r>
          </a:p>
          <a:p>
            <a:pPr marL="857250" lvl="1" indent="-457200">
              <a:buFont typeface="+mj-lt"/>
              <a:buAutoNum type="alphaLcParenR"/>
            </a:pPr>
            <a:r>
              <a:rPr lang="en-US" sz="2200" dirty="0" smtClean="0"/>
              <a:t>A </a:t>
            </a:r>
            <a:r>
              <a:rPr lang="en-US" sz="2200" dirty="0" smtClean="0"/>
              <a:t>computer-controlled video </a:t>
            </a:r>
            <a:r>
              <a:rPr lang="en-US" sz="2200" dirty="0" smtClean="0"/>
              <a:t>conferencing system that allows video, audio, and computer data </a:t>
            </a:r>
            <a:r>
              <a:rPr lang="en-US" sz="2200" dirty="0" smtClean="0"/>
              <a:t>to </a:t>
            </a:r>
            <a:r>
              <a:rPr lang="en-US" sz="2200" dirty="0" smtClean="0"/>
              <a:t>be visible to several participants at the same time.</a:t>
            </a:r>
            <a:endParaRPr lang="en-US" sz="2200"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chemeClr val="tx1">
                    <a:lumMod val="50000"/>
                    <a:lumOff val="50000"/>
                  </a:schemeClr>
                </a:solidFill>
              </a:rPr>
              <a:t>Chapter 1 – Architectural Design</a:t>
            </a: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dirty="0">
                <a:solidFill>
                  <a:schemeClr val="tx1">
                    <a:lumMod val="95000"/>
                    <a:lumOff val="5000"/>
                  </a:schemeClr>
                </a:solidFill>
                <a:latin typeface="Arial"/>
                <a:cs typeface="Arial"/>
              </a:rPr>
              <a:t>Mutah University</a:t>
            </a:r>
          </a:p>
          <a:p>
            <a:pPr>
              <a:spcBef>
                <a:spcPct val="0"/>
              </a:spcBef>
            </a:pPr>
            <a:r>
              <a:rPr lang="en-US" sz="2000" dirty="0">
                <a:solidFill>
                  <a:schemeClr val="tx1">
                    <a:lumMod val="95000"/>
                    <a:lumOff val="5000"/>
                  </a:schemeClr>
                </a:solidFill>
                <a:latin typeface="Arial"/>
                <a:cs typeface="Arial"/>
              </a:rPr>
              <a:t>Faculty of IT</a:t>
            </a:r>
          </a:p>
          <a:p>
            <a:pPr>
              <a:spcBef>
                <a:spcPct val="0"/>
              </a:spcBef>
            </a:pPr>
            <a:r>
              <a:rPr lang="en-US" sz="2000" dirty="0">
                <a:solidFill>
                  <a:schemeClr val="tx1">
                    <a:lumMod val="95000"/>
                    <a:lumOff val="5000"/>
                  </a:schemeClr>
                </a:solidFill>
                <a:latin typeface="Arial"/>
                <a:cs typeface="Arial"/>
              </a:rPr>
              <a:t>Department of Software Engineering</a:t>
            </a: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rPr>
              <a:t>Dr. Ra’Fat A. AL-</a:t>
            </a:r>
            <a:r>
              <a:rPr lang="en-US" sz="2000" dirty="0" err="1">
                <a:solidFill>
                  <a:schemeClr val="tx1">
                    <a:lumMod val="95000"/>
                    <a:lumOff val="5000"/>
                  </a:schemeClr>
                </a:solidFill>
                <a:latin typeface="Arial"/>
                <a:cs typeface="Arial"/>
              </a:rPr>
              <a:t>Msie’Deen</a:t>
            </a: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hlinkClick r:id="rId2">
                  <a:extLst>
                    <a:ext uri="{A12FA001-AC4F-418D-AE19-62706E023703}">
                      <ahyp:hlinkClr xmlns:ahyp="http://schemas.microsoft.com/office/drawing/2018/hyperlinkcolor" xmlns="" val="tx"/>
                    </a:ext>
                  </a:extLst>
                </a:hlinkClick>
              </a:rPr>
              <a:t>rafatalmsiedeen@mutah.edu.jo</a:t>
            </a:r>
            <a:endParaRPr lang="en-US" sz="2000" dirty="0">
              <a:solidFill>
                <a:schemeClr val="tx1">
                  <a:lumMod val="95000"/>
                  <a:lumOff val="5000"/>
                </a:schemeClr>
              </a:solidFill>
              <a:latin typeface="Arial"/>
              <a:cs typeface="Arial"/>
            </a:endParaRPr>
          </a:p>
          <a:p>
            <a:pPr>
              <a:spcBef>
                <a:spcPct val="0"/>
              </a:spcBef>
            </a:pPr>
            <a:endParaRPr lang="en-US" sz="2000" dirty="0">
              <a:hlinkClick r:id="rId3"/>
            </a:endParaRPr>
          </a:p>
          <a:p>
            <a:pPr>
              <a:spcBef>
                <a:spcPct val="0"/>
              </a:spcBef>
            </a:pPr>
            <a:r>
              <a:rPr lang="en-US" sz="2000" dirty="0">
                <a:hlinkClick r:id="rId3"/>
              </a:rPr>
              <a:t>https://rafat66.github.io/Al-Msie-Deen/</a:t>
            </a:r>
            <a:endParaRPr lang="en-US" sz="2000"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xmlns=""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extLst>
      <p:ext uri="{BB962C8B-B14F-4D97-AF65-F5344CB8AC3E}">
        <p14:creationId xmlns:p14="http://schemas.microsoft.com/office/powerpoint/2010/main" xmlns="" val="4006498227"/>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B06940-B014-463E-B732-BF72795FEF92}"/>
              </a:ext>
            </a:extLst>
          </p:cNvPr>
          <p:cNvSpPr>
            <a:spLocks noGrp="1"/>
          </p:cNvSpPr>
          <p:nvPr>
            <p:ph type="title"/>
          </p:nvPr>
        </p:nvSpPr>
        <p:spPr/>
        <p:txBody>
          <a:bodyPr/>
          <a:lstStyle/>
          <a:p>
            <a:r>
              <a:rPr lang="en-US" dirty="0"/>
              <a:t>Reference - Text Book:</a:t>
            </a:r>
          </a:p>
        </p:txBody>
      </p:sp>
      <p:sp>
        <p:nvSpPr>
          <p:cNvPr id="3" name="Content Placeholder 2">
            <a:extLst>
              <a:ext uri="{FF2B5EF4-FFF2-40B4-BE49-F238E27FC236}">
                <a16:creationId xmlns:a16="http://schemas.microsoft.com/office/drawing/2014/main" xmlns="" id="{C9667C07-9BB7-4EBC-B6B2-505E34CD917E}"/>
              </a:ext>
            </a:extLst>
          </p:cNvPr>
          <p:cNvSpPr>
            <a:spLocks noGrp="1"/>
          </p:cNvSpPr>
          <p:nvPr>
            <p:ph idx="1"/>
          </p:nvPr>
        </p:nvSpPr>
        <p:spPr/>
        <p:txBody>
          <a:bodyPr/>
          <a:lstStyle/>
          <a:p>
            <a:pPr algn="just">
              <a:buFont typeface="Wingdings" panose="05000000000000000000" pitchFamily="2" charset="2"/>
              <a:buChar char="§"/>
            </a:pPr>
            <a:r>
              <a:rPr lang="en-US" dirty="0">
                <a:solidFill>
                  <a:schemeClr val="tx1"/>
                </a:solidFill>
              </a:rPr>
              <a:t>Chapter </a:t>
            </a:r>
            <a:r>
              <a:rPr lang="en-US" b="1" dirty="0">
                <a:solidFill>
                  <a:srgbClr val="FF0000"/>
                </a:solidFill>
              </a:rPr>
              <a:t>6</a:t>
            </a:r>
            <a:r>
              <a:rPr lang="en-US" dirty="0">
                <a:solidFill>
                  <a:schemeClr val="tx1"/>
                </a:solidFill>
              </a:rPr>
              <a:t> of </a:t>
            </a:r>
            <a:r>
              <a:rPr lang="en-US" dirty="0">
                <a:solidFill>
                  <a:srgbClr val="0070C0"/>
                </a:solidFill>
              </a:rPr>
              <a:t>Software Engineering book </a:t>
            </a:r>
            <a:r>
              <a:rPr lang="en-US" dirty="0">
                <a:solidFill>
                  <a:schemeClr val="tx1"/>
                </a:solidFill>
              </a:rPr>
              <a:t>- by Ian Sommerville. l0th Edition. Addison Wesley, 2015,  ISBN-10: 0137035152.</a:t>
            </a:r>
          </a:p>
        </p:txBody>
      </p:sp>
      <p:sp>
        <p:nvSpPr>
          <p:cNvPr id="4" name="Slide Number Placeholder 3">
            <a:extLst>
              <a:ext uri="{FF2B5EF4-FFF2-40B4-BE49-F238E27FC236}">
                <a16:creationId xmlns:a16="http://schemas.microsoft.com/office/drawing/2014/main" xmlns="" id="{2CE56E8D-990B-4150-825B-36A4BD3F2F43}"/>
              </a:ext>
            </a:extLst>
          </p:cNvPr>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extLst>
      <p:ext uri="{BB962C8B-B14F-4D97-AF65-F5344CB8AC3E}">
        <p14:creationId xmlns:p14="http://schemas.microsoft.com/office/powerpoint/2010/main" xmlns="" val="28338003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solidFill>
                  <a:schemeClr val="tx1"/>
                </a:solidFill>
              </a:rPr>
              <a:t>Architectural views</a:t>
            </a:r>
            <a:endParaRPr lang="en-GB" dirty="0">
              <a:solidFill>
                <a:schemeClr val="tx1"/>
              </a:solidFill>
            </a:endParaRPr>
          </a:p>
          <a:p>
            <a:r>
              <a:rPr lang="en-US" dirty="0">
                <a:solidFill>
                  <a:srgbClr val="FF0000"/>
                </a:solidFill>
              </a:rPr>
              <a:t>Architectural patterns</a:t>
            </a:r>
            <a:endParaRPr lang="en-GB" dirty="0">
              <a:solidFill>
                <a:srgbClr val="FF0000"/>
              </a:solidFill>
            </a:endParaRPr>
          </a:p>
          <a:p>
            <a:r>
              <a:rPr lang="en-US" dirty="0"/>
              <a:t>Application architectures</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pPr/>
              <a:t>02/03/2020</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646802"/>
            <a:ext cx="8229600" cy="1143000"/>
          </a:xfrm>
        </p:spPr>
        <p:txBody>
          <a:bodyPr/>
          <a:lstStyle/>
          <a:p>
            <a:pPr algn="ctr"/>
            <a:r>
              <a:rPr lang="en-US" dirty="0"/>
              <a:t>Architectural patterns</a:t>
            </a: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Repository architecture</a:t>
            </a:r>
            <a:endParaRPr lang="en-US" dirty="0"/>
          </a:p>
        </p:txBody>
      </p:sp>
      <p:sp>
        <p:nvSpPr>
          <p:cNvPr id="3" name="Content Placeholder 2"/>
          <p:cNvSpPr>
            <a:spLocks noGrp="1"/>
          </p:cNvSpPr>
          <p:nvPr>
            <p:ph idx="1"/>
          </p:nvPr>
        </p:nvSpPr>
        <p:spPr/>
        <p:txBody>
          <a:bodyPr/>
          <a:lstStyle/>
          <a:p>
            <a:r>
              <a:rPr lang="en-US" dirty="0" smtClean="0"/>
              <a:t>The layered architecture and MVC patterns are examples of patterns where the view </a:t>
            </a:r>
            <a:r>
              <a:rPr lang="en-US" dirty="0" smtClean="0"/>
              <a:t>presented </a:t>
            </a:r>
            <a:r>
              <a:rPr lang="en-US" dirty="0" smtClean="0"/>
              <a:t>is the conceptual organization of a system. </a:t>
            </a:r>
            <a:endParaRPr lang="en-US" dirty="0" smtClean="0"/>
          </a:p>
          <a:p>
            <a:r>
              <a:rPr lang="en-US" dirty="0" smtClean="0"/>
              <a:t>My </a:t>
            </a:r>
            <a:r>
              <a:rPr lang="en-US" dirty="0" smtClean="0"/>
              <a:t>next example, the </a:t>
            </a:r>
            <a:r>
              <a:rPr lang="en-US" b="1" dirty="0" smtClean="0"/>
              <a:t>Repository </a:t>
            </a:r>
            <a:r>
              <a:rPr lang="en-US" b="1" dirty="0" smtClean="0"/>
              <a:t>pattern</a:t>
            </a:r>
            <a:r>
              <a:rPr lang="en-US" dirty="0" smtClean="0"/>
              <a:t> </a:t>
            </a:r>
            <a:r>
              <a:rPr lang="en-US" dirty="0" smtClean="0"/>
              <a:t>(Figure </a:t>
            </a:r>
            <a:r>
              <a:rPr lang="en-US" b="1" dirty="0" smtClean="0">
                <a:solidFill>
                  <a:srgbClr val="FF0000"/>
                </a:solidFill>
              </a:rPr>
              <a:t>1</a:t>
            </a:r>
            <a:r>
              <a:rPr lang="en-US" dirty="0" smtClean="0"/>
              <a:t>), </a:t>
            </a:r>
            <a:r>
              <a:rPr lang="en-US" dirty="0" smtClean="0"/>
              <a:t>describes how a set of interacting components can share data.</a:t>
            </a:r>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pPr/>
              <a:t>02/03/2020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5</a:t>
            </a:fld>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Repository architecture ... cont.</a:t>
            </a:r>
            <a:endParaRPr lang="en-US" dirty="0"/>
          </a:p>
        </p:txBody>
      </p:sp>
      <p:sp>
        <p:nvSpPr>
          <p:cNvPr id="3" name="Content Placeholder 2"/>
          <p:cNvSpPr>
            <a:spLocks noGrp="1"/>
          </p:cNvSpPr>
          <p:nvPr>
            <p:ph idx="1"/>
          </p:nvPr>
        </p:nvSpPr>
        <p:spPr/>
        <p:txBody>
          <a:bodyPr/>
          <a:lstStyle/>
          <a:p>
            <a:pPr>
              <a:lnSpc>
                <a:spcPct val="90000"/>
              </a:lnSpc>
            </a:pPr>
            <a:r>
              <a:rPr lang="en-GB" dirty="0" smtClean="0"/>
              <a:t>Sub-systems must exchange data. This may be done in two ways:</a:t>
            </a:r>
          </a:p>
          <a:p>
            <a:pPr lvl="1">
              <a:lnSpc>
                <a:spcPct val="90000"/>
              </a:lnSpc>
            </a:pPr>
            <a:r>
              <a:rPr lang="en-GB" dirty="0" smtClean="0"/>
              <a:t>Shared data is held in a central database or repository and may be accessed by all sub-systems;</a:t>
            </a:r>
          </a:p>
          <a:p>
            <a:pPr lvl="1">
              <a:lnSpc>
                <a:spcPct val="90000"/>
              </a:lnSpc>
            </a:pPr>
            <a:r>
              <a:rPr lang="en-GB" dirty="0" smtClean="0"/>
              <a:t>Each sub-system maintains its own database and passes data explicitly to other sub-systems.</a:t>
            </a:r>
          </a:p>
          <a:p>
            <a:pPr>
              <a:lnSpc>
                <a:spcPct val="90000"/>
              </a:lnSpc>
            </a:pPr>
            <a:r>
              <a:rPr lang="en-GB" dirty="0" smtClean="0"/>
              <a:t>When large amounts of data are to be shared, the repository model of sharing is most commonly used a this is an efficient data sharing mechanism</a:t>
            </a:r>
            <a:r>
              <a:rPr lang="en-GB" dirty="0" smtClean="0"/>
              <a:t>.</a:t>
            </a:r>
            <a:endParaRPr lang="en-GB" dirty="0" smtClean="0"/>
          </a:p>
        </p:txBody>
      </p:sp>
      <p:sp>
        <p:nvSpPr>
          <p:cNvPr id="4" name="Date Placeholder 3"/>
          <p:cNvSpPr>
            <a:spLocks noGrp="1"/>
          </p:cNvSpPr>
          <p:nvPr>
            <p:ph type="dt" sz="half" idx="10"/>
          </p:nvPr>
        </p:nvSpPr>
        <p:spPr/>
        <p:txBody>
          <a:bodyPr/>
          <a:lstStyle/>
          <a:p>
            <a:fld id="{1EC4D177-3FD8-1541-B11E-1C53E75416D7}" type="datetime1">
              <a:rPr lang="en-GB" smtClean="0"/>
              <a:pPr/>
              <a:t>02/03/2020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6</a:t>
            </a:fld>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Repository architecture ... cont.</a:t>
            </a:r>
            <a:endParaRPr lang="en-US" dirty="0"/>
          </a:p>
        </p:txBody>
      </p:sp>
      <p:graphicFrame>
        <p:nvGraphicFramePr>
          <p:cNvPr id="6" name="Content Placeholder 3"/>
          <p:cNvGraphicFramePr>
            <a:graphicFrameLocks noGrp="1"/>
          </p:cNvGraphicFramePr>
          <p:nvPr>
            <p:ph idx="1"/>
          </p:nvPr>
        </p:nvGraphicFramePr>
        <p:xfrm>
          <a:off x="1186408" y="1510238"/>
          <a:ext cx="7876572" cy="5247640"/>
        </p:xfrm>
        <a:graphic>
          <a:graphicData uri="http://schemas.openxmlformats.org/drawingml/2006/table">
            <a:tbl>
              <a:tblPr firstRow="1" bandRow="1">
                <a:tableStyleId>{5C22544A-7EE6-4342-B048-85BDC9FD1C3A}</a:tableStyleId>
              </a:tblPr>
              <a:tblGrid>
                <a:gridCol w="1851381"/>
                <a:gridCol w="6025191"/>
              </a:tblGrid>
              <a:tr h="370840">
                <a:tc>
                  <a:txBody>
                    <a:bodyPr/>
                    <a:lstStyle/>
                    <a:p>
                      <a:pPr algn="just">
                        <a:spcAft>
                          <a:spcPts val="0"/>
                        </a:spcAft>
                        <a:tabLst>
                          <a:tab pos="342900" algn="l"/>
                          <a:tab pos="685800" algn="l"/>
                          <a:tab pos="1028700" algn="l"/>
                        </a:tabLst>
                      </a:pPr>
                      <a:r>
                        <a:rPr lang="en-GB" sz="1400" b="1" dirty="0" smtClean="0">
                          <a:solidFill>
                            <a:srgbClr val="000000"/>
                          </a:solidFill>
                          <a:latin typeface="Helvetica"/>
                          <a:ea typeface="Times New Roman"/>
                          <a:cs typeface="Helvetica"/>
                        </a:rPr>
                        <a:t>Name</a:t>
                      </a:r>
                      <a:endParaRPr lang="en-GB" sz="1400" b="1" dirty="0">
                        <a:solidFill>
                          <a:srgbClr val="000000"/>
                        </a:solidFill>
                        <a:latin typeface="Helvetica"/>
                        <a:ea typeface="Times New Roman"/>
                        <a:cs typeface="Helvetica"/>
                      </a:endParaRPr>
                    </a:p>
                  </a:txBody>
                  <a:tcPr marL="68580" marR="68580" marT="0" marB="0">
                    <a:solidFill>
                      <a:srgbClr val="FFFF00"/>
                    </a:solidFill>
                  </a:tcPr>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a:t>
                      </a:r>
                      <a:r>
                        <a:rPr lang="en-GB" sz="1400" b="1" dirty="0" smtClean="0">
                          <a:solidFill>
                            <a:srgbClr val="000000"/>
                          </a:solidFill>
                          <a:latin typeface="Helvetica"/>
                          <a:ea typeface="Times New Roman"/>
                          <a:cs typeface="Helvetica"/>
                        </a:rPr>
                        <a:t> </a:t>
                      </a:r>
                      <a:endParaRPr lang="en-GB" sz="1400" b="1" dirty="0">
                        <a:solidFill>
                          <a:srgbClr val="000000"/>
                        </a:solidFill>
                        <a:latin typeface="Helvetica"/>
                        <a:ea typeface="Times New Roman"/>
                        <a:cs typeface="Helvetica"/>
                      </a:endParaRPr>
                    </a:p>
                  </a:txBody>
                  <a:tcPr marL="68580" marR="68580" marT="0" marB="0">
                    <a:solidFill>
                      <a:srgbClr val="FFFF00"/>
                    </a:solidFill>
                  </a:tcPr>
                </a:tc>
              </a:tr>
              <a:tr h="370840">
                <a:tc>
                  <a:txBody>
                    <a:bodyPr/>
                    <a:lstStyle/>
                    <a:p>
                      <a:pPr algn="just">
                        <a:spcAft>
                          <a:spcPts val="0"/>
                        </a:spcAft>
                        <a:tabLst>
                          <a:tab pos="342900" algn="l"/>
                          <a:tab pos="685800" algn="l"/>
                          <a:tab pos="1028700" algn="l"/>
                        </a:tabLst>
                      </a:pPr>
                      <a:r>
                        <a:rPr lang="en-GB" sz="1400" b="1" dirty="0" smtClean="0">
                          <a:solidFill>
                            <a:srgbClr val="7030A0"/>
                          </a:solidFill>
                          <a:latin typeface="Helvetica"/>
                          <a:ea typeface="Times New Roman"/>
                          <a:cs typeface="Helvetica"/>
                        </a:rPr>
                        <a:t>Description</a:t>
                      </a:r>
                      <a:endParaRPr lang="en-GB" sz="1400" dirty="0">
                        <a:solidFill>
                          <a:srgbClr val="7030A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All data in a system is managed in a central repository that is </a:t>
                      </a:r>
                      <a:r>
                        <a:rPr lang="en-GB" sz="1600" dirty="0" smtClean="0">
                          <a:solidFill>
                            <a:srgbClr val="000000"/>
                          </a:solidFill>
                          <a:latin typeface="Helvetica"/>
                          <a:ea typeface="Times New Roman"/>
                          <a:cs typeface="Helvetica"/>
                        </a:rPr>
                        <a:t>accessible</a:t>
                      </a:r>
                      <a:r>
                        <a:rPr lang="en-GB" sz="1600" baseline="0" dirty="0" smtClean="0">
                          <a:solidFill>
                            <a:srgbClr val="000000"/>
                          </a:solidFill>
                          <a:latin typeface="Helvetica"/>
                          <a:ea typeface="Times New Roman"/>
                          <a:cs typeface="Helvetica"/>
                        </a:rPr>
                        <a:t> </a:t>
                      </a:r>
                      <a:r>
                        <a:rPr lang="en-GB" sz="1600" dirty="0" smtClean="0">
                          <a:solidFill>
                            <a:srgbClr val="000000"/>
                          </a:solidFill>
                          <a:latin typeface="Helvetica"/>
                          <a:ea typeface="Times New Roman"/>
                          <a:cs typeface="Helvetica"/>
                        </a:rPr>
                        <a:t>to </a:t>
                      </a:r>
                      <a:r>
                        <a:rPr lang="en-GB" sz="1600" dirty="0">
                          <a:solidFill>
                            <a:srgbClr val="000000"/>
                          </a:solidFill>
                          <a:latin typeface="Helvetica"/>
                          <a:ea typeface="Times New Roman"/>
                          <a:cs typeface="Helvetica"/>
                        </a:rPr>
                        <a:t>all system components. Components do not interact directly, only through the </a:t>
                      </a:r>
                      <a:r>
                        <a:rPr lang="en-GB" sz="1600" b="1" dirty="0">
                          <a:solidFill>
                            <a:srgbClr val="000000"/>
                          </a:solidFill>
                          <a:latin typeface="Helvetica"/>
                          <a:ea typeface="Times New Roman"/>
                          <a:cs typeface="Helvetica"/>
                        </a:rPr>
                        <a:t>repository</a:t>
                      </a:r>
                      <a:r>
                        <a:rPr lang="en-GB" sz="1600" dirty="0">
                          <a:solidFill>
                            <a:srgbClr val="000000"/>
                          </a:solidFill>
                          <a:latin typeface="Helvetica"/>
                          <a:ea typeface="Times New Roman"/>
                          <a:cs typeface="Helvetica"/>
                        </a:rPr>
                        <a:t>. </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7030A0"/>
                          </a:solidFill>
                          <a:latin typeface="Helvetica"/>
                          <a:ea typeface="Times New Roman"/>
                          <a:cs typeface="Helvetica"/>
                        </a:rPr>
                        <a:t>Example</a:t>
                      </a:r>
                      <a:endParaRPr lang="en-GB" sz="1400" dirty="0">
                        <a:solidFill>
                          <a:srgbClr val="7030A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Figure </a:t>
                      </a:r>
                      <a:r>
                        <a:rPr lang="en-GB" sz="1600" dirty="0" smtClean="0">
                          <a:solidFill>
                            <a:srgbClr val="FF0000"/>
                          </a:solidFill>
                          <a:latin typeface="Helvetica"/>
                          <a:ea typeface="Times New Roman"/>
                          <a:cs typeface="Helvetica"/>
                        </a:rPr>
                        <a:t>2</a:t>
                      </a:r>
                      <a:r>
                        <a:rPr lang="en-GB" sz="1600" dirty="0" smtClean="0">
                          <a:solidFill>
                            <a:srgbClr val="000000"/>
                          </a:solidFill>
                          <a:latin typeface="Helvetica"/>
                          <a:ea typeface="Times New Roman"/>
                          <a:cs typeface="Helvetica"/>
                        </a:rPr>
                        <a:t> </a:t>
                      </a:r>
                      <a:r>
                        <a:rPr lang="en-GB" sz="1600" dirty="0">
                          <a:solidFill>
                            <a:srgbClr val="000000"/>
                          </a:solidFill>
                          <a:latin typeface="Helvetica"/>
                          <a:ea typeface="Times New Roman"/>
                          <a:cs typeface="Helvetica"/>
                        </a:rPr>
                        <a:t>is an example of an IDE where the components use a repository of system design information. Each software tool generates information which is then available for use by other tools.</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7030A0"/>
                          </a:solidFill>
                          <a:latin typeface="Helvetica"/>
                          <a:ea typeface="Times New Roman"/>
                          <a:cs typeface="Helvetica"/>
                        </a:rPr>
                        <a:t>When used</a:t>
                      </a:r>
                      <a:endParaRPr lang="en-GB" sz="1400" dirty="0">
                        <a:solidFill>
                          <a:srgbClr val="7030A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7030A0"/>
                          </a:solidFill>
                          <a:latin typeface="Helvetica"/>
                          <a:ea typeface="Times New Roman"/>
                          <a:cs typeface="Helvetica"/>
                        </a:rPr>
                        <a:t>Advantages</a:t>
                      </a:r>
                      <a:endParaRPr lang="en-GB" sz="1400" dirty="0">
                        <a:solidFill>
                          <a:srgbClr val="7030A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tr>
              <a:tr h="370840">
                <a:tc>
                  <a:txBody>
                    <a:bodyPr/>
                    <a:lstStyle/>
                    <a:p>
                      <a:pPr algn="just">
                        <a:spcAft>
                          <a:spcPts val="0"/>
                        </a:spcAft>
                        <a:tabLst>
                          <a:tab pos="342900" algn="l"/>
                          <a:tab pos="685800" algn="l"/>
                          <a:tab pos="1028700" algn="l"/>
                        </a:tabLst>
                      </a:pPr>
                      <a:r>
                        <a:rPr lang="en-GB" sz="1400" b="1" dirty="0">
                          <a:solidFill>
                            <a:srgbClr val="7030A0"/>
                          </a:solidFill>
                          <a:latin typeface="Helvetica"/>
                          <a:ea typeface="Times New Roman"/>
                          <a:cs typeface="Helvetica"/>
                        </a:rPr>
                        <a:t>Disadvantages</a:t>
                      </a:r>
                      <a:endParaRPr lang="en-GB" sz="1400" dirty="0">
                        <a:solidFill>
                          <a:srgbClr val="7030A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600" dirty="0">
                          <a:solidFill>
                            <a:srgbClr val="000000"/>
                          </a:solidFill>
                          <a:latin typeface="Helvetica"/>
                          <a:ea typeface="Times New Roman"/>
                          <a:cs typeface="Helvetica"/>
                        </a:rPr>
                        <a:t>The repository is a </a:t>
                      </a:r>
                      <a:r>
                        <a:rPr lang="en-GB" sz="1600" b="1" dirty="0">
                          <a:solidFill>
                            <a:srgbClr val="000000"/>
                          </a:solidFill>
                          <a:latin typeface="Helvetica"/>
                          <a:ea typeface="Times New Roman"/>
                          <a:cs typeface="Helvetica"/>
                        </a:rPr>
                        <a:t>single point</a:t>
                      </a:r>
                      <a:r>
                        <a:rPr lang="en-GB" sz="1600" dirty="0">
                          <a:solidFill>
                            <a:srgbClr val="000000"/>
                          </a:solidFill>
                          <a:latin typeface="Helvetica"/>
                          <a:ea typeface="Times New Roman"/>
                          <a:cs typeface="Helvetica"/>
                        </a:rPr>
                        <a:t> of failure so problems in the repository affect the whole system. May be inefficiencies in organizing all communication through the repository. Distributing the repository across several computers may be difficult</a:t>
                      </a:r>
                      <a:r>
                        <a:rPr lang="en-GB" sz="1600" dirty="0" smtClean="0">
                          <a:solidFill>
                            <a:srgbClr val="000000"/>
                          </a:solidFill>
                          <a:latin typeface="Helvetica"/>
                          <a:ea typeface="Times New Roman"/>
                          <a:cs typeface="Helvetica"/>
                        </a:rPr>
                        <a:t>.</a:t>
                      </a:r>
                      <a:endParaRPr lang="en-GB" sz="1600" dirty="0">
                        <a:solidFill>
                          <a:srgbClr val="000000"/>
                        </a:solidFill>
                        <a:latin typeface="Helvetica"/>
                        <a:ea typeface="Times New Roman"/>
                        <a:cs typeface="Helvetica"/>
                      </a:endParaRPr>
                    </a:p>
                  </a:txBody>
                  <a:tcPr marL="68580" marR="68580" marT="0" marB="0"/>
                </a:tc>
              </a:tr>
            </a:tbl>
          </a:graphicData>
        </a:graphic>
      </p:graphicFrame>
      <p:sp>
        <p:nvSpPr>
          <p:cNvPr id="7" name="Rectangle 6"/>
          <p:cNvSpPr/>
          <p:nvPr/>
        </p:nvSpPr>
        <p:spPr>
          <a:xfrm>
            <a:off x="11575" y="3059668"/>
            <a:ext cx="1128534" cy="1077218"/>
          </a:xfrm>
          <a:prstGeom prst="rect">
            <a:avLst/>
          </a:prstGeom>
        </p:spPr>
        <p:txBody>
          <a:bodyPr wrap="square">
            <a:spAutoFit/>
          </a:bodyPr>
          <a:lstStyle/>
          <a:p>
            <a:pPr algn="ctr"/>
            <a:r>
              <a:rPr lang="en-US" sz="1600" b="1" dirty="0" smtClean="0"/>
              <a:t>Figure </a:t>
            </a:r>
            <a:r>
              <a:rPr lang="en-US" sz="1600" b="1" dirty="0" smtClean="0"/>
              <a:t>1.  </a:t>
            </a:r>
            <a:r>
              <a:rPr lang="en-US" sz="1600" dirty="0" smtClean="0"/>
              <a:t>The </a:t>
            </a:r>
          </a:p>
          <a:p>
            <a:pPr algn="ctr"/>
            <a:r>
              <a:rPr lang="en-US" sz="1600" dirty="0" smtClean="0"/>
              <a:t>Repository </a:t>
            </a:r>
            <a:r>
              <a:rPr lang="en-US" sz="1600" dirty="0" smtClean="0"/>
              <a:t>pattern.</a:t>
            </a:r>
            <a:endParaRPr lang="en-US" sz="1600" dirty="0"/>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Repository </a:t>
            </a:r>
            <a:r>
              <a:rPr lang="en-GB" dirty="0" smtClean="0"/>
              <a:t>architecture ... </a:t>
            </a:r>
            <a:r>
              <a:rPr lang="en-GB" dirty="0" smtClean="0"/>
              <a:t>c</a:t>
            </a:r>
            <a:r>
              <a:rPr lang="en-GB" dirty="0" smtClean="0"/>
              <a:t>ont.</a:t>
            </a:r>
            <a:endParaRPr lang="en-US" dirty="0"/>
          </a:p>
        </p:txBody>
      </p:sp>
      <p:sp>
        <p:nvSpPr>
          <p:cNvPr id="3" name="Content Placeholder 2"/>
          <p:cNvSpPr>
            <a:spLocks noGrp="1"/>
          </p:cNvSpPr>
          <p:nvPr>
            <p:ph idx="1"/>
          </p:nvPr>
        </p:nvSpPr>
        <p:spPr/>
        <p:txBody>
          <a:bodyPr/>
          <a:lstStyle/>
          <a:p>
            <a:r>
              <a:rPr lang="en-US" dirty="0" smtClean="0"/>
              <a:t>The majority of systems that use large amounts of data are organized around a shared </a:t>
            </a:r>
            <a:r>
              <a:rPr lang="en-US" dirty="0" smtClean="0"/>
              <a:t>database </a:t>
            </a:r>
            <a:r>
              <a:rPr lang="en-US" dirty="0" smtClean="0"/>
              <a:t>or </a:t>
            </a:r>
            <a:r>
              <a:rPr lang="en-US" dirty="0" smtClean="0"/>
              <a:t>repository.</a:t>
            </a:r>
          </a:p>
          <a:p>
            <a:r>
              <a:rPr lang="en-US" dirty="0" smtClean="0"/>
              <a:t>This </a:t>
            </a:r>
            <a:r>
              <a:rPr lang="en-US" dirty="0" smtClean="0"/>
              <a:t>model is therefore suited to applications in which data is </a:t>
            </a:r>
            <a:r>
              <a:rPr lang="en-US" dirty="0" smtClean="0"/>
              <a:t>generated </a:t>
            </a:r>
            <a:r>
              <a:rPr lang="en-US" dirty="0" smtClean="0"/>
              <a:t>by one component and used by another. </a:t>
            </a:r>
            <a:endParaRPr lang="en-US" dirty="0" smtClean="0"/>
          </a:p>
          <a:p>
            <a:r>
              <a:rPr lang="en-US" dirty="0" smtClean="0"/>
              <a:t>Examples </a:t>
            </a:r>
            <a:r>
              <a:rPr lang="en-US" dirty="0" smtClean="0"/>
              <a:t>of this type of system </a:t>
            </a:r>
            <a:r>
              <a:rPr lang="en-US" dirty="0" smtClean="0"/>
              <a:t>include </a:t>
            </a:r>
            <a:r>
              <a:rPr lang="en-US" dirty="0" smtClean="0"/>
              <a:t>command and control systems, management information systems, </a:t>
            </a:r>
            <a:r>
              <a:rPr lang="en-US" dirty="0" smtClean="0"/>
              <a:t>Computer-Aided </a:t>
            </a:r>
            <a:r>
              <a:rPr lang="en-US" dirty="0" smtClean="0"/>
              <a:t>Design (CAD) systems, and interactive development </a:t>
            </a:r>
            <a:r>
              <a:rPr lang="en-US" dirty="0" smtClean="0"/>
              <a:t>environments “IDE” </a:t>
            </a:r>
            <a:r>
              <a:rPr lang="en-US" dirty="0" smtClean="0"/>
              <a:t>for software.</a:t>
            </a:r>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pPr/>
              <a:t>02/03/2020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Repository architecture ... cont.</a:t>
            </a:r>
            <a:endParaRPr lang="en-US" dirty="0"/>
          </a:p>
        </p:txBody>
      </p:sp>
      <p:sp>
        <p:nvSpPr>
          <p:cNvPr id="3" name="Content Placeholder 2"/>
          <p:cNvSpPr>
            <a:spLocks noGrp="1"/>
          </p:cNvSpPr>
          <p:nvPr>
            <p:ph idx="1"/>
          </p:nvPr>
        </p:nvSpPr>
        <p:spPr/>
        <p:txBody>
          <a:bodyPr/>
          <a:lstStyle/>
          <a:p>
            <a:r>
              <a:rPr lang="en-US" dirty="0" smtClean="0"/>
              <a:t>Figure </a:t>
            </a:r>
            <a:r>
              <a:rPr lang="en-US" dirty="0" smtClean="0">
                <a:solidFill>
                  <a:srgbClr val="FF0000"/>
                </a:solidFill>
              </a:rPr>
              <a:t>2</a:t>
            </a:r>
            <a:r>
              <a:rPr lang="en-US" dirty="0" smtClean="0"/>
              <a:t> </a:t>
            </a:r>
            <a:r>
              <a:rPr lang="en-US" dirty="0" smtClean="0"/>
              <a:t>illustrates a situation in which a repository might be </a:t>
            </a:r>
            <a:r>
              <a:rPr lang="en-US" dirty="0" smtClean="0"/>
              <a:t>used.</a:t>
            </a:r>
          </a:p>
          <a:p>
            <a:r>
              <a:rPr lang="en-US" dirty="0" smtClean="0"/>
              <a:t>This diagram shows </a:t>
            </a:r>
            <a:r>
              <a:rPr lang="en-US" dirty="0" smtClean="0"/>
              <a:t>an IDE that includes different tools to support model-driven development. </a:t>
            </a:r>
            <a:endParaRPr lang="en-US" dirty="0" smtClean="0"/>
          </a:p>
          <a:p>
            <a:r>
              <a:rPr lang="en-US" dirty="0" smtClean="0"/>
              <a:t>The repository </a:t>
            </a:r>
            <a:r>
              <a:rPr lang="en-US" dirty="0" smtClean="0"/>
              <a:t>in this case might be a </a:t>
            </a:r>
            <a:r>
              <a:rPr lang="en-US" b="1" dirty="0" smtClean="0"/>
              <a:t>version-controlled </a:t>
            </a:r>
            <a:r>
              <a:rPr lang="en-US" b="1" dirty="0" smtClean="0"/>
              <a:t>environment</a:t>
            </a:r>
            <a:r>
              <a:rPr lang="en-US" dirty="0" smtClean="0"/>
              <a:t> that </a:t>
            </a:r>
            <a:r>
              <a:rPr lang="en-US" dirty="0" smtClean="0"/>
              <a:t>keeps track of changes to software and allows rollback to earlier  versions.</a:t>
            </a:r>
            <a:endParaRPr lang="en-US" dirty="0"/>
          </a:p>
        </p:txBody>
      </p:sp>
      <p:sp>
        <p:nvSpPr>
          <p:cNvPr id="4" name="Date Placeholder 3"/>
          <p:cNvSpPr>
            <a:spLocks noGrp="1"/>
          </p:cNvSpPr>
          <p:nvPr>
            <p:ph type="dt" sz="half" idx="10"/>
          </p:nvPr>
        </p:nvSpPr>
        <p:spPr/>
        <p:txBody>
          <a:bodyPr/>
          <a:lstStyle/>
          <a:p>
            <a:fld id="{1EC4D177-3FD8-1541-B11E-1C53E75416D7}" type="datetime1">
              <a:rPr lang="en-GB" smtClean="0"/>
              <a:pPr/>
              <a:t>02/03/2020</a:t>
            </a:fld>
            <a:endParaRPr lang="en-US"/>
          </a:p>
        </p:txBody>
      </p:sp>
      <p:sp>
        <p:nvSpPr>
          <p:cNvPr id="5" name="Slide Number Placeholder 4"/>
          <p:cNvSpPr>
            <a:spLocks noGrp="1"/>
          </p:cNvSpPr>
          <p:nvPr>
            <p:ph type="sldNum" sz="quarter" idx="12"/>
          </p:nvPr>
        </p:nvSpPr>
        <p:spPr/>
        <p:txBody>
          <a:bodyPr/>
          <a:lstStyle/>
          <a:p>
            <a:fld id="{EC33B370-F672-B743-B3AF-248A63C17270}" type="slidenum">
              <a:rPr lang="en-US" smtClean="0"/>
              <a:pPr/>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6362</TotalTime>
  <Words>1064</Words>
  <Application>Microsoft Office PowerPoint</Application>
  <PresentationFormat>On-screen Show (4:3)</PresentationFormat>
  <Paragraphs>106</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SE10 slides</vt:lpstr>
      <vt:lpstr>Chapter 1 – Architectural Design</vt:lpstr>
      <vt:lpstr>Reference - Text Book:</vt:lpstr>
      <vt:lpstr>Topics covered</vt:lpstr>
      <vt:lpstr>Architectural patterns</vt:lpstr>
      <vt:lpstr>Repository architecture</vt:lpstr>
      <vt:lpstr>Repository architecture ... cont.</vt:lpstr>
      <vt:lpstr>Repository architecture ... cont.</vt:lpstr>
      <vt:lpstr>Repository architecture ... cont.</vt:lpstr>
      <vt:lpstr>Repository architecture ... cont.</vt:lpstr>
      <vt:lpstr>A repository architecture for an IDE </vt:lpstr>
      <vt:lpstr>Repository architecture ... cont.</vt:lpstr>
      <vt:lpstr>Repository architecture ... cont.</vt:lpstr>
      <vt:lpstr>Repository architecture ... cont.</vt:lpstr>
      <vt:lpstr>Key points</vt:lpstr>
      <vt:lpstr>Exercises</vt:lpstr>
      <vt:lpstr>Chapter 1 – Architectural Design</vt:lpstr>
    </vt:vector>
  </TitlesOfParts>
  <Company>St Andrews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admin</cp:lastModifiedBy>
  <cp:revision>63</cp:revision>
  <dcterms:created xsi:type="dcterms:W3CDTF">2010-01-18T20:35:25Z</dcterms:created>
  <dcterms:modified xsi:type="dcterms:W3CDTF">2020-03-02T11:53:44Z</dcterms:modified>
</cp:coreProperties>
</file>