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1"/>
  </p:notesMasterIdLst>
  <p:handoutMasterIdLst>
    <p:handoutMasterId r:id="rId22"/>
  </p:handoutMasterIdLst>
  <p:sldIdLst>
    <p:sldId id="256" r:id="rId2"/>
    <p:sldId id="404" r:id="rId3"/>
    <p:sldId id="277" r:id="rId4"/>
    <p:sldId id="416" r:id="rId5"/>
    <p:sldId id="417" r:id="rId6"/>
    <p:sldId id="295" r:id="rId7"/>
    <p:sldId id="435" r:id="rId8"/>
    <p:sldId id="427" r:id="rId9"/>
    <p:sldId id="428" r:id="rId10"/>
    <p:sldId id="429" r:id="rId11"/>
    <p:sldId id="430" r:id="rId12"/>
    <p:sldId id="431" r:id="rId13"/>
    <p:sldId id="432" r:id="rId14"/>
    <p:sldId id="267" r:id="rId15"/>
    <p:sldId id="433" r:id="rId16"/>
    <p:sldId id="434" r:id="rId17"/>
    <p:sldId id="326" r:id="rId18"/>
    <p:sldId id="426" r:id="rId19"/>
    <p:sldId id="41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11" autoAdjust="0"/>
    <p:restoredTop sz="94660"/>
  </p:normalViewPr>
  <p:slideViewPr>
    <p:cSldViewPr snapToGrid="0" snapToObjects="1">
      <p:cViewPr varScale="1">
        <p:scale>
          <a:sx n="64" d="100"/>
          <a:sy n="64" d="100"/>
        </p:scale>
        <p:origin x="1452" y="72"/>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3/3/2020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3/3/2020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pPr/>
              <a:t>03/03/2020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pPr/>
              <a:t>03/03/2020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pPr/>
              <a:t>03/03/2020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pPr/>
              <a:t>03/03/2020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pPr/>
              <a:t>03/03/2020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pPr/>
              <a:t>03/03/2020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pPr/>
              <a:t>03/03/2020</a:t>
            </a:fld>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pPr/>
              <a:t>03/03/2020</a:t>
            </a:fld>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pPr/>
              <a:t>03/03/2020</a:t>
            </a:fld>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pPr/>
              <a:t>03/03/2020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pPr/>
              <a:t>03/03/2020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pPr/>
              <a:t>03/03/2020</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chemeClr val="tx1">
                    <a:lumMod val="50000"/>
                    <a:lumOff val="50000"/>
                  </a:schemeClr>
                </a:solidFill>
              </a:rPr>
              <a:t>Chapter 1 – Architectural Design</a:t>
            </a: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dirty="0">
                <a:solidFill>
                  <a:schemeClr val="tx1">
                    <a:lumMod val="95000"/>
                    <a:lumOff val="5000"/>
                  </a:schemeClr>
                </a:solidFill>
                <a:latin typeface="Arial"/>
                <a:cs typeface="Arial"/>
              </a:rPr>
              <a:t>Mutah University</a:t>
            </a:r>
          </a:p>
          <a:p>
            <a:pPr>
              <a:spcBef>
                <a:spcPct val="0"/>
              </a:spcBef>
            </a:pPr>
            <a:r>
              <a:rPr lang="en-US" sz="2000" dirty="0">
                <a:solidFill>
                  <a:schemeClr val="tx1">
                    <a:lumMod val="95000"/>
                    <a:lumOff val="5000"/>
                  </a:schemeClr>
                </a:solidFill>
                <a:latin typeface="Arial"/>
                <a:cs typeface="Arial"/>
              </a:rPr>
              <a:t>Faculty of IT</a:t>
            </a:r>
          </a:p>
          <a:p>
            <a:pPr>
              <a:spcBef>
                <a:spcPct val="0"/>
              </a:spcBef>
            </a:pPr>
            <a:r>
              <a:rPr lang="en-US" sz="2000" dirty="0">
                <a:solidFill>
                  <a:schemeClr val="tx1">
                    <a:lumMod val="95000"/>
                    <a:lumOff val="5000"/>
                  </a:schemeClr>
                </a:solidFill>
                <a:latin typeface="Arial"/>
                <a:cs typeface="Arial"/>
              </a:rPr>
              <a:t>Department of Software Engineering</a:t>
            </a: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rPr>
              <a:t>Dr. Ra’Fat A. AL-</a:t>
            </a:r>
            <a:r>
              <a:rPr lang="en-US" sz="2000" dirty="0" err="1">
                <a:solidFill>
                  <a:schemeClr val="tx1">
                    <a:lumMod val="95000"/>
                    <a:lumOff val="5000"/>
                  </a:schemeClr>
                </a:solidFill>
                <a:latin typeface="Arial"/>
                <a:cs typeface="Arial"/>
              </a:rPr>
              <a:t>Msie’Deen</a:t>
            </a: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hlinkClick r:id="rId2">
                  <a:extLst>
                    <a:ext uri="{A12FA001-AC4F-418D-AE19-62706E023703}">
                      <ahyp:hlinkClr xmlns:ahyp="http://schemas.microsoft.com/office/drawing/2018/hyperlinkcolor" val="tx"/>
                    </a:ext>
                  </a:extLst>
                </a:hlinkClick>
              </a:rPr>
              <a:t>rafatalmsiedeen@mutah.edu.jo</a:t>
            </a:r>
            <a:endParaRPr lang="en-US" sz="2000" dirty="0">
              <a:solidFill>
                <a:schemeClr val="tx1">
                  <a:lumMod val="95000"/>
                  <a:lumOff val="5000"/>
                </a:schemeClr>
              </a:solidFill>
              <a:latin typeface="Arial"/>
              <a:cs typeface="Arial"/>
            </a:endParaRP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hlinkClick r:id="rId3"/>
              </a:rPr>
              <a:t>https://rafat66.github.io/Al-Msie-Deen/</a:t>
            </a:r>
            <a:endParaRPr lang="en-US" sz="2000"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7C6A-0B31-40BB-A8B0-56DC591A952F}"/>
              </a:ext>
            </a:extLst>
          </p:cNvPr>
          <p:cNvSpPr>
            <a:spLocks noGrp="1"/>
          </p:cNvSpPr>
          <p:nvPr>
            <p:ph type="title"/>
          </p:nvPr>
        </p:nvSpPr>
        <p:spPr/>
        <p:txBody>
          <a:bodyPr/>
          <a:lstStyle/>
          <a:p>
            <a:r>
              <a:rPr lang="en-US" sz="2000" dirty="0"/>
              <a:t>Components of c</a:t>
            </a:r>
            <a:r>
              <a:rPr lang="en-GB" sz="2000" dirty="0"/>
              <a:t>lient–server architecture </a:t>
            </a:r>
            <a:r>
              <a:rPr lang="en-US" sz="2000" dirty="0"/>
              <a:t>pattern … cont.</a:t>
            </a:r>
          </a:p>
        </p:txBody>
      </p:sp>
      <p:sp>
        <p:nvSpPr>
          <p:cNvPr id="3" name="Content Placeholder 2">
            <a:extLst>
              <a:ext uri="{FF2B5EF4-FFF2-40B4-BE49-F238E27FC236}">
                <a16:creationId xmlns:a16="http://schemas.microsoft.com/office/drawing/2014/main" id="{2EEE5047-C674-4056-8D72-558C1E49FE76}"/>
              </a:ext>
            </a:extLst>
          </p:cNvPr>
          <p:cNvSpPr>
            <a:spLocks noGrp="1"/>
          </p:cNvSpPr>
          <p:nvPr>
            <p:ph idx="1"/>
          </p:nvPr>
        </p:nvSpPr>
        <p:spPr/>
        <p:txBody>
          <a:bodyPr/>
          <a:lstStyle/>
          <a:p>
            <a:r>
              <a:rPr lang="en-US" dirty="0"/>
              <a:t>The major components of this model are:</a:t>
            </a:r>
          </a:p>
          <a:p>
            <a:endParaRPr lang="en-US" b="1" dirty="0"/>
          </a:p>
          <a:p>
            <a:r>
              <a:rPr lang="en-US" b="1" dirty="0"/>
              <a:t>A network </a:t>
            </a:r>
            <a:r>
              <a:rPr lang="en-US" dirty="0"/>
              <a:t>that allows the clients to access these services. </a:t>
            </a:r>
          </a:p>
          <a:p>
            <a:r>
              <a:rPr lang="en-US" dirty="0"/>
              <a:t>Client–server systems are usually implemented as distributed systems, connected using Internet protocols.</a:t>
            </a:r>
          </a:p>
        </p:txBody>
      </p:sp>
      <p:sp>
        <p:nvSpPr>
          <p:cNvPr id="4" name="Date Placeholder 3">
            <a:extLst>
              <a:ext uri="{FF2B5EF4-FFF2-40B4-BE49-F238E27FC236}">
                <a16:creationId xmlns:a16="http://schemas.microsoft.com/office/drawing/2014/main" id="{91F552F7-5007-4FF7-B648-F939B26D257E}"/>
              </a:ext>
            </a:extLst>
          </p:cNvPr>
          <p:cNvSpPr>
            <a:spLocks noGrp="1"/>
          </p:cNvSpPr>
          <p:nvPr>
            <p:ph type="dt" sz="half" idx="10"/>
          </p:nvPr>
        </p:nvSpPr>
        <p:spPr/>
        <p:txBody>
          <a:bodyPr/>
          <a:lstStyle/>
          <a:p>
            <a:fld id="{1EC4D177-3FD8-1541-B11E-1C53E75416D7}" type="datetime1">
              <a:rPr lang="en-GB" smtClean="0"/>
              <a:pPr/>
              <a:t>03/03/2020</a:t>
            </a:fld>
            <a:endParaRPr lang="en-US"/>
          </a:p>
        </p:txBody>
      </p:sp>
      <p:sp>
        <p:nvSpPr>
          <p:cNvPr id="5" name="Slide Number Placeholder 4">
            <a:extLst>
              <a:ext uri="{FF2B5EF4-FFF2-40B4-BE49-F238E27FC236}">
                <a16:creationId xmlns:a16="http://schemas.microsoft.com/office/drawing/2014/main" id="{69AEC410-FF2E-4239-B0B9-E7CAB7005A6B}"/>
              </a:ext>
            </a:extLst>
          </p:cNvPr>
          <p:cNvSpPr>
            <a:spLocks noGrp="1"/>
          </p:cNvSpPr>
          <p:nvPr>
            <p:ph type="sldNum" sz="quarter" idx="12"/>
          </p:nvPr>
        </p:nvSpPr>
        <p:spPr/>
        <p:txBody>
          <a:bodyPr/>
          <a:lstStyle/>
          <a:p>
            <a:fld id="{EC33B370-F672-B743-B3AF-248A63C17270}" type="slidenum">
              <a:rPr lang="en-US" smtClean="0"/>
              <a:pPr/>
              <a:t>10</a:t>
            </a:fld>
            <a:endParaRPr lang="en-US"/>
          </a:p>
        </p:txBody>
      </p:sp>
    </p:spTree>
    <p:extLst>
      <p:ext uri="{BB962C8B-B14F-4D97-AF65-F5344CB8AC3E}">
        <p14:creationId xmlns:p14="http://schemas.microsoft.com/office/powerpoint/2010/main" val="4237029044"/>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6010-170E-4D98-8C1C-1BE5BB93589F}"/>
              </a:ext>
            </a:extLst>
          </p:cNvPr>
          <p:cNvSpPr>
            <a:spLocks noGrp="1"/>
          </p:cNvSpPr>
          <p:nvPr>
            <p:ph type="title"/>
          </p:nvPr>
        </p:nvSpPr>
        <p:spPr/>
        <p:txBody>
          <a:bodyPr/>
          <a:lstStyle/>
          <a:p>
            <a:r>
              <a:rPr lang="en-GB" sz="2200" dirty="0"/>
              <a:t>Client–server architecture - </a:t>
            </a:r>
            <a:r>
              <a:rPr lang="en-US" sz="2200" dirty="0"/>
              <a:t>distributed architecture</a:t>
            </a:r>
          </a:p>
        </p:txBody>
      </p:sp>
      <p:sp>
        <p:nvSpPr>
          <p:cNvPr id="3" name="Content Placeholder 2">
            <a:extLst>
              <a:ext uri="{FF2B5EF4-FFF2-40B4-BE49-F238E27FC236}">
                <a16:creationId xmlns:a16="http://schemas.microsoft.com/office/drawing/2014/main" id="{79A578B4-04BE-40EA-8CFA-9FD5E6BEB8AB}"/>
              </a:ext>
            </a:extLst>
          </p:cNvPr>
          <p:cNvSpPr>
            <a:spLocks noGrp="1"/>
          </p:cNvSpPr>
          <p:nvPr>
            <p:ph idx="1"/>
          </p:nvPr>
        </p:nvSpPr>
        <p:spPr/>
        <p:txBody>
          <a:bodyPr/>
          <a:lstStyle/>
          <a:p>
            <a:r>
              <a:rPr lang="en-US" dirty="0"/>
              <a:t>Client–server architectures are usually thought of as distributed systems architectures, but the logical model of independent services running on separate servers can be implemented on a single computer. </a:t>
            </a:r>
          </a:p>
          <a:p>
            <a:r>
              <a:rPr lang="en-US" dirty="0"/>
              <a:t>Again, an important benefit is separation and independence. </a:t>
            </a:r>
          </a:p>
          <a:p>
            <a:r>
              <a:rPr lang="en-US" dirty="0"/>
              <a:t>Services and servers can be changed without affecting other parts of the system.</a:t>
            </a:r>
          </a:p>
        </p:txBody>
      </p:sp>
      <p:sp>
        <p:nvSpPr>
          <p:cNvPr id="4" name="Date Placeholder 3">
            <a:extLst>
              <a:ext uri="{FF2B5EF4-FFF2-40B4-BE49-F238E27FC236}">
                <a16:creationId xmlns:a16="http://schemas.microsoft.com/office/drawing/2014/main" id="{0EC5CA46-B7AC-4035-B0F0-805E6F97BD87}"/>
              </a:ext>
            </a:extLst>
          </p:cNvPr>
          <p:cNvSpPr>
            <a:spLocks noGrp="1"/>
          </p:cNvSpPr>
          <p:nvPr>
            <p:ph type="dt" sz="half" idx="10"/>
          </p:nvPr>
        </p:nvSpPr>
        <p:spPr/>
        <p:txBody>
          <a:bodyPr/>
          <a:lstStyle/>
          <a:p>
            <a:fld id="{1EC4D177-3FD8-1541-B11E-1C53E75416D7}" type="datetime1">
              <a:rPr lang="en-GB" smtClean="0"/>
              <a:pPr/>
              <a:t>03/03/2020</a:t>
            </a:fld>
            <a:endParaRPr lang="en-US"/>
          </a:p>
        </p:txBody>
      </p:sp>
      <p:sp>
        <p:nvSpPr>
          <p:cNvPr id="5" name="Slide Number Placeholder 4">
            <a:extLst>
              <a:ext uri="{FF2B5EF4-FFF2-40B4-BE49-F238E27FC236}">
                <a16:creationId xmlns:a16="http://schemas.microsoft.com/office/drawing/2014/main" id="{EAF42B7E-CD0C-4819-9218-7C4D63960D7E}"/>
              </a:ext>
            </a:extLst>
          </p:cNvPr>
          <p:cNvSpPr>
            <a:spLocks noGrp="1"/>
          </p:cNvSpPr>
          <p:nvPr>
            <p:ph type="sldNum" sz="quarter" idx="12"/>
          </p:nvPr>
        </p:nvSpPr>
        <p:spPr/>
        <p:txBody>
          <a:bodyPr/>
          <a:lstStyle/>
          <a:p>
            <a:fld id="{EC33B370-F672-B743-B3AF-248A63C17270}" type="slidenum">
              <a:rPr lang="en-US" smtClean="0"/>
              <a:pPr/>
              <a:t>11</a:t>
            </a:fld>
            <a:endParaRPr lang="en-US"/>
          </a:p>
        </p:txBody>
      </p:sp>
    </p:spTree>
    <p:extLst>
      <p:ext uri="{BB962C8B-B14F-4D97-AF65-F5344CB8AC3E}">
        <p14:creationId xmlns:p14="http://schemas.microsoft.com/office/powerpoint/2010/main" val="2259478169"/>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B8E3-F94A-44D6-8166-F0DF0A8A39DB}"/>
              </a:ext>
            </a:extLst>
          </p:cNvPr>
          <p:cNvSpPr>
            <a:spLocks noGrp="1"/>
          </p:cNvSpPr>
          <p:nvPr>
            <p:ph type="title"/>
          </p:nvPr>
        </p:nvSpPr>
        <p:spPr/>
        <p:txBody>
          <a:bodyPr/>
          <a:lstStyle/>
          <a:p>
            <a:r>
              <a:rPr lang="en-GB" dirty="0"/>
              <a:t>Client–server architecture - client role</a:t>
            </a:r>
            <a:endParaRPr lang="en-US" dirty="0"/>
          </a:p>
        </p:txBody>
      </p:sp>
      <p:sp>
        <p:nvSpPr>
          <p:cNvPr id="3" name="Content Placeholder 2">
            <a:extLst>
              <a:ext uri="{FF2B5EF4-FFF2-40B4-BE49-F238E27FC236}">
                <a16:creationId xmlns:a16="http://schemas.microsoft.com/office/drawing/2014/main" id="{59F051DB-196C-452B-9654-74D993DF3BF4}"/>
              </a:ext>
            </a:extLst>
          </p:cNvPr>
          <p:cNvSpPr>
            <a:spLocks noGrp="1"/>
          </p:cNvSpPr>
          <p:nvPr>
            <p:ph idx="1"/>
          </p:nvPr>
        </p:nvSpPr>
        <p:spPr/>
        <p:txBody>
          <a:bodyPr/>
          <a:lstStyle/>
          <a:p>
            <a:r>
              <a:rPr lang="en-US" b="1" dirty="0"/>
              <a:t>Clients</a:t>
            </a:r>
            <a:r>
              <a:rPr lang="en-US" dirty="0"/>
              <a:t> may have to know the names of the available servers and the services they provide. </a:t>
            </a:r>
          </a:p>
          <a:p>
            <a:r>
              <a:rPr lang="en-US" dirty="0"/>
              <a:t>However, servers do not need to know the identity of clients or how many clients are accessing their services.</a:t>
            </a:r>
          </a:p>
          <a:p>
            <a:r>
              <a:rPr lang="en-US" dirty="0"/>
              <a:t>Clients </a:t>
            </a:r>
            <a:r>
              <a:rPr lang="en-US" b="1" dirty="0"/>
              <a:t>access</a:t>
            </a:r>
            <a:r>
              <a:rPr lang="en-US" dirty="0"/>
              <a:t> the services provided by a server through </a:t>
            </a:r>
            <a:r>
              <a:rPr lang="en-US" u="sng" dirty="0"/>
              <a:t>remote procedure calls</a:t>
            </a:r>
            <a:r>
              <a:rPr lang="en-US" dirty="0"/>
              <a:t> using a request–reply protocol (such as </a:t>
            </a:r>
            <a:r>
              <a:rPr lang="en-US" b="1" dirty="0"/>
              <a:t>http</a:t>
            </a:r>
            <a:r>
              <a:rPr lang="en-US" dirty="0"/>
              <a:t>), where a client makes a request to a server and waits until it receives a reply from that server.</a:t>
            </a:r>
          </a:p>
        </p:txBody>
      </p:sp>
      <p:sp>
        <p:nvSpPr>
          <p:cNvPr id="4" name="Date Placeholder 3">
            <a:extLst>
              <a:ext uri="{FF2B5EF4-FFF2-40B4-BE49-F238E27FC236}">
                <a16:creationId xmlns:a16="http://schemas.microsoft.com/office/drawing/2014/main" id="{4F13C9FC-B4C0-4AE8-822C-A2E00C5EF17F}"/>
              </a:ext>
            </a:extLst>
          </p:cNvPr>
          <p:cNvSpPr>
            <a:spLocks noGrp="1"/>
          </p:cNvSpPr>
          <p:nvPr>
            <p:ph type="dt" sz="half" idx="10"/>
          </p:nvPr>
        </p:nvSpPr>
        <p:spPr/>
        <p:txBody>
          <a:bodyPr/>
          <a:lstStyle/>
          <a:p>
            <a:fld id="{1EC4D177-3FD8-1541-B11E-1C53E75416D7}" type="datetime1">
              <a:rPr lang="en-GB" smtClean="0"/>
              <a:pPr/>
              <a:t>03/03/2020</a:t>
            </a:fld>
            <a:endParaRPr lang="en-US"/>
          </a:p>
        </p:txBody>
      </p:sp>
      <p:sp>
        <p:nvSpPr>
          <p:cNvPr id="5" name="Slide Number Placeholder 4">
            <a:extLst>
              <a:ext uri="{FF2B5EF4-FFF2-40B4-BE49-F238E27FC236}">
                <a16:creationId xmlns:a16="http://schemas.microsoft.com/office/drawing/2014/main" id="{7193B5B9-8CE2-4BF4-B3BC-E544149503A2}"/>
              </a:ext>
            </a:extLst>
          </p:cNvPr>
          <p:cNvSpPr>
            <a:spLocks noGrp="1"/>
          </p:cNvSpPr>
          <p:nvPr>
            <p:ph type="sldNum" sz="quarter" idx="12"/>
          </p:nvPr>
        </p:nvSpPr>
        <p:spPr/>
        <p:txBody>
          <a:bodyPr/>
          <a:lstStyle/>
          <a:p>
            <a:fld id="{EC33B370-F672-B743-B3AF-248A63C17270}" type="slidenum">
              <a:rPr lang="en-US" smtClean="0"/>
              <a:pPr/>
              <a:t>12</a:t>
            </a:fld>
            <a:endParaRPr lang="en-US"/>
          </a:p>
        </p:txBody>
      </p:sp>
    </p:spTree>
    <p:extLst>
      <p:ext uri="{BB962C8B-B14F-4D97-AF65-F5344CB8AC3E}">
        <p14:creationId xmlns:p14="http://schemas.microsoft.com/office/powerpoint/2010/main" val="788357923"/>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E0AB-CCB4-40DE-A23C-49357424939D}"/>
              </a:ext>
            </a:extLst>
          </p:cNvPr>
          <p:cNvSpPr>
            <a:spLocks noGrp="1"/>
          </p:cNvSpPr>
          <p:nvPr>
            <p:ph type="title"/>
          </p:nvPr>
        </p:nvSpPr>
        <p:spPr/>
        <p:txBody>
          <a:bodyPr/>
          <a:lstStyle/>
          <a:p>
            <a:r>
              <a:rPr lang="en-US" dirty="0"/>
              <a:t>A client–server architecture for a film library </a:t>
            </a:r>
          </a:p>
        </p:txBody>
      </p:sp>
      <p:sp>
        <p:nvSpPr>
          <p:cNvPr id="3" name="Content Placeholder 2">
            <a:extLst>
              <a:ext uri="{FF2B5EF4-FFF2-40B4-BE49-F238E27FC236}">
                <a16:creationId xmlns:a16="http://schemas.microsoft.com/office/drawing/2014/main" id="{2C49DFFC-2F57-44A3-ADCF-6669021E4DB9}"/>
              </a:ext>
            </a:extLst>
          </p:cNvPr>
          <p:cNvSpPr>
            <a:spLocks noGrp="1"/>
          </p:cNvSpPr>
          <p:nvPr>
            <p:ph idx="1"/>
          </p:nvPr>
        </p:nvSpPr>
        <p:spPr>
          <a:xfrm>
            <a:off x="457200" y="1600201"/>
            <a:ext cx="8229600" cy="5088092"/>
          </a:xfrm>
        </p:spPr>
        <p:txBody>
          <a:bodyPr/>
          <a:lstStyle/>
          <a:p>
            <a:r>
              <a:rPr lang="en-US" sz="2100" dirty="0"/>
              <a:t>Figure</a:t>
            </a:r>
            <a:r>
              <a:rPr lang="en-US" sz="2100" dirty="0">
                <a:solidFill>
                  <a:srgbClr val="FF0000"/>
                </a:solidFill>
              </a:rPr>
              <a:t> 2 </a:t>
            </a:r>
            <a:r>
              <a:rPr lang="en-US" sz="2100" dirty="0"/>
              <a:t>is an example of a system that is based on the client–server model. </a:t>
            </a:r>
          </a:p>
          <a:p>
            <a:r>
              <a:rPr lang="en-US" sz="2100" dirty="0"/>
              <a:t>This is a multiuser, web-based system for providing a film and photograph library.</a:t>
            </a:r>
          </a:p>
          <a:p>
            <a:r>
              <a:rPr lang="en-US" sz="2100" dirty="0"/>
              <a:t>In this system, several servers manage and display the different types of media.</a:t>
            </a:r>
          </a:p>
          <a:p>
            <a:r>
              <a:rPr lang="en-US" sz="2100" dirty="0"/>
              <a:t>Video frames need to be transmitted quickly and in synchrony but at relatively low resolution.</a:t>
            </a:r>
          </a:p>
          <a:p>
            <a:r>
              <a:rPr lang="en-US" sz="2100" dirty="0"/>
              <a:t>They may be compressed in a store, so the video server can handle video compression and decompression in different formats.</a:t>
            </a:r>
          </a:p>
          <a:p>
            <a:r>
              <a:rPr lang="en-US" sz="2100" dirty="0"/>
              <a:t>Still pictures, however, must be maintained at a high resolution, so it is appropriate to maintain them on a separate server.</a:t>
            </a:r>
          </a:p>
        </p:txBody>
      </p:sp>
      <p:sp>
        <p:nvSpPr>
          <p:cNvPr id="5" name="Slide Number Placeholder 4">
            <a:extLst>
              <a:ext uri="{FF2B5EF4-FFF2-40B4-BE49-F238E27FC236}">
                <a16:creationId xmlns:a16="http://schemas.microsoft.com/office/drawing/2014/main" id="{A14C83C5-2DEA-4071-BF0E-BB138128633C}"/>
              </a:ext>
            </a:extLst>
          </p:cNvPr>
          <p:cNvSpPr>
            <a:spLocks noGrp="1"/>
          </p:cNvSpPr>
          <p:nvPr>
            <p:ph type="sldNum" sz="quarter" idx="12"/>
          </p:nvPr>
        </p:nvSpPr>
        <p:spPr/>
        <p:txBody>
          <a:bodyPr/>
          <a:lstStyle/>
          <a:p>
            <a:fld id="{EC33B370-F672-B743-B3AF-248A63C17270}" type="slidenum">
              <a:rPr lang="en-US" smtClean="0"/>
              <a:pPr/>
              <a:t>13</a:t>
            </a:fld>
            <a:endParaRPr lang="en-US"/>
          </a:p>
        </p:txBody>
      </p:sp>
    </p:spTree>
    <p:extLst>
      <p:ext uri="{BB962C8B-B14F-4D97-AF65-F5344CB8AC3E}">
        <p14:creationId xmlns:p14="http://schemas.microsoft.com/office/powerpoint/2010/main" val="167866515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a:t>A client–server architecture for a film library … cont.</a:t>
            </a:r>
            <a:r>
              <a:rPr lang="en-GB" sz="2200" dirty="0"/>
              <a:t> </a:t>
            </a:r>
            <a:endParaRPr lang="en-US" sz="2200"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970051" y="2015674"/>
            <a:ext cx="7203898" cy="3961866"/>
          </a:xfrm>
        </p:spPr>
      </p:pic>
      <p:sp>
        <p:nvSpPr>
          <p:cNvPr id="5" name="Slide Number Placeholder 4"/>
          <p:cNvSpPr>
            <a:spLocks noGrp="1"/>
          </p:cNvSpPr>
          <p:nvPr>
            <p:ph type="sldNum" sz="quarter" idx="12"/>
          </p:nvPr>
        </p:nvSpPr>
        <p:spPr/>
        <p:txBody>
          <a:bodyPr/>
          <a:lstStyle/>
          <a:p>
            <a:fld id="{EC33B370-F672-B743-B3AF-248A63C17270}" type="slidenum">
              <a:rPr lang="en-US" smtClean="0"/>
              <a:pPr/>
              <a:t>14</a:t>
            </a:fld>
            <a:endParaRPr lang="en-US"/>
          </a:p>
        </p:txBody>
      </p:sp>
      <p:sp>
        <p:nvSpPr>
          <p:cNvPr id="7" name="Rectangle 6">
            <a:extLst>
              <a:ext uri="{FF2B5EF4-FFF2-40B4-BE49-F238E27FC236}">
                <a16:creationId xmlns:a16="http://schemas.microsoft.com/office/drawing/2014/main" id="{53757220-B90E-4E5D-9C29-9F83F338F5E5}"/>
              </a:ext>
            </a:extLst>
          </p:cNvPr>
          <p:cNvSpPr/>
          <p:nvPr/>
        </p:nvSpPr>
        <p:spPr>
          <a:xfrm>
            <a:off x="970051" y="6242906"/>
            <a:ext cx="7203898" cy="369332"/>
          </a:xfrm>
          <a:prstGeom prst="rect">
            <a:avLst/>
          </a:prstGeom>
        </p:spPr>
        <p:txBody>
          <a:bodyPr wrap="square">
            <a:spAutoFit/>
          </a:bodyPr>
          <a:lstStyle/>
          <a:p>
            <a:pPr algn="ctr"/>
            <a:r>
              <a:rPr lang="en-US" b="1" dirty="0"/>
              <a:t>Figure 2</a:t>
            </a:r>
            <a:r>
              <a:rPr lang="en-US" dirty="0"/>
              <a:t>. A client–server architecture for a film library. </a:t>
            </a: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A915-265C-4661-A2F6-F63A31C9C895}"/>
              </a:ext>
            </a:extLst>
          </p:cNvPr>
          <p:cNvSpPr>
            <a:spLocks noGrp="1"/>
          </p:cNvSpPr>
          <p:nvPr>
            <p:ph type="title"/>
          </p:nvPr>
        </p:nvSpPr>
        <p:spPr/>
        <p:txBody>
          <a:bodyPr/>
          <a:lstStyle/>
          <a:p>
            <a:r>
              <a:rPr lang="en-US" sz="2200" dirty="0"/>
              <a:t>A client–server architecture for a film library … cont. </a:t>
            </a:r>
          </a:p>
        </p:txBody>
      </p:sp>
      <p:sp>
        <p:nvSpPr>
          <p:cNvPr id="3" name="Content Placeholder 2">
            <a:extLst>
              <a:ext uri="{FF2B5EF4-FFF2-40B4-BE49-F238E27FC236}">
                <a16:creationId xmlns:a16="http://schemas.microsoft.com/office/drawing/2014/main" id="{FAD1A4D6-0C29-48ED-92CC-E68B9832CCAD}"/>
              </a:ext>
            </a:extLst>
          </p:cNvPr>
          <p:cNvSpPr>
            <a:spLocks noGrp="1"/>
          </p:cNvSpPr>
          <p:nvPr>
            <p:ph idx="1"/>
          </p:nvPr>
        </p:nvSpPr>
        <p:spPr/>
        <p:txBody>
          <a:bodyPr/>
          <a:lstStyle/>
          <a:p>
            <a:r>
              <a:rPr lang="en-US" dirty="0"/>
              <a:t>The catalog must be able to deal with a variety of queries and provide links into the web information system that include data about the film and video clips, and an e-commerce system that supports the sale of photographs, film, and video clips. </a:t>
            </a:r>
          </a:p>
          <a:p>
            <a:r>
              <a:rPr lang="en-US" dirty="0"/>
              <a:t>The client program is simply an integrated user interface, constructed using a web browser, to access these services.</a:t>
            </a:r>
          </a:p>
        </p:txBody>
      </p:sp>
      <p:sp>
        <p:nvSpPr>
          <p:cNvPr id="4" name="Date Placeholder 3">
            <a:extLst>
              <a:ext uri="{FF2B5EF4-FFF2-40B4-BE49-F238E27FC236}">
                <a16:creationId xmlns:a16="http://schemas.microsoft.com/office/drawing/2014/main" id="{02477326-B401-435F-9F78-C5B1F372F3F9}"/>
              </a:ext>
            </a:extLst>
          </p:cNvPr>
          <p:cNvSpPr>
            <a:spLocks noGrp="1"/>
          </p:cNvSpPr>
          <p:nvPr>
            <p:ph type="dt" sz="half" idx="10"/>
          </p:nvPr>
        </p:nvSpPr>
        <p:spPr/>
        <p:txBody>
          <a:bodyPr/>
          <a:lstStyle/>
          <a:p>
            <a:fld id="{1EC4D177-3FD8-1541-B11E-1C53E75416D7}" type="datetime1">
              <a:rPr lang="en-GB" smtClean="0"/>
              <a:pPr/>
              <a:t>03/03/2020</a:t>
            </a:fld>
            <a:endParaRPr lang="en-US"/>
          </a:p>
        </p:txBody>
      </p:sp>
      <p:sp>
        <p:nvSpPr>
          <p:cNvPr id="5" name="Slide Number Placeholder 4">
            <a:extLst>
              <a:ext uri="{FF2B5EF4-FFF2-40B4-BE49-F238E27FC236}">
                <a16:creationId xmlns:a16="http://schemas.microsoft.com/office/drawing/2014/main" id="{D9DE1C29-98BE-4B80-94C9-2D7BB9134C65}"/>
              </a:ext>
            </a:extLst>
          </p:cNvPr>
          <p:cNvSpPr>
            <a:spLocks noGrp="1"/>
          </p:cNvSpPr>
          <p:nvPr>
            <p:ph type="sldNum" sz="quarter" idx="12"/>
          </p:nvPr>
        </p:nvSpPr>
        <p:spPr/>
        <p:txBody>
          <a:bodyPr/>
          <a:lstStyle/>
          <a:p>
            <a:fld id="{EC33B370-F672-B743-B3AF-248A63C17270}" type="slidenum">
              <a:rPr lang="en-US" smtClean="0"/>
              <a:pPr/>
              <a:t>15</a:t>
            </a:fld>
            <a:endParaRPr lang="en-US"/>
          </a:p>
        </p:txBody>
      </p:sp>
    </p:spTree>
    <p:extLst>
      <p:ext uri="{BB962C8B-B14F-4D97-AF65-F5344CB8AC3E}">
        <p14:creationId xmlns:p14="http://schemas.microsoft.com/office/powerpoint/2010/main" val="3130650312"/>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E200-443E-4BD8-9F84-63F10A3FE4C7}"/>
              </a:ext>
            </a:extLst>
          </p:cNvPr>
          <p:cNvSpPr>
            <a:spLocks noGrp="1"/>
          </p:cNvSpPr>
          <p:nvPr>
            <p:ph type="title"/>
          </p:nvPr>
        </p:nvSpPr>
        <p:spPr/>
        <p:txBody>
          <a:bodyPr/>
          <a:lstStyle/>
          <a:p>
            <a:r>
              <a:rPr lang="en-US" dirty="0"/>
              <a:t>A client–server architecture - advantages</a:t>
            </a:r>
          </a:p>
        </p:txBody>
      </p:sp>
      <p:sp>
        <p:nvSpPr>
          <p:cNvPr id="3" name="Content Placeholder 2">
            <a:extLst>
              <a:ext uri="{FF2B5EF4-FFF2-40B4-BE49-F238E27FC236}">
                <a16:creationId xmlns:a16="http://schemas.microsoft.com/office/drawing/2014/main" id="{2DB5F92D-BAE4-467D-9283-4E110C0E8594}"/>
              </a:ext>
            </a:extLst>
          </p:cNvPr>
          <p:cNvSpPr>
            <a:spLocks noGrp="1"/>
          </p:cNvSpPr>
          <p:nvPr>
            <p:ph idx="1"/>
          </p:nvPr>
        </p:nvSpPr>
        <p:spPr>
          <a:xfrm>
            <a:off x="457200" y="1600200"/>
            <a:ext cx="8229600" cy="4756150"/>
          </a:xfrm>
        </p:spPr>
        <p:txBody>
          <a:bodyPr/>
          <a:lstStyle/>
          <a:p>
            <a:r>
              <a:rPr lang="en-US" dirty="0"/>
              <a:t>The most important advantage of the client–server model is that it is a distributed architecture.</a:t>
            </a:r>
          </a:p>
          <a:p>
            <a:r>
              <a:rPr lang="en-US" dirty="0"/>
              <a:t>Effective use can be made of networked systems with many distributed processors. </a:t>
            </a:r>
          </a:p>
          <a:p>
            <a:r>
              <a:rPr lang="en-US" dirty="0"/>
              <a:t>It is easy to add a new server and integrate it with the rest of the system or to upgrade servers transparently without affecting other parts of the system.</a:t>
            </a:r>
          </a:p>
          <a:p>
            <a:r>
              <a:rPr lang="en-US" dirty="0"/>
              <a:t>Distributed architectures</a:t>
            </a:r>
          </a:p>
          <a:p>
            <a:pPr lvl="1"/>
            <a:r>
              <a:rPr lang="en-US" dirty="0"/>
              <a:t>Explain the client–server model and its variants in more detail.</a:t>
            </a:r>
          </a:p>
        </p:txBody>
      </p:sp>
      <p:sp>
        <p:nvSpPr>
          <p:cNvPr id="4" name="Date Placeholder 3">
            <a:extLst>
              <a:ext uri="{FF2B5EF4-FFF2-40B4-BE49-F238E27FC236}">
                <a16:creationId xmlns:a16="http://schemas.microsoft.com/office/drawing/2014/main" id="{1581E754-A992-49EB-9392-6608C65EDDEF}"/>
              </a:ext>
            </a:extLst>
          </p:cNvPr>
          <p:cNvSpPr>
            <a:spLocks noGrp="1"/>
          </p:cNvSpPr>
          <p:nvPr>
            <p:ph type="dt" sz="half" idx="10"/>
          </p:nvPr>
        </p:nvSpPr>
        <p:spPr/>
        <p:txBody>
          <a:bodyPr/>
          <a:lstStyle/>
          <a:p>
            <a:fld id="{1EC4D177-3FD8-1541-B11E-1C53E75416D7}" type="datetime1">
              <a:rPr lang="en-GB" smtClean="0"/>
              <a:pPr/>
              <a:t>03/03/2020</a:t>
            </a:fld>
            <a:endParaRPr lang="en-US"/>
          </a:p>
        </p:txBody>
      </p:sp>
      <p:sp>
        <p:nvSpPr>
          <p:cNvPr id="5" name="Slide Number Placeholder 4">
            <a:extLst>
              <a:ext uri="{FF2B5EF4-FFF2-40B4-BE49-F238E27FC236}">
                <a16:creationId xmlns:a16="http://schemas.microsoft.com/office/drawing/2014/main" id="{C0302408-C140-4495-B149-6E39FC7112B7}"/>
              </a:ext>
            </a:extLst>
          </p:cNvPr>
          <p:cNvSpPr>
            <a:spLocks noGrp="1"/>
          </p:cNvSpPr>
          <p:nvPr>
            <p:ph type="sldNum" sz="quarter" idx="12"/>
          </p:nvPr>
        </p:nvSpPr>
        <p:spPr/>
        <p:txBody>
          <a:bodyPr/>
          <a:lstStyle/>
          <a:p>
            <a:fld id="{EC33B370-F672-B743-B3AF-248A63C17270}" type="slidenum">
              <a:rPr lang="en-US" smtClean="0"/>
              <a:pPr/>
              <a:t>16</a:t>
            </a:fld>
            <a:endParaRPr lang="en-US"/>
          </a:p>
        </p:txBody>
      </p:sp>
    </p:spTree>
    <p:extLst>
      <p:ext uri="{BB962C8B-B14F-4D97-AF65-F5344CB8AC3E}">
        <p14:creationId xmlns:p14="http://schemas.microsoft.com/office/powerpoint/2010/main" val="356079683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36102"/>
            <a:ext cx="8229600" cy="5085373"/>
          </a:xfrm>
        </p:spPr>
        <p:txBody>
          <a:bodyPr/>
          <a:lstStyle/>
          <a:p>
            <a:r>
              <a:rPr lang="en-US" dirty="0"/>
              <a:t>Architectural patterns are a means of reusing knowledge about generic system architectures. They describe the architecture, explain when it may be used and describe its advantages and disadvantages.</a:t>
            </a:r>
          </a:p>
          <a:p>
            <a:r>
              <a:rPr lang="en-US" dirty="0"/>
              <a:t>A system that follows the Client–Server pattern is organized as a set of services and associated servers, and clients that access and use the services. </a:t>
            </a:r>
          </a:p>
          <a:p>
            <a:r>
              <a:rPr lang="en-US" dirty="0"/>
              <a:t>The most important advantage of the client–server model is that it is a distributed architecture.</a:t>
            </a:r>
          </a:p>
          <a:p>
            <a:r>
              <a:rPr lang="en-US" dirty="0"/>
              <a:t>Commonly used Architectural patterns include model-view-controller, layered architecture, repository, and client–server.</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17</a:t>
            </a:fld>
            <a:endParaRPr lang="en-US"/>
          </a:p>
        </p:txBody>
      </p:sp>
    </p:spTree>
    <p:extLst>
      <p:ext uri="{BB962C8B-B14F-4D97-AF65-F5344CB8AC3E}">
        <p14:creationId xmlns:p14="http://schemas.microsoft.com/office/powerpoint/2010/main" val="3426720306"/>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a:xfrm>
            <a:off x="457200" y="1600200"/>
            <a:ext cx="8229600" cy="4951071"/>
          </a:xfrm>
        </p:spPr>
        <p:txBody>
          <a:bodyPr/>
          <a:lstStyle/>
          <a:p>
            <a:pPr marL="457200" indent="-457200">
              <a:buFont typeface="+mj-lt"/>
              <a:buAutoNum type="arabicPeriod"/>
            </a:pPr>
            <a:r>
              <a:rPr lang="en-US" sz="2200" dirty="0"/>
              <a:t>Should there be a separate profession of ’</a:t>
            </a:r>
            <a:r>
              <a:rPr lang="en-US" sz="2200" u="sng" dirty="0"/>
              <a:t>software architect</a:t>
            </a:r>
            <a:r>
              <a:rPr lang="en-US" sz="2200" dirty="0"/>
              <a:t>’ whose role is to work independently with a customer to design the software system architecture? A separate software company would then implement the system. What might be the difficulties of establishing such a profession?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chemeClr val="tx1">
                    <a:lumMod val="50000"/>
                    <a:lumOff val="50000"/>
                  </a:schemeClr>
                </a:solidFill>
              </a:rPr>
              <a:t>Chapter 1 – Architectural Design</a:t>
            </a: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dirty="0">
                <a:solidFill>
                  <a:schemeClr val="tx1">
                    <a:lumMod val="95000"/>
                    <a:lumOff val="5000"/>
                  </a:schemeClr>
                </a:solidFill>
                <a:latin typeface="Arial"/>
                <a:cs typeface="Arial"/>
              </a:rPr>
              <a:t>Mutah University</a:t>
            </a:r>
          </a:p>
          <a:p>
            <a:pPr>
              <a:spcBef>
                <a:spcPct val="0"/>
              </a:spcBef>
            </a:pPr>
            <a:r>
              <a:rPr lang="en-US" sz="2000" dirty="0">
                <a:solidFill>
                  <a:schemeClr val="tx1">
                    <a:lumMod val="95000"/>
                    <a:lumOff val="5000"/>
                  </a:schemeClr>
                </a:solidFill>
                <a:latin typeface="Arial"/>
                <a:cs typeface="Arial"/>
              </a:rPr>
              <a:t>Faculty of IT</a:t>
            </a:r>
          </a:p>
          <a:p>
            <a:pPr>
              <a:spcBef>
                <a:spcPct val="0"/>
              </a:spcBef>
            </a:pPr>
            <a:r>
              <a:rPr lang="en-US" sz="2000" dirty="0">
                <a:solidFill>
                  <a:schemeClr val="tx1">
                    <a:lumMod val="95000"/>
                    <a:lumOff val="5000"/>
                  </a:schemeClr>
                </a:solidFill>
                <a:latin typeface="Arial"/>
                <a:cs typeface="Arial"/>
              </a:rPr>
              <a:t>Department of Software Engineering</a:t>
            </a: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rPr>
              <a:t>Dr. Ra’Fat A. AL-</a:t>
            </a:r>
            <a:r>
              <a:rPr lang="en-US" sz="2000" dirty="0" err="1">
                <a:solidFill>
                  <a:schemeClr val="tx1">
                    <a:lumMod val="95000"/>
                    <a:lumOff val="5000"/>
                  </a:schemeClr>
                </a:solidFill>
                <a:latin typeface="Arial"/>
                <a:cs typeface="Arial"/>
              </a:rPr>
              <a:t>Msie’Deen</a:t>
            </a: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hlinkClick r:id="rId2">
                  <a:extLst>
                    <a:ext uri="{A12FA001-AC4F-418D-AE19-62706E023703}">
                      <ahyp:hlinkClr xmlns:ahyp="http://schemas.microsoft.com/office/drawing/2018/hyperlinkcolor" val="tx"/>
                    </a:ext>
                  </a:extLst>
                </a:hlinkClick>
              </a:rPr>
              <a:t>rafatalmsiedeen@mutah.edu.jo</a:t>
            </a:r>
            <a:endParaRPr lang="en-US" sz="2000" dirty="0">
              <a:solidFill>
                <a:schemeClr val="tx1">
                  <a:lumMod val="95000"/>
                  <a:lumOff val="5000"/>
                </a:schemeClr>
              </a:solidFill>
              <a:latin typeface="Arial"/>
              <a:cs typeface="Arial"/>
            </a:endParaRPr>
          </a:p>
          <a:p>
            <a:pPr>
              <a:spcBef>
                <a:spcPct val="0"/>
              </a:spcBef>
            </a:pPr>
            <a:endParaRPr lang="en-US" sz="2000" dirty="0">
              <a:hlinkClick r:id="rId3"/>
            </a:endParaRPr>
          </a:p>
          <a:p>
            <a:pPr>
              <a:spcBef>
                <a:spcPct val="0"/>
              </a:spcBef>
            </a:pPr>
            <a:r>
              <a:rPr lang="en-US" sz="2000" dirty="0">
                <a:hlinkClick r:id="rId3"/>
              </a:rPr>
              <a:t>https://rafat66.github.io/Al-Msie-Deen/</a:t>
            </a:r>
            <a:endParaRPr lang="en-US" sz="2000"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extLst>
      <p:ext uri="{BB962C8B-B14F-4D97-AF65-F5344CB8AC3E}">
        <p14:creationId xmlns:p14="http://schemas.microsoft.com/office/powerpoint/2010/main" val="4006498227"/>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06940-B014-463E-B732-BF72795FEF92}"/>
              </a:ext>
            </a:extLst>
          </p:cNvPr>
          <p:cNvSpPr>
            <a:spLocks noGrp="1"/>
          </p:cNvSpPr>
          <p:nvPr>
            <p:ph type="title"/>
          </p:nvPr>
        </p:nvSpPr>
        <p:spPr/>
        <p:txBody>
          <a:bodyPr/>
          <a:lstStyle/>
          <a:p>
            <a:r>
              <a:rPr lang="en-US" dirty="0"/>
              <a:t>Reference - Text Book:</a:t>
            </a:r>
          </a:p>
        </p:txBody>
      </p:sp>
      <p:sp>
        <p:nvSpPr>
          <p:cNvPr id="3" name="Content Placeholder 2">
            <a:extLst>
              <a:ext uri="{FF2B5EF4-FFF2-40B4-BE49-F238E27FC236}">
                <a16:creationId xmlns:a16="http://schemas.microsoft.com/office/drawing/2014/main" id="{C9667C07-9BB7-4EBC-B6B2-505E34CD917E}"/>
              </a:ext>
            </a:extLst>
          </p:cNvPr>
          <p:cNvSpPr>
            <a:spLocks noGrp="1"/>
          </p:cNvSpPr>
          <p:nvPr>
            <p:ph idx="1"/>
          </p:nvPr>
        </p:nvSpPr>
        <p:spPr/>
        <p:txBody>
          <a:bodyPr/>
          <a:lstStyle/>
          <a:p>
            <a:pPr algn="just">
              <a:buFont typeface="Wingdings" panose="05000000000000000000" pitchFamily="2" charset="2"/>
              <a:buChar char="§"/>
            </a:pPr>
            <a:r>
              <a:rPr lang="en-US" dirty="0">
                <a:solidFill>
                  <a:schemeClr val="tx1"/>
                </a:solidFill>
              </a:rPr>
              <a:t>Chapter </a:t>
            </a:r>
            <a:r>
              <a:rPr lang="en-US" b="1" dirty="0">
                <a:solidFill>
                  <a:srgbClr val="FF0000"/>
                </a:solidFill>
              </a:rPr>
              <a:t>6</a:t>
            </a:r>
            <a:r>
              <a:rPr lang="en-US" dirty="0">
                <a:solidFill>
                  <a:schemeClr val="tx1"/>
                </a:solidFill>
              </a:rPr>
              <a:t> of </a:t>
            </a:r>
            <a:r>
              <a:rPr lang="en-US" dirty="0">
                <a:solidFill>
                  <a:srgbClr val="0070C0"/>
                </a:solidFill>
              </a:rPr>
              <a:t>Software Engineering book </a:t>
            </a:r>
            <a:r>
              <a:rPr lang="en-US" dirty="0">
                <a:solidFill>
                  <a:schemeClr val="tx1"/>
                </a:solidFill>
              </a:rPr>
              <a:t>- by Ian Sommerville. l0th Edition. Addison Wesley, 2015,  ISBN-10: 0137035152.</a:t>
            </a:r>
          </a:p>
        </p:txBody>
      </p:sp>
      <p:sp>
        <p:nvSpPr>
          <p:cNvPr id="4" name="Slide Number Placeholder 3">
            <a:extLst>
              <a:ext uri="{FF2B5EF4-FFF2-40B4-BE49-F238E27FC236}">
                <a16:creationId xmlns:a16="http://schemas.microsoft.com/office/drawing/2014/main" id="{2CE56E8D-990B-4150-825B-36A4BD3F2F43}"/>
              </a:ext>
            </a:extLst>
          </p:cNvPr>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extLst>
      <p:ext uri="{BB962C8B-B14F-4D97-AF65-F5344CB8AC3E}">
        <p14:creationId xmlns:p14="http://schemas.microsoft.com/office/powerpoint/2010/main" val="283380035"/>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Architectural design decisions</a:t>
            </a:r>
            <a:endParaRPr lang="en-GB" dirty="0"/>
          </a:p>
          <a:p>
            <a:r>
              <a:rPr lang="en-US" dirty="0">
                <a:solidFill>
                  <a:schemeClr val="tx1"/>
                </a:solidFill>
              </a:rPr>
              <a:t>Architectural views</a:t>
            </a:r>
            <a:endParaRPr lang="en-GB" dirty="0">
              <a:solidFill>
                <a:schemeClr val="tx1"/>
              </a:solidFill>
            </a:endParaRPr>
          </a:p>
          <a:p>
            <a:r>
              <a:rPr lang="en-US" dirty="0">
                <a:solidFill>
                  <a:srgbClr val="FF0000"/>
                </a:solidFill>
              </a:rPr>
              <a:t>Architectural patterns</a:t>
            </a:r>
            <a:endParaRPr lang="en-GB" dirty="0">
              <a:solidFill>
                <a:srgbClr val="FF0000"/>
              </a:solidFill>
            </a:endParaRPr>
          </a:p>
          <a:p>
            <a:r>
              <a:rPr lang="en-US" dirty="0"/>
              <a:t>Application architectures</a:t>
            </a:r>
            <a:endParaRPr lang="en-GB" dirty="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pPr/>
              <a:t>03/03/2020</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646802"/>
            <a:ext cx="8229600" cy="1143000"/>
          </a:xfrm>
        </p:spPr>
        <p:txBody>
          <a:bodyPr/>
          <a:lstStyle/>
          <a:p>
            <a:pPr algn="ctr"/>
            <a:r>
              <a:rPr lang="en-US" dirty="0"/>
              <a:t>Architectural patterns</a:t>
            </a: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Client–server architecture</a:t>
            </a:r>
            <a:endParaRPr lang="en-US" dirty="0"/>
          </a:p>
        </p:txBody>
      </p:sp>
      <p:sp>
        <p:nvSpPr>
          <p:cNvPr id="3" name="Content Placeholder 2"/>
          <p:cNvSpPr>
            <a:spLocks noGrp="1"/>
          </p:cNvSpPr>
          <p:nvPr>
            <p:ph idx="1"/>
          </p:nvPr>
        </p:nvSpPr>
        <p:spPr/>
        <p:txBody>
          <a:bodyPr/>
          <a:lstStyle/>
          <a:p>
            <a:r>
              <a:rPr lang="en-US" dirty="0"/>
              <a:t>The </a:t>
            </a:r>
            <a:r>
              <a:rPr lang="en-US" b="1" dirty="0"/>
              <a:t>Repository</a:t>
            </a:r>
            <a:r>
              <a:rPr lang="en-US" dirty="0"/>
              <a:t> pattern is concerned with the </a:t>
            </a:r>
            <a:r>
              <a:rPr lang="en-US" b="1" dirty="0"/>
              <a:t>static</a:t>
            </a:r>
            <a:r>
              <a:rPr lang="en-US" dirty="0"/>
              <a:t> structure of a system and does not show its </a:t>
            </a:r>
            <a:r>
              <a:rPr lang="en-US" b="1" dirty="0"/>
              <a:t>runtime</a:t>
            </a:r>
            <a:r>
              <a:rPr lang="en-US" dirty="0"/>
              <a:t> organization. </a:t>
            </a:r>
          </a:p>
          <a:p>
            <a:r>
              <a:rPr lang="en-US" dirty="0"/>
              <a:t>My next example, the </a:t>
            </a:r>
            <a:r>
              <a:rPr lang="en-US" b="1" dirty="0"/>
              <a:t>Client–Server pattern</a:t>
            </a:r>
            <a:r>
              <a:rPr lang="en-US" dirty="0"/>
              <a:t> (Figure </a:t>
            </a:r>
            <a:r>
              <a:rPr lang="en-US" dirty="0">
                <a:solidFill>
                  <a:srgbClr val="FF0000"/>
                </a:solidFill>
              </a:rPr>
              <a:t>1</a:t>
            </a:r>
            <a:r>
              <a:rPr lang="en-US" dirty="0"/>
              <a:t>), illustrates a commonly used runtime organization for distributed systems. </a:t>
            </a:r>
          </a:p>
          <a:p>
            <a:r>
              <a:rPr lang="en-US" dirty="0"/>
              <a:t>A system that follows the Client–Server pattern is organized as a </a:t>
            </a:r>
            <a:r>
              <a:rPr lang="en-US" b="1" dirty="0"/>
              <a:t>set of services </a:t>
            </a:r>
            <a:r>
              <a:rPr lang="en-US" dirty="0"/>
              <a:t>and</a:t>
            </a:r>
            <a:r>
              <a:rPr lang="en-US" b="1" dirty="0"/>
              <a:t> associated servers</a:t>
            </a:r>
            <a:r>
              <a:rPr lang="en-US" dirty="0"/>
              <a:t>, and </a:t>
            </a:r>
            <a:r>
              <a:rPr lang="en-US" b="1" dirty="0"/>
              <a:t>clients</a:t>
            </a:r>
            <a:r>
              <a:rPr lang="en-US" dirty="0"/>
              <a:t> that access and use the services. </a:t>
            </a:r>
          </a:p>
        </p:txBody>
      </p:sp>
      <p:sp>
        <p:nvSpPr>
          <p:cNvPr id="4" name="Date Placeholder 3"/>
          <p:cNvSpPr>
            <a:spLocks noGrp="1"/>
          </p:cNvSpPr>
          <p:nvPr>
            <p:ph type="dt" sz="half" idx="10"/>
          </p:nvPr>
        </p:nvSpPr>
        <p:spPr/>
        <p:txBody>
          <a:bodyPr/>
          <a:lstStyle/>
          <a:p>
            <a:fld id="{1EC4D177-3FD8-1541-B11E-1C53E75416D7}" type="datetime1">
              <a:rPr lang="en-GB" smtClean="0"/>
              <a:pPr/>
              <a:t>03/03/2020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 architecture … cont.</a:t>
            </a:r>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p>
          <a:p>
            <a:pPr lvl="1">
              <a:lnSpc>
                <a:spcPct val="90000"/>
              </a:lnSpc>
            </a:pPr>
            <a:r>
              <a:rPr lang="en-GB" dirty="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2" name="Date Placeholder 1"/>
          <p:cNvSpPr>
            <a:spLocks noGrp="1"/>
          </p:cNvSpPr>
          <p:nvPr>
            <p:ph type="dt" sz="half" idx="10"/>
          </p:nvPr>
        </p:nvSpPr>
        <p:spPr/>
        <p:txBody>
          <a:bodyPr/>
          <a:lstStyle/>
          <a:p>
            <a:fld id="{A6DACA6E-3D7C-8343-BB5B-4B9793CA0A9B}" type="datetime1">
              <a:rPr lang="en-GB" smtClean="0"/>
              <a:t>03/03/2020</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DF82-3C1E-49CE-B61C-28669E53AF39}"/>
              </a:ext>
            </a:extLst>
          </p:cNvPr>
          <p:cNvSpPr>
            <a:spLocks noGrp="1"/>
          </p:cNvSpPr>
          <p:nvPr>
            <p:ph type="title"/>
          </p:nvPr>
        </p:nvSpPr>
        <p:spPr>
          <a:xfrm>
            <a:off x="457200" y="171380"/>
            <a:ext cx="7293232" cy="847950"/>
          </a:xfrm>
        </p:spPr>
        <p:txBody>
          <a:bodyPr/>
          <a:lstStyle/>
          <a:p>
            <a:r>
              <a:rPr lang="en-US" dirty="0"/>
              <a:t>The Client–server pattern</a:t>
            </a:r>
            <a:endParaRPr lang="en-US" sz="2000" b="0" dirty="0"/>
          </a:p>
        </p:txBody>
      </p:sp>
      <p:sp>
        <p:nvSpPr>
          <p:cNvPr id="5" name="Slide Number Placeholder 4">
            <a:extLst>
              <a:ext uri="{FF2B5EF4-FFF2-40B4-BE49-F238E27FC236}">
                <a16:creationId xmlns:a16="http://schemas.microsoft.com/office/drawing/2014/main" id="{0F45BB24-BAE9-4C4C-93EF-47B1A146270A}"/>
              </a:ext>
            </a:extLst>
          </p:cNvPr>
          <p:cNvSpPr>
            <a:spLocks noGrp="1"/>
          </p:cNvSpPr>
          <p:nvPr>
            <p:ph type="sldNum" sz="quarter" idx="12"/>
          </p:nvPr>
        </p:nvSpPr>
        <p:spPr/>
        <p:txBody>
          <a:bodyPr/>
          <a:lstStyle/>
          <a:p>
            <a:fld id="{EC33B370-F672-B743-B3AF-248A63C17270}" type="slidenum">
              <a:rPr lang="en-US" smtClean="0"/>
              <a:pPr/>
              <a:t>7</a:t>
            </a:fld>
            <a:endParaRPr lang="en-US"/>
          </a:p>
        </p:txBody>
      </p:sp>
      <p:graphicFrame>
        <p:nvGraphicFramePr>
          <p:cNvPr id="6" name="Content Placeholder 3">
            <a:extLst>
              <a:ext uri="{FF2B5EF4-FFF2-40B4-BE49-F238E27FC236}">
                <a16:creationId xmlns:a16="http://schemas.microsoft.com/office/drawing/2014/main" id="{534D0FE4-E154-435B-AF7F-36114B7BA56A}"/>
              </a:ext>
            </a:extLst>
          </p:cNvPr>
          <p:cNvGraphicFramePr>
            <a:graphicFrameLocks noGrp="1"/>
          </p:cNvGraphicFramePr>
          <p:nvPr>
            <p:ph idx="1"/>
            <p:extLst>
              <p:ext uri="{D42A27DB-BD31-4B8C-83A1-F6EECF244321}">
                <p14:modId xmlns:p14="http://schemas.microsoft.com/office/powerpoint/2010/main" val="727941099"/>
              </p:ext>
            </p:extLst>
          </p:nvPr>
        </p:nvGraphicFramePr>
        <p:xfrm>
          <a:off x="457200" y="1505596"/>
          <a:ext cx="8229600" cy="5292445"/>
        </p:xfrm>
        <a:graphic>
          <a:graphicData uri="http://schemas.openxmlformats.org/drawingml/2006/table">
            <a:tbl>
              <a:tblPr firstRow="1" bandRow="1">
                <a:tableStyleId>{5C22544A-7EE6-4342-B048-85BDC9FD1C3A}</a:tableStyleId>
              </a:tblPr>
              <a:tblGrid>
                <a:gridCol w="1491521">
                  <a:extLst>
                    <a:ext uri="{9D8B030D-6E8A-4147-A177-3AD203B41FA5}">
                      <a16:colId xmlns:a16="http://schemas.microsoft.com/office/drawing/2014/main" val="20000"/>
                    </a:ext>
                  </a:extLst>
                </a:gridCol>
                <a:gridCol w="6738079">
                  <a:extLst>
                    <a:ext uri="{9D8B030D-6E8A-4147-A177-3AD203B41FA5}">
                      <a16:colId xmlns:a16="http://schemas.microsoft.com/office/drawing/2014/main" val="20001"/>
                    </a:ext>
                  </a:extLst>
                </a:gridCol>
              </a:tblGrid>
              <a:tr h="398901">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1133608">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592401">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Figure </a:t>
                      </a:r>
                      <a:r>
                        <a:rPr lang="en-GB" sz="1600" dirty="0">
                          <a:solidFill>
                            <a:srgbClr val="FF0000"/>
                          </a:solidFill>
                          <a:latin typeface="Helvetica"/>
                          <a:ea typeface="Times New Roman"/>
                          <a:cs typeface="Helvetica"/>
                        </a:rPr>
                        <a:t>2</a:t>
                      </a:r>
                      <a:r>
                        <a:rPr lang="en-GB" sz="1600" dirty="0">
                          <a:solidFill>
                            <a:srgbClr val="000000"/>
                          </a:solidFill>
                          <a:latin typeface="Helvetica"/>
                          <a:ea typeface="Times New Roman"/>
                          <a:cs typeface="Helvetica"/>
                        </a:rPr>
                        <a:t>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977649">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1140721">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The principal </a:t>
                      </a:r>
                      <a:r>
                        <a:rPr lang="en-GB" sz="1600" dirty="0">
                          <a:solidFill>
                            <a:srgbClr val="FF0000"/>
                          </a:solidFill>
                          <a:latin typeface="Helvetica"/>
                          <a:ea typeface="Times New Roman"/>
                          <a:cs typeface="Helvetica"/>
                        </a:rPr>
                        <a:t>advantage</a:t>
                      </a:r>
                      <a:r>
                        <a:rPr lang="en-GB" sz="1600" dirty="0">
                          <a:solidFill>
                            <a:srgbClr val="000000"/>
                          </a:solidFill>
                          <a:latin typeface="Helvetica"/>
                          <a:ea typeface="Times New Roman"/>
                          <a:cs typeface="Helvetica"/>
                        </a:rPr>
                        <a:t>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1049165">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Each </a:t>
                      </a:r>
                      <a:r>
                        <a:rPr lang="en-GB" sz="1600" dirty="0">
                          <a:solidFill>
                            <a:srgbClr val="FF0000"/>
                          </a:solidFill>
                          <a:latin typeface="Helvetica"/>
                          <a:ea typeface="Times New Roman"/>
                          <a:cs typeface="Helvetica"/>
                        </a:rPr>
                        <a:t>service</a:t>
                      </a:r>
                      <a:r>
                        <a:rPr lang="en-GB" sz="1600" dirty="0">
                          <a:solidFill>
                            <a:srgbClr val="000000"/>
                          </a:solidFill>
                          <a:latin typeface="Helvetica"/>
                          <a:ea typeface="Times New Roman"/>
                          <a:cs typeface="Helvetica"/>
                        </a:rPr>
                        <a:t>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DF01A934-FA42-47F8-9452-779B0164F3B2}"/>
              </a:ext>
            </a:extLst>
          </p:cNvPr>
          <p:cNvSpPr/>
          <p:nvPr/>
        </p:nvSpPr>
        <p:spPr>
          <a:xfrm>
            <a:off x="457200" y="1059698"/>
            <a:ext cx="8229599" cy="369332"/>
          </a:xfrm>
          <a:prstGeom prst="rect">
            <a:avLst/>
          </a:prstGeom>
        </p:spPr>
        <p:txBody>
          <a:bodyPr wrap="square">
            <a:spAutoFit/>
          </a:bodyPr>
          <a:lstStyle/>
          <a:p>
            <a:pPr algn="ctr"/>
            <a:r>
              <a:rPr lang="en-US" b="1" dirty="0">
                <a:latin typeface="Helvetica"/>
                <a:ea typeface="Times New Roman"/>
                <a:cs typeface="Helvetica"/>
              </a:rPr>
              <a:t>Figure 1</a:t>
            </a:r>
            <a:r>
              <a:rPr lang="en-US" dirty="0">
                <a:latin typeface="Helvetica"/>
                <a:ea typeface="Times New Roman"/>
                <a:cs typeface="Helvetica"/>
              </a:rPr>
              <a:t>. The Client–Server pattern</a:t>
            </a:r>
            <a:endParaRPr lang="en-US" dirty="0"/>
          </a:p>
        </p:txBody>
      </p:sp>
    </p:spTree>
    <p:extLst>
      <p:ext uri="{BB962C8B-B14F-4D97-AF65-F5344CB8AC3E}">
        <p14:creationId xmlns:p14="http://schemas.microsoft.com/office/powerpoint/2010/main" val="278076264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7C6A-0B31-40BB-A8B0-56DC591A952F}"/>
              </a:ext>
            </a:extLst>
          </p:cNvPr>
          <p:cNvSpPr>
            <a:spLocks noGrp="1"/>
          </p:cNvSpPr>
          <p:nvPr>
            <p:ph type="title"/>
          </p:nvPr>
        </p:nvSpPr>
        <p:spPr/>
        <p:txBody>
          <a:bodyPr/>
          <a:lstStyle/>
          <a:p>
            <a:r>
              <a:rPr lang="en-US" sz="2200" dirty="0"/>
              <a:t>Components of c</a:t>
            </a:r>
            <a:r>
              <a:rPr lang="en-GB" sz="2200" dirty="0"/>
              <a:t>lient–server architecture </a:t>
            </a:r>
            <a:r>
              <a:rPr lang="en-US" sz="2200" dirty="0"/>
              <a:t>pattern</a:t>
            </a:r>
          </a:p>
        </p:txBody>
      </p:sp>
      <p:sp>
        <p:nvSpPr>
          <p:cNvPr id="3" name="Content Placeholder 2">
            <a:extLst>
              <a:ext uri="{FF2B5EF4-FFF2-40B4-BE49-F238E27FC236}">
                <a16:creationId xmlns:a16="http://schemas.microsoft.com/office/drawing/2014/main" id="{2EEE5047-C674-4056-8D72-558C1E49FE76}"/>
              </a:ext>
            </a:extLst>
          </p:cNvPr>
          <p:cNvSpPr>
            <a:spLocks noGrp="1"/>
          </p:cNvSpPr>
          <p:nvPr>
            <p:ph idx="1"/>
          </p:nvPr>
        </p:nvSpPr>
        <p:spPr/>
        <p:txBody>
          <a:bodyPr/>
          <a:lstStyle/>
          <a:p>
            <a:r>
              <a:rPr lang="en-US" dirty="0"/>
              <a:t>The major components of this model are:</a:t>
            </a:r>
          </a:p>
          <a:p>
            <a:endParaRPr lang="en-US" b="1" dirty="0"/>
          </a:p>
          <a:p>
            <a:r>
              <a:rPr lang="en-US" b="1" dirty="0"/>
              <a:t>A set of servers </a:t>
            </a:r>
            <a:r>
              <a:rPr lang="en-US" dirty="0"/>
              <a:t>that offer services to other components. </a:t>
            </a:r>
          </a:p>
          <a:p>
            <a:r>
              <a:rPr lang="en-US" dirty="0"/>
              <a:t>Examples of servers include </a:t>
            </a:r>
            <a:r>
              <a:rPr lang="en-US" b="1" dirty="0"/>
              <a:t>print servers</a:t>
            </a:r>
            <a:r>
              <a:rPr lang="en-US" dirty="0"/>
              <a:t> that offer printing services, </a:t>
            </a:r>
            <a:r>
              <a:rPr lang="en-US" b="1" dirty="0"/>
              <a:t>file servers</a:t>
            </a:r>
            <a:r>
              <a:rPr lang="en-US" dirty="0"/>
              <a:t> that offer file management services, and a </a:t>
            </a:r>
            <a:r>
              <a:rPr lang="en-US" b="1" dirty="0"/>
              <a:t>compile server</a:t>
            </a:r>
            <a:r>
              <a:rPr lang="en-US" dirty="0"/>
              <a:t> that offers programming language compilation services. </a:t>
            </a:r>
          </a:p>
          <a:p>
            <a:r>
              <a:rPr lang="en-US" dirty="0"/>
              <a:t>Servers are software components, and several servers may run on the same computer.</a:t>
            </a:r>
          </a:p>
        </p:txBody>
      </p:sp>
      <p:sp>
        <p:nvSpPr>
          <p:cNvPr id="4" name="Date Placeholder 3">
            <a:extLst>
              <a:ext uri="{FF2B5EF4-FFF2-40B4-BE49-F238E27FC236}">
                <a16:creationId xmlns:a16="http://schemas.microsoft.com/office/drawing/2014/main" id="{91F552F7-5007-4FF7-B648-F939B26D257E}"/>
              </a:ext>
            </a:extLst>
          </p:cNvPr>
          <p:cNvSpPr>
            <a:spLocks noGrp="1"/>
          </p:cNvSpPr>
          <p:nvPr>
            <p:ph type="dt" sz="half" idx="10"/>
          </p:nvPr>
        </p:nvSpPr>
        <p:spPr/>
        <p:txBody>
          <a:bodyPr/>
          <a:lstStyle/>
          <a:p>
            <a:fld id="{1EC4D177-3FD8-1541-B11E-1C53E75416D7}" type="datetime1">
              <a:rPr lang="en-GB" smtClean="0"/>
              <a:pPr/>
              <a:t>03/03/2020</a:t>
            </a:fld>
            <a:endParaRPr lang="en-US"/>
          </a:p>
        </p:txBody>
      </p:sp>
      <p:sp>
        <p:nvSpPr>
          <p:cNvPr id="5" name="Slide Number Placeholder 4">
            <a:extLst>
              <a:ext uri="{FF2B5EF4-FFF2-40B4-BE49-F238E27FC236}">
                <a16:creationId xmlns:a16="http://schemas.microsoft.com/office/drawing/2014/main" id="{69AEC410-FF2E-4239-B0B9-E7CAB7005A6B}"/>
              </a:ext>
            </a:extLst>
          </p:cNvPr>
          <p:cNvSpPr>
            <a:spLocks noGrp="1"/>
          </p:cNvSpPr>
          <p:nvPr>
            <p:ph type="sldNum" sz="quarter" idx="12"/>
          </p:nvPr>
        </p:nvSpPr>
        <p:spPr/>
        <p:txBody>
          <a:bodyPr/>
          <a:lstStyle/>
          <a:p>
            <a:fld id="{EC33B370-F672-B743-B3AF-248A63C17270}" type="slidenum">
              <a:rPr lang="en-US" smtClean="0"/>
              <a:pPr/>
              <a:t>8</a:t>
            </a:fld>
            <a:endParaRPr lang="en-US"/>
          </a:p>
        </p:txBody>
      </p:sp>
    </p:spTree>
    <p:extLst>
      <p:ext uri="{BB962C8B-B14F-4D97-AF65-F5344CB8AC3E}">
        <p14:creationId xmlns:p14="http://schemas.microsoft.com/office/powerpoint/2010/main" val="291137411"/>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7C6A-0B31-40BB-A8B0-56DC591A952F}"/>
              </a:ext>
            </a:extLst>
          </p:cNvPr>
          <p:cNvSpPr>
            <a:spLocks noGrp="1"/>
          </p:cNvSpPr>
          <p:nvPr>
            <p:ph type="title"/>
          </p:nvPr>
        </p:nvSpPr>
        <p:spPr/>
        <p:txBody>
          <a:bodyPr/>
          <a:lstStyle/>
          <a:p>
            <a:r>
              <a:rPr lang="en-US" sz="2000" dirty="0"/>
              <a:t>Components of c</a:t>
            </a:r>
            <a:r>
              <a:rPr lang="en-GB" sz="2000" dirty="0"/>
              <a:t>lient–server architecture </a:t>
            </a:r>
            <a:r>
              <a:rPr lang="en-US" sz="2000" dirty="0"/>
              <a:t>pattern … cont.</a:t>
            </a:r>
          </a:p>
        </p:txBody>
      </p:sp>
      <p:sp>
        <p:nvSpPr>
          <p:cNvPr id="3" name="Content Placeholder 2">
            <a:extLst>
              <a:ext uri="{FF2B5EF4-FFF2-40B4-BE49-F238E27FC236}">
                <a16:creationId xmlns:a16="http://schemas.microsoft.com/office/drawing/2014/main" id="{2EEE5047-C674-4056-8D72-558C1E49FE76}"/>
              </a:ext>
            </a:extLst>
          </p:cNvPr>
          <p:cNvSpPr>
            <a:spLocks noGrp="1"/>
          </p:cNvSpPr>
          <p:nvPr>
            <p:ph idx="1"/>
          </p:nvPr>
        </p:nvSpPr>
        <p:spPr/>
        <p:txBody>
          <a:bodyPr/>
          <a:lstStyle/>
          <a:p>
            <a:r>
              <a:rPr lang="en-US" dirty="0"/>
              <a:t>The major components of this model are:</a:t>
            </a:r>
          </a:p>
          <a:p>
            <a:endParaRPr lang="en-US" b="1" dirty="0"/>
          </a:p>
          <a:p>
            <a:r>
              <a:rPr lang="en-US" b="1" dirty="0"/>
              <a:t>A set of clients </a:t>
            </a:r>
            <a:r>
              <a:rPr lang="en-US" dirty="0"/>
              <a:t>that call on the services offered by servers. </a:t>
            </a:r>
          </a:p>
          <a:p>
            <a:r>
              <a:rPr lang="en-US" dirty="0"/>
              <a:t>There will normally be several instances of a client program executing concurrently on different computers.</a:t>
            </a:r>
          </a:p>
        </p:txBody>
      </p:sp>
      <p:sp>
        <p:nvSpPr>
          <p:cNvPr id="4" name="Date Placeholder 3">
            <a:extLst>
              <a:ext uri="{FF2B5EF4-FFF2-40B4-BE49-F238E27FC236}">
                <a16:creationId xmlns:a16="http://schemas.microsoft.com/office/drawing/2014/main" id="{91F552F7-5007-4FF7-B648-F939B26D257E}"/>
              </a:ext>
            </a:extLst>
          </p:cNvPr>
          <p:cNvSpPr>
            <a:spLocks noGrp="1"/>
          </p:cNvSpPr>
          <p:nvPr>
            <p:ph type="dt" sz="half" idx="10"/>
          </p:nvPr>
        </p:nvSpPr>
        <p:spPr/>
        <p:txBody>
          <a:bodyPr/>
          <a:lstStyle/>
          <a:p>
            <a:fld id="{1EC4D177-3FD8-1541-B11E-1C53E75416D7}" type="datetime1">
              <a:rPr lang="en-GB" smtClean="0"/>
              <a:pPr/>
              <a:t>03/03/2020</a:t>
            </a:fld>
            <a:endParaRPr lang="en-US"/>
          </a:p>
        </p:txBody>
      </p:sp>
      <p:sp>
        <p:nvSpPr>
          <p:cNvPr id="5" name="Slide Number Placeholder 4">
            <a:extLst>
              <a:ext uri="{FF2B5EF4-FFF2-40B4-BE49-F238E27FC236}">
                <a16:creationId xmlns:a16="http://schemas.microsoft.com/office/drawing/2014/main" id="{69AEC410-FF2E-4239-B0B9-E7CAB7005A6B}"/>
              </a:ext>
            </a:extLst>
          </p:cNvPr>
          <p:cNvSpPr>
            <a:spLocks noGrp="1"/>
          </p:cNvSpPr>
          <p:nvPr>
            <p:ph type="sldNum" sz="quarter" idx="12"/>
          </p:nvPr>
        </p:nvSpPr>
        <p:spPr/>
        <p:txBody>
          <a:bodyPr/>
          <a:lstStyle/>
          <a:p>
            <a:fld id="{EC33B370-F672-B743-B3AF-248A63C17270}" type="slidenum">
              <a:rPr lang="en-US" smtClean="0"/>
              <a:pPr/>
              <a:t>9</a:t>
            </a:fld>
            <a:endParaRPr lang="en-US"/>
          </a:p>
        </p:txBody>
      </p:sp>
    </p:spTree>
    <p:extLst>
      <p:ext uri="{BB962C8B-B14F-4D97-AF65-F5344CB8AC3E}">
        <p14:creationId xmlns:p14="http://schemas.microsoft.com/office/powerpoint/2010/main" val="2795240656"/>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6410</TotalTime>
  <Words>1230</Words>
  <Application>Microsoft Office PowerPoint</Application>
  <PresentationFormat>On-screen Show (4:3)</PresentationFormat>
  <Paragraphs>127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Helvetica</vt:lpstr>
      <vt:lpstr>Wingdings</vt:lpstr>
      <vt:lpstr>SE10 slides</vt:lpstr>
      <vt:lpstr>Chapter 1 – Architectural Design</vt:lpstr>
      <vt:lpstr>Reference - Text Book:</vt:lpstr>
      <vt:lpstr>Topics covered</vt:lpstr>
      <vt:lpstr>Architectural patterns</vt:lpstr>
      <vt:lpstr>Client–server architecture</vt:lpstr>
      <vt:lpstr>Client–server architecture … cont.</vt:lpstr>
      <vt:lpstr>The Client–server pattern</vt:lpstr>
      <vt:lpstr>Components of client–server architecture pattern</vt:lpstr>
      <vt:lpstr>Components of client–server architecture pattern … cont.</vt:lpstr>
      <vt:lpstr>Components of client–server architecture pattern … cont.</vt:lpstr>
      <vt:lpstr>Client–server architecture - distributed architecture</vt:lpstr>
      <vt:lpstr>Client–server architecture - client role</vt:lpstr>
      <vt:lpstr>A client–server architecture for a film library </vt:lpstr>
      <vt:lpstr>A client–server architecture for a film library … cont. </vt:lpstr>
      <vt:lpstr>A client–server architecture for a film library … cont. </vt:lpstr>
      <vt:lpstr>A client–server architecture - advantages</vt:lpstr>
      <vt:lpstr>Key points</vt:lpstr>
      <vt:lpstr>Exercises</vt:lpstr>
      <vt:lpstr>Chapter 1 – Architectural Design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Rafat Almsiedeen</cp:lastModifiedBy>
  <cp:revision>71</cp:revision>
  <dcterms:created xsi:type="dcterms:W3CDTF">2010-01-18T20:35:25Z</dcterms:created>
  <dcterms:modified xsi:type="dcterms:W3CDTF">2020-03-03T19:37:51Z</dcterms:modified>
</cp:coreProperties>
</file>