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17"/>
  </p:notesMasterIdLst>
  <p:handoutMasterIdLst>
    <p:handoutMasterId r:id="rId18"/>
  </p:handoutMasterIdLst>
  <p:sldIdLst>
    <p:sldId id="256" r:id="rId2"/>
    <p:sldId id="404" r:id="rId3"/>
    <p:sldId id="277" r:id="rId4"/>
    <p:sldId id="416" r:id="rId5"/>
    <p:sldId id="417" r:id="rId6"/>
    <p:sldId id="418" r:id="rId7"/>
    <p:sldId id="419" r:id="rId8"/>
    <p:sldId id="289" r:id="rId9"/>
    <p:sldId id="268" r:id="rId10"/>
    <p:sldId id="422" r:id="rId11"/>
    <p:sldId id="420" r:id="rId12"/>
    <p:sldId id="269" r:id="rId13"/>
    <p:sldId id="421" r:id="rId14"/>
    <p:sldId id="326" r:id="rId15"/>
    <p:sldId id="415" r:id="rId1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311" autoAdjust="0"/>
    <p:restoredTop sz="94660"/>
  </p:normalViewPr>
  <p:slideViewPr>
    <p:cSldViewPr snapToGrid="0" snapToObjects="1">
      <p:cViewPr varScale="1">
        <p:scale>
          <a:sx n="64" d="100"/>
          <a:sy n="64" d="100"/>
        </p:scale>
        <p:origin x="1452" y="72"/>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3/10/2020</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3/10/2020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pPr/>
              <a:t>10/03/2020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pPr/>
              <a:t>10/03/2020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pPr/>
              <a:t>10/03/2020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pPr/>
              <a:t>10/03/2020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pPr/>
              <a:t>10/03/2020</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pPr/>
              <a:t>10/03/2020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pPr/>
              <a:t>10/03/2020</a:t>
            </a:fld>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pPr/>
              <a:t>10/03/2020</a:t>
            </a:fld>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pPr/>
              <a:t>10/03/2020</a:t>
            </a:fld>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pPr/>
              <a:t>10/03/2020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pPr/>
              <a:t>10/03/2020</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pPr/>
              <a:t>10/03/2020</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ahyp="http://schemas.microsoft.com/office/drawing/2018/hyperlinkcolor"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51F7D-F733-4562-93E9-9A29071CFC9B}"/>
              </a:ext>
            </a:extLst>
          </p:cNvPr>
          <p:cNvSpPr>
            <a:spLocks noGrp="1"/>
          </p:cNvSpPr>
          <p:nvPr>
            <p:ph type="title"/>
          </p:nvPr>
        </p:nvSpPr>
        <p:spPr/>
        <p:txBody>
          <a:bodyPr/>
          <a:lstStyle/>
          <a:p>
            <a:r>
              <a:rPr lang="en-US" dirty="0"/>
              <a:t>Data processing system</a:t>
            </a:r>
          </a:p>
        </p:txBody>
      </p:sp>
      <p:sp>
        <p:nvSpPr>
          <p:cNvPr id="3" name="Content Placeholder 2">
            <a:extLst>
              <a:ext uri="{FF2B5EF4-FFF2-40B4-BE49-F238E27FC236}">
                <a16:creationId xmlns:a16="http://schemas.microsoft.com/office/drawing/2014/main" id="{F2AF800A-46D2-4E9F-8C4A-2968E2FFBDB7}"/>
              </a:ext>
            </a:extLst>
          </p:cNvPr>
          <p:cNvSpPr>
            <a:spLocks noGrp="1"/>
          </p:cNvSpPr>
          <p:nvPr>
            <p:ph idx="1"/>
          </p:nvPr>
        </p:nvSpPr>
        <p:spPr/>
        <p:txBody>
          <a:bodyPr/>
          <a:lstStyle/>
          <a:p>
            <a:r>
              <a:rPr lang="en-US" dirty="0"/>
              <a:t>A system that aims to process large amounts of structured data. </a:t>
            </a:r>
          </a:p>
          <a:p>
            <a:r>
              <a:rPr lang="en-US" dirty="0"/>
              <a:t>These systems usually process the data in </a:t>
            </a:r>
            <a:r>
              <a:rPr lang="en-US" b="1" dirty="0"/>
              <a:t>batches</a:t>
            </a:r>
            <a:r>
              <a:rPr lang="en-US" dirty="0"/>
              <a:t> and follow an input-process-output model. </a:t>
            </a:r>
          </a:p>
          <a:p>
            <a:r>
              <a:rPr lang="en-US" dirty="0"/>
              <a:t>Examples of data processing systems are:</a:t>
            </a:r>
          </a:p>
          <a:p>
            <a:pPr lvl="1"/>
            <a:r>
              <a:rPr lang="en-US" sz="2400" dirty="0"/>
              <a:t>billing and invoicing systems, and </a:t>
            </a:r>
          </a:p>
          <a:p>
            <a:pPr lvl="1"/>
            <a:r>
              <a:rPr lang="en-US" sz="2400" dirty="0"/>
              <a:t>payment systems.</a:t>
            </a:r>
          </a:p>
        </p:txBody>
      </p:sp>
      <p:sp>
        <p:nvSpPr>
          <p:cNvPr id="4" name="Date Placeholder 3">
            <a:extLst>
              <a:ext uri="{FF2B5EF4-FFF2-40B4-BE49-F238E27FC236}">
                <a16:creationId xmlns:a16="http://schemas.microsoft.com/office/drawing/2014/main" id="{BB117328-4D94-46EF-AD79-D92F46408E4D}"/>
              </a:ext>
            </a:extLst>
          </p:cNvPr>
          <p:cNvSpPr>
            <a:spLocks noGrp="1"/>
          </p:cNvSpPr>
          <p:nvPr>
            <p:ph type="dt" sz="half" idx="10"/>
          </p:nvPr>
        </p:nvSpPr>
        <p:spPr/>
        <p:txBody>
          <a:bodyPr/>
          <a:lstStyle/>
          <a:p>
            <a:fld id="{1EC4D177-3FD8-1541-B11E-1C53E75416D7}" type="datetime1">
              <a:rPr lang="en-GB" smtClean="0"/>
              <a:pPr/>
              <a:t>10/03/2020</a:t>
            </a:fld>
            <a:endParaRPr lang="en-US"/>
          </a:p>
        </p:txBody>
      </p:sp>
      <p:sp>
        <p:nvSpPr>
          <p:cNvPr id="5" name="Slide Number Placeholder 4">
            <a:extLst>
              <a:ext uri="{FF2B5EF4-FFF2-40B4-BE49-F238E27FC236}">
                <a16:creationId xmlns:a16="http://schemas.microsoft.com/office/drawing/2014/main" id="{D155985F-C1DB-4814-919D-EE14C933FCB0}"/>
              </a:ext>
            </a:extLst>
          </p:cNvPr>
          <p:cNvSpPr>
            <a:spLocks noGrp="1"/>
          </p:cNvSpPr>
          <p:nvPr>
            <p:ph type="sldNum" sz="quarter" idx="12"/>
          </p:nvPr>
        </p:nvSpPr>
        <p:spPr/>
        <p:txBody>
          <a:bodyPr/>
          <a:lstStyle/>
          <a:p>
            <a:fld id="{EC33B370-F672-B743-B3AF-248A63C17270}" type="slidenum">
              <a:rPr lang="en-US" smtClean="0"/>
              <a:pPr/>
              <a:t>10</a:t>
            </a:fld>
            <a:endParaRPr lang="en-US"/>
          </a:p>
        </p:txBody>
      </p:sp>
    </p:spTree>
    <p:extLst>
      <p:ext uri="{BB962C8B-B14F-4D97-AF65-F5344CB8AC3E}">
        <p14:creationId xmlns:p14="http://schemas.microsoft.com/office/powerpoint/2010/main" val="2601452662"/>
      </p:ext>
    </p:extLst>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64F713-AC7B-4BDD-A012-26ECF4C9951E}"/>
              </a:ext>
            </a:extLst>
          </p:cNvPr>
          <p:cNvSpPr>
            <a:spLocks noGrp="1"/>
          </p:cNvSpPr>
          <p:nvPr>
            <p:ph type="title"/>
          </p:nvPr>
        </p:nvSpPr>
        <p:spPr/>
        <p:txBody>
          <a:bodyPr/>
          <a:lstStyle/>
          <a:p>
            <a:r>
              <a:rPr lang="en-US" dirty="0"/>
              <a:t>An example of the pipe and filter architecture used in a payments system</a:t>
            </a:r>
          </a:p>
        </p:txBody>
      </p:sp>
      <p:sp>
        <p:nvSpPr>
          <p:cNvPr id="3" name="Content Placeholder 2">
            <a:extLst>
              <a:ext uri="{FF2B5EF4-FFF2-40B4-BE49-F238E27FC236}">
                <a16:creationId xmlns:a16="http://schemas.microsoft.com/office/drawing/2014/main" id="{985F4E37-2CE6-4F61-9FC5-BDBE1D88C5D9}"/>
              </a:ext>
            </a:extLst>
          </p:cNvPr>
          <p:cNvSpPr>
            <a:spLocks noGrp="1"/>
          </p:cNvSpPr>
          <p:nvPr>
            <p:ph idx="1"/>
          </p:nvPr>
        </p:nvSpPr>
        <p:spPr/>
        <p:txBody>
          <a:bodyPr/>
          <a:lstStyle/>
          <a:p>
            <a:r>
              <a:rPr lang="en-US" dirty="0"/>
              <a:t>An example of this type of system architecture, used in a batch processing application, is shown in Figure </a:t>
            </a:r>
            <a:r>
              <a:rPr lang="en-US" dirty="0">
                <a:solidFill>
                  <a:srgbClr val="FF0000"/>
                </a:solidFill>
              </a:rPr>
              <a:t>2</a:t>
            </a:r>
            <a:r>
              <a:rPr lang="en-US" dirty="0"/>
              <a:t>.</a:t>
            </a:r>
          </a:p>
          <a:p>
            <a:r>
              <a:rPr lang="en-US" dirty="0"/>
              <a:t>An organization has issued invoices to customers.</a:t>
            </a:r>
          </a:p>
          <a:p>
            <a:r>
              <a:rPr lang="en-US" dirty="0"/>
              <a:t>Once a week, payments that have been made are reconciled with the invoices.</a:t>
            </a:r>
          </a:p>
          <a:p>
            <a:r>
              <a:rPr lang="en-US" dirty="0"/>
              <a:t>For those invoices that have been paid, a receipt is issued. </a:t>
            </a:r>
          </a:p>
          <a:p>
            <a:r>
              <a:rPr lang="en-US" dirty="0"/>
              <a:t>For those invoices that have not been paid within the allowed payment time, a reminder is issued.</a:t>
            </a:r>
          </a:p>
        </p:txBody>
      </p:sp>
      <p:sp>
        <p:nvSpPr>
          <p:cNvPr id="4" name="Date Placeholder 3">
            <a:extLst>
              <a:ext uri="{FF2B5EF4-FFF2-40B4-BE49-F238E27FC236}">
                <a16:creationId xmlns:a16="http://schemas.microsoft.com/office/drawing/2014/main" id="{684B14A4-E3A4-45FF-A011-DD1D83C43D61}"/>
              </a:ext>
            </a:extLst>
          </p:cNvPr>
          <p:cNvSpPr>
            <a:spLocks noGrp="1"/>
          </p:cNvSpPr>
          <p:nvPr>
            <p:ph type="dt" sz="half" idx="10"/>
          </p:nvPr>
        </p:nvSpPr>
        <p:spPr/>
        <p:txBody>
          <a:bodyPr/>
          <a:lstStyle/>
          <a:p>
            <a:fld id="{1EC4D177-3FD8-1541-B11E-1C53E75416D7}" type="datetime1">
              <a:rPr lang="en-GB" smtClean="0"/>
              <a:pPr/>
              <a:t>10/03/2020</a:t>
            </a:fld>
            <a:endParaRPr lang="en-US"/>
          </a:p>
        </p:txBody>
      </p:sp>
      <p:sp>
        <p:nvSpPr>
          <p:cNvPr id="5" name="Slide Number Placeholder 4">
            <a:extLst>
              <a:ext uri="{FF2B5EF4-FFF2-40B4-BE49-F238E27FC236}">
                <a16:creationId xmlns:a16="http://schemas.microsoft.com/office/drawing/2014/main" id="{676AC20C-3704-4803-8EBD-8E95F86828C5}"/>
              </a:ext>
            </a:extLst>
          </p:cNvPr>
          <p:cNvSpPr>
            <a:spLocks noGrp="1"/>
          </p:cNvSpPr>
          <p:nvPr>
            <p:ph type="sldNum" sz="quarter" idx="12"/>
          </p:nvPr>
        </p:nvSpPr>
        <p:spPr/>
        <p:txBody>
          <a:bodyPr/>
          <a:lstStyle/>
          <a:p>
            <a:fld id="{EC33B370-F672-B743-B3AF-248A63C17270}" type="slidenum">
              <a:rPr lang="en-US" smtClean="0"/>
              <a:pPr/>
              <a:t>11</a:t>
            </a:fld>
            <a:endParaRPr lang="en-US"/>
          </a:p>
        </p:txBody>
      </p:sp>
    </p:spTree>
    <p:extLst>
      <p:ext uri="{BB962C8B-B14F-4D97-AF65-F5344CB8AC3E}">
        <p14:creationId xmlns:p14="http://schemas.microsoft.com/office/powerpoint/2010/main" val="1359360850"/>
      </p:ext>
    </p:extLst>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0987" y="274638"/>
            <a:ext cx="7349445" cy="1143000"/>
          </a:xfrm>
        </p:spPr>
        <p:txBody>
          <a:bodyPr/>
          <a:lstStyle/>
          <a:p>
            <a:r>
              <a:rPr lang="en-US" dirty="0"/>
              <a:t>An example of the pipe and filter architecture used in a payments system</a:t>
            </a:r>
            <a:r>
              <a:rPr lang="en-GB" dirty="0"/>
              <a:t> … cont.</a:t>
            </a:r>
            <a:endParaRPr lang="en-US"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12</a:t>
            </a:fld>
            <a:endParaRPr lang="en-US"/>
          </a:p>
        </p:txBody>
      </p:sp>
      <p:pic>
        <p:nvPicPr>
          <p:cNvPr id="10" name="Content Placeholder 9">
            <a:extLst>
              <a:ext uri="{FF2B5EF4-FFF2-40B4-BE49-F238E27FC236}">
                <a16:creationId xmlns:a16="http://schemas.microsoft.com/office/drawing/2014/main" id="{43B62578-CE97-4859-B59A-97EA6D55117B}"/>
              </a:ext>
            </a:extLst>
          </p:cNvPr>
          <p:cNvPicPr>
            <a:picLocks noGrp="1" noChangeAspect="1"/>
          </p:cNvPicPr>
          <p:nvPr>
            <p:ph idx="1"/>
          </p:nvPr>
        </p:nvPicPr>
        <p:blipFill>
          <a:blip r:embed="rId2"/>
          <a:stretch>
            <a:fillRect/>
          </a:stretch>
        </p:blipFill>
        <p:spPr>
          <a:xfrm>
            <a:off x="400987" y="2221206"/>
            <a:ext cx="8342026" cy="2415587"/>
          </a:xfrm>
          <a:prstGeom prst="rect">
            <a:avLst/>
          </a:prstGeom>
        </p:spPr>
      </p:pic>
      <p:sp>
        <p:nvSpPr>
          <p:cNvPr id="9" name="Rectangle 8">
            <a:extLst>
              <a:ext uri="{FF2B5EF4-FFF2-40B4-BE49-F238E27FC236}">
                <a16:creationId xmlns:a16="http://schemas.microsoft.com/office/drawing/2014/main" id="{BEB51E98-4B81-4AFB-AA38-7D8B3B4F05E0}"/>
              </a:ext>
            </a:extLst>
          </p:cNvPr>
          <p:cNvSpPr/>
          <p:nvPr/>
        </p:nvSpPr>
        <p:spPr>
          <a:xfrm>
            <a:off x="457199" y="5127239"/>
            <a:ext cx="8285813" cy="369332"/>
          </a:xfrm>
          <a:prstGeom prst="rect">
            <a:avLst/>
          </a:prstGeom>
        </p:spPr>
        <p:txBody>
          <a:bodyPr wrap="square">
            <a:spAutoFit/>
          </a:bodyPr>
          <a:lstStyle/>
          <a:p>
            <a:pPr algn="ctr"/>
            <a:r>
              <a:rPr lang="en-US" b="1" dirty="0"/>
              <a:t>Figure 2.</a:t>
            </a:r>
            <a:r>
              <a:rPr lang="en-US" dirty="0"/>
              <a:t> An example of the pipe and filter architecture.</a:t>
            </a: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8D9A8-2733-4C2B-82F0-DCA81EC89500}"/>
              </a:ext>
            </a:extLst>
          </p:cNvPr>
          <p:cNvSpPr>
            <a:spLocks noGrp="1"/>
          </p:cNvSpPr>
          <p:nvPr>
            <p:ph type="title"/>
          </p:nvPr>
        </p:nvSpPr>
        <p:spPr/>
        <p:txBody>
          <a:bodyPr/>
          <a:lstStyle/>
          <a:p>
            <a:r>
              <a:rPr lang="en-GB" dirty="0"/>
              <a:t>Pipe and filter architecture … cont.</a:t>
            </a:r>
            <a:endParaRPr lang="en-US" dirty="0"/>
          </a:p>
        </p:txBody>
      </p:sp>
      <p:sp>
        <p:nvSpPr>
          <p:cNvPr id="3" name="Content Placeholder 2">
            <a:extLst>
              <a:ext uri="{FF2B5EF4-FFF2-40B4-BE49-F238E27FC236}">
                <a16:creationId xmlns:a16="http://schemas.microsoft.com/office/drawing/2014/main" id="{115DDB68-F014-42ED-8EA0-28D98C26A641}"/>
              </a:ext>
            </a:extLst>
          </p:cNvPr>
          <p:cNvSpPr>
            <a:spLocks noGrp="1"/>
          </p:cNvSpPr>
          <p:nvPr>
            <p:ph idx="1"/>
          </p:nvPr>
        </p:nvSpPr>
        <p:spPr>
          <a:xfrm>
            <a:off x="457200" y="1600200"/>
            <a:ext cx="8229600" cy="4983162"/>
          </a:xfrm>
        </p:spPr>
        <p:txBody>
          <a:bodyPr/>
          <a:lstStyle/>
          <a:p>
            <a:r>
              <a:rPr lang="en-US" dirty="0"/>
              <a:t>Pipe and filter systems are best suited to batch processing systems and embedded systems where there is limited user interaction. </a:t>
            </a:r>
          </a:p>
          <a:p>
            <a:r>
              <a:rPr lang="en-US" dirty="0"/>
              <a:t>Interactive systems are difficult to write using the pipe and filter model because of the need for a stream of data to be processed. </a:t>
            </a:r>
          </a:p>
          <a:p>
            <a:r>
              <a:rPr lang="en-US" dirty="0"/>
              <a:t>While simple textual input and output can be modeled in this way, graphical user interfaces have more complex I/O formats and a control strategy that is based on events such as mouse clicks or menu selections. </a:t>
            </a:r>
          </a:p>
          <a:p>
            <a:r>
              <a:rPr lang="en-US" dirty="0"/>
              <a:t>It is difficult to implement this as a sequential stream that conforms to the pipe and filter model.</a:t>
            </a:r>
          </a:p>
        </p:txBody>
      </p:sp>
      <p:sp>
        <p:nvSpPr>
          <p:cNvPr id="5" name="Slide Number Placeholder 4">
            <a:extLst>
              <a:ext uri="{FF2B5EF4-FFF2-40B4-BE49-F238E27FC236}">
                <a16:creationId xmlns:a16="http://schemas.microsoft.com/office/drawing/2014/main" id="{DC254814-605E-4DAE-BADE-D4FBFF383FEF}"/>
              </a:ext>
            </a:extLst>
          </p:cNvPr>
          <p:cNvSpPr>
            <a:spLocks noGrp="1"/>
          </p:cNvSpPr>
          <p:nvPr>
            <p:ph type="sldNum" sz="quarter" idx="12"/>
          </p:nvPr>
        </p:nvSpPr>
        <p:spPr/>
        <p:txBody>
          <a:bodyPr/>
          <a:lstStyle/>
          <a:p>
            <a:fld id="{EC33B370-F672-B743-B3AF-248A63C17270}" type="slidenum">
              <a:rPr lang="en-US" smtClean="0"/>
              <a:pPr/>
              <a:t>13</a:t>
            </a:fld>
            <a:endParaRPr lang="en-US"/>
          </a:p>
        </p:txBody>
      </p:sp>
    </p:spTree>
    <p:extLst>
      <p:ext uri="{BB962C8B-B14F-4D97-AF65-F5344CB8AC3E}">
        <p14:creationId xmlns:p14="http://schemas.microsoft.com/office/powerpoint/2010/main" val="3770023263"/>
      </p:ext>
    </p:extLst>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636102"/>
            <a:ext cx="8229600" cy="5085373"/>
          </a:xfrm>
        </p:spPr>
        <p:txBody>
          <a:bodyPr/>
          <a:lstStyle/>
          <a:p>
            <a:r>
              <a:rPr lang="en-US" dirty="0"/>
              <a:t>Architectural patterns are a means of reusing knowledge about generic system architectures. They describe the architecture, explain when it may be used and describe its advantages and disadvantages.</a:t>
            </a:r>
          </a:p>
          <a:p>
            <a:r>
              <a:rPr lang="en-US" dirty="0"/>
              <a:t>Pipe and filter pattern consists of any number of components (filters) that transform or filter data, before passing it on via connectors (pipes) to other components.</a:t>
            </a:r>
          </a:p>
        </p:txBody>
      </p:sp>
      <p:sp>
        <p:nvSpPr>
          <p:cNvPr id="5" name="Slide Number Placeholder 4"/>
          <p:cNvSpPr>
            <a:spLocks noGrp="1"/>
          </p:cNvSpPr>
          <p:nvPr>
            <p:ph type="sldNum" sz="quarter" idx="12"/>
          </p:nvPr>
        </p:nvSpPr>
        <p:spPr/>
        <p:txBody>
          <a:bodyPr/>
          <a:lstStyle/>
          <a:p>
            <a:fld id="{EC33B370-F672-B743-B3AF-248A63C17270}" type="slidenum">
              <a:rPr lang="en-US" smtClean="0"/>
              <a:pPr/>
              <a:t>14</a:t>
            </a:fld>
            <a:endParaRPr lang="en-US"/>
          </a:p>
        </p:txBody>
      </p:sp>
      <p:pic>
        <p:nvPicPr>
          <p:cNvPr id="6" name="Picture 5" descr="A screenshot of a cell phone&#10;&#10;Description automatically generated">
            <a:extLst>
              <a:ext uri="{FF2B5EF4-FFF2-40B4-BE49-F238E27FC236}">
                <a16:creationId xmlns:a16="http://schemas.microsoft.com/office/drawing/2014/main" id="{1F79B407-9709-4226-9186-CF654231D55F}"/>
              </a:ext>
            </a:extLst>
          </p:cNvPr>
          <p:cNvPicPr>
            <a:picLocks noChangeAspect="1"/>
          </p:cNvPicPr>
          <p:nvPr/>
        </p:nvPicPr>
        <p:blipFill>
          <a:blip r:embed="rId2"/>
          <a:stretch>
            <a:fillRect/>
          </a:stretch>
        </p:blipFill>
        <p:spPr>
          <a:xfrm>
            <a:off x="1234236" y="5391471"/>
            <a:ext cx="6675527" cy="840195"/>
          </a:xfrm>
          <a:prstGeom prst="rect">
            <a:avLst/>
          </a:prstGeom>
        </p:spPr>
      </p:pic>
    </p:spTree>
    <p:extLst>
      <p:ext uri="{BB962C8B-B14F-4D97-AF65-F5344CB8AC3E}">
        <p14:creationId xmlns:p14="http://schemas.microsoft.com/office/powerpoint/2010/main" val="3426720306"/>
      </p:ext>
    </p:extLst>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ahyp="http://schemas.microsoft.com/office/drawing/2018/hyperlinkcolor"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hlinkClick r:id="rId3"/>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extLst>
      <p:ext uri="{BB962C8B-B14F-4D97-AF65-F5344CB8AC3E}">
        <p14:creationId xmlns:p14="http://schemas.microsoft.com/office/powerpoint/2010/main" val="4006498227"/>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6940-B014-463E-B732-BF72795FEF92}"/>
              </a:ext>
            </a:extLst>
          </p:cNvPr>
          <p:cNvSpPr>
            <a:spLocks noGrp="1"/>
          </p:cNvSpPr>
          <p:nvPr>
            <p:ph type="title"/>
          </p:nvPr>
        </p:nvSpPr>
        <p:spPr/>
        <p:txBody>
          <a:bodyPr/>
          <a:lstStyle/>
          <a:p>
            <a:r>
              <a:rPr lang="en-US" dirty="0"/>
              <a:t>Reference - Text Book:</a:t>
            </a:r>
          </a:p>
        </p:txBody>
      </p:sp>
      <p:sp>
        <p:nvSpPr>
          <p:cNvPr id="3" name="Content Placeholder 2">
            <a:extLst>
              <a:ext uri="{FF2B5EF4-FFF2-40B4-BE49-F238E27FC236}">
                <a16:creationId xmlns:a16="http://schemas.microsoft.com/office/drawing/2014/main" id="{C9667C07-9BB7-4EBC-B6B2-505E34CD917E}"/>
              </a:ext>
            </a:extLst>
          </p:cNvPr>
          <p:cNvSpPr>
            <a:spLocks noGrp="1"/>
          </p:cNvSpPr>
          <p:nvPr>
            <p:ph idx="1"/>
          </p:nvPr>
        </p:nvSpPr>
        <p:spPr/>
        <p:txBody>
          <a:bodyPr/>
          <a:lstStyle/>
          <a:p>
            <a:pPr algn="just">
              <a:buFont typeface="Wingdings" panose="05000000000000000000" pitchFamily="2" charset="2"/>
              <a:buChar char="§"/>
            </a:pPr>
            <a:r>
              <a:rPr lang="en-US" dirty="0">
                <a:solidFill>
                  <a:schemeClr val="tx1"/>
                </a:solidFill>
              </a:rPr>
              <a:t>Chapter </a:t>
            </a:r>
            <a:r>
              <a:rPr lang="en-US" b="1" dirty="0">
                <a:solidFill>
                  <a:schemeClr val="tx1"/>
                </a:solidFill>
              </a:rPr>
              <a:t>6</a:t>
            </a:r>
            <a:r>
              <a:rPr lang="en-US" dirty="0">
                <a:solidFill>
                  <a:schemeClr val="tx1"/>
                </a:solidFill>
              </a:rPr>
              <a:t> of Software Engineering book - by Ian Sommerville. l0th Edition. Addison Wesley, 2015,  ISBN-10: 0137035152.</a:t>
            </a:r>
          </a:p>
        </p:txBody>
      </p:sp>
      <p:sp>
        <p:nvSpPr>
          <p:cNvPr id="4" name="Slide Number Placeholder 3">
            <a:extLst>
              <a:ext uri="{FF2B5EF4-FFF2-40B4-BE49-F238E27FC236}">
                <a16:creationId xmlns:a16="http://schemas.microsoft.com/office/drawing/2014/main" id="{2CE56E8D-990B-4150-825B-36A4BD3F2F43}"/>
              </a:ext>
            </a:extLst>
          </p:cNvPr>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extLst>
      <p:ext uri="{BB962C8B-B14F-4D97-AF65-F5344CB8AC3E}">
        <p14:creationId xmlns:p14="http://schemas.microsoft.com/office/powerpoint/2010/main" val="283380035"/>
      </p:ext>
    </p:extLst>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solidFill>
                  <a:schemeClr val="tx1"/>
                </a:solidFill>
              </a:rPr>
              <a:t>Architectural views</a:t>
            </a:r>
            <a:endParaRPr lang="en-GB" dirty="0">
              <a:solidFill>
                <a:schemeClr val="tx1"/>
              </a:solidFill>
            </a:endParaRPr>
          </a:p>
          <a:p>
            <a:r>
              <a:rPr lang="en-US" dirty="0">
                <a:solidFill>
                  <a:srgbClr val="FF0000"/>
                </a:solidFill>
              </a:rPr>
              <a:t>Architectural patterns</a:t>
            </a:r>
            <a:endParaRPr lang="en-GB" dirty="0">
              <a:solidFill>
                <a:srgbClr val="FF0000"/>
              </a:solidFill>
            </a:endParaRPr>
          </a:p>
          <a:p>
            <a:r>
              <a:rPr lang="en-US" dirty="0"/>
              <a:t>Application architectures</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pPr/>
              <a:t>10/03/2020</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457200" y="2646802"/>
            <a:ext cx="8229600" cy="1143000"/>
          </a:xfrm>
        </p:spPr>
        <p:txBody>
          <a:bodyPr/>
          <a:lstStyle/>
          <a:p>
            <a:pPr algn="ctr"/>
            <a:r>
              <a:rPr lang="en-US" dirty="0"/>
              <a:t>Architectural patterns</a:t>
            </a: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4808E-F7D7-4EDB-9D28-61A435D81931}"/>
              </a:ext>
            </a:extLst>
          </p:cNvPr>
          <p:cNvSpPr>
            <a:spLocks noGrp="1"/>
          </p:cNvSpPr>
          <p:nvPr>
            <p:ph type="title"/>
          </p:nvPr>
        </p:nvSpPr>
        <p:spPr/>
        <p:txBody>
          <a:bodyPr/>
          <a:lstStyle/>
          <a:p>
            <a:r>
              <a:rPr lang="en-GB" dirty="0"/>
              <a:t>Pipe and filter architecture</a:t>
            </a:r>
            <a:endParaRPr lang="en-US" dirty="0"/>
          </a:p>
        </p:txBody>
      </p:sp>
      <p:sp>
        <p:nvSpPr>
          <p:cNvPr id="3" name="Content Placeholder 2">
            <a:extLst>
              <a:ext uri="{FF2B5EF4-FFF2-40B4-BE49-F238E27FC236}">
                <a16:creationId xmlns:a16="http://schemas.microsoft.com/office/drawing/2014/main" id="{B27F6297-5D32-4D45-AED7-85C4EB73E5D9}"/>
              </a:ext>
            </a:extLst>
          </p:cNvPr>
          <p:cNvSpPr>
            <a:spLocks noGrp="1"/>
          </p:cNvSpPr>
          <p:nvPr>
            <p:ph idx="1"/>
          </p:nvPr>
        </p:nvSpPr>
        <p:spPr>
          <a:xfrm>
            <a:off x="457200" y="1480280"/>
            <a:ext cx="8229600" cy="5362730"/>
          </a:xfrm>
        </p:spPr>
        <p:txBody>
          <a:bodyPr/>
          <a:lstStyle/>
          <a:p>
            <a:r>
              <a:rPr lang="en-US" sz="2200" dirty="0"/>
              <a:t>My final example of a general Architectural pattern is the Pipe and Filter pattern (see Figure </a:t>
            </a:r>
            <a:r>
              <a:rPr lang="en-US" sz="2200" dirty="0">
                <a:solidFill>
                  <a:srgbClr val="FF0000"/>
                </a:solidFill>
              </a:rPr>
              <a:t>1</a:t>
            </a:r>
            <a:r>
              <a:rPr lang="en-US" sz="2200" dirty="0"/>
              <a:t>). </a:t>
            </a:r>
          </a:p>
          <a:p>
            <a:r>
              <a:rPr lang="en-US" sz="2200" dirty="0"/>
              <a:t>This is a model of the </a:t>
            </a:r>
            <a:r>
              <a:rPr lang="en-US" sz="2200" b="1" dirty="0"/>
              <a:t>runtime</a:t>
            </a:r>
            <a:r>
              <a:rPr lang="en-US" sz="2200" dirty="0"/>
              <a:t> organization of a system where functional transformations process their inputs and produce outputs.</a:t>
            </a:r>
          </a:p>
          <a:p>
            <a:r>
              <a:rPr lang="en-US" sz="2200" dirty="0"/>
              <a:t>Data flows from one to another and is transformed as it moves through the sequence. </a:t>
            </a:r>
          </a:p>
          <a:p>
            <a:r>
              <a:rPr lang="en-US" sz="2200" dirty="0"/>
              <a:t>Each processing step is implemented as a transform.</a:t>
            </a:r>
          </a:p>
          <a:p>
            <a:r>
              <a:rPr lang="en-US" sz="2200" dirty="0"/>
              <a:t>Input data flows through these transforms until converted to output. </a:t>
            </a:r>
          </a:p>
          <a:p>
            <a:r>
              <a:rPr lang="en-US" sz="2200" dirty="0"/>
              <a:t>The transformations may execute sequentially or in parallel. </a:t>
            </a:r>
          </a:p>
          <a:p>
            <a:r>
              <a:rPr lang="en-US" sz="2200" dirty="0"/>
              <a:t>The data can be processed by each transform item by item or in a single batch.</a:t>
            </a:r>
          </a:p>
        </p:txBody>
      </p:sp>
      <p:sp>
        <p:nvSpPr>
          <p:cNvPr id="5" name="Slide Number Placeholder 4">
            <a:extLst>
              <a:ext uri="{FF2B5EF4-FFF2-40B4-BE49-F238E27FC236}">
                <a16:creationId xmlns:a16="http://schemas.microsoft.com/office/drawing/2014/main" id="{9846FF5A-CCF1-4DB0-B30C-58A193B3FBB0}"/>
              </a:ext>
            </a:extLst>
          </p:cNvPr>
          <p:cNvSpPr>
            <a:spLocks noGrp="1"/>
          </p:cNvSpPr>
          <p:nvPr>
            <p:ph type="sldNum" sz="quarter" idx="12"/>
          </p:nvPr>
        </p:nvSpPr>
        <p:spPr/>
        <p:txBody>
          <a:bodyPr/>
          <a:lstStyle/>
          <a:p>
            <a:fld id="{EC33B370-F672-B743-B3AF-248A63C17270}" type="slidenum">
              <a:rPr lang="en-US" smtClean="0"/>
              <a:pPr/>
              <a:t>5</a:t>
            </a:fld>
            <a:endParaRPr lang="en-US"/>
          </a:p>
        </p:txBody>
      </p:sp>
    </p:spTree>
    <p:extLst>
      <p:ext uri="{BB962C8B-B14F-4D97-AF65-F5344CB8AC3E}">
        <p14:creationId xmlns:p14="http://schemas.microsoft.com/office/powerpoint/2010/main" val="4184044242"/>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8CE92-C739-46CD-8479-D465A45D9C47}"/>
              </a:ext>
            </a:extLst>
          </p:cNvPr>
          <p:cNvSpPr>
            <a:spLocks noGrp="1"/>
          </p:cNvSpPr>
          <p:nvPr>
            <p:ph type="title"/>
          </p:nvPr>
        </p:nvSpPr>
        <p:spPr/>
        <p:txBody>
          <a:bodyPr/>
          <a:lstStyle/>
          <a:p>
            <a:r>
              <a:rPr lang="en-GB" dirty="0"/>
              <a:t>Pipe and filter architecture … cont.</a:t>
            </a:r>
            <a:endParaRPr lang="en-US" dirty="0"/>
          </a:p>
        </p:txBody>
      </p:sp>
      <p:sp>
        <p:nvSpPr>
          <p:cNvPr id="3" name="Content Placeholder 2">
            <a:extLst>
              <a:ext uri="{FF2B5EF4-FFF2-40B4-BE49-F238E27FC236}">
                <a16:creationId xmlns:a16="http://schemas.microsoft.com/office/drawing/2014/main" id="{C2E2B128-81F2-4725-AA2F-1FC80C897654}"/>
              </a:ext>
            </a:extLst>
          </p:cNvPr>
          <p:cNvSpPr>
            <a:spLocks noGrp="1"/>
          </p:cNvSpPr>
          <p:nvPr>
            <p:ph idx="1"/>
          </p:nvPr>
        </p:nvSpPr>
        <p:spPr/>
        <p:txBody>
          <a:bodyPr/>
          <a:lstStyle/>
          <a:p>
            <a:r>
              <a:rPr lang="en-US" dirty="0"/>
              <a:t>The name “pipe and filter” comes from the original Unix system where it was possible to link processes using “pipes.”</a:t>
            </a:r>
          </a:p>
          <a:p>
            <a:r>
              <a:rPr lang="en-US" dirty="0"/>
              <a:t>These passed a text stream from one process to another. </a:t>
            </a:r>
          </a:p>
          <a:p>
            <a:r>
              <a:rPr lang="en-US" dirty="0"/>
              <a:t>Systems that conform to this model can be implemented by combining Unix commands, using pipes and the control facilities of the Unix shell. </a:t>
            </a:r>
          </a:p>
          <a:p>
            <a:r>
              <a:rPr lang="en-US" dirty="0"/>
              <a:t>The term filter is used because a transformation “filters out” the data it can process from its input data stream.</a:t>
            </a:r>
          </a:p>
        </p:txBody>
      </p:sp>
      <p:sp>
        <p:nvSpPr>
          <p:cNvPr id="4" name="Date Placeholder 3">
            <a:extLst>
              <a:ext uri="{FF2B5EF4-FFF2-40B4-BE49-F238E27FC236}">
                <a16:creationId xmlns:a16="http://schemas.microsoft.com/office/drawing/2014/main" id="{4B1564C1-A864-48A7-9307-F5FAEFCA47B5}"/>
              </a:ext>
            </a:extLst>
          </p:cNvPr>
          <p:cNvSpPr>
            <a:spLocks noGrp="1"/>
          </p:cNvSpPr>
          <p:nvPr>
            <p:ph type="dt" sz="half" idx="10"/>
          </p:nvPr>
        </p:nvSpPr>
        <p:spPr/>
        <p:txBody>
          <a:bodyPr/>
          <a:lstStyle/>
          <a:p>
            <a:fld id="{1EC4D177-3FD8-1541-B11E-1C53E75416D7}" type="datetime1">
              <a:rPr lang="en-GB" smtClean="0"/>
              <a:pPr/>
              <a:t>10/03/2020</a:t>
            </a:fld>
            <a:endParaRPr lang="en-US"/>
          </a:p>
        </p:txBody>
      </p:sp>
      <p:sp>
        <p:nvSpPr>
          <p:cNvPr id="5" name="Slide Number Placeholder 4">
            <a:extLst>
              <a:ext uri="{FF2B5EF4-FFF2-40B4-BE49-F238E27FC236}">
                <a16:creationId xmlns:a16="http://schemas.microsoft.com/office/drawing/2014/main" id="{48D3FCB4-502E-4803-874A-D81DB27EFB47}"/>
              </a:ext>
            </a:extLst>
          </p:cNvPr>
          <p:cNvSpPr>
            <a:spLocks noGrp="1"/>
          </p:cNvSpPr>
          <p:nvPr>
            <p:ph type="sldNum" sz="quarter" idx="12"/>
          </p:nvPr>
        </p:nvSpPr>
        <p:spPr/>
        <p:txBody>
          <a:bodyPr/>
          <a:lstStyle/>
          <a:p>
            <a:fld id="{EC33B370-F672-B743-B3AF-248A63C17270}" type="slidenum">
              <a:rPr lang="en-US" smtClean="0"/>
              <a:pPr/>
              <a:t>6</a:t>
            </a:fld>
            <a:endParaRPr lang="en-US"/>
          </a:p>
        </p:txBody>
      </p:sp>
    </p:spTree>
    <p:extLst>
      <p:ext uri="{BB962C8B-B14F-4D97-AF65-F5344CB8AC3E}">
        <p14:creationId xmlns:p14="http://schemas.microsoft.com/office/powerpoint/2010/main" val="256705418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F7FB8-2153-49C0-9290-3C403F0C2B90}"/>
              </a:ext>
            </a:extLst>
          </p:cNvPr>
          <p:cNvSpPr>
            <a:spLocks noGrp="1"/>
          </p:cNvSpPr>
          <p:nvPr>
            <p:ph type="title"/>
          </p:nvPr>
        </p:nvSpPr>
        <p:spPr/>
        <p:txBody>
          <a:bodyPr/>
          <a:lstStyle/>
          <a:p>
            <a:r>
              <a:rPr lang="en-GB" dirty="0"/>
              <a:t>Pipe and filter architecture … cont.</a:t>
            </a:r>
            <a:endParaRPr lang="en-US" dirty="0"/>
          </a:p>
        </p:txBody>
      </p:sp>
      <p:sp>
        <p:nvSpPr>
          <p:cNvPr id="3" name="Content Placeholder 2">
            <a:extLst>
              <a:ext uri="{FF2B5EF4-FFF2-40B4-BE49-F238E27FC236}">
                <a16:creationId xmlns:a16="http://schemas.microsoft.com/office/drawing/2014/main" id="{8160F352-F89E-45D5-90F6-6271F40A8109}"/>
              </a:ext>
            </a:extLst>
          </p:cNvPr>
          <p:cNvSpPr>
            <a:spLocks noGrp="1"/>
          </p:cNvSpPr>
          <p:nvPr>
            <p:ph idx="1"/>
          </p:nvPr>
        </p:nvSpPr>
        <p:spPr>
          <a:xfrm>
            <a:off x="457200" y="1600200"/>
            <a:ext cx="8229600" cy="5121275"/>
          </a:xfrm>
        </p:spPr>
        <p:txBody>
          <a:bodyPr/>
          <a:lstStyle/>
          <a:p>
            <a:r>
              <a:rPr lang="en-US" dirty="0"/>
              <a:t>Variants of this pattern have been in use since computers were first used for automatic data processing.</a:t>
            </a:r>
          </a:p>
          <a:p>
            <a:r>
              <a:rPr lang="en-US" dirty="0"/>
              <a:t>When transformations are sequential with data processed in batches, this pipe and filter architectural model becomes a batch sequential model, a common architecture for data-processing systems such as billing systems.</a:t>
            </a:r>
          </a:p>
          <a:p>
            <a:r>
              <a:rPr lang="en-US" dirty="0"/>
              <a:t>The architecture of an embedded system may also be organized as a process pipeline, with each process executing concurrently. </a:t>
            </a:r>
          </a:p>
          <a:p>
            <a:r>
              <a:rPr lang="en-US" dirty="0"/>
              <a:t>Embedded systems use </a:t>
            </a:r>
            <a:r>
              <a:rPr lang="en-GB" dirty="0"/>
              <a:t>pipe and filter architecture pattern.</a:t>
            </a:r>
            <a:endParaRPr lang="en-US" dirty="0"/>
          </a:p>
        </p:txBody>
      </p:sp>
      <p:sp>
        <p:nvSpPr>
          <p:cNvPr id="5" name="Slide Number Placeholder 4">
            <a:extLst>
              <a:ext uri="{FF2B5EF4-FFF2-40B4-BE49-F238E27FC236}">
                <a16:creationId xmlns:a16="http://schemas.microsoft.com/office/drawing/2014/main" id="{869716F0-63D6-4FC6-8709-70BEF8BD8FFD}"/>
              </a:ext>
            </a:extLst>
          </p:cNvPr>
          <p:cNvSpPr>
            <a:spLocks noGrp="1"/>
          </p:cNvSpPr>
          <p:nvPr>
            <p:ph type="sldNum" sz="quarter" idx="12"/>
          </p:nvPr>
        </p:nvSpPr>
        <p:spPr/>
        <p:txBody>
          <a:bodyPr/>
          <a:lstStyle/>
          <a:p>
            <a:fld id="{EC33B370-F672-B743-B3AF-248A63C17270}" type="slidenum">
              <a:rPr lang="en-US" smtClean="0"/>
              <a:pPr/>
              <a:t>7</a:t>
            </a:fld>
            <a:endParaRPr lang="en-US"/>
          </a:p>
        </p:txBody>
      </p:sp>
    </p:spTree>
    <p:extLst>
      <p:ext uri="{BB962C8B-B14F-4D97-AF65-F5344CB8AC3E}">
        <p14:creationId xmlns:p14="http://schemas.microsoft.com/office/powerpoint/2010/main" val="312525607"/>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noFill/>
          <a:ln/>
        </p:spPr>
        <p:txBody>
          <a:bodyPr lIns="90487" tIns="44450" rIns="90487" bIns="44450"/>
          <a:lstStyle/>
          <a:p>
            <a:r>
              <a:rPr lang="en-GB" dirty="0"/>
              <a:t>Pipe and filter architecture … cont.</a:t>
            </a:r>
          </a:p>
        </p:txBody>
      </p:sp>
      <p:sp>
        <p:nvSpPr>
          <p:cNvPr id="33795" name="Rectangle 3"/>
          <p:cNvSpPr>
            <a:spLocks noGrp="1" noChangeArrowheads="1"/>
          </p:cNvSpPr>
          <p:nvPr>
            <p:ph idx="1"/>
          </p:nvPr>
        </p:nvSpPr>
        <p:spPr>
          <a:noFill/>
          <a:ln/>
        </p:spPr>
        <p:txBody>
          <a:bodyPr lIns="90487" tIns="44450" rIns="90487" bIns="44450"/>
          <a:lstStyle/>
          <a:p>
            <a:pPr>
              <a:lnSpc>
                <a:spcPct val="90000"/>
              </a:lnSpc>
            </a:pPr>
            <a:r>
              <a:rPr lang="en-GB" dirty="0"/>
              <a:t>Functional transformations process their inputs to produce outputs.</a:t>
            </a:r>
          </a:p>
          <a:p>
            <a:pPr>
              <a:lnSpc>
                <a:spcPct val="90000"/>
              </a:lnSpc>
            </a:pPr>
            <a:r>
              <a:rPr lang="en-GB" dirty="0"/>
              <a:t>May be referred to as a pipe and filter model (as in UNIX shell).</a:t>
            </a:r>
          </a:p>
          <a:p>
            <a:pPr>
              <a:lnSpc>
                <a:spcPct val="90000"/>
              </a:lnSpc>
            </a:pPr>
            <a:r>
              <a:rPr lang="en-GB" dirty="0"/>
              <a:t>Variants of this approach are very common. When transformations are sequential, this is a batch sequential model which is extensively used in data processing systems.</a:t>
            </a:r>
          </a:p>
          <a:p>
            <a:pPr>
              <a:lnSpc>
                <a:spcPct val="90000"/>
              </a:lnSpc>
            </a:pPr>
            <a:r>
              <a:rPr lang="en-GB" dirty="0"/>
              <a:t>Not really suitable for interactive systems.</a:t>
            </a:r>
          </a:p>
        </p:txBody>
      </p:sp>
      <p:sp>
        <p:nvSpPr>
          <p:cNvPr id="4" name="Slide Number Placeholder 3"/>
          <p:cNvSpPr>
            <a:spLocks noGrp="1"/>
          </p:cNvSpPr>
          <p:nvPr>
            <p:ph type="sldNum" sz="quarter" idx="12"/>
          </p:nvPr>
        </p:nvSpPr>
        <p:spPr/>
        <p:txBody>
          <a:bodyPr/>
          <a:lstStyle/>
          <a:p>
            <a:fld id="{EC33B370-F672-B743-B3AF-248A63C17270}" type="slidenum">
              <a:rPr lang="en-US" smtClean="0"/>
              <a:pPr/>
              <a:t>8</a:t>
            </a:fld>
            <a:endParaRPr 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93232" cy="1143000"/>
          </a:xfrm>
        </p:spPr>
        <p:txBody>
          <a:bodyPr/>
          <a:lstStyle/>
          <a:p>
            <a:r>
              <a:rPr lang="en-US" dirty="0"/>
              <a:t>The pipe and filter pattern</a:t>
            </a:r>
            <a:r>
              <a:rPr lang="en-GB" dirty="0"/>
              <a:t> </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24988609"/>
              </p:ext>
            </p:extLst>
          </p:nvPr>
        </p:nvGraphicFramePr>
        <p:xfrm>
          <a:off x="457200" y="1495270"/>
          <a:ext cx="8229600" cy="5034280"/>
        </p:xfrm>
        <a:graphic>
          <a:graphicData uri="http://schemas.openxmlformats.org/drawingml/2006/table">
            <a:tbl>
              <a:tblPr firstRow="1" bandRow="1">
                <a:tableStyleId>{5C22544A-7EE6-4342-B048-85BDC9FD1C3A}</a:tableStyleId>
              </a:tblPr>
              <a:tblGrid>
                <a:gridCol w="1611443">
                  <a:extLst>
                    <a:ext uri="{9D8B030D-6E8A-4147-A177-3AD203B41FA5}">
                      <a16:colId xmlns:a16="http://schemas.microsoft.com/office/drawing/2014/main" val="20000"/>
                    </a:ext>
                  </a:extLst>
                </a:gridCol>
                <a:gridCol w="6618157">
                  <a:extLst>
                    <a:ext uri="{9D8B030D-6E8A-4147-A177-3AD203B41FA5}">
                      <a16:colId xmlns:a16="http://schemas.microsoft.com/office/drawing/2014/main" val="20001"/>
                    </a:ext>
                  </a:extLst>
                </a:gridCol>
              </a:tblGrid>
              <a:tr h="370840">
                <a:tc>
                  <a:txBody>
                    <a:bodyPr/>
                    <a:lstStyle/>
                    <a:p>
                      <a:pPr algn="just">
                        <a:spcAft>
                          <a:spcPts val="0"/>
                        </a:spcAft>
                        <a:tabLst>
                          <a:tab pos="342900" algn="l"/>
                          <a:tab pos="685800" algn="l"/>
                          <a:tab pos="1028700" algn="l"/>
                        </a:tabLst>
                      </a:pPr>
                      <a:r>
                        <a:rPr lang="en-GB" sz="1700" b="1" dirty="0">
                          <a:solidFill>
                            <a:srgbClr val="000000"/>
                          </a:solidFill>
                          <a:latin typeface="Helvetica"/>
                          <a:ea typeface="Times New Roman"/>
                          <a:cs typeface="Helvetica"/>
                        </a:rPr>
                        <a:t>Name</a:t>
                      </a:r>
                    </a:p>
                  </a:txBody>
                  <a:tcPr marL="68580" marR="68580" marT="0" marB="0"/>
                </a:tc>
                <a:tc>
                  <a:txBody>
                    <a:bodyPr/>
                    <a:lstStyle/>
                    <a:p>
                      <a:pPr algn="just">
                        <a:spcAft>
                          <a:spcPts val="0"/>
                        </a:spcAft>
                        <a:tabLst>
                          <a:tab pos="342900" algn="l"/>
                          <a:tab pos="685800" algn="l"/>
                          <a:tab pos="1028700" algn="l"/>
                        </a:tabLst>
                      </a:pPr>
                      <a:r>
                        <a:rPr lang="en-GB" sz="1700" b="1" dirty="0">
                          <a:solidFill>
                            <a:srgbClr val="000000"/>
                          </a:solidFill>
                          <a:latin typeface="Helvetica"/>
                          <a:ea typeface="Times New Roman"/>
                          <a:cs typeface="Helvetica"/>
                        </a:rPr>
                        <a:t>Pipe and filter</a:t>
                      </a:r>
                    </a:p>
                  </a:txBody>
                  <a:tcPr marL="68580" marR="68580" marT="0" marB="0"/>
                </a:tc>
                <a:extLst>
                  <a:ext uri="{0D108BD9-81ED-4DB2-BD59-A6C34878D82A}">
                    <a16:rowId xmlns:a16="http://schemas.microsoft.com/office/drawing/2014/main" val="10000"/>
                  </a:ext>
                </a:extLst>
              </a:tr>
              <a:tr h="370840">
                <a:tc>
                  <a:txBody>
                    <a:bodyPr/>
                    <a:lstStyle/>
                    <a:p>
                      <a:pPr algn="just">
                        <a:spcAft>
                          <a:spcPts val="0"/>
                        </a:spcAft>
                        <a:tabLst>
                          <a:tab pos="342900" algn="l"/>
                          <a:tab pos="685800" algn="l"/>
                          <a:tab pos="1028700" algn="l"/>
                        </a:tabLst>
                      </a:pPr>
                      <a:r>
                        <a:rPr lang="en-GB" sz="1700" b="0" dirty="0">
                          <a:solidFill>
                            <a:srgbClr val="000000"/>
                          </a:solidFill>
                          <a:latin typeface="Helvetica"/>
                          <a:ea typeface="Times New Roman"/>
                          <a:cs typeface="Helvetica"/>
                        </a:rPr>
                        <a:t>Description</a:t>
                      </a:r>
                    </a:p>
                  </a:txBody>
                  <a:tcPr marL="68580" marR="68580" marT="0" marB="0"/>
                </a:tc>
                <a:tc>
                  <a:txBody>
                    <a:bodyPr/>
                    <a:lstStyle/>
                    <a:p>
                      <a:pPr algn="just">
                        <a:spcAft>
                          <a:spcPts val="0"/>
                        </a:spcAft>
                        <a:tabLst>
                          <a:tab pos="342900" algn="l"/>
                          <a:tab pos="685800" algn="l"/>
                          <a:tab pos="1028700" algn="l"/>
                        </a:tabLst>
                      </a:pPr>
                      <a:r>
                        <a:rPr lang="en-GB" sz="1700" dirty="0">
                          <a:solidFill>
                            <a:srgbClr val="000000"/>
                          </a:solidFill>
                          <a:latin typeface="Helvetica"/>
                          <a:ea typeface="Times New Roman"/>
                          <a:cs typeface="Helvetica"/>
                        </a:rPr>
                        <a:t>The processing of the data in a system is organized so that each </a:t>
                      </a:r>
                      <a:r>
                        <a:rPr lang="en-GB" sz="1700" u="sng" dirty="0">
                          <a:solidFill>
                            <a:srgbClr val="000000"/>
                          </a:solidFill>
                          <a:latin typeface="Helvetica"/>
                          <a:ea typeface="Times New Roman"/>
                          <a:cs typeface="Helvetica"/>
                        </a:rPr>
                        <a:t>processing component</a:t>
                      </a:r>
                      <a:r>
                        <a:rPr lang="en-GB" sz="1700" dirty="0">
                          <a:solidFill>
                            <a:srgbClr val="000000"/>
                          </a:solidFill>
                          <a:latin typeface="Helvetica"/>
                          <a:ea typeface="Times New Roman"/>
                          <a:cs typeface="Helvetica"/>
                        </a:rPr>
                        <a:t> (</a:t>
                      </a:r>
                      <a:r>
                        <a:rPr lang="en-GB" sz="1700" b="1" dirty="0">
                          <a:solidFill>
                            <a:srgbClr val="000000"/>
                          </a:solidFill>
                          <a:latin typeface="Helvetica"/>
                          <a:ea typeface="Times New Roman"/>
                          <a:cs typeface="Helvetica"/>
                        </a:rPr>
                        <a:t>filter</a:t>
                      </a:r>
                      <a:r>
                        <a:rPr lang="en-GB" sz="1700" dirty="0">
                          <a:solidFill>
                            <a:srgbClr val="000000"/>
                          </a:solidFill>
                          <a:latin typeface="Helvetica"/>
                          <a:ea typeface="Times New Roman"/>
                          <a:cs typeface="Helvetica"/>
                        </a:rPr>
                        <a:t>) is discrete and carries out one type of data transformation. </a:t>
                      </a:r>
                      <a:r>
                        <a:rPr lang="en-GB" sz="1700" u="sng" dirty="0">
                          <a:solidFill>
                            <a:srgbClr val="000000"/>
                          </a:solidFill>
                          <a:latin typeface="Helvetica"/>
                          <a:ea typeface="Times New Roman"/>
                          <a:cs typeface="Helvetica"/>
                        </a:rPr>
                        <a:t>The data flows</a:t>
                      </a:r>
                      <a:r>
                        <a:rPr lang="en-GB" sz="1700" dirty="0">
                          <a:solidFill>
                            <a:srgbClr val="000000"/>
                          </a:solidFill>
                          <a:latin typeface="Helvetica"/>
                          <a:ea typeface="Times New Roman"/>
                          <a:cs typeface="Helvetica"/>
                        </a:rPr>
                        <a:t> (</a:t>
                      </a:r>
                      <a:r>
                        <a:rPr lang="en-GB" sz="1700" b="1" dirty="0">
                          <a:solidFill>
                            <a:srgbClr val="000000"/>
                          </a:solidFill>
                          <a:latin typeface="Helvetica"/>
                          <a:ea typeface="Times New Roman"/>
                          <a:cs typeface="Helvetica"/>
                        </a:rPr>
                        <a:t>as in a pipe</a:t>
                      </a:r>
                      <a:r>
                        <a:rPr lang="en-GB" sz="1700" dirty="0">
                          <a:solidFill>
                            <a:srgbClr val="000000"/>
                          </a:solidFill>
                          <a:latin typeface="Helvetica"/>
                          <a:ea typeface="Times New Roman"/>
                          <a:cs typeface="Helvetica"/>
                        </a:rPr>
                        <a:t>) from one component to another for processing. </a:t>
                      </a:r>
                    </a:p>
                  </a:txBody>
                  <a:tcPr marL="68580" marR="68580" marT="0" marB="0"/>
                </a:tc>
                <a:extLst>
                  <a:ext uri="{0D108BD9-81ED-4DB2-BD59-A6C34878D82A}">
                    <a16:rowId xmlns:a16="http://schemas.microsoft.com/office/drawing/2014/main" val="10001"/>
                  </a:ext>
                </a:extLst>
              </a:tr>
              <a:tr h="370840">
                <a:tc>
                  <a:txBody>
                    <a:bodyPr/>
                    <a:lstStyle/>
                    <a:p>
                      <a:pPr algn="just">
                        <a:spcAft>
                          <a:spcPts val="0"/>
                        </a:spcAft>
                        <a:tabLst>
                          <a:tab pos="342900" algn="l"/>
                          <a:tab pos="685800" algn="l"/>
                          <a:tab pos="1028700" algn="l"/>
                        </a:tabLst>
                      </a:pPr>
                      <a:r>
                        <a:rPr lang="en-GB" sz="1700" b="0">
                          <a:solidFill>
                            <a:srgbClr val="000000"/>
                          </a:solidFill>
                          <a:latin typeface="Helvetica"/>
                          <a:ea typeface="Times New Roman"/>
                          <a:cs typeface="Helvetica"/>
                        </a:rPr>
                        <a:t>Example</a:t>
                      </a:r>
                    </a:p>
                  </a:txBody>
                  <a:tcPr marL="68580" marR="68580" marT="0" marB="0"/>
                </a:tc>
                <a:tc>
                  <a:txBody>
                    <a:bodyPr/>
                    <a:lstStyle/>
                    <a:p>
                      <a:pPr algn="just">
                        <a:spcAft>
                          <a:spcPts val="0"/>
                        </a:spcAft>
                        <a:tabLst>
                          <a:tab pos="342900" algn="l"/>
                          <a:tab pos="685800" algn="l"/>
                          <a:tab pos="1028700" algn="l"/>
                        </a:tabLst>
                      </a:pPr>
                      <a:r>
                        <a:rPr lang="en-GB" sz="1700" dirty="0">
                          <a:solidFill>
                            <a:srgbClr val="000000"/>
                          </a:solidFill>
                          <a:latin typeface="Helvetica"/>
                          <a:ea typeface="Times New Roman"/>
                          <a:cs typeface="Helvetica"/>
                        </a:rPr>
                        <a:t>Figure </a:t>
                      </a:r>
                      <a:r>
                        <a:rPr lang="en-GB" sz="1700" dirty="0">
                          <a:solidFill>
                            <a:srgbClr val="FF0000"/>
                          </a:solidFill>
                          <a:latin typeface="Helvetica"/>
                          <a:ea typeface="Times New Roman"/>
                          <a:cs typeface="Helvetica"/>
                        </a:rPr>
                        <a:t>2</a:t>
                      </a:r>
                      <a:r>
                        <a:rPr lang="en-GB" sz="1700" dirty="0">
                          <a:solidFill>
                            <a:srgbClr val="000000"/>
                          </a:solidFill>
                          <a:latin typeface="Helvetica"/>
                          <a:ea typeface="Times New Roman"/>
                          <a:cs typeface="Helvetica"/>
                        </a:rPr>
                        <a:t> is an example of a pipe and filter system used for processing invoices.</a:t>
                      </a:r>
                    </a:p>
                  </a:txBody>
                  <a:tcPr marL="68580" marR="68580" marT="0" marB="0"/>
                </a:tc>
                <a:extLst>
                  <a:ext uri="{0D108BD9-81ED-4DB2-BD59-A6C34878D82A}">
                    <a16:rowId xmlns:a16="http://schemas.microsoft.com/office/drawing/2014/main" val="10002"/>
                  </a:ext>
                </a:extLst>
              </a:tr>
              <a:tr h="370840">
                <a:tc>
                  <a:txBody>
                    <a:bodyPr/>
                    <a:lstStyle/>
                    <a:p>
                      <a:pPr algn="just">
                        <a:spcAft>
                          <a:spcPts val="0"/>
                        </a:spcAft>
                        <a:tabLst>
                          <a:tab pos="342900" algn="l"/>
                          <a:tab pos="685800" algn="l"/>
                          <a:tab pos="1028700" algn="l"/>
                        </a:tabLst>
                      </a:pPr>
                      <a:r>
                        <a:rPr lang="en-GB" sz="1700" b="0">
                          <a:solidFill>
                            <a:srgbClr val="000000"/>
                          </a:solidFill>
                          <a:latin typeface="Helvetica"/>
                          <a:ea typeface="Times New Roman"/>
                          <a:cs typeface="Helvetica"/>
                        </a:rPr>
                        <a:t>When used</a:t>
                      </a:r>
                    </a:p>
                  </a:txBody>
                  <a:tcPr marL="68580" marR="68580" marT="0" marB="0"/>
                </a:tc>
                <a:tc>
                  <a:txBody>
                    <a:bodyPr/>
                    <a:lstStyle/>
                    <a:p>
                      <a:pPr algn="just">
                        <a:spcAft>
                          <a:spcPts val="0"/>
                        </a:spcAft>
                        <a:tabLst>
                          <a:tab pos="342900" algn="l"/>
                          <a:tab pos="685800" algn="l"/>
                          <a:tab pos="1028700" algn="l"/>
                        </a:tabLst>
                      </a:pPr>
                      <a:r>
                        <a:rPr lang="en-GB" sz="1700" dirty="0">
                          <a:solidFill>
                            <a:srgbClr val="000000"/>
                          </a:solidFill>
                          <a:latin typeface="Helvetica"/>
                          <a:ea typeface="Times New Roman"/>
                          <a:cs typeface="Helvetica"/>
                        </a:rPr>
                        <a:t>Commonly used in data processing applications (both batch- and transaction-based) where inputs are processed in separate stages to generate related outputs.</a:t>
                      </a:r>
                    </a:p>
                  </a:txBody>
                  <a:tcPr marL="68580" marR="68580" marT="0" marB="0"/>
                </a:tc>
                <a:extLst>
                  <a:ext uri="{0D108BD9-81ED-4DB2-BD59-A6C34878D82A}">
                    <a16:rowId xmlns:a16="http://schemas.microsoft.com/office/drawing/2014/main" val="10003"/>
                  </a:ext>
                </a:extLst>
              </a:tr>
              <a:tr h="370840">
                <a:tc>
                  <a:txBody>
                    <a:bodyPr/>
                    <a:lstStyle/>
                    <a:p>
                      <a:pPr algn="just">
                        <a:spcAft>
                          <a:spcPts val="0"/>
                        </a:spcAft>
                        <a:tabLst>
                          <a:tab pos="342900" algn="l"/>
                          <a:tab pos="685800" algn="l"/>
                          <a:tab pos="1028700" algn="l"/>
                        </a:tabLst>
                      </a:pPr>
                      <a:r>
                        <a:rPr lang="en-GB" sz="1700" b="0">
                          <a:solidFill>
                            <a:srgbClr val="000000"/>
                          </a:solidFill>
                          <a:latin typeface="Helvetica"/>
                          <a:ea typeface="Times New Roman"/>
                          <a:cs typeface="Helvetica"/>
                        </a:rPr>
                        <a:t>Advantages</a:t>
                      </a:r>
                    </a:p>
                  </a:txBody>
                  <a:tcPr marL="68580" marR="68580" marT="0" marB="0"/>
                </a:tc>
                <a:tc>
                  <a:txBody>
                    <a:bodyPr/>
                    <a:lstStyle/>
                    <a:p>
                      <a:pPr algn="just">
                        <a:spcAft>
                          <a:spcPts val="0"/>
                        </a:spcAft>
                        <a:tabLst>
                          <a:tab pos="342900" algn="l"/>
                          <a:tab pos="685800" algn="l"/>
                          <a:tab pos="1028700" algn="l"/>
                        </a:tabLst>
                      </a:pPr>
                      <a:r>
                        <a:rPr lang="en-GB" sz="1700" dirty="0">
                          <a:solidFill>
                            <a:srgbClr val="000000"/>
                          </a:solidFill>
                          <a:latin typeface="Helvetica"/>
                          <a:ea typeface="Times New Roman"/>
                          <a:cs typeface="Helvetica"/>
                        </a:rPr>
                        <a:t>Easy to understand and supports transformation reuse. Workflow style matches the structure of many business processes. Evolution by adding transformations is straightforward. Can be implemented as either a sequential or concurrent system.</a:t>
                      </a:r>
                    </a:p>
                  </a:txBody>
                  <a:tcPr marL="68580" marR="68580" marT="0" marB="0"/>
                </a:tc>
                <a:extLst>
                  <a:ext uri="{0D108BD9-81ED-4DB2-BD59-A6C34878D82A}">
                    <a16:rowId xmlns:a16="http://schemas.microsoft.com/office/drawing/2014/main" val="10004"/>
                  </a:ext>
                </a:extLst>
              </a:tr>
              <a:tr h="370840">
                <a:tc>
                  <a:txBody>
                    <a:bodyPr/>
                    <a:lstStyle/>
                    <a:p>
                      <a:pPr algn="just">
                        <a:spcAft>
                          <a:spcPts val="0"/>
                        </a:spcAft>
                        <a:tabLst>
                          <a:tab pos="342900" algn="l"/>
                          <a:tab pos="685800" algn="l"/>
                          <a:tab pos="1028700" algn="l"/>
                        </a:tabLst>
                      </a:pPr>
                      <a:r>
                        <a:rPr lang="en-GB" sz="1700" b="0" dirty="0">
                          <a:solidFill>
                            <a:srgbClr val="000000"/>
                          </a:solidFill>
                          <a:latin typeface="Helvetica"/>
                          <a:ea typeface="Times New Roman"/>
                          <a:cs typeface="Helvetica"/>
                        </a:rPr>
                        <a:t>Disadvantages</a:t>
                      </a:r>
                    </a:p>
                  </a:txBody>
                  <a:tcPr marL="68580" marR="68580" marT="0" marB="0"/>
                </a:tc>
                <a:tc>
                  <a:txBody>
                    <a:bodyPr/>
                    <a:lstStyle/>
                    <a:p>
                      <a:pPr algn="just">
                        <a:spcAft>
                          <a:spcPts val="0"/>
                        </a:spcAft>
                        <a:tabLst>
                          <a:tab pos="342900" algn="l"/>
                          <a:tab pos="685800" algn="l"/>
                          <a:tab pos="1028700" algn="l"/>
                        </a:tabLst>
                      </a:pPr>
                      <a:r>
                        <a:rPr lang="en-GB" sz="1700" dirty="0">
                          <a:solidFill>
                            <a:srgbClr val="000000"/>
                          </a:solidFill>
                          <a:latin typeface="Helvetica"/>
                          <a:ea typeface="Times New Roman"/>
                          <a:cs typeface="Helvetica"/>
                        </a:rPr>
                        <a:t>The format for data transfer has to be agreed upon between communicating transformations. Each transformation must parse its input and unparse its output to the agreed form. This increases system overhead and may mean that it is impossible to reuse functional transformations that use incompatible data structures.</a:t>
                      </a:r>
                    </a:p>
                  </a:txBody>
                  <a:tcPr marL="68580" marR="68580" marT="0" marB="0"/>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C7E13B5B-47FA-4132-B4F5-7503ED26881F}"/>
              </a:ext>
            </a:extLst>
          </p:cNvPr>
          <p:cNvSpPr/>
          <p:nvPr/>
        </p:nvSpPr>
        <p:spPr>
          <a:xfrm>
            <a:off x="457200" y="6502252"/>
            <a:ext cx="8229600" cy="369332"/>
          </a:xfrm>
          <a:prstGeom prst="rect">
            <a:avLst/>
          </a:prstGeom>
        </p:spPr>
        <p:txBody>
          <a:bodyPr wrap="square">
            <a:spAutoFit/>
          </a:bodyPr>
          <a:lstStyle/>
          <a:p>
            <a:pPr algn="ctr"/>
            <a:r>
              <a:rPr lang="en-US" b="1" dirty="0"/>
              <a:t>Figure 2.</a:t>
            </a:r>
            <a:r>
              <a:rPr lang="en-US" dirty="0"/>
              <a:t> The Pipe and Filter pattern</a:t>
            </a:r>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6471</TotalTime>
  <Words>1024</Words>
  <Application>Microsoft Office PowerPoint</Application>
  <PresentationFormat>On-screen Show (4:3)</PresentationFormat>
  <Paragraphs>102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Helvetica</vt:lpstr>
      <vt:lpstr>Wingdings</vt:lpstr>
      <vt:lpstr>SE10 slides</vt:lpstr>
      <vt:lpstr>Chapter 1 – Architectural Design</vt:lpstr>
      <vt:lpstr>Reference - Text Book:</vt:lpstr>
      <vt:lpstr>Topics covered</vt:lpstr>
      <vt:lpstr>Architectural patterns</vt:lpstr>
      <vt:lpstr>Pipe and filter architecture</vt:lpstr>
      <vt:lpstr>Pipe and filter architecture … cont.</vt:lpstr>
      <vt:lpstr>Pipe and filter architecture … cont.</vt:lpstr>
      <vt:lpstr>Pipe and filter architecture … cont.</vt:lpstr>
      <vt:lpstr>The pipe and filter pattern </vt:lpstr>
      <vt:lpstr>Data processing system</vt:lpstr>
      <vt:lpstr>An example of the pipe and filter architecture used in a payments system</vt:lpstr>
      <vt:lpstr>An example of the pipe and filter architecture used in a payments system … cont.</vt:lpstr>
      <vt:lpstr>Pipe and filter architecture … cont.</vt:lpstr>
      <vt:lpstr>Key points</vt:lpstr>
      <vt:lpstr>Chapter 1 – Architectural Design</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Rafat Almsiedeen</cp:lastModifiedBy>
  <cp:revision>77</cp:revision>
  <dcterms:created xsi:type="dcterms:W3CDTF">2010-01-18T20:35:25Z</dcterms:created>
  <dcterms:modified xsi:type="dcterms:W3CDTF">2020-03-10T13:55:42Z</dcterms:modified>
</cp:coreProperties>
</file>