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1" r:id="rId3"/>
    <p:sldId id="430" r:id="rId4"/>
    <p:sldId id="429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288" r:id="rId17"/>
    <p:sldId id="294" r:id="rId18"/>
    <p:sldId id="428" r:id="rId19"/>
    <p:sldId id="41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1AE22-D430-DF41-AE07-97EBDE150D96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C6E44-75D0-C24F-A2A6-8C06F77DC6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702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1D37-7FE1-344E-983F-A3588F4C587F}" type="datetimeFigureOut">
              <a:rPr lang="en-US" smtClean="0"/>
              <a:pPr/>
              <a:t>3/29/2020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DA69-A571-1F49-91C0-61EBFAAB21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76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ABA5E8-7032-4C4C-BD13-C061119FBAD6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8691E-7EFE-4148-870D-0B8BE9F956BB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E7A262-4F3C-B64A-B35F-47CFE930BB05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5752AC-8988-5D49-BA13-2655F7EFA58A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D1CCAB-69C6-0143-A029-A2CB647FDE54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6D5F3E-3AC9-8840-9259-96E2BB9925B9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AC09D2-2289-654C-867B-0F64265113A4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58948-1FA8-8D45-94BB-181B90A29353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B7AC79-C540-0C4D-BCB6-9ED127487D92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881AF8B-42B8-F645-B2DB-B2A80189257D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9272679-3BA1-B047-8536-308C6E7E7BEE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C33B370-F672-B743-B3AF-248A63C1727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afat66.github.io/Al-Msie-Deen/" TargetMode="External"/><Relationship Id="rId2" Type="http://schemas.openxmlformats.org/officeDocument/2006/relationships/hyperlink" Target="mailto:rafatalmsiedeen@mutah.edu.j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Chapter 2 – Design and Implementation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rafatalmsiedeen@mutah.edu.jo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https://rafat66.github.io/Al-Msie-Deen/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5250"/>
            <a:ext cx="8229600" cy="5257800"/>
          </a:xfrm>
        </p:spPr>
        <p:txBody>
          <a:bodyPr/>
          <a:lstStyle/>
          <a:p>
            <a:r>
              <a:rPr lang="en-US" sz="2300" dirty="0"/>
              <a:t>Design and implementation are closely linked, and you should normally take implementation issues into account when developing a design. </a:t>
            </a:r>
          </a:p>
          <a:p>
            <a:r>
              <a:rPr lang="en-US" sz="2300" dirty="0"/>
              <a:t>For example, using the UML to document a design may be the right thing to do if you are programming in an object-oriented language such as Java or C#. </a:t>
            </a:r>
          </a:p>
          <a:p>
            <a:r>
              <a:rPr lang="en-US" sz="2300" dirty="0"/>
              <a:t>It is less useful, I think, if you are developing using a dynamically typed language like Python. </a:t>
            </a:r>
          </a:p>
          <a:p>
            <a:r>
              <a:rPr lang="en-US" sz="2300" dirty="0"/>
              <a:t>There is no point in using the UML if you are implementing your system by configuring an off-the-shelf package. </a:t>
            </a:r>
          </a:p>
          <a:p>
            <a:r>
              <a:rPr lang="en-US" sz="2300" dirty="0"/>
              <a:t>As I discussed in SE, agile methods usually work from informal sketches of the design and leave design decisions to programmers.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6714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r>
              <a:rPr lang="en-US" dirty="0"/>
              <a:t>One of the most important implementation decisions that has to be made at an early stage of a software project is whether to build or to buy the application software. </a:t>
            </a:r>
          </a:p>
          <a:p>
            <a:r>
              <a:rPr lang="en-US" dirty="0"/>
              <a:t>For many types of application, it is now possible to buy off-the-shelf application systems that can be adapted and tailored to the users’ requirements. </a:t>
            </a:r>
          </a:p>
          <a:p>
            <a:r>
              <a:rPr lang="en-US" dirty="0"/>
              <a:t>For example, if you want to implement a medical records system, you can buy a package that is already used in hospitals. </a:t>
            </a:r>
          </a:p>
          <a:p>
            <a:r>
              <a:rPr lang="en-US" dirty="0"/>
              <a:t>It is usually cheaper and faster to use this approach rather than developing a new system in a conventional programming language.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9502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develop an application system by reusing an off-the-shelf product, the design process focuses on how to configure the system product to meet the application requirements.</a:t>
            </a:r>
          </a:p>
          <a:p>
            <a:r>
              <a:rPr lang="en-US" dirty="0"/>
              <a:t>You don’t develop design models of the system, such as models of the system objects and their interactions. </a:t>
            </a:r>
          </a:p>
          <a:p>
            <a:r>
              <a:rPr lang="en-US" dirty="0"/>
              <a:t>The reuse-based approach to development.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91A7-430F-4C07-82D1-8D0A0989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1815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I assume that most students of this course have had experience of program design and implementation. </a:t>
            </a:r>
          </a:p>
          <a:p>
            <a:r>
              <a:rPr lang="en-US" dirty="0"/>
              <a:t>This is something that you acquire as you learn to program and master the elements of a programming language like Java or Python. </a:t>
            </a:r>
          </a:p>
          <a:p>
            <a:r>
              <a:rPr lang="en-US" dirty="0"/>
              <a:t>You will have probably learned about good programming practice in the programming languages that you have studied, as well as how to debug programs that you have developed. </a:t>
            </a:r>
          </a:p>
          <a:p>
            <a:r>
              <a:rPr lang="en-US" dirty="0"/>
              <a:t>Therefore, I don’t cover programming topics here.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6839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chapter has two aims: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show how system modeling and architectural design (covered in Chapters 1) are put into practice in developing an object-oriented software design.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introduce important implementation issues that are not usually covered in programming books. These include software reuse, configuration management and open-source development.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91A7-430F-4C07-82D1-8D0A0989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240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39F3-3DFB-4F2D-9B2F-29914CD9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78E9-A222-4A02-9C8F-E6ECF477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there are a vast number of different development platforms, the chapter is not biased toward any particular programming language or implementation technology. </a:t>
            </a:r>
          </a:p>
          <a:p>
            <a:r>
              <a:rPr lang="en-US" dirty="0"/>
              <a:t>Therefore, I have presented all examples using the UML rather than a programming language such as Java or Python.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D8A22-C028-4CCA-A468-4A095AFE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9DFC5-A509-4175-AAF5-001E3F25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4045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 and implementation is the stage in the </a:t>
            </a:r>
            <a:r>
              <a:rPr lang="en-US" dirty="0">
                <a:solidFill>
                  <a:srgbClr val="FF0000"/>
                </a:solidFill>
              </a:rPr>
              <a:t>software engineering process </a:t>
            </a:r>
            <a:r>
              <a:rPr lang="en-US" dirty="0"/>
              <a:t>at which an executable software system is developed. </a:t>
            </a:r>
          </a:p>
          <a:p>
            <a:r>
              <a:rPr lang="en-US" dirty="0"/>
              <a:t>Software design and implementation activities are invariably inter-leaved. </a:t>
            </a:r>
          </a:p>
          <a:p>
            <a:pPr lvl="1"/>
            <a:r>
              <a:rPr lang="en-US" b="1" dirty="0"/>
              <a:t>Software design</a:t>
            </a:r>
            <a:r>
              <a:rPr lang="en-US" dirty="0"/>
              <a:t> is a creative activity in which you identify software components and their relationships, based on a customer’s requirements. </a:t>
            </a:r>
          </a:p>
          <a:p>
            <a:pPr lvl="1"/>
            <a:r>
              <a:rPr lang="en-US" b="1" dirty="0"/>
              <a:t>Implementation</a:t>
            </a:r>
            <a:r>
              <a:rPr lang="en-US" dirty="0"/>
              <a:t> is the process of realizing the design as a program.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or buy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In a wide range of domains, it is now possible to buy </a:t>
            </a:r>
            <a:r>
              <a:rPr lang="en-US" dirty="0">
                <a:solidFill>
                  <a:srgbClr val="FF0000"/>
                </a:solidFill>
              </a:rPr>
              <a:t>off-the-shelf systems </a:t>
            </a:r>
            <a:r>
              <a:rPr lang="en-US" dirty="0"/>
              <a:t>(COTS) that can be adapted and tailored to the </a:t>
            </a:r>
            <a:r>
              <a:rPr lang="en-US" u="sng" dirty="0"/>
              <a:t>users’ requirements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For example, if you want to implement a </a:t>
            </a:r>
            <a:r>
              <a:rPr lang="en-US" b="1" dirty="0"/>
              <a:t>medical records system</a:t>
            </a:r>
            <a:r>
              <a:rPr lang="en-US" dirty="0"/>
              <a:t>, you can buy a package that is already used in hospitals. It can be </a:t>
            </a:r>
            <a:r>
              <a:rPr lang="en-US" b="1" dirty="0"/>
              <a:t>cheaper</a:t>
            </a:r>
            <a:r>
              <a:rPr lang="en-US" dirty="0"/>
              <a:t> and </a:t>
            </a:r>
            <a:r>
              <a:rPr lang="en-US" b="1" dirty="0"/>
              <a:t>faster</a:t>
            </a:r>
            <a:r>
              <a:rPr lang="en-US" dirty="0"/>
              <a:t> to use this approach rather than developing a system in a conventional programming language.</a:t>
            </a:r>
            <a:endParaRPr lang="en-GB" dirty="0"/>
          </a:p>
          <a:p>
            <a:r>
              <a:rPr lang="en-US" dirty="0"/>
              <a:t>When you develop an application in this way, the </a:t>
            </a:r>
            <a:r>
              <a:rPr lang="en-US" b="1" dirty="0"/>
              <a:t>design process</a:t>
            </a:r>
            <a:r>
              <a:rPr lang="en-US" dirty="0"/>
              <a:t> becomes concerned with how to use the configuration features of that system to deliver the system requirements.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3099C-5FA5-B04A-B819-64718E2A25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9CDA-C81D-44D5-8C25-E6C962D6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82352"/>
            <a:ext cx="8229600" cy="69329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Object-oriented design using the UML</a:t>
            </a:r>
          </a:p>
        </p:txBody>
      </p:sp>
    </p:spTree>
    <p:extLst>
      <p:ext uri="{BB962C8B-B14F-4D97-AF65-F5344CB8AC3E}">
        <p14:creationId xmlns:p14="http://schemas.microsoft.com/office/powerpoint/2010/main" val="358045277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90585"/>
            <a:ext cx="7019144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Chapter 2 – Design and Implementation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51290"/>
            <a:ext cx="7019144" cy="27844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Mutah University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Faculty of IT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Department of Software Engineering</a:t>
            </a: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Dr. Ra’Fat A. AL-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</a:rPr>
              <a:t>Msie’Deen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rafatalmsiedeen@mutah.edu.jo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https://rafat66.github.io/Al-Msie-Deen/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99E8E-ECC8-4575-953B-22FC1F2DED35}"/>
              </a:ext>
            </a:extLst>
          </p:cNvPr>
          <p:cNvSpPr/>
          <p:nvPr/>
        </p:nvSpPr>
        <p:spPr>
          <a:xfrm>
            <a:off x="685800" y="523099"/>
            <a:ext cx="7019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46424D"/>
                </a:solidFill>
                <a:latin typeface="Arial"/>
                <a:ea typeface="ＭＳ Ｐゴシック" charset="-128"/>
                <a:cs typeface="Arial"/>
              </a:rPr>
              <a:t>Software Architecture and Design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46424D"/>
              </a:solidFill>
              <a:latin typeface="Arial"/>
              <a:ea typeface="ＭＳ Ｐゴシック" charset="-128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212855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75FD-1D84-4B6B-AF20-CD8EF4B30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E3E7D-28E4-4C0B-A091-9958C873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Draw diagrams showing a conceptual view and a process view of the architecture of the Interactive Multimedia Magazine for IT News application (IMMITN).</a:t>
            </a:r>
          </a:p>
        </p:txBody>
      </p:sp>
    </p:spTree>
    <p:extLst>
      <p:ext uri="{BB962C8B-B14F-4D97-AF65-F5344CB8AC3E}">
        <p14:creationId xmlns:p14="http://schemas.microsoft.com/office/powerpoint/2010/main" val="102858534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8145-9874-4C61-B983-7AE35B46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4F29236-A436-443E-8CD4-EECA28BB2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94718"/>
              </p:ext>
            </p:extLst>
          </p:nvPr>
        </p:nvGraphicFramePr>
        <p:xfrm>
          <a:off x="457200" y="2228373"/>
          <a:ext cx="8282066" cy="3657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{68D230F3-CF80-4859-8CE7-A43EE81993B5}</a:tableStyleId>
              </a:tblPr>
              <a:tblGrid>
                <a:gridCol w="2273912">
                  <a:extLst>
                    <a:ext uri="{9D8B030D-6E8A-4147-A177-3AD203B41FA5}">
                      <a16:colId xmlns:a16="http://schemas.microsoft.com/office/drawing/2014/main" val="435064593"/>
                    </a:ext>
                  </a:extLst>
                </a:gridCol>
                <a:gridCol w="6008154">
                  <a:extLst>
                    <a:ext uri="{9D8B030D-6E8A-4147-A177-3AD203B41FA5}">
                      <a16:colId xmlns:a16="http://schemas.microsoft.com/office/drawing/2014/main" val="3340479907"/>
                    </a:ext>
                  </a:extLst>
                </a:gridCol>
              </a:tblGrid>
              <a:tr h="25566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Textbook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57069"/>
                  </a:ext>
                </a:extLst>
              </a:tr>
              <a:tr h="25566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Title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Documenting Software Architectures: Views and Beyond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1764621"/>
                  </a:ext>
                </a:extLst>
              </a:tr>
              <a:tr h="25566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Author(s)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Paul Clements et al.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9375183"/>
                  </a:ext>
                </a:extLst>
              </a:tr>
              <a:tr h="25566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Publisher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Addison- Wesley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8670412"/>
                  </a:ext>
                </a:extLst>
              </a:tr>
              <a:tr h="255666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Year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2010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141809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Edition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</a:rPr>
                        <a:t>2</a:t>
                      </a:r>
                      <a:r>
                        <a:rPr lang="en-US" sz="2000" baseline="30000" dirty="0">
                          <a:effectLst/>
                        </a:rPr>
                        <a:t>nd</a:t>
                      </a:r>
                      <a:r>
                        <a:rPr lang="en-US" sz="2000" dirty="0">
                          <a:effectLst/>
                        </a:rPr>
                        <a:t> Edition</a:t>
                      </a:r>
                      <a:endParaRPr lang="en-US" sz="2000" dirty="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5113480"/>
                  </a:ext>
                </a:extLst>
              </a:tr>
              <a:tr h="213055">
                <a:tc>
                  <a:txBody>
                    <a:bodyPr/>
                    <a:lstStyle/>
                    <a:p>
                      <a:pPr marL="0" marR="0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</a:rPr>
                        <a:t>Book Website</a:t>
                      </a:r>
                      <a:endParaRPr lang="en-US" sz="2000">
                        <a:effectLst/>
                        <a:latin typeface="Courier New" panose="02070309020205020404" pitchFamily="49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6652673"/>
                  </a:ext>
                </a:extLst>
              </a:tr>
              <a:tr h="77409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References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Batang" panose="02030600000101010101" pitchFamily="18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implified Arabic" panose="02020603050405020304" pitchFamily="18" charset="-78"/>
                        <a:buChar char="-"/>
                      </a:pPr>
                      <a:r>
                        <a:rPr lang="en-US" sz="2000" dirty="0">
                          <a:effectLst/>
                        </a:rPr>
                        <a:t>TBA in the class – refer to the website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implified Arabic" panose="02020603050405020304" pitchFamily="18" charset="-78"/>
                        <a:buChar char="-"/>
                      </a:pPr>
                      <a:r>
                        <a:rPr lang="en-US" sz="2000" dirty="0">
                          <a:effectLst/>
                        </a:rPr>
                        <a:t>Ian Sommerville. Software Engineering (l0th Edition). Addison Wesley, 2015, ISBN-10: 0137035152.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63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4986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5B6C949-72BE-49AC-B476-6D7956FA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1" y="203303"/>
            <a:ext cx="8601858" cy="645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439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D8C9-DB99-4CE4-831E-64AD88839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5964-D42D-4D63-91CF-297A08E6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320"/>
            <a:ext cx="8229600" cy="5437680"/>
          </a:xfrm>
        </p:spPr>
        <p:txBody>
          <a:bodyPr/>
          <a:lstStyle/>
          <a:p>
            <a:r>
              <a:rPr lang="en-US" sz="2300" dirty="0"/>
              <a:t>The objectives of this chapter are to introduce object-oriented software design using the UML and highlight important implementation concerns. </a:t>
            </a:r>
          </a:p>
          <a:p>
            <a:r>
              <a:rPr lang="en-US" sz="2300" dirty="0"/>
              <a:t>When you have read this chapter, you will: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300" dirty="0"/>
              <a:t>understand the most important activities in a general, object-oriented design process;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300" dirty="0"/>
              <a:t>understand some of the different models that may be used to document an object-oriented design;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300" dirty="0"/>
              <a:t>know about the idea of design patterns and how these are a way of reusing design knowledge and experience;</a:t>
            </a:r>
          </a:p>
          <a:p>
            <a:pPr marL="344488" indent="-344488">
              <a:buFont typeface="+mj-lt"/>
              <a:buAutoNum type="arabicPeriod"/>
            </a:pPr>
            <a:r>
              <a:rPr lang="en-US" sz="2300" dirty="0"/>
              <a:t>have been introduced to key issues that have to be considered when implementing software, including software reuse and open-source development.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49B84-F2D2-450C-BDF3-92162D2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1367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6D84-04AE-436F-8A3D-9CA5FE88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 or 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A0E4-720A-42CB-850D-E57077C28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design using the UML</a:t>
            </a:r>
            <a:endParaRPr lang="en-GB" dirty="0"/>
          </a:p>
          <a:p>
            <a:r>
              <a:rPr lang="en-US" dirty="0"/>
              <a:t>Design patterns</a:t>
            </a:r>
            <a:endParaRPr lang="en-GB" dirty="0"/>
          </a:p>
          <a:p>
            <a:r>
              <a:rPr lang="en-US" dirty="0"/>
              <a:t>Implementation issues</a:t>
            </a:r>
            <a:endParaRPr lang="en-GB" dirty="0"/>
          </a:p>
          <a:p>
            <a:r>
              <a:rPr lang="en-US" dirty="0"/>
              <a:t>Open source development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C484-0B2C-428E-BEE8-993416951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3FF5A8-9292-4DF8-B4B9-E11FE5F1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44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A569-F171-4ADA-AC31-9A7F3D9D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14B-DA7B-4CC6-BDA8-DF92FB9F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/>
          <a:lstStyle/>
          <a:p>
            <a:r>
              <a:rPr lang="en-US" dirty="0"/>
              <a:t>Software design and implementation is the stage in the software engineering process at which an executable software system is developed. </a:t>
            </a:r>
          </a:p>
          <a:p>
            <a:r>
              <a:rPr lang="en-US" dirty="0"/>
              <a:t>For some simple systems, software engineering means software design and implementation and all other software engineering activities are merged with this process. </a:t>
            </a:r>
          </a:p>
          <a:p>
            <a:r>
              <a:rPr lang="en-US" dirty="0"/>
              <a:t>However, for large systems, software design and implementation is only one of a number of software  engineering processes (requirements engineering, verification and validation, etc.).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9B66-ED8C-483C-8E98-9831F913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6697E-854A-4A47-82A0-5EE6A595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25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 and implementation activities are invariably interleaved. </a:t>
            </a:r>
          </a:p>
          <a:p>
            <a:r>
              <a:rPr lang="en-US" dirty="0"/>
              <a:t>Software design is a creative activity in which you identify software components and their relationships, based on a customer’s requirements. </a:t>
            </a:r>
          </a:p>
          <a:p>
            <a:r>
              <a:rPr lang="en-US" dirty="0"/>
              <a:t>Implementation is the process of realizing the design as a program. </a:t>
            </a:r>
          </a:p>
          <a:p>
            <a:r>
              <a:rPr lang="en-US" dirty="0"/>
              <a:t>Sometimes there is a separate design stage, and this design is modeled and documented.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91A7-430F-4C07-82D1-8D0A0989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5155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7EA9-6283-4D6C-B298-4EBAE185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…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5051-9EAF-427F-A638-546BA2452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other times, a design is in the programmer’s head or roughly sketched on a whiteboard or sheets of paper. </a:t>
            </a:r>
          </a:p>
          <a:p>
            <a:r>
              <a:rPr lang="en-US" dirty="0"/>
              <a:t>Design is about how to solve a problem, so there is always a design process. </a:t>
            </a:r>
          </a:p>
          <a:p>
            <a:r>
              <a:rPr lang="en-US" dirty="0"/>
              <a:t>However, it isn’t always necessary or appropriate to describe the design in detail using the UML or other design description language.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B91A7-430F-4C07-82D1-8D0A0989B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D177-3FD8-1541-B11E-1C53E75416D7}" type="datetime1">
              <a:rPr lang="en-GB" smtClean="0"/>
              <a:pPr/>
              <a:t>29/03/2020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F2C86-DDB3-413B-8B83-9819B10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3B370-F672-B743-B3AF-248A63C1727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68607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6641</TotalTime>
  <Words>1158</Words>
  <Application>Microsoft Office PowerPoint</Application>
  <PresentationFormat>On-screen Show (4:3)</PresentationFormat>
  <Paragraphs>123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Andalus</vt:lpstr>
      <vt:lpstr>Arial</vt:lpstr>
      <vt:lpstr>Calibri</vt:lpstr>
      <vt:lpstr>Courier New</vt:lpstr>
      <vt:lpstr>Simplified Arabic</vt:lpstr>
      <vt:lpstr>Wingdings</vt:lpstr>
      <vt:lpstr>SE10 slides</vt:lpstr>
      <vt:lpstr>Chapter 2 – Design and Implementation</vt:lpstr>
      <vt:lpstr>Assignment</vt:lpstr>
      <vt:lpstr>References</vt:lpstr>
      <vt:lpstr>PowerPoint Presentation</vt:lpstr>
      <vt:lpstr>Objectives</vt:lpstr>
      <vt:lpstr>Contents or Topics covered</vt:lpstr>
      <vt:lpstr>Design and implementation</vt:lpstr>
      <vt:lpstr>Design and implementation … cont.</vt:lpstr>
      <vt:lpstr>Design and implementation … cont.</vt:lpstr>
      <vt:lpstr>Design and implementation … cont.</vt:lpstr>
      <vt:lpstr>Design and implementation … cont.</vt:lpstr>
      <vt:lpstr>Design and implementation … cont.</vt:lpstr>
      <vt:lpstr>Design and implementation … cont.</vt:lpstr>
      <vt:lpstr>Design and implementation … cont.</vt:lpstr>
      <vt:lpstr>Design and implementation … cont.</vt:lpstr>
      <vt:lpstr>Design and implementation … cont.</vt:lpstr>
      <vt:lpstr>Build or buy</vt:lpstr>
      <vt:lpstr>PowerPoint Presentation</vt:lpstr>
      <vt:lpstr>Chapter 2 – Design and Implementation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– Chapter 6</dc:title>
  <dc:creator>Ian Sommerville</dc:creator>
  <cp:lastModifiedBy>Rafat Almsiedeen</cp:lastModifiedBy>
  <cp:revision>103</cp:revision>
  <dcterms:created xsi:type="dcterms:W3CDTF">2010-01-18T20:35:25Z</dcterms:created>
  <dcterms:modified xsi:type="dcterms:W3CDTF">2020-03-29T15:26:57Z</dcterms:modified>
</cp:coreProperties>
</file>