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handoutMasterIdLst>
    <p:handoutMasterId r:id="rId30"/>
  </p:handoutMasterIdLst>
  <p:sldIdLst>
    <p:sldId id="256" r:id="rId2"/>
    <p:sldId id="430" r:id="rId3"/>
    <p:sldId id="428" r:id="rId4"/>
    <p:sldId id="431" r:id="rId5"/>
    <p:sldId id="432" r:id="rId6"/>
    <p:sldId id="433" r:id="rId7"/>
    <p:sldId id="434" r:id="rId8"/>
    <p:sldId id="435" r:id="rId9"/>
    <p:sldId id="269" r:id="rId10"/>
    <p:sldId id="270" r:id="rId11"/>
    <p:sldId id="438" r:id="rId12"/>
    <p:sldId id="295" r:id="rId13"/>
    <p:sldId id="439" r:id="rId14"/>
    <p:sldId id="440" r:id="rId15"/>
    <p:sldId id="441" r:id="rId16"/>
    <p:sldId id="442" r:id="rId17"/>
    <p:sldId id="443" r:id="rId18"/>
    <p:sldId id="296" r:id="rId19"/>
    <p:sldId id="436" r:id="rId20"/>
    <p:sldId id="444" r:id="rId21"/>
    <p:sldId id="445" r:id="rId22"/>
    <p:sldId id="448" r:id="rId23"/>
    <p:sldId id="446" r:id="rId24"/>
    <p:sldId id="447" r:id="rId25"/>
    <p:sldId id="449" r:id="rId26"/>
    <p:sldId id="451" r:id="rId27"/>
    <p:sldId id="41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4/6/2020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4/6/2020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06/04/2020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06/04/2020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06/04/2020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06/04/2020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06/04/2020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06/04/2020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06/04/2020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06/04/2020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06/04/2020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06/04/2020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06/04/2020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06/04/2020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rgbClr val="0070C0"/>
                </a:solidFill>
              </a:rPr>
              <a:t>Chapter 2 – Design and Implementation</a:t>
            </a:r>
            <a:endParaRPr lang="en-US" dirty="0">
              <a:solidFill>
                <a:schemeClr val="tx1">
                  <a:lumMod val="50000"/>
                  <a:lumOff val="50000"/>
                </a:schemeClr>
              </a:solidFill>
            </a:endParaRP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b="1" dirty="0">
                <a:solidFill>
                  <a:schemeClr val="tx1">
                    <a:lumMod val="95000"/>
                    <a:lumOff val="5000"/>
                  </a:schemeClr>
                </a:solidFill>
                <a:latin typeface="Arial"/>
                <a:cs typeface="Arial"/>
              </a:rPr>
              <a:t>Mutah University</a:t>
            </a:r>
          </a:p>
          <a:p>
            <a:pPr>
              <a:spcBef>
                <a:spcPct val="0"/>
              </a:spcBef>
            </a:pPr>
            <a:r>
              <a:rPr lang="en-US" sz="2000" b="1" dirty="0">
                <a:solidFill>
                  <a:schemeClr val="tx1">
                    <a:lumMod val="95000"/>
                    <a:lumOff val="5000"/>
                  </a:schemeClr>
                </a:solidFill>
                <a:latin typeface="Arial"/>
                <a:cs typeface="Arial"/>
              </a:rPr>
              <a:t>Faculty of IT</a:t>
            </a:r>
          </a:p>
          <a:p>
            <a:pPr>
              <a:spcBef>
                <a:spcPct val="0"/>
              </a:spcBef>
            </a:pPr>
            <a:r>
              <a:rPr lang="en-US" sz="2000" b="1" dirty="0">
                <a:solidFill>
                  <a:schemeClr val="tx1">
                    <a:lumMod val="95000"/>
                    <a:lumOff val="5000"/>
                  </a:schemeClr>
                </a:solidFill>
                <a:latin typeface="Arial"/>
                <a:cs typeface="Arial"/>
              </a:rPr>
              <a:t>Department of Software Engineering</a:t>
            </a: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rPr>
              <a:t>Dr. Ra’Fat A. AL-</a:t>
            </a:r>
            <a:r>
              <a:rPr lang="en-US" sz="2000" b="1" dirty="0" err="1">
                <a:solidFill>
                  <a:schemeClr val="tx1">
                    <a:lumMod val="95000"/>
                    <a:lumOff val="5000"/>
                  </a:schemeClr>
                </a:solidFill>
                <a:latin typeface="Arial"/>
                <a:cs typeface="Arial"/>
              </a:rPr>
              <a:t>Msie’Deen</a:t>
            </a: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b="1" dirty="0">
              <a:solidFill>
                <a:schemeClr val="tx1">
                  <a:lumMod val="95000"/>
                  <a:lumOff val="5000"/>
                </a:schemeClr>
              </a:solidFill>
              <a:latin typeface="Arial"/>
              <a:cs typeface="Arial"/>
            </a:endParaRP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https://rafat66.github.io/Al-Msie-Deen/</a:t>
            </a:r>
            <a:endParaRPr lang="en-US" sz="20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a:xfrm>
            <a:off x="457200" y="1600200"/>
            <a:ext cx="8229600" cy="4756150"/>
          </a:xfrm>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sz="2400" dirty="0"/>
              <a:t>Define the context and modes of use of the system;</a:t>
            </a:r>
          </a:p>
          <a:p>
            <a:pPr lvl="1"/>
            <a:r>
              <a:rPr lang="en-GB" sz="2400" dirty="0"/>
              <a:t>Design the system architecture;</a:t>
            </a:r>
          </a:p>
          <a:p>
            <a:pPr lvl="1"/>
            <a:r>
              <a:rPr lang="en-GB" sz="2400" dirty="0"/>
              <a:t>Identify the principal system objects;</a:t>
            </a:r>
          </a:p>
          <a:p>
            <a:pPr lvl="1"/>
            <a:r>
              <a:rPr lang="en-GB" sz="2400" dirty="0"/>
              <a:t>Develop design models;</a:t>
            </a:r>
          </a:p>
          <a:p>
            <a:pPr lvl="1"/>
            <a:r>
              <a:rPr lang="en-GB" sz="2400"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3082352"/>
            <a:ext cx="8229600" cy="1609569"/>
          </a:xfrm>
        </p:spPr>
        <p:txBody>
          <a:bodyPr/>
          <a:lstStyle/>
          <a:p>
            <a:pPr marL="0" indent="0" algn="ctr">
              <a:buNone/>
            </a:pPr>
            <a:r>
              <a:rPr lang="en-US" dirty="0">
                <a:latin typeface="Andalus" panose="02020603050405020304" pitchFamily="18" charset="-78"/>
                <a:cs typeface="Andalus" panose="02020603050405020304" pitchFamily="18" charset="-78"/>
              </a:rPr>
              <a:t>Object-oriented design using the UML</a:t>
            </a:r>
          </a:p>
          <a:p>
            <a:pPr marL="0" indent="0" algn="ctr">
              <a:buNone/>
            </a:pPr>
            <a:r>
              <a:rPr lang="en-US" dirty="0">
                <a:solidFill>
                  <a:srgbClr val="0070C0"/>
                </a:solidFill>
                <a:latin typeface="Andalus" panose="02020603050405020304" pitchFamily="18" charset="-78"/>
                <a:cs typeface="Andalus" panose="02020603050405020304" pitchFamily="18" charset="-78"/>
              </a:rPr>
              <a:t>System context and interactions</a:t>
            </a:r>
          </a:p>
        </p:txBody>
      </p:sp>
    </p:spTree>
    <p:extLst>
      <p:ext uri="{BB962C8B-B14F-4D97-AF65-F5344CB8AC3E}">
        <p14:creationId xmlns:p14="http://schemas.microsoft.com/office/powerpoint/2010/main" val="680731442"/>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a:t>
            </a:r>
          </a:p>
          <a:p>
            <a:r>
              <a:rPr lang="en-US" dirty="0"/>
              <a:t>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9101-8999-44EE-86F5-E56C64373100}"/>
              </a:ext>
            </a:extLst>
          </p:cNvPr>
          <p:cNvSpPr>
            <a:spLocks noGrp="1"/>
          </p:cNvSpPr>
          <p:nvPr>
            <p:ph type="title"/>
          </p:nvPr>
        </p:nvSpPr>
        <p:spPr/>
        <p:txBody>
          <a:bodyPr/>
          <a:lstStyle/>
          <a:p>
            <a:r>
              <a:rPr lang="en-US" dirty="0"/>
              <a:t>System context and interactions</a:t>
            </a:r>
          </a:p>
        </p:txBody>
      </p:sp>
      <p:sp>
        <p:nvSpPr>
          <p:cNvPr id="3" name="Content Placeholder 2">
            <a:extLst>
              <a:ext uri="{FF2B5EF4-FFF2-40B4-BE49-F238E27FC236}">
                <a16:creationId xmlns:a16="http://schemas.microsoft.com/office/drawing/2014/main" id="{B77253CB-E42D-4FFB-A2C7-21FBCE23000A}"/>
              </a:ext>
            </a:extLst>
          </p:cNvPr>
          <p:cNvSpPr>
            <a:spLocks noGrp="1"/>
          </p:cNvSpPr>
          <p:nvPr>
            <p:ph idx="1"/>
          </p:nvPr>
        </p:nvSpPr>
        <p:spPr/>
        <p:txBody>
          <a:bodyPr/>
          <a:lstStyle/>
          <a:p>
            <a:r>
              <a:rPr lang="en-US" dirty="0"/>
              <a:t>The first stage in any software design process is to develop an understanding of the relationships between the software that is being designed and its external environment. </a:t>
            </a:r>
          </a:p>
          <a:p>
            <a:r>
              <a:rPr lang="en-US" dirty="0"/>
              <a:t>This is essential for deciding how to provide the required system functionality and how to structure the system to communicate with its environment. </a:t>
            </a:r>
          </a:p>
          <a:p>
            <a:r>
              <a:rPr lang="en-US" dirty="0"/>
              <a:t>As I discussed in SE course, understanding the context also lets you establish the boundaries of the system.</a:t>
            </a:r>
          </a:p>
        </p:txBody>
      </p:sp>
      <p:sp>
        <p:nvSpPr>
          <p:cNvPr id="4" name="Date Placeholder 3">
            <a:extLst>
              <a:ext uri="{FF2B5EF4-FFF2-40B4-BE49-F238E27FC236}">
                <a16:creationId xmlns:a16="http://schemas.microsoft.com/office/drawing/2014/main" id="{7EC2F743-EC7C-4164-9110-171637A2C6B1}"/>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6E50304A-D0EC-43A3-B7B6-54DD0190A7C8}"/>
              </a:ext>
            </a:extLst>
          </p:cNvPr>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27832207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CFFB-3016-471B-A78D-3C698FC87C7A}"/>
              </a:ext>
            </a:extLst>
          </p:cNvPr>
          <p:cNvSpPr>
            <a:spLocks noGrp="1"/>
          </p:cNvSpPr>
          <p:nvPr>
            <p:ph type="title"/>
          </p:nvPr>
        </p:nvSpPr>
        <p:spPr/>
        <p:txBody>
          <a:bodyPr/>
          <a:lstStyle/>
          <a:p>
            <a:r>
              <a:rPr lang="en-US" dirty="0"/>
              <a:t>System context and interactions</a:t>
            </a:r>
          </a:p>
        </p:txBody>
      </p:sp>
      <p:sp>
        <p:nvSpPr>
          <p:cNvPr id="3" name="Content Placeholder 2">
            <a:extLst>
              <a:ext uri="{FF2B5EF4-FFF2-40B4-BE49-F238E27FC236}">
                <a16:creationId xmlns:a16="http://schemas.microsoft.com/office/drawing/2014/main" id="{E8C452FC-7241-46BD-959F-F986843BDD74}"/>
              </a:ext>
            </a:extLst>
          </p:cNvPr>
          <p:cNvSpPr>
            <a:spLocks noGrp="1"/>
          </p:cNvSpPr>
          <p:nvPr>
            <p:ph idx="1"/>
          </p:nvPr>
        </p:nvSpPr>
        <p:spPr/>
        <p:txBody>
          <a:bodyPr/>
          <a:lstStyle/>
          <a:p>
            <a:r>
              <a:rPr lang="en-US" dirty="0"/>
              <a:t>Setting the system boundaries helps you decide what features are implemented in the system being designed and what features are in other associated systems.</a:t>
            </a:r>
          </a:p>
          <a:p>
            <a:r>
              <a:rPr lang="en-US" dirty="0"/>
              <a:t>In this case, you need to decide how functionality is distributed between the control system for all of the weather stations and the embedded software in the weather station itself.</a:t>
            </a:r>
          </a:p>
        </p:txBody>
      </p:sp>
      <p:sp>
        <p:nvSpPr>
          <p:cNvPr id="4" name="Date Placeholder 3">
            <a:extLst>
              <a:ext uri="{FF2B5EF4-FFF2-40B4-BE49-F238E27FC236}">
                <a16:creationId xmlns:a16="http://schemas.microsoft.com/office/drawing/2014/main" id="{151D7B28-6A56-423C-945D-73E7BB6CA8CF}"/>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2E70AB45-1380-46DD-97BD-E7FA3CF43E01}"/>
              </a:ext>
            </a:extLst>
          </p:cNvPr>
          <p:cNvSpPr>
            <a:spLocks noGrp="1"/>
          </p:cNvSpPr>
          <p:nvPr>
            <p:ph type="sldNum" sz="quarter" idx="12"/>
          </p:nvPr>
        </p:nvSpPr>
        <p:spPr/>
        <p:txBody>
          <a:bodyPr/>
          <a:lstStyle/>
          <a:p>
            <a:fld id="{EC33B370-F672-B743-B3AF-248A63C17270}" type="slidenum">
              <a:rPr lang="en-US" smtClean="0"/>
              <a:pPr/>
              <a:t>14</a:t>
            </a:fld>
            <a:endParaRPr lang="en-US"/>
          </a:p>
        </p:txBody>
      </p:sp>
    </p:spTree>
    <p:extLst>
      <p:ext uri="{BB962C8B-B14F-4D97-AF65-F5344CB8AC3E}">
        <p14:creationId xmlns:p14="http://schemas.microsoft.com/office/powerpoint/2010/main" val="197001238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8E74-52DF-46BF-AA86-2E2C20B07F96}"/>
              </a:ext>
            </a:extLst>
          </p:cNvPr>
          <p:cNvSpPr>
            <a:spLocks noGrp="1"/>
          </p:cNvSpPr>
          <p:nvPr>
            <p:ph type="title"/>
          </p:nvPr>
        </p:nvSpPr>
        <p:spPr/>
        <p:txBody>
          <a:bodyPr/>
          <a:lstStyle/>
          <a:p>
            <a:r>
              <a:rPr lang="en-US" dirty="0"/>
              <a:t>System context and interactions</a:t>
            </a:r>
          </a:p>
        </p:txBody>
      </p:sp>
      <p:sp>
        <p:nvSpPr>
          <p:cNvPr id="3" name="Content Placeholder 2">
            <a:extLst>
              <a:ext uri="{FF2B5EF4-FFF2-40B4-BE49-F238E27FC236}">
                <a16:creationId xmlns:a16="http://schemas.microsoft.com/office/drawing/2014/main" id="{E67EA08C-5120-4586-8D35-6629531088C7}"/>
              </a:ext>
            </a:extLst>
          </p:cNvPr>
          <p:cNvSpPr>
            <a:spLocks noGrp="1"/>
          </p:cNvSpPr>
          <p:nvPr>
            <p:ph idx="1"/>
          </p:nvPr>
        </p:nvSpPr>
        <p:spPr/>
        <p:txBody>
          <a:bodyPr/>
          <a:lstStyle/>
          <a:p>
            <a:r>
              <a:rPr lang="en-US" dirty="0"/>
              <a:t>System context models and interaction models present complementary views of the relationships between a system and its environment:</a:t>
            </a:r>
          </a:p>
          <a:p>
            <a:endParaRPr lang="en-US" dirty="0"/>
          </a:p>
          <a:p>
            <a:pPr marL="457200" indent="-457200">
              <a:buFont typeface="+mj-lt"/>
              <a:buAutoNum type="arabicParenR"/>
            </a:pPr>
            <a:r>
              <a:rPr lang="en-US" dirty="0"/>
              <a:t>A system context model is a structural model that demonstrates the other systems in the environment of the system being developed.</a:t>
            </a:r>
          </a:p>
          <a:p>
            <a:pPr marL="457200" indent="-457200">
              <a:buFont typeface="+mj-lt"/>
              <a:buAutoNum type="arabicParenR"/>
            </a:pPr>
            <a:r>
              <a:rPr lang="en-US" dirty="0"/>
              <a:t>An interaction model is a dynamic model that shows how the system interacts with its environment as it is used.</a:t>
            </a:r>
          </a:p>
        </p:txBody>
      </p:sp>
      <p:sp>
        <p:nvSpPr>
          <p:cNvPr id="4" name="Date Placeholder 3">
            <a:extLst>
              <a:ext uri="{FF2B5EF4-FFF2-40B4-BE49-F238E27FC236}">
                <a16:creationId xmlns:a16="http://schemas.microsoft.com/office/drawing/2014/main" id="{8A54115A-3862-4F8A-A456-D10EC53A7452}"/>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B6BC9AAD-4390-43C6-AE10-0FC3309E5230}"/>
              </a:ext>
            </a:extLst>
          </p:cNvPr>
          <p:cNvSpPr>
            <a:spLocks noGrp="1"/>
          </p:cNvSpPr>
          <p:nvPr>
            <p:ph type="sldNum" sz="quarter" idx="12"/>
          </p:nvPr>
        </p:nvSpPr>
        <p:spPr/>
        <p:txBody>
          <a:bodyPr/>
          <a:lstStyle/>
          <a:p>
            <a:fld id="{EC33B370-F672-B743-B3AF-248A63C17270}" type="slidenum">
              <a:rPr lang="en-US" smtClean="0"/>
              <a:pPr/>
              <a:t>15</a:t>
            </a:fld>
            <a:endParaRPr lang="en-US"/>
          </a:p>
        </p:txBody>
      </p:sp>
    </p:spTree>
    <p:extLst>
      <p:ext uri="{BB962C8B-B14F-4D97-AF65-F5344CB8AC3E}">
        <p14:creationId xmlns:p14="http://schemas.microsoft.com/office/powerpoint/2010/main" val="320956781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EF4-3EDB-4F54-84BA-1E1CAB732455}"/>
              </a:ext>
            </a:extLst>
          </p:cNvPr>
          <p:cNvSpPr>
            <a:spLocks noGrp="1"/>
          </p:cNvSpPr>
          <p:nvPr>
            <p:ph type="title"/>
          </p:nvPr>
        </p:nvSpPr>
        <p:spPr/>
        <p:txBody>
          <a:bodyPr/>
          <a:lstStyle/>
          <a:p>
            <a:r>
              <a:rPr lang="en-US" dirty="0"/>
              <a:t>System context and interactions</a:t>
            </a:r>
          </a:p>
        </p:txBody>
      </p:sp>
      <p:sp>
        <p:nvSpPr>
          <p:cNvPr id="3" name="Content Placeholder 2">
            <a:extLst>
              <a:ext uri="{FF2B5EF4-FFF2-40B4-BE49-F238E27FC236}">
                <a16:creationId xmlns:a16="http://schemas.microsoft.com/office/drawing/2014/main" id="{3B27A221-E9E9-43B8-8103-2038F833E8ED}"/>
              </a:ext>
            </a:extLst>
          </p:cNvPr>
          <p:cNvSpPr>
            <a:spLocks noGrp="1"/>
          </p:cNvSpPr>
          <p:nvPr>
            <p:ph idx="1"/>
          </p:nvPr>
        </p:nvSpPr>
        <p:spPr/>
        <p:txBody>
          <a:bodyPr/>
          <a:lstStyle/>
          <a:p>
            <a:r>
              <a:rPr lang="en-US" dirty="0"/>
              <a:t>The context model of a system may be represented using associations. </a:t>
            </a:r>
          </a:p>
          <a:p>
            <a:r>
              <a:rPr lang="en-US" dirty="0"/>
              <a:t>Associations simply show that there are some relationships between the entities involved in the association. </a:t>
            </a:r>
          </a:p>
          <a:p>
            <a:r>
              <a:rPr lang="en-US" dirty="0"/>
              <a:t>You can document the environment of the system using a simple block diagram, showing the entities in the system and their associations.</a:t>
            </a:r>
          </a:p>
        </p:txBody>
      </p:sp>
      <p:sp>
        <p:nvSpPr>
          <p:cNvPr id="4" name="Date Placeholder 3">
            <a:extLst>
              <a:ext uri="{FF2B5EF4-FFF2-40B4-BE49-F238E27FC236}">
                <a16:creationId xmlns:a16="http://schemas.microsoft.com/office/drawing/2014/main" id="{DA3677D7-2B76-4AAD-8E81-2E03C66B76F3}"/>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564BFCF9-14D4-4A98-8DC9-A3953FEA0C52}"/>
              </a:ext>
            </a:extLst>
          </p:cNvPr>
          <p:cNvSpPr>
            <a:spLocks noGrp="1"/>
          </p:cNvSpPr>
          <p:nvPr>
            <p:ph type="sldNum" sz="quarter" idx="12"/>
          </p:nvPr>
        </p:nvSpPr>
        <p:spPr/>
        <p:txBody>
          <a:bodyPr/>
          <a:lstStyle/>
          <a:p>
            <a:fld id="{EC33B370-F672-B743-B3AF-248A63C17270}" type="slidenum">
              <a:rPr lang="en-US" smtClean="0"/>
              <a:pPr/>
              <a:t>16</a:t>
            </a:fld>
            <a:endParaRPr lang="en-US"/>
          </a:p>
        </p:txBody>
      </p:sp>
    </p:spTree>
    <p:extLst>
      <p:ext uri="{BB962C8B-B14F-4D97-AF65-F5344CB8AC3E}">
        <p14:creationId xmlns:p14="http://schemas.microsoft.com/office/powerpoint/2010/main" val="428802310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9EFC-0111-485D-9A4B-E59496A2126E}"/>
              </a:ext>
            </a:extLst>
          </p:cNvPr>
          <p:cNvSpPr>
            <a:spLocks noGrp="1"/>
          </p:cNvSpPr>
          <p:nvPr>
            <p:ph type="title"/>
          </p:nvPr>
        </p:nvSpPr>
        <p:spPr/>
        <p:txBody>
          <a:bodyPr/>
          <a:lstStyle/>
          <a:p>
            <a:r>
              <a:rPr lang="en-US" dirty="0"/>
              <a:t>System context and interactions</a:t>
            </a:r>
          </a:p>
        </p:txBody>
      </p:sp>
      <p:sp>
        <p:nvSpPr>
          <p:cNvPr id="3" name="Content Placeholder 2">
            <a:extLst>
              <a:ext uri="{FF2B5EF4-FFF2-40B4-BE49-F238E27FC236}">
                <a16:creationId xmlns:a16="http://schemas.microsoft.com/office/drawing/2014/main" id="{768D6100-4817-4E86-AFF6-E40A812BD2D4}"/>
              </a:ext>
            </a:extLst>
          </p:cNvPr>
          <p:cNvSpPr>
            <a:spLocks noGrp="1"/>
          </p:cNvSpPr>
          <p:nvPr>
            <p:ph idx="1"/>
          </p:nvPr>
        </p:nvSpPr>
        <p:spPr>
          <a:xfrm>
            <a:off x="457200" y="1570220"/>
            <a:ext cx="8229600" cy="3301583"/>
          </a:xfrm>
        </p:spPr>
        <p:txBody>
          <a:bodyPr/>
          <a:lstStyle/>
          <a:p>
            <a:r>
              <a:rPr lang="en-US" dirty="0"/>
              <a:t>Figure </a:t>
            </a:r>
            <a:r>
              <a:rPr lang="en-US" dirty="0">
                <a:solidFill>
                  <a:srgbClr val="0070C0"/>
                </a:solidFill>
              </a:rPr>
              <a:t>1</a:t>
            </a:r>
            <a:r>
              <a:rPr lang="en-US" dirty="0"/>
              <a:t> shows that the systems in the environment of each weather station are a weather information system, an onboard satellite system, and a control system.</a:t>
            </a:r>
          </a:p>
          <a:p>
            <a:r>
              <a:rPr lang="en-US" dirty="0"/>
              <a:t>The cardinality information on the link shows that there is a single control system but several weather stations, one satellite, and one general weather information system.</a:t>
            </a:r>
          </a:p>
        </p:txBody>
      </p:sp>
      <p:sp>
        <p:nvSpPr>
          <p:cNvPr id="5" name="Slide Number Placeholder 4">
            <a:extLst>
              <a:ext uri="{FF2B5EF4-FFF2-40B4-BE49-F238E27FC236}">
                <a16:creationId xmlns:a16="http://schemas.microsoft.com/office/drawing/2014/main" id="{C6F472E6-491A-427D-B5C4-5F8E65CBE35C}"/>
              </a:ext>
            </a:extLst>
          </p:cNvPr>
          <p:cNvSpPr>
            <a:spLocks noGrp="1"/>
          </p:cNvSpPr>
          <p:nvPr>
            <p:ph type="sldNum" sz="quarter" idx="12"/>
          </p:nvPr>
        </p:nvSpPr>
        <p:spPr/>
        <p:txBody>
          <a:bodyPr/>
          <a:lstStyle/>
          <a:p>
            <a:fld id="{EC33B370-F672-B743-B3AF-248A63C17270}" type="slidenum">
              <a:rPr lang="en-US" smtClean="0"/>
              <a:pPr/>
              <a:t>17</a:t>
            </a:fld>
            <a:endParaRPr lang="en-US"/>
          </a:p>
        </p:txBody>
      </p:sp>
    </p:spTree>
    <p:extLst>
      <p:ext uri="{BB962C8B-B14F-4D97-AF65-F5344CB8AC3E}">
        <p14:creationId xmlns:p14="http://schemas.microsoft.com/office/powerpoint/2010/main" val="284233282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F14D-62C9-4D52-8821-DE79736E5A3E}"/>
              </a:ext>
            </a:extLst>
          </p:cNvPr>
          <p:cNvSpPr>
            <a:spLocks noGrp="1"/>
          </p:cNvSpPr>
          <p:nvPr>
            <p:ph type="title"/>
          </p:nvPr>
        </p:nvSpPr>
        <p:spPr/>
        <p:txBody>
          <a:bodyPr/>
          <a:lstStyle/>
          <a:p>
            <a:r>
              <a:rPr lang="en-US" dirty="0"/>
              <a:t>System context for the weather station</a:t>
            </a:r>
          </a:p>
        </p:txBody>
      </p:sp>
      <p:pic>
        <p:nvPicPr>
          <p:cNvPr id="6" name="Content Placeholder 5">
            <a:extLst>
              <a:ext uri="{FF2B5EF4-FFF2-40B4-BE49-F238E27FC236}">
                <a16:creationId xmlns:a16="http://schemas.microsoft.com/office/drawing/2014/main" id="{E2F74F7B-3AEA-467E-9147-162C6892F616}"/>
              </a:ext>
            </a:extLst>
          </p:cNvPr>
          <p:cNvPicPr>
            <a:picLocks noGrp="1" noChangeAspect="1"/>
          </p:cNvPicPr>
          <p:nvPr>
            <p:ph idx="1"/>
          </p:nvPr>
        </p:nvPicPr>
        <p:blipFill>
          <a:blip r:embed="rId2"/>
          <a:stretch>
            <a:fillRect/>
          </a:stretch>
        </p:blipFill>
        <p:spPr>
          <a:xfrm>
            <a:off x="1091144" y="1724715"/>
            <a:ext cx="6528856" cy="3926663"/>
          </a:xfrm>
          <a:prstGeom prst="rect">
            <a:avLst/>
          </a:prstGeom>
        </p:spPr>
      </p:pic>
      <p:sp>
        <p:nvSpPr>
          <p:cNvPr id="5" name="Slide Number Placeholder 4">
            <a:extLst>
              <a:ext uri="{FF2B5EF4-FFF2-40B4-BE49-F238E27FC236}">
                <a16:creationId xmlns:a16="http://schemas.microsoft.com/office/drawing/2014/main" id="{ACF47D99-068F-4CF0-A139-31562F54A116}"/>
              </a:ext>
            </a:extLst>
          </p:cNvPr>
          <p:cNvSpPr>
            <a:spLocks noGrp="1"/>
          </p:cNvSpPr>
          <p:nvPr>
            <p:ph type="sldNum" sz="quarter" idx="12"/>
          </p:nvPr>
        </p:nvSpPr>
        <p:spPr/>
        <p:txBody>
          <a:bodyPr/>
          <a:lstStyle/>
          <a:p>
            <a:fld id="{EC33B370-F672-B743-B3AF-248A63C17270}" type="slidenum">
              <a:rPr lang="en-US" smtClean="0"/>
              <a:pPr/>
              <a:t>19</a:t>
            </a:fld>
            <a:endParaRPr lang="en-US"/>
          </a:p>
        </p:txBody>
      </p:sp>
      <p:sp>
        <p:nvSpPr>
          <p:cNvPr id="7" name="Rectangle 6">
            <a:extLst>
              <a:ext uri="{FF2B5EF4-FFF2-40B4-BE49-F238E27FC236}">
                <a16:creationId xmlns:a16="http://schemas.microsoft.com/office/drawing/2014/main" id="{2473CF03-C9D0-4CDB-AA72-E28E2AF4F787}"/>
              </a:ext>
            </a:extLst>
          </p:cNvPr>
          <p:cNvSpPr/>
          <p:nvPr/>
        </p:nvSpPr>
        <p:spPr>
          <a:xfrm>
            <a:off x="1009018" y="6033184"/>
            <a:ext cx="6411114" cy="369332"/>
          </a:xfrm>
          <a:prstGeom prst="rect">
            <a:avLst/>
          </a:prstGeom>
        </p:spPr>
        <p:txBody>
          <a:bodyPr wrap="square">
            <a:spAutoFit/>
          </a:bodyPr>
          <a:lstStyle/>
          <a:p>
            <a:pPr algn="ctr"/>
            <a:r>
              <a:rPr lang="en-US" b="1" dirty="0"/>
              <a:t>Figure 1.</a:t>
            </a:r>
            <a:r>
              <a:rPr lang="en-US" dirty="0"/>
              <a:t> System context for the weather station</a:t>
            </a:r>
          </a:p>
        </p:txBody>
      </p:sp>
    </p:spTree>
    <p:extLst>
      <p:ext uri="{BB962C8B-B14F-4D97-AF65-F5344CB8AC3E}">
        <p14:creationId xmlns:p14="http://schemas.microsoft.com/office/powerpoint/2010/main" val="39151108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8145-9874-4C61-B983-7AE35B4607D1}"/>
              </a:ext>
            </a:extLst>
          </p:cNvPr>
          <p:cNvSpPr>
            <a:spLocks noGrp="1"/>
          </p:cNvSpPr>
          <p:nvPr>
            <p:ph type="title"/>
          </p:nvPr>
        </p:nvSpPr>
        <p:spPr/>
        <p:txBody>
          <a:bodyPr/>
          <a:lstStyle/>
          <a:p>
            <a:r>
              <a:rPr lang="en-US" dirty="0"/>
              <a:t>References</a:t>
            </a:r>
          </a:p>
        </p:txBody>
      </p:sp>
      <p:graphicFrame>
        <p:nvGraphicFramePr>
          <p:cNvPr id="7" name="Table 6">
            <a:extLst>
              <a:ext uri="{FF2B5EF4-FFF2-40B4-BE49-F238E27FC236}">
                <a16:creationId xmlns:a16="http://schemas.microsoft.com/office/drawing/2014/main" id="{94F29236-A436-443E-8CD4-EECA28BB2D97}"/>
              </a:ext>
            </a:extLst>
          </p:cNvPr>
          <p:cNvGraphicFramePr>
            <a:graphicFrameLocks noGrp="1"/>
          </p:cNvGraphicFramePr>
          <p:nvPr>
            <p:extLst>
              <p:ext uri="{D42A27DB-BD31-4B8C-83A1-F6EECF244321}">
                <p14:modId xmlns:p14="http://schemas.microsoft.com/office/powerpoint/2010/main" val="3978294718"/>
              </p:ext>
            </p:extLst>
          </p:nvPr>
        </p:nvGraphicFramePr>
        <p:xfrm>
          <a:off x="457200" y="2228373"/>
          <a:ext cx="8282066" cy="3657600"/>
        </p:xfrm>
        <a:graphic>
          <a:graphicData uri="http://schemas.openxmlformats.org/drawingml/2006/table">
            <a:tbl>
              <a:tblPr firstRow="1" firstCol="1" lastRow="1" lastCol="1" bandRow="1" bandCol="1">
                <a:tableStyleId>{68D230F3-CF80-4859-8CE7-A43EE81993B5}</a:tableStyleId>
              </a:tblPr>
              <a:tblGrid>
                <a:gridCol w="2273912">
                  <a:extLst>
                    <a:ext uri="{9D8B030D-6E8A-4147-A177-3AD203B41FA5}">
                      <a16:colId xmlns:a16="http://schemas.microsoft.com/office/drawing/2014/main" val="435064593"/>
                    </a:ext>
                  </a:extLst>
                </a:gridCol>
                <a:gridCol w="6008154">
                  <a:extLst>
                    <a:ext uri="{9D8B030D-6E8A-4147-A177-3AD203B41FA5}">
                      <a16:colId xmlns:a16="http://schemas.microsoft.com/office/drawing/2014/main" val="3340479907"/>
                    </a:ext>
                  </a:extLst>
                </a:gridCol>
              </a:tblGrid>
              <a:tr h="255666">
                <a:tc gridSpan="2">
                  <a:txBody>
                    <a:bodyPr/>
                    <a:lstStyle/>
                    <a:p>
                      <a:pPr marL="0" marR="0" algn="ctr">
                        <a:spcBef>
                          <a:spcPts val="200"/>
                        </a:spcBef>
                        <a:spcAft>
                          <a:spcPts val="200"/>
                        </a:spcAft>
                      </a:pPr>
                      <a:r>
                        <a:rPr lang="en-US" sz="2000" dirty="0">
                          <a:effectLst/>
                        </a:rPr>
                        <a:t>Textbook</a:t>
                      </a:r>
                      <a:endParaRPr lang="en-US" sz="2000" dirty="0">
                        <a:effectLst/>
                        <a:latin typeface="Courier New" panose="02070309020205020404" pitchFamily="49" charset="0"/>
                        <a:ea typeface="Batang" panose="02030600000101010101" pitchFamily="18" charset="-127"/>
                      </a:endParaRPr>
                    </a:p>
                  </a:txBody>
                  <a:tcPr marL="68580" marR="68580" marT="0" marB="0"/>
                </a:tc>
                <a:tc hMerge="1">
                  <a:txBody>
                    <a:bodyPr/>
                    <a:lstStyle/>
                    <a:p>
                      <a:endParaRPr lang="en-US"/>
                    </a:p>
                  </a:txBody>
                  <a:tcPr/>
                </a:tc>
                <a:extLst>
                  <a:ext uri="{0D108BD9-81ED-4DB2-BD59-A6C34878D82A}">
                    <a16:rowId xmlns:a16="http://schemas.microsoft.com/office/drawing/2014/main" val="2505357069"/>
                  </a:ext>
                </a:extLst>
              </a:tr>
              <a:tr h="255666">
                <a:tc>
                  <a:txBody>
                    <a:bodyPr/>
                    <a:lstStyle/>
                    <a:p>
                      <a:pPr marL="0" marR="0">
                        <a:spcBef>
                          <a:spcPts val="200"/>
                        </a:spcBef>
                        <a:spcAft>
                          <a:spcPts val="200"/>
                        </a:spcAft>
                      </a:pPr>
                      <a:r>
                        <a:rPr lang="en-US" sz="2000">
                          <a:effectLst/>
                        </a:rPr>
                        <a:t>Title</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a:effectLst/>
                        </a:rPr>
                        <a:t>Documenting Software Architectures: Views and Beyond</a:t>
                      </a:r>
                      <a:endParaRPr lang="en-US" sz="200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3301764621"/>
                  </a:ext>
                </a:extLst>
              </a:tr>
              <a:tr h="255666">
                <a:tc>
                  <a:txBody>
                    <a:bodyPr/>
                    <a:lstStyle/>
                    <a:p>
                      <a:pPr marL="0" marR="0">
                        <a:spcBef>
                          <a:spcPts val="200"/>
                        </a:spcBef>
                        <a:spcAft>
                          <a:spcPts val="200"/>
                        </a:spcAft>
                      </a:pPr>
                      <a:r>
                        <a:rPr lang="en-US" sz="2000">
                          <a:effectLst/>
                        </a:rPr>
                        <a:t>Author(s)</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Paul Clements et al.</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2599375183"/>
                  </a:ext>
                </a:extLst>
              </a:tr>
              <a:tr h="255666">
                <a:tc>
                  <a:txBody>
                    <a:bodyPr/>
                    <a:lstStyle/>
                    <a:p>
                      <a:pPr marL="0" marR="0">
                        <a:spcBef>
                          <a:spcPts val="200"/>
                        </a:spcBef>
                        <a:spcAft>
                          <a:spcPts val="200"/>
                        </a:spcAft>
                      </a:pPr>
                      <a:r>
                        <a:rPr lang="en-US" sz="2000">
                          <a:effectLst/>
                        </a:rPr>
                        <a:t>Publisher</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Addison- Wesley</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2238670412"/>
                  </a:ext>
                </a:extLst>
              </a:tr>
              <a:tr h="255666">
                <a:tc>
                  <a:txBody>
                    <a:bodyPr/>
                    <a:lstStyle/>
                    <a:p>
                      <a:pPr marL="0" marR="0">
                        <a:spcBef>
                          <a:spcPts val="200"/>
                        </a:spcBef>
                        <a:spcAft>
                          <a:spcPts val="200"/>
                        </a:spcAft>
                      </a:pPr>
                      <a:r>
                        <a:rPr lang="en-US" sz="2000">
                          <a:effectLst/>
                        </a:rPr>
                        <a:t>Year</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2010</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3867141809"/>
                  </a:ext>
                </a:extLst>
              </a:tr>
              <a:tr h="213055">
                <a:tc>
                  <a:txBody>
                    <a:bodyPr/>
                    <a:lstStyle/>
                    <a:p>
                      <a:pPr marL="0" marR="0">
                        <a:spcBef>
                          <a:spcPts val="200"/>
                        </a:spcBef>
                        <a:spcAft>
                          <a:spcPts val="200"/>
                        </a:spcAft>
                      </a:pPr>
                      <a:r>
                        <a:rPr lang="en-US" sz="2000">
                          <a:effectLst/>
                        </a:rPr>
                        <a:t>Edition</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effectLst/>
                        </a:rPr>
                        <a:t>2</a:t>
                      </a:r>
                      <a:r>
                        <a:rPr lang="en-US" sz="2000" baseline="30000" dirty="0">
                          <a:effectLst/>
                        </a:rPr>
                        <a:t>nd</a:t>
                      </a:r>
                      <a:r>
                        <a:rPr lang="en-US" sz="2000" dirty="0">
                          <a:effectLst/>
                        </a:rPr>
                        <a:t> Edition</a:t>
                      </a:r>
                      <a:endParaRPr lang="en-US" sz="2000" dirty="0">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735113480"/>
                  </a:ext>
                </a:extLst>
              </a:tr>
              <a:tr h="213055">
                <a:tc>
                  <a:txBody>
                    <a:bodyPr/>
                    <a:lstStyle/>
                    <a:p>
                      <a:pPr marL="0" marR="0">
                        <a:spcBef>
                          <a:spcPts val="200"/>
                        </a:spcBef>
                        <a:spcAft>
                          <a:spcPts val="200"/>
                        </a:spcAft>
                      </a:pPr>
                      <a:r>
                        <a:rPr lang="en-US" sz="2000">
                          <a:effectLst/>
                        </a:rPr>
                        <a:t>Book Website</a:t>
                      </a:r>
                      <a:endParaRPr lang="en-US" sz="2000">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Arial" panose="020B0604020202020204" pitchFamily="34" charset="0"/>
                        <a:ea typeface="Batang" panose="02030600000101010101" pitchFamily="18" charset="-127"/>
                      </a:endParaRPr>
                    </a:p>
                  </a:txBody>
                  <a:tcPr marL="68580" marR="68580" marT="0" marB="0"/>
                </a:tc>
                <a:extLst>
                  <a:ext uri="{0D108BD9-81ED-4DB2-BD59-A6C34878D82A}">
                    <a16:rowId xmlns:a16="http://schemas.microsoft.com/office/drawing/2014/main" val="4066652673"/>
                  </a:ext>
                </a:extLst>
              </a:tr>
              <a:tr h="774099">
                <a:tc>
                  <a:txBody>
                    <a:bodyPr/>
                    <a:lstStyle/>
                    <a:p>
                      <a:pPr marL="0" marR="0" algn="just">
                        <a:spcBef>
                          <a:spcPts val="0"/>
                        </a:spcBef>
                        <a:spcAft>
                          <a:spcPts val="0"/>
                        </a:spcAft>
                      </a:pPr>
                      <a:r>
                        <a:rPr lang="en-US" sz="2000" dirty="0">
                          <a:effectLst/>
                        </a:rPr>
                        <a:t>References</a:t>
                      </a:r>
                      <a:endParaRPr lang="en-US" sz="2000" dirty="0">
                        <a:effectLst/>
                        <a:latin typeface="Arial" panose="020B0604020202020204" pitchFamily="34" charset="0"/>
                        <a:ea typeface="Batang" panose="02030600000101010101" pitchFamily="18" charset="-127"/>
                      </a:endParaRPr>
                    </a:p>
                  </a:txBody>
                  <a:tcPr marL="68580" marR="68580" marT="0" marB="0"/>
                </a:tc>
                <a:tc>
                  <a:txBody>
                    <a:bodyPr/>
                    <a:lstStyle/>
                    <a:p>
                      <a:pPr marL="342900" marR="0" lvl="0" indent="-342900" rtl="0">
                        <a:spcBef>
                          <a:spcPts val="0"/>
                        </a:spcBef>
                        <a:spcAft>
                          <a:spcPts val="0"/>
                        </a:spcAft>
                        <a:buFont typeface="Simplified Arabic" panose="02020603050405020304" pitchFamily="18" charset="-78"/>
                        <a:buChar char="-"/>
                      </a:pPr>
                      <a:r>
                        <a:rPr lang="en-US" sz="2000" dirty="0">
                          <a:effectLst/>
                        </a:rPr>
                        <a:t>TBA in the class – refer to the website</a:t>
                      </a:r>
                    </a:p>
                    <a:p>
                      <a:pPr marL="342900" marR="0" lvl="0" indent="-342900">
                        <a:spcBef>
                          <a:spcPts val="0"/>
                        </a:spcBef>
                        <a:spcAft>
                          <a:spcPts val="0"/>
                        </a:spcAft>
                        <a:buFont typeface="Simplified Arabic" panose="02020603050405020304" pitchFamily="18" charset="-78"/>
                        <a:buChar char="-"/>
                      </a:pPr>
                      <a:r>
                        <a:rPr lang="en-US" sz="2000" dirty="0">
                          <a:effectLst/>
                        </a:rPr>
                        <a:t>Ian Sommerville. Software Engineering (l0th Edition). Addison Wesley, 2015, ISBN-10: 0137035152.</a:t>
                      </a:r>
                      <a:endParaRPr lang="en-US" sz="2000" dirty="0">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253636310"/>
                  </a:ext>
                </a:extLst>
              </a:tr>
            </a:tbl>
          </a:graphicData>
        </a:graphic>
      </p:graphicFrame>
    </p:spTree>
    <p:extLst>
      <p:ext uri="{BB962C8B-B14F-4D97-AF65-F5344CB8AC3E}">
        <p14:creationId xmlns:p14="http://schemas.microsoft.com/office/powerpoint/2010/main" val="4157749867"/>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BD43-953F-4190-AD4E-B82A7DE77EDA}"/>
              </a:ext>
            </a:extLst>
          </p:cNvPr>
          <p:cNvSpPr>
            <a:spLocks noGrp="1"/>
          </p:cNvSpPr>
          <p:nvPr>
            <p:ph type="title"/>
          </p:nvPr>
        </p:nvSpPr>
        <p:spPr/>
        <p:txBody>
          <a:bodyPr/>
          <a:lstStyle/>
          <a:p>
            <a:r>
              <a:rPr lang="en-US" dirty="0"/>
              <a:t>The use case model</a:t>
            </a:r>
          </a:p>
        </p:txBody>
      </p:sp>
      <p:sp>
        <p:nvSpPr>
          <p:cNvPr id="3" name="Content Placeholder 2">
            <a:extLst>
              <a:ext uri="{FF2B5EF4-FFF2-40B4-BE49-F238E27FC236}">
                <a16:creationId xmlns:a16="http://schemas.microsoft.com/office/drawing/2014/main" id="{3522C21E-A100-480C-9882-982B07DCE322}"/>
              </a:ext>
            </a:extLst>
          </p:cNvPr>
          <p:cNvSpPr>
            <a:spLocks noGrp="1"/>
          </p:cNvSpPr>
          <p:nvPr>
            <p:ph idx="1"/>
          </p:nvPr>
        </p:nvSpPr>
        <p:spPr/>
        <p:txBody>
          <a:bodyPr/>
          <a:lstStyle/>
          <a:p>
            <a:r>
              <a:rPr lang="en-US" dirty="0"/>
              <a:t>When you model the interactions of a system with its environment, you should use an abstract approach that does not include too much detail. </a:t>
            </a:r>
          </a:p>
          <a:p>
            <a:r>
              <a:rPr lang="en-US" dirty="0"/>
              <a:t>One way to do this is to use a use case model. </a:t>
            </a:r>
          </a:p>
          <a:p>
            <a:r>
              <a:rPr lang="en-US" dirty="0"/>
              <a:t>As I discussed in SE course, each  use case represents an interaction with the system.</a:t>
            </a:r>
          </a:p>
          <a:p>
            <a:r>
              <a:rPr lang="en-US" dirty="0"/>
              <a:t>Each possible interaction is named in an ellipse, and the external entity involved in the interaction is represented by a stick figure.</a:t>
            </a:r>
          </a:p>
          <a:p>
            <a:endParaRPr lang="en-US" dirty="0"/>
          </a:p>
        </p:txBody>
      </p:sp>
      <p:sp>
        <p:nvSpPr>
          <p:cNvPr id="4" name="Date Placeholder 3">
            <a:extLst>
              <a:ext uri="{FF2B5EF4-FFF2-40B4-BE49-F238E27FC236}">
                <a16:creationId xmlns:a16="http://schemas.microsoft.com/office/drawing/2014/main" id="{6D005FB0-18A0-4491-B7C7-9CD097E45A73}"/>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89EBA096-34D8-4859-BD99-82A56A0D20E5}"/>
              </a:ext>
            </a:extLst>
          </p:cNvPr>
          <p:cNvSpPr>
            <a:spLocks noGrp="1"/>
          </p:cNvSpPr>
          <p:nvPr>
            <p:ph type="sldNum" sz="quarter" idx="12"/>
          </p:nvPr>
        </p:nvSpPr>
        <p:spPr/>
        <p:txBody>
          <a:bodyPr/>
          <a:lstStyle/>
          <a:p>
            <a:fld id="{EC33B370-F672-B743-B3AF-248A63C17270}" type="slidenum">
              <a:rPr lang="en-US" smtClean="0"/>
              <a:pPr/>
              <a:t>20</a:t>
            </a:fld>
            <a:endParaRPr lang="en-US"/>
          </a:p>
        </p:txBody>
      </p:sp>
    </p:spTree>
    <p:extLst>
      <p:ext uri="{BB962C8B-B14F-4D97-AF65-F5344CB8AC3E}">
        <p14:creationId xmlns:p14="http://schemas.microsoft.com/office/powerpoint/2010/main" val="14142970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9CD3-8140-486B-9570-B4D9F54ABEB1}"/>
              </a:ext>
            </a:extLst>
          </p:cNvPr>
          <p:cNvSpPr>
            <a:spLocks noGrp="1"/>
          </p:cNvSpPr>
          <p:nvPr>
            <p:ph type="title"/>
          </p:nvPr>
        </p:nvSpPr>
        <p:spPr/>
        <p:txBody>
          <a:bodyPr/>
          <a:lstStyle/>
          <a:p>
            <a:r>
              <a:rPr lang="en-US" dirty="0"/>
              <a:t>The use case model</a:t>
            </a:r>
          </a:p>
        </p:txBody>
      </p:sp>
      <p:sp>
        <p:nvSpPr>
          <p:cNvPr id="3" name="Content Placeholder 2">
            <a:extLst>
              <a:ext uri="{FF2B5EF4-FFF2-40B4-BE49-F238E27FC236}">
                <a16:creationId xmlns:a16="http://schemas.microsoft.com/office/drawing/2014/main" id="{1A4E00C0-1AEA-4990-8177-C5462031A755}"/>
              </a:ext>
            </a:extLst>
          </p:cNvPr>
          <p:cNvSpPr>
            <a:spLocks noGrp="1"/>
          </p:cNvSpPr>
          <p:nvPr>
            <p:ph idx="1"/>
          </p:nvPr>
        </p:nvSpPr>
        <p:spPr/>
        <p:txBody>
          <a:bodyPr/>
          <a:lstStyle/>
          <a:p>
            <a:r>
              <a:rPr lang="en-US" dirty="0"/>
              <a:t>The use case model for the weather station is shown in Figure </a:t>
            </a:r>
            <a:r>
              <a:rPr lang="en-US" dirty="0">
                <a:solidFill>
                  <a:srgbClr val="0070C0"/>
                </a:solidFill>
              </a:rPr>
              <a:t>2</a:t>
            </a:r>
            <a:r>
              <a:rPr lang="en-US" dirty="0"/>
              <a:t>.</a:t>
            </a:r>
          </a:p>
          <a:p>
            <a:r>
              <a:rPr lang="en-US" dirty="0"/>
              <a:t>This shows that the weather station interacts with the weather information system to report weather data and the status of the weather station hardware. </a:t>
            </a:r>
          </a:p>
          <a:p>
            <a:r>
              <a:rPr lang="en-US" dirty="0"/>
              <a:t>Other interactions are with a control system that can issue specific weather station control commands.</a:t>
            </a:r>
          </a:p>
          <a:p>
            <a:r>
              <a:rPr lang="en-US" dirty="0"/>
              <a:t>The stick figure is used in the UML to represent other systems as well as human users.</a:t>
            </a:r>
          </a:p>
        </p:txBody>
      </p:sp>
      <p:sp>
        <p:nvSpPr>
          <p:cNvPr id="4" name="Date Placeholder 3">
            <a:extLst>
              <a:ext uri="{FF2B5EF4-FFF2-40B4-BE49-F238E27FC236}">
                <a16:creationId xmlns:a16="http://schemas.microsoft.com/office/drawing/2014/main" id="{A49FFE15-10D1-4C72-9CC6-ABCB506B8812}"/>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6D480BF5-6A5E-4913-887B-820DE1AE49F9}"/>
              </a:ext>
            </a:extLst>
          </p:cNvPr>
          <p:cNvSpPr>
            <a:spLocks noGrp="1"/>
          </p:cNvSpPr>
          <p:nvPr>
            <p:ph type="sldNum" sz="quarter" idx="12"/>
          </p:nvPr>
        </p:nvSpPr>
        <p:spPr/>
        <p:txBody>
          <a:bodyPr/>
          <a:lstStyle/>
          <a:p>
            <a:fld id="{EC33B370-F672-B743-B3AF-248A63C17270}" type="slidenum">
              <a:rPr lang="en-US" smtClean="0"/>
              <a:pPr/>
              <a:t>21</a:t>
            </a:fld>
            <a:endParaRPr lang="en-US"/>
          </a:p>
        </p:txBody>
      </p:sp>
    </p:spTree>
    <p:extLst>
      <p:ext uri="{BB962C8B-B14F-4D97-AF65-F5344CB8AC3E}">
        <p14:creationId xmlns:p14="http://schemas.microsoft.com/office/powerpoint/2010/main" val="409144841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8BB0-1122-4FAE-8DAD-903F246E4AD1}"/>
              </a:ext>
            </a:extLst>
          </p:cNvPr>
          <p:cNvSpPr>
            <a:spLocks noGrp="1"/>
          </p:cNvSpPr>
          <p:nvPr>
            <p:ph type="title"/>
          </p:nvPr>
        </p:nvSpPr>
        <p:spPr/>
        <p:txBody>
          <a:bodyPr/>
          <a:lstStyle/>
          <a:p>
            <a:r>
              <a:rPr lang="en-US" dirty="0"/>
              <a:t>Weather station use cases</a:t>
            </a:r>
            <a:r>
              <a:rPr lang="en-GB" dirty="0"/>
              <a:t> </a:t>
            </a:r>
            <a:endParaRPr lang="en-US" dirty="0"/>
          </a:p>
        </p:txBody>
      </p:sp>
      <p:pic>
        <p:nvPicPr>
          <p:cNvPr id="6" name="Content Placeholder 5">
            <a:extLst>
              <a:ext uri="{FF2B5EF4-FFF2-40B4-BE49-F238E27FC236}">
                <a16:creationId xmlns:a16="http://schemas.microsoft.com/office/drawing/2014/main" id="{85E47C4F-0FD3-475A-954D-1FD3286F69B3}"/>
              </a:ext>
            </a:extLst>
          </p:cNvPr>
          <p:cNvPicPr>
            <a:picLocks noGrp="1" noChangeAspect="1"/>
          </p:cNvPicPr>
          <p:nvPr>
            <p:ph idx="1"/>
          </p:nvPr>
        </p:nvPicPr>
        <p:blipFill>
          <a:blip r:embed="rId2"/>
          <a:stretch>
            <a:fillRect/>
          </a:stretch>
        </p:blipFill>
        <p:spPr>
          <a:xfrm>
            <a:off x="2476098" y="1483916"/>
            <a:ext cx="3555239" cy="4806156"/>
          </a:xfrm>
          <a:prstGeom prst="rect">
            <a:avLst/>
          </a:prstGeom>
        </p:spPr>
      </p:pic>
      <p:sp>
        <p:nvSpPr>
          <p:cNvPr id="5" name="Slide Number Placeholder 4">
            <a:extLst>
              <a:ext uri="{FF2B5EF4-FFF2-40B4-BE49-F238E27FC236}">
                <a16:creationId xmlns:a16="http://schemas.microsoft.com/office/drawing/2014/main" id="{ACDE9446-93FE-45FF-86C7-0416E3D5CD11}"/>
              </a:ext>
            </a:extLst>
          </p:cNvPr>
          <p:cNvSpPr>
            <a:spLocks noGrp="1"/>
          </p:cNvSpPr>
          <p:nvPr>
            <p:ph type="sldNum" sz="quarter" idx="12"/>
          </p:nvPr>
        </p:nvSpPr>
        <p:spPr/>
        <p:txBody>
          <a:bodyPr/>
          <a:lstStyle/>
          <a:p>
            <a:fld id="{EC33B370-F672-B743-B3AF-248A63C17270}" type="slidenum">
              <a:rPr lang="en-US" smtClean="0"/>
              <a:pPr/>
              <a:t>22</a:t>
            </a:fld>
            <a:endParaRPr lang="en-US"/>
          </a:p>
        </p:txBody>
      </p:sp>
      <p:sp>
        <p:nvSpPr>
          <p:cNvPr id="7" name="Rectangle 6">
            <a:extLst>
              <a:ext uri="{FF2B5EF4-FFF2-40B4-BE49-F238E27FC236}">
                <a16:creationId xmlns:a16="http://schemas.microsoft.com/office/drawing/2014/main" id="{C820211E-0232-468F-933C-83B411B8AAA6}"/>
              </a:ext>
            </a:extLst>
          </p:cNvPr>
          <p:cNvSpPr/>
          <p:nvPr/>
        </p:nvSpPr>
        <p:spPr>
          <a:xfrm>
            <a:off x="2284403" y="6368170"/>
            <a:ext cx="4268797" cy="369332"/>
          </a:xfrm>
          <a:prstGeom prst="rect">
            <a:avLst/>
          </a:prstGeom>
        </p:spPr>
        <p:txBody>
          <a:bodyPr wrap="none">
            <a:spAutoFit/>
          </a:bodyPr>
          <a:lstStyle/>
          <a:p>
            <a:r>
              <a:rPr lang="en-US" b="1" dirty="0"/>
              <a:t>Figure 2.</a:t>
            </a:r>
            <a:r>
              <a:rPr lang="en-US" dirty="0"/>
              <a:t> Weather control station use cases.</a:t>
            </a:r>
          </a:p>
        </p:txBody>
      </p:sp>
    </p:spTree>
    <p:extLst>
      <p:ext uri="{BB962C8B-B14F-4D97-AF65-F5344CB8AC3E}">
        <p14:creationId xmlns:p14="http://schemas.microsoft.com/office/powerpoint/2010/main" val="278295180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19C6-396F-41D0-9158-45E69AF30AE3}"/>
              </a:ext>
            </a:extLst>
          </p:cNvPr>
          <p:cNvSpPr>
            <a:spLocks noGrp="1"/>
          </p:cNvSpPr>
          <p:nvPr>
            <p:ph type="title"/>
          </p:nvPr>
        </p:nvSpPr>
        <p:spPr/>
        <p:txBody>
          <a:bodyPr/>
          <a:lstStyle/>
          <a:p>
            <a:r>
              <a:rPr lang="en-US" dirty="0"/>
              <a:t>Use case description</a:t>
            </a:r>
          </a:p>
        </p:txBody>
      </p:sp>
      <p:sp>
        <p:nvSpPr>
          <p:cNvPr id="3" name="Content Placeholder 2">
            <a:extLst>
              <a:ext uri="{FF2B5EF4-FFF2-40B4-BE49-F238E27FC236}">
                <a16:creationId xmlns:a16="http://schemas.microsoft.com/office/drawing/2014/main" id="{2DA3B4BF-8E52-4FE0-B2BC-411F5B1A22DC}"/>
              </a:ext>
            </a:extLst>
          </p:cNvPr>
          <p:cNvSpPr>
            <a:spLocks noGrp="1"/>
          </p:cNvSpPr>
          <p:nvPr>
            <p:ph idx="1"/>
          </p:nvPr>
        </p:nvSpPr>
        <p:spPr/>
        <p:txBody>
          <a:bodyPr/>
          <a:lstStyle/>
          <a:p>
            <a:r>
              <a:rPr lang="en-US" dirty="0"/>
              <a:t>Each of these use cases should be described in structured natural language.</a:t>
            </a:r>
          </a:p>
          <a:p>
            <a:r>
              <a:rPr lang="en-US" dirty="0"/>
              <a:t>This helps designers identify objects in the system and gives them an understanding of what the system is intended to do. </a:t>
            </a:r>
          </a:p>
          <a:p>
            <a:r>
              <a:rPr lang="en-US" dirty="0"/>
              <a:t>I use a standard format for this description that clearly identifies what information is exchanged, how the interaction is initiated, and so on. </a:t>
            </a:r>
          </a:p>
        </p:txBody>
      </p:sp>
      <p:sp>
        <p:nvSpPr>
          <p:cNvPr id="4" name="Date Placeholder 3">
            <a:extLst>
              <a:ext uri="{FF2B5EF4-FFF2-40B4-BE49-F238E27FC236}">
                <a16:creationId xmlns:a16="http://schemas.microsoft.com/office/drawing/2014/main" id="{1AB5C76C-54E6-46BB-AA54-EE2E83AE20B8}"/>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8DCAF7DC-D414-4F0B-A35D-ACF0DAAA8381}"/>
              </a:ext>
            </a:extLst>
          </p:cNvPr>
          <p:cNvSpPr>
            <a:spLocks noGrp="1"/>
          </p:cNvSpPr>
          <p:nvPr>
            <p:ph type="sldNum" sz="quarter" idx="12"/>
          </p:nvPr>
        </p:nvSpPr>
        <p:spPr/>
        <p:txBody>
          <a:bodyPr/>
          <a:lstStyle/>
          <a:p>
            <a:fld id="{EC33B370-F672-B743-B3AF-248A63C17270}" type="slidenum">
              <a:rPr lang="en-US" smtClean="0"/>
              <a:pPr/>
              <a:t>23</a:t>
            </a:fld>
            <a:endParaRPr lang="en-US"/>
          </a:p>
        </p:txBody>
      </p:sp>
    </p:spTree>
    <p:extLst>
      <p:ext uri="{BB962C8B-B14F-4D97-AF65-F5344CB8AC3E}">
        <p14:creationId xmlns:p14="http://schemas.microsoft.com/office/powerpoint/2010/main" val="118294620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E2BD-312C-452D-B41E-CDCDE1E58402}"/>
              </a:ext>
            </a:extLst>
          </p:cNvPr>
          <p:cNvSpPr>
            <a:spLocks noGrp="1"/>
          </p:cNvSpPr>
          <p:nvPr>
            <p:ph type="title"/>
          </p:nvPr>
        </p:nvSpPr>
        <p:spPr/>
        <p:txBody>
          <a:bodyPr/>
          <a:lstStyle/>
          <a:p>
            <a:r>
              <a:rPr lang="en-US" dirty="0"/>
              <a:t>Use case description</a:t>
            </a:r>
          </a:p>
        </p:txBody>
      </p:sp>
      <p:sp>
        <p:nvSpPr>
          <p:cNvPr id="3" name="Content Placeholder 2">
            <a:extLst>
              <a:ext uri="{FF2B5EF4-FFF2-40B4-BE49-F238E27FC236}">
                <a16:creationId xmlns:a16="http://schemas.microsoft.com/office/drawing/2014/main" id="{B41F3D61-F458-4B92-9F28-F05BCCA87F04}"/>
              </a:ext>
            </a:extLst>
          </p:cNvPr>
          <p:cNvSpPr>
            <a:spLocks noGrp="1"/>
          </p:cNvSpPr>
          <p:nvPr>
            <p:ph idx="1"/>
          </p:nvPr>
        </p:nvSpPr>
        <p:spPr/>
        <p:txBody>
          <a:bodyPr/>
          <a:lstStyle/>
          <a:p>
            <a:r>
              <a:rPr lang="en-US" dirty="0"/>
              <a:t>As I explain in SE, embedded systems are often modeled by describing how they respond to internal or external stimuli. </a:t>
            </a:r>
          </a:p>
          <a:p>
            <a:r>
              <a:rPr lang="en-US" dirty="0"/>
              <a:t>Therefore, the stimuli and associated responses should be listed in the description. </a:t>
            </a:r>
          </a:p>
          <a:p>
            <a:r>
              <a:rPr lang="en-US" dirty="0"/>
              <a:t>Figure </a:t>
            </a:r>
            <a:r>
              <a:rPr lang="en-US" dirty="0">
                <a:solidFill>
                  <a:srgbClr val="0070C0"/>
                </a:solidFill>
              </a:rPr>
              <a:t>3</a:t>
            </a:r>
            <a:r>
              <a:rPr lang="en-US" dirty="0"/>
              <a:t> shows the description of the Report weather use case from Figure </a:t>
            </a:r>
            <a:r>
              <a:rPr lang="en-US" dirty="0">
                <a:solidFill>
                  <a:srgbClr val="0070C0"/>
                </a:solidFill>
              </a:rPr>
              <a:t>2</a:t>
            </a:r>
            <a:r>
              <a:rPr lang="en-US" dirty="0"/>
              <a:t> that is based on this approach.</a:t>
            </a:r>
          </a:p>
          <a:p>
            <a:endParaRPr lang="en-US" dirty="0"/>
          </a:p>
        </p:txBody>
      </p:sp>
      <p:sp>
        <p:nvSpPr>
          <p:cNvPr id="4" name="Date Placeholder 3">
            <a:extLst>
              <a:ext uri="{FF2B5EF4-FFF2-40B4-BE49-F238E27FC236}">
                <a16:creationId xmlns:a16="http://schemas.microsoft.com/office/drawing/2014/main" id="{0057D864-5294-42D0-AFE5-BE8898A9FC55}"/>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DEEEFF83-2115-4995-81F1-7CFCE7FDE550}"/>
              </a:ext>
            </a:extLst>
          </p:cNvPr>
          <p:cNvSpPr>
            <a:spLocks noGrp="1"/>
          </p:cNvSpPr>
          <p:nvPr>
            <p:ph type="sldNum" sz="quarter" idx="12"/>
          </p:nvPr>
        </p:nvSpPr>
        <p:spPr/>
        <p:txBody>
          <a:bodyPr/>
          <a:lstStyle/>
          <a:p>
            <a:fld id="{EC33B370-F672-B743-B3AF-248A63C17270}" type="slidenum">
              <a:rPr lang="en-US" smtClean="0"/>
              <a:pPr/>
              <a:t>24</a:t>
            </a:fld>
            <a:endParaRPr lang="en-US"/>
          </a:p>
        </p:txBody>
      </p:sp>
    </p:spTree>
    <p:extLst>
      <p:ext uri="{BB962C8B-B14F-4D97-AF65-F5344CB8AC3E}">
        <p14:creationId xmlns:p14="http://schemas.microsoft.com/office/powerpoint/2010/main" val="59341228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0386-1AEC-4318-97AB-4D9ACEF1614F}"/>
              </a:ext>
            </a:extLst>
          </p:cNvPr>
          <p:cNvSpPr>
            <a:spLocks noGrp="1"/>
          </p:cNvSpPr>
          <p:nvPr>
            <p:ph type="title"/>
          </p:nvPr>
        </p:nvSpPr>
        <p:spPr>
          <a:xfrm>
            <a:off x="457200" y="274638"/>
            <a:ext cx="7293232" cy="900512"/>
          </a:xfrm>
        </p:spPr>
        <p:txBody>
          <a:bodyPr/>
          <a:lstStyle/>
          <a:p>
            <a:r>
              <a:rPr lang="en-US" dirty="0"/>
              <a:t>Use case description—Report weather</a:t>
            </a:r>
            <a:r>
              <a:rPr lang="en-GB" dirty="0"/>
              <a:t> </a:t>
            </a:r>
            <a:endParaRPr lang="en-US" dirty="0"/>
          </a:p>
        </p:txBody>
      </p:sp>
      <p:sp>
        <p:nvSpPr>
          <p:cNvPr id="5" name="Slide Number Placeholder 4">
            <a:extLst>
              <a:ext uri="{FF2B5EF4-FFF2-40B4-BE49-F238E27FC236}">
                <a16:creationId xmlns:a16="http://schemas.microsoft.com/office/drawing/2014/main" id="{729A7AB8-7CB4-410A-9227-BD9EBEFDC7AA}"/>
              </a:ext>
            </a:extLst>
          </p:cNvPr>
          <p:cNvSpPr>
            <a:spLocks noGrp="1"/>
          </p:cNvSpPr>
          <p:nvPr>
            <p:ph type="sldNum" sz="quarter" idx="12"/>
          </p:nvPr>
        </p:nvSpPr>
        <p:spPr/>
        <p:txBody>
          <a:bodyPr/>
          <a:lstStyle/>
          <a:p>
            <a:fld id="{EC33B370-F672-B743-B3AF-248A63C17270}" type="slidenum">
              <a:rPr lang="en-US" smtClean="0"/>
              <a:pPr/>
              <a:t>25</a:t>
            </a:fld>
            <a:endParaRPr lang="en-US"/>
          </a:p>
        </p:txBody>
      </p:sp>
      <p:graphicFrame>
        <p:nvGraphicFramePr>
          <p:cNvPr id="6" name="Content Placeholder 4">
            <a:extLst>
              <a:ext uri="{FF2B5EF4-FFF2-40B4-BE49-F238E27FC236}">
                <a16:creationId xmlns:a16="http://schemas.microsoft.com/office/drawing/2014/main" id="{4A3786E3-2F8B-4882-84D4-891F0E4769FC}"/>
              </a:ext>
            </a:extLst>
          </p:cNvPr>
          <p:cNvGraphicFramePr>
            <a:graphicFrameLocks noGrp="1"/>
          </p:cNvGraphicFramePr>
          <p:nvPr>
            <p:ph idx="1"/>
            <p:extLst>
              <p:ext uri="{D42A27DB-BD31-4B8C-83A1-F6EECF244321}">
                <p14:modId xmlns:p14="http://schemas.microsoft.com/office/powerpoint/2010/main" val="1224035889"/>
              </p:ext>
            </p:extLst>
          </p:nvPr>
        </p:nvGraphicFramePr>
        <p:xfrm>
          <a:off x="457200" y="1496837"/>
          <a:ext cx="8229600" cy="532384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800" dirty="0"/>
                        <a:t>System</a:t>
                      </a:r>
                    </a:p>
                  </a:txBody>
                  <a:tcPr/>
                </a:tc>
                <a:tc>
                  <a:txBody>
                    <a:bodyPr/>
                    <a:lstStyle/>
                    <a:p>
                      <a:r>
                        <a:rPr lang="en-US" sz="1800" dirty="0"/>
                        <a:t>Weather station</a:t>
                      </a:r>
                    </a:p>
                  </a:txBody>
                  <a:tcPr/>
                </a:tc>
                <a:extLst>
                  <a:ext uri="{0D108BD9-81ED-4DB2-BD59-A6C34878D82A}">
                    <a16:rowId xmlns:a16="http://schemas.microsoft.com/office/drawing/2014/main" val="10000"/>
                  </a:ext>
                </a:extLst>
              </a:tr>
              <a:tr h="370840">
                <a:tc>
                  <a:txBody>
                    <a:bodyPr/>
                    <a:lstStyle/>
                    <a:p>
                      <a:r>
                        <a:rPr lang="en-US" sz="1800" dirty="0"/>
                        <a:t>Use case</a:t>
                      </a:r>
                    </a:p>
                  </a:txBody>
                  <a:tcPr/>
                </a:tc>
                <a:tc>
                  <a:txBody>
                    <a:bodyPr/>
                    <a:lstStyle/>
                    <a:p>
                      <a:r>
                        <a:rPr lang="en-US" sz="1800" dirty="0"/>
                        <a:t>Report weather</a:t>
                      </a:r>
                    </a:p>
                  </a:txBody>
                  <a:tcPr/>
                </a:tc>
                <a:extLst>
                  <a:ext uri="{0D108BD9-81ED-4DB2-BD59-A6C34878D82A}">
                    <a16:rowId xmlns:a16="http://schemas.microsoft.com/office/drawing/2014/main" val="10001"/>
                  </a:ext>
                </a:extLst>
              </a:tr>
              <a:tr h="370840">
                <a:tc>
                  <a:txBody>
                    <a:bodyPr/>
                    <a:lstStyle/>
                    <a:p>
                      <a:r>
                        <a:rPr lang="en-US" sz="1800" dirty="0"/>
                        <a:t>Actors</a:t>
                      </a:r>
                    </a:p>
                  </a:txBody>
                  <a:tcPr/>
                </a:tc>
                <a:tc>
                  <a:txBody>
                    <a:bodyPr/>
                    <a:lstStyle/>
                    <a:p>
                      <a:r>
                        <a:rPr lang="en-US" sz="1800" kern="1200" dirty="0">
                          <a:solidFill>
                            <a:schemeClr val="dk1"/>
                          </a:solidFill>
                          <a:latin typeface="+mn-lt"/>
                          <a:ea typeface="+mn-ea"/>
                          <a:cs typeface="+mn-cs"/>
                        </a:rPr>
                        <a:t>Weather information system, Weather station</a:t>
                      </a:r>
                      <a:r>
                        <a:rPr lang="en-GB" sz="1800" dirty="0"/>
                        <a:t> </a:t>
                      </a:r>
                      <a:endParaRPr lang="en-US" sz="1800" dirty="0"/>
                    </a:p>
                  </a:txBody>
                  <a:tcPr/>
                </a:tc>
                <a:extLst>
                  <a:ext uri="{0D108BD9-81ED-4DB2-BD59-A6C34878D82A}">
                    <a16:rowId xmlns:a16="http://schemas.microsoft.com/office/drawing/2014/main" val="10002"/>
                  </a:ext>
                </a:extLst>
              </a:tr>
              <a:tr h="370840">
                <a:tc>
                  <a:txBody>
                    <a:bodyPr/>
                    <a:lstStyle/>
                    <a:p>
                      <a:r>
                        <a:rPr lang="en-US" sz="1800" dirty="0"/>
                        <a:t>Description</a:t>
                      </a:r>
                    </a:p>
                  </a:txBody>
                  <a:tcPr/>
                </a:tc>
                <a:tc>
                  <a:txBody>
                    <a:bodyPr/>
                    <a:lstStyle/>
                    <a:p>
                      <a:r>
                        <a:rPr lang="en-US" sz="18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800" dirty="0"/>
                        <a:t> </a:t>
                      </a:r>
                      <a:endParaRPr lang="en-US" sz="1800" dirty="0"/>
                    </a:p>
                  </a:txBody>
                  <a:tcPr/>
                </a:tc>
                <a:extLst>
                  <a:ext uri="{0D108BD9-81ED-4DB2-BD59-A6C34878D82A}">
                    <a16:rowId xmlns:a16="http://schemas.microsoft.com/office/drawing/2014/main" val="10003"/>
                  </a:ext>
                </a:extLst>
              </a:tr>
              <a:tr h="370840">
                <a:tc>
                  <a:txBody>
                    <a:bodyPr/>
                    <a:lstStyle/>
                    <a:p>
                      <a:r>
                        <a:rPr lang="en-US" sz="1800" dirty="0"/>
                        <a:t>Stimulus</a:t>
                      </a:r>
                    </a:p>
                  </a:txBody>
                  <a:tcPr/>
                </a:tc>
                <a:tc>
                  <a:txBody>
                    <a:bodyPr/>
                    <a:lstStyle/>
                    <a:p>
                      <a:r>
                        <a:rPr lang="en-US" sz="18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800" dirty="0"/>
                        <a:t> </a:t>
                      </a:r>
                      <a:endParaRPr lang="en-US" sz="1800" dirty="0"/>
                    </a:p>
                  </a:txBody>
                  <a:tcPr/>
                </a:tc>
                <a:extLst>
                  <a:ext uri="{0D108BD9-81ED-4DB2-BD59-A6C34878D82A}">
                    <a16:rowId xmlns:a16="http://schemas.microsoft.com/office/drawing/2014/main" val="10004"/>
                  </a:ext>
                </a:extLst>
              </a:tr>
              <a:tr h="370840">
                <a:tc>
                  <a:txBody>
                    <a:bodyPr/>
                    <a:lstStyle/>
                    <a:p>
                      <a:r>
                        <a:rPr lang="en-US" sz="1800" dirty="0"/>
                        <a:t>Response</a:t>
                      </a:r>
                    </a:p>
                  </a:txBody>
                  <a:tcPr/>
                </a:tc>
                <a:tc>
                  <a:txBody>
                    <a:bodyPr/>
                    <a:lstStyle/>
                    <a:p>
                      <a:r>
                        <a:rPr lang="en-US" sz="1800" kern="1200" dirty="0">
                          <a:solidFill>
                            <a:schemeClr val="dk1"/>
                          </a:solidFill>
                          <a:latin typeface="+mn-lt"/>
                          <a:ea typeface="+mn-ea"/>
                          <a:cs typeface="+mn-cs"/>
                        </a:rPr>
                        <a:t>The summarized data is sent to the weather information system.</a:t>
                      </a:r>
                      <a:r>
                        <a:rPr lang="en-GB" sz="1800" dirty="0"/>
                        <a:t> </a:t>
                      </a:r>
                      <a:endParaRPr lang="en-US" sz="1800" dirty="0"/>
                    </a:p>
                  </a:txBody>
                  <a:tcPr/>
                </a:tc>
                <a:extLst>
                  <a:ext uri="{0D108BD9-81ED-4DB2-BD59-A6C34878D82A}">
                    <a16:rowId xmlns:a16="http://schemas.microsoft.com/office/drawing/2014/main" val="10005"/>
                  </a:ext>
                </a:extLst>
              </a:tr>
              <a:tr h="370840">
                <a:tc>
                  <a:txBody>
                    <a:bodyPr/>
                    <a:lstStyle/>
                    <a:p>
                      <a:r>
                        <a:rPr lang="en-US" sz="1800" dirty="0"/>
                        <a:t>Comments</a:t>
                      </a:r>
                    </a:p>
                  </a:txBody>
                  <a:tcPr/>
                </a:tc>
                <a:tc>
                  <a:txBody>
                    <a:bodyPr/>
                    <a:lstStyle/>
                    <a:p>
                      <a:r>
                        <a:rPr lang="en-US" sz="18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800" dirty="0"/>
                        <a:t> </a:t>
                      </a:r>
                      <a:endParaRPr lang="en-US" sz="1800" dirty="0"/>
                    </a:p>
                  </a:txBody>
                  <a:tcP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66B08C42-CC2E-4BC2-8D1D-AFC8DDCF1AF0}"/>
              </a:ext>
            </a:extLst>
          </p:cNvPr>
          <p:cNvSpPr/>
          <p:nvPr/>
        </p:nvSpPr>
        <p:spPr>
          <a:xfrm>
            <a:off x="457199" y="1079482"/>
            <a:ext cx="7877331" cy="369332"/>
          </a:xfrm>
          <a:prstGeom prst="rect">
            <a:avLst/>
          </a:prstGeom>
        </p:spPr>
        <p:txBody>
          <a:bodyPr wrap="square">
            <a:spAutoFit/>
          </a:bodyPr>
          <a:lstStyle/>
          <a:p>
            <a:pPr algn="ctr"/>
            <a:r>
              <a:rPr lang="en-US" b="1" dirty="0"/>
              <a:t>Figure 3.</a:t>
            </a:r>
            <a:r>
              <a:rPr lang="en-US" dirty="0"/>
              <a:t> Use case description—Report weather.</a:t>
            </a:r>
          </a:p>
        </p:txBody>
      </p:sp>
    </p:spTree>
    <p:extLst>
      <p:ext uri="{BB962C8B-B14F-4D97-AF65-F5344CB8AC3E}">
        <p14:creationId xmlns:p14="http://schemas.microsoft.com/office/powerpoint/2010/main" val="1574360957"/>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2932450"/>
            <a:ext cx="8229600" cy="1609569"/>
          </a:xfrm>
        </p:spPr>
        <p:txBody>
          <a:bodyPr/>
          <a:lstStyle/>
          <a:p>
            <a:pPr marL="0" indent="0" algn="ctr">
              <a:buNone/>
            </a:pPr>
            <a:r>
              <a:rPr lang="en-US" dirty="0">
                <a:latin typeface="Andalus" panose="02020603050405020304" pitchFamily="18" charset="-78"/>
                <a:cs typeface="Andalus" panose="02020603050405020304" pitchFamily="18" charset="-78"/>
              </a:rPr>
              <a:t>Object-oriented design using the UML</a:t>
            </a:r>
          </a:p>
          <a:p>
            <a:pPr marL="0" indent="0" algn="ctr">
              <a:buNone/>
            </a:pPr>
            <a:r>
              <a:rPr lang="en-US" dirty="0">
                <a:latin typeface="Andalus" panose="02020603050405020304" pitchFamily="18" charset="-78"/>
                <a:cs typeface="Andalus" panose="02020603050405020304" pitchFamily="18" charset="-78"/>
              </a:rPr>
              <a:t>System context and interactions</a:t>
            </a:r>
          </a:p>
          <a:p>
            <a:pPr marL="0" indent="0" algn="ctr">
              <a:buNone/>
            </a:pPr>
            <a:r>
              <a:rPr lang="en-US" dirty="0">
                <a:solidFill>
                  <a:srgbClr val="0070C0"/>
                </a:solidFill>
                <a:latin typeface="Andalus" panose="02020603050405020304" pitchFamily="18" charset="-78"/>
                <a:cs typeface="Andalus" panose="02020603050405020304" pitchFamily="18" charset="-78"/>
              </a:rPr>
              <a:t>Architectural design</a:t>
            </a:r>
          </a:p>
        </p:txBody>
      </p:sp>
    </p:spTree>
    <p:extLst>
      <p:ext uri="{BB962C8B-B14F-4D97-AF65-F5344CB8AC3E}">
        <p14:creationId xmlns:p14="http://schemas.microsoft.com/office/powerpoint/2010/main" val="406451878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rgbClr val="0070C0"/>
                </a:solidFill>
              </a:rPr>
              <a:t>Chapter 2 – Design and Implementation</a:t>
            </a:r>
            <a:endParaRPr lang="en-US" dirty="0">
              <a:solidFill>
                <a:schemeClr val="tx1">
                  <a:lumMod val="50000"/>
                  <a:lumOff val="50000"/>
                </a:schemeClr>
              </a:solidFill>
            </a:endParaRP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b="1" dirty="0">
                <a:solidFill>
                  <a:schemeClr val="tx1">
                    <a:lumMod val="95000"/>
                    <a:lumOff val="5000"/>
                  </a:schemeClr>
                </a:solidFill>
                <a:latin typeface="Arial"/>
                <a:cs typeface="Arial"/>
              </a:rPr>
              <a:t>Mutah University</a:t>
            </a:r>
          </a:p>
          <a:p>
            <a:pPr>
              <a:spcBef>
                <a:spcPct val="0"/>
              </a:spcBef>
            </a:pPr>
            <a:r>
              <a:rPr lang="en-US" sz="2000" b="1" dirty="0">
                <a:solidFill>
                  <a:schemeClr val="tx1">
                    <a:lumMod val="95000"/>
                    <a:lumOff val="5000"/>
                  </a:schemeClr>
                </a:solidFill>
                <a:latin typeface="Arial"/>
                <a:cs typeface="Arial"/>
              </a:rPr>
              <a:t>Faculty of IT</a:t>
            </a:r>
          </a:p>
          <a:p>
            <a:pPr>
              <a:spcBef>
                <a:spcPct val="0"/>
              </a:spcBef>
            </a:pPr>
            <a:r>
              <a:rPr lang="en-US" sz="2000" b="1" dirty="0">
                <a:solidFill>
                  <a:schemeClr val="tx1">
                    <a:lumMod val="95000"/>
                    <a:lumOff val="5000"/>
                  </a:schemeClr>
                </a:solidFill>
                <a:latin typeface="Arial"/>
                <a:cs typeface="Arial"/>
              </a:rPr>
              <a:t>Department of Software Engineering</a:t>
            </a: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rPr>
              <a:t>Dr. Ra’Fat A. AL-</a:t>
            </a:r>
            <a:r>
              <a:rPr lang="en-US" sz="2000" b="1" dirty="0" err="1">
                <a:solidFill>
                  <a:schemeClr val="tx1">
                    <a:lumMod val="95000"/>
                    <a:lumOff val="5000"/>
                  </a:schemeClr>
                </a:solidFill>
                <a:latin typeface="Arial"/>
                <a:cs typeface="Arial"/>
              </a:rPr>
              <a:t>Msie’Deen</a:t>
            </a: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b="1" dirty="0">
              <a:solidFill>
                <a:schemeClr val="tx1">
                  <a:lumMod val="95000"/>
                  <a:lumOff val="5000"/>
                </a:schemeClr>
              </a:solidFill>
              <a:latin typeface="Arial"/>
              <a:cs typeface="Arial"/>
            </a:endParaRP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https://rafat66.github.io/Al-Msie-Deen/</a:t>
            </a:r>
            <a:endParaRPr lang="en-US" sz="20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341121285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3082352"/>
            <a:ext cx="8229600" cy="693295"/>
          </a:xfrm>
        </p:spPr>
        <p:txBody>
          <a:bodyPr/>
          <a:lstStyle/>
          <a:p>
            <a:pPr marL="0" indent="0" algn="ctr">
              <a:buNone/>
            </a:pPr>
            <a:r>
              <a:rPr lang="en-US" b="1" dirty="0">
                <a:solidFill>
                  <a:srgbClr val="0070C0"/>
                </a:solidFill>
                <a:latin typeface="Andalus" panose="02020603050405020304" pitchFamily="18" charset="-78"/>
                <a:cs typeface="Andalus" panose="02020603050405020304" pitchFamily="18" charset="-78"/>
              </a:rPr>
              <a:t>Object-oriented design using the UML</a:t>
            </a:r>
          </a:p>
        </p:txBody>
      </p:sp>
    </p:spTree>
    <p:extLst>
      <p:ext uri="{BB962C8B-B14F-4D97-AF65-F5344CB8AC3E}">
        <p14:creationId xmlns:p14="http://schemas.microsoft.com/office/powerpoint/2010/main" val="35804527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A35F-F418-4284-8905-62CC90892F0E}"/>
              </a:ext>
            </a:extLst>
          </p:cNvPr>
          <p:cNvSpPr>
            <a:spLocks noGrp="1"/>
          </p:cNvSpPr>
          <p:nvPr>
            <p:ph type="title"/>
          </p:nvPr>
        </p:nvSpPr>
        <p:spPr/>
        <p:txBody>
          <a:bodyPr/>
          <a:lstStyle/>
          <a:p>
            <a:r>
              <a:rPr lang="en-US" dirty="0"/>
              <a:t>An object-oriented design process</a:t>
            </a:r>
          </a:p>
        </p:txBody>
      </p:sp>
      <p:sp>
        <p:nvSpPr>
          <p:cNvPr id="3" name="Content Placeholder 2">
            <a:extLst>
              <a:ext uri="{FF2B5EF4-FFF2-40B4-BE49-F238E27FC236}">
                <a16:creationId xmlns:a16="http://schemas.microsoft.com/office/drawing/2014/main" id="{6C16437B-BB0A-426E-8085-936673FE9D81}"/>
              </a:ext>
            </a:extLst>
          </p:cNvPr>
          <p:cNvSpPr>
            <a:spLocks noGrp="1"/>
          </p:cNvSpPr>
          <p:nvPr>
            <p:ph idx="1"/>
          </p:nvPr>
        </p:nvSpPr>
        <p:spPr/>
        <p:txBody>
          <a:bodyPr/>
          <a:lstStyle/>
          <a:p>
            <a:r>
              <a:rPr lang="en-US" sz="2300" dirty="0"/>
              <a:t>An object-oriented system is made up of interacting objects that maintain their own local state and provide operations on that state. </a:t>
            </a:r>
          </a:p>
          <a:p>
            <a:r>
              <a:rPr lang="en-US" sz="2300" dirty="0"/>
              <a:t>The representation of the state is private and cannot be accessed directly from outside the object. </a:t>
            </a:r>
          </a:p>
          <a:p>
            <a:r>
              <a:rPr lang="en-US" sz="2300" dirty="0"/>
              <a:t>Object-oriented design processes involve designing object classes and the relationships between these classes.</a:t>
            </a:r>
          </a:p>
          <a:p>
            <a:r>
              <a:rPr lang="en-US" sz="2300" dirty="0"/>
              <a:t>These classes define the objects in the system and their interactions.</a:t>
            </a:r>
          </a:p>
          <a:p>
            <a:r>
              <a:rPr lang="en-US" sz="2300" dirty="0"/>
              <a:t>When the design is realized as an executing program, the objects are created dynamically from these class definitions.</a:t>
            </a:r>
          </a:p>
        </p:txBody>
      </p:sp>
      <p:sp>
        <p:nvSpPr>
          <p:cNvPr id="5" name="Slide Number Placeholder 4">
            <a:extLst>
              <a:ext uri="{FF2B5EF4-FFF2-40B4-BE49-F238E27FC236}">
                <a16:creationId xmlns:a16="http://schemas.microsoft.com/office/drawing/2014/main" id="{95F9D11A-C81B-4A2A-A9C6-F117257F63A6}"/>
              </a:ext>
            </a:extLst>
          </p:cNvPr>
          <p:cNvSpPr>
            <a:spLocks noGrp="1"/>
          </p:cNvSpPr>
          <p:nvPr>
            <p:ph type="sldNum" sz="quarter" idx="12"/>
          </p:nvPr>
        </p:nvSpPr>
        <p:spPr/>
        <p:txBody>
          <a:bodyPr/>
          <a:lstStyle/>
          <a:p>
            <a:fld id="{EC33B370-F672-B743-B3AF-248A63C17270}" type="slidenum">
              <a:rPr lang="en-US" smtClean="0"/>
              <a:pPr/>
              <a:t>4</a:t>
            </a:fld>
            <a:endParaRPr lang="en-US"/>
          </a:p>
        </p:txBody>
      </p:sp>
    </p:spTree>
    <p:extLst>
      <p:ext uri="{BB962C8B-B14F-4D97-AF65-F5344CB8AC3E}">
        <p14:creationId xmlns:p14="http://schemas.microsoft.com/office/powerpoint/2010/main" val="126241849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BE23-D7FF-4DA7-9263-7C16B5612791}"/>
              </a:ext>
            </a:extLst>
          </p:cNvPr>
          <p:cNvSpPr>
            <a:spLocks noGrp="1"/>
          </p:cNvSpPr>
          <p:nvPr>
            <p:ph type="title"/>
          </p:nvPr>
        </p:nvSpPr>
        <p:spPr/>
        <p:txBody>
          <a:bodyPr/>
          <a:lstStyle/>
          <a:p>
            <a:r>
              <a:rPr lang="en-US" dirty="0"/>
              <a:t>An object-oriented design process</a:t>
            </a:r>
          </a:p>
        </p:txBody>
      </p:sp>
      <p:sp>
        <p:nvSpPr>
          <p:cNvPr id="3" name="Content Placeholder 2">
            <a:extLst>
              <a:ext uri="{FF2B5EF4-FFF2-40B4-BE49-F238E27FC236}">
                <a16:creationId xmlns:a16="http://schemas.microsoft.com/office/drawing/2014/main" id="{FD9156C5-2AAB-4113-98EB-97EB9182935E}"/>
              </a:ext>
            </a:extLst>
          </p:cNvPr>
          <p:cNvSpPr>
            <a:spLocks noGrp="1"/>
          </p:cNvSpPr>
          <p:nvPr>
            <p:ph idx="1"/>
          </p:nvPr>
        </p:nvSpPr>
        <p:spPr/>
        <p:txBody>
          <a:bodyPr/>
          <a:lstStyle/>
          <a:p>
            <a:r>
              <a:rPr lang="en-US" dirty="0"/>
              <a:t>Objects include both data and operations to manipulate that data. </a:t>
            </a:r>
          </a:p>
          <a:p>
            <a:r>
              <a:rPr lang="en-US" dirty="0"/>
              <a:t>They may therefore be understood and modified as standalone entities. </a:t>
            </a:r>
          </a:p>
          <a:p>
            <a:r>
              <a:rPr lang="en-US" dirty="0"/>
              <a:t>Changing the implementation of an object or adding services should not affect other system objects.</a:t>
            </a:r>
          </a:p>
          <a:p>
            <a:r>
              <a:rPr lang="en-US" dirty="0"/>
              <a:t>Because objects are associated with things, there is often a clear mapping between real-world entities (such as hardware components) and their controlling objects in the system.</a:t>
            </a:r>
          </a:p>
          <a:p>
            <a:r>
              <a:rPr lang="en-US" dirty="0"/>
              <a:t>This improves the understandability, and hence the maintainability, of the design.</a:t>
            </a:r>
          </a:p>
        </p:txBody>
      </p:sp>
      <p:sp>
        <p:nvSpPr>
          <p:cNvPr id="5" name="Slide Number Placeholder 4">
            <a:extLst>
              <a:ext uri="{FF2B5EF4-FFF2-40B4-BE49-F238E27FC236}">
                <a16:creationId xmlns:a16="http://schemas.microsoft.com/office/drawing/2014/main" id="{30201F01-9735-42A7-878F-061D2EB4EDF5}"/>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392434170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145E-2A9D-43CC-99F6-FD5DAC1403E2}"/>
              </a:ext>
            </a:extLst>
          </p:cNvPr>
          <p:cNvSpPr>
            <a:spLocks noGrp="1"/>
          </p:cNvSpPr>
          <p:nvPr>
            <p:ph type="title"/>
          </p:nvPr>
        </p:nvSpPr>
        <p:spPr/>
        <p:txBody>
          <a:bodyPr/>
          <a:lstStyle/>
          <a:p>
            <a:r>
              <a:rPr lang="en-US" dirty="0"/>
              <a:t>An object-oriented design process</a:t>
            </a:r>
          </a:p>
        </p:txBody>
      </p:sp>
      <p:sp>
        <p:nvSpPr>
          <p:cNvPr id="3" name="Content Placeholder 2">
            <a:extLst>
              <a:ext uri="{FF2B5EF4-FFF2-40B4-BE49-F238E27FC236}">
                <a16:creationId xmlns:a16="http://schemas.microsoft.com/office/drawing/2014/main" id="{3FAF9AB3-F6BD-4655-A0D9-63F4A158448E}"/>
              </a:ext>
            </a:extLst>
          </p:cNvPr>
          <p:cNvSpPr>
            <a:spLocks noGrp="1"/>
          </p:cNvSpPr>
          <p:nvPr>
            <p:ph idx="1"/>
          </p:nvPr>
        </p:nvSpPr>
        <p:spPr/>
        <p:txBody>
          <a:bodyPr/>
          <a:lstStyle/>
          <a:p>
            <a:r>
              <a:rPr lang="en-US" dirty="0"/>
              <a:t>To develop a system design from concept to detailed, object-oriented design, you need to:</a:t>
            </a:r>
          </a:p>
          <a:p>
            <a:pPr marL="457200" indent="-457200">
              <a:buFont typeface="+mj-lt"/>
              <a:buAutoNum type="arabicParenR"/>
            </a:pPr>
            <a:r>
              <a:rPr lang="en-US" dirty="0"/>
              <a:t>Understand and define the context and the external interactions with the system.</a:t>
            </a:r>
          </a:p>
          <a:p>
            <a:pPr marL="457200" indent="-457200">
              <a:buFont typeface="+mj-lt"/>
              <a:buAutoNum type="arabicParenR"/>
            </a:pPr>
            <a:r>
              <a:rPr lang="en-US" dirty="0"/>
              <a:t>Design the system architecture.</a:t>
            </a:r>
          </a:p>
          <a:p>
            <a:pPr marL="457200" indent="-457200">
              <a:buFont typeface="+mj-lt"/>
              <a:buAutoNum type="arabicParenR"/>
            </a:pPr>
            <a:r>
              <a:rPr lang="en-US" dirty="0"/>
              <a:t>Identify the principal objects in the system.</a:t>
            </a:r>
          </a:p>
          <a:p>
            <a:pPr marL="457200" indent="-457200">
              <a:buFont typeface="+mj-lt"/>
              <a:buAutoNum type="arabicParenR"/>
            </a:pPr>
            <a:r>
              <a:rPr lang="en-US" dirty="0"/>
              <a:t>Develop design models.</a:t>
            </a:r>
          </a:p>
          <a:p>
            <a:pPr marL="457200" indent="-457200">
              <a:buFont typeface="+mj-lt"/>
              <a:buAutoNum type="arabicParenR"/>
            </a:pPr>
            <a:r>
              <a:rPr lang="en-US" dirty="0"/>
              <a:t>Specify interfaces.</a:t>
            </a:r>
          </a:p>
        </p:txBody>
      </p:sp>
      <p:sp>
        <p:nvSpPr>
          <p:cNvPr id="4" name="Date Placeholder 3">
            <a:extLst>
              <a:ext uri="{FF2B5EF4-FFF2-40B4-BE49-F238E27FC236}">
                <a16:creationId xmlns:a16="http://schemas.microsoft.com/office/drawing/2014/main" id="{D64D760A-42E6-48D2-B110-489920063C14}"/>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45B146BA-CC0D-416E-8B38-4D51DB516B6A}"/>
              </a:ext>
            </a:extLst>
          </p:cNvPr>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187892663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E3FE-DDD4-451F-AED4-FD88CF8AD962}"/>
              </a:ext>
            </a:extLst>
          </p:cNvPr>
          <p:cNvSpPr>
            <a:spLocks noGrp="1"/>
          </p:cNvSpPr>
          <p:nvPr>
            <p:ph type="title"/>
          </p:nvPr>
        </p:nvSpPr>
        <p:spPr/>
        <p:txBody>
          <a:bodyPr/>
          <a:lstStyle/>
          <a:p>
            <a:r>
              <a:rPr lang="en-US" dirty="0"/>
              <a:t>An object-oriented design process</a:t>
            </a:r>
          </a:p>
        </p:txBody>
      </p:sp>
      <p:sp>
        <p:nvSpPr>
          <p:cNvPr id="3" name="Content Placeholder 2">
            <a:extLst>
              <a:ext uri="{FF2B5EF4-FFF2-40B4-BE49-F238E27FC236}">
                <a16:creationId xmlns:a16="http://schemas.microsoft.com/office/drawing/2014/main" id="{EAB5C703-4F13-4F3B-AD97-9E3F1FF3257D}"/>
              </a:ext>
            </a:extLst>
          </p:cNvPr>
          <p:cNvSpPr>
            <a:spLocks noGrp="1"/>
          </p:cNvSpPr>
          <p:nvPr>
            <p:ph idx="1"/>
          </p:nvPr>
        </p:nvSpPr>
        <p:spPr>
          <a:xfrm>
            <a:off x="457200" y="1720643"/>
            <a:ext cx="8229600" cy="5062407"/>
          </a:xfrm>
        </p:spPr>
        <p:txBody>
          <a:bodyPr/>
          <a:lstStyle/>
          <a:p>
            <a:r>
              <a:rPr lang="en-US" sz="2300" dirty="0"/>
              <a:t>Like all creative activities, design is not a clear-cut, sequential process. </a:t>
            </a:r>
          </a:p>
          <a:p>
            <a:r>
              <a:rPr lang="en-US" sz="2300" dirty="0"/>
              <a:t>You develop a design by getting ideas, proposing solutions, and refining these solutions as information becomes available. </a:t>
            </a:r>
          </a:p>
          <a:p>
            <a:r>
              <a:rPr lang="en-US" sz="2300" dirty="0"/>
              <a:t>You inevitably have to backtrack and retry when problems arise. </a:t>
            </a:r>
          </a:p>
          <a:p>
            <a:r>
              <a:rPr lang="en-US" sz="2300" dirty="0"/>
              <a:t>Sometimes you explore options in detail to see if they work; at other times you ignore details until late in the process.</a:t>
            </a:r>
          </a:p>
          <a:p>
            <a:r>
              <a:rPr lang="en-US" sz="2300" dirty="0"/>
              <a:t>Sometimes you use notations, such as the UML, precisely to clarify aspects of the design; at other times, notations are used informally to stimulate discussions.</a:t>
            </a:r>
          </a:p>
        </p:txBody>
      </p:sp>
      <p:sp>
        <p:nvSpPr>
          <p:cNvPr id="5" name="Slide Number Placeholder 4">
            <a:extLst>
              <a:ext uri="{FF2B5EF4-FFF2-40B4-BE49-F238E27FC236}">
                <a16:creationId xmlns:a16="http://schemas.microsoft.com/office/drawing/2014/main" id="{146ECBA0-48CB-49F9-BFC3-334E611B6388}"/>
              </a:ext>
            </a:extLst>
          </p:cNvPr>
          <p:cNvSpPr>
            <a:spLocks noGrp="1"/>
          </p:cNvSpPr>
          <p:nvPr>
            <p:ph type="sldNum" sz="quarter" idx="12"/>
          </p:nvPr>
        </p:nvSpPr>
        <p:spPr/>
        <p:txBody>
          <a:bodyPr/>
          <a:lstStyle/>
          <a:p>
            <a:fld id="{EC33B370-F672-B743-B3AF-248A63C17270}" type="slidenum">
              <a:rPr lang="en-US" smtClean="0"/>
              <a:pPr/>
              <a:t>7</a:t>
            </a:fld>
            <a:endParaRPr lang="en-US"/>
          </a:p>
        </p:txBody>
      </p:sp>
    </p:spTree>
    <p:extLst>
      <p:ext uri="{BB962C8B-B14F-4D97-AF65-F5344CB8AC3E}">
        <p14:creationId xmlns:p14="http://schemas.microsoft.com/office/powerpoint/2010/main" val="221270770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CE7E-3F75-4D0B-8BDB-2B916ED491BA}"/>
              </a:ext>
            </a:extLst>
          </p:cNvPr>
          <p:cNvSpPr>
            <a:spLocks noGrp="1"/>
          </p:cNvSpPr>
          <p:nvPr>
            <p:ph type="title"/>
          </p:nvPr>
        </p:nvSpPr>
        <p:spPr/>
        <p:txBody>
          <a:bodyPr/>
          <a:lstStyle/>
          <a:p>
            <a:r>
              <a:rPr lang="en-US" dirty="0"/>
              <a:t>An object-oriented design process</a:t>
            </a:r>
          </a:p>
        </p:txBody>
      </p:sp>
      <p:sp>
        <p:nvSpPr>
          <p:cNvPr id="3" name="Content Placeholder 2">
            <a:extLst>
              <a:ext uri="{FF2B5EF4-FFF2-40B4-BE49-F238E27FC236}">
                <a16:creationId xmlns:a16="http://schemas.microsoft.com/office/drawing/2014/main" id="{B9DEE1B2-4224-4FC3-BF2D-079B783D5485}"/>
              </a:ext>
            </a:extLst>
          </p:cNvPr>
          <p:cNvSpPr>
            <a:spLocks noGrp="1"/>
          </p:cNvSpPr>
          <p:nvPr>
            <p:ph idx="1"/>
          </p:nvPr>
        </p:nvSpPr>
        <p:spPr/>
        <p:txBody>
          <a:bodyPr/>
          <a:lstStyle/>
          <a:p>
            <a:r>
              <a:rPr lang="en-US" dirty="0"/>
              <a:t>I explain object-oriented software design by developing a design for part of the embedded software for the wilderness weather station that I introduced in SE course. </a:t>
            </a:r>
          </a:p>
          <a:p>
            <a:r>
              <a:rPr lang="en-US" dirty="0"/>
              <a:t>Wilderness weather stations are deployed in remote areas. </a:t>
            </a:r>
          </a:p>
          <a:p>
            <a:r>
              <a:rPr lang="en-US" dirty="0"/>
              <a:t>Each weather station records local weather information and periodically transfers this to a weather information system, using a satellite link.</a:t>
            </a:r>
          </a:p>
          <a:p>
            <a:endParaRPr lang="en-US" dirty="0"/>
          </a:p>
        </p:txBody>
      </p:sp>
      <p:sp>
        <p:nvSpPr>
          <p:cNvPr id="4" name="Date Placeholder 3">
            <a:extLst>
              <a:ext uri="{FF2B5EF4-FFF2-40B4-BE49-F238E27FC236}">
                <a16:creationId xmlns:a16="http://schemas.microsoft.com/office/drawing/2014/main" id="{0FAD393F-724C-4921-83F4-24F29AA207C1}"/>
              </a:ext>
            </a:extLst>
          </p:cNvPr>
          <p:cNvSpPr>
            <a:spLocks noGrp="1"/>
          </p:cNvSpPr>
          <p:nvPr>
            <p:ph type="dt" sz="half" idx="10"/>
          </p:nvPr>
        </p:nvSpPr>
        <p:spPr/>
        <p:txBody>
          <a:bodyPr/>
          <a:lstStyle/>
          <a:p>
            <a:fld id="{1EC4D177-3FD8-1541-B11E-1C53E75416D7}" type="datetime1">
              <a:rPr lang="en-GB" smtClean="0"/>
              <a:pPr/>
              <a:t>06/04/2020</a:t>
            </a:fld>
            <a:endParaRPr lang="en-US"/>
          </a:p>
        </p:txBody>
      </p:sp>
      <p:sp>
        <p:nvSpPr>
          <p:cNvPr id="5" name="Slide Number Placeholder 4">
            <a:extLst>
              <a:ext uri="{FF2B5EF4-FFF2-40B4-BE49-F238E27FC236}">
                <a16:creationId xmlns:a16="http://schemas.microsoft.com/office/drawing/2014/main" id="{8F1EE139-9D1B-4976-896F-015518D37FCC}"/>
              </a:ext>
            </a:extLst>
          </p:cNvPr>
          <p:cNvSpPr>
            <a:spLocks noGrp="1"/>
          </p:cNvSpPr>
          <p:nvPr>
            <p:ph type="sldNum" sz="quarter" idx="12"/>
          </p:nvPr>
        </p:nvSpPr>
        <p:spPr/>
        <p:txBody>
          <a:bodyPr/>
          <a:lstStyle/>
          <a:p>
            <a:fld id="{EC33B370-F672-B743-B3AF-248A63C17270}" type="slidenum">
              <a:rPr lang="en-US" smtClean="0"/>
              <a:pPr/>
              <a:t>8</a:t>
            </a:fld>
            <a:endParaRPr lang="en-US"/>
          </a:p>
        </p:txBody>
      </p:sp>
    </p:spTree>
    <p:extLst>
      <p:ext uri="{BB962C8B-B14F-4D97-AF65-F5344CB8AC3E}">
        <p14:creationId xmlns:p14="http://schemas.microsoft.com/office/powerpoint/2010/main" val="154036538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dirty="0"/>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6675</TotalTime>
  <Words>1653</Words>
  <Application>Microsoft Office PowerPoint</Application>
  <PresentationFormat>On-screen Show (4:3)</PresentationFormat>
  <Paragraphs>183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Andalus</vt:lpstr>
      <vt:lpstr>Arial</vt:lpstr>
      <vt:lpstr>Calibri</vt:lpstr>
      <vt:lpstr>Courier New</vt:lpstr>
      <vt:lpstr>Simplified Arabic</vt:lpstr>
      <vt:lpstr>Wingdings</vt:lpstr>
      <vt:lpstr>SE10 slides</vt:lpstr>
      <vt:lpstr>Chapter 2 – Design and Implementation</vt:lpstr>
      <vt:lpstr>References</vt:lpstr>
      <vt:lpstr>PowerPoint Presentation</vt:lpstr>
      <vt:lpstr>An object-oriented design process</vt:lpstr>
      <vt:lpstr>An object-oriented design process</vt:lpstr>
      <vt:lpstr>An object-oriented design process</vt:lpstr>
      <vt:lpstr>An object-oriented design process</vt:lpstr>
      <vt:lpstr>An object-oriented design process</vt:lpstr>
      <vt:lpstr>An object-oriented design process</vt:lpstr>
      <vt:lpstr>Process stages</vt:lpstr>
      <vt:lpstr>PowerPoint Presentation</vt:lpstr>
      <vt:lpstr>System context and interactions</vt:lpstr>
      <vt:lpstr>System context and interactions</vt:lpstr>
      <vt:lpstr>System context and interactions</vt:lpstr>
      <vt:lpstr>System context and interactions</vt:lpstr>
      <vt:lpstr>System context and interactions</vt:lpstr>
      <vt:lpstr>System context and interactions</vt:lpstr>
      <vt:lpstr>Context and interaction models</vt:lpstr>
      <vt:lpstr>System context for the weather station</vt:lpstr>
      <vt:lpstr>The use case model</vt:lpstr>
      <vt:lpstr>The use case model</vt:lpstr>
      <vt:lpstr>Weather station use cases </vt:lpstr>
      <vt:lpstr>Use case description</vt:lpstr>
      <vt:lpstr>Use case description</vt:lpstr>
      <vt:lpstr>Use case description—Report weather </vt:lpstr>
      <vt:lpstr>PowerPoint Presentation</vt:lpstr>
      <vt:lpstr>Chapter 2 – Design and Implementation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107</cp:revision>
  <dcterms:created xsi:type="dcterms:W3CDTF">2010-01-18T20:35:25Z</dcterms:created>
  <dcterms:modified xsi:type="dcterms:W3CDTF">2020-04-06T18:39:03Z</dcterms:modified>
</cp:coreProperties>
</file>