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8"/>
  </p:notesMasterIdLst>
  <p:handoutMasterIdLst>
    <p:handoutMasterId r:id="rId39"/>
  </p:handoutMasterIdLst>
  <p:sldIdLst>
    <p:sldId id="256" r:id="rId2"/>
    <p:sldId id="430" r:id="rId3"/>
    <p:sldId id="451" r:id="rId4"/>
    <p:sldId id="273" r:id="rId5"/>
    <p:sldId id="452" r:id="rId6"/>
    <p:sldId id="453" r:id="rId7"/>
    <p:sldId id="454" r:id="rId8"/>
    <p:sldId id="455" r:id="rId9"/>
    <p:sldId id="456" r:id="rId10"/>
    <p:sldId id="457" r:id="rId11"/>
    <p:sldId id="458" r:id="rId12"/>
    <p:sldId id="299" r:id="rId13"/>
    <p:sldId id="460" r:id="rId14"/>
    <p:sldId id="462" r:id="rId15"/>
    <p:sldId id="461" r:id="rId16"/>
    <p:sldId id="463" r:id="rId17"/>
    <p:sldId id="259" r:id="rId18"/>
    <p:sldId id="279" r:id="rId19"/>
    <p:sldId id="301" r:id="rId20"/>
    <p:sldId id="464" r:id="rId21"/>
    <p:sldId id="465" r:id="rId22"/>
    <p:sldId id="459" r:id="rId23"/>
    <p:sldId id="306" r:id="rId24"/>
    <p:sldId id="293" r:id="rId25"/>
    <p:sldId id="262" r:id="rId26"/>
    <p:sldId id="263" r:id="rId27"/>
    <p:sldId id="265" r:id="rId28"/>
    <p:sldId id="266" r:id="rId29"/>
    <p:sldId id="268" r:id="rId30"/>
    <p:sldId id="269" r:id="rId31"/>
    <p:sldId id="466" r:id="rId32"/>
    <p:sldId id="467" r:id="rId33"/>
    <p:sldId id="468" r:id="rId34"/>
    <p:sldId id="469" r:id="rId35"/>
    <p:sldId id="470" r:id="rId36"/>
    <p:sldId id="41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4/13/2020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4/13/2020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13/04/2020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13/04/2020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13/04/2020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13/04/2020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13/04/2020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13/04/2020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13/04/2020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13/04/2020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13/04/2020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13/04/2020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13/04/2020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13/04/2020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C238-DE3C-4FEC-9D59-5A35EAEC7E0D}"/>
              </a:ext>
            </a:extLst>
          </p:cNvPr>
          <p:cNvSpPr>
            <a:spLocks noGrp="1"/>
          </p:cNvSpPr>
          <p:nvPr>
            <p:ph type="title"/>
          </p:nvPr>
        </p:nvSpPr>
        <p:spPr/>
        <p:txBody>
          <a:bodyPr/>
          <a:lstStyle/>
          <a:p>
            <a:r>
              <a:rPr lang="en-US" dirty="0"/>
              <a:t>Architecture of data collection system</a:t>
            </a:r>
          </a:p>
        </p:txBody>
      </p:sp>
      <p:sp>
        <p:nvSpPr>
          <p:cNvPr id="4" name="Date Placeholder 3">
            <a:extLst>
              <a:ext uri="{FF2B5EF4-FFF2-40B4-BE49-F238E27FC236}">
                <a16:creationId xmlns:a16="http://schemas.microsoft.com/office/drawing/2014/main" id="{2D81BD64-A99E-4C50-92ED-74D4E3B0A208}"/>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993E764E-6ADD-4C31-89E6-8AF59F8B4B6E}"/>
              </a:ext>
            </a:extLst>
          </p:cNvPr>
          <p:cNvSpPr>
            <a:spLocks noGrp="1"/>
          </p:cNvSpPr>
          <p:nvPr>
            <p:ph type="sldNum" sz="quarter" idx="12"/>
          </p:nvPr>
        </p:nvSpPr>
        <p:spPr/>
        <p:txBody>
          <a:bodyPr/>
          <a:lstStyle/>
          <a:p>
            <a:fld id="{EC33B370-F672-B743-B3AF-248A63C17270}" type="slidenum">
              <a:rPr lang="en-US" smtClean="0"/>
              <a:pPr/>
              <a:t>10</a:t>
            </a:fld>
            <a:endParaRPr lang="en-US"/>
          </a:p>
        </p:txBody>
      </p:sp>
      <p:sp>
        <p:nvSpPr>
          <p:cNvPr id="6" name="Rectangle 5">
            <a:extLst>
              <a:ext uri="{FF2B5EF4-FFF2-40B4-BE49-F238E27FC236}">
                <a16:creationId xmlns:a16="http://schemas.microsoft.com/office/drawing/2014/main" id="{14EE6543-1C3A-4105-902A-9DA029155E37}"/>
              </a:ext>
            </a:extLst>
          </p:cNvPr>
          <p:cNvSpPr/>
          <p:nvPr/>
        </p:nvSpPr>
        <p:spPr>
          <a:xfrm>
            <a:off x="2286000" y="4862757"/>
            <a:ext cx="4572000" cy="369332"/>
          </a:xfrm>
          <a:prstGeom prst="rect">
            <a:avLst/>
          </a:prstGeom>
        </p:spPr>
        <p:txBody>
          <a:bodyPr>
            <a:spAutoFit/>
          </a:bodyPr>
          <a:lstStyle/>
          <a:p>
            <a:r>
              <a:rPr lang="en-US" b="1" dirty="0"/>
              <a:t>Figure 2.</a:t>
            </a:r>
            <a:r>
              <a:rPr lang="en-US" dirty="0"/>
              <a:t> Architecture of data collection system</a:t>
            </a:r>
          </a:p>
        </p:txBody>
      </p:sp>
      <p:pic>
        <p:nvPicPr>
          <p:cNvPr id="7" name="Picture 6">
            <a:extLst>
              <a:ext uri="{FF2B5EF4-FFF2-40B4-BE49-F238E27FC236}">
                <a16:creationId xmlns:a16="http://schemas.microsoft.com/office/drawing/2014/main" id="{8872F80F-7C24-46A6-B9EA-6F5DF692C45D}"/>
              </a:ext>
            </a:extLst>
          </p:cNvPr>
          <p:cNvPicPr>
            <a:picLocks noChangeAspect="1"/>
          </p:cNvPicPr>
          <p:nvPr/>
        </p:nvPicPr>
        <p:blipFill>
          <a:blip r:embed="rId2"/>
          <a:stretch>
            <a:fillRect/>
          </a:stretch>
        </p:blipFill>
        <p:spPr>
          <a:xfrm>
            <a:off x="2617993" y="2142383"/>
            <a:ext cx="3908013" cy="2573234"/>
          </a:xfrm>
          <a:prstGeom prst="rect">
            <a:avLst/>
          </a:prstGeom>
        </p:spPr>
      </p:pic>
    </p:spTree>
    <p:extLst>
      <p:ext uri="{BB962C8B-B14F-4D97-AF65-F5344CB8AC3E}">
        <p14:creationId xmlns:p14="http://schemas.microsoft.com/office/powerpoint/2010/main" val="4016340335"/>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0368-98C8-4BEC-8C59-E7C73855C8AB}"/>
              </a:ext>
            </a:extLst>
          </p:cNvPr>
          <p:cNvSpPr>
            <a:spLocks noGrp="1"/>
          </p:cNvSpPr>
          <p:nvPr>
            <p:ph type="title"/>
          </p:nvPr>
        </p:nvSpPr>
        <p:spPr/>
        <p:txBody>
          <a:bodyPr/>
          <a:lstStyle/>
          <a:p>
            <a:r>
              <a:rPr lang="en-GB" dirty="0"/>
              <a:t>Definition</a:t>
            </a:r>
            <a:endParaRPr lang="en-US" dirty="0"/>
          </a:p>
        </p:txBody>
      </p:sp>
      <p:sp>
        <p:nvSpPr>
          <p:cNvPr id="3" name="Content Placeholder 2">
            <a:extLst>
              <a:ext uri="{FF2B5EF4-FFF2-40B4-BE49-F238E27FC236}">
                <a16:creationId xmlns:a16="http://schemas.microsoft.com/office/drawing/2014/main" id="{B8AA7109-A70A-4919-AC71-0200B4141914}"/>
              </a:ext>
            </a:extLst>
          </p:cNvPr>
          <p:cNvSpPr>
            <a:spLocks noGrp="1"/>
          </p:cNvSpPr>
          <p:nvPr>
            <p:ph idx="1"/>
          </p:nvPr>
        </p:nvSpPr>
        <p:spPr/>
        <p:txBody>
          <a:bodyPr/>
          <a:lstStyle/>
          <a:p>
            <a:r>
              <a:rPr lang="en-GB" dirty="0"/>
              <a:t>A </a:t>
            </a:r>
            <a:r>
              <a:rPr lang="en-GB" dirty="0">
                <a:solidFill>
                  <a:schemeClr val="accent1"/>
                </a:solidFill>
              </a:rPr>
              <a:t>real-time system</a:t>
            </a:r>
            <a:r>
              <a:rPr lang="en-GB" dirty="0"/>
              <a:t> is a software system where the correct functioning of the system depends on the results produced by the system and the time at which these results are produced.</a:t>
            </a:r>
          </a:p>
          <a:p>
            <a:r>
              <a:rPr lang="en-US" dirty="0"/>
              <a:t>An </a:t>
            </a:r>
            <a:r>
              <a:rPr lang="en-US" dirty="0">
                <a:solidFill>
                  <a:srgbClr val="0070C0"/>
                </a:solidFill>
              </a:rPr>
              <a:t>embedded system</a:t>
            </a:r>
            <a:r>
              <a:rPr lang="en-US" dirty="0"/>
              <a:t> is a software system that is embedded in a hardware device e.g. the software system in a cell phone. Embedded systems are usually real-time systems and so have to respond in a timely way to events occurring in their environment.</a:t>
            </a:r>
            <a:endParaRPr lang="en-GB" dirty="0"/>
          </a:p>
          <a:p>
            <a:endParaRPr lang="en-US" dirty="0"/>
          </a:p>
        </p:txBody>
      </p:sp>
      <p:sp>
        <p:nvSpPr>
          <p:cNvPr id="4" name="Date Placeholder 3">
            <a:extLst>
              <a:ext uri="{FF2B5EF4-FFF2-40B4-BE49-F238E27FC236}">
                <a16:creationId xmlns:a16="http://schemas.microsoft.com/office/drawing/2014/main" id="{3DFAEEC8-49FC-4635-9AAA-0445CCEE2D48}"/>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DD03F04F-2827-4FB7-BA48-2B6E2F29FDE9}"/>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255454987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system design</a:t>
            </a:r>
          </a:p>
        </p:txBody>
      </p:sp>
      <p:sp>
        <p:nvSpPr>
          <p:cNvPr id="3" name="Content Placeholder 2"/>
          <p:cNvSpPr>
            <a:spLocks noGrp="1"/>
          </p:cNvSpPr>
          <p:nvPr>
            <p:ph idx="1"/>
          </p:nvPr>
        </p:nvSpPr>
        <p:spPr>
          <a:xfrm>
            <a:off x="457200" y="1600200"/>
            <a:ext cx="8229600" cy="4525963"/>
          </a:xfrm>
        </p:spPr>
        <p:txBody>
          <a:bodyPr/>
          <a:lstStyle/>
          <a:p>
            <a:r>
              <a:rPr lang="en-GB" dirty="0"/>
              <a:t>The design process for embedded systems is a systems engineering process that has to consider, in detail, the design and performance of the system </a:t>
            </a:r>
            <a:r>
              <a:rPr lang="en-GB" b="1" dirty="0">
                <a:solidFill>
                  <a:srgbClr val="0070C0"/>
                </a:solidFill>
              </a:rPr>
              <a:t>hardware</a:t>
            </a:r>
            <a:r>
              <a:rPr lang="en-GB" dirty="0"/>
              <a:t>. </a:t>
            </a:r>
          </a:p>
          <a:p>
            <a:r>
              <a:rPr lang="en-GB" dirty="0"/>
              <a:t>Part of the design process may involve deciding which system capabilities are to be implemented in software and which in hardware. </a:t>
            </a:r>
          </a:p>
          <a:p>
            <a:r>
              <a:rPr lang="en-GB" dirty="0"/>
              <a:t>Low-level decisions on hardware, support software and system timing must be considered early in the process.</a:t>
            </a:r>
          </a:p>
          <a:p>
            <a:r>
              <a:rPr lang="en-GB" dirty="0"/>
              <a:t>These may mean that additional software functionality, such as battery and power management, has to be included in the system. </a:t>
            </a:r>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52FD-4DDC-419B-8DDA-75C69BE3D2F7}"/>
              </a:ext>
            </a:extLst>
          </p:cNvPr>
          <p:cNvSpPr>
            <a:spLocks noGrp="1"/>
          </p:cNvSpPr>
          <p:nvPr>
            <p:ph type="title"/>
          </p:nvPr>
        </p:nvSpPr>
        <p:spPr/>
        <p:txBody>
          <a:bodyPr/>
          <a:lstStyle/>
          <a:p>
            <a:r>
              <a:rPr lang="en-GB" dirty="0"/>
              <a:t>Reactive systems</a:t>
            </a:r>
            <a:endParaRPr lang="en-US" dirty="0"/>
          </a:p>
        </p:txBody>
      </p:sp>
      <p:sp>
        <p:nvSpPr>
          <p:cNvPr id="3" name="Content Placeholder 2">
            <a:extLst>
              <a:ext uri="{FF2B5EF4-FFF2-40B4-BE49-F238E27FC236}">
                <a16:creationId xmlns:a16="http://schemas.microsoft.com/office/drawing/2014/main" id="{AC95B2CD-3FB7-4BBE-9AE1-601A1BA65BF5}"/>
              </a:ext>
            </a:extLst>
          </p:cNvPr>
          <p:cNvSpPr>
            <a:spLocks noGrp="1"/>
          </p:cNvSpPr>
          <p:nvPr>
            <p:ph idx="1"/>
          </p:nvPr>
        </p:nvSpPr>
        <p:spPr/>
        <p:txBody>
          <a:bodyPr/>
          <a:lstStyle/>
          <a:p>
            <a:r>
              <a:rPr lang="en-GB" dirty="0"/>
              <a:t>Real-time systems are often considered to be reactive systems. </a:t>
            </a:r>
          </a:p>
          <a:p>
            <a:r>
              <a:rPr lang="en-GB" dirty="0"/>
              <a:t>Given a stimulus, the system must produce a </a:t>
            </a:r>
            <a:br>
              <a:rPr lang="en-GB" dirty="0"/>
            </a:br>
            <a:r>
              <a:rPr lang="en-GB" dirty="0"/>
              <a:t>reaction or response within a specified time.</a:t>
            </a:r>
          </a:p>
          <a:p>
            <a:endParaRPr lang="en-US" dirty="0"/>
          </a:p>
        </p:txBody>
      </p:sp>
      <p:sp>
        <p:nvSpPr>
          <p:cNvPr id="4" name="Date Placeholder 3">
            <a:extLst>
              <a:ext uri="{FF2B5EF4-FFF2-40B4-BE49-F238E27FC236}">
                <a16:creationId xmlns:a16="http://schemas.microsoft.com/office/drawing/2014/main" id="{1453923A-2CED-400B-970C-E414632D3D40}"/>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A9C8FE9A-F4DC-4648-BBB0-A40E33FC0DB0}"/>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73583102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85B6-FE26-45E7-AF1C-C473750D5815}"/>
              </a:ext>
            </a:extLst>
          </p:cNvPr>
          <p:cNvSpPr>
            <a:spLocks noGrp="1"/>
          </p:cNvSpPr>
          <p:nvPr>
            <p:ph type="title"/>
          </p:nvPr>
        </p:nvSpPr>
        <p:spPr/>
        <p:txBody>
          <a:bodyPr/>
          <a:lstStyle/>
          <a:p>
            <a:r>
              <a:rPr lang="en-US" dirty="0"/>
              <a:t>Types of stimuli</a:t>
            </a:r>
          </a:p>
        </p:txBody>
      </p:sp>
      <p:sp>
        <p:nvSpPr>
          <p:cNvPr id="3" name="Content Placeholder 2">
            <a:extLst>
              <a:ext uri="{FF2B5EF4-FFF2-40B4-BE49-F238E27FC236}">
                <a16:creationId xmlns:a16="http://schemas.microsoft.com/office/drawing/2014/main" id="{87E04B74-3F6D-4A07-A361-921DC563E0D3}"/>
              </a:ext>
            </a:extLst>
          </p:cNvPr>
          <p:cNvSpPr>
            <a:spLocks noGrp="1"/>
          </p:cNvSpPr>
          <p:nvPr>
            <p:ph idx="1"/>
          </p:nvPr>
        </p:nvSpPr>
        <p:spPr>
          <a:xfrm>
            <a:off x="457200" y="1600200"/>
            <a:ext cx="8229600" cy="5121275"/>
          </a:xfrm>
        </p:spPr>
        <p:txBody>
          <a:bodyPr/>
          <a:lstStyle/>
          <a:p>
            <a:r>
              <a:rPr lang="en-GB" dirty="0"/>
              <a:t>Stimuli come from sensors in the systems environment and from actuators controlled by the system</a:t>
            </a:r>
          </a:p>
          <a:p>
            <a:pPr lvl="1"/>
            <a:r>
              <a:rPr lang="en-GB" sz="2300" i="1" dirty="0"/>
              <a:t>Periodic stimuli</a:t>
            </a:r>
            <a:r>
              <a:rPr lang="en-GB" sz="2300" dirty="0"/>
              <a:t> These occur at predictable time intervals. </a:t>
            </a:r>
          </a:p>
          <a:p>
            <a:pPr lvl="1"/>
            <a:r>
              <a:rPr lang="en-GB" sz="2300" dirty="0"/>
              <a:t>For example, the system may examine a sensor every 50 milliseconds and take action (respond) depending on that sensor value (the stimulus). </a:t>
            </a:r>
          </a:p>
          <a:p>
            <a:pPr lvl="1"/>
            <a:r>
              <a:rPr lang="en-GB" sz="2300" i="1" dirty="0"/>
              <a:t>Aperiodic stimuli</a:t>
            </a:r>
            <a:r>
              <a:rPr lang="en-GB" sz="2300" dirty="0"/>
              <a:t> These occur irregularly and unpredictably and are may be signalled using the computer’s interrupt mechanism. </a:t>
            </a:r>
          </a:p>
          <a:p>
            <a:pPr lvl="1"/>
            <a:r>
              <a:rPr lang="en-GB" sz="2300" dirty="0"/>
              <a:t>An example of such a stimulus would be an interrupt indicating that an I/O transfer was complete and that data was available in a buffer.</a:t>
            </a:r>
          </a:p>
        </p:txBody>
      </p:sp>
      <p:sp>
        <p:nvSpPr>
          <p:cNvPr id="5" name="Slide Number Placeholder 4">
            <a:extLst>
              <a:ext uri="{FF2B5EF4-FFF2-40B4-BE49-F238E27FC236}">
                <a16:creationId xmlns:a16="http://schemas.microsoft.com/office/drawing/2014/main" id="{FDD729C5-B738-45C7-8F44-44DF86EBA7CD}"/>
              </a:ext>
            </a:extLst>
          </p:cNvPr>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217570886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E28E-64F2-42ED-B976-0D8BE5EA2F0F}"/>
              </a:ext>
            </a:extLst>
          </p:cNvPr>
          <p:cNvSpPr>
            <a:spLocks noGrp="1"/>
          </p:cNvSpPr>
          <p:nvPr>
            <p:ph type="title"/>
          </p:nvPr>
        </p:nvSpPr>
        <p:spPr/>
        <p:txBody>
          <a:bodyPr/>
          <a:lstStyle/>
          <a:p>
            <a:r>
              <a:rPr lang="en-US" sz="2200" dirty="0"/>
              <a:t>A general model of an embedded real-time system </a:t>
            </a:r>
          </a:p>
        </p:txBody>
      </p:sp>
      <p:sp>
        <p:nvSpPr>
          <p:cNvPr id="4" name="Date Placeholder 3">
            <a:extLst>
              <a:ext uri="{FF2B5EF4-FFF2-40B4-BE49-F238E27FC236}">
                <a16:creationId xmlns:a16="http://schemas.microsoft.com/office/drawing/2014/main" id="{DEB9F727-C122-4B97-B106-4B4E390A05FD}"/>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13972A66-8442-423D-9CB4-03682BB2C950}"/>
              </a:ext>
            </a:extLst>
          </p:cNvPr>
          <p:cNvSpPr>
            <a:spLocks noGrp="1"/>
          </p:cNvSpPr>
          <p:nvPr>
            <p:ph type="sldNum" sz="quarter" idx="12"/>
          </p:nvPr>
        </p:nvSpPr>
        <p:spPr/>
        <p:txBody>
          <a:bodyPr/>
          <a:lstStyle/>
          <a:p>
            <a:fld id="{EC33B370-F672-B743-B3AF-248A63C17270}" type="slidenum">
              <a:rPr lang="en-US" smtClean="0"/>
              <a:pPr/>
              <a:t>15</a:t>
            </a:fld>
            <a:endParaRPr lang="en-US"/>
          </a:p>
        </p:txBody>
      </p:sp>
      <p:pic>
        <p:nvPicPr>
          <p:cNvPr id="6" name="Content Placeholder 3" descr="20.2 SensorActModel.eps">
            <a:extLst>
              <a:ext uri="{FF2B5EF4-FFF2-40B4-BE49-F238E27FC236}">
                <a16:creationId xmlns:a16="http://schemas.microsoft.com/office/drawing/2014/main" id="{3F3940BC-A8B8-45F1-8D1A-AB965B2455C3}"/>
              </a:ext>
            </a:extLst>
          </p:cNvPr>
          <p:cNvPicPr>
            <a:picLocks noGrp="1" noChangeAspect="1"/>
          </p:cNvPicPr>
          <p:nvPr>
            <p:ph idx="1"/>
          </p:nvPr>
        </p:nvPicPr>
        <p:blipFill>
          <a:blip r:embed="rId2"/>
          <a:srcRect t="-5931" b="-5931"/>
          <a:stretch>
            <a:fillRect/>
          </a:stretch>
        </p:blipFill>
        <p:spPr>
          <a:xfrm>
            <a:off x="457200" y="1624012"/>
            <a:ext cx="8229600" cy="4525963"/>
          </a:xfrm>
        </p:spPr>
      </p:pic>
    </p:spTree>
    <p:extLst>
      <p:ext uri="{BB962C8B-B14F-4D97-AF65-F5344CB8AC3E}">
        <p14:creationId xmlns:p14="http://schemas.microsoft.com/office/powerpoint/2010/main" val="162519263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5E02-8C49-4DE2-BA9F-CD85EC31824C}"/>
              </a:ext>
            </a:extLst>
          </p:cNvPr>
          <p:cNvSpPr>
            <a:spLocks noGrp="1"/>
          </p:cNvSpPr>
          <p:nvPr>
            <p:ph type="title"/>
          </p:nvPr>
        </p:nvSpPr>
        <p:spPr/>
        <p:txBody>
          <a:bodyPr/>
          <a:lstStyle/>
          <a:p>
            <a:r>
              <a:rPr lang="en-GB" dirty="0"/>
              <a:t>Architectural considerations</a:t>
            </a:r>
            <a:endParaRPr lang="en-US" dirty="0"/>
          </a:p>
        </p:txBody>
      </p:sp>
      <p:sp>
        <p:nvSpPr>
          <p:cNvPr id="3" name="Content Placeholder 2">
            <a:extLst>
              <a:ext uri="{FF2B5EF4-FFF2-40B4-BE49-F238E27FC236}">
                <a16:creationId xmlns:a16="http://schemas.microsoft.com/office/drawing/2014/main" id="{41E239BA-5ED3-4AD9-8B01-AFDBF731C375}"/>
              </a:ext>
            </a:extLst>
          </p:cNvPr>
          <p:cNvSpPr>
            <a:spLocks noGrp="1"/>
          </p:cNvSpPr>
          <p:nvPr>
            <p:ph idx="1"/>
          </p:nvPr>
        </p:nvSpPr>
        <p:spPr/>
        <p:txBody>
          <a:bodyPr/>
          <a:lstStyle/>
          <a:p>
            <a:r>
              <a:rPr lang="en-GB" dirty="0"/>
              <a:t>Because of the need to respond to timing demands made by different stimuli/responses, the system architecture must allow for fast switching between stimulus handlers.</a:t>
            </a:r>
          </a:p>
          <a:p>
            <a:r>
              <a:rPr lang="en-GB" dirty="0"/>
              <a:t>Timing demands of different stimuli are different so a simple sequential loop is not usually adequate.</a:t>
            </a:r>
          </a:p>
          <a:p>
            <a:r>
              <a:rPr lang="en-GB" dirty="0"/>
              <a:t>Real-time systems are therefore usually designed as cooperating processes with a real-time executive controlling these processes.</a:t>
            </a:r>
          </a:p>
        </p:txBody>
      </p:sp>
      <p:sp>
        <p:nvSpPr>
          <p:cNvPr id="4" name="Date Placeholder 3">
            <a:extLst>
              <a:ext uri="{FF2B5EF4-FFF2-40B4-BE49-F238E27FC236}">
                <a16:creationId xmlns:a16="http://schemas.microsoft.com/office/drawing/2014/main" id="{5CEA3392-0CD0-4585-AAEA-FFA5FAAA91F7}"/>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136E6CE6-8BB3-4EA4-A838-550A0A72CD62}"/>
              </a:ext>
            </a:extLst>
          </p:cNvPr>
          <p:cNvSpPr>
            <a:spLocks noGrp="1"/>
          </p:cNvSpPr>
          <p:nvPr>
            <p:ph type="sldNum" sz="quarter" idx="12"/>
          </p:nvPr>
        </p:nvSpPr>
        <p:spPr/>
        <p:txBody>
          <a:bodyPr/>
          <a:lstStyle/>
          <a:p>
            <a:fld id="{EC33B370-F672-B743-B3AF-248A63C17270}" type="slidenum">
              <a:rPr lang="en-US" smtClean="0"/>
              <a:pPr/>
              <a:t>16</a:t>
            </a:fld>
            <a:endParaRPr lang="en-US"/>
          </a:p>
        </p:txBody>
      </p:sp>
    </p:spTree>
    <p:extLst>
      <p:ext uri="{BB962C8B-B14F-4D97-AF65-F5344CB8AC3E}">
        <p14:creationId xmlns:p14="http://schemas.microsoft.com/office/powerpoint/2010/main" val="44581750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and actuator processes</a:t>
            </a:r>
            <a:r>
              <a:rPr lang="en-GB" dirty="0"/>
              <a:t> </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17</a:t>
            </a:fld>
            <a:endParaRPr lang="en-US"/>
          </a:p>
        </p:txBody>
      </p:sp>
      <p:pic>
        <p:nvPicPr>
          <p:cNvPr id="9" name="Picture 8">
            <a:extLst>
              <a:ext uri="{FF2B5EF4-FFF2-40B4-BE49-F238E27FC236}">
                <a16:creationId xmlns:a16="http://schemas.microsoft.com/office/drawing/2014/main" id="{E90C71CC-0121-4723-B72B-CED060FA212F}"/>
              </a:ext>
            </a:extLst>
          </p:cNvPr>
          <p:cNvPicPr>
            <a:picLocks noChangeAspect="1"/>
          </p:cNvPicPr>
          <p:nvPr/>
        </p:nvPicPr>
        <p:blipFill>
          <a:blip r:embed="rId2"/>
          <a:stretch>
            <a:fillRect/>
          </a:stretch>
        </p:blipFill>
        <p:spPr>
          <a:xfrm>
            <a:off x="542122" y="2356422"/>
            <a:ext cx="8059756" cy="2995066"/>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840" tIns="44623" rIns="90840" bIns="44623"/>
          <a:lstStyle/>
          <a:p>
            <a:r>
              <a:rPr lang="en-GB"/>
              <a:t>System elements</a:t>
            </a:r>
          </a:p>
        </p:txBody>
      </p:sp>
      <p:sp>
        <p:nvSpPr>
          <p:cNvPr id="17411" name="Rectangle 3"/>
          <p:cNvSpPr>
            <a:spLocks noGrp="1" noChangeArrowheads="1"/>
          </p:cNvSpPr>
          <p:nvPr>
            <p:ph type="body" idx="1"/>
          </p:nvPr>
        </p:nvSpPr>
        <p:spPr>
          <a:noFill/>
          <a:ln/>
        </p:spPr>
        <p:txBody>
          <a:bodyPr lIns="90840" tIns="44623" rIns="90840" bIns="44623"/>
          <a:lstStyle/>
          <a:p>
            <a:r>
              <a:rPr lang="en-GB" dirty="0"/>
              <a:t>Sensor control processes</a:t>
            </a:r>
          </a:p>
          <a:p>
            <a:pPr lvl="1"/>
            <a:r>
              <a:rPr lang="en-GB" dirty="0"/>
              <a:t>Collect information from sensors. May buffer information collected in response to a sensor stimulus.</a:t>
            </a:r>
          </a:p>
          <a:p>
            <a:r>
              <a:rPr lang="en-GB" dirty="0"/>
              <a:t>Data processor</a:t>
            </a:r>
          </a:p>
          <a:p>
            <a:pPr lvl="1"/>
            <a:r>
              <a:rPr lang="en-GB" dirty="0"/>
              <a:t>Carries out processing of collected information and computes the system response.</a:t>
            </a:r>
          </a:p>
          <a:p>
            <a:r>
              <a:rPr lang="en-GB" dirty="0"/>
              <a:t>Actuator control processes</a:t>
            </a:r>
          </a:p>
          <a:p>
            <a:pPr lvl="1"/>
            <a:r>
              <a:rPr lang="en-GB" dirty="0"/>
              <a:t>Generates control signals for the actuators.</a:t>
            </a:r>
          </a:p>
        </p:txBody>
      </p:sp>
      <p:sp>
        <p:nvSpPr>
          <p:cNvPr id="2" name="Date Placeholder 1"/>
          <p:cNvSpPr>
            <a:spLocks noGrp="1"/>
          </p:cNvSpPr>
          <p:nvPr>
            <p:ph type="dt" sz="half" idx="10"/>
          </p:nvPr>
        </p:nvSpPr>
        <p:spPr/>
        <p:txBody>
          <a:bodyPr/>
          <a:lstStyle/>
          <a:p>
            <a:r>
              <a:rPr lang="en-GB"/>
              <a:t>04/12/2014</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activities</a:t>
            </a:r>
          </a:p>
        </p:txBody>
      </p:sp>
      <p:sp>
        <p:nvSpPr>
          <p:cNvPr id="3" name="Content Placeholder 2"/>
          <p:cNvSpPr>
            <a:spLocks noGrp="1"/>
          </p:cNvSpPr>
          <p:nvPr>
            <p:ph idx="1"/>
          </p:nvPr>
        </p:nvSpPr>
        <p:spPr>
          <a:xfrm>
            <a:off x="457200" y="1600200"/>
            <a:ext cx="8229600" cy="4186003"/>
          </a:xfrm>
        </p:spPr>
        <p:txBody>
          <a:bodyPr/>
          <a:lstStyle/>
          <a:p>
            <a:r>
              <a:rPr lang="en-US" dirty="0"/>
              <a:t>Platform selection</a:t>
            </a:r>
          </a:p>
          <a:p>
            <a:r>
              <a:rPr lang="en-US" dirty="0"/>
              <a:t>Stimuli/response identification</a:t>
            </a:r>
          </a:p>
          <a:p>
            <a:r>
              <a:rPr lang="en-US" dirty="0"/>
              <a:t>Timing analysis</a:t>
            </a:r>
          </a:p>
          <a:p>
            <a:r>
              <a:rPr lang="en-US" dirty="0"/>
              <a:t>Process design</a:t>
            </a:r>
          </a:p>
          <a:p>
            <a:r>
              <a:rPr lang="en-US" dirty="0"/>
              <a:t>Algorithm design</a:t>
            </a:r>
          </a:p>
          <a:p>
            <a:r>
              <a:rPr lang="en-US" dirty="0"/>
              <a:t>Data design</a:t>
            </a:r>
          </a:p>
          <a:p>
            <a:r>
              <a:rPr lang="en-US" dirty="0"/>
              <a:t>Process scheduling</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Chapter 21. Real-time Software Engineering</a:t>
            </a:r>
          </a:p>
        </p:txBody>
      </p:sp>
      <p:sp>
        <p:nvSpPr>
          <p:cNvPr id="6" name="Slide Number Placeholder 5"/>
          <p:cNvSpPr>
            <a:spLocks noGrp="1"/>
          </p:cNvSpPr>
          <p:nvPr>
            <p:ph type="sldNum" sz="quarter" idx="12"/>
          </p:nvPr>
        </p:nvSpPr>
        <p:spPr/>
        <p:txBody>
          <a:bodyPr/>
          <a:lstStyle/>
          <a:p>
            <a:fld id="{2C6F7D45-E739-7249-AA46-C5DF2B52B98D}"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8145-9874-4C61-B983-7AE35B4607D1}"/>
              </a:ext>
            </a:extLst>
          </p:cNvPr>
          <p:cNvSpPr>
            <a:spLocks noGrp="1"/>
          </p:cNvSpPr>
          <p:nvPr>
            <p:ph type="title"/>
          </p:nvPr>
        </p:nvSpPr>
        <p:spPr/>
        <p:txBody>
          <a:bodyPr/>
          <a:lstStyle/>
          <a:p>
            <a:r>
              <a:rPr lang="en-US" dirty="0"/>
              <a:t>References</a:t>
            </a:r>
          </a:p>
        </p:txBody>
      </p:sp>
      <p:graphicFrame>
        <p:nvGraphicFramePr>
          <p:cNvPr id="7" name="Table 6">
            <a:extLst>
              <a:ext uri="{FF2B5EF4-FFF2-40B4-BE49-F238E27FC236}">
                <a16:creationId xmlns:a16="http://schemas.microsoft.com/office/drawing/2014/main" id="{94F29236-A436-443E-8CD4-EECA28BB2D97}"/>
              </a:ext>
            </a:extLst>
          </p:cNvPr>
          <p:cNvGraphicFramePr>
            <a:graphicFrameLocks noGrp="1"/>
          </p:cNvGraphicFramePr>
          <p:nvPr>
            <p:extLst>
              <p:ext uri="{D42A27DB-BD31-4B8C-83A1-F6EECF244321}">
                <p14:modId xmlns:p14="http://schemas.microsoft.com/office/powerpoint/2010/main" val="3978294718"/>
              </p:ext>
            </p:extLst>
          </p:nvPr>
        </p:nvGraphicFramePr>
        <p:xfrm>
          <a:off x="457200" y="2228373"/>
          <a:ext cx="8282066" cy="3657600"/>
        </p:xfrm>
        <a:graphic>
          <a:graphicData uri="http://schemas.openxmlformats.org/drawingml/2006/table">
            <a:tbl>
              <a:tblPr firstRow="1" firstCol="1" lastRow="1" lastCol="1" bandRow="1" bandCol="1">
                <a:tableStyleId>{68D230F3-CF80-4859-8CE7-A43EE81993B5}</a:tableStyleId>
              </a:tblPr>
              <a:tblGrid>
                <a:gridCol w="2273912">
                  <a:extLst>
                    <a:ext uri="{9D8B030D-6E8A-4147-A177-3AD203B41FA5}">
                      <a16:colId xmlns:a16="http://schemas.microsoft.com/office/drawing/2014/main" val="435064593"/>
                    </a:ext>
                  </a:extLst>
                </a:gridCol>
                <a:gridCol w="6008154">
                  <a:extLst>
                    <a:ext uri="{9D8B030D-6E8A-4147-A177-3AD203B41FA5}">
                      <a16:colId xmlns:a16="http://schemas.microsoft.com/office/drawing/2014/main" val="3340479907"/>
                    </a:ext>
                  </a:extLst>
                </a:gridCol>
              </a:tblGrid>
              <a:tr h="255666">
                <a:tc gridSpan="2">
                  <a:txBody>
                    <a:bodyPr/>
                    <a:lstStyle/>
                    <a:p>
                      <a:pPr marL="0" marR="0" algn="ctr">
                        <a:spcBef>
                          <a:spcPts val="200"/>
                        </a:spcBef>
                        <a:spcAft>
                          <a:spcPts val="200"/>
                        </a:spcAft>
                      </a:pPr>
                      <a:r>
                        <a:rPr lang="en-US" sz="2000" dirty="0">
                          <a:effectLst/>
                        </a:rPr>
                        <a:t>Textbook</a:t>
                      </a:r>
                      <a:endParaRPr lang="en-US" sz="2000" dirty="0">
                        <a:effectLst/>
                        <a:latin typeface="Courier New" panose="02070309020205020404" pitchFamily="49" charset="0"/>
                        <a:ea typeface="Batang" panose="02030600000101010101" pitchFamily="18" charset="-127"/>
                      </a:endParaRPr>
                    </a:p>
                  </a:txBody>
                  <a:tcPr marL="68580" marR="68580" marT="0" marB="0"/>
                </a:tc>
                <a:tc hMerge="1">
                  <a:txBody>
                    <a:bodyPr/>
                    <a:lstStyle/>
                    <a:p>
                      <a:endParaRPr lang="en-US"/>
                    </a:p>
                  </a:txBody>
                  <a:tcPr/>
                </a:tc>
                <a:extLst>
                  <a:ext uri="{0D108BD9-81ED-4DB2-BD59-A6C34878D82A}">
                    <a16:rowId xmlns:a16="http://schemas.microsoft.com/office/drawing/2014/main" val="2505357069"/>
                  </a:ext>
                </a:extLst>
              </a:tr>
              <a:tr h="255666">
                <a:tc>
                  <a:txBody>
                    <a:bodyPr/>
                    <a:lstStyle/>
                    <a:p>
                      <a:pPr marL="0" marR="0">
                        <a:spcBef>
                          <a:spcPts val="200"/>
                        </a:spcBef>
                        <a:spcAft>
                          <a:spcPts val="200"/>
                        </a:spcAft>
                      </a:pPr>
                      <a:r>
                        <a:rPr lang="en-US" sz="2000">
                          <a:effectLst/>
                        </a:rPr>
                        <a:t>Title</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effectLst/>
                        </a:rPr>
                        <a:t>Documenting Software Architectures: Views and Beyond</a:t>
                      </a:r>
                      <a:endParaRPr lang="en-US" sz="200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3301764621"/>
                  </a:ext>
                </a:extLst>
              </a:tr>
              <a:tr h="255666">
                <a:tc>
                  <a:txBody>
                    <a:bodyPr/>
                    <a:lstStyle/>
                    <a:p>
                      <a:pPr marL="0" marR="0">
                        <a:spcBef>
                          <a:spcPts val="200"/>
                        </a:spcBef>
                        <a:spcAft>
                          <a:spcPts val="200"/>
                        </a:spcAft>
                      </a:pPr>
                      <a:r>
                        <a:rPr lang="en-US" sz="2000">
                          <a:effectLst/>
                        </a:rPr>
                        <a:t>Author(s)</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Paul Clements et al.</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2599375183"/>
                  </a:ext>
                </a:extLst>
              </a:tr>
              <a:tr h="255666">
                <a:tc>
                  <a:txBody>
                    <a:bodyPr/>
                    <a:lstStyle/>
                    <a:p>
                      <a:pPr marL="0" marR="0">
                        <a:spcBef>
                          <a:spcPts val="200"/>
                        </a:spcBef>
                        <a:spcAft>
                          <a:spcPts val="200"/>
                        </a:spcAft>
                      </a:pPr>
                      <a:r>
                        <a:rPr lang="en-US" sz="2000">
                          <a:effectLst/>
                        </a:rPr>
                        <a:t>Publisher</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Addison- Wesley</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2238670412"/>
                  </a:ext>
                </a:extLst>
              </a:tr>
              <a:tr h="255666">
                <a:tc>
                  <a:txBody>
                    <a:bodyPr/>
                    <a:lstStyle/>
                    <a:p>
                      <a:pPr marL="0" marR="0">
                        <a:spcBef>
                          <a:spcPts val="200"/>
                        </a:spcBef>
                        <a:spcAft>
                          <a:spcPts val="200"/>
                        </a:spcAft>
                      </a:pPr>
                      <a:r>
                        <a:rPr lang="en-US" sz="2000">
                          <a:effectLst/>
                        </a:rPr>
                        <a:t>Year</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2010</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3867141809"/>
                  </a:ext>
                </a:extLst>
              </a:tr>
              <a:tr h="213055">
                <a:tc>
                  <a:txBody>
                    <a:bodyPr/>
                    <a:lstStyle/>
                    <a:p>
                      <a:pPr marL="0" marR="0">
                        <a:spcBef>
                          <a:spcPts val="200"/>
                        </a:spcBef>
                        <a:spcAft>
                          <a:spcPts val="200"/>
                        </a:spcAft>
                      </a:pPr>
                      <a:r>
                        <a:rPr lang="en-US" sz="2000">
                          <a:effectLst/>
                        </a:rPr>
                        <a:t>Edition</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2</a:t>
                      </a:r>
                      <a:r>
                        <a:rPr lang="en-US" sz="2000" baseline="30000" dirty="0">
                          <a:effectLst/>
                        </a:rPr>
                        <a:t>nd</a:t>
                      </a:r>
                      <a:r>
                        <a:rPr lang="en-US" sz="2000" dirty="0">
                          <a:effectLst/>
                        </a:rPr>
                        <a:t> Edition</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735113480"/>
                  </a:ext>
                </a:extLst>
              </a:tr>
              <a:tr h="213055">
                <a:tc>
                  <a:txBody>
                    <a:bodyPr/>
                    <a:lstStyle/>
                    <a:p>
                      <a:pPr marL="0" marR="0">
                        <a:spcBef>
                          <a:spcPts val="200"/>
                        </a:spcBef>
                        <a:spcAft>
                          <a:spcPts val="200"/>
                        </a:spcAft>
                      </a:pPr>
                      <a:r>
                        <a:rPr lang="en-US" sz="2000">
                          <a:effectLst/>
                        </a:rPr>
                        <a:t>Book Website</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Arial" panose="020B0604020202020204" pitchFamily="34" charset="0"/>
                        <a:ea typeface="Batang" panose="02030600000101010101" pitchFamily="18" charset="-127"/>
                      </a:endParaRPr>
                    </a:p>
                  </a:txBody>
                  <a:tcPr marL="68580" marR="68580" marT="0" marB="0"/>
                </a:tc>
                <a:extLst>
                  <a:ext uri="{0D108BD9-81ED-4DB2-BD59-A6C34878D82A}">
                    <a16:rowId xmlns:a16="http://schemas.microsoft.com/office/drawing/2014/main" val="4066652673"/>
                  </a:ext>
                </a:extLst>
              </a:tr>
              <a:tr h="774099">
                <a:tc>
                  <a:txBody>
                    <a:bodyPr/>
                    <a:lstStyle/>
                    <a:p>
                      <a:pPr marL="0" marR="0" algn="just">
                        <a:spcBef>
                          <a:spcPts val="0"/>
                        </a:spcBef>
                        <a:spcAft>
                          <a:spcPts val="0"/>
                        </a:spcAft>
                      </a:pPr>
                      <a:r>
                        <a:rPr lang="en-US" sz="2000" dirty="0">
                          <a:effectLst/>
                        </a:rPr>
                        <a:t>References</a:t>
                      </a:r>
                      <a:endParaRPr lang="en-US" sz="2000" dirty="0">
                        <a:effectLst/>
                        <a:latin typeface="Arial" panose="020B0604020202020204" pitchFamily="34" charset="0"/>
                        <a:ea typeface="Batang" panose="02030600000101010101" pitchFamily="18" charset="-127"/>
                      </a:endParaRPr>
                    </a:p>
                  </a:txBody>
                  <a:tcPr marL="68580" marR="68580" marT="0" marB="0"/>
                </a:tc>
                <a:tc>
                  <a:txBody>
                    <a:bodyPr/>
                    <a:lstStyle/>
                    <a:p>
                      <a:pPr marL="342900" marR="0" lvl="0" indent="-342900" rtl="0">
                        <a:spcBef>
                          <a:spcPts val="0"/>
                        </a:spcBef>
                        <a:spcAft>
                          <a:spcPts val="0"/>
                        </a:spcAft>
                        <a:buFont typeface="Simplified Arabic" panose="02020603050405020304" pitchFamily="18" charset="-78"/>
                        <a:buChar char="-"/>
                      </a:pPr>
                      <a:r>
                        <a:rPr lang="en-US" sz="2000" dirty="0">
                          <a:effectLst/>
                        </a:rPr>
                        <a:t>TBA in the class – refer to the website</a:t>
                      </a:r>
                    </a:p>
                    <a:p>
                      <a:pPr marL="342900" marR="0" lvl="0" indent="-342900">
                        <a:spcBef>
                          <a:spcPts val="0"/>
                        </a:spcBef>
                        <a:spcAft>
                          <a:spcPts val="0"/>
                        </a:spcAft>
                        <a:buFont typeface="Simplified Arabic" panose="02020603050405020304" pitchFamily="18" charset="-78"/>
                        <a:buChar char="-"/>
                      </a:pPr>
                      <a:r>
                        <a:rPr lang="en-US" sz="2000" dirty="0">
                          <a:effectLst/>
                        </a:rPr>
                        <a:t>Ian Sommerville. Software Engineering (l0th Edition). Addison Wesley, 2015, ISBN-10: 0137035152.</a:t>
                      </a:r>
                      <a:endParaRPr lang="en-US" sz="2000" dirty="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253636310"/>
                  </a:ext>
                </a:extLst>
              </a:tr>
            </a:tbl>
          </a:graphicData>
        </a:graphic>
      </p:graphicFrame>
    </p:spTree>
    <p:extLst>
      <p:ext uri="{BB962C8B-B14F-4D97-AF65-F5344CB8AC3E}">
        <p14:creationId xmlns:p14="http://schemas.microsoft.com/office/powerpoint/2010/main" val="4157749867"/>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5B26-4297-4CBC-9C6B-2C0B18E7B070}"/>
              </a:ext>
            </a:extLst>
          </p:cNvPr>
          <p:cNvSpPr>
            <a:spLocks noGrp="1"/>
          </p:cNvSpPr>
          <p:nvPr>
            <p:ph type="title"/>
          </p:nvPr>
        </p:nvSpPr>
        <p:spPr/>
        <p:txBody>
          <a:bodyPr/>
          <a:lstStyle/>
          <a:p>
            <a:r>
              <a:rPr lang="en-US" dirty="0"/>
              <a:t>Process coordination</a:t>
            </a:r>
          </a:p>
        </p:txBody>
      </p:sp>
      <p:sp>
        <p:nvSpPr>
          <p:cNvPr id="3" name="Content Placeholder 2">
            <a:extLst>
              <a:ext uri="{FF2B5EF4-FFF2-40B4-BE49-F238E27FC236}">
                <a16:creationId xmlns:a16="http://schemas.microsoft.com/office/drawing/2014/main" id="{90696330-E6A4-43F2-8E90-DD24CCB0DFD9}"/>
              </a:ext>
            </a:extLst>
          </p:cNvPr>
          <p:cNvSpPr>
            <a:spLocks noGrp="1"/>
          </p:cNvSpPr>
          <p:nvPr>
            <p:ph idx="1"/>
          </p:nvPr>
        </p:nvSpPr>
        <p:spPr/>
        <p:txBody>
          <a:bodyPr/>
          <a:lstStyle/>
          <a:p>
            <a:r>
              <a:rPr lang="en-GB" dirty="0"/>
              <a:t>Processes in a real-time system have to be coordinated and share information. </a:t>
            </a:r>
          </a:p>
          <a:p>
            <a:r>
              <a:rPr lang="en-GB" dirty="0"/>
              <a:t>Process coordination mechanisms ensure mutual exclusion to shared resources. </a:t>
            </a:r>
          </a:p>
          <a:p>
            <a:r>
              <a:rPr lang="en-GB" dirty="0"/>
              <a:t>When one process is modifying a shared resource, other processes should not be able to change that resource.</a:t>
            </a:r>
          </a:p>
          <a:p>
            <a:r>
              <a:rPr lang="en-GB" dirty="0"/>
              <a:t>When designing the information exchange between processes, you have to take into account the fact that these processes may be running at different speeds.  </a:t>
            </a:r>
            <a:endParaRPr lang="en-US" dirty="0"/>
          </a:p>
          <a:p>
            <a:endParaRPr lang="en-US" dirty="0"/>
          </a:p>
        </p:txBody>
      </p:sp>
      <p:sp>
        <p:nvSpPr>
          <p:cNvPr id="4" name="Date Placeholder 3">
            <a:extLst>
              <a:ext uri="{FF2B5EF4-FFF2-40B4-BE49-F238E27FC236}">
                <a16:creationId xmlns:a16="http://schemas.microsoft.com/office/drawing/2014/main" id="{AA712D0A-58AA-49A1-A1F1-4619A14E4F71}"/>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66F46B28-75C0-4305-BFE1-9180AEB26556}"/>
              </a:ext>
            </a:extLst>
          </p:cNvPr>
          <p:cNvSpPr>
            <a:spLocks noGrp="1"/>
          </p:cNvSpPr>
          <p:nvPr>
            <p:ph type="sldNum" sz="quarter" idx="12"/>
          </p:nvPr>
        </p:nvSpPr>
        <p:spPr/>
        <p:txBody>
          <a:bodyPr/>
          <a:lstStyle/>
          <a:p>
            <a:fld id="{EC33B370-F672-B743-B3AF-248A63C17270}" type="slidenum">
              <a:rPr lang="en-US" smtClean="0"/>
              <a:pPr/>
              <a:t>20</a:t>
            </a:fld>
            <a:endParaRPr lang="en-US"/>
          </a:p>
        </p:txBody>
      </p:sp>
    </p:spTree>
    <p:extLst>
      <p:ext uri="{BB962C8B-B14F-4D97-AF65-F5344CB8AC3E}">
        <p14:creationId xmlns:p14="http://schemas.microsoft.com/office/powerpoint/2010/main" val="1796501337"/>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AD32-A0BE-4B78-A2A2-EC05EA635F4E}"/>
              </a:ext>
            </a:extLst>
          </p:cNvPr>
          <p:cNvSpPr>
            <a:spLocks noGrp="1"/>
          </p:cNvSpPr>
          <p:nvPr>
            <p:ph type="title"/>
          </p:nvPr>
        </p:nvSpPr>
        <p:spPr/>
        <p:txBody>
          <a:bodyPr/>
          <a:lstStyle/>
          <a:p>
            <a:r>
              <a:rPr lang="en-GB" dirty="0"/>
              <a:t>Mutual exclusion</a:t>
            </a:r>
            <a:endParaRPr lang="en-US" dirty="0"/>
          </a:p>
        </p:txBody>
      </p:sp>
      <p:sp>
        <p:nvSpPr>
          <p:cNvPr id="3" name="Content Placeholder 2">
            <a:extLst>
              <a:ext uri="{FF2B5EF4-FFF2-40B4-BE49-F238E27FC236}">
                <a16:creationId xmlns:a16="http://schemas.microsoft.com/office/drawing/2014/main" id="{C0BF8CD9-9427-4F5A-9B61-D4A32DD1F6A2}"/>
              </a:ext>
            </a:extLst>
          </p:cNvPr>
          <p:cNvSpPr>
            <a:spLocks noGrp="1"/>
          </p:cNvSpPr>
          <p:nvPr>
            <p:ph idx="1"/>
          </p:nvPr>
        </p:nvSpPr>
        <p:spPr/>
        <p:txBody>
          <a:bodyPr/>
          <a:lstStyle/>
          <a:p>
            <a:pPr>
              <a:lnSpc>
                <a:spcPct val="90000"/>
              </a:lnSpc>
            </a:pPr>
            <a:r>
              <a:rPr lang="en-GB" dirty="0"/>
              <a:t>Producer processes collect data and add it to </a:t>
            </a:r>
            <a:br>
              <a:rPr lang="en-GB" dirty="0"/>
            </a:br>
            <a:r>
              <a:rPr lang="en-GB" dirty="0"/>
              <a:t>the buffer. Consumer processes take data from the buffer and make elements available.</a:t>
            </a:r>
          </a:p>
          <a:p>
            <a:pPr>
              <a:lnSpc>
                <a:spcPct val="90000"/>
              </a:lnSpc>
            </a:pPr>
            <a:r>
              <a:rPr lang="en-GB" dirty="0"/>
              <a:t>Producer and consumer processes must be </a:t>
            </a:r>
            <a:br>
              <a:rPr lang="en-GB" dirty="0"/>
            </a:br>
            <a:r>
              <a:rPr lang="en-GB" dirty="0"/>
              <a:t>mutually excluded from accessing the same </a:t>
            </a:r>
            <a:br>
              <a:rPr lang="en-GB" dirty="0"/>
            </a:br>
            <a:r>
              <a:rPr lang="en-GB" dirty="0"/>
              <a:t>element.</a:t>
            </a:r>
          </a:p>
          <a:p>
            <a:pPr>
              <a:lnSpc>
                <a:spcPct val="90000"/>
              </a:lnSpc>
            </a:pPr>
            <a:r>
              <a:rPr lang="en-GB" dirty="0"/>
              <a:t>The buffer must stop producer processes </a:t>
            </a:r>
            <a:br>
              <a:rPr lang="en-GB" dirty="0"/>
            </a:br>
            <a:r>
              <a:rPr lang="en-GB" dirty="0"/>
              <a:t>adding information to a full buffer and consumer processes trying to take information from an empty buffer.</a:t>
            </a:r>
          </a:p>
        </p:txBody>
      </p:sp>
      <p:sp>
        <p:nvSpPr>
          <p:cNvPr id="4" name="Date Placeholder 3">
            <a:extLst>
              <a:ext uri="{FF2B5EF4-FFF2-40B4-BE49-F238E27FC236}">
                <a16:creationId xmlns:a16="http://schemas.microsoft.com/office/drawing/2014/main" id="{13D69697-54D4-490E-A2A8-3EEBAB0BF1C9}"/>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1B99B811-A260-4349-A2B7-EBB64731556E}"/>
              </a:ext>
            </a:extLst>
          </p:cNvPr>
          <p:cNvSpPr>
            <a:spLocks noGrp="1"/>
          </p:cNvSpPr>
          <p:nvPr>
            <p:ph type="sldNum" sz="quarter" idx="12"/>
          </p:nvPr>
        </p:nvSpPr>
        <p:spPr/>
        <p:txBody>
          <a:bodyPr/>
          <a:lstStyle/>
          <a:p>
            <a:fld id="{EC33B370-F672-B743-B3AF-248A63C17270}" type="slidenum">
              <a:rPr lang="en-US" smtClean="0"/>
              <a:pPr/>
              <a:t>21</a:t>
            </a:fld>
            <a:endParaRPr lang="en-US"/>
          </a:p>
        </p:txBody>
      </p:sp>
    </p:spTree>
    <p:extLst>
      <p:ext uri="{BB962C8B-B14F-4D97-AF65-F5344CB8AC3E}">
        <p14:creationId xmlns:p14="http://schemas.microsoft.com/office/powerpoint/2010/main" val="372648822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05CB-35FD-434F-B44C-1C92D72AC817}"/>
              </a:ext>
            </a:extLst>
          </p:cNvPr>
          <p:cNvSpPr>
            <a:spLocks noGrp="1"/>
          </p:cNvSpPr>
          <p:nvPr>
            <p:ph type="title"/>
          </p:nvPr>
        </p:nvSpPr>
        <p:spPr/>
        <p:txBody>
          <a:bodyPr/>
          <a:lstStyle/>
          <a:p>
            <a:r>
              <a:rPr lang="en-US" sz="2100" dirty="0"/>
              <a:t>Producer/consumer processes sharing a circular buffer </a:t>
            </a:r>
          </a:p>
        </p:txBody>
      </p:sp>
      <p:sp>
        <p:nvSpPr>
          <p:cNvPr id="4" name="Date Placeholder 3">
            <a:extLst>
              <a:ext uri="{FF2B5EF4-FFF2-40B4-BE49-F238E27FC236}">
                <a16:creationId xmlns:a16="http://schemas.microsoft.com/office/drawing/2014/main" id="{57AE31F8-1ABB-4B99-8409-885647428EA2}"/>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C6B39C38-274B-4457-8534-917B4FBA980D}"/>
              </a:ext>
            </a:extLst>
          </p:cNvPr>
          <p:cNvSpPr>
            <a:spLocks noGrp="1"/>
          </p:cNvSpPr>
          <p:nvPr>
            <p:ph type="sldNum" sz="quarter" idx="12"/>
          </p:nvPr>
        </p:nvSpPr>
        <p:spPr/>
        <p:txBody>
          <a:bodyPr/>
          <a:lstStyle/>
          <a:p>
            <a:fld id="{EC33B370-F672-B743-B3AF-248A63C17270}" type="slidenum">
              <a:rPr lang="en-US" smtClean="0"/>
              <a:pPr/>
              <a:t>22</a:t>
            </a:fld>
            <a:endParaRPr lang="en-US"/>
          </a:p>
        </p:txBody>
      </p:sp>
      <p:sp>
        <p:nvSpPr>
          <p:cNvPr id="6" name="Rectangle 5">
            <a:extLst>
              <a:ext uri="{FF2B5EF4-FFF2-40B4-BE49-F238E27FC236}">
                <a16:creationId xmlns:a16="http://schemas.microsoft.com/office/drawing/2014/main" id="{E4A0DC61-BA14-4B5A-8F63-F7576E3A0508}"/>
              </a:ext>
            </a:extLst>
          </p:cNvPr>
          <p:cNvSpPr/>
          <p:nvPr/>
        </p:nvSpPr>
        <p:spPr>
          <a:xfrm>
            <a:off x="1329645" y="6000194"/>
            <a:ext cx="6420787" cy="369332"/>
          </a:xfrm>
          <a:prstGeom prst="rect">
            <a:avLst/>
          </a:prstGeom>
        </p:spPr>
        <p:txBody>
          <a:bodyPr wrap="square">
            <a:spAutoFit/>
          </a:bodyPr>
          <a:lstStyle/>
          <a:p>
            <a:r>
              <a:rPr lang="en-US" b="1" dirty="0"/>
              <a:t>Figure 3. </a:t>
            </a:r>
            <a:r>
              <a:rPr lang="en-US" dirty="0"/>
              <a:t>Producer/ consumer processes sharing a circular buffer </a:t>
            </a:r>
          </a:p>
        </p:txBody>
      </p:sp>
      <p:pic>
        <p:nvPicPr>
          <p:cNvPr id="7" name="Picture 6">
            <a:extLst>
              <a:ext uri="{FF2B5EF4-FFF2-40B4-BE49-F238E27FC236}">
                <a16:creationId xmlns:a16="http://schemas.microsoft.com/office/drawing/2014/main" id="{DA161726-99D3-4804-9C25-33A8A8B2D174}"/>
              </a:ext>
            </a:extLst>
          </p:cNvPr>
          <p:cNvPicPr>
            <a:picLocks noChangeAspect="1"/>
          </p:cNvPicPr>
          <p:nvPr/>
        </p:nvPicPr>
        <p:blipFill>
          <a:blip r:embed="rId2"/>
          <a:stretch>
            <a:fillRect/>
          </a:stretch>
        </p:blipFill>
        <p:spPr>
          <a:xfrm>
            <a:off x="1253727" y="1570302"/>
            <a:ext cx="6636544" cy="4204519"/>
          </a:xfrm>
          <a:prstGeom prst="rect">
            <a:avLst/>
          </a:prstGeom>
        </p:spPr>
      </p:pic>
    </p:spTree>
    <p:extLst>
      <p:ext uri="{BB962C8B-B14F-4D97-AF65-F5344CB8AC3E}">
        <p14:creationId xmlns:p14="http://schemas.microsoft.com/office/powerpoint/2010/main" val="410679859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ctr"/>
            <a:r>
              <a:rPr lang="en-US" dirty="0"/>
              <a:t>Architectural patterns for real-time software</a:t>
            </a:r>
          </a:p>
        </p:txBody>
      </p:sp>
      <p:sp>
        <p:nvSpPr>
          <p:cNvPr id="3" name="Date Placeholder 2"/>
          <p:cNvSpPr>
            <a:spLocks noGrp="1"/>
          </p:cNvSpPr>
          <p:nvPr>
            <p:ph type="dt" sz="half" idx="10"/>
          </p:nvPr>
        </p:nvSpPr>
        <p:spPr/>
        <p:txBody>
          <a:bodyPr/>
          <a:lstStyle/>
          <a:p>
            <a:r>
              <a:rPr lang="en-GB"/>
              <a:t>04/12/2014</a:t>
            </a:r>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pPr/>
              <a:t>23</a:t>
            </a:fld>
            <a:endParaRPr lang="en-US"/>
          </a:p>
        </p:txBody>
      </p:sp>
    </p:spTree>
    <p:extLst>
      <p:ext uri="{BB962C8B-B14F-4D97-AF65-F5344CB8AC3E}">
        <p14:creationId xmlns:p14="http://schemas.microsoft.com/office/powerpoint/2010/main" val="132990767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 for embedded systems</a:t>
            </a:r>
          </a:p>
        </p:txBody>
      </p:sp>
      <p:sp>
        <p:nvSpPr>
          <p:cNvPr id="3" name="Content Placeholder 2"/>
          <p:cNvSpPr>
            <a:spLocks noGrp="1"/>
          </p:cNvSpPr>
          <p:nvPr>
            <p:ph idx="1"/>
          </p:nvPr>
        </p:nvSpPr>
        <p:spPr>
          <a:xfrm>
            <a:off x="457200" y="1600200"/>
            <a:ext cx="8229600" cy="4756150"/>
          </a:xfrm>
        </p:spPr>
        <p:txBody>
          <a:bodyPr/>
          <a:lstStyle/>
          <a:p>
            <a:r>
              <a:rPr lang="en-US" dirty="0"/>
              <a:t>Characteristic system architectures for embedded systems</a:t>
            </a:r>
          </a:p>
          <a:p>
            <a:pPr lvl="1"/>
            <a:r>
              <a:rPr lang="en-GB" sz="2300" i="1" dirty="0"/>
              <a:t>Observe and React</a:t>
            </a:r>
            <a:r>
              <a:rPr lang="en-GB" sz="2300" dirty="0"/>
              <a:t> This pattern is used when a set of sensors are routinely monitored and displayed. </a:t>
            </a:r>
          </a:p>
          <a:p>
            <a:pPr lvl="1"/>
            <a:r>
              <a:rPr lang="en-GB" sz="2300" i="1" dirty="0"/>
              <a:t>Environmental Control</a:t>
            </a:r>
            <a:r>
              <a:rPr lang="en-GB" sz="2300" dirty="0"/>
              <a:t> This pattern is used when a system includes sensors, which provide information about the environment and actuators that can change the environment </a:t>
            </a:r>
          </a:p>
          <a:p>
            <a:pPr lvl="1"/>
            <a:r>
              <a:rPr lang="en-GB" sz="2300" i="1" dirty="0"/>
              <a:t>Process Pipeline</a:t>
            </a:r>
            <a:r>
              <a:rPr lang="en-GB" sz="2300" dirty="0"/>
              <a:t> This pattern is used when data has to be transformed from one representation to another before it can be processed. </a:t>
            </a:r>
            <a:endParaRPr lang="en-US" sz="2300" dirty="0"/>
          </a:p>
        </p:txBody>
      </p:sp>
      <p:sp>
        <p:nvSpPr>
          <p:cNvPr id="4" name="Date Placeholder 3"/>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Observe and React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6826117"/>
              </p:ext>
            </p:extLst>
          </p:nvPr>
        </p:nvGraphicFramePr>
        <p:xfrm>
          <a:off x="457200" y="1775830"/>
          <a:ext cx="8229600" cy="4226560"/>
        </p:xfrm>
        <a:graphic>
          <a:graphicData uri="http://schemas.openxmlformats.org/drawingml/2006/table">
            <a:tbl>
              <a:tblPr firstRow="1" bandRow="1">
                <a:tableStyleId>{5C22544A-7EE6-4342-B048-85BDC9FD1C3A}</a:tableStyleId>
              </a:tblPr>
              <a:tblGrid>
                <a:gridCol w="2036442">
                  <a:extLst>
                    <a:ext uri="{9D8B030D-6E8A-4147-A177-3AD203B41FA5}">
                      <a16:colId xmlns:a16="http://schemas.microsoft.com/office/drawing/2014/main" val="20000"/>
                    </a:ext>
                  </a:extLst>
                </a:gridCol>
                <a:gridCol w="6193158">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2000" b="1" dirty="0">
                          <a:solidFill>
                            <a:srgbClr val="000000"/>
                          </a:solidFill>
                          <a:latin typeface="Arial"/>
                          <a:ea typeface="Times New Roman"/>
                          <a:cs typeface="Arial"/>
                        </a:rPr>
                        <a:t>Name</a:t>
                      </a:r>
                    </a:p>
                  </a:txBody>
                  <a:tcPr marL="68580" marR="68580" marT="0" marB="0"/>
                </a:tc>
                <a:tc>
                  <a:txBody>
                    <a:bodyPr/>
                    <a:lstStyle/>
                    <a:p>
                      <a:pPr algn="just">
                        <a:spcBef>
                          <a:spcPts val="300"/>
                        </a:spcBef>
                        <a:spcAft>
                          <a:spcPts val="300"/>
                        </a:spcAft>
                      </a:pPr>
                      <a:r>
                        <a:rPr lang="en-GB" sz="2000" b="1" dirty="0">
                          <a:solidFill>
                            <a:srgbClr val="000000"/>
                          </a:solidFill>
                          <a:latin typeface="Arial"/>
                          <a:ea typeface="Times New Roman"/>
                          <a:cs typeface="Arial"/>
                        </a:rPr>
                        <a:t>Observe and React</a:t>
                      </a:r>
                    </a:p>
                  </a:txBody>
                  <a:tcPr marL="68580" marR="68580" marT="0" marB="0"/>
                </a:tc>
                <a:extLst>
                  <a:ext uri="{0D108BD9-81ED-4DB2-BD59-A6C34878D82A}">
                    <a16:rowId xmlns:a16="http://schemas.microsoft.com/office/drawing/2014/main" val="10000"/>
                  </a:ext>
                </a:extLst>
              </a:tr>
              <a:tr h="370840">
                <a:tc>
                  <a:txBody>
                    <a:bodyPr/>
                    <a:lstStyle/>
                    <a:p>
                      <a:pPr algn="just">
                        <a:spcBef>
                          <a:spcPts val="300"/>
                        </a:spcBef>
                        <a:spcAft>
                          <a:spcPts val="300"/>
                        </a:spcAft>
                      </a:pPr>
                      <a:r>
                        <a:rPr lang="en-GB" sz="2000" dirty="0">
                          <a:solidFill>
                            <a:srgbClr val="000000"/>
                          </a:solidFill>
                          <a:latin typeface="Arial"/>
                          <a:ea typeface="Times New Roman"/>
                          <a:cs typeface="Arial"/>
                        </a:rPr>
                        <a:t>Description</a:t>
                      </a:r>
                    </a:p>
                  </a:txBody>
                  <a:tcPr marL="68580" marR="68580" marT="0" marB="0"/>
                </a:tc>
                <a:tc>
                  <a:txBody>
                    <a:bodyPr/>
                    <a:lstStyle/>
                    <a:p>
                      <a:pPr algn="just">
                        <a:spcBef>
                          <a:spcPts val="300"/>
                        </a:spcBef>
                        <a:spcAft>
                          <a:spcPts val="300"/>
                        </a:spcAft>
                      </a:pPr>
                      <a:r>
                        <a:rPr lang="en-GB" sz="2000" dirty="0">
                          <a:solidFill>
                            <a:srgbClr val="000000"/>
                          </a:solidFill>
                          <a:latin typeface="Arial"/>
                          <a:ea typeface="Times New Roman"/>
                          <a:cs typeface="Arial"/>
                        </a:rPr>
                        <a:t>The input values of a set of sensors of the same types are collected and analyzed. These values are displayed in some way. If the sensor values indicate that some exceptional condition has arisen, then actions are initiated to draw the operator’s attention to that value and, in certain cases, to take actions in response to the exceptional value.</a:t>
                      </a:r>
                    </a:p>
                  </a:txBody>
                  <a:tcPr marL="68580" marR="68580" marT="0" marB="0"/>
                </a:tc>
                <a:extLst>
                  <a:ext uri="{0D108BD9-81ED-4DB2-BD59-A6C34878D82A}">
                    <a16:rowId xmlns:a16="http://schemas.microsoft.com/office/drawing/2014/main" val="10001"/>
                  </a:ext>
                </a:extLst>
              </a:tr>
              <a:tr h="370840">
                <a:tc>
                  <a:txBody>
                    <a:bodyPr/>
                    <a:lstStyle/>
                    <a:p>
                      <a:pPr algn="just">
                        <a:spcAft>
                          <a:spcPts val="300"/>
                        </a:spcAft>
                      </a:pPr>
                      <a:r>
                        <a:rPr lang="en-GB" sz="20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Values from sensors attached to the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300"/>
                        </a:spcAft>
                      </a:pPr>
                      <a:r>
                        <a:rPr lang="en-GB" sz="20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Outputs to display, alarm triggers, signals to reacting systems.</a:t>
                      </a:r>
                    </a:p>
                  </a:txBody>
                  <a:tcPr marL="68580" marR="68580" marT="0" marB="0"/>
                </a:tc>
                <a:extLst>
                  <a:ext uri="{0D108BD9-81ED-4DB2-BD59-A6C34878D82A}">
                    <a16:rowId xmlns:a16="http://schemas.microsoft.com/office/drawing/2014/main" val="10003"/>
                  </a:ext>
                </a:extLst>
              </a:tr>
              <a:tr h="370840">
                <a:tc>
                  <a:txBody>
                    <a:bodyPr/>
                    <a:lstStyle/>
                    <a:p>
                      <a:pPr algn="just">
                        <a:spcAft>
                          <a:spcPts val="300"/>
                        </a:spcAft>
                      </a:pPr>
                      <a:r>
                        <a:rPr lang="en-GB" sz="20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Observer, Analysis, Display, Alarm, Reactor.</a:t>
                      </a:r>
                    </a:p>
                  </a:txBody>
                  <a:tcPr marL="68580" marR="68580" marT="0" marB="0"/>
                </a:tc>
                <a:extLst>
                  <a:ext uri="{0D108BD9-81ED-4DB2-BD59-A6C34878D82A}">
                    <a16:rowId xmlns:a16="http://schemas.microsoft.com/office/drawing/2014/main" val="10004"/>
                  </a:ext>
                </a:extLst>
              </a:tr>
              <a:tr h="370840">
                <a:tc>
                  <a:txBody>
                    <a:bodyPr/>
                    <a:lstStyle/>
                    <a:p>
                      <a:pPr algn="just">
                        <a:spcAft>
                          <a:spcPts val="300"/>
                        </a:spcAft>
                      </a:pPr>
                      <a:r>
                        <a:rPr lang="en-GB" sz="20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Monitoring systems, alarm systems.</a:t>
                      </a:r>
                    </a:p>
                  </a:txBody>
                  <a:tcPr marL="68580" marR="68580" marT="0" marB="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 and React process structure</a:t>
            </a:r>
          </a:p>
        </p:txBody>
      </p:sp>
      <p:pic>
        <p:nvPicPr>
          <p:cNvPr id="4" name="Content Placeholder 3" descr="20.7 ObserveAndReactPattrn.eps"/>
          <p:cNvPicPr>
            <a:picLocks noGrp="1" noChangeAspect="1"/>
          </p:cNvPicPr>
          <p:nvPr>
            <p:ph idx="1"/>
          </p:nvPr>
        </p:nvPicPr>
        <p:blipFill>
          <a:blip r:embed="rId2"/>
          <a:srcRect l="-12712" r="-12712"/>
          <a:stretch>
            <a:fillRect/>
          </a:stretch>
        </p:blipFill>
        <p:spPr/>
      </p:pic>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Environmental Control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2576080"/>
              </p:ext>
            </p:extLst>
          </p:nvPr>
        </p:nvGraphicFramePr>
        <p:xfrm>
          <a:off x="457200" y="1570687"/>
          <a:ext cx="8229600" cy="5162492"/>
        </p:xfrm>
        <a:graphic>
          <a:graphicData uri="http://schemas.openxmlformats.org/drawingml/2006/table">
            <a:tbl>
              <a:tblPr firstRow="1" bandRow="1">
                <a:tableStyleId>{5C22544A-7EE6-4342-B048-85BDC9FD1C3A}</a:tableStyleId>
              </a:tblPr>
              <a:tblGrid>
                <a:gridCol w="1988406">
                  <a:extLst>
                    <a:ext uri="{9D8B030D-6E8A-4147-A177-3AD203B41FA5}">
                      <a16:colId xmlns:a16="http://schemas.microsoft.com/office/drawing/2014/main" val="20000"/>
                    </a:ext>
                  </a:extLst>
                </a:gridCol>
                <a:gridCol w="6241194">
                  <a:extLst>
                    <a:ext uri="{9D8B030D-6E8A-4147-A177-3AD203B41FA5}">
                      <a16:colId xmlns:a16="http://schemas.microsoft.com/office/drawing/2014/main" val="20001"/>
                    </a:ext>
                  </a:extLst>
                </a:gridCol>
              </a:tblGrid>
              <a:tr h="257550">
                <a:tc>
                  <a:txBody>
                    <a:bodyPr/>
                    <a:lstStyle/>
                    <a:p>
                      <a:pPr algn="just">
                        <a:spcBef>
                          <a:spcPts val="300"/>
                        </a:spcBef>
                        <a:spcAft>
                          <a:spcPts val="300"/>
                        </a:spcAft>
                      </a:pPr>
                      <a:r>
                        <a:rPr lang="en-GB" sz="2000" b="1" dirty="0">
                          <a:solidFill>
                            <a:srgbClr val="000000"/>
                          </a:solidFill>
                          <a:latin typeface="Arial"/>
                          <a:ea typeface="Times New Roman"/>
                          <a:cs typeface="Arial"/>
                        </a:rPr>
                        <a:t>Name</a:t>
                      </a:r>
                    </a:p>
                  </a:txBody>
                  <a:tcPr marL="68580" marR="68580" marT="0" marB="0"/>
                </a:tc>
                <a:tc>
                  <a:txBody>
                    <a:bodyPr/>
                    <a:lstStyle/>
                    <a:p>
                      <a:pPr algn="just">
                        <a:spcBef>
                          <a:spcPts val="300"/>
                        </a:spcBef>
                        <a:spcAft>
                          <a:spcPts val="300"/>
                        </a:spcAft>
                      </a:pPr>
                      <a:r>
                        <a:rPr lang="en-GB" sz="2000" b="1" dirty="0">
                          <a:solidFill>
                            <a:srgbClr val="000000"/>
                          </a:solidFill>
                          <a:latin typeface="Arial"/>
                          <a:ea typeface="Times New Roman"/>
                          <a:cs typeface="Arial"/>
                        </a:rPr>
                        <a:t>Environmental Control</a:t>
                      </a:r>
                    </a:p>
                  </a:txBody>
                  <a:tcPr marL="68580" marR="68580" marT="0" marB="0"/>
                </a:tc>
                <a:extLst>
                  <a:ext uri="{0D108BD9-81ED-4DB2-BD59-A6C34878D82A}">
                    <a16:rowId xmlns:a16="http://schemas.microsoft.com/office/drawing/2014/main" val="10000"/>
                  </a:ext>
                </a:extLst>
              </a:tr>
              <a:tr h="1545298">
                <a:tc>
                  <a:txBody>
                    <a:bodyPr/>
                    <a:lstStyle/>
                    <a:p>
                      <a:pPr algn="just">
                        <a:spcBef>
                          <a:spcPts val="300"/>
                        </a:spcBef>
                        <a:spcAft>
                          <a:spcPts val="300"/>
                        </a:spcAft>
                      </a:pPr>
                      <a:r>
                        <a:rPr lang="en-GB" sz="2000" dirty="0">
                          <a:solidFill>
                            <a:srgbClr val="000000"/>
                          </a:solidFill>
                          <a:latin typeface="Arial"/>
                          <a:ea typeface="Times New Roman"/>
                          <a:cs typeface="Arial"/>
                        </a:rPr>
                        <a:t>Description</a:t>
                      </a:r>
                    </a:p>
                  </a:txBody>
                  <a:tcPr marL="68580" marR="68580" marT="0" marB="0"/>
                </a:tc>
                <a:tc>
                  <a:txBody>
                    <a:bodyPr/>
                    <a:lstStyle/>
                    <a:p>
                      <a:pPr algn="just">
                        <a:spcBef>
                          <a:spcPts val="300"/>
                        </a:spcBef>
                        <a:spcAft>
                          <a:spcPts val="300"/>
                        </a:spcAft>
                      </a:pPr>
                      <a:r>
                        <a:rPr lang="en-GB" sz="2000" dirty="0">
                          <a:solidFill>
                            <a:srgbClr val="000000"/>
                          </a:solidFill>
                          <a:latin typeface="Arial"/>
                          <a:ea typeface="Times New Roman"/>
                          <a:cs typeface="Arial"/>
                        </a:rPr>
                        <a:t>The system analyses information from a set of sensors that collect data from the system’s environment. Further information may also be collected on the state of the actuators that are connected to the system. Based on the data from the sensors and actuators, control signals are sent to the actuators that then cause changes to the system’s environment. Information about the sensor values and the state of the actuators may be displayed.</a:t>
                      </a:r>
                    </a:p>
                  </a:txBody>
                  <a:tcPr marL="68580" marR="68580" marT="0" marB="0"/>
                </a:tc>
                <a:extLst>
                  <a:ext uri="{0D108BD9-81ED-4DB2-BD59-A6C34878D82A}">
                    <a16:rowId xmlns:a16="http://schemas.microsoft.com/office/drawing/2014/main" val="10001"/>
                  </a:ext>
                </a:extLst>
              </a:tr>
              <a:tr h="515099">
                <a:tc>
                  <a:txBody>
                    <a:bodyPr/>
                    <a:lstStyle/>
                    <a:p>
                      <a:pPr algn="just">
                        <a:spcAft>
                          <a:spcPts val="300"/>
                        </a:spcAft>
                      </a:pPr>
                      <a:r>
                        <a:rPr lang="en-GB" sz="20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Values from sensors attached to the system and the state of the system actuators.</a:t>
                      </a:r>
                    </a:p>
                  </a:txBody>
                  <a:tcPr marL="68580" marR="68580" marT="0" marB="0"/>
                </a:tc>
                <a:extLst>
                  <a:ext uri="{0D108BD9-81ED-4DB2-BD59-A6C34878D82A}">
                    <a16:rowId xmlns:a16="http://schemas.microsoft.com/office/drawing/2014/main" val="10002"/>
                  </a:ext>
                </a:extLst>
              </a:tr>
              <a:tr h="447646">
                <a:tc>
                  <a:txBody>
                    <a:bodyPr/>
                    <a:lstStyle/>
                    <a:p>
                      <a:pPr algn="just">
                        <a:spcAft>
                          <a:spcPts val="300"/>
                        </a:spcAft>
                      </a:pPr>
                      <a:r>
                        <a:rPr lang="en-GB" sz="20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Control signals to actuators, display information.</a:t>
                      </a:r>
                    </a:p>
                  </a:txBody>
                  <a:tcPr marL="68580" marR="68580" marT="0" marB="0"/>
                </a:tc>
                <a:extLst>
                  <a:ext uri="{0D108BD9-81ED-4DB2-BD59-A6C34878D82A}">
                    <a16:rowId xmlns:a16="http://schemas.microsoft.com/office/drawing/2014/main" val="10003"/>
                  </a:ext>
                </a:extLst>
              </a:tr>
              <a:tr h="447646">
                <a:tc>
                  <a:txBody>
                    <a:bodyPr/>
                    <a:lstStyle/>
                    <a:p>
                      <a:pPr algn="just">
                        <a:spcAft>
                          <a:spcPts val="300"/>
                        </a:spcAft>
                      </a:pPr>
                      <a:r>
                        <a:rPr lang="en-GB" sz="20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Monitor, Control, Display, Actuator Driver, Actuator monitor.</a:t>
                      </a:r>
                    </a:p>
                  </a:txBody>
                  <a:tcPr marL="68580" marR="68580" marT="0" marB="0"/>
                </a:tc>
                <a:extLst>
                  <a:ext uri="{0D108BD9-81ED-4DB2-BD59-A6C34878D82A}">
                    <a16:rowId xmlns:a16="http://schemas.microsoft.com/office/drawing/2014/main" val="10004"/>
                  </a:ext>
                </a:extLst>
              </a:tr>
              <a:tr h="447646">
                <a:tc>
                  <a:txBody>
                    <a:bodyPr/>
                    <a:lstStyle/>
                    <a:p>
                      <a:pPr algn="just">
                        <a:spcAft>
                          <a:spcPts val="300"/>
                        </a:spcAft>
                      </a:pPr>
                      <a:r>
                        <a:rPr lang="en-GB" sz="2000" dirty="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Control systems. </a:t>
                      </a:r>
                    </a:p>
                  </a:txBody>
                  <a:tcPr marL="68580" marR="68580" marT="0" marB="0"/>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2C6F7D45-E739-7249-AA46-C5DF2B52B98D}"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Control process structure</a:t>
            </a:r>
            <a:r>
              <a:rPr lang="en-GB" dirty="0"/>
              <a:t> </a:t>
            </a:r>
            <a:endParaRPr lang="en-US" dirty="0"/>
          </a:p>
        </p:txBody>
      </p:sp>
      <p:pic>
        <p:nvPicPr>
          <p:cNvPr id="4" name="Content Placeholder 3" descr="20.10 EnvControlProcessStruct.eps"/>
          <p:cNvPicPr>
            <a:picLocks noGrp="1" noChangeAspect="1"/>
          </p:cNvPicPr>
          <p:nvPr>
            <p:ph idx="1"/>
          </p:nvPr>
        </p:nvPicPr>
        <p:blipFill>
          <a:blip r:embed="rId2"/>
          <a:srcRect l="-12048" r="-12048"/>
          <a:stretch>
            <a:fillRect/>
          </a:stretch>
        </p:blipFill>
        <p:spPr/>
      </p:pic>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Pipeline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0625967"/>
              </p:ext>
            </p:extLst>
          </p:nvPr>
        </p:nvGraphicFramePr>
        <p:xfrm>
          <a:off x="457200" y="1759738"/>
          <a:ext cx="8229600" cy="4226560"/>
        </p:xfrm>
        <a:graphic>
          <a:graphicData uri="http://schemas.openxmlformats.org/drawingml/2006/table">
            <a:tbl>
              <a:tblPr firstRow="1" bandRow="1">
                <a:tableStyleId>{5C22544A-7EE6-4342-B048-85BDC9FD1C3A}</a:tableStyleId>
              </a:tblPr>
              <a:tblGrid>
                <a:gridCol w="2082989">
                  <a:extLst>
                    <a:ext uri="{9D8B030D-6E8A-4147-A177-3AD203B41FA5}">
                      <a16:colId xmlns:a16="http://schemas.microsoft.com/office/drawing/2014/main" val="20000"/>
                    </a:ext>
                  </a:extLst>
                </a:gridCol>
                <a:gridCol w="6146611">
                  <a:extLst>
                    <a:ext uri="{9D8B030D-6E8A-4147-A177-3AD203B41FA5}">
                      <a16:colId xmlns:a16="http://schemas.microsoft.com/office/drawing/2014/main" val="20001"/>
                    </a:ext>
                  </a:extLst>
                </a:gridCol>
              </a:tblGrid>
              <a:tr h="370840">
                <a:tc>
                  <a:txBody>
                    <a:bodyPr/>
                    <a:lstStyle/>
                    <a:p>
                      <a:pPr algn="just">
                        <a:spcBef>
                          <a:spcPts val="300"/>
                        </a:spcBef>
                        <a:spcAft>
                          <a:spcPts val="300"/>
                        </a:spcAft>
                      </a:pPr>
                      <a:r>
                        <a:rPr lang="en-GB" sz="2000" b="1" dirty="0">
                          <a:solidFill>
                            <a:srgbClr val="000000"/>
                          </a:solidFill>
                          <a:latin typeface="Arial"/>
                          <a:ea typeface="Times New Roman"/>
                          <a:cs typeface="Arial"/>
                        </a:rPr>
                        <a:t>Name</a:t>
                      </a:r>
                    </a:p>
                  </a:txBody>
                  <a:tcPr marL="68580" marR="68580" marT="0" marB="0"/>
                </a:tc>
                <a:tc>
                  <a:txBody>
                    <a:bodyPr/>
                    <a:lstStyle/>
                    <a:p>
                      <a:pPr algn="just">
                        <a:spcBef>
                          <a:spcPts val="300"/>
                        </a:spcBef>
                        <a:spcAft>
                          <a:spcPts val="300"/>
                        </a:spcAft>
                      </a:pPr>
                      <a:r>
                        <a:rPr lang="en-GB" sz="2000" b="1" dirty="0">
                          <a:solidFill>
                            <a:srgbClr val="000000"/>
                          </a:solidFill>
                          <a:latin typeface="Arial"/>
                          <a:ea typeface="Times New Roman"/>
                          <a:cs typeface="Arial"/>
                        </a:rPr>
                        <a:t>Process Pipeline</a:t>
                      </a:r>
                    </a:p>
                  </a:txBody>
                  <a:tcPr marL="68580" marR="68580" marT="0" marB="0"/>
                </a:tc>
                <a:extLst>
                  <a:ext uri="{0D108BD9-81ED-4DB2-BD59-A6C34878D82A}">
                    <a16:rowId xmlns:a16="http://schemas.microsoft.com/office/drawing/2014/main" val="10000"/>
                  </a:ext>
                </a:extLst>
              </a:tr>
              <a:tr h="370840">
                <a:tc>
                  <a:txBody>
                    <a:bodyPr/>
                    <a:lstStyle/>
                    <a:p>
                      <a:pPr algn="just">
                        <a:spcBef>
                          <a:spcPts val="300"/>
                        </a:spcBef>
                        <a:spcAft>
                          <a:spcPts val="300"/>
                        </a:spcAft>
                      </a:pPr>
                      <a:r>
                        <a:rPr lang="en-GB" sz="2000" dirty="0">
                          <a:solidFill>
                            <a:srgbClr val="000000"/>
                          </a:solidFill>
                          <a:latin typeface="Arial"/>
                          <a:ea typeface="Times New Roman"/>
                          <a:cs typeface="Arial"/>
                        </a:rPr>
                        <a:t>Description</a:t>
                      </a:r>
                    </a:p>
                  </a:txBody>
                  <a:tcPr marL="68580" marR="68580" marT="0" marB="0"/>
                </a:tc>
                <a:tc>
                  <a:txBody>
                    <a:bodyPr/>
                    <a:lstStyle/>
                    <a:p>
                      <a:pPr algn="just">
                        <a:spcBef>
                          <a:spcPts val="300"/>
                        </a:spcBef>
                        <a:spcAft>
                          <a:spcPts val="300"/>
                        </a:spcAft>
                      </a:pPr>
                      <a:r>
                        <a:rPr lang="en-GB" sz="2000" dirty="0">
                          <a:solidFill>
                            <a:srgbClr val="000000"/>
                          </a:solidFill>
                          <a:latin typeface="Arial"/>
                          <a:ea typeface="Times New Roman"/>
                          <a:cs typeface="Arial"/>
                        </a:rPr>
                        <a:t>A pipeline of processes is set up with data moving in sequence from one end of the pipeline to another. The processes are often linked by synchronized buffers to allow the producer and consumer processes to run at different speeds. The culmination of a pipeline may be display or data storage or the pipeline may terminate in an actuator.</a:t>
                      </a:r>
                    </a:p>
                  </a:txBody>
                  <a:tcPr marL="68580" marR="68580" marT="0" marB="0"/>
                </a:tc>
                <a:extLst>
                  <a:ext uri="{0D108BD9-81ED-4DB2-BD59-A6C34878D82A}">
                    <a16:rowId xmlns:a16="http://schemas.microsoft.com/office/drawing/2014/main" val="10001"/>
                  </a:ext>
                </a:extLst>
              </a:tr>
              <a:tr h="370840">
                <a:tc>
                  <a:txBody>
                    <a:bodyPr/>
                    <a:lstStyle/>
                    <a:p>
                      <a:pPr algn="just">
                        <a:spcAft>
                          <a:spcPts val="300"/>
                        </a:spcAft>
                      </a:pPr>
                      <a:r>
                        <a:rPr lang="en-GB" sz="20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Input values from the environment or some other process</a:t>
                      </a:r>
                    </a:p>
                  </a:txBody>
                  <a:tcPr marL="68580" marR="68580" marT="0" marB="0"/>
                </a:tc>
                <a:extLst>
                  <a:ext uri="{0D108BD9-81ED-4DB2-BD59-A6C34878D82A}">
                    <a16:rowId xmlns:a16="http://schemas.microsoft.com/office/drawing/2014/main" val="10002"/>
                  </a:ext>
                </a:extLst>
              </a:tr>
              <a:tr h="370840">
                <a:tc>
                  <a:txBody>
                    <a:bodyPr/>
                    <a:lstStyle/>
                    <a:p>
                      <a:pPr algn="just">
                        <a:spcAft>
                          <a:spcPts val="300"/>
                        </a:spcAft>
                      </a:pPr>
                      <a:r>
                        <a:rPr lang="en-GB" sz="20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Output values to the environment or a shared buffer</a:t>
                      </a:r>
                    </a:p>
                  </a:txBody>
                  <a:tcPr marL="68580" marR="68580" marT="0" marB="0"/>
                </a:tc>
                <a:extLst>
                  <a:ext uri="{0D108BD9-81ED-4DB2-BD59-A6C34878D82A}">
                    <a16:rowId xmlns:a16="http://schemas.microsoft.com/office/drawing/2014/main" val="10003"/>
                  </a:ext>
                </a:extLst>
              </a:tr>
              <a:tr h="370840">
                <a:tc>
                  <a:txBody>
                    <a:bodyPr/>
                    <a:lstStyle/>
                    <a:p>
                      <a:pPr algn="just">
                        <a:spcAft>
                          <a:spcPts val="300"/>
                        </a:spcAft>
                      </a:pPr>
                      <a:r>
                        <a:rPr lang="en-GB" sz="20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Producer, Buffer, Consumer</a:t>
                      </a:r>
                    </a:p>
                  </a:txBody>
                  <a:tcPr marL="68580" marR="68580" marT="0" marB="0"/>
                </a:tc>
                <a:extLst>
                  <a:ext uri="{0D108BD9-81ED-4DB2-BD59-A6C34878D82A}">
                    <a16:rowId xmlns:a16="http://schemas.microsoft.com/office/drawing/2014/main" val="10004"/>
                  </a:ext>
                </a:extLst>
              </a:tr>
              <a:tr h="370840">
                <a:tc>
                  <a:txBody>
                    <a:bodyPr/>
                    <a:lstStyle/>
                    <a:p>
                      <a:pPr algn="just">
                        <a:spcAft>
                          <a:spcPts val="300"/>
                        </a:spcAft>
                      </a:pPr>
                      <a:r>
                        <a:rPr lang="en-GB" sz="20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2000" dirty="0">
                          <a:solidFill>
                            <a:srgbClr val="000000"/>
                          </a:solidFill>
                          <a:latin typeface="Arial"/>
                          <a:ea typeface="Times New Roman"/>
                          <a:cs typeface="Arial"/>
                        </a:rPr>
                        <a:t>Data acquisition systems, multimedia systems </a:t>
                      </a:r>
                    </a:p>
                  </a:txBody>
                  <a:tcPr marL="68580" marR="68580" marT="0" marB="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2932450"/>
            <a:ext cx="8229600" cy="1609569"/>
          </a:xfrm>
        </p:spPr>
        <p:txBody>
          <a:bodyPr/>
          <a:lstStyle/>
          <a:p>
            <a:pPr marL="0" indent="0" algn="ctr">
              <a:buNone/>
            </a:pPr>
            <a:r>
              <a:rPr lang="en-US" dirty="0">
                <a:latin typeface="Andalus" panose="02020603050405020304" pitchFamily="18" charset="-78"/>
                <a:cs typeface="Andalus" panose="02020603050405020304" pitchFamily="18" charset="-78"/>
              </a:rPr>
              <a:t>Object-oriented design using the UML</a:t>
            </a:r>
          </a:p>
          <a:p>
            <a:pPr marL="0" indent="0" algn="ctr">
              <a:buNone/>
            </a:pPr>
            <a:r>
              <a:rPr lang="en-US" dirty="0">
                <a:latin typeface="Andalus" panose="02020603050405020304" pitchFamily="18" charset="-78"/>
                <a:cs typeface="Andalus" panose="02020603050405020304" pitchFamily="18" charset="-78"/>
              </a:rPr>
              <a:t>System context and interactions</a:t>
            </a:r>
          </a:p>
          <a:p>
            <a:pPr marL="0" indent="0" algn="ctr">
              <a:buNone/>
            </a:pPr>
            <a:r>
              <a:rPr lang="en-US" dirty="0">
                <a:solidFill>
                  <a:srgbClr val="0070C0"/>
                </a:solidFill>
                <a:latin typeface="Andalus" panose="02020603050405020304" pitchFamily="18" charset="-78"/>
                <a:cs typeface="Andalus" panose="02020603050405020304" pitchFamily="18" charset="-78"/>
              </a:rPr>
              <a:t>Architectural design</a:t>
            </a:r>
          </a:p>
        </p:txBody>
      </p:sp>
    </p:spTree>
    <p:extLst>
      <p:ext uri="{BB962C8B-B14F-4D97-AF65-F5344CB8AC3E}">
        <p14:creationId xmlns:p14="http://schemas.microsoft.com/office/powerpoint/2010/main" val="406451878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Pipeline process structure</a:t>
            </a:r>
            <a:r>
              <a:rPr lang="en-GB" dirty="0"/>
              <a:t> </a:t>
            </a:r>
            <a:endParaRPr lang="en-US" dirty="0"/>
          </a:p>
        </p:txBody>
      </p:sp>
      <p:pic>
        <p:nvPicPr>
          <p:cNvPr id="4" name="Content Placeholder 3" descr="20.13 ProcessPipelineStruct.eps"/>
          <p:cNvPicPr>
            <a:picLocks noGrp="1" noChangeAspect="1"/>
          </p:cNvPicPr>
          <p:nvPr>
            <p:ph idx="1"/>
          </p:nvPr>
        </p:nvPicPr>
        <p:blipFill>
          <a:blip r:embed="rId2"/>
          <a:srcRect t="-132175" b="-132175"/>
          <a:stretch>
            <a:fillRect/>
          </a:stretch>
        </p:blipFill>
        <p:spPr>
          <a:xfrm>
            <a:off x="903084" y="1600200"/>
            <a:ext cx="7190386" cy="3954435"/>
          </a:xfrm>
        </p:spPr>
      </p:pic>
      <p:sp>
        <p:nvSpPr>
          <p:cNvPr id="3" name="Date Placeholder 2"/>
          <p:cNvSpPr>
            <a:spLocks noGrp="1"/>
          </p:cNvSpPr>
          <p:nvPr>
            <p:ph type="dt" sz="half" idx="10"/>
          </p:nvPr>
        </p:nvSpPr>
        <p:spPr/>
        <p:txBody>
          <a:bodyPr/>
          <a:lstStyle/>
          <a:p>
            <a:r>
              <a:rPr lang="en-GB"/>
              <a:t>04/12/2014</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CB51-29C8-49A7-A608-4FC82254293F}"/>
              </a:ext>
            </a:extLst>
          </p:cNvPr>
          <p:cNvSpPr>
            <a:spLocks noGrp="1"/>
          </p:cNvSpPr>
          <p:nvPr>
            <p:ph type="title"/>
          </p:nvPr>
        </p:nvSpPr>
        <p:spPr/>
        <p:txBody>
          <a:bodyPr/>
          <a:lstStyle/>
          <a:p>
            <a:r>
              <a:rPr lang="en-US" dirty="0"/>
              <a:t>The architecture of IMMITN software system</a:t>
            </a:r>
          </a:p>
        </p:txBody>
      </p:sp>
      <p:sp>
        <p:nvSpPr>
          <p:cNvPr id="3" name="Content Placeholder 2">
            <a:extLst>
              <a:ext uri="{FF2B5EF4-FFF2-40B4-BE49-F238E27FC236}">
                <a16:creationId xmlns:a16="http://schemas.microsoft.com/office/drawing/2014/main" id="{1A82E06C-03A1-48BF-B2BC-0F15C441F1BA}"/>
              </a:ext>
            </a:extLst>
          </p:cNvPr>
          <p:cNvSpPr>
            <a:spLocks noGrp="1"/>
          </p:cNvSpPr>
          <p:nvPr>
            <p:ph idx="1"/>
          </p:nvPr>
        </p:nvSpPr>
        <p:spPr/>
        <p:txBody>
          <a:bodyPr/>
          <a:lstStyle/>
          <a:p>
            <a:r>
              <a:rPr lang="en-US" dirty="0"/>
              <a:t>The architecture of a software system may be documented from different views (logical, development, process, or physical). </a:t>
            </a:r>
          </a:p>
          <a:p>
            <a:r>
              <a:rPr lang="en-US" dirty="0"/>
              <a:t>For example, a software architect can document the software’s architecture from a conceptual view. </a:t>
            </a:r>
          </a:p>
          <a:p>
            <a:r>
              <a:rPr lang="en-US" dirty="0"/>
              <a:t>The software architectural view is an explanation of a software architecture from a specific view. </a:t>
            </a:r>
          </a:p>
          <a:p>
            <a:r>
              <a:rPr lang="en-US" dirty="0"/>
              <a:t>It is impossible to give all information around a software architecture in one diagram, as an architectural model can just display one view of the software.</a:t>
            </a:r>
          </a:p>
        </p:txBody>
      </p:sp>
      <p:sp>
        <p:nvSpPr>
          <p:cNvPr id="4" name="Date Placeholder 3">
            <a:extLst>
              <a:ext uri="{FF2B5EF4-FFF2-40B4-BE49-F238E27FC236}">
                <a16:creationId xmlns:a16="http://schemas.microsoft.com/office/drawing/2014/main" id="{E40AB91D-E5C2-411D-B522-12E2D291ABE3}"/>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A7921CBD-69AC-4E92-AA26-D9D10BF86E4F}"/>
              </a:ext>
            </a:extLst>
          </p:cNvPr>
          <p:cNvSpPr>
            <a:spLocks noGrp="1"/>
          </p:cNvSpPr>
          <p:nvPr>
            <p:ph type="sldNum" sz="quarter" idx="12"/>
          </p:nvPr>
        </p:nvSpPr>
        <p:spPr/>
        <p:txBody>
          <a:bodyPr/>
          <a:lstStyle/>
          <a:p>
            <a:fld id="{EC33B370-F672-B743-B3AF-248A63C17270}" type="slidenum">
              <a:rPr lang="en-US" smtClean="0"/>
              <a:pPr/>
              <a:t>31</a:t>
            </a:fld>
            <a:endParaRPr lang="en-US"/>
          </a:p>
        </p:txBody>
      </p:sp>
    </p:spTree>
    <p:extLst>
      <p:ext uri="{BB962C8B-B14F-4D97-AF65-F5344CB8AC3E}">
        <p14:creationId xmlns:p14="http://schemas.microsoft.com/office/powerpoint/2010/main" val="312126589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5E58-4C28-4E82-8D82-17ED049DB00F}"/>
              </a:ext>
            </a:extLst>
          </p:cNvPr>
          <p:cNvSpPr>
            <a:spLocks noGrp="1"/>
          </p:cNvSpPr>
          <p:nvPr>
            <p:ph type="title"/>
          </p:nvPr>
        </p:nvSpPr>
        <p:spPr/>
        <p:txBody>
          <a:bodyPr/>
          <a:lstStyle/>
          <a:p>
            <a:r>
              <a:rPr lang="en-US" dirty="0"/>
              <a:t>The architecture of IMMITN software system</a:t>
            </a:r>
          </a:p>
        </p:txBody>
      </p:sp>
      <p:sp>
        <p:nvSpPr>
          <p:cNvPr id="3" name="Content Placeholder 2">
            <a:extLst>
              <a:ext uri="{FF2B5EF4-FFF2-40B4-BE49-F238E27FC236}">
                <a16:creationId xmlns:a16="http://schemas.microsoft.com/office/drawing/2014/main" id="{D518C670-1C09-4247-8AB2-15133728FFFE}"/>
              </a:ext>
            </a:extLst>
          </p:cNvPr>
          <p:cNvSpPr>
            <a:spLocks noGrp="1"/>
          </p:cNvSpPr>
          <p:nvPr>
            <p:ph idx="1"/>
          </p:nvPr>
        </p:nvSpPr>
        <p:spPr/>
        <p:txBody>
          <a:bodyPr/>
          <a:lstStyle/>
          <a:p>
            <a:r>
              <a:rPr lang="en-US" dirty="0"/>
              <a:t>The conceptual view is an abstract view of the software that can be the base for decomposing user requirements into detailed software specifications. </a:t>
            </a:r>
          </a:p>
          <a:p>
            <a:r>
              <a:rPr lang="en-US" dirty="0"/>
              <a:t>Conceptual view aids software developers make choices about components that can be reused in similar products (software product line).</a:t>
            </a:r>
          </a:p>
          <a:p>
            <a:r>
              <a:rPr lang="en-US" dirty="0"/>
              <a:t>Figure below, which defines the architecture of IMMITN product, is an instance of a conceptual software view.</a:t>
            </a:r>
          </a:p>
        </p:txBody>
      </p:sp>
      <p:sp>
        <p:nvSpPr>
          <p:cNvPr id="4" name="Date Placeholder 3">
            <a:extLst>
              <a:ext uri="{FF2B5EF4-FFF2-40B4-BE49-F238E27FC236}">
                <a16:creationId xmlns:a16="http://schemas.microsoft.com/office/drawing/2014/main" id="{279A058F-A9A7-4B15-8AF4-F20D4314398E}"/>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4A51C7C0-76DE-4176-933C-0402787EFFE3}"/>
              </a:ext>
            </a:extLst>
          </p:cNvPr>
          <p:cNvSpPr>
            <a:spLocks noGrp="1"/>
          </p:cNvSpPr>
          <p:nvPr>
            <p:ph type="sldNum" sz="quarter" idx="12"/>
          </p:nvPr>
        </p:nvSpPr>
        <p:spPr/>
        <p:txBody>
          <a:bodyPr/>
          <a:lstStyle/>
          <a:p>
            <a:fld id="{EC33B370-F672-B743-B3AF-248A63C17270}" type="slidenum">
              <a:rPr lang="en-US" smtClean="0"/>
              <a:pPr/>
              <a:t>32</a:t>
            </a:fld>
            <a:endParaRPr lang="en-US"/>
          </a:p>
        </p:txBody>
      </p:sp>
    </p:spTree>
    <p:extLst>
      <p:ext uri="{BB962C8B-B14F-4D97-AF65-F5344CB8AC3E}">
        <p14:creationId xmlns:p14="http://schemas.microsoft.com/office/powerpoint/2010/main" val="2353368398"/>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7DB6-5B17-4493-8127-349B7418EFFE}"/>
              </a:ext>
            </a:extLst>
          </p:cNvPr>
          <p:cNvSpPr>
            <a:spLocks noGrp="1"/>
          </p:cNvSpPr>
          <p:nvPr>
            <p:ph type="title"/>
          </p:nvPr>
        </p:nvSpPr>
        <p:spPr/>
        <p:txBody>
          <a:bodyPr/>
          <a:lstStyle/>
          <a:p>
            <a:r>
              <a:rPr lang="en-US" dirty="0"/>
              <a:t>The architecture of IMMITN software system</a:t>
            </a:r>
          </a:p>
        </p:txBody>
      </p:sp>
      <p:sp>
        <p:nvSpPr>
          <p:cNvPr id="4" name="Date Placeholder 3">
            <a:extLst>
              <a:ext uri="{FF2B5EF4-FFF2-40B4-BE49-F238E27FC236}">
                <a16:creationId xmlns:a16="http://schemas.microsoft.com/office/drawing/2014/main" id="{CAA8FA12-3A03-4456-8707-B05459B521B8}"/>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C9E5547C-15A9-4186-8348-55DD9FDECFE1}"/>
              </a:ext>
            </a:extLst>
          </p:cNvPr>
          <p:cNvSpPr>
            <a:spLocks noGrp="1"/>
          </p:cNvSpPr>
          <p:nvPr>
            <p:ph type="sldNum" sz="quarter" idx="12"/>
          </p:nvPr>
        </p:nvSpPr>
        <p:spPr/>
        <p:txBody>
          <a:bodyPr/>
          <a:lstStyle/>
          <a:p>
            <a:fld id="{EC33B370-F672-B743-B3AF-248A63C17270}" type="slidenum">
              <a:rPr lang="en-US" smtClean="0"/>
              <a:pPr/>
              <a:t>33</a:t>
            </a:fld>
            <a:endParaRPr lang="en-US"/>
          </a:p>
        </p:txBody>
      </p:sp>
      <p:pic>
        <p:nvPicPr>
          <p:cNvPr id="6" name="Content Placeholder 5" descr="A screenshot of a cell phone&#10;&#10;Description automatically generated">
            <a:extLst>
              <a:ext uri="{FF2B5EF4-FFF2-40B4-BE49-F238E27FC236}">
                <a16:creationId xmlns:a16="http://schemas.microsoft.com/office/drawing/2014/main" id="{35A0DE6E-0CCC-47DD-87DA-5736FB514A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66238" y="1600200"/>
            <a:ext cx="4675156" cy="4983162"/>
          </a:xfrm>
          <a:prstGeom prst="rect">
            <a:avLst/>
          </a:prstGeom>
        </p:spPr>
      </p:pic>
    </p:spTree>
    <p:extLst>
      <p:ext uri="{BB962C8B-B14F-4D97-AF65-F5344CB8AC3E}">
        <p14:creationId xmlns:p14="http://schemas.microsoft.com/office/powerpoint/2010/main" val="179229696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8EB3-1423-4D04-869C-73D33BF919A6}"/>
              </a:ext>
            </a:extLst>
          </p:cNvPr>
          <p:cNvSpPr>
            <a:spLocks noGrp="1"/>
          </p:cNvSpPr>
          <p:nvPr>
            <p:ph type="title"/>
          </p:nvPr>
        </p:nvSpPr>
        <p:spPr/>
        <p:txBody>
          <a:bodyPr/>
          <a:lstStyle/>
          <a:p>
            <a:r>
              <a:rPr lang="en-US" dirty="0"/>
              <a:t>The architecture of IMMITN software system</a:t>
            </a:r>
          </a:p>
        </p:txBody>
      </p:sp>
      <p:sp>
        <p:nvSpPr>
          <p:cNvPr id="3" name="Content Placeholder 2">
            <a:extLst>
              <a:ext uri="{FF2B5EF4-FFF2-40B4-BE49-F238E27FC236}">
                <a16:creationId xmlns:a16="http://schemas.microsoft.com/office/drawing/2014/main" id="{BDB70FB7-E6B2-4AFB-9C19-DBC7E99851D2}"/>
              </a:ext>
            </a:extLst>
          </p:cNvPr>
          <p:cNvSpPr>
            <a:spLocks noGrp="1"/>
          </p:cNvSpPr>
          <p:nvPr>
            <p:ph idx="1"/>
          </p:nvPr>
        </p:nvSpPr>
        <p:spPr/>
        <p:txBody>
          <a:bodyPr/>
          <a:lstStyle/>
          <a:p>
            <a:r>
              <a:rPr lang="en-US" dirty="0"/>
              <a:t>The conceptual view of software is developed in the software design process. </a:t>
            </a:r>
          </a:p>
          <a:p>
            <a:r>
              <a:rPr lang="en-US" dirty="0"/>
              <a:t>Software engineer uses this view to explain the software architecture to different stakeholders. </a:t>
            </a:r>
          </a:p>
          <a:p>
            <a:r>
              <a:rPr lang="en-US" dirty="0"/>
              <a:t>The main goal of using conceptual architecture view in this study is to identify the main components of the proposed software and to capture the main relationships between those components.</a:t>
            </a:r>
          </a:p>
          <a:p>
            <a:endParaRPr lang="en-US" dirty="0"/>
          </a:p>
        </p:txBody>
      </p:sp>
      <p:sp>
        <p:nvSpPr>
          <p:cNvPr id="4" name="Date Placeholder 3">
            <a:extLst>
              <a:ext uri="{FF2B5EF4-FFF2-40B4-BE49-F238E27FC236}">
                <a16:creationId xmlns:a16="http://schemas.microsoft.com/office/drawing/2014/main" id="{CB55CCD6-8E8E-42CA-88B2-2702CB8DB4BD}"/>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F6AF5C7A-9B7A-4336-A997-3A3A24242346}"/>
              </a:ext>
            </a:extLst>
          </p:cNvPr>
          <p:cNvSpPr>
            <a:spLocks noGrp="1"/>
          </p:cNvSpPr>
          <p:nvPr>
            <p:ph type="sldNum" sz="quarter" idx="12"/>
          </p:nvPr>
        </p:nvSpPr>
        <p:spPr/>
        <p:txBody>
          <a:bodyPr/>
          <a:lstStyle/>
          <a:p>
            <a:fld id="{EC33B370-F672-B743-B3AF-248A63C17270}" type="slidenum">
              <a:rPr lang="en-US" smtClean="0"/>
              <a:pPr/>
              <a:t>34</a:t>
            </a:fld>
            <a:endParaRPr lang="en-US"/>
          </a:p>
        </p:txBody>
      </p:sp>
    </p:spTree>
    <p:extLst>
      <p:ext uri="{BB962C8B-B14F-4D97-AF65-F5344CB8AC3E}">
        <p14:creationId xmlns:p14="http://schemas.microsoft.com/office/powerpoint/2010/main" val="131861587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2926828"/>
            <a:ext cx="8229600" cy="2658881"/>
          </a:xfrm>
        </p:spPr>
        <p:txBody>
          <a:bodyPr/>
          <a:lstStyle/>
          <a:p>
            <a:pPr marL="0" indent="0" algn="ctr">
              <a:buNone/>
            </a:pPr>
            <a:r>
              <a:rPr lang="en-US" u="sng" dirty="0">
                <a:latin typeface="Andalus" panose="02020603050405020304" pitchFamily="18" charset="-78"/>
                <a:cs typeface="Andalus" panose="02020603050405020304" pitchFamily="18" charset="-78"/>
              </a:rPr>
              <a:t>Object-oriented design using the UML</a:t>
            </a:r>
          </a:p>
          <a:p>
            <a:pPr marL="0" indent="0" algn="ctr">
              <a:buNone/>
            </a:pPr>
            <a:r>
              <a:rPr lang="en-US" dirty="0">
                <a:latin typeface="Andalus" panose="02020603050405020304" pitchFamily="18" charset="-78"/>
                <a:cs typeface="Andalus" panose="02020603050405020304" pitchFamily="18" charset="-78"/>
              </a:rPr>
              <a:t>System context and interactions</a:t>
            </a:r>
          </a:p>
          <a:p>
            <a:pPr marL="0" indent="0" algn="ctr">
              <a:buNone/>
            </a:pPr>
            <a:r>
              <a:rPr lang="en-US" dirty="0">
                <a:latin typeface="Andalus" panose="02020603050405020304" pitchFamily="18" charset="-78"/>
                <a:cs typeface="Andalus" panose="02020603050405020304" pitchFamily="18" charset="-78"/>
              </a:rPr>
              <a:t>Architectural design</a:t>
            </a:r>
          </a:p>
          <a:p>
            <a:pPr marL="0" indent="0" algn="ctr">
              <a:buNone/>
            </a:pPr>
            <a:r>
              <a:rPr lang="en-US" dirty="0">
                <a:solidFill>
                  <a:srgbClr val="0070C0"/>
                </a:solidFill>
                <a:latin typeface="Andalus" panose="02020603050405020304" pitchFamily="18" charset="-78"/>
                <a:cs typeface="Andalus" panose="02020603050405020304" pitchFamily="18" charset="-78"/>
              </a:rPr>
              <a:t>Object class identification</a:t>
            </a:r>
          </a:p>
          <a:p>
            <a:pPr marL="0" indent="0" algn="ctr">
              <a:buNone/>
            </a:pPr>
            <a:r>
              <a:rPr lang="en-US" dirty="0">
                <a:solidFill>
                  <a:srgbClr val="0070C0"/>
                </a:solidFill>
                <a:latin typeface="Andalus" panose="02020603050405020304" pitchFamily="18" charset="-78"/>
                <a:cs typeface="Andalus" panose="02020603050405020304" pitchFamily="18" charset="-78"/>
              </a:rPr>
              <a:t>Design models</a:t>
            </a:r>
          </a:p>
        </p:txBody>
      </p:sp>
    </p:spTree>
    <p:extLst>
      <p:ext uri="{BB962C8B-B14F-4D97-AF65-F5344CB8AC3E}">
        <p14:creationId xmlns:p14="http://schemas.microsoft.com/office/powerpoint/2010/main" val="311779986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341121285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523660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4491-0900-4528-9C07-42EF7AC9925B}"/>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A91E8467-D5A2-4BE7-9BC8-74F7EA191BBC}"/>
              </a:ext>
            </a:extLst>
          </p:cNvPr>
          <p:cNvSpPr>
            <a:spLocks noGrp="1"/>
          </p:cNvSpPr>
          <p:nvPr>
            <p:ph idx="1"/>
          </p:nvPr>
        </p:nvSpPr>
        <p:spPr>
          <a:xfrm>
            <a:off x="457200" y="1600200"/>
            <a:ext cx="8229600" cy="4983162"/>
          </a:xfrm>
        </p:spPr>
        <p:txBody>
          <a:bodyPr/>
          <a:lstStyle/>
          <a:p>
            <a:r>
              <a:rPr lang="en-US" dirty="0"/>
              <a:t>Once the interactions between the software system and the system’s environment have been defined, you use this information as a basis for designing the system architecture. </a:t>
            </a:r>
          </a:p>
          <a:p>
            <a:r>
              <a:rPr lang="en-US" dirty="0"/>
              <a:t>Of course, you need to combine this knowledge with your general knowledge of the principles of architectural design and with more detailed domain knowledge. </a:t>
            </a:r>
          </a:p>
          <a:p>
            <a:r>
              <a:rPr lang="en-US" dirty="0"/>
              <a:t>You identify the major components that make up the system and their interactions. </a:t>
            </a:r>
          </a:p>
          <a:p>
            <a:r>
              <a:rPr lang="en-US" dirty="0"/>
              <a:t>You may then design the system organization using an architectural pattern such as a layered or client–server model.</a:t>
            </a:r>
          </a:p>
        </p:txBody>
      </p:sp>
      <p:sp>
        <p:nvSpPr>
          <p:cNvPr id="5" name="Slide Number Placeholder 4">
            <a:extLst>
              <a:ext uri="{FF2B5EF4-FFF2-40B4-BE49-F238E27FC236}">
                <a16:creationId xmlns:a16="http://schemas.microsoft.com/office/drawing/2014/main" id="{7F9FD635-FF66-4B3F-A790-C2C4C5E86EC3}"/>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58411931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9C45-D8FD-483C-859A-10A3D9BBDB3F}"/>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60CEF2CA-4DE8-4A5E-B933-C3E56B3D3F94}"/>
              </a:ext>
            </a:extLst>
          </p:cNvPr>
          <p:cNvSpPr>
            <a:spLocks noGrp="1"/>
          </p:cNvSpPr>
          <p:nvPr>
            <p:ph idx="1"/>
          </p:nvPr>
        </p:nvSpPr>
        <p:spPr>
          <a:xfrm>
            <a:off x="457200" y="1600200"/>
            <a:ext cx="8229600" cy="4756150"/>
          </a:xfrm>
        </p:spPr>
        <p:txBody>
          <a:bodyPr/>
          <a:lstStyle/>
          <a:p>
            <a:r>
              <a:rPr lang="en-US" dirty="0"/>
              <a:t>The high-level architectural design for the weather station software is shown in Figure </a:t>
            </a:r>
            <a:r>
              <a:rPr lang="en-US" dirty="0">
                <a:solidFill>
                  <a:srgbClr val="FF0000"/>
                </a:solidFill>
              </a:rPr>
              <a:t>1</a:t>
            </a:r>
            <a:r>
              <a:rPr lang="en-US" dirty="0"/>
              <a:t>. </a:t>
            </a:r>
          </a:p>
          <a:p>
            <a:r>
              <a:rPr lang="en-US" dirty="0"/>
              <a:t>The weather station is composed of independent subsystems that communicate by broadcasting messages on a common infrastructure, shown as Communication link in Figure </a:t>
            </a:r>
            <a:r>
              <a:rPr lang="en-US" dirty="0">
                <a:solidFill>
                  <a:srgbClr val="FF0000"/>
                </a:solidFill>
              </a:rPr>
              <a:t>1</a:t>
            </a:r>
            <a:r>
              <a:rPr lang="en-US" dirty="0"/>
              <a:t>. </a:t>
            </a:r>
          </a:p>
          <a:p>
            <a:r>
              <a:rPr lang="en-US" dirty="0"/>
              <a:t>Each subsystem listens for messages on that infrastructure and picks up the messages that are intended for them. </a:t>
            </a:r>
          </a:p>
          <a:p>
            <a:r>
              <a:rPr lang="en-US" dirty="0"/>
              <a:t>This “listener model” is a commonly used architectural style for distributed systems.</a:t>
            </a:r>
          </a:p>
        </p:txBody>
      </p:sp>
      <p:sp>
        <p:nvSpPr>
          <p:cNvPr id="5" name="Slide Number Placeholder 4">
            <a:extLst>
              <a:ext uri="{FF2B5EF4-FFF2-40B4-BE49-F238E27FC236}">
                <a16:creationId xmlns:a16="http://schemas.microsoft.com/office/drawing/2014/main" id="{24F648D8-2A07-49A1-9E55-F2B7FDC91460}"/>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426759284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31B8-8AAA-4C00-841B-C65D26A1004A}"/>
              </a:ext>
            </a:extLst>
          </p:cNvPr>
          <p:cNvSpPr>
            <a:spLocks noGrp="1"/>
          </p:cNvSpPr>
          <p:nvPr>
            <p:ph type="title"/>
          </p:nvPr>
        </p:nvSpPr>
        <p:spPr/>
        <p:txBody>
          <a:bodyPr/>
          <a:lstStyle/>
          <a:p>
            <a:r>
              <a:rPr lang="en-US" dirty="0"/>
              <a:t>High-level architecture of weather station</a:t>
            </a:r>
          </a:p>
        </p:txBody>
      </p:sp>
      <p:pic>
        <p:nvPicPr>
          <p:cNvPr id="6" name="Content Placeholder 5">
            <a:extLst>
              <a:ext uri="{FF2B5EF4-FFF2-40B4-BE49-F238E27FC236}">
                <a16:creationId xmlns:a16="http://schemas.microsoft.com/office/drawing/2014/main" id="{ECCAF0FD-3AF9-4CED-9087-3327D92E2B33}"/>
              </a:ext>
            </a:extLst>
          </p:cNvPr>
          <p:cNvPicPr>
            <a:picLocks noGrp="1" noChangeAspect="1"/>
          </p:cNvPicPr>
          <p:nvPr>
            <p:ph idx="1"/>
          </p:nvPr>
        </p:nvPicPr>
        <p:blipFill>
          <a:blip r:embed="rId2"/>
          <a:stretch>
            <a:fillRect/>
          </a:stretch>
        </p:blipFill>
        <p:spPr>
          <a:xfrm>
            <a:off x="457200" y="2082865"/>
            <a:ext cx="7772400" cy="3230696"/>
          </a:xfrm>
          <a:prstGeom prst="rect">
            <a:avLst/>
          </a:prstGeom>
        </p:spPr>
      </p:pic>
      <p:sp>
        <p:nvSpPr>
          <p:cNvPr id="4" name="Date Placeholder 3">
            <a:extLst>
              <a:ext uri="{FF2B5EF4-FFF2-40B4-BE49-F238E27FC236}">
                <a16:creationId xmlns:a16="http://schemas.microsoft.com/office/drawing/2014/main" id="{ACFBD06B-AB83-46E5-B99E-987040B335F5}"/>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9772C209-68CD-4FCB-A239-B25B40A07EBF}"/>
              </a:ext>
            </a:extLst>
          </p:cNvPr>
          <p:cNvSpPr>
            <a:spLocks noGrp="1"/>
          </p:cNvSpPr>
          <p:nvPr>
            <p:ph type="sldNum" sz="quarter" idx="12"/>
          </p:nvPr>
        </p:nvSpPr>
        <p:spPr/>
        <p:txBody>
          <a:bodyPr/>
          <a:lstStyle/>
          <a:p>
            <a:fld id="{EC33B370-F672-B743-B3AF-248A63C17270}" type="slidenum">
              <a:rPr lang="en-US" smtClean="0"/>
              <a:pPr/>
              <a:t>7</a:t>
            </a:fld>
            <a:endParaRPr lang="en-US"/>
          </a:p>
        </p:txBody>
      </p:sp>
      <p:sp>
        <p:nvSpPr>
          <p:cNvPr id="7" name="Rectangle 6">
            <a:extLst>
              <a:ext uri="{FF2B5EF4-FFF2-40B4-BE49-F238E27FC236}">
                <a16:creationId xmlns:a16="http://schemas.microsoft.com/office/drawing/2014/main" id="{7A2ADB30-252C-4401-ADE2-2C2E6BA7AA45}"/>
              </a:ext>
            </a:extLst>
          </p:cNvPr>
          <p:cNvSpPr/>
          <p:nvPr/>
        </p:nvSpPr>
        <p:spPr>
          <a:xfrm>
            <a:off x="457200" y="5511790"/>
            <a:ext cx="7772400" cy="369332"/>
          </a:xfrm>
          <a:prstGeom prst="rect">
            <a:avLst/>
          </a:prstGeom>
        </p:spPr>
        <p:txBody>
          <a:bodyPr wrap="square">
            <a:spAutoFit/>
          </a:bodyPr>
          <a:lstStyle/>
          <a:p>
            <a:pPr algn="ctr"/>
            <a:r>
              <a:rPr lang="en-US" b="1" dirty="0"/>
              <a:t>Figure 1.</a:t>
            </a:r>
            <a:r>
              <a:rPr lang="en-US" dirty="0"/>
              <a:t> High-level architecture of weather station. </a:t>
            </a:r>
          </a:p>
        </p:txBody>
      </p:sp>
    </p:spTree>
    <p:extLst>
      <p:ext uri="{BB962C8B-B14F-4D97-AF65-F5344CB8AC3E}">
        <p14:creationId xmlns:p14="http://schemas.microsoft.com/office/powerpoint/2010/main" val="126517395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A097-DF76-4174-8198-3196D47E3374}"/>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41C0AB40-30DE-48A6-8D84-1C654C85A36F}"/>
              </a:ext>
            </a:extLst>
          </p:cNvPr>
          <p:cNvSpPr>
            <a:spLocks noGrp="1"/>
          </p:cNvSpPr>
          <p:nvPr>
            <p:ph idx="1"/>
          </p:nvPr>
        </p:nvSpPr>
        <p:spPr/>
        <p:txBody>
          <a:bodyPr/>
          <a:lstStyle/>
          <a:p>
            <a:r>
              <a:rPr lang="en-US" dirty="0"/>
              <a:t>When the communications subsystem receives a control command, such as shutdown, the command is picked up by each of the other subsystems, which then shut themselves down in the correct way. </a:t>
            </a:r>
          </a:p>
          <a:p>
            <a:r>
              <a:rPr lang="en-US" dirty="0"/>
              <a:t>The key benefit of this architecture is that it is easy to support different configurations of subsystems because the sender of a message does not need to address the message to a particular subsystem.</a:t>
            </a:r>
          </a:p>
        </p:txBody>
      </p:sp>
      <p:sp>
        <p:nvSpPr>
          <p:cNvPr id="4" name="Date Placeholder 3">
            <a:extLst>
              <a:ext uri="{FF2B5EF4-FFF2-40B4-BE49-F238E27FC236}">
                <a16:creationId xmlns:a16="http://schemas.microsoft.com/office/drawing/2014/main" id="{5ABAF56C-F4D1-408C-BACC-6246170B89DC}"/>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9B9980B7-93BF-4D20-9F58-B39302F94C14}"/>
              </a:ext>
            </a:extLst>
          </p:cNvPr>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3105542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2660-C0C1-4541-B073-6DFB3EEAE17F}"/>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2290F828-71AD-4F74-B2E3-3AE94E5BEC8A}"/>
              </a:ext>
            </a:extLst>
          </p:cNvPr>
          <p:cNvSpPr>
            <a:spLocks noGrp="1"/>
          </p:cNvSpPr>
          <p:nvPr>
            <p:ph idx="1"/>
          </p:nvPr>
        </p:nvSpPr>
        <p:spPr/>
        <p:txBody>
          <a:bodyPr/>
          <a:lstStyle/>
          <a:p>
            <a:r>
              <a:rPr lang="en-US" dirty="0"/>
              <a:t>Figure </a:t>
            </a:r>
            <a:r>
              <a:rPr lang="en-US" dirty="0">
                <a:solidFill>
                  <a:srgbClr val="FF0000"/>
                </a:solidFill>
              </a:rPr>
              <a:t>2</a:t>
            </a:r>
            <a:r>
              <a:rPr lang="en-US" dirty="0"/>
              <a:t> shows the architecture of the data collection subsystem, which is included in Figure </a:t>
            </a:r>
            <a:r>
              <a:rPr lang="en-US" dirty="0">
                <a:solidFill>
                  <a:srgbClr val="FF0000"/>
                </a:solidFill>
              </a:rPr>
              <a:t>1</a:t>
            </a:r>
            <a:r>
              <a:rPr lang="en-US" dirty="0"/>
              <a:t>. </a:t>
            </a:r>
          </a:p>
          <a:p>
            <a:r>
              <a:rPr lang="en-US" dirty="0"/>
              <a:t>The </a:t>
            </a:r>
            <a:r>
              <a:rPr lang="en-US" b="1" dirty="0"/>
              <a:t>Transmitter</a:t>
            </a:r>
            <a:r>
              <a:rPr lang="en-US" dirty="0"/>
              <a:t> and </a:t>
            </a:r>
            <a:r>
              <a:rPr lang="en-US" b="1" dirty="0"/>
              <a:t>Receiver</a:t>
            </a:r>
            <a:r>
              <a:rPr lang="en-US" dirty="0"/>
              <a:t> objects are concerned with managing communications, and the </a:t>
            </a:r>
            <a:r>
              <a:rPr lang="en-US" b="1" dirty="0"/>
              <a:t>WeatherData</a:t>
            </a:r>
            <a:r>
              <a:rPr lang="en-US" dirty="0"/>
              <a:t> object encapsulates the information that is collected from the instruments and transmitted to the weather information system. </a:t>
            </a:r>
          </a:p>
          <a:p>
            <a:r>
              <a:rPr lang="en-US" dirty="0"/>
              <a:t>This arrangement follows the </a:t>
            </a:r>
            <a:r>
              <a:rPr lang="en-US" b="1" dirty="0">
                <a:solidFill>
                  <a:srgbClr val="0070C0"/>
                </a:solidFill>
              </a:rPr>
              <a:t>producer–consumer pattern</a:t>
            </a:r>
            <a:r>
              <a:rPr lang="en-US" dirty="0"/>
              <a:t>.</a:t>
            </a:r>
          </a:p>
        </p:txBody>
      </p:sp>
      <p:sp>
        <p:nvSpPr>
          <p:cNvPr id="4" name="Date Placeholder 3">
            <a:extLst>
              <a:ext uri="{FF2B5EF4-FFF2-40B4-BE49-F238E27FC236}">
                <a16:creationId xmlns:a16="http://schemas.microsoft.com/office/drawing/2014/main" id="{319BCD6F-4A69-43B4-B24C-EC1B68665CD9}"/>
              </a:ext>
            </a:extLst>
          </p:cNvPr>
          <p:cNvSpPr>
            <a:spLocks noGrp="1"/>
          </p:cNvSpPr>
          <p:nvPr>
            <p:ph type="dt" sz="half" idx="10"/>
          </p:nvPr>
        </p:nvSpPr>
        <p:spPr/>
        <p:txBody>
          <a:bodyPr/>
          <a:lstStyle/>
          <a:p>
            <a:fld id="{1EC4D177-3FD8-1541-B11E-1C53E75416D7}" type="datetime1">
              <a:rPr lang="en-GB" smtClean="0"/>
              <a:pPr/>
              <a:t>13/04/2020</a:t>
            </a:fld>
            <a:endParaRPr lang="en-US"/>
          </a:p>
        </p:txBody>
      </p:sp>
      <p:sp>
        <p:nvSpPr>
          <p:cNvPr id="5" name="Slide Number Placeholder 4">
            <a:extLst>
              <a:ext uri="{FF2B5EF4-FFF2-40B4-BE49-F238E27FC236}">
                <a16:creationId xmlns:a16="http://schemas.microsoft.com/office/drawing/2014/main" id="{758ECEF3-4FC9-4E4F-829C-8151038454E3}"/>
              </a:ext>
            </a:extLst>
          </p:cNvPr>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48676725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6832</TotalTime>
  <Words>1842</Words>
  <Application>Microsoft Office PowerPoint</Application>
  <PresentationFormat>On-screen Show (4:3)</PresentationFormat>
  <Paragraphs>240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Andalus</vt:lpstr>
      <vt:lpstr>Arial</vt:lpstr>
      <vt:lpstr>Calibri</vt:lpstr>
      <vt:lpstr>Courier New</vt:lpstr>
      <vt:lpstr>Simplified Arabic</vt:lpstr>
      <vt:lpstr>Wingdings</vt:lpstr>
      <vt:lpstr>SE10 slides</vt:lpstr>
      <vt:lpstr>Chapter 2 – Design and Implementation</vt:lpstr>
      <vt:lpstr>References</vt:lpstr>
      <vt:lpstr>PowerPoint Presentation</vt:lpstr>
      <vt:lpstr>Architectural design</vt:lpstr>
      <vt:lpstr>Architectural design</vt:lpstr>
      <vt:lpstr>Architectural design</vt:lpstr>
      <vt:lpstr>High-level architecture of weather station</vt:lpstr>
      <vt:lpstr>Architectural design</vt:lpstr>
      <vt:lpstr>Architectural design</vt:lpstr>
      <vt:lpstr>Architecture of data collection system</vt:lpstr>
      <vt:lpstr>Definition</vt:lpstr>
      <vt:lpstr>Embedded system design</vt:lpstr>
      <vt:lpstr>Reactive systems</vt:lpstr>
      <vt:lpstr>Types of stimuli</vt:lpstr>
      <vt:lpstr>A general model of an embedded real-time system </vt:lpstr>
      <vt:lpstr>Architectural considerations</vt:lpstr>
      <vt:lpstr>Sensor and actuator processes </vt:lpstr>
      <vt:lpstr>System elements</vt:lpstr>
      <vt:lpstr>Design process activities</vt:lpstr>
      <vt:lpstr>Process coordination</vt:lpstr>
      <vt:lpstr>Mutual exclusion</vt:lpstr>
      <vt:lpstr>Producer/consumer processes sharing a circular buffer </vt:lpstr>
      <vt:lpstr>Architectural patterns for real-time software</vt:lpstr>
      <vt:lpstr>Architectural patterns for embedded systems</vt:lpstr>
      <vt:lpstr>The Observe and React pattern </vt:lpstr>
      <vt:lpstr>Observe and React process structure</vt:lpstr>
      <vt:lpstr>The Environmental Control pattern </vt:lpstr>
      <vt:lpstr>Environmental Control process structure </vt:lpstr>
      <vt:lpstr>The Process Pipeline pattern </vt:lpstr>
      <vt:lpstr>Process Pipeline process structure </vt:lpstr>
      <vt:lpstr>The architecture of IMMITN software system</vt:lpstr>
      <vt:lpstr>The architecture of IMMITN software system</vt:lpstr>
      <vt:lpstr>The architecture of IMMITN software system</vt:lpstr>
      <vt:lpstr>The architecture of IMMITN software system</vt:lpstr>
      <vt:lpstr>PowerPoint Presentation</vt:lpstr>
      <vt:lpstr>Chapter 2 – Design and Implementation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121</cp:revision>
  <dcterms:created xsi:type="dcterms:W3CDTF">2010-01-18T20:35:25Z</dcterms:created>
  <dcterms:modified xsi:type="dcterms:W3CDTF">2020-04-13T17:31:49Z</dcterms:modified>
</cp:coreProperties>
</file>