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0"/>
  </p:notesMasterIdLst>
  <p:handoutMasterIdLst>
    <p:handoutMasterId r:id="rId61"/>
  </p:handoutMasterIdLst>
  <p:sldIdLst>
    <p:sldId id="471" r:id="rId2"/>
    <p:sldId id="483" r:id="rId3"/>
    <p:sldId id="287" r:id="rId4"/>
    <p:sldId id="470" r:id="rId5"/>
    <p:sldId id="274" r:id="rId6"/>
    <p:sldId id="275" r:id="rId7"/>
    <p:sldId id="277" r:id="rId8"/>
    <p:sldId id="262" r:id="rId9"/>
    <p:sldId id="278" r:id="rId10"/>
    <p:sldId id="279" r:id="rId11"/>
    <p:sldId id="280" r:id="rId12"/>
    <p:sldId id="281" r:id="rId13"/>
    <p:sldId id="263" r:id="rId14"/>
    <p:sldId id="282" r:id="rId15"/>
    <p:sldId id="264" r:id="rId16"/>
    <p:sldId id="472" r:id="rId17"/>
    <p:sldId id="283" r:id="rId18"/>
    <p:sldId id="265" r:id="rId19"/>
    <p:sldId id="314" r:id="rId20"/>
    <p:sldId id="284" r:id="rId21"/>
    <p:sldId id="316" r:id="rId22"/>
    <p:sldId id="285" r:id="rId23"/>
    <p:sldId id="286" r:id="rId24"/>
    <p:sldId id="266" r:id="rId25"/>
    <p:sldId id="299" r:id="rId26"/>
    <p:sldId id="267" r:id="rId27"/>
    <p:sldId id="268" r:id="rId28"/>
    <p:sldId id="300" r:id="rId29"/>
    <p:sldId id="317" r:id="rId30"/>
    <p:sldId id="289" r:id="rId31"/>
    <p:sldId id="475" r:id="rId32"/>
    <p:sldId id="290" r:id="rId33"/>
    <p:sldId id="292" r:id="rId34"/>
    <p:sldId id="320" r:id="rId35"/>
    <p:sldId id="293" r:id="rId36"/>
    <p:sldId id="477" r:id="rId37"/>
    <p:sldId id="291" r:id="rId38"/>
    <p:sldId id="301" r:id="rId39"/>
    <p:sldId id="319" r:id="rId40"/>
    <p:sldId id="478" r:id="rId41"/>
    <p:sldId id="302" r:id="rId42"/>
    <p:sldId id="321" r:id="rId43"/>
    <p:sldId id="303" r:id="rId44"/>
    <p:sldId id="304" r:id="rId45"/>
    <p:sldId id="305" r:id="rId46"/>
    <p:sldId id="318" r:id="rId47"/>
    <p:sldId id="306" r:id="rId48"/>
    <p:sldId id="307" r:id="rId49"/>
    <p:sldId id="308" r:id="rId50"/>
    <p:sldId id="309" r:id="rId51"/>
    <p:sldId id="480" r:id="rId52"/>
    <p:sldId id="310" r:id="rId53"/>
    <p:sldId id="311" r:id="rId54"/>
    <p:sldId id="312" r:id="rId55"/>
    <p:sldId id="322" r:id="rId56"/>
    <p:sldId id="313" r:id="rId57"/>
    <p:sldId id="482" r:id="rId58"/>
    <p:sldId id="481"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5/1/2020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5/1/2020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7 Design and Implementation</a:t>
            </a:r>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7 Design and Implementation</a:t>
            </a:r>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7 Design and Implementation</a:t>
            </a:r>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7 Design and Implementation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rgbClr val="0070C0"/>
                </a:solidFill>
              </a:rPr>
              <a:t>Chapter 2 – Design and Implementation</a:t>
            </a:r>
            <a:endParaRPr lang="en-US" dirty="0">
              <a:solidFill>
                <a:schemeClr val="tx1">
                  <a:lumMod val="50000"/>
                  <a:lumOff val="50000"/>
                </a:schemeClr>
              </a:solidFill>
            </a:endParaRP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b="1" dirty="0">
                <a:solidFill>
                  <a:schemeClr val="tx1">
                    <a:lumMod val="95000"/>
                    <a:lumOff val="5000"/>
                  </a:schemeClr>
                </a:solidFill>
                <a:latin typeface="Arial"/>
                <a:cs typeface="Arial"/>
              </a:rPr>
              <a:t>Mutah University</a:t>
            </a:r>
          </a:p>
          <a:p>
            <a:pPr>
              <a:spcBef>
                <a:spcPct val="0"/>
              </a:spcBef>
            </a:pPr>
            <a:r>
              <a:rPr lang="en-US" sz="2000" b="1" dirty="0">
                <a:solidFill>
                  <a:schemeClr val="tx1">
                    <a:lumMod val="95000"/>
                    <a:lumOff val="5000"/>
                  </a:schemeClr>
                </a:solidFill>
                <a:latin typeface="Arial"/>
                <a:cs typeface="Arial"/>
              </a:rPr>
              <a:t>Faculty of IT</a:t>
            </a:r>
          </a:p>
          <a:p>
            <a:pPr>
              <a:spcBef>
                <a:spcPct val="0"/>
              </a:spcBef>
            </a:pPr>
            <a:r>
              <a:rPr lang="en-US" sz="2000" b="1" dirty="0">
                <a:solidFill>
                  <a:schemeClr val="tx1">
                    <a:lumMod val="95000"/>
                    <a:lumOff val="5000"/>
                  </a:schemeClr>
                </a:solidFill>
                <a:latin typeface="Arial"/>
                <a:cs typeface="Arial"/>
              </a:rPr>
              <a:t>Department of Software Engineering</a:t>
            </a:r>
          </a:p>
          <a:p>
            <a:pPr>
              <a:spcBef>
                <a:spcPct val="0"/>
              </a:spcBef>
            </a:pP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latin typeface="Arial"/>
                <a:cs typeface="Arial"/>
              </a:rPr>
              <a:t>Dr. Ra’Fat A. AL-</a:t>
            </a:r>
            <a:r>
              <a:rPr lang="en-US" sz="2000" b="1" dirty="0" err="1">
                <a:solidFill>
                  <a:schemeClr val="tx1">
                    <a:lumMod val="95000"/>
                    <a:lumOff val="5000"/>
                  </a:schemeClr>
                </a:solidFill>
                <a:latin typeface="Arial"/>
                <a:cs typeface="Arial"/>
              </a:rPr>
              <a:t>Msie’Deen</a:t>
            </a: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latin typeface="Arial"/>
                <a:cs typeface="Arial"/>
                <a:hlinkClick r:id="rId2">
                  <a:extLst>
                    <a:ext uri="{A12FA001-AC4F-418D-AE19-62706E023703}">
                      <ahyp:hlinkClr xmlns:ahyp="http://schemas.microsoft.com/office/drawing/2018/hyperlinkcolor" val="tx"/>
                    </a:ext>
                  </a:extLst>
                </a:hlinkClick>
              </a:rPr>
              <a:t>rafatalmsiedeen@mutah.edu.jo</a:t>
            </a:r>
            <a:endParaRPr lang="en-US" sz="2000" b="1" dirty="0">
              <a:solidFill>
                <a:schemeClr val="tx1">
                  <a:lumMod val="95000"/>
                  <a:lumOff val="5000"/>
                </a:schemeClr>
              </a:solidFill>
              <a:latin typeface="Arial"/>
              <a:cs typeface="Arial"/>
            </a:endParaRPr>
          </a:p>
          <a:p>
            <a:pPr>
              <a:spcBef>
                <a:spcPct val="0"/>
              </a:spcBef>
            </a:pP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https://rafat66.github.io/Al-Msie-Deen/</a:t>
            </a:r>
            <a:endParaRPr lang="en-US" sz="2000" b="1"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idx="1"/>
          </p:nvPr>
        </p:nvSpPr>
        <p:spPr>
          <a:noFill/>
          <a:ln/>
        </p:spPr>
        <p:txBody>
          <a:bodyPr lIns="90840" tIns="44623" rIns="90840" bIns="44623"/>
          <a:lstStyle/>
          <a:p>
            <a:r>
              <a:rPr lang="en-GB" sz="2400" b="1" dirty="0"/>
              <a:t>Subsystem models</a:t>
            </a:r>
            <a:r>
              <a:rPr lang="en-GB" sz="2400" dirty="0"/>
              <a:t> that show </a:t>
            </a:r>
            <a:r>
              <a:rPr lang="en-GB" sz="2400" dirty="0">
                <a:solidFill>
                  <a:srgbClr val="FF0000"/>
                </a:solidFill>
              </a:rPr>
              <a:t>logical groupings </a:t>
            </a:r>
            <a:r>
              <a:rPr lang="en-GB" sz="2400" dirty="0"/>
              <a:t>of objects into coherent subsystems.</a:t>
            </a:r>
          </a:p>
          <a:p>
            <a:r>
              <a:rPr lang="en-GB" sz="2400" b="1" dirty="0"/>
              <a:t>Sequence models</a:t>
            </a:r>
            <a:r>
              <a:rPr lang="en-GB" sz="2400" dirty="0"/>
              <a:t> that show the </a:t>
            </a:r>
            <a:r>
              <a:rPr lang="en-GB" sz="2400" dirty="0">
                <a:solidFill>
                  <a:srgbClr val="FF0000"/>
                </a:solidFill>
              </a:rPr>
              <a:t>sequence of object interactions</a:t>
            </a:r>
            <a:r>
              <a:rPr lang="en-GB" sz="2400" dirty="0"/>
              <a:t>.</a:t>
            </a:r>
          </a:p>
          <a:p>
            <a:r>
              <a:rPr lang="en-GB" sz="2400" b="1" dirty="0"/>
              <a:t>State machine models</a:t>
            </a:r>
            <a:r>
              <a:rPr lang="en-GB" sz="2400" dirty="0"/>
              <a:t> that show how </a:t>
            </a:r>
            <a:r>
              <a:rPr lang="en-GB" sz="2400" dirty="0">
                <a:solidFill>
                  <a:srgbClr val="FF0000"/>
                </a:solidFill>
              </a:rPr>
              <a:t>individual objects change their state in response to events</a:t>
            </a:r>
            <a:r>
              <a:rPr lang="en-GB" sz="2400" dirty="0"/>
              <a:t>.</a:t>
            </a:r>
          </a:p>
          <a:p>
            <a:r>
              <a:rPr lang="en-GB" sz="2400" dirty="0"/>
              <a:t>Other models include </a:t>
            </a:r>
            <a:r>
              <a:rPr lang="en-GB" sz="2400" b="1" dirty="0"/>
              <a:t>use-case models</a:t>
            </a:r>
            <a:r>
              <a:rPr lang="en-GB" sz="2400" dirty="0"/>
              <a:t>, </a:t>
            </a:r>
            <a:r>
              <a:rPr lang="en-GB" sz="2400" b="1" dirty="0"/>
              <a:t>aggregation models</a:t>
            </a:r>
            <a:r>
              <a:rPr lang="en-GB" sz="2400" dirty="0"/>
              <a:t>, </a:t>
            </a:r>
            <a:r>
              <a:rPr lang="en-GB" sz="2400" b="1" dirty="0"/>
              <a:t>generalisation models</a:t>
            </a:r>
            <a:r>
              <a:rPr lang="en-GB" sz="2400" dirty="0"/>
              <a:t>,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idx="1"/>
          </p:nvPr>
        </p:nvSpPr>
        <p:spPr/>
        <p:txBody>
          <a:bodyPr/>
          <a:lstStyle/>
          <a:p>
            <a:r>
              <a:rPr lang="en-GB" dirty="0"/>
              <a:t>Shows how the design is organised into </a:t>
            </a:r>
            <a:r>
              <a:rPr lang="en-GB" dirty="0">
                <a:solidFill>
                  <a:srgbClr val="FF0000"/>
                </a:solidFill>
              </a:rPr>
              <a:t>logically related groups of objects</a:t>
            </a:r>
            <a:r>
              <a:rPr lang="en-GB" dirty="0"/>
              <a:t>.</a:t>
            </a:r>
          </a:p>
          <a:p>
            <a:r>
              <a:rPr lang="en-GB" dirty="0"/>
              <a:t>In the UML, these are shown using </a:t>
            </a:r>
            <a:r>
              <a:rPr lang="en-GB" b="1" dirty="0">
                <a:solidFill>
                  <a:srgbClr val="FF0000"/>
                </a:solidFill>
              </a:rPr>
              <a:t>packages</a:t>
            </a:r>
            <a:r>
              <a:rPr lang="en-GB" dirty="0"/>
              <a:t> - an </a:t>
            </a:r>
            <a:r>
              <a:rPr lang="en-GB" b="1" dirty="0"/>
              <a:t>encapsulation construct</a:t>
            </a:r>
            <a:r>
              <a:rPr lang="en-GB" dirty="0"/>
              <a:t>. This is a </a:t>
            </a:r>
            <a:r>
              <a:rPr lang="en-GB" b="1" dirty="0"/>
              <a:t>logical</a:t>
            </a:r>
            <a:r>
              <a:rPr lang="en-GB" dirty="0"/>
              <a:t> model. The actual organisation of objects in the system may be different.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idx="1"/>
          </p:nvPr>
        </p:nvSpPr>
        <p:spPr>
          <a:xfrm>
            <a:off x="457200" y="1600200"/>
            <a:ext cx="8229600" cy="4756150"/>
          </a:xfrm>
        </p:spPr>
        <p:txBody>
          <a:bodyPr/>
          <a:lstStyle/>
          <a:p>
            <a:pPr>
              <a:lnSpc>
                <a:spcPct val="90000"/>
              </a:lnSpc>
            </a:pPr>
            <a:r>
              <a:rPr lang="en-GB" dirty="0"/>
              <a:t>Sequence models show the </a:t>
            </a:r>
            <a:r>
              <a:rPr lang="en-GB" dirty="0">
                <a:solidFill>
                  <a:srgbClr val="FF0000"/>
                </a:solidFill>
              </a:rPr>
              <a:t>sequence of object interactions that take place</a:t>
            </a:r>
          </a:p>
          <a:p>
            <a:pPr marL="0" indent="0">
              <a:lnSpc>
                <a:spcPct val="90000"/>
              </a:lnSpc>
              <a:buNone/>
            </a:pPr>
            <a:endParaRPr lang="en-GB" dirty="0"/>
          </a:p>
          <a:p>
            <a:pPr lvl="1">
              <a:lnSpc>
                <a:spcPct val="90000"/>
              </a:lnSpc>
            </a:pPr>
            <a:r>
              <a:rPr lang="en-GB" sz="2400" b="1" dirty="0"/>
              <a:t>Objects</a:t>
            </a:r>
            <a:r>
              <a:rPr lang="en-GB" sz="2400" dirty="0"/>
              <a:t> are arranged horizontally across the top;</a:t>
            </a:r>
          </a:p>
          <a:p>
            <a:pPr lvl="1">
              <a:lnSpc>
                <a:spcPct val="90000"/>
              </a:lnSpc>
            </a:pPr>
            <a:r>
              <a:rPr lang="en-GB" sz="2400" b="1" dirty="0"/>
              <a:t>Time</a:t>
            </a:r>
            <a:r>
              <a:rPr lang="en-GB" sz="2400" dirty="0"/>
              <a:t> is represented vertically so models are read top to bottom;</a:t>
            </a:r>
          </a:p>
          <a:p>
            <a:pPr lvl="1">
              <a:lnSpc>
                <a:spcPct val="90000"/>
              </a:lnSpc>
            </a:pPr>
            <a:r>
              <a:rPr lang="en-GB" sz="2400" b="1" dirty="0"/>
              <a:t>Interactions</a:t>
            </a:r>
            <a:r>
              <a:rPr lang="en-GB" sz="2400" dirty="0"/>
              <a:t> are represented by </a:t>
            </a:r>
            <a:r>
              <a:rPr lang="en-GB" sz="2400" b="1" dirty="0"/>
              <a:t>labelled arrows</a:t>
            </a:r>
            <a:r>
              <a:rPr lang="en-GB" sz="2400" dirty="0"/>
              <a:t>, Different styles of arrow represent different types of interaction;</a:t>
            </a:r>
          </a:p>
          <a:p>
            <a:pPr lvl="1">
              <a:lnSpc>
                <a:spcPct val="90000"/>
              </a:lnSpc>
            </a:pPr>
            <a:r>
              <a:rPr lang="en-GB" sz="2400" dirty="0"/>
              <a:t>A </a:t>
            </a:r>
            <a:r>
              <a:rPr lang="en-GB" sz="2400" b="1" dirty="0"/>
              <a:t>thin rectangle </a:t>
            </a:r>
            <a:r>
              <a:rPr lang="en-GB" sz="2400" dirty="0"/>
              <a:t>in an </a:t>
            </a:r>
            <a:r>
              <a:rPr lang="en-GB" sz="2400" b="1" dirty="0"/>
              <a:t>object lifeline </a:t>
            </a:r>
            <a:r>
              <a:rPr lang="en-GB" sz="2400" dirty="0">
                <a:solidFill>
                  <a:srgbClr val="FF0000"/>
                </a:solidFill>
              </a:rPr>
              <a:t>represents</a:t>
            </a:r>
            <a:r>
              <a:rPr lang="en-GB" sz="2400" dirty="0"/>
              <a:t> the </a:t>
            </a:r>
            <a:r>
              <a:rPr lang="en-GB" sz="2400" u="sng" dirty="0"/>
              <a:t>time</a:t>
            </a:r>
            <a:r>
              <a:rPr lang="en-GB" sz="2400" dirty="0"/>
              <a:t> when the object is the controlling object in the system.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r>
              <a:rPr lang="en-GB" dirty="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10" name="Picture 9">
            <a:extLst>
              <a:ext uri="{FF2B5EF4-FFF2-40B4-BE49-F238E27FC236}">
                <a16:creationId xmlns:a16="http://schemas.microsoft.com/office/drawing/2014/main" id="{1CE16B51-DF86-47FB-B1FF-38270CA66923}"/>
              </a:ext>
            </a:extLst>
          </p:cNvPr>
          <p:cNvPicPr>
            <a:picLocks noChangeAspect="1"/>
          </p:cNvPicPr>
          <p:nvPr/>
        </p:nvPicPr>
        <p:blipFill>
          <a:blip r:embed="rId2"/>
          <a:stretch>
            <a:fillRect/>
          </a:stretch>
        </p:blipFill>
        <p:spPr>
          <a:xfrm>
            <a:off x="925384" y="1653887"/>
            <a:ext cx="7293232" cy="4466214"/>
          </a:xfrm>
          <a:prstGeom prst="rect">
            <a:avLst/>
          </a:prstGeom>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idx="1"/>
          </p:nvPr>
        </p:nvSpPr>
        <p:spPr/>
        <p:txBody>
          <a:bodyPr/>
          <a:lstStyle/>
          <a:p>
            <a:pPr>
              <a:lnSpc>
                <a:spcPct val="90000"/>
              </a:lnSpc>
            </a:pPr>
            <a:r>
              <a:rPr lang="en-GB" sz="2400" b="1" dirty="0"/>
              <a:t>State </a:t>
            </a:r>
            <a:r>
              <a:rPr lang="en-GB" b="1" dirty="0"/>
              <a:t>diagrams </a:t>
            </a:r>
            <a:r>
              <a:rPr lang="en-GB" dirty="0"/>
              <a:t>are used to s</a:t>
            </a:r>
            <a:r>
              <a:rPr lang="en-GB" sz="2400" dirty="0"/>
              <a:t>how how </a:t>
            </a:r>
            <a:r>
              <a:rPr lang="en-GB" sz="2400" dirty="0">
                <a:solidFill>
                  <a:srgbClr val="FF0000"/>
                </a:solidFill>
              </a:rPr>
              <a:t>objects</a:t>
            </a:r>
            <a:r>
              <a:rPr lang="en-GB" sz="2400" dirty="0"/>
              <a:t> respond to </a:t>
            </a:r>
            <a:r>
              <a:rPr lang="en-GB" sz="2400" dirty="0">
                <a:solidFill>
                  <a:srgbClr val="FF0000"/>
                </a:solidFill>
              </a:rPr>
              <a:t>different service requests </a:t>
            </a:r>
            <a:r>
              <a:rPr lang="en-GB" sz="2400" dirty="0"/>
              <a:t>and the state transitions triggered by these </a:t>
            </a:r>
            <a:r>
              <a:rPr lang="en-GB" sz="2400" dirty="0">
                <a:solidFill>
                  <a:srgbClr val="FF0000"/>
                </a:solidFill>
              </a:rPr>
              <a:t>requests</a:t>
            </a:r>
            <a:r>
              <a:rPr lang="en-GB" sz="2400" dirty="0"/>
              <a:t>.</a:t>
            </a:r>
          </a:p>
          <a:p>
            <a:pPr>
              <a:lnSpc>
                <a:spcPct val="90000"/>
              </a:lnSpc>
            </a:pPr>
            <a:r>
              <a:rPr lang="en-US" dirty="0"/>
              <a:t>State diagrams are useful high-level models of a system or an object’s </a:t>
            </a:r>
            <a:r>
              <a:rPr lang="en-US" b="1" dirty="0"/>
              <a:t>run-time</a:t>
            </a:r>
            <a:r>
              <a:rPr lang="en-US" dirty="0"/>
              <a:t> behavior. </a:t>
            </a:r>
          </a:p>
          <a:p>
            <a:pPr>
              <a:lnSpc>
                <a:spcPct val="90000"/>
              </a:lnSpc>
            </a:pPr>
            <a:r>
              <a:rPr lang="en-US" dirty="0"/>
              <a:t>You don’t usually need a state diagram </a:t>
            </a:r>
            <a:r>
              <a:rPr lang="en-US" dirty="0">
                <a:solidFill>
                  <a:srgbClr val="FF0000"/>
                </a:solidFill>
              </a:rPr>
              <a:t>for all of the objects</a:t>
            </a:r>
            <a:r>
              <a:rPr lang="en-US" dirty="0"/>
              <a:t> in the system. Many of the objects in a system are relatively </a:t>
            </a:r>
            <a:r>
              <a:rPr lang="en-US" dirty="0">
                <a:solidFill>
                  <a:srgbClr val="FF0000"/>
                </a:solidFill>
              </a:rPr>
              <a:t>simple</a:t>
            </a:r>
            <a:r>
              <a:rPr lang="en-US" dirty="0"/>
              <a:t> and a state model adds unnecessary detail to the design.</a:t>
            </a:r>
            <a:endParaRPr lang="en-GB" dirty="0"/>
          </a:p>
          <a:p>
            <a:pPr>
              <a:lnSpc>
                <a:spcPct val="90000"/>
              </a:lnSpc>
            </a:pP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15</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9" name="Picture 8">
            <a:extLst>
              <a:ext uri="{FF2B5EF4-FFF2-40B4-BE49-F238E27FC236}">
                <a16:creationId xmlns:a16="http://schemas.microsoft.com/office/drawing/2014/main" id="{A7EC6C48-FDAF-4E06-BAD1-658ADC3A62C4}"/>
              </a:ext>
            </a:extLst>
          </p:cNvPr>
          <p:cNvPicPr>
            <a:picLocks noChangeAspect="1"/>
          </p:cNvPicPr>
          <p:nvPr/>
        </p:nvPicPr>
        <p:blipFill>
          <a:blip r:embed="rId2"/>
          <a:stretch>
            <a:fillRect/>
          </a:stretch>
        </p:blipFill>
        <p:spPr>
          <a:xfrm>
            <a:off x="812409" y="1678525"/>
            <a:ext cx="7519182" cy="4612222"/>
          </a:xfrm>
          <a:prstGeom prst="rect">
            <a:avLst/>
          </a:prstGeom>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49CDA-C81D-44D5-8C25-E6C962D67BF8}"/>
              </a:ext>
            </a:extLst>
          </p:cNvPr>
          <p:cNvSpPr>
            <a:spLocks noGrp="1"/>
          </p:cNvSpPr>
          <p:nvPr>
            <p:ph idx="1"/>
          </p:nvPr>
        </p:nvSpPr>
        <p:spPr>
          <a:xfrm>
            <a:off x="457200" y="2490730"/>
            <a:ext cx="8229600" cy="3389566"/>
          </a:xfrm>
        </p:spPr>
        <p:txBody>
          <a:bodyPr/>
          <a:lstStyle/>
          <a:p>
            <a:pPr marL="457200" indent="-457200" algn="ctr">
              <a:buFont typeface="+mj-lt"/>
              <a:buAutoNum type="arabicPeriod"/>
            </a:pPr>
            <a:r>
              <a:rPr lang="en-US" u="sng" dirty="0">
                <a:latin typeface="Andalus" panose="02020603050405020304" pitchFamily="18" charset="-78"/>
                <a:cs typeface="Andalus" panose="02020603050405020304" pitchFamily="18" charset="-78"/>
              </a:rPr>
              <a:t>Object-oriented design using the UML</a:t>
            </a:r>
          </a:p>
          <a:p>
            <a:pPr algn="ctr">
              <a:buFont typeface="Wingdings" panose="05000000000000000000" pitchFamily="2" charset="2"/>
              <a:buChar char="ü"/>
            </a:pPr>
            <a:r>
              <a:rPr lang="en-US" dirty="0">
                <a:latin typeface="Andalus" panose="02020603050405020304" pitchFamily="18" charset="-78"/>
                <a:cs typeface="Andalus" panose="02020603050405020304" pitchFamily="18" charset="-78"/>
              </a:rPr>
              <a:t>System context and interactions</a:t>
            </a:r>
          </a:p>
          <a:p>
            <a:pPr algn="ctr">
              <a:buFont typeface="Wingdings" panose="05000000000000000000" pitchFamily="2" charset="2"/>
              <a:buChar char="ü"/>
            </a:pPr>
            <a:r>
              <a:rPr lang="en-US" dirty="0">
                <a:latin typeface="Andalus" panose="02020603050405020304" pitchFamily="18" charset="-78"/>
                <a:cs typeface="Andalus" panose="02020603050405020304" pitchFamily="18" charset="-78"/>
              </a:rPr>
              <a:t>Architectural design</a:t>
            </a:r>
          </a:p>
          <a:p>
            <a:pPr algn="ctr">
              <a:buFont typeface="Wingdings" panose="05000000000000000000" pitchFamily="2" charset="2"/>
              <a:buChar char="ü"/>
            </a:pPr>
            <a:r>
              <a:rPr lang="en-US" dirty="0">
                <a:latin typeface="Andalus" panose="02020603050405020304" pitchFamily="18" charset="-78"/>
                <a:cs typeface="Andalus" panose="02020603050405020304" pitchFamily="18" charset="-78"/>
              </a:rPr>
              <a:t>Object class identification</a:t>
            </a:r>
          </a:p>
          <a:p>
            <a:pPr algn="ctr">
              <a:buFont typeface="Wingdings" panose="05000000000000000000" pitchFamily="2" charset="2"/>
              <a:buChar char="ü"/>
            </a:pPr>
            <a:r>
              <a:rPr lang="en-US" dirty="0">
                <a:latin typeface="Andalus" panose="02020603050405020304" pitchFamily="18" charset="-78"/>
                <a:cs typeface="Andalus" panose="02020603050405020304" pitchFamily="18" charset="-78"/>
              </a:rPr>
              <a:t>Design models</a:t>
            </a:r>
          </a:p>
          <a:p>
            <a:pPr algn="ctr">
              <a:buFont typeface="Wingdings" panose="05000000000000000000" pitchFamily="2" charset="2"/>
              <a:buChar char="ü"/>
            </a:pPr>
            <a:r>
              <a:rPr lang="en-US" dirty="0">
                <a:solidFill>
                  <a:srgbClr val="0070C0"/>
                </a:solidFill>
                <a:latin typeface="Andalus" panose="02020603050405020304" pitchFamily="18" charset="-78"/>
                <a:cs typeface="Andalus" panose="02020603050405020304" pitchFamily="18" charset="-78"/>
              </a:rPr>
              <a:t>Interface specification</a:t>
            </a:r>
          </a:p>
        </p:txBody>
      </p:sp>
    </p:spTree>
    <p:extLst>
      <p:ext uri="{BB962C8B-B14F-4D97-AF65-F5344CB8AC3E}">
        <p14:creationId xmlns:p14="http://schemas.microsoft.com/office/powerpoint/2010/main" val="1662717678"/>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Interface specification</a:t>
            </a:r>
          </a:p>
        </p:txBody>
      </p:sp>
      <p:sp>
        <p:nvSpPr>
          <p:cNvPr id="116739" name="Rectangle 3"/>
          <p:cNvSpPr>
            <a:spLocks noGrp="1" noChangeArrowheads="1"/>
          </p:cNvSpPr>
          <p:nvPr>
            <p:ph idx="1"/>
          </p:nvPr>
        </p:nvSpPr>
        <p:spPr/>
        <p:txBody>
          <a:bodyPr/>
          <a:lstStyle/>
          <a:p>
            <a:r>
              <a:rPr lang="en-GB" sz="2400" b="1" dirty="0"/>
              <a:t>Object interfaces </a:t>
            </a:r>
            <a:r>
              <a:rPr lang="en-GB" sz="2400" dirty="0"/>
              <a:t>have to be specified so that the objects and other components can be designed in parallel.</a:t>
            </a:r>
          </a:p>
          <a:p>
            <a:r>
              <a:rPr lang="en-GB" sz="2400" b="1" dirty="0"/>
              <a:t>Designers</a:t>
            </a:r>
            <a:r>
              <a:rPr lang="en-GB" sz="2400" dirty="0"/>
              <a:t> should avoid designing the interface representation but should hide this in the object itself.</a:t>
            </a:r>
          </a:p>
          <a:p>
            <a:r>
              <a:rPr lang="en-GB" sz="2400" dirty="0"/>
              <a:t>Objects may have several interfaces which are viewpoints on the methods provided.</a:t>
            </a:r>
          </a:p>
          <a:p>
            <a:r>
              <a:rPr lang="en-GB" sz="2400" dirty="0"/>
              <a:t>The UML uses </a:t>
            </a:r>
            <a:r>
              <a:rPr lang="en-GB" sz="2400" b="1" dirty="0"/>
              <a:t>class diagrams</a:t>
            </a:r>
            <a:r>
              <a:rPr lang="en-GB" sz="2400" dirty="0"/>
              <a:t> for interface specification but </a:t>
            </a:r>
            <a:r>
              <a:rPr lang="en-GB" sz="2400" b="1" dirty="0"/>
              <a:t>Java</a:t>
            </a:r>
            <a:r>
              <a:rPr lang="en-GB" sz="2400" dirty="0"/>
              <a:t> may also be used.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r>
              <a:rPr lang="en-GB" dirty="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18</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7" name="Picture 6">
            <a:extLst>
              <a:ext uri="{FF2B5EF4-FFF2-40B4-BE49-F238E27FC236}">
                <a16:creationId xmlns:a16="http://schemas.microsoft.com/office/drawing/2014/main" id="{C4E64EB0-0645-443E-AC89-F7CDBF321C4A}"/>
              </a:ext>
            </a:extLst>
          </p:cNvPr>
          <p:cNvPicPr>
            <a:picLocks noChangeAspect="1"/>
          </p:cNvPicPr>
          <p:nvPr/>
        </p:nvPicPr>
        <p:blipFill>
          <a:blip r:embed="rId2"/>
          <a:stretch>
            <a:fillRect/>
          </a:stretch>
        </p:blipFill>
        <p:spPr>
          <a:xfrm>
            <a:off x="678396" y="2716662"/>
            <a:ext cx="7787207" cy="2340663"/>
          </a:xfrm>
          <a:prstGeom prst="rect">
            <a:avLst/>
          </a:prstGeom>
        </p:spPr>
      </p:pic>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pPr algn="ctr"/>
            <a:r>
              <a:rPr lang="en-US" dirty="0"/>
              <a:t>Design patterns</a:t>
            </a:r>
          </a:p>
        </p:txBody>
      </p:sp>
    </p:spTree>
    <p:extLst>
      <p:ext uri="{BB962C8B-B14F-4D97-AF65-F5344CB8AC3E}">
        <p14:creationId xmlns:p14="http://schemas.microsoft.com/office/powerpoint/2010/main" val="4209933922"/>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2BE6B12-FE6E-4775-92E6-0C6D7D53A22E}"/>
              </a:ext>
            </a:extLst>
          </p:cNvPr>
          <p:cNvGraphicFramePr>
            <a:graphicFrameLocks noGrp="1"/>
          </p:cNvGraphicFramePr>
          <p:nvPr>
            <p:extLst>
              <p:ext uri="{D42A27DB-BD31-4B8C-83A1-F6EECF244321}">
                <p14:modId xmlns:p14="http://schemas.microsoft.com/office/powerpoint/2010/main" val="3212673950"/>
              </p:ext>
            </p:extLst>
          </p:nvPr>
        </p:nvGraphicFramePr>
        <p:xfrm>
          <a:off x="393894" y="1955408"/>
          <a:ext cx="8271803" cy="4052685"/>
        </p:xfrm>
        <a:graphic>
          <a:graphicData uri="http://schemas.openxmlformats.org/drawingml/2006/table">
            <a:tbl>
              <a:tblPr firstRow="1" firstCol="1" lastRow="1" lastCol="1" bandRow="1" bandCol="1">
                <a:tableStyleId>{93296810-A885-4BE3-A3E7-6D5BEEA58F35}</a:tableStyleId>
              </a:tblPr>
              <a:tblGrid>
                <a:gridCol w="1463041">
                  <a:extLst>
                    <a:ext uri="{9D8B030D-6E8A-4147-A177-3AD203B41FA5}">
                      <a16:colId xmlns:a16="http://schemas.microsoft.com/office/drawing/2014/main" val="3980404283"/>
                    </a:ext>
                  </a:extLst>
                </a:gridCol>
                <a:gridCol w="6808762">
                  <a:extLst>
                    <a:ext uri="{9D8B030D-6E8A-4147-A177-3AD203B41FA5}">
                      <a16:colId xmlns:a16="http://schemas.microsoft.com/office/drawing/2014/main" val="3791895598"/>
                    </a:ext>
                  </a:extLst>
                </a:gridCol>
              </a:tblGrid>
              <a:tr h="950867">
                <a:tc gridSpan="2">
                  <a:txBody>
                    <a:bodyPr/>
                    <a:lstStyle/>
                    <a:p>
                      <a:pPr marL="0" marR="0" algn="ctr">
                        <a:spcBef>
                          <a:spcPts val="200"/>
                        </a:spcBef>
                        <a:spcAft>
                          <a:spcPts val="200"/>
                        </a:spcAft>
                      </a:pPr>
                      <a:r>
                        <a:rPr lang="en-US" sz="2000" dirty="0">
                          <a:solidFill>
                            <a:schemeClr val="tx1"/>
                          </a:solidFill>
                          <a:effectLst/>
                        </a:rPr>
                        <a:t>Textbook</a:t>
                      </a:r>
                      <a:endParaRPr lang="en-US" sz="2000" dirty="0">
                        <a:solidFill>
                          <a:schemeClr val="tx1"/>
                        </a:solidFill>
                        <a:effectLst/>
                        <a:latin typeface="Courier New" panose="02070309020205020404" pitchFamily="49" charset="0"/>
                        <a:ea typeface="Batang" panose="02030600000101010101" pitchFamily="18" charset="-127"/>
                      </a:endParaRPr>
                    </a:p>
                  </a:txBody>
                  <a:tcPr marL="68580" marR="68580" marT="0" marB="0"/>
                </a:tc>
                <a:tc hMerge="1">
                  <a:txBody>
                    <a:bodyPr/>
                    <a:lstStyle/>
                    <a:p>
                      <a:endParaRPr lang="en-US"/>
                    </a:p>
                  </a:txBody>
                  <a:tcPr/>
                </a:tc>
                <a:extLst>
                  <a:ext uri="{0D108BD9-81ED-4DB2-BD59-A6C34878D82A}">
                    <a16:rowId xmlns:a16="http://schemas.microsoft.com/office/drawing/2014/main" val="194431150"/>
                  </a:ext>
                </a:extLst>
              </a:tr>
              <a:tr h="283811">
                <a:tc>
                  <a:txBody>
                    <a:bodyPr/>
                    <a:lstStyle/>
                    <a:p>
                      <a:pPr marL="0" marR="0">
                        <a:spcBef>
                          <a:spcPts val="200"/>
                        </a:spcBef>
                        <a:spcAft>
                          <a:spcPts val="200"/>
                        </a:spcAft>
                      </a:pPr>
                      <a:r>
                        <a:rPr lang="en-US" sz="2000">
                          <a:solidFill>
                            <a:schemeClr val="tx1"/>
                          </a:solidFill>
                          <a:effectLst/>
                        </a:rPr>
                        <a:t>Title</a:t>
                      </a:r>
                      <a:endParaRPr lang="en-US" sz="2000">
                        <a:solidFill>
                          <a:schemeClr val="tx1"/>
                        </a:solidFill>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200"/>
                        </a:spcBef>
                        <a:spcAft>
                          <a:spcPts val="200"/>
                        </a:spcAft>
                      </a:pPr>
                      <a:r>
                        <a:rPr lang="en-US" sz="2000">
                          <a:solidFill>
                            <a:schemeClr val="tx1"/>
                          </a:solidFill>
                          <a:effectLst/>
                        </a:rPr>
                        <a:t>Documenting Software Architectures: Views and Beyond</a:t>
                      </a:r>
                      <a:endParaRPr lang="en-US" sz="2000">
                        <a:solidFill>
                          <a:schemeClr val="tx1"/>
                        </a:solidFill>
                        <a:effectLst/>
                        <a:latin typeface="Courier New" panose="02070309020205020404" pitchFamily="49" charset="0"/>
                        <a:ea typeface="Batang" panose="02030600000101010101" pitchFamily="18" charset="-127"/>
                      </a:endParaRPr>
                    </a:p>
                  </a:txBody>
                  <a:tcPr marL="68580" marR="68580" marT="0" marB="0"/>
                </a:tc>
                <a:extLst>
                  <a:ext uri="{0D108BD9-81ED-4DB2-BD59-A6C34878D82A}">
                    <a16:rowId xmlns:a16="http://schemas.microsoft.com/office/drawing/2014/main" val="425957375"/>
                  </a:ext>
                </a:extLst>
              </a:tr>
              <a:tr h="283811">
                <a:tc>
                  <a:txBody>
                    <a:bodyPr/>
                    <a:lstStyle/>
                    <a:p>
                      <a:pPr marL="0" marR="0">
                        <a:spcBef>
                          <a:spcPts val="200"/>
                        </a:spcBef>
                        <a:spcAft>
                          <a:spcPts val="200"/>
                        </a:spcAft>
                      </a:pPr>
                      <a:r>
                        <a:rPr lang="en-US" sz="2000">
                          <a:solidFill>
                            <a:schemeClr val="tx1"/>
                          </a:solidFill>
                          <a:effectLst/>
                        </a:rPr>
                        <a:t>Author(s)</a:t>
                      </a:r>
                      <a:endParaRPr lang="en-US" sz="2000">
                        <a:solidFill>
                          <a:schemeClr val="tx1"/>
                        </a:solidFill>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200"/>
                        </a:spcBef>
                        <a:spcAft>
                          <a:spcPts val="200"/>
                        </a:spcAft>
                      </a:pPr>
                      <a:r>
                        <a:rPr lang="en-US" sz="2000">
                          <a:solidFill>
                            <a:schemeClr val="tx1"/>
                          </a:solidFill>
                          <a:effectLst/>
                        </a:rPr>
                        <a:t>Paul Clements et al.</a:t>
                      </a:r>
                      <a:endParaRPr lang="en-US" sz="2000">
                        <a:solidFill>
                          <a:schemeClr val="tx1"/>
                        </a:solidFill>
                        <a:effectLst/>
                        <a:latin typeface="Courier New" panose="02070309020205020404" pitchFamily="49" charset="0"/>
                        <a:ea typeface="Batang" panose="02030600000101010101" pitchFamily="18" charset="-127"/>
                      </a:endParaRPr>
                    </a:p>
                  </a:txBody>
                  <a:tcPr marL="68580" marR="68580" marT="0" marB="0"/>
                </a:tc>
                <a:extLst>
                  <a:ext uri="{0D108BD9-81ED-4DB2-BD59-A6C34878D82A}">
                    <a16:rowId xmlns:a16="http://schemas.microsoft.com/office/drawing/2014/main" val="2603371862"/>
                  </a:ext>
                </a:extLst>
              </a:tr>
              <a:tr h="283811">
                <a:tc>
                  <a:txBody>
                    <a:bodyPr/>
                    <a:lstStyle/>
                    <a:p>
                      <a:pPr marL="0" marR="0">
                        <a:spcBef>
                          <a:spcPts val="200"/>
                        </a:spcBef>
                        <a:spcAft>
                          <a:spcPts val="200"/>
                        </a:spcAft>
                      </a:pPr>
                      <a:r>
                        <a:rPr lang="en-US" sz="2000">
                          <a:solidFill>
                            <a:schemeClr val="tx1"/>
                          </a:solidFill>
                          <a:effectLst/>
                        </a:rPr>
                        <a:t>Publisher</a:t>
                      </a:r>
                      <a:endParaRPr lang="en-US" sz="2000">
                        <a:solidFill>
                          <a:schemeClr val="tx1"/>
                        </a:solidFill>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200"/>
                        </a:spcBef>
                        <a:spcAft>
                          <a:spcPts val="200"/>
                        </a:spcAft>
                      </a:pPr>
                      <a:r>
                        <a:rPr lang="en-US" sz="2000">
                          <a:solidFill>
                            <a:schemeClr val="tx1"/>
                          </a:solidFill>
                          <a:effectLst/>
                        </a:rPr>
                        <a:t>Addison- Wesley</a:t>
                      </a:r>
                      <a:endParaRPr lang="en-US" sz="2000">
                        <a:solidFill>
                          <a:schemeClr val="tx1"/>
                        </a:solidFill>
                        <a:effectLst/>
                        <a:latin typeface="Courier New" panose="02070309020205020404" pitchFamily="49" charset="0"/>
                        <a:ea typeface="Batang" panose="02030600000101010101" pitchFamily="18" charset="-127"/>
                      </a:endParaRPr>
                    </a:p>
                  </a:txBody>
                  <a:tcPr marL="68580" marR="68580" marT="0" marB="0"/>
                </a:tc>
                <a:extLst>
                  <a:ext uri="{0D108BD9-81ED-4DB2-BD59-A6C34878D82A}">
                    <a16:rowId xmlns:a16="http://schemas.microsoft.com/office/drawing/2014/main" val="622722992"/>
                  </a:ext>
                </a:extLst>
              </a:tr>
              <a:tr h="283811">
                <a:tc>
                  <a:txBody>
                    <a:bodyPr/>
                    <a:lstStyle/>
                    <a:p>
                      <a:pPr marL="0" marR="0">
                        <a:spcBef>
                          <a:spcPts val="200"/>
                        </a:spcBef>
                        <a:spcAft>
                          <a:spcPts val="200"/>
                        </a:spcAft>
                      </a:pPr>
                      <a:r>
                        <a:rPr lang="en-US" sz="2000">
                          <a:solidFill>
                            <a:schemeClr val="tx1"/>
                          </a:solidFill>
                          <a:effectLst/>
                        </a:rPr>
                        <a:t>Year</a:t>
                      </a:r>
                      <a:endParaRPr lang="en-US" sz="2000">
                        <a:solidFill>
                          <a:schemeClr val="tx1"/>
                        </a:solidFill>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200"/>
                        </a:spcBef>
                        <a:spcAft>
                          <a:spcPts val="200"/>
                        </a:spcAft>
                      </a:pPr>
                      <a:r>
                        <a:rPr lang="en-US" sz="2000">
                          <a:solidFill>
                            <a:schemeClr val="tx1"/>
                          </a:solidFill>
                          <a:effectLst/>
                        </a:rPr>
                        <a:t>2010</a:t>
                      </a:r>
                      <a:endParaRPr lang="en-US" sz="2000">
                        <a:solidFill>
                          <a:schemeClr val="tx1"/>
                        </a:solidFill>
                        <a:effectLst/>
                        <a:latin typeface="Courier New" panose="02070309020205020404" pitchFamily="49" charset="0"/>
                        <a:ea typeface="Batang" panose="02030600000101010101" pitchFamily="18" charset="-127"/>
                      </a:endParaRPr>
                    </a:p>
                  </a:txBody>
                  <a:tcPr marL="68580" marR="68580" marT="0" marB="0"/>
                </a:tc>
                <a:extLst>
                  <a:ext uri="{0D108BD9-81ED-4DB2-BD59-A6C34878D82A}">
                    <a16:rowId xmlns:a16="http://schemas.microsoft.com/office/drawing/2014/main" val="1630008849"/>
                  </a:ext>
                </a:extLst>
              </a:tr>
              <a:tr h="236510">
                <a:tc>
                  <a:txBody>
                    <a:bodyPr/>
                    <a:lstStyle/>
                    <a:p>
                      <a:pPr marL="0" marR="0">
                        <a:spcBef>
                          <a:spcPts val="200"/>
                        </a:spcBef>
                        <a:spcAft>
                          <a:spcPts val="200"/>
                        </a:spcAft>
                      </a:pPr>
                      <a:r>
                        <a:rPr lang="en-US" sz="2000">
                          <a:solidFill>
                            <a:schemeClr val="tx1"/>
                          </a:solidFill>
                          <a:effectLst/>
                        </a:rPr>
                        <a:t>Edition</a:t>
                      </a:r>
                      <a:endParaRPr lang="en-US" sz="2000">
                        <a:solidFill>
                          <a:schemeClr val="tx1"/>
                        </a:solidFill>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200"/>
                        </a:spcBef>
                        <a:spcAft>
                          <a:spcPts val="200"/>
                        </a:spcAft>
                      </a:pPr>
                      <a:r>
                        <a:rPr lang="en-US" sz="2000" dirty="0">
                          <a:solidFill>
                            <a:schemeClr val="tx1"/>
                          </a:solidFill>
                          <a:effectLst/>
                        </a:rPr>
                        <a:t>2</a:t>
                      </a:r>
                      <a:r>
                        <a:rPr lang="en-US" sz="2000" baseline="30000" dirty="0">
                          <a:solidFill>
                            <a:schemeClr val="tx1"/>
                          </a:solidFill>
                          <a:effectLst/>
                        </a:rPr>
                        <a:t>nd</a:t>
                      </a:r>
                      <a:r>
                        <a:rPr lang="en-US" sz="2000" dirty="0">
                          <a:solidFill>
                            <a:schemeClr val="tx1"/>
                          </a:solidFill>
                          <a:effectLst/>
                        </a:rPr>
                        <a:t> Edition</a:t>
                      </a:r>
                      <a:endParaRPr lang="en-US" sz="2000" dirty="0">
                        <a:solidFill>
                          <a:schemeClr val="tx1"/>
                        </a:solidFill>
                        <a:effectLst/>
                        <a:latin typeface="Courier New" panose="02070309020205020404" pitchFamily="49" charset="0"/>
                        <a:ea typeface="Batang" panose="02030600000101010101" pitchFamily="18" charset="-127"/>
                      </a:endParaRPr>
                    </a:p>
                  </a:txBody>
                  <a:tcPr marL="68580" marR="68580" marT="0" marB="0"/>
                </a:tc>
                <a:extLst>
                  <a:ext uri="{0D108BD9-81ED-4DB2-BD59-A6C34878D82A}">
                    <a16:rowId xmlns:a16="http://schemas.microsoft.com/office/drawing/2014/main" val="141444443"/>
                  </a:ext>
                </a:extLst>
              </a:tr>
              <a:tr h="236510">
                <a:tc>
                  <a:txBody>
                    <a:bodyPr/>
                    <a:lstStyle/>
                    <a:p>
                      <a:pPr marL="0" marR="0">
                        <a:spcBef>
                          <a:spcPts val="200"/>
                        </a:spcBef>
                        <a:spcAft>
                          <a:spcPts val="200"/>
                        </a:spcAft>
                      </a:pPr>
                      <a:r>
                        <a:rPr lang="en-US" sz="2000">
                          <a:solidFill>
                            <a:schemeClr val="tx1"/>
                          </a:solidFill>
                          <a:effectLst/>
                        </a:rPr>
                        <a:t>Book Website</a:t>
                      </a:r>
                      <a:endParaRPr lang="en-US" sz="2000">
                        <a:solidFill>
                          <a:schemeClr val="tx1"/>
                        </a:solidFill>
                        <a:effectLst/>
                        <a:latin typeface="Courier New" panose="02070309020205020404" pitchFamily="49" charset="0"/>
                        <a:ea typeface="Batang" panose="02030600000101010101" pitchFamily="18" charset="-127"/>
                      </a:endParaRPr>
                    </a:p>
                  </a:txBody>
                  <a:tcPr marL="68580" marR="68580" marT="0" marB="0"/>
                </a:tc>
                <a:tc>
                  <a:txBody>
                    <a:bodyPr/>
                    <a:lstStyle/>
                    <a:p>
                      <a:pPr marL="0" marR="0" algn="ctr">
                        <a:spcBef>
                          <a:spcPts val="0"/>
                        </a:spcBef>
                        <a:spcAft>
                          <a:spcPts val="0"/>
                        </a:spcAft>
                      </a:pPr>
                      <a:r>
                        <a:rPr lang="en-US" sz="2000">
                          <a:solidFill>
                            <a:schemeClr val="tx1"/>
                          </a:solidFill>
                          <a:effectLst/>
                        </a:rPr>
                        <a:t> </a:t>
                      </a:r>
                      <a:endParaRPr lang="en-US" sz="2000">
                        <a:solidFill>
                          <a:schemeClr val="tx1"/>
                        </a:solidFill>
                        <a:effectLst/>
                        <a:latin typeface="Arial" panose="020B0604020202020204" pitchFamily="34" charset="0"/>
                        <a:ea typeface="Batang" panose="02030600000101010101" pitchFamily="18" charset="-127"/>
                      </a:endParaRPr>
                    </a:p>
                  </a:txBody>
                  <a:tcPr marL="68580" marR="68580" marT="0" marB="0"/>
                </a:tc>
                <a:extLst>
                  <a:ext uri="{0D108BD9-81ED-4DB2-BD59-A6C34878D82A}">
                    <a16:rowId xmlns:a16="http://schemas.microsoft.com/office/drawing/2014/main" val="383373607"/>
                  </a:ext>
                </a:extLst>
              </a:tr>
              <a:tr h="968218">
                <a:tc>
                  <a:txBody>
                    <a:bodyPr/>
                    <a:lstStyle/>
                    <a:p>
                      <a:pPr marL="0" marR="0" algn="just">
                        <a:spcBef>
                          <a:spcPts val="0"/>
                        </a:spcBef>
                        <a:spcAft>
                          <a:spcPts val="0"/>
                        </a:spcAft>
                      </a:pPr>
                      <a:r>
                        <a:rPr lang="en-US" sz="2000">
                          <a:solidFill>
                            <a:schemeClr val="tx1"/>
                          </a:solidFill>
                          <a:effectLst/>
                        </a:rPr>
                        <a:t>References</a:t>
                      </a:r>
                      <a:endParaRPr lang="en-US" sz="2000">
                        <a:solidFill>
                          <a:schemeClr val="tx1"/>
                        </a:solidFill>
                        <a:effectLst/>
                        <a:latin typeface="Arial" panose="020B0604020202020204" pitchFamily="34" charset="0"/>
                        <a:ea typeface="Batang" panose="02030600000101010101" pitchFamily="18" charset="-127"/>
                      </a:endParaRPr>
                    </a:p>
                  </a:txBody>
                  <a:tcPr marL="68580" marR="68580" marT="0" marB="0"/>
                </a:tc>
                <a:tc>
                  <a:txBody>
                    <a:bodyPr/>
                    <a:lstStyle/>
                    <a:p>
                      <a:pPr marL="342900" marR="0" lvl="0" indent="-342900" rtl="0">
                        <a:spcBef>
                          <a:spcPts val="0"/>
                        </a:spcBef>
                        <a:spcAft>
                          <a:spcPts val="0"/>
                        </a:spcAft>
                        <a:buFont typeface="Simplified Arabic" panose="02020603050405020304" pitchFamily="18" charset="-78"/>
                        <a:buChar char="-"/>
                      </a:pPr>
                      <a:r>
                        <a:rPr lang="en-US" sz="2000" dirty="0">
                          <a:solidFill>
                            <a:schemeClr val="tx1"/>
                          </a:solidFill>
                          <a:effectLst/>
                        </a:rPr>
                        <a:t>TBA in the class – refer to the website</a:t>
                      </a:r>
                    </a:p>
                    <a:p>
                      <a:pPr marL="342900" marR="0" lvl="0" indent="-342900">
                        <a:spcBef>
                          <a:spcPts val="0"/>
                        </a:spcBef>
                        <a:spcAft>
                          <a:spcPts val="0"/>
                        </a:spcAft>
                        <a:buFont typeface="Simplified Arabic" panose="02020603050405020304" pitchFamily="18" charset="-78"/>
                        <a:buChar char="-"/>
                      </a:pPr>
                      <a:r>
                        <a:rPr lang="en-US" sz="2000" dirty="0">
                          <a:solidFill>
                            <a:schemeClr val="tx1"/>
                          </a:solidFill>
                          <a:effectLst/>
                        </a:rPr>
                        <a:t>Ian Sommerville. Software Engineering (l0th Edition). Addison Wesley, 2015, ISBN-10: 0137035152 – Chapter 7</a:t>
                      </a:r>
                      <a:endParaRPr lang="en-US" sz="2000" dirty="0">
                        <a:solidFill>
                          <a:schemeClr val="tx1"/>
                        </a:solidFill>
                        <a:effectLst/>
                        <a:latin typeface="Arial" panose="020B0604020202020204" pitchFamily="34" charset="0"/>
                        <a:ea typeface="Calibri" panose="020F0502020204030204" pitchFamily="34" charset="0"/>
                      </a:endParaRPr>
                    </a:p>
                  </a:txBody>
                  <a:tcPr marL="68580" marR="68580" marT="0" marB="0"/>
                </a:tc>
                <a:extLst>
                  <a:ext uri="{0D108BD9-81ED-4DB2-BD59-A6C34878D82A}">
                    <a16:rowId xmlns:a16="http://schemas.microsoft.com/office/drawing/2014/main" val="3678226991"/>
                  </a:ext>
                </a:extLst>
              </a:tr>
            </a:tbl>
          </a:graphicData>
        </a:graphic>
      </p:graphicFrame>
      <p:sp>
        <p:nvSpPr>
          <p:cNvPr id="8" name="Title 1">
            <a:extLst>
              <a:ext uri="{FF2B5EF4-FFF2-40B4-BE49-F238E27FC236}">
                <a16:creationId xmlns:a16="http://schemas.microsoft.com/office/drawing/2014/main" id="{9A4B1208-B577-4FBB-BF5A-BC517ED261DA}"/>
              </a:ext>
            </a:extLst>
          </p:cNvPr>
          <p:cNvSpPr>
            <a:spLocks noGrp="1"/>
          </p:cNvSpPr>
          <p:nvPr>
            <p:ph type="title"/>
          </p:nvPr>
        </p:nvSpPr>
        <p:spPr>
          <a:xfrm>
            <a:off x="457200" y="274638"/>
            <a:ext cx="7293232" cy="1143000"/>
          </a:xfrm>
        </p:spPr>
        <p:txBody>
          <a:bodyPr/>
          <a:lstStyle/>
          <a:p>
            <a:r>
              <a:rPr lang="en-US" dirty="0"/>
              <a:t>References</a:t>
            </a:r>
          </a:p>
        </p:txBody>
      </p:sp>
    </p:spTree>
    <p:extLst>
      <p:ext uri="{BB962C8B-B14F-4D97-AF65-F5344CB8AC3E}">
        <p14:creationId xmlns:p14="http://schemas.microsoft.com/office/powerpoint/2010/main" val="691699853"/>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idx="1"/>
          </p:nvPr>
        </p:nvSpPr>
        <p:spPr/>
        <p:txBody>
          <a:bodyPr lIns="91797" tIns="45898" rIns="91797" bIns="45898"/>
          <a:lstStyle/>
          <a:p>
            <a:r>
              <a:rPr lang="en-GB" dirty="0"/>
              <a:t>A design pattern is a way of </a:t>
            </a:r>
            <a:r>
              <a:rPr lang="en-GB" b="1" dirty="0"/>
              <a:t>reusing</a:t>
            </a:r>
            <a:r>
              <a:rPr lang="en-GB" dirty="0"/>
              <a:t>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a:t>Pattern descriptions usually make use of object-oriented characteristics such as </a:t>
            </a:r>
            <a:r>
              <a:rPr lang="en-GB" dirty="0">
                <a:solidFill>
                  <a:srgbClr val="FF0000"/>
                </a:solidFill>
              </a:rPr>
              <a:t>inheritance</a:t>
            </a:r>
            <a:r>
              <a:rPr lang="en-GB" dirty="0"/>
              <a:t> and </a:t>
            </a:r>
            <a:r>
              <a:rPr lang="en-GB" dirty="0">
                <a:solidFill>
                  <a:srgbClr val="FF0000"/>
                </a:solidFill>
              </a:rPr>
              <a:t>polymorphism</a:t>
            </a:r>
            <a:r>
              <a:rPr lang="en-GB" dirty="0"/>
              <a: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a:t>
            </a:r>
          </a:p>
        </p:txBody>
      </p:sp>
      <p:sp>
        <p:nvSpPr>
          <p:cNvPr id="3" name="Content Placeholder 2"/>
          <p:cNvSpPr>
            <a:spLocks noGrp="1"/>
          </p:cNvSpPr>
          <p:nvPr>
            <p:ph idx="1"/>
          </p:nvPr>
        </p:nvSpPr>
        <p:spPr/>
        <p:txBody>
          <a:bodyPr/>
          <a:lstStyle/>
          <a:p>
            <a:r>
              <a:rPr lang="en-US" b="1" dirty="0">
                <a:solidFill>
                  <a:schemeClr val="tx1">
                    <a:lumMod val="95000"/>
                    <a:lumOff val="5000"/>
                  </a:schemeClr>
                </a:solidFill>
              </a:rPr>
              <a:t>Patterns</a:t>
            </a:r>
            <a:r>
              <a:rPr lang="en-US" dirty="0">
                <a:solidFill>
                  <a:schemeClr val="tx1">
                    <a:lumMod val="95000"/>
                    <a:lumOff val="5000"/>
                  </a:schemeClr>
                </a:solidFill>
              </a:rPr>
              <a:t> and </a:t>
            </a:r>
            <a:r>
              <a:rPr lang="en-US" b="1" dirty="0">
                <a:solidFill>
                  <a:schemeClr val="tx1">
                    <a:lumMod val="95000"/>
                    <a:lumOff val="5000"/>
                  </a:schemeClr>
                </a:solidFill>
              </a:rPr>
              <a:t>Pattern Languages </a:t>
            </a:r>
            <a:r>
              <a:rPr lang="en-US" dirty="0">
                <a:solidFill>
                  <a:schemeClr val="tx1">
                    <a:lumMod val="95000"/>
                    <a:lumOff val="5000"/>
                  </a:schemeClr>
                </a:solidFill>
              </a:rPr>
              <a:t>are ways to describe best practices, good designs, and capture experience in a way that it is possible for others to reuse this experience.</a:t>
            </a:r>
            <a:endParaRPr lang="en-GB" dirty="0">
              <a:solidFill>
                <a:schemeClr val="tx1">
                  <a:lumMod val="95000"/>
                  <a:lumOff val="5000"/>
                </a:schemeClr>
              </a:solidFill>
            </a:endParaRPr>
          </a:p>
          <a:p>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21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792811582"/>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idx="1"/>
          </p:nvPr>
        </p:nvSpPr>
        <p:spPr/>
        <p:txBody>
          <a:bodyPr lIns="91797" tIns="45898" rIns="91797" bIns="45898"/>
          <a:lstStyle/>
          <a:p>
            <a:r>
              <a:rPr lang="en-GB" dirty="0"/>
              <a:t>Name</a:t>
            </a:r>
          </a:p>
          <a:p>
            <a:pPr lvl="1"/>
            <a:r>
              <a:rPr lang="en-GB" dirty="0"/>
              <a:t>A meaningful pattern identifier.</a:t>
            </a:r>
          </a:p>
          <a:p>
            <a:r>
              <a:rPr lang="en-GB" dirty="0"/>
              <a:t>Problem description.</a:t>
            </a:r>
          </a:p>
          <a:p>
            <a:r>
              <a:rPr lang="en-GB" dirty="0"/>
              <a:t>Solution description.</a:t>
            </a:r>
          </a:p>
          <a:p>
            <a:pPr lvl="1"/>
            <a:r>
              <a:rPr lang="en-GB" dirty="0"/>
              <a:t>Not a concrete design but a template for a design solution that can be instantiated in different ways.</a:t>
            </a:r>
          </a:p>
          <a:p>
            <a:r>
              <a:rPr lang="en-GB" dirty="0"/>
              <a:t>Consequences</a:t>
            </a:r>
          </a:p>
          <a:p>
            <a:pPr lvl="1"/>
            <a:r>
              <a:rPr lang="en-GB" dirty="0"/>
              <a:t>The results and trade-offs of applying the pattern.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dirty="0"/>
              <a:t>The Observer pattern</a:t>
            </a:r>
          </a:p>
        </p:txBody>
      </p:sp>
      <p:sp>
        <p:nvSpPr>
          <p:cNvPr id="148483" name="Rectangle 3"/>
          <p:cNvSpPr>
            <a:spLocks noGrp="1" noChangeArrowheads="1"/>
          </p:cNvSpPr>
          <p:nvPr>
            <p:ph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151"/>
            <a:ext cx="8229600" cy="1104628"/>
          </a:xfrm>
        </p:spPr>
        <p:txBody>
          <a:bodyPr/>
          <a:lstStyle/>
          <a:p>
            <a:r>
              <a:rPr lang="en-US" dirty="0"/>
              <a:t>The Observer pattern (1)</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37393382"/>
              </p:ext>
            </p:extLst>
          </p:nvPr>
        </p:nvGraphicFramePr>
        <p:xfrm>
          <a:off x="457200" y="1681089"/>
          <a:ext cx="8229600" cy="4937760"/>
        </p:xfrm>
        <a:graphic>
          <a:graphicData uri="http://schemas.openxmlformats.org/drawingml/2006/table">
            <a:tbl>
              <a:tblPr firstRow="1" bandRow="1">
                <a:tableStyleId>{5C22544A-7EE6-4342-B048-85BDC9FD1C3A}</a:tableStyleId>
              </a:tblPr>
              <a:tblGrid>
                <a:gridCol w="1460270">
                  <a:extLst>
                    <a:ext uri="{9D8B030D-6E8A-4147-A177-3AD203B41FA5}">
                      <a16:colId xmlns:a16="http://schemas.microsoft.com/office/drawing/2014/main" val="20000"/>
                    </a:ext>
                  </a:extLst>
                </a:gridCol>
                <a:gridCol w="6769330">
                  <a:extLst>
                    <a:ext uri="{9D8B030D-6E8A-4147-A177-3AD203B41FA5}">
                      <a16:colId xmlns:a16="http://schemas.microsoft.com/office/drawing/2014/main" val="20001"/>
                    </a:ext>
                  </a:extLst>
                </a:gridCol>
              </a:tblGrid>
              <a:tr h="532051">
                <a:tc>
                  <a:txBody>
                    <a:bodyPr/>
                    <a:lstStyle/>
                    <a:p>
                      <a:r>
                        <a:rPr lang="en-US" sz="1800" dirty="0">
                          <a:latin typeface="Arial"/>
                          <a:cs typeface="Arial"/>
                        </a:rPr>
                        <a:t>Pattern name</a:t>
                      </a:r>
                    </a:p>
                  </a:txBody>
                  <a:tcPr/>
                </a:tc>
                <a:tc>
                  <a:txBody>
                    <a:bodyPr/>
                    <a:lstStyle/>
                    <a:p>
                      <a:r>
                        <a:rPr lang="en-US" sz="1800" dirty="0">
                          <a:latin typeface="Arial"/>
                          <a:cs typeface="Arial"/>
                        </a:rPr>
                        <a:t>Observer</a:t>
                      </a:r>
                    </a:p>
                  </a:txBody>
                  <a:tcPr/>
                </a:tc>
                <a:extLst>
                  <a:ext uri="{0D108BD9-81ED-4DB2-BD59-A6C34878D82A}">
                    <a16:rowId xmlns:a16="http://schemas.microsoft.com/office/drawing/2014/main" val="10000"/>
                  </a:ext>
                </a:extLst>
              </a:tr>
              <a:tr h="370840">
                <a:tc>
                  <a:txBody>
                    <a:bodyPr/>
                    <a:lstStyle/>
                    <a:p>
                      <a:r>
                        <a:rPr lang="en-US" sz="1800" dirty="0">
                          <a:latin typeface="Arial"/>
                          <a:cs typeface="Arial"/>
                        </a:rPr>
                        <a:t>Description</a:t>
                      </a:r>
                    </a:p>
                  </a:txBody>
                  <a:tcPr/>
                </a:tc>
                <a:tc>
                  <a:txBody>
                    <a:bodyPr/>
                    <a:lstStyle/>
                    <a:p>
                      <a:r>
                        <a:rPr lang="en-US" sz="1800" kern="1200" dirty="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800" dirty="0">
                          <a:latin typeface="Arial"/>
                          <a:cs typeface="Arial"/>
                        </a:rPr>
                        <a:t> </a:t>
                      </a:r>
                      <a:endParaRPr lang="en-US" sz="1800" dirty="0">
                        <a:latin typeface="Arial"/>
                        <a:cs typeface="Arial"/>
                      </a:endParaRPr>
                    </a:p>
                  </a:txBody>
                  <a:tcPr/>
                </a:tc>
                <a:extLst>
                  <a:ext uri="{0D108BD9-81ED-4DB2-BD59-A6C34878D82A}">
                    <a16:rowId xmlns:a16="http://schemas.microsoft.com/office/drawing/2014/main" val="10001"/>
                  </a:ext>
                </a:extLst>
              </a:tr>
              <a:tr h="370840">
                <a:tc>
                  <a:txBody>
                    <a:bodyPr/>
                    <a:lstStyle/>
                    <a:p>
                      <a:r>
                        <a:rPr lang="en-US" sz="1800" dirty="0">
                          <a:latin typeface="Arial"/>
                          <a:cs typeface="Arial"/>
                        </a:rPr>
                        <a:t>Problem description</a:t>
                      </a:r>
                    </a:p>
                  </a:txBody>
                  <a:tcPr/>
                </a:tc>
                <a:tc>
                  <a:txBody>
                    <a:bodyPr/>
                    <a:lstStyle/>
                    <a:p>
                      <a:r>
                        <a:rPr lang="en-US" sz="1800" kern="1200" dirty="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800" kern="1200" dirty="0">
                        <a:solidFill>
                          <a:schemeClr val="dk1"/>
                        </a:solidFill>
                        <a:latin typeface="Arial"/>
                        <a:ea typeface="+mn-ea"/>
                        <a:cs typeface="Arial"/>
                      </a:endParaRPr>
                    </a:p>
                    <a:p>
                      <a:endParaRPr lang="en-US" sz="1800" kern="1200" dirty="0">
                        <a:solidFill>
                          <a:schemeClr val="dk1"/>
                        </a:solidFill>
                        <a:latin typeface="Arial"/>
                        <a:ea typeface="+mn-ea"/>
                        <a:cs typeface="Arial"/>
                      </a:endParaRPr>
                    </a:p>
                    <a:p>
                      <a:r>
                        <a:rPr lang="en-US" sz="1800" kern="1200" dirty="0">
                          <a:solidFill>
                            <a:schemeClr val="dk1"/>
                          </a:solidFill>
                          <a:latin typeface="Arial"/>
                          <a:ea typeface="+mn-ea"/>
                          <a:cs typeface="Arial"/>
                        </a:rPr>
                        <a:t>This pattern may be used in all situations where more than one display format for state information is required and where it is not necessary for the object that maintains the state information to know about the specific display formats used.</a:t>
                      </a:r>
                      <a:endParaRPr lang="en-GB" sz="1800" kern="1200" dirty="0">
                        <a:solidFill>
                          <a:schemeClr val="dk1"/>
                        </a:solidFill>
                        <a:latin typeface="Arial"/>
                        <a:ea typeface="+mn-ea"/>
                        <a:cs typeface="Arial"/>
                      </a:endParaRPr>
                    </a:p>
                    <a:p>
                      <a:endParaRPr lang="en-US" sz="1800" dirty="0">
                        <a:latin typeface="Arial"/>
                        <a:cs typeface="Arial"/>
                      </a:endParaRP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057"/>
            <a:ext cx="8229600" cy="1143000"/>
          </a:xfrm>
        </p:spPr>
        <p:txBody>
          <a:bodyPr/>
          <a:lstStyle/>
          <a:p>
            <a:r>
              <a:rPr lang="en-US" dirty="0"/>
              <a:t>The Observer pattern (2)</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6261661"/>
              </p:ext>
            </p:extLst>
          </p:nvPr>
        </p:nvGraphicFramePr>
        <p:xfrm>
          <a:off x="457200" y="1512278"/>
          <a:ext cx="8229600" cy="5305863"/>
        </p:xfrm>
        <a:graphic>
          <a:graphicData uri="http://schemas.openxmlformats.org/drawingml/2006/table">
            <a:tbl>
              <a:tblPr firstRow="1" bandRow="1">
                <a:tableStyleId>{5C22544A-7EE6-4342-B048-85BDC9FD1C3A}</a:tableStyleId>
              </a:tblPr>
              <a:tblGrid>
                <a:gridCol w="1160327">
                  <a:extLst>
                    <a:ext uri="{9D8B030D-6E8A-4147-A177-3AD203B41FA5}">
                      <a16:colId xmlns:a16="http://schemas.microsoft.com/office/drawing/2014/main" val="20000"/>
                    </a:ext>
                  </a:extLst>
                </a:gridCol>
                <a:gridCol w="7069273">
                  <a:extLst>
                    <a:ext uri="{9D8B030D-6E8A-4147-A177-3AD203B41FA5}">
                      <a16:colId xmlns:a16="http://schemas.microsoft.com/office/drawing/2014/main" val="20001"/>
                    </a:ext>
                  </a:extLst>
                </a:gridCol>
              </a:tblGrid>
              <a:tr h="592834">
                <a:tc>
                  <a:txBody>
                    <a:bodyPr/>
                    <a:lstStyle/>
                    <a:p>
                      <a:r>
                        <a:rPr lang="en-US" sz="1600" b="0" kern="1200" dirty="0">
                          <a:solidFill>
                            <a:schemeClr val="dk1"/>
                          </a:solidFill>
                          <a:latin typeface="Arial"/>
                          <a:ea typeface="+mn-ea"/>
                          <a:cs typeface="Arial"/>
                        </a:rPr>
                        <a:t>Pattern name</a:t>
                      </a:r>
                    </a:p>
                  </a:txBody>
                  <a:tcPr/>
                </a:tc>
                <a:tc>
                  <a:txBody>
                    <a:bodyPr/>
                    <a:lstStyle/>
                    <a:p>
                      <a:r>
                        <a:rPr lang="en-US" sz="1600" b="0" kern="1200" dirty="0">
                          <a:solidFill>
                            <a:schemeClr val="dk1"/>
                          </a:solidFill>
                          <a:latin typeface="Arial"/>
                          <a:ea typeface="+mn-ea"/>
                          <a:cs typeface="Arial"/>
                        </a:rPr>
                        <a:t>Observer</a:t>
                      </a:r>
                    </a:p>
                  </a:txBody>
                  <a:tcPr/>
                </a:tc>
                <a:extLst>
                  <a:ext uri="{0D108BD9-81ED-4DB2-BD59-A6C34878D82A}">
                    <a16:rowId xmlns:a16="http://schemas.microsoft.com/office/drawing/2014/main" val="10000"/>
                  </a:ext>
                </a:extLst>
              </a:tr>
              <a:tr h="3112378">
                <a:tc>
                  <a:txBody>
                    <a:bodyPr/>
                    <a:lstStyle/>
                    <a:p>
                      <a:r>
                        <a:rPr lang="en-US" sz="1600" dirty="0">
                          <a:latin typeface="Arial"/>
                          <a:cs typeface="Arial"/>
                        </a:rPr>
                        <a:t>Solution description</a:t>
                      </a:r>
                    </a:p>
                  </a:txBody>
                  <a:tcPr/>
                </a:tc>
                <a:tc>
                  <a:txBody>
                    <a:bodyPr/>
                    <a:lstStyle/>
                    <a:p>
                      <a:r>
                        <a:rPr lang="en-US" sz="1600" kern="1200" dirty="0">
                          <a:solidFill>
                            <a:schemeClr val="dk1"/>
                          </a:solidFill>
                          <a:latin typeface="Arial"/>
                          <a:ea typeface="+mn-ea"/>
                          <a:cs typeface="Arial"/>
                        </a:rPr>
                        <a:t>This involves two abstract objects, Subject and Observer, and two concrete objects, </a:t>
                      </a:r>
                      <a:r>
                        <a:rPr lang="en-US" sz="1600" kern="1200" dirty="0" err="1">
                          <a:solidFill>
                            <a:schemeClr val="dk1"/>
                          </a:solidFill>
                          <a:latin typeface="Arial"/>
                          <a:ea typeface="+mn-ea"/>
                          <a:cs typeface="Arial"/>
                        </a:rPr>
                        <a:t>ConcreteSubject</a:t>
                      </a:r>
                      <a:r>
                        <a:rPr lang="en-US" sz="1600" kern="1200" dirty="0">
                          <a:solidFill>
                            <a:schemeClr val="dk1"/>
                          </a:solidFill>
                          <a:latin typeface="Arial"/>
                          <a:ea typeface="+mn-ea"/>
                          <a:cs typeface="Arial"/>
                        </a:rPr>
                        <a:t> and </a:t>
                      </a:r>
                      <a:r>
                        <a:rPr lang="en-US" sz="1600" kern="1200" dirty="0" err="1">
                          <a:solidFill>
                            <a:schemeClr val="dk1"/>
                          </a:solidFill>
                          <a:latin typeface="Arial"/>
                          <a:ea typeface="+mn-ea"/>
                          <a:cs typeface="Arial"/>
                        </a:rPr>
                        <a:t>ConcreteObject</a:t>
                      </a:r>
                      <a:r>
                        <a:rPr lang="en-US" sz="1600" kern="1200" dirty="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600" kern="1200" dirty="0" err="1">
                          <a:solidFill>
                            <a:schemeClr val="dk1"/>
                          </a:solidFill>
                          <a:latin typeface="Arial"/>
                          <a:ea typeface="+mn-ea"/>
                          <a:cs typeface="Arial"/>
                        </a:rPr>
                        <a:t>ConcreteSubject</a:t>
                      </a:r>
                      <a:r>
                        <a:rPr lang="en-US" sz="1600" kern="1200" dirty="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600" kern="1200" dirty="0">
                        <a:solidFill>
                          <a:schemeClr val="dk1"/>
                        </a:solidFill>
                        <a:latin typeface="Arial"/>
                        <a:ea typeface="+mn-ea"/>
                        <a:cs typeface="Arial"/>
                      </a:endParaRPr>
                    </a:p>
                    <a:p>
                      <a:r>
                        <a:rPr lang="en-US" sz="1600" kern="1200" dirty="0">
                          <a:solidFill>
                            <a:schemeClr val="dk1"/>
                          </a:solidFill>
                          <a:latin typeface="Arial"/>
                          <a:ea typeface="+mn-ea"/>
                          <a:cs typeface="Arial"/>
                        </a:rPr>
                        <a:t>The </a:t>
                      </a:r>
                      <a:r>
                        <a:rPr lang="en-US" sz="1600" kern="1200" dirty="0" err="1">
                          <a:solidFill>
                            <a:schemeClr val="dk1"/>
                          </a:solidFill>
                          <a:latin typeface="Arial"/>
                          <a:ea typeface="+mn-ea"/>
                          <a:cs typeface="Arial"/>
                        </a:rPr>
                        <a:t>ConcreteObserver</a:t>
                      </a:r>
                      <a:r>
                        <a:rPr lang="en-US" sz="1600" kern="1200" dirty="0">
                          <a:solidFill>
                            <a:schemeClr val="dk1"/>
                          </a:solidFill>
                          <a:latin typeface="Arial"/>
                          <a:ea typeface="+mn-ea"/>
                          <a:cs typeface="Arial"/>
                        </a:rPr>
                        <a:t> maintains a copy of the state of </a:t>
                      </a:r>
                      <a:r>
                        <a:rPr lang="en-US" sz="1600" kern="1200" dirty="0" err="1">
                          <a:solidFill>
                            <a:schemeClr val="dk1"/>
                          </a:solidFill>
                          <a:latin typeface="Arial"/>
                          <a:ea typeface="+mn-ea"/>
                          <a:cs typeface="Arial"/>
                        </a:rPr>
                        <a:t>ConcreteSubject</a:t>
                      </a:r>
                      <a:r>
                        <a:rPr lang="en-US" sz="1600" kern="1200" dirty="0">
                          <a:solidFill>
                            <a:schemeClr val="dk1"/>
                          </a:solidFill>
                          <a:latin typeface="Arial"/>
                          <a:ea typeface="+mn-ea"/>
                          <a:cs typeface="Arial"/>
                        </a:rPr>
                        <a:t> and implements the Update() interface of Observer that allows these copies to be kept in step. The </a:t>
                      </a:r>
                      <a:r>
                        <a:rPr lang="en-US" sz="1600" kern="1200" dirty="0" err="1">
                          <a:solidFill>
                            <a:schemeClr val="dk1"/>
                          </a:solidFill>
                          <a:latin typeface="Arial"/>
                          <a:ea typeface="+mn-ea"/>
                          <a:cs typeface="Arial"/>
                        </a:rPr>
                        <a:t>ConcreteObserver</a:t>
                      </a:r>
                      <a:r>
                        <a:rPr lang="en-US" sz="1600" kern="1200" dirty="0">
                          <a:solidFill>
                            <a:schemeClr val="dk1"/>
                          </a:solidFill>
                          <a:latin typeface="Arial"/>
                          <a:ea typeface="+mn-ea"/>
                          <a:cs typeface="Arial"/>
                        </a:rPr>
                        <a:t> automatically displays the state and reflects changes whenever the state is updated.</a:t>
                      </a:r>
                      <a:endParaRPr lang="en-GB" sz="1600" kern="1200" dirty="0">
                        <a:solidFill>
                          <a:schemeClr val="dk1"/>
                        </a:solidFill>
                        <a:latin typeface="Arial"/>
                        <a:ea typeface="+mn-ea"/>
                        <a:cs typeface="Arial"/>
                      </a:endParaRPr>
                    </a:p>
                  </a:txBody>
                  <a:tcPr/>
                </a:tc>
                <a:extLst>
                  <a:ext uri="{0D108BD9-81ED-4DB2-BD59-A6C34878D82A}">
                    <a16:rowId xmlns:a16="http://schemas.microsoft.com/office/drawing/2014/main" val="10001"/>
                  </a:ext>
                </a:extLst>
              </a:tr>
              <a:tr h="1600651">
                <a:tc>
                  <a:txBody>
                    <a:bodyPr/>
                    <a:lstStyle/>
                    <a:p>
                      <a:r>
                        <a:rPr lang="en-US" sz="1600" dirty="0">
                          <a:latin typeface="Arial"/>
                          <a:cs typeface="Arial"/>
                        </a:rPr>
                        <a:t>Consequences</a:t>
                      </a:r>
                    </a:p>
                  </a:txBody>
                  <a:tcPr/>
                </a:tc>
                <a:tc>
                  <a:txBody>
                    <a:bodyPr/>
                    <a:lstStyle/>
                    <a:p>
                      <a:r>
                        <a:rPr lang="en-US" sz="1600" kern="1200" dirty="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600" b="1" kern="1200" dirty="0">
                          <a:solidFill>
                            <a:schemeClr val="dk1"/>
                          </a:solidFill>
                          <a:latin typeface="Arial"/>
                          <a:ea typeface="+mn-ea"/>
                          <a:cs typeface="Arial"/>
                        </a:rPr>
                        <a:t> </a:t>
                      </a:r>
                      <a:r>
                        <a:rPr lang="en-US" sz="1600" kern="1200" dirty="0">
                          <a:solidFill>
                            <a:schemeClr val="dk1"/>
                          </a:solidFill>
                          <a:latin typeface="Arial"/>
                          <a:ea typeface="+mn-ea"/>
                          <a:cs typeface="Arial"/>
                        </a:rPr>
                        <a:t>subject may cause a set of</a:t>
                      </a:r>
                      <a:r>
                        <a:rPr lang="en-US" sz="1600" b="1" kern="1200" dirty="0">
                          <a:solidFill>
                            <a:schemeClr val="dk1"/>
                          </a:solidFill>
                          <a:latin typeface="Arial"/>
                          <a:ea typeface="+mn-ea"/>
                          <a:cs typeface="Arial"/>
                        </a:rPr>
                        <a:t> </a:t>
                      </a:r>
                      <a:r>
                        <a:rPr lang="en-US" sz="1600" kern="1200" dirty="0">
                          <a:solidFill>
                            <a:schemeClr val="dk1"/>
                          </a:solidFill>
                          <a:latin typeface="Arial"/>
                          <a:ea typeface="+mn-ea"/>
                          <a:cs typeface="Arial"/>
                        </a:rPr>
                        <a:t>linked</a:t>
                      </a:r>
                      <a:r>
                        <a:rPr lang="en-US" sz="1600" b="1" kern="1200" dirty="0">
                          <a:solidFill>
                            <a:schemeClr val="dk1"/>
                          </a:solidFill>
                          <a:latin typeface="Arial"/>
                          <a:ea typeface="+mn-ea"/>
                          <a:cs typeface="Arial"/>
                        </a:rPr>
                        <a:t> </a:t>
                      </a:r>
                      <a:r>
                        <a:rPr lang="en-US" sz="1600" kern="1200" dirty="0">
                          <a:solidFill>
                            <a:schemeClr val="dk1"/>
                          </a:solidFill>
                          <a:latin typeface="Arial"/>
                          <a:ea typeface="+mn-ea"/>
                          <a:cs typeface="Arial"/>
                        </a:rPr>
                        <a:t>updates to observers to be generated, some of which may not be necessary.</a:t>
                      </a:r>
                      <a:r>
                        <a:rPr lang="en-GB" sz="1600" dirty="0">
                          <a:latin typeface="Arial"/>
                          <a:cs typeface="Arial"/>
                        </a:rPr>
                        <a:t> </a:t>
                      </a:r>
                      <a:endParaRPr lang="en-US" sz="1600" dirty="0">
                        <a:latin typeface="Arial"/>
                        <a:cs typeface="Arial"/>
                      </a:endParaRPr>
                    </a:p>
                  </a:txBody>
                  <a:tcPr/>
                </a:tc>
                <a:extLst>
                  <a:ext uri="{0D108BD9-81ED-4DB2-BD59-A6C34878D82A}">
                    <a16:rowId xmlns:a16="http://schemas.microsoft.com/office/drawing/2014/main" val="10002"/>
                  </a:ext>
                </a:extLst>
              </a:tr>
            </a:tbl>
          </a:graphicData>
        </a:graphic>
      </p:graphicFrame>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displays using the Observer pattern</a:t>
            </a:r>
            <a:r>
              <a:rPr lang="en-GB" dirty="0"/>
              <a:t> </a:t>
            </a:r>
            <a:endParaRPr lang="en-US" dirty="0"/>
          </a:p>
        </p:txBody>
      </p:sp>
      <p:pic>
        <p:nvPicPr>
          <p:cNvPr id="4" name="Content Placeholder 3" descr="7.11 MultipleDisplays.eps"/>
          <p:cNvPicPr>
            <a:picLocks noGrp="1" noChangeAspect="1"/>
          </p:cNvPicPr>
          <p:nvPr>
            <p:ph idx="1"/>
          </p:nvPr>
        </p:nvPicPr>
        <p:blipFill>
          <a:blip r:embed="rId2"/>
          <a:srcRect l="-7712" r="-7712"/>
          <a:stretch>
            <a:fillRect/>
          </a:stretch>
        </p:blipFill>
        <p:spPr>
          <a:xfrm>
            <a:off x="1566951" y="2149413"/>
            <a:ext cx="6018251" cy="3309806"/>
          </a:xfrm>
        </p:spPr>
      </p:pic>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7" name="Rectangle 6">
            <a:extLst>
              <a:ext uri="{FF2B5EF4-FFF2-40B4-BE49-F238E27FC236}">
                <a16:creationId xmlns:a16="http://schemas.microsoft.com/office/drawing/2014/main" id="{E0361275-8A51-4A95-A361-807182AA4F49}"/>
              </a:ext>
            </a:extLst>
          </p:cNvPr>
          <p:cNvSpPr/>
          <p:nvPr/>
        </p:nvSpPr>
        <p:spPr>
          <a:xfrm>
            <a:off x="457200" y="5727718"/>
            <a:ext cx="8229600" cy="646331"/>
          </a:xfrm>
          <a:prstGeom prst="rect">
            <a:avLst/>
          </a:prstGeom>
        </p:spPr>
        <p:txBody>
          <a:bodyPr wrap="square">
            <a:spAutoFit/>
          </a:bodyPr>
          <a:lstStyle/>
          <a:p>
            <a:r>
              <a:rPr lang="en-US" dirty="0"/>
              <a:t>This is illustrated in Figure x above, which shows two different graphical presentations of the same dataset.</a:t>
            </a: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UML model of the Observer pattern</a:t>
            </a:r>
            <a:r>
              <a:rPr lang="en-GB" dirty="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27</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9" name="Picture 8">
            <a:extLst>
              <a:ext uri="{FF2B5EF4-FFF2-40B4-BE49-F238E27FC236}">
                <a16:creationId xmlns:a16="http://schemas.microsoft.com/office/drawing/2014/main" id="{53A3F5AB-4823-413A-BCB9-F192B3436438}"/>
              </a:ext>
            </a:extLst>
          </p:cNvPr>
          <p:cNvPicPr>
            <a:picLocks noChangeAspect="1"/>
          </p:cNvPicPr>
          <p:nvPr/>
        </p:nvPicPr>
        <p:blipFill>
          <a:blip r:embed="rId2"/>
          <a:stretch>
            <a:fillRect/>
          </a:stretch>
        </p:blipFill>
        <p:spPr>
          <a:xfrm>
            <a:off x="442366" y="2176462"/>
            <a:ext cx="8259268" cy="3352141"/>
          </a:xfrm>
          <a:prstGeom prst="rect">
            <a:avLst/>
          </a:prstGeom>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problems</a:t>
            </a:r>
          </a:p>
        </p:txBody>
      </p:sp>
      <p:sp>
        <p:nvSpPr>
          <p:cNvPr id="3" name="Content Placeholder 2"/>
          <p:cNvSpPr>
            <a:spLocks noGrp="1"/>
          </p:cNvSpPr>
          <p:nvPr>
            <p:ph idx="1"/>
          </p:nvPr>
        </p:nvSpPr>
        <p:spPr>
          <a:xfrm>
            <a:off x="457200" y="1600200"/>
            <a:ext cx="8229600" cy="4756150"/>
          </a:xfrm>
        </p:spPr>
        <p:txBody>
          <a:bodyPr/>
          <a:lstStyle/>
          <a:p>
            <a:r>
              <a:rPr lang="en-US" dirty="0"/>
              <a:t>To use patterns in your design, you need to recognize that any </a:t>
            </a:r>
            <a:r>
              <a:rPr lang="en-US" b="1" dirty="0"/>
              <a:t>design problem</a:t>
            </a:r>
            <a:r>
              <a:rPr lang="en-US" dirty="0"/>
              <a:t> you are facing may have an </a:t>
            </a:r>
            <a:r>
              <a:rPr lang="en-US" b="1" dirty="0"/>
              <a:t>associated pattern</a:t>
            </a:r>
            <a:r>
              <a:rPr lang="en-US" dirty="0"/>
              <a:t> that can be applied. </a:t>
            </a:r>
          </a:p>
          <a:p>
            <a:pPr lvl="1"/>
            <a:r>
              <a:rPr lang="en-US" dirty="0"/>
              <a:t>Tell several objects that the state of some other object has changed (</a:t>
            </a:r>
            <a:r>
              <a:rPr lang="en-US" dirty="0">
                <a:solidFill>
                  <a:schemeClr val="tx1">
                    <a:lumMod val="95000"/>
                    <a:lumOff val="5000"/>
                  </a:schemeClr>
                </a:solidFill>
              </a:rPr>
              <a:t>Observer pattern</a:t>
            </a:r>
            <a:r>
              <a:rPr lang="en-US" dirty="0"/>
              <a:t>).</a:t>
            </a:r>
            <a:endParaRPr lang="en-GB" dirty="0"/>
          </a:p>
          <a:p>
            <a:pPr lvl="1"/>
            <a:r>
              <a:rPr lang="en-US" dirty="0"/>
              <a:t>Tidy up the interfaces to a number of related objects that have often been developed incrementally (</a:t>
            </a:r>
            <a:r>
              <a:rPr lang="en-US" dirty="0">
                <a:solidFill>
                  <a:schemeClr val="tx1">
                    <a:lumMod val="95000"/>
                    <a:lumOff val="5000"/>
                  </a:schemeClr>
                </a:solidFill>
              </a:rPr>
              <a:t>Façade pattern</a:t>
            </a:r>
            <a:r>
              <a:rPr lang="en-US" dirty="0"/>
              <a:t>).</a:t>
            </a:r>
            <a:endParaRPr lang="en-GB" dirty="0"/>
          </a:p>
          <a:p>
            <a:pPr lvl="1"/>
            <a:r>
              <a:rPr lang="en-US" dirty="0"/>
              <a:t>Provide a standard way of accessing the elements in a collection, irrespective of how that collection is implemented (</a:t>
            </a:r>
            <a:r>
              <a:rPr lang="en-US" dirty="0" err="1">
                <a:solidFill>
                  <a:schemeClr val="tx1">
                    <a:lumMod val="95000"/>
                    <a:lumOff val="5000"/>
                  </a:schemeClr>
                </a:solidFill>
              </a:rPr>
              <a:t>Iterator</a:t>
            </a:r>
            <a:r>
              <a:rPr lang="en-US" dirty="0">
                <a:solidFill>
                  <a:schemeClr val="tx1">
                    <a:lumMod val="95000"/>
                    <a:lumOff val="5000"/>
                  </a:schemeClr>
                </a:solidFill>
              </a:rPr>
              <a:t> pattern</a:t>
            </a:r>
            <a:r>
              <a:rPr lang="en-US" dirty="0"/>
              <a:t>).</a:t>
            </a:r>
            <a:endParaRPr lang="en-GB" dirty="0"/>
          </a:p>
          <a:p>
            <a:pPr lvl="1"/>
            <a:r>
              <a:rPr lang="en-US" dirty="0"/>
              <a:t>Allow for the possibility of extending the functionality of an existing class at run-time (</a:t>
            </a:r>
            <a:r>
              <a:rPr lang="en-US" dirty="0">
                <a:solidFill>
                  <a:schemeClr val="tx1">
                    <a:lumMod val="95000"/>
                    <a:lumOff val="5000"/>
                  </a:schemeClr>
                </a:solidFill>
              </a:rPr>
              <a:t>Decorator pattern</a:t>
            </a:r>
            <a:r>
              <a:rPr lang="en-US" dirty="0"/>
              <a:t>).</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lstStyle/>
          <a:p>
            <a:pPr algn="ctr"/>
            <a:r>
              <a:rPr lang="en-US" dirty="0"/>
              <a:t>Implementation issues</a:t>
            </a:r>
          </a:p>
        </p:txBody>
      </p:sp>
    </p:spTree>
    <p:extLst>
      <p:ext uri="{BB962C8B-B14F-4D97-AF65-F5344CB8AC3E}">
        <p14:creationId xmlns:p14="http://schemas.microsoft.com/office/powerpoint/2010/main" val="3230433067"/>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a:xfrm>
            <a:off x="457200" y="2013438"/>
            <a:ext cx="8229600" cy="2831123"/>
          </a:xfrm>
        </p:spPr>
        <p:txBody>
          <a:bodyPr/>
          <a:lstStyle/>
          <a:p>
            <a:r>
              <a:rPr lang="en-US" dirty="0"/>
              <a:t>Object-oriented design using the UML</a:t>
            </a:r>
            <a:endParaRPr lang="en-GB" dirty="0"/>
          </a:p>
          <a:p>
            <a:r>
              <a:rPr lang="en-US" dirty="0"/>
              <a:t>Design patterns</a:t>
            </a:r>
            <a:endParaRPr lang="en-GB" dirty="0"/>
          </a:p>
          <a:p>
            <a:r>
              <a:rPr lang="en-US" dirty="0"/>
              <a:t>Implementation issues</a:t>
            </a:r>
            <a:endParaRPr lang="en-GB" dirty="0"/>
          </a:p>
          <a:p>
            <a:r>
              <a:rPr lang="en-US" dirty="0"/>
              <a:t>Open source development</a:t>
            </a:r>
            <a:r>
              <a:rPr lang="en-GB" dirty="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p>
        </p:txBody>
      </p:sp>
      <p:sp>
        <p:nvSpPr>
          <p:cNvPr id="3" name="Content Placeholder 2"/>
          <p:cNvSpPr>
            <a:spLocks noGrp="1"/>
          </p:cNvSpPr>
          <p:nvPr>
            <p:ph idx="1"/>
          </p:nvPr>
        </p:nvSpPr>
        <p:spPr>
          <a:xfrm>
            <a:off x="457200" y="1600200"/>
            <a:ext cx="8229600" cy="4983162"/>
          </a:xfrm>
        </p:spPr>
        <p:txBody>
          <a:bodyPr/>
          <a:lstStyle/>
          <a:p>
            <a:r>
              <a:rPr lang="en-US" dirty="0"/>
              <a:t>Focus here is not on programming, although this is obviously important, but on other implementation issues that are often not covered in programming texts:</a:t>
            </a:r>
          </a:p>
          <a:p>
            <a:pPr lvl="1"/>
            <a:r>
              <a:rPr lang="en-US" dirty="0">
                <a:solidFill>
                  <a:srgbClr val="FF0000"/>
                </a:solidFill>
              </a:rPr>
              <a:t>Reuse </a:t>
            </a:r>
            <a:r>
              <a:rPr lang="en-US" dirty="0"/>
              <a:t>Most modern software is constructed by reusing existing components or systems. When you are developing software, you should make as much use as possible of existing code.</a:t>
            </a:r>
            <a:endParaRPr lang="en-GB" dirty="0"/>
          </a:p>
          <a:p>
            <a:pPr lvl="1"/>
            <a:r>
              <a:rPr lang="en-US" dirty="0">
                <a:solidFill>
                  <a:srgbClr val="FF0000"/>
                </a:solidFill>
              </a:rPr>
              <a:t>Configuration management </a:t>
            </a:r>
            <a:r>
              <a:rPr lang="en-US" dirty="0"/>
              <a:t>During the development process, you have to keep track of the many different versions of each software component in a </a:t>
            </a:r>
            <a:r>
              <a:rPr lang="en-US" b="1" dirty="0"/>
              <a:t>configuration management system</a:t>
            </a:r>
            <a:r>
              <a:rPr lang="en-US" dirty="0"/>
              <a:t>.</a:t>
            </a:r>
            <a:endParaRPr lang="en-GB" dirty="0"/>
          </a:p>
          <a:p>
            <a:pPr lvl="1"/>
            <a:r>
              <a:rPr lang="en-US" dirty="0">
                <a:solidFill>
                  <a:srgbClr val="FF0000"/>
                </a:solidFill>
              </a:rPr>
              <a:t>Host-target development </a:t>
            </a:r>
            <a:r>
              <a:rPr lang="en-US" dirty="0"/>
              <a:t>Production software does not usually execute on the same computer as the software development environment. Rather, you develop it on one computer (the host system) and execute it on a separate computer (the target system).</a:t>
            </a:r>
            <a:r>
              <a:rPr lang="en-GB" dirty="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5" name="Rectangle 4">
            <a:extLst>
              <a:ext uri="{FF2B5EF4-FFF2-40B4-BE49-F238E27FC236}">
                <a16:creationId xmlns:a16="http://schemas.microsoft.com/office/drawing/2014/main" id="{6C668DDB-1329-461D-9188-D23B94D474C3}"/>
              </a:ext>
            </a:extLst>
          </p:cNvPr>
          <p:cNvSpPr/>
          <p:nvPr/>
        </p:nvSpPr>
        <p:spPr>
          <a:xfrm>
            <a:off x="2521635" y="6344455"/>
            <a:ext cx="587325" cy="477814"/>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4937145-A07B-4AE1-9ABC-58B6EE761CD3}"/>
              </a:ext>
            </a:extLst>
          </p:cNvPr>
          <p:cNvSpPr/>
          <p:nvPr/>
        </p:nvSpPr>
        <p:spPr>
          <a:xfrm>
            <a:off x="4447144" y="6127444"/>
            <a:ext cx="587325" cy="5940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onnector: Elbow 7">
            <a:extLst>
              <a:ext uri="{FF2B5EF4-FFF2-40B4-BE49-F238E27FC236}">
                <a16:creationId xmlns:a16="http://schemas.microsoft.com/office/drawing/2014/main" id="{F51D1A95-3982-4FE5-BAB8-A1979AA6DE7A}"/>
              </a:ext>
            </a:extLst>
          </p:cNvPr>
          <p:cNvCxnSpPr>
            <a:cxnSpLocks/>
            <a:stCxn id="5" idx="3"/>
            <a:endCxn id="6" idx="1"/>
          </p:cNvCxnSpPr>
          <p:nvPr/>
        </p:nvCxnSpPr>
        <p:spPr>
          <a:xfrm flipV="1">
            <a:off x="3108960" y="6424460"/>
            <a:ext cx="1338184" cy="15890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499"/>
            <a:ext cx="8229600" cy="1855177"/>
          </a:xfrm>
        </p:spPr>
        <p:txBody>
          <a:bodyPr/>
          <a:lstStyle/>
          <a:p>
            <a:pPr algn="ctr"/>
            <a:r>
              <a:rPr lang="en-US" dirty="0"/>
              <a:t>Implementation issues</a:t>
            </a:r>
            <a:br>
              <a:rPr lang="en-US" dirty="0"/>
            </a:br>
            <a:br>
              <a:rPr lang="en-US" dirty="0"/>
            </a:br>
            <a:r>
              <a:rPr lang="en-US" dirty="0">
                <a:solidFill>
                  <a:srgbClr val="FF0000"/>
                </a:solidFill>
              </a:rPr>
              <a:t>Reuse</a:t>
            </a:r>
          </a:p>
        </p:txBody>
      </p:sp>
    </p:spTree>
    <p:extLst>
      <p:ext uri="{BB962C8B-B14F-4D97-AF65-F5344CB8AC3E}">
        <p14:creationId xmlns:p14="http://schemas.microsoft.com/office/powerpoint/2010/main" val="2353301810"/>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lstStyle/>
          <a:p>
            <a:r>
              <a:rPr lang="en-US" dirty="0"/>
              <a:t>From the 1960s to the 1990s, most new software was developed from </a:t>
            </a:r>
            <a:r>
              <a:rPr lang="en-US" b="1" dirty="0"/>
              <a:t>scratch</a:t>
            </a:r>
            <a:r>
              <a:rPr lang="en-US" dirty="0"/>
              <a:t>, by writing all code in a high-level programming language. </a:t>
            </a:r>
          </a:p>
          <a:p>
            <a:pPr lvl="1"/>
            <a:r>
              <a:rPr lang="en-US" dirty="0"/>
              <a:t>The only </a:t>
            </a:r>
            <a:r>
              <a:rPr lang="en-US" b="1" dirty="0"/>
              <a:t>significant reuse</a:t>
            </a:r>
            <a:r>
              <a:rPr lang="en-US" dirty="0"/>
              <a:t> or software was the reuse of functions and objects in programming language libraries. </a:t>
            </a:r>
          </a:p>
          <a:p>
            <a:r>
              <a:rPr lang="en-US" b="1" dirty="0"/>
              <a:t>Costs and schedule</a:t>
            </a:r>
            <a:r>
              <a:rPr lang="en-US" dirty="0"/>
              <a:t> pressure mean that this approach became increasingly unviable, especially for commercial and Internet-based systems. </a:t>
            </a:r>
          </a:p>
          <a:p>
            <a:r>
              <a:rPr lang="en-US" dirty="0"/>
              <a:t>An approach to development based around the reuse of existing software </a:t>
            </a:r>
            <a:r>
              <a:rPr lang="en-US" b="1" dirty="0"/>
              <a:t>emerged</a:t>
            </a:r>
            <a:r>
              <a:rPr lang="en-US" dirty="0"/>
              <a:t> and is now generally used for business and scientific software. </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a:xfrm>
            <a:off x="457200" y="1600200"/>
            <a:ext cx="8229600" cy="5121275"/>
          </a:xfrm>
        </p:spPr>
        <p:txBody>
          <a:bodyPr/>
          <a:lstStyle/>
          <a:p>
            <a:r>
              <a:rPr lang="en-US" dirty="0"/>
              <a:t>The abstraction level </a:t>
            </a:r>
          </a:p>
          <a:p>
            <a:pPr lvl="1"/>
            <a:r>
              <a:rPr lang="en-US" dirty="0"/>
              <a:t>At this level, you don’t reuse software directly but use </a:t>
            </a:r>
            <a:r>
              <a:rPr lang="en-US" b="1" dirty="0"/>
              <a:t>knowledge</a:t>
            </a:r>
            <a:r>
              <a:rPr lang="en-US" dirty="0"/>
              <a:t>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reuse</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8" name="Picture 7">
            <a:extLst>
              <a:ext uri="{FF2B5EF4-FFF2-40B4-BE49-F238E27FC236}">
                <a16:creationId xmlns:a16="http://schemas.microsoft.com/office/drawing/2014/main" id="{C8641B6F-F5DC-4F86-AD66-94D3D0017EF2}"/>
              </a:ext>
            </a:extLst>
          </p:cNvPr>
          <p:cNvPicPr>
            <a:picLocks noChangeAspect="1"/>
          </p:cNvPicPr>
          <p:nvPr/>
        </p:nvPicPr>
        <p:blipFill>
          <a:blip r:embed="rId2"/>
          <a:stretch>
            <a:fillRect/>
          </a:stretch>
        </p:blipFill>
        <p:spPr>
          <a:xfrm>
            <a:off x="697562" y="1879625"/>
            <a:ext cx="7748875" cy="4321980"/>
          </a:xfrm>
          <a:prstGeom prst="rect">
            <a:avLst/>
          </a:prstGeom>
        </p:spPr>
      </p:pic>
    </p:spTree>
    <p:extLst>
      <p:ext uri="{BB962C8B-B14F-4D97-AF65-F5344CB8AC3E}">
        <p14:creationId xmlns:p14="http://schemas.microsoft.com/office/powerpoint/2010/main" val="1398054220"/>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costs</a:t>
            </a:r>
          </a:p>
        </p:txBody>
      </p:sp>
      <p:sp>
        <p:nvSpPr>
          <p:cNvPr id="3" name="Content Placeholder 2"/>
          <p:cNvSpPr>
            <a:spLocks noGrp="1"/>
          </p:cNvSpPr>
          <p:nvPr>
            <p:ph idx="1"/>
          </p:nvPr>
        </p:nvSpPr>
        <p:spPr>
          <a:xfrm>
            <a:off x="457200" y="1600200"/>
            <a:ext cx="8229600" cy="4983162"/>
          </a:xfrm>
        </p:spPr>
        <p:txBody>
          <a:bodyPr/>
          <a:lstStyle/>
          <a:p>
            <a:r>
              <a:rPr lang="en-US" dirty="0"/>
              <a:t>The costs of the time spent in looking for software to reuse and assessing whether or not it meets your needs. </a:t>
            </a:r>
            <a:endParaRPr lang="en-GB" dirty="0"/>
          </a:p>
          <a:p>
            <a:r>
              <a:rPr lang="en-US" dirty="0"/>
              <a:t>Where applicable, the costs of buying the reusable software. For large off-the-shelf systems, these costs can be very high.</a:t>
            </a:r>
            <a:endParaRPr lang="en-GB" dirty="0"/>
          </a:p>
          <a:p>
            <a:r>
              <a:rPr lang="en-US" dirty="0"/>
              <a:t>The costs of adapting and configuring the reusable software components or systems to reflect the requirements of the system that you are developing.</a:t>
            </a:r>
            <a:endParaRPr lang="en-GB" dirty="0"/>
          </a:p>
          <a:p>
            <a:r>
              <a:rPr lang="en-US" dirty="0"/>
              <a:t>The costs of integrating reusable software elements with each other (if you are using software from different sources) and with the new code that you have developed.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499"/>
            <a:ext cx="8229600" cy="1855177"/>
          </a:xfrm>
        </p:spPr>
        <p:txBody>
          <a:bodyPr/>
          <a:lstStyle/>
          <a:p>
            <a:pPr algn="ctr"/>
            <a:r>
              <a:rPr lang="en-US" dirty="0"/>
              <a:t>Implementation issues</a:t>
            </a:r>
            <a:br>
              <a:rPr lang="en-US" dirty="0"/>
            </a:br>
            <a:br>
              <a:rPr lang="en-US" dirty="0"/>
            </a:br>
            <a:r>
              <a:rPr lang="en-US" dirty="0">
                <a:solidFill>
                  <a:schemeClr val="tx1">
                    <a:lumMod val="50000"/>
                    <a:lumOff val="50000"/>
                  </a:schemeClr>
                </a:solidFill>
              </a:rPr>
              <a:t>Reuse</a:t>
            </a:r>
            <a:br>
              <a:rPr lang="en-US" dirty="0">
                <a:solidFill>
                  <a:srgbClr val="FF0000"/>
                </a:solidFill>
              </a:rPr>
            </a:br>
            <a:r>
              <a:rPr lang="en-US" dirty="0">
                <a:solidFill>
                  <a:srgbClr val="FF0000"/>
                </a:solidFill>
              </a:rPr>
              <a:t>Configuration management</a:t>
            </a:r>
          </a:p>
        </p:txBody>
      </p:sp>
    </p:spTree>
    <p:extLst>
      <p:ext uri="{BB962C8B-B14F-4D97-AF65-F5344CB8AC3E}">
        <p14:creationId xmlns:p14="http://schemas.microsoft.com/office/powerpoint/2010/main" val="66234369"/>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b="1" dirty="0"/>
              <a:t>Configuration management </a:t>
            </a:r>
            <a:r>
              <a:rPr lang="en-US" dirty="0"/>
              <a:t>is the name given to the general process of managing a changing software system. </a:t>
            </a:r>
          </a:p>
          <a:p>
            <a:r>
              <a:rPr lang="en-US" dirty="0"/>
              <a:t>The aim of configuration management is to support the system integration process so that all developers can access the project code and documents in a controlled way, find out what changes have been made, and compile and link components to create a system.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a:xfrm>
            <a:off x="457200" y="1600200"/>
            <a:ext cx="8229600" cy="4756150"/>
          </a:xfrm>
        </p:spPr>
        <p:txBody>
          <a:bodyPr/>
          <a:lstStyle/>
          <a:p>
            <a:r>
              <a:rPr lang="en-US" sz="2200" b="1" dirty="0"/>
              <a:t>Version management</a:t>
            </a:r>
            <a:r>
              <a:rPr lang="en-US" sz="2200" dirty="0"/>
              <a:t>, where support is provided to keep track of the different versions of software components. Version management systems include facilities to coordinate development by several programmers. </a:t>
            </a:r>
            <a:endParaRPr lang="en-GB" sz="2200" dirty="0"/>
          </a:p>
          <a:p>
            <a:r>
              <a:rPr lang="en-US" sz="2200" b="1" dirty="0"/>
              <a:t>System integration</a:t>
            </a:r>
            <a:r>
              <a:rPr lang="en-US" sz="2200" dirty="0"/>
              <a:t>,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b="1" dirty="0"/>
              <a:t>Problem tracking</a:t>
            </a:r>
            <a:r>
              <a:rPr lang="en-US" sz="2200" dirty="0"/>
              <a:t>, where support is provided to allow users to report bugs and other problems, and to allow all developers to see who is working on these problems and when they are fixed.</a:t>
            </a:r>
            <a:r>
              <a:rPr lang="en-GB" sz="2200" dirty="0"/>
              <a:t> </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tool interaction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39</a:t>
            </a:fld>
            <a:endParaRPr lang="en-US"/>
          </a:p>
        </p:txBody>
      </p:sp>
      <p:pic>
        <p:nvPicPr>
          <p:cNvPr id="6" name="Picture 5" descr="7.14 CM_activiti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585" y="2008452"/>
            <a:ext cx="7864829" cy="3757084"/>
          </a:xfrm>
          <a:prstGeom prst="rect">
            <a:avLst/>
          </a:prstGeom>
        </p:spPr>
      </p:pic>
    </p:spTree>
    <p:extLst>
      <p:ext uri="{BB962C8B-B14F-4D97-AF65-F5344CB8AC3E}">
        <p14:creationId xmlns:p14="http://schemas.microsoft.com/office/powerpoint/2010/main" val="354932425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49CDA-C81D-44D5-8C25-E6C962D67BF8}"/>
              </a:ext>
            </a:extLst>
          </p:cNvPr>
          <p:cNvSpPr>
            <a:spLocks noGrp="1"/>
          </p:cNvSpPr>
          <p:nvPr>
            <p:ph idx="1"/>
          </p:nvPr>
        </p:nvSpPr>
        <p:spPr>
          <a:xfrm>
            <a:off x="457200" y="2926828"/>
            <a:ext cx="8229600" cy="2658881"/>
          </a:xfrm>
        </p:spPr>
        <p:txBody>
          <a:bodyPr/>
          <a:lstStyle/>
          <a:p>
            <a:pPr marL="457200" indent="-457200" algn="ctr">
              <a:buFont typeface="+mj-lt"/>
              <a:buAutoNum type="arabicPeriod"/>
            </a:pPr>
            <a:r>
              <a:rPr lang="en-US" u="sng" dirty="0">
                <a:latin typeface="Andalus" panose="02020603050405020304" pitchFamily="18" charset="-78"/>
                <a:cs typeface="Andalus" panose="02020603050405020304" pitchFamily="18" charset="-78"/>
              </a:rPr>
              <a:t>Object-oriented design using the UML</a:t>
            </a:r>
          </a:p>
          <a:p>
            <a:pPr algn="ctr">
              <a:buFont typeface="Wingdings" panose="05000000000000000000" pitchFamily="2" charset="2"/>
              <a:buChar char="ü"/>
            </a:pPr>
            <a:r>
              <a:rPr lang="en-US" dirty="0">
                <a:latin typeface="Andalus" panose="02020603050405020304" pitchFamily="18" charset="-78"/>
                <a:cs typeface="Andalus" panose="02020603050405020304" pitchFamily="18" charset="-78"/>
              </a:rPr>
              <a:t>System context and interactions</a:t>
            </a:r>
          </a:p>
          <a:p>
            <a:pPr algn="ctr">
              <a:buFont typeface="Wingdings" panose="05000000000000000000" pitchFamily="2" charset="2"/>
              <a:buChar char="ü"/>
            </a:pPr>
            <a:r>
              <a:rPr lang="en-US" dirty="0">
                <a:latin typeface="Andalus" panose="02020603050405020304" pitchFamily="18" charset="-78"/>
                <a:cs typeface="Andalus" panose="02020603050405020304" pitchFamily="18" charset="-78"/>
              </a:rPr>
              <a:t>Architectural design</a:t>
            </a:r>
          </a:p>
          <a:p>
            <a:pPr algn="ctr">
              <a:buFont typeface="Wingdings" panose="05000000000000000000" pitchFamily="2" charset="2"/>
              <a:buChar char="ü"/>
            </a:pPr>
            <a:r>
              <a:rPr lang="en-US" dirty="0">
                <a:solidFill>
                  <a:srgbClr val="0070C0"/>
                </a:solidFill>
                <a:latin typeface="Andalus" panose="02020603050405020304" pitchFamily="18" charset="-78"/>
                <a:cs typeface="Andalus" panose="02020603050405020304" pitchFamily="18" charset="-78"/>
              </a:rPr>
              <a:t>Object class identification</a:t>
            </a:r>
          </a:p>
          <a:p>
            <a:pPr algn="ctr">
              <a:buFont typeface="Wingdings" panose="05000000000000000000" pitchFamily="2" charset="2"/>
              <a:buChar char="ü"/>
            </a:pPr>
            <a:r>
              <a:rPr lang="en-US" dirty="0">
                <a:solidFill>
                  <a:srgbClr val="0070C0"/>
                </a:solidFill>
                <a:latin typeface="Andalus" panose="02020603050405020304" pitchFamily="18" charset="-78"/>
                <a:cs typeface="Andalus" panose="02020603050405020304" pitchFamily="18" charset="-78"/>
              </a:rPr>
              <a:t>Design models</a:t>
            </a:r>
          </a:p>
        </p:txBody>
      </p:sp>
    </p:spTree>
    <p:extLst>
      <p:ext uri="{BB962C8B-B14F-4D97-AF65-F5344CB8AC3E}">
        <p14:creationId xmlns:p14="http://schemas.microsoft.com/office/powerpoint/2010/main" val="3117799866"/>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499"/>
            <a:ext cx="8229600" cy="2192803"/>
          </a:xfrm>
        </p:spPr>
        <p:txBody>
          <a:bodyPr/>
          <a:lstStyle/>
          <a:p>
            <a:pPr algn="ctr"/>
            <a:r>
              <a:rPr lang="en-US" dirty="0"/>
              <a:t>Implementation issues</a:t>
            </a:r>
            <a:br>
              <a:rPr lang="en-US" dirty="0"/>
            </a:br>
            <a:br>
              <a:rPr lang="en-US" dirty="0"/>
            </a:br>
            <a:r>
              <a:rPr lang="en-US" dirty="0">
                <a:solidFill>
                  <a:schemeClr val="tx1">
                    <a:lumMod val="50000"/>
                    <a:lumOff val="50000"/>
                  </a:schemeClr>
                </a:solidFill>
              </a:rPr>
              <a:t>Reuse</a:t>
            </a:r>
            <a:br>
              <a:rPr lang="en-US" dirty="0">
                <a:solidFill>
                  <a:srgbClr val="FF0000"/>
                </a:solidFill>
              </a:rPr>
            </a:br>
            <a:r>
              <a:rPr lang="en-US" dirty="0">
                <a:solidFill>
                  <a:schemeClr val="tx1">
                    <a:lumMod val="50000"/>
                    <a:lumOff val="50000"/>
                  </a:schemeClr>
                </a:solidFill>
              </a:rPr>
              <a:t>Configuration management</a:t>
            </a:r>
            <a:br>
              <a:rPr lang="en-US" dirty="0">
                <a:solidFill>
                  <a:srgbClr val="FF0000"/>
                </a:solidFill>
              </a:rPr>
            </a:br>
            <a:r>
              <a:rPr lang="en-US" dirty="0">
                <a:solidFill>
                  <a:srgbClr val="FF0000"/>
                </a:solidFill>
              </a:rPr>
              <a:t>Host-target development</a:t>
            </a:r>
          </a:p>
        </p:txBody>
      </p:sp>
    </p:spTree>
    <p:extLst>
      <p:ext uri="{BB962C8B-B14F-4D97-AF65-F5344CB8AC3E}">
        <p14:creationId xmlns:p14="http://schemas.microsoft.com/office/powerpoint/2010/main" val="3952577391"/>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3" name="Content Placeholder 2"/>
          <p:cNvSpPr>
            <a:spLocks noGrp="1"/>
          </p:cNvSpPr>
          <p:nvPr>
            <p:ph idx="1"/>
          </p:nvPr>
        </p:nvSpPr>
        <p:spPr>
          <a:xfrm>
            <a:off x="457200" y="1600200"/>
            <a:ext cx="8229600" cy="4756150"/>
          </a:xfrm>
        </p:spPr>
        <p:txBody>
          <a:bodyPr/>
          <a:lstStyle/>
          <a:p>
            <a:r>
              <a:rPr lang="en-US" dirty="0"/>
              <a:t>Most software is developed on one computer (the host), but runs on a separate machine (the target). </a:t>
            </a:r>
          </a:p>
          <a:p>
            <a:r>
              <a:rPr lang="en-US" dirty="0"/>
              <a:t>More generally, we can talk about a </a:t>
            </a:r>
            <a:r>
              <a:rPr lang="en-US" dirty="0">
                <a:solidFill>
                  <a:srgbClr val="FF0000"/>
                </a:solidFill>
              </a:rPr>
              <a:t>development platform</a:t>
            </a:r>
            <a:r>
              <a:rPr lang="en-US" dirty="0"/>
              <a:t> and an </a:t>
            </a:r>
            <a:r>
              <a:rPr lang="en-US" dirty="0">
                <a:solidFill>
                  <a:srgbClr val="FF0000"/>
                </a:solidFill>
              </a:rPr>
              <a:t>execution platform</a:t>
            </a:r>
            <a:r>
              <a:rPr lang="en-US" dirty="0"/>
              <a:t>. </a:t>
            </a:r>
          </a:p>
          <a:p>
            <a:pPr lvl="1"/>
            <a:r>
              <a:rPr lang="en-US" dirty="0"/>
              <a:t>A </a:t>
            </a:r>
            <a:r>
              <a:rPr lang="en-US" b="1" dirty="0"/>
              <a:t>platform</a:t>
            </a:r>
            <a:r>
              <a:rPr lang="en-US" dirty="0"/>
              <a:t> is more than just </a:t>
            </a:r>
            <a:r>
              <a:rPr lang="en-US" dirty="0">
                <a:solidFill>
                  <a:srgbClr val="FF0000"/>
                </a:solidFill>
              </a:rPr>
              <a:t>hardware</a:t>
            </a:r>
            <a:r>
              <a:rPr lang="en-US" dirty="0"/>
              <a:t>. </a:t>
            </a:r>
          </a:p>
          <a:p>
            <a:pPr lvl="1"/>
            <a:r>
              <a:rPr lang="en-US" dirty="0"/>
              <a:t>It </a:t>
            </a:r>
            <a:r>
              <a:rPr lang="en-US" b="1" dirty="0"/>
              <a:t>includes</a:t>
            </a:r>
            <a:r>
              <a:rPr lang="en-US" dirty="0"/>
              <a:t> the installed </a:t>
            </a:r>
            <a:r>
              <a:rPr lang="en-US" dirty="0">
                <a:solidFill>
                  <a:srgbClr val="FF0000"/>
                </a:solidFill>
              </a:rPr>
              <a:t>operating system </a:t>
            </a:r>
            <a:r>
              <a:rPr lang="en-US" dirty="0"/>
              <a:t>plus other </a:t>
            </a:r>
            <a:r>
              <a:rPr lang="en-US" dirty="0">
                <a:solidFill>
                  <a:srgbClr val="FF0000"/>
                </a:solidFill>
              </a:rPr>
              <a:t>supporting software</a:t>
            </a:r>
            <a:r>
              <a:rPr lang="en-US" dirty="0"/>
              <a:t> such as a </a:t>
            </a:r>
            <a:r>
              <a:rPr lang="en-US" b="1" dirty="0"/>
              <a:t>database management system </a:t>
            </a:r>
            <a:r>
              <a:rPr lang="en-US" dirty="0"/>
              <a:t>or, for development platforms, an </a:t>
            </a:r>
            <a:r>
              <a:rPr lang="en-US" dirty="0">
                <a:solidFill>
                  <a:srgbClr val="FF0000"/>
                </a:solidFill>
              </a:rPr>
              <a:t>interactive development environment</a:t>
            </a:r>
            <a:r>
              <a:rPr lang="en-US" dirty="0"/>
              <a:t>.</a:t>
            </a:r>
          </a:p>
          <a:p>
            <a:r>
              <a:rPr lang="en-US" b="1" dirty="0"/>
              <a:t>Development platform </a:t>
            </a:r>
            <a:r>
              <a:rPr lang="en-US" dirty="0"/>
              <a:t>usually has different installed software than </a:t>
            </a:r>
            <a:r>
              <a:rPr lang="en-US" b="1" dirty="0"/>
              <a:t>execution platform</a:t>
            </a:r>
            <a:r>
              <a:rPr lang="en-US" dirty="0"/>
              <a:t>;</a:t>
            </a:r>
            <a:r>
              <a:rPr lang="en-GB" dirty="0"/>
              <a:t> these platforms may have different </a:t>
            </a:r>
            <a:r>
              <a:rPr lang="en-GB" dirty="0">
                <a:solidFill>
                  <a:srgbClr val="FF0000"/>
                </a:solidFill>
              </a:rPr>
              <a:t>architectures</a:t>
            </a:r>
            <a:r>
              <a:rPr lang="en-GB" dirty="0"/>
              <a:t>.</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42</a:t>
            </a:fld>
            <a:endParaRPr lang="en-US"/>
          </a:p>
        </p:txBody>
      </p:sp>
      <p:pic>
        <p:nvPicPr>
          <p:cNvPr id="7" name="Picture 6">
            <a:extLst>
              <a:ext uri="{FF2B5EF4-FFF2-40B4-BE49-F238E27FC236}">
                <a16:creationId xmlns:a16="http://schemas.microsoft.com/office/drawing/2014/main" id="{79CAC65F-70F1-4FE6-8101-05431489560F}"/>
              </a:ext>
            </a:extLst>
          </p:cNvPr>
          <p:cNvPicPr>
            <a:picLocks noChangeAspect="1"/>
          </p:cNvPicPr>
          <p:nvPr/>
        </p:nvPicPr>
        <p:blipFill>
          <a:blip r:embed="rId2"/>
          <a:stretch>
            <a:fillRect/>
          </a:stretch>
        </p:blipFill>
        <p:spPr>
          <a:xfrm>
            <a:off x="959545" y="1963737"/>
            <a:ext cx="7224909" cy="3733678"/>
          </a:xfrm>
          <a:prstGeom prst="rect">
            <a:avLst/>
          </a:prstGeom>
        </p:spPr>
      </p:pic>
    </p:spTree>
    <p:extLst>
      <p:ext uri="{BB962C8B-B14F-4D97-AF65-F5344CB8AC3E}">
        <p14:creationId xmlns:p14="http://schemas.microsoft.com/office/powerpoint/2010/main" val="2030566763"/>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platform tools</a:t>
            </a:r>
          </a:p>
        </p:txBody>
      </p:sp>
      <p:sp>
        <p:nvSpPr>
          <p:cNvPr id="3" name="Content Placeholder 2"/>
          <p:cNvSpPr>
            <a:spLocks noGrp="1"/>
          </p:cNvSpPr>
          <p:nvPr>
            <p:ph idx="1"/>
          </p:nvPr>
        </p:nvSpPr>
        <p:spPr/>
        <p:txBody>
          <a:bodyPr/>
          <a:lstStyle/>
          <a:p>
            <a:r>
              <a:rPr lang="en-US" dirty="0"/>
              <a:t>An integrated compiler and syntax-directed editing system that allows you to create, edit and compile code.</a:t>
            </a:r>
            <a:endParaRPr lang="en-GB" dirty="0"/>
          </a:p>
          <a:p>
            <a:r>
              <a:rPr lang="en-US" dirty="0"/>
              <a:t>A language debugging system.</a:t>
            </a:r>
            <a:endParaRPr lang="en-GB" dirty="0"/>
          </a:p>
          <a:p>
            <a:r>
              <a:rPr lang="en-US" dirty="0"/>
              <a:t>Graphical editing tools, such as tools to edit UML models.</a:t>
            </a:r>
            <a:endParaRPr lang="en-GB" dirty="0"/>
          </a:p>
          <a:p>
            <a:r>
              <a:rPr lang="en-US" dirty="0"/>
              <a:t>Testing tools, such as </a:t>
            </a:r>
            <a:r>
              <a:rPr lang="en-US" dirty="0" err="1">
                <a:solidFill>
                  <a:srgbClr val="FF0000"/>
                </a:solidFill>
              </a:rPr>
              <a:t>Junit</a:t>
            </a:r>
            <a:r>
              <a:rPr lang="en-US" dirty="0"/>
              <a:t> that can automatically run a set of tests on a </a:t>
            </a:r>
            <a:r>
              <a:rPr lang="en-US" dirty="0">
                <a:solidFill>
                  <a:srgbClr val="FF0000"/>
                </a:solidFill>
              </a:rPr>
              <a:t>new version of a program</a:t>
            </a:r>
            <a:r>
              <a:rPr lang="en-US" dirty="0"/>
              <a:t>.</a:t>
            </a:r>
            <a:endParaRPr lang="en-GB" dirty="0"/>
          </a:p>
          <a:p>
            <a:r>
              <a:rPr lang="en-US" dirty="0"/>
              <a:t>Project support tools that help you organize the code for different development projects.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development environments (</a:t>
            </a:r>
            <a:r>
              <a:rPr lang="en-US" dirty="0" err="1"/>
              <a:t>IDEs</a:t>
            </a:r>
            <a:r>
              <a:rPr lang="en-US" dirty="0"/>
              <a:t>)</a:t>
            </a:r>
          </a:p>
        </p:txBody>
      </p:sp>
      <p:sp>
        <p:nvSpPr>
          <p:cNvPr id="3" name="Content Placeholder 2"/>
          <p:cNvSpPr>
            <a:spLocks noGrp="1"/>
          </p:cNvSpPr>
          <p:nvPr>
            <p:ph idx="1"/>
          </p:nvPr>
        </p:nvSpPr>
        <p:spPr/>
        <p:txBody>
          <a:bodyPr/>
          <a:lstStyle/>
          <a:p>
            <a:r>
              <a:rPr lang="en-US" b="1" dirty="0"/>
              <a:t>Software development tools </a:t>
            </a:r>
            <a:r>
              <a:rPr lang="en-US" dirty="0"/>
              <a:t>are often </a:t>
            </a:r>
            <a:r>
              <a:rPr lang="en-US" dirty="0">
                <a:solidFill>
                  <a:srgbClr val="FF0000"/>
                </a:solidFill>
              </a:rPr>
              <a:t>grouped</a:t>
            </a:r>
            <a:r>
              <a:rPr lang="en-US" dirty="0"/>
              <a:t> to create an </a:t>
            </a:r>
            <a:r>
              <a:rPr lang="en-US" b="1" dirty="0"/>
              <a:t>integrated development environment </a:t>
            </a:r>
            <a:r>
              <a:rPr lang="en-US" dirty="0"/>
              <a:t>(IDE). </a:t>
            </a:r>
          </a:p>
          <a:p>
            <a:r>
              <a:rPr lang="en-US" b="1" dirty="0"/>
              <a:t>An IDE is a set of software tools that supports different aspects of software development</a:t>
            </a:r>
            <a:r>
              <a:rPr lang="en-US" dirty="0"/>
              <a:t>, within some common framework and user interface. </a:t>
            </a:r>
          </a:p>
          <a:p>
            <a:r>
              <a:rPr lang="en-US" dirty="0"/>
              <a:t>IDEs are created to support development in a specific programming language such as </a:t>
            </a:r>
            <a:r>
              <a:rPr lang="en-US" b="1" dirty="0"/>
              <a:t>Java</a:t>
            </a:r>
            <a:r>
              <a:rPr lang="en-US" dirty="0"/>
              <a:t>. The language IDE may be developed specially, or may be an instantiation of a general-purpose IDE, with specific language-support tools.</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Component/system deployment factors</a:t>
            </a:r>
          </a:p>
        </p:txBody>
      </p:sp>
      <p:sp>
        <p:nvSpPr>
          <p:cNvPr id="3" name="Content Placeholder 2"/>
          <p:cNvSpPr>
            <a:spLocks noGrp="1"/>
          </p:cNvSpPr>
          <p:nvPr>
            <p:ph idx="1"/>
          </p:nvPr>
        </p:nvSpPr>
        <p:spPr>
          <a:xfrm>
            <a:off x="227517" y="1630489"/>
            <a:ext cx="8229600" cy="4525963"/>
          </a:xfrm>
        </p:spPr>
        <p:txBody>
          <a:bodyPr/>
          <a:lstStyle/>
          <a:p>
            <a:r>
              <a:rPr lang="en-US" sz="2000" dirty="0"/>
              <a:t>If a component is designed for a </a:t>
            </a:r>
            <a:r>
              <a:rPr lang="en-US" sz="2000" b="1" dirty="0"/>
              <a:t>specific hardware architecture</a:t>
            </a:r>
            <a:r>
              <a:rPr lang="en-US" sz="2000" dirty="0"/>
              <a:t>, or relies on some other software system, it must obviously be deployed on a platform that provides the required hardware and software support.</a:t>
            </a:r>
            <a:endParaRPr lang="en-GB" sz="2000" dirty="0"/>
          </a:p>
          <a:p>
            <a:r>
              <a:rPr lang="en-US" sz="2000" dirty="0"/>
              <a:t>High </a:t>
            </a:r>
            <a:r>
              <a:rPr lang="en-US" sz="2000" b="1" dirty="0"/>
              <a:t>availability</a:t>
            </a:r>
            <a:r>
              <a:rPr lang="en-US" sz="2000" dirty="0"/>
              <a:t> systems may require components to be deployed on more than one </a:t>
            </a:r>
            <a:r>
              <a:rPr lang="en-US" sz="2000" b="1" dirty="0"/>
              <a:t>platform</a:t>
            </a:r>
            <a:r>
              <a:rPr lang="en-US" sz="2000" dirty="0"/>
              <a:t>. This means that, in the event of </a:t>
            </a:r>
            <a:r>
              <a:rPr lang="en-US" sz="2000" b="1" dirty="0"/>
              <a:t>platform failure</a:t>
            </a:r>
            <a:r>
              <a:rPr lang="en-US" sz="2000" dirty="0"/>
              <a:t>, an alternative implementation of the component is available.</a:t>
            </a:r>
            <a:r>
              <a:rPr lang="en-GB" sz="2000" dirty="0"/>
              <a:t> </a:t>
            </a:r>
            <a:endParaRPr lang="en-US" sz="2000" dirty="0"/>
          </a:p>
          <a:p>
            <a:r>
              <a:rPr lang="en-US" sz="2000" dirty="0"/>
              <a:t>If there is a </a:t>
            </a:r>
            <a:r>
              <a:rPr lang="en-US" sz="2000" dirty="0">
                <a:solidFill>
                  <a:srgbClr val="FF0000"/>
                </a:solidFill>
              </a:rPr>
              <a:t>high level of communications traffic between components</a:t>
            </a:r>
            <a:r>
              <a:rPr lang="en-US" sz="2000" dirty="0"/>
              <a:t>, it usually makes sense to deploy them on the same </a:t>
            </a:r>
            <a:r>
              <a:rPr lang="en-US" sz="2000" b="1" dirty="0"/>
              <a:t>platform</a:t>
            </a:r>
            <a:r>
              <a:rPr lang="en-US" sz="2000" dirty="0"/>
              <a:t> or on platforms that are physically close to one other. This reduces the delay between the time a message is sent by one component and received by another.</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971"/>
            <a:ext cx="8229600" cy="1143000"/>
          </a:xfrm>
        </p:spPr>
        <p:txBody>
          <a:bodyPr/>
          <a:lstStyle/>
          <a:p>
            <a:pPr algn="ctr"/>
            <a:r>
              <a:rPr lang="en-US" dirty="0"/>
              <a:t>Open source development</a:t>
            </a:r>
          </a:p>
        </p:txBody>
      </p:sp>
    </p:spTree>
    <p:extLst>
      <p:ext uri="{BB962C8B-B14F-4D97-AF65-F5344CB8AC3E}">
        <p14:creationId xmlns:p14="http://schemas.microsoft.com/office/powerpoint/2010/main" val="154567158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lstStyle/>
          <a:p>
            <a:r>
              <a:rPr lang="en-US" dirty="0"/>
              <a:t>Open source development is an approach to software development in which the source code of a software system is </a:t>
            </a:r>
            <a:r>
              <a:rPr lang="en-US" b="1" dirty="0"/>
              <a:t>published</a:t>
            </a:r>
            <a:r>
              <a:rPr lang="en-US" dirty="0"/>
              <a:t> and </a:t>
            </a:r>
            <a:r>
              <a:rPr lang="en-US" b="1" dirty="0"/>
              <a:t>volunteers</a:t>
            </a:r>
            <a:r>
              <a:rPr lang="en-US" dirty="0"/>
              <a:t> are </a:t>
            </a:r>
            <a:r>
              <a:rPr lang="en-US" dirty="0">
                <a:solidFill>
                  <a:srgbClr val="FF0000"/>
                </a:solidFill>
              </a:rPr>
              <a:t>invited</a:t>
            </a:r>
            <a:r>
              <a:rPr lang="en-US" dirty="0"/>
              <a:t> to </a:t>
            </a:r>
            <a:r>
              <a:rPr lang="en-US" b="1" dirty="0"/>
              <a:t>participate</a:t>
            </a:r>
            <a:r>
              <a:rPr lang="en-US" dirty="0"/>
              <a:t> in the development process</a:t>
            </a:r>
          </a:p>
          <a:p>
            <a:r>
              <a:rPr lang="en-US" dirty="0"/>
              <a:t>Its roots are in the </a:t>
            </a:r>
            <a:r>
              <a:rPr lang="en-US" b="1" dirty="0"/>
              <a:t>Free Software Foundation </a:t>
            </a:r>
            <a:r>
              <a:rPr lang="en-US" dirty="0"/>
              <a:t>(</a:t>
            </a:r>
            <a:r>
              <a:rPr lang="en-US" dirty="0" err="1"/>
              <a:t>www.fsf.org</a:t>
            </a:r>
            <a:r>
              <a:rPr lang="en-US" dirty="0"/>
              <a:t>), which advocates that source code should not be </a:t>
            </a:r>
            <a:r>
              <a:rPr lang="en-US" b="1" dirty="0"/>
              <a:t>proprietary</a:t>
            </a:r>
            <a:r>
              <a:rPr lang="en-US" dirty="0"/>
              <a:t> but rather should always be available for </a:t>
            </a:r>
            <a:r>
              <a:rPr lang="en-US" b="1" dirty="0"/>
              <a:t>users</a:t>
            </a:r>
            <a:r>
              <a:rPr lang="en-US" dirty="0"/>
              <a:t> to examine and modify as they wish. </a:t>
            </a:r>
          </a:p>
          <a:p>
            <a:r>
              <a:rPr lang="en-US" b="1" dirty="0"/>
              <a:t>Open source software </a:t>
            </a:r>
            <a:r>
              <a:rPr lang="en-US" dirty="0"/>
              <a:t>extended this idea by using the </a:t>
            </a:r>
            <a:r>
              <a:rPr lang="en-US" b="1" dirty="0"/>
              <a:t>Internet</a:t>
            </a:r>
            <a:r>
              <a:rPr lang="en-US" dirty="0"/>
              <a:t> to </a:t>
            </a:r>
            <a:r>
              <a:rPr lang="en-US" dirty="0">
                <a:solidFill>
                  <a:srgbClr val="FF0000"/>
                </a:solidFill>
              </a:rPr>
              <a:t>recruit</a:t>
            </a:r>
            <a:r>
              <a:rPr lang="en-US" dirty="0"/>
              <a:t> a much larger population of volunteer developers. Many of them are also users of the code. </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systems</a:t>
            </a:r>
          </a:p>
        </p:txBody>
      </p:sp>
      <p:sp>
        <p:nvSpPr>
          <p:cNvPr id="3" name="Content Placeholder 2"/>
          <p:cNvSpPr>
            <a:spLocks noGrp="1"/>
          </p:cNvSpPr>
          <p:nvPr>
            <p:ph idx="1"/>
          </p:nvPr>
        </p:nvSpPr>
        <p:spPr>
          <a:xfrm>
            <a:off x="457200" y="1600200"/>
            <a:ext cx="8229600" cy="4525963"/>
          </a:xfrm>
        </p:spPr>
        <p:txBody>
          <a:bodyPr/>
          <a:lstStyle/>
          <a:p>
            <a:r>
              <a:rPr lang="en-US" dirty="0"/>
              <a:t>The best-known open source product is, of course, the </a:t>
            </a:r>
            <a:r>
              <a:rPr lang="en-US" b="1" dirty="0"/>
              <a:t>Linux operating system </a:t>
            </a:r>
            <a:r>
              <a:rPr lang="en-US" dirty="0"/>
              <a:t>which is widely used as a </a:t>
            </a:r>
            <a:r>
              <a:rPr lang="en-US" dirty="0">
                <a:solidFill>
                  <a:srgbClr val="FF0000"/>
                </a:solidFill>
              </a:rPr>
              <a:t>server system </a:t>
            </a:r>
            <a:r>
              <a:rPr lang="en-US" dirty="0"/>
              <a:t>and, increasingly, as a </a:t>
            </a:r>
            <a:r>
              <a:rPr lang="en-US" b="1" dirty="0"/>
              <a:t>desktop environment</a:t>
            </a:r>
            <a:r>
              <a:rPr lang="en-US" dirty="0"/>
              <a:t>.</a:t>
            </a:r>
          </a:p>
          <a:p>
            <a:r>
              <a:rPr lang="en-US" dirty="0"/>
              <a:t>Other important open source products are </a:t>
            </a:r>
            <a:r>
              <a:rPr lang="en-US" b="1" dirty="0"/>
              <a:t>Java</a:t>
            </a:r>
            <a:r>
              <a:rPr lang="en-US" dirty="0"/>
              <a:t>, the </a:t>
            </a:r>
            <a:r>
              <a:rPr lang="en-US" b="1" dirty="0"/>
              <a:t>Apache web server</a:t>
            </a:r>
            <a:r>
              <a:rPr lang="en-US" dirty="0"/>
              <a:t> and the </a:t>
            </a:r>
            <a:r>
              <a:rPr lang="en-US" b="1" dirty="0" err="1"/>
              <a:t>mySQL</a:t>
            </a:r>
            <a:r>
              <a:rPr lang="en-US" dirty="0"/>
              <a:t> </a:t>
            </a:r>
            <a:r>
              <a:rPr lang="en-US" b="1" dirty="0"/>
              <a:t>database management system</a:t>
            </a:r>
            <a:r>
              <a:rPr lang="en-US" dirty="0"/>
              <a:t>.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issues</a:t>
            </a:r>
          </a:p>
        </p:txBody>
      </p:sp>
      <p:sp>
        <p:nvSpPr>
          <p:cNvPr id="3" name="Content Placeholder 2"/>
          <p:cNvSpPr>
            <a:spLocks noGrp="1"/>
          </p:cNvSpPr>
          <p:nvPr>
            <p:ph idx="1"/>
          </p:nvPr>
        </p:nvSpPr>
        <p:spPr/>
        <p:txBody>
          <a:bodyPr/>
          <a:lstStyle/>
          <a:p>
            <a:r>
              <a:rPr lang="en-US" dirty="0"/>
              <a:t>Should the product that is being developed make use of </a:t>
            </a:r>
            <a:r>
              <a:rPr lang="en-US" b="1" dirty="0"/>
              <a:t>open source components</a:t>
            </a:r>
            <a:r>
              <a:rPr lang="en-US" dirty="0"/>
              <a:t>?</a:t>
            </a:r>
            <a:endParaRPr lang="en-GB" dirty="0"/>
          </a:p>
          <a:p>
            <a:r>
              <a:rPr lang="en-US" dirty="0"/>
              <a:t>Should an </a:t>
            </a:r>
            <a:r>
              <a:rPr lang="en-US" b="1" dirty="0"/>
              <a:t>open source approach </a:t>
            </a:r>
            <a:r>
              <a:rPr lang="en-US" dirty="0"/>
              <a:t>be used for the software’s development?</a:t>
            </a:r>
          </a:p>
          <a:p>
            <a:pPr>
              <a:buNone/>
            </a:pP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a:t>Object class identification</a:t>
            </a:r>
          </a:p>
        </p:txBody>
      </p:sp>
      <p:sp>
        <p:nvSpPr>
          <p:cNvPr id="41987" name="Rectangle 3"/>
          <p:cNvSpPr>
            <a:spLocks noGrp="1" noChangeArrowheads="1"/>
          </p:cNvSpPr>
          <p:nvPr>
            <p:ph idx="1"/>
          </p:nvPr>
        </p:nvSpPr>
        <p:spPr>
          <a:noFill/>
          <a:ln/>
        </p:spPr>
        <p:txBody>
          <a:bodyPr lIns="90840" tIns="44623" rIns="90840" bIns="44623"/>
          <a:lstStyle/>
          <a:p>
            <a:r>
              <a:rPr lang="en-GB" dirty="0"/>
              <a:t>Identifying object classes is often a difficult part of object oriented design.</a:t>
            </a:r>
          </a:p>
          <a:p>
            <a:r>
              <a:rPr lang="en-GB" dirty="0"/>
              <a:t>There is no 'magic formula' for object identification. It relies on the skill, experience and domain knowledge of system designers.</a:t>
            </a:r>
          </a:p>
          <a:p>
            <a:r>
              <a:rPr lang="en-GB" dirty="0"/>
              <a:t>Object identification is an iterative process. You are 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business</a:t>
            </a:r>
          </a:p>
        </p:txBody>
      </p:sp>
      <p:sp>
        <p:nvSpPr>
          <p:cNvPr id="3" name="Content Placeholder 2"/>
          <p:cNvSpPr>
            <a:spLocks noGrp="1"/>
          </p:cNvSpPr>
          <p:nvPr>
            <p:ph idx="1"/>
          </p:nvPr>
        </p:nvSpPr>
        <p:spPr/>
        <p:txBody>
          <a:bodyPr/>
          <a:lstStyle/>
          <a:p>
            <a:r>
              <a:rPr lang="en-US" dirty="0"/>
              <a:t>More and more product companies are using an open source approach to development. </a:t>
            </a:r>
          </a:p>
          <a:p>
            <a:r>
              <a:rPr lang="en-US" dirty="0"/>
              <a:t>Their </a:t>
            </a:r>
            <a:r>
              <a:rPr lang="en-US" b="1" dirty="0"/>
              <a:t>business model</a:t>
            </a:r>
            <a:r>
              <a:rPr lang="en-US" dirty="0"/>
              <a:t> is not </a:t>
            </a:r>
            <a:r>
              <a:rPr lang="en-US" dirty="0">
                <a:solidFill>
                  <a:srgbClr val="FF0000"/>
                </a:solidFill>
              </a:rPr>
              <a:t>reliant</a:t>
            </a:r>
            <a:r>
              <a:rPr lang="en-US" dirty="0"/>
              <a:t> on </a:t>
            </a:r>
            <a:r>
              <a:rPr lang="en-US" b="1" dirty="0"/>
              <a:t>selling a software product</a:t>
            </a:r>
            <a:r>
              <a:rPr lang="en-US" dirty="0"/>
              <a:t> but on selling </a:t>
            </a:r>
            <a:r>
              <a:rPr lang="en-US" b="1" dirty="0"/>
              <a:t>support for that product</a:t>
            </a:r>
            <a:r>
              <a:rPr lang="en-US" dirty="0"/>
              <a:t>. </a:t>
            </a:r>
          </a:p>
          <a:p>
            <a:r>
              <a:rPr lang="en-US" dirty="0"/>
              <a:t>They believe that involving the </a:t>
            </a:r>
            <a:r>
              <a:rPr lang="en-US" b="1" dirty="0"/>
              <a:t>open source community </a:t>
            </a:r>
            <a:r>
              <a:rPr lang="en-US" dirty="0"/>
              <a:t>will allow software to be </a:t>
            </a:r>
            <a:r>
              <a:rPr lang="en-US" b="1" dirty="0"/>
              <a:t>developed</a:t>
            </a:r>
            <a:r>
              <a:rPr lang="en-US" dirty="0"/>
              <a:t> more </a:t>
            </a:r>
            <a:r>
              <a:rPr lang="en-US" dirty="0">
                <a:solidFill>
                  <a:srgbClr val="FF0000"/>
                </a:solidFill>
              </a:rPr>
              <a:t>cheaply</a:t>
            </a:r>
            <a:r>
              <a:rPr lang="en-US" dirty="0"/>
              <a:t>, more </a:t>
            </a:r>
            <a:r>
              <a:rPr lang="en-US" dirty="0">
                <a:solidFill>
                  <a:srgbClr val="FF0000"/>
                </a:solidFill>
              </a:rPr>
              <a:t>quickly</a:t>
            </a:r>
            <a:r>
              <a:rPr lang="en-US" dirty="0"/>
              <a:t> and will create a </a:t>
            </a:r>
            <a:r>
              <a:rPr lang="en-US" dirty="0">
                <a:solidFill>
                  <a:srgbClr val="FF0000"/>
                </a:solidFill>
              </a:rPr>
              <a:t>community of users</a:t>
            </a:r>
            <a:r>
              <a:rPr lang="en-US" dirty="0"/>
              <a:t> for the software.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6970"/>
            <a:ext cx="8229600" cy="1546217"/>
          </a:xfrm>
        </p:spPr>
        <p:txBody>
          <a:bodyPr/>
          <a:lstStyle/>
          <a:p>
            <a:pPr algn="ctr"/>
            <a:r>
              <a:rPr lang="en-US" dirty="0"/>
              <a:t>Open source development</a:t>
            </a:r>
            <a:br>
              <a:rPr lang="en-US" dirty="0"/>
            </a:br>
            <a:br>
              <a:rPr lang="en-US" dirty="0"/>
            </a:br>
            <a:r>
              <a:rPr lang="en-US" dirty="0">
                <a:solidFill>
                  <a:srgbClr val="FF0000"/>
                </a:solidFill>
              </a:rPr>
              <a:t>Open-source licensing</a:t>
            </a:r>
          </a:p>
        </p:txBody>
      </p:sp>
    </p:spTree>
    <p:extLst>
      <p:ext uri="{BB962C8B-B14F-4D97-AF65-F5344CB8AC3E}">
        <p14:creationId xmlns:p14="http://schemas.microsoft.com/office/powerpoint/2010/main" val="1765892787"/>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a:xfrm>
            <a:off x="457200" y="1600200"/>
            <a:ext cx="8229600" cy="4983162"/>
          </a:xfrm>
        </p:spPr>
        <p:txBody>
          <a:bodyPr/>
          <a:lstStyle/>
          <a:p>
            <a:r>
              <a:rPr lang="en-US" dirty="0"/>
              <a:t>A </a:t>
            </a:r>
            <a:r>
              <a:rPr lang="en-US" dirty="0">
                <a:solidFill>
                  <a:srgbClr val="FF0000"/>
                </a:solidFill>
              </a:rPr>
              <a:t>fundamental</a:t>
            </a:r>
            <a:r>
              <a:rPr lang="en-US" dirty="0"/>
              <a:t> </a:t>
            </a:r>
            <a:r>
              <a:rPr lang="en-US" dirty="0">
                <a:solidFill>
                  <a:srgbClr val="FF0000"/>
                </a:solidFill>
              </a:rPr>
              <a:t>principle</a:t>
            </a:r>
            <a:r>
              <a:rPr lang="en-US" dirty="0"/>
              <a:t> of </a:t>
            </a:r>
            <a:r>
              <a:rPr lang="en-US" b="1" dirty="0"/>
              <a:t>open-source development </a:t>
            </a:r>
            <a:r>
              <a:rPr lang="en-US" dirty="0"/>
              <a:t>is that </a:t>
            </a:r>
            <a:r>
              <a:rPr lang="en-US" b="1" dirty="0"/>
              <a:t>source code </a:t>
            </a:r>
            <a:r>
              <a:rPr lang="en-US" dirty="0"/>
              <a:t>should be </a:t>
            </a:r>
            <a:r>
              <a:rPr lang="en-US" b="1" dirty="0"/>
              <a:t>freely available</a:t>
            </a:r>
            <a:r>
              <a:rPr lang="en-US" dirty="0"/>
              <a:t>, </a:t>
            </a:r>
            <a:r>
              <a:rPr lang="en-US" i="1" dirty="0"/>
              <a:t>this does not mean that anyone can do as they wish with that code</a:t>
            </a:r>
            <a:r>
              <a:rPr lang="en-US" dirty="0"/>
              <a:t>.</a:t>
            </a:r>
          </a:p>
          <a:p>
            <a:pPr lvl="1"/>
            <a:r>
              <a:rPr lang="en-US" dirty="0"/>
              <a:t>Legally, the developer of the code (either a company or an individual) still owns the code. They can place restrictions on how it is used by including </a:t>
            </a:r>
            <a:r>
              <a:rPr lang="en-US" b="1" dirty="0"/>
              <a:t>legally binding conditions </a:t>
            </a:r>
            <a:r>
              <a:rPr lang="en-US" dirty="0"/>
              <a:t>in an open source software license. </a:t>
            </a:r>
          </a:p>
          <a:p>
            <a:pPr lvl="1"/>
            <a:r>
              <a:rPr lang="en-US" dirty="0"/>
              <a:t>Some open source developers </a:t>
            </a:r>
            <a:r>
              <a:rPr lang="en-US" b="1" dirty="0"/>
              <a:t>believe</a:t>
            </a:r>
            <a:r>
              <a:rPr lang="en-US" dirty="0"/>
              <a:t> that if an open source component is used to develop a new system, then that system should also be open source. </a:t>
            </a:r>
          </a:p>
          <a:p>
            <a:pPr lvl="1"/>
            <a:r>
              <a:rPr lang="en-US" dirty="0"/>
              <a:t>Others are </a:t>
            </a:r>
            <a:r>
              <a:rPr lang="en-US" b="1" dirty="0"/>
              <a:t>willing</a:t>
            </a:r>
            <a:r>
              <a:rPr lang="en-US" dirty="0"/>
              <a:t> to allow their code to be used without this restriction. The developed systems may be </a:t>
            </a:r>
            <a:r>
              <a:rPr lang="en-US" b="1" dirty="0"/>
              <a:t>proprietary</a:t>
            </a:r>
            <a:r>
              <a:rPr lang="en-US" dirty="0"/>
              <a:t> and sold as </a:t>
            </a:r>
            <a:r>
              <a:rPr lang="en-US" b="1" dirty="0"/>
              <a:t>closed source systems</a:t>
            </a:r>
            <a:r>
              <a:rPr lang="en-US" dirty="0"/>
              <a:t>.</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a:xfrm>
            <a:off x="457200" y="1600200"/>
            <a:ext cx="8229600" cy="4856871"/>
          </a:xfrm>
        </p:spPr>
        <p:txBody>
          <a:bodyPr/>
          <a:lstStyle/>
          <a:p>
            <a:r>
              <a:rPr lang="en-US" sz="2200" dirty="0"/>
              <a:t>The GNU </a:t>
            </a:r>
            <a:r>
              <a:rPr lang="en-US" sz="2200" dirty="0">
                <a:solidFill>
                  <a:srgbClr val="FF0000"/>
                </a:solidFill>
              </a:rPr>
              <a:t>General Public License </a:t>
            </a:r>
            <a:r>
              <a:rPr lang="en-US" sz="2200" dirty="0"/>
              <a:t>(GPL). This is a so-called ‘</a:t>
            </a:r>
            <a:r>
              <a:rPr lang="en-US" sz="2200" dirty="0">
                <a:solidFill>
                  <a:srgbClr val="FF0000"/>
                </a:solidFill>
              </a:rPr>
              <a:t>reciprocal</a:t>
            </a:r>
            <a:r>
              <a:rPr lang="en-US" sz="2200" dirty="0"/>
              <a:t>’ license that means that if you use open source software that is licensed under the GPL license, then you must make that software open source. </a:t>
            </a:r>
            <a:endParaRPr lang="en-GB" sz="2200" dirty="0"/>
          </a:p>
          <a:p>
            <a:r>
              <a:rPr lang="en-US" sz="2200" dirty="0"/>
              <a:t>The GNU </a:t>
            </a:r>
            <a:r>
              <a:rPr lang="en-US" sz="2200" dirty="0">
                <a:solidFill>
                  <a:srgbClr val="FF0000"/>
                </a:solidFill>
              </a:rPr>
              <a:t>Lesser General Public License</a:t>
            </a:r>
            <a:r>
              <a:rPr lang="en-US" sz="2200" dirty="0"/>
              <a:t> (LGPL) is a variant of the GPL license where you can write components that link to open source code without having to publish the source of these components. </a:t>
            </a:r>
            <a:endParaRPr lang="en-GB" sz="2200" dirty="0"/>
          </a:p>
          <a:p>
            <a:r>
              <a:rPr lang="en-US" sz="2200" dirty="0"/>
              <a:t>The </a:t>
            </a:r>
            <a:r>
              <a:rPr lang="en-US" sz="2200" dirty="0">
                <a:solidFill>
                  <a:srgbClr val="FF0000"/>
                </a:solidFill>
              </a:rPr>
              <a:t>Berkley Standard Distribution </a:t>
            </a:r>
            <a:r>
              <a:rPr lang="en-US" sz="2200" dirty="0"/>
              <a:t>(BSD) License. This is a </a:t>
            </a:r>
            <a:r>
              <a:rPr lang="en-US" sz="2200" b="1" dirty="0"/>
              <a:t>non-reciprocal license</a:t>
            </a:r>
            <a:r>
              <a:rPr lang="en-US" sz="2200" dirty="0"/>
              <a:t>, which means you are not obliged to re-publish any changes or modifications made to open source code. You can include the code in </a:t>
            </a:r>
            <a:r>
              <a:rPr lang="en-US" sz="2200" b="1" dirty="0"/>
              <a:t>proprietary</a:t>
            </a:r>
            <a:r>
              <a:rPr lang="en-US" sz="2200" dirty="0"/>
              <a:t> systems that are </a:t>
            </a:r>
            <a:r>
              <a:rPr lang="en-US" sz="2200" b="1" dirty="0"/>
              <a:t>sold</a:t>
            </a:r>
            <a:r>
              <a:rPr lang="en-US" sz="2200" dirty="0"/>
              <a:t>.</a:t>
            </a:r>
            <a:endParaRPr lang="en-GB" sz="22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53</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management</a:t>
            </a:r>
          </a:p>
        </p:txBody>
      </p:sp>
      <p:sp>
        <p:nvSpPr>
          <p:cNvPr id="3" name="Content Placeholder 2"/>
          <p:cNvSpPr>
            <a:spLocks noGrp="1"/>
          </p:cNvSpPr>
          <p:nvPr>
            <p:ph idx="1"/>
          </p:nvPr>
        </p:nvSpPr>
        <p:spPr>
          <a:xfrm>
            <a:off x="457200" y="1600200"/>
            <a:ext cx="8229600" cy="4756150"/>
          </a:xfrm>
        </p:spPr>
        <p:txBody>
          <a:bodyPr/>
          <a:lstStyle/>
          <a:p>
            <a:r>
              <a:rPr lang="en-US" dirty="0"/>
              <a:t>Establish a system for maintaining information about open-source components that are downloaded and used. </a:t>
            </a:r>
            <a:endParaRPr lang="en-GB" dirty="0"/>
          </a:p>
          <a:p>
            <a:r>
              <a:rPr lang="en-US" dirty="0"/>
              <a:t>Be aware of the different types of licenses and understand how a component is licensed before it is used. </a:t>
            </a:r>
            <a:endParaRPr lang="en-GB" dirty="0"/>
          </a:p>
          <a:p>
            <a:r>
              <a:rPr lang="en-US" dirty="0"/>
              <a:t>Be aware of evolution pathways for components. </a:t>
            </a:r>
            <a:endParaRPr lang="en-GB" dirty="0"/>
          </a:p>
          <a:p>
            <a:r>
              <a:rPr lang="en-US" dirty="0"/>
              <a:t>Educate people about open source. </a:t>
            </a:r>
            <a:endParaRPr lang="en-GB" dirty="0"/>
          </a:p>
          <a:p>
            <a:r>
              <a:rPr lang="en-US" dirty="0"/>
              <a:t>Have auditing systems in place. </a:t>
            </a:r>
            <a:endParaRPr lang="en-GB" dirty="0"/>
          </a:p>
          <a:p>
            <a:r>
              <a:rPr lang="en-US" dirty="0"/>
              <a:t>Participate in the open source community.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229600" cy="4983162"/>
          </a:xfrm>
        </p:spPr>
        <p:txBody>
          <a:bodyPr/>
          <a:lstStyle/>
          <a:p>
            <a:r>
              <a:rPr lang="en-US" sz="2000" b="1" dirty="0"/>
              <a:t>Software design and implementation </a:t>
            </a:r>
            <a:r>
              <a:rPr lang="en-US" sz="2000" dirty="0"/>
              <a:t>are inter-leaved activities. The level of detail in the design depends on the </a:t>
            </a:r>
            <a:r>
              <a:rPr lang="en-US" sz="2000" dirty="0">
                <a:solidFill>
                  <a:srgbClr val="FF0000"/>
                </a:solidFill>
              </a:rPr>
              <a:t>type of system </a:t>
            </a:r>
            <a:r>
              <a:rPr lang="en-US" sz="2000" dirty="0"/>
              <a:t>and whether you are using a </a:t>
            </a:r>
            <a:r>
              <a:rPr lang="en-US" sz="2000" dirty="0">
                <a:solidFill>
                  <a:srgbClr val="FF0000"/>
                </a:solidFill>
              </a:rPr>
              <a:t>plan-driven or agile approach</a:t>
            </a:r>
            <a:r>
              <a:rPr lang="en-US" sz="2000" dirty="0"/>
              <a:t>.</a:t>
            </a:r>
            <a:endParaRPr lang="en-GB" sz="2000" dirty="0"/>
          </a:p>
          <a:p>
            <a:r>
              <a:rPr lang="en-US" sz="2000" dirty="0"/>
              <a:t>The process of </a:t>
            </a:r>
            <a:r>
              <a:rPr lang="en-US" sz="2000" b="1" dirty="0"/>
              <a:t>object-oriented design </a:t>
            </a:r>
            <a:r>
              <a:rPr lang="en-US" sz="2000" dirty="0"/>
              <a:t>includes activities to design the system </a:t>
            </a:r>
            <a:r>
              <a:rPr lang="en-US" sz="2000" dirty="0">
                <a:solidFill>
                  <a:srgbClr val="FF0000"/>
                </a:solidFill>
              </a:rPr>
              <a:t>architecture</a:t>
            </a:r>
            <a:r>
              <a:rPr lang="en-US" sz="2000" dirty="0"/>
              <a:t>, identify </a:t>
            </a:r>
            <a:r>
              <a:rPr lang="en-US" sz="2000" dirty="0">
                <a:solidFill>
                  <a:srgbClr val="FF0000"/>
                </a:solidFill>
              </a:rPr>
              <a:t>objects</a:t>
            </a:r>
            <a:r>
              <a:rPr lang="en-US" sz="2000" dirty="0"/>
              <a:t> in the system, describe the design using different </a:t>
            </a:r>
            <a:r>
              <a:rPr lang="en-US" sz="2000" dirty="0">
                <a:solidFill>
                  <a:srgbClr val="FF0000"/>
                </a:solidFill>
              </a:rPr>
              <a:t>object models </a:t>
            </a:r>
            <a:r>
              <a:rPr lang="en-US" sz="2000" dirty="0"/>
              <a:t>and document the </a:t>
            </a:r>
            <a:r>
              <a:rPr lang="en-US" sz="2000" dirty="0">
                <a:solidFill>
                  <a:srgbClr val="FF0000"/>
                </a:solidFill>
              </a:rPr>
              <a:t>component interfaces</a:t>
            </a:r>
            <a:r>
              <a:rPr lang="en-US" sz="2000" dirty="0"/>
              <a:t>.</a:t>
            </a:r>
            <a:endParaRPr lang="en-GB" sz="2000" dirty="0"/>
          </a:p>
          <a:p>
            <a:r>
              <a:rPr lang="en-US" sz="2000" dirty="0"/>
              <a:t>A range of different </a:t>
            </a:r>
            <a:r>
              <a:rPr lang="en-US" sz="2000" b="1" dirty="0"/>
              <a:t>models</a:t>
            </a:r>
            <a:r>
              <a:rPr lang="en-US" sz="2000" dirty="0"/>
              <a:t> may be produced during an </a:t>
            </a:r>
            <a:r>
              <a:rPr lang="en-US" sz="2000" b="1" dirty="0"/>
              <a:t>object-oriented design process</a:t>
            </a:r>
            <a:r>
              <a:rPr lang="en-US" sz="2000" dirty="0"/>
              <a:t>. These include </a:t>
            </a:r>
            <a:r>
              <a:rPr lang="en-US" sz="2000" dirty="0">
                <a:solidFill>
                  <a:srgbClr val="FF0000"/>
                </a:solidFill>
              </a:rPr>
              <a:t>static models </a:t>
            </a:r>
            <a:r>
              <a:rPr lang="en-US" sz="2000" dirty="0"/>
              <a:t>(class models, generalization models, association models) and </a:t>
            </a:r>
            <a:r>
              <a:rPr lang="en-US" sz="2000" dirty="0">
                <a:solidFill>
                  <a:srgbClr val="FF0000"/>
                </a:solidFill>
              </a:rPr>
              <a:t>dynamic models </a:t>
            </a:r>
            <a:r>
              <a:rPr lang="en-US" sz="2000" dirty="0"/>
              <a:t>(sequence models, state machine models).</a:t>
            </a:r>
            <a:endParaRPr lang="en-GB" sz="2000" dirty="0"/>
          </a:p>
          <a:p>
            <a:r>
              <a:rPr lang="en-US" sz="2000" b="1" dirty="0"/>
              <a:t>Component interfaces </a:t>
            </a:r>
            <a:r>
              <a:rPr lang="en-US" sz="2000" dirty="0"/>
              <a:t>must be defined </a:t>
            </a:r>
            <a:r>
              <a:rPr lang="en-US" sz="2000" dirty="0">
                <a:solidFill>
                  <a:srgbClr val="FF0000"/>
                </a:solidFill>
              </a:rPr>
              <a:t>precisely</a:t>
            </a:r>
            <a:r>
              <a:rPr lang="en-US" sz="2000" dirty="0"/>
              <a:t> so that other objects can use them. A </a:t>
            </a:r>
            <a:r>
              <a:rPr lang="en-US" sz="2000" b="1" dirty="0"/>
              <a:t>UML interface stereotype </a:t>
            </a:r>
            <a:r>
              <a:rPr lang="en-US" sz="2000" dirty="0"/>
              <a:t>may be used to </a:t>
            </a:r>
            <a:r>
              <a:rPr lang="en-US" sz="2000" dirty="0">
                <a:solidFill>
                  <a:srgbClr val="FF0000"/>
                </a:solidFill>
              </a:rPr>
              <a:t>define interfaces</a:t>
            </a:r>
            <a:r>
              <a:rPr lang="en-US" sz="2000" dirty="0"/>
              <a:t>.</a:t>
            </a:r>
            <a:endParaRPr lang="en-GB" sz="2000" dirty="0"/>
          </a:p>
          <a:p>
            <a:endParaRPr lang="en-US" dirty="0"/>
          </a:p>
        </p:txBody>
      </p:sp>
    </p:spTree>
    <p:extLst>
      <p:ext uri="{BB962C8B-B14F-4D97-AF65-F5344CB8AC3E}">
        <p14:creationId xmlns:p14="http://schemas.microsoft.com/office/powerpoint/2010/main" val="2178167297"/>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229600" cy="4525963"/>
          </a:xfrm>
        </p:spPr>
        <p:txBody>
          <a:bodyPr/>
          <a:lstStyle/>
          <a:p>
            <a:r>
              <a:rPr lang="en-US" sz="2000" dirty="0"/>
              <a:t>When </a:t>
            </a:r>
            <a:r>
              <a:rPr lang="en-US" sz="2000" b="1" dirty="0"/>
              <a:t>developing software</a:t>
            </a:r>
            <a:r>
              <a:rPr lang="en-US" sz="2000" dirty="0"/>
              <a:t>, you should always consider the possibility of </a:t>
            </a:r>
            <a:r>
              <a:rPr lang="en-US" sz="2000" b="1" dirty="0"/>
              <a:t>reusing</a:t>
            </a:r>
            <a:r>
              <a:rPr lang="en-US" sz="2000" dirty="0"/>
              <a:t> existing software, either as </a:t>
            </a:r>
            <a:r>
              <a:rPr lang="en-US" sz="2000" b="1" dirty="0"/>
              <a:t>components</a:t>
            </a:r>
            <a:r>
              <a:rPr lang="en-US" sz="2000" dirty="0"/>
              <a:t>, </a:t>
            </a:r>
            <a:r>
              <a:rPr lang="en-US" sz="2000" b="1" dirty="0"/>
              <a:t>services</a:t>
            </a:r>
            <a:r>
              <a:rPr lang="en-US" sz="2000" dirty="0"/>
              <a:t> or </a:t>
            </a:r>
            <a:r>
              <a:rPr lang="en-US" sz="2000" b="1" dirty="0"/>
              <a:t>complete</a:t>
            </a:r>
            <a:r>
              <a:rPr lang="en-US" sz="2000" dirty="0"/>
              <a:t> systems.</a:t>
            </a:r>
            <a:endParaRPr lang="en-GB" sz="2000" dirty="0"/>
          </a:p>
          <a:p>
            <a:r>
              <a:rPr lang="en-US" sz="2000" b="1" dirty="0"/>
              <a:t>Configuration management </a:t>
            </a:r>
            <a:r>
              <a:rPr lang="en-US" sz="2000" dirty="0"/>
              <a:t>is the process of managing changes to an evolving software system. It is essential when a team of people are cooperating to develop software.</a:t>
            </a:r>
            <a:endParaRPr lang="en-GB" sz="2000" dirty="0"/>
          </a:p>
          <a:p>
            <a:r>
              <a:rPr lang="en-US" sz="2000" dirty="0"/>
              <a:t>Most software development is </a:t>
            </a:r>
            <a:r>
              <a:rPr lang="en-US" sz="2000" b="1" dirty="0"/>
              <a:t>host-target development</a:t>
            </a:r>
            <a:r>
              <a:rPr lang="en-US" sz="2000" dirty="0"/>
              <a:t>. You use an </a:t>
            </a:r>
            <a:r>
              <a:rPr lang="en-US" sz="2000" b="1" dirty="0"/>
              <a:t>IDE</a:t>
            </a:r>
            <a:r>
              <a:rPr lang="en-US" sz="2000" dirty="0"/>
              <a:t> on a host machine to develop the software, which is transferred to a </a:t>
            </a:r>
            <a:r>
              <a:rPr lang="en-US" sz="2000" b="1" dirty="0"/>
              <a:t>target machine </a:t>
            </a:r>
            <a:r>
              <a:rPr lang="en-US" sz="2000" dirty="0"/>
              <a:t>for execution.</a:t>
            </a:r>
            <a:endParaRPr lang="en-GB" sz="2000" dirty="0"/>
          </a:p>
          <a:p>
            <a:r>
              <a:rPr lang="en-US" sz="2000" b="1" dirty="0"/>
              <a:t>Open source development </a:t>
            </a:r>
            <a:r>
              <a:rPr lang="en-US" sz="2000" dirty="0"/>
              <a:t>involves making the source code of a system publicly available. This means that many people can propose changes and improvements to the software.</a:t>
            </a:r>
            <a:endParaRPr lang="en-GB" sz="2000" dirty="0"/>
          </a:p>
          <a:p>
            <a:endParaRPr lang="en-US" dirty="0"/>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0F465B1-FE88-4C43-80F6-BB9D4321E080}"/>
              </a:ext>
            </a:extLst>
          </p:cNvPr>
          <p:cNvSpPr/>
          <p:nvPr/>
        </p:nvSpPr>
        <p:spPr>
          <a:xfrm>
            <a:off x="485335" y="2767280"/>
            <a:ext cx="8173329" cy="1323439"/>
          </a:xfrm>
          <a:prstGeom prst="rect">
            <a:avLst/>
          </a:prstGeom>
        </p:spPr>
        <p:txBody>
          <a:bodyPr wrap="square">
            <a:spAutoFit/>
          </a:bodyPr>
          <a:lstStyle/>
          <a:p>
            <a:pPr algn="ctr"/>
            <a:r>
              <a:rPr lang="en-US" sz="8000" dirty="0">
                <a:latin typeface="Brush Script MT" panose="03060802040406070304" pitchFamily="66" charset="0"/>
              </a:rPr>
              <a:t>The End</a:t>
            </a:r>
          </a:p>
        </p:txBody>
      </p:sp>
    </p:spTree>
    <p:extLst>
      <p:ext uri="{BB962C8B-B14F-4D97-AF65-F5344CB8AC3E}">
        <p14:creationId xmlns:p14="http://schemas.microsoft.com/office/powerpoint/2010/main" val="1878837281"/>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rgbClr val="0070C0"/>
                </a:solidFill>
              </a:rPr>
              <a:t>Chapter 2 – Design and Implementation</a:t>
            </a:r>
            <a:endParaRPr lang="en-US" dirty="0">
              <a:solidFill>
                <a:schemeClr val="tx1">
                  <a:lumMod val="50000"/>
                  <a:lumOff val="50000"/>
                </a:schemeClr>
              </a:solidFill>
            </a:endParaRP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b="1" dirty="0">
                <a:solidFill>
                  <a:schemeClr val="tx1">
                    <a:lumMod val="95000"/>
                    <a:lumOff val="5000"/>
                  </a:schemeClr>
                </a:solidFill>
                <a:latin typeface="Arial"/>
                <a:cs typeface="Arial"/>
              </a:rPr>
              <a:t>Mutah University</a:t>
            </a:r>
          </a:p>
          <a:p>
            <a:pPr>
              <a:spcBef>
                <a:spcPct val="0"/>
              </a:spcBef>
            </a:pPr>
            <a:r>
              <a:rPr lang="en-US" sz="2000" b="1" dirty="0">
                <a:solidFill>
                  <a:schemeClr val="tx1">
                    <a:lumMod val="95000"/>
                    <a:lumOff val="5000"/>
                  </a:schemeClr>
                </a:solidFill>
                <a:latin typeface="Arial"/>
                <a:cs typeface="Arial"/>
              </a:rPr>
              <a:t>Faculty of IT</a:t>
            </a:r>
          </a:p>
          <a:p>
            <a:pPr>
              <a:spcBef>
                <a:spcPct val="0"/>
              </a:spcBef>
            </a:pPr>
            <a:r>
              <a:rPr lang="en-US" sz="2000" b="1" dirty="0">
                <a:solidFill>
                  <a:schemeClr val="tx1">
                    <a:lumMod val="95000"/>
                    <a:lumOff val="5000"/>
                  </a:schemeClr>
                </a:solidFill>
                <a:latin typeface="Arial"/>
                <a:cs typeface="Arial"/>
              </a:rPr>
              <a:t>Department of Software Engineering</a:t>
            </a:r>
          </a:p>
          <a:p>
            <a:pPr>
              <a:spcBef>
                <a:spcPct val="0"/>
              </a:spcBef>
            </a:pP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latin typeface="Arial"/>
                <a:cs typeface="Arial"/>
              </a:rPr>
              <a:t>Dr. Ra’Fat A. AL-</a:t>
            </a:r>
            <a:r>
              <a:rPr lang="en-US" sz="2000" b="1" dirty="0" err="1">
                <a:solidFill>
                  <a:schemeClr val="tx1">
                    <a:lumMod val="95000"/>
                    <a:lumOff val="5000"/>
                  </a:schemeClr>
                </a:solidFill>
                <a:latin typeface="Arial"/>
                <a:cs typeface="Arial"/>
              </a:rPr>
              <a:t>Msie’Deen</a:t>
            </a: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latin typeface="Arial"/>
                <a:cs typeface="Arial"/>
                <a:hlinkClick r:id="rId2">
                  <a:extLst>
                    <a:ext uri="{A12FA001-AC4F-418D-AE19-62706E023703}">
                      <ahyp:hlinkClr xmlns:ahyp="http://schemas.microsoft.com/office/drawing/2018/hyperlinkcolor" val="tx"/>
                    </a:ext>
                  </a:extLst>
                </a:hlinkClick>
              </a:rPr>
              <a:t>rafatalmsiedeen@mutah.edu.jo</a:t>
            </a:r>
            <a:endParaRPr lang="en-US" sz="2000" b="1" dirty="0">
              <a:solidFill>
                <a:schemeClr val="tx1">
                  <a:lumMod val="95000"/>
                  <a:lumOff val="5000"/>
                </a:schemeClr>
              </a:solidFill>
              <a:latin typeface="Arial"/>
              <a:cs typeface="Arial"/>
            </a:endParaRPr>
          </a:p>
          <a:p>
            <a:pPr>
              <a:spcBef>
                <a:spcPct val="0"/>
              </a:spcBef>
            </a:pPr>
            <a:endParaRPr lang="en-US" sz="2000" b="1" dirty="0">
              <a:solidFill>
                <a:schemeClr val="tx1">
                  <a:lumMod val="95000"/>
                  <a:lumOff val="5000"/>
                </a:schemeClr>
              </a:solidFill>
              <a:latin typeface="Arial"/>
              <a:cs typeface="Arial"/>
            </a:endParaRPr>
          </a:p>
          <a:p>
            <a:pPr>
              <a:spcBef>
                <a:spcPct val="0"/>
              </a:spcBef>
            </a:pPr>
            <a:r>
              <a:rPr lang="en-US" sz="2000" b="1"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https://rafat66.github.io/Al-Msie-Deen/</a:t>
            </a:r>
            <a:endParaRPr lang="en-US" sz="2000" b="1"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extLst>
      <p:ext uri="{BB962C8B-B14F-4D97-AF65-F5344CB8AC3E}">
        <p14:creationId xmlns:p14="http://schemas.microsoft.com/office/powerpoint/2010/main" val="314061651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idx="1"/>
          </p:nvPr>
        </p:nvSpPr>
        <p:spPr>
          <a:noFill/>
          <a:ln/>
        </p:spPr>
        <p:txBody>
          <a:bodyPr lIns="90840" tIns="44623" rIns="90840" bIns="44623"/>
          <a:lstStyle/>
          <a:p>
            <a:r>
              <a:rPr lang="en-GB" sz="2400" dirty="0"/>
              <a:t>Use a grammatical approach based on a natural language description of the system.</a:t>
            </a:r>
          </a:p>
          <a:p>
            <a:r>
              <a:rPr lang="en-GB" sz="2400" dirty="0"/>
              <a:t>Base the identification on tangible things in the application domain.</a:t>
            </a:r>
          </a:p>
          <a:p>
            <a:r>
              <a:rPr lang="en-GB" sz="2400" dirty="0"/>
              <a:t>Use a behavioural approach and identify objects based on what participates in what behaviour.</a:t>
            </a:r>
          </a:p>
          <a:p>
            <a:r>
              <a:rPr lang="en-GB" sz="2400" dirty="0"/>
              <a:t>Use a scenario-based analysis. The objects, attributes and methods in each scenario 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dirty="0"/>
              <a:t>Weather station object classes</a:t>
            </a:r>
          </a:p>
        </p:txBody>
      </p:sp>
      <p:sp>
        <p:nvSpPr>
          <p:cNvPr id="121859" name="Rectangle 3"/>
          <p:cNvSpPr>
            <a:spLocks noGrp="1" noChangeArrowheads="1"/>
          </p:cNvSpPr>
          <p:nvPr>
            <p:ph idx="1"/>
          </p:nvPr>
        </p:nvSpPr>
        <p:spPr/>
        <p:txBody>
          <a:bodyPr/>
          <a:lstStyle/>
          <a:p>
            <a:r>
              <a:rPr lang="en-GB" sz="2400" dirty="0"/>
              <a:t>Object class identification in the weather station system may be based </a:t>
            </a:r>
            <a:r>
              <a:rPr lang="en-GB" dirty="0"/>
              <a:t>on the </a:t>
            </a:r>
            <a:r>
              <a:rPr lang="en-GB" b="1" dirty="0"/>
              <a:t>tangible hardware </a:t>
            </a:r>
            <a:r>
              <a:rPr lang="en-GB" dirty="0"/>
              <a:t>and </a:t>
            </a:r>
            <a:r>
              <a:rPr lang="en-GB" b="1" dirty="0"/>
              <a:t>data</a:t>
            </a:r>
            <a:r>
              <a:rPr lang="en-GB" dirty="0"/>
              <a:t> in the system:</a:t>
            </a:r>
          </a:p>
          <a:p>
            <a:pPr lvl="1"/>
            <a:r>
              <a:rPr lang="en-GB" sz="2000" dirty="0"/>
              <a:t>Ground 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a:t>
            </a:r>
            <a:r>
              <a:rPr lang="en-GB" sz="1800" b="1" dirty="0"/>
              <a:t>use-case model</a:t>
            </a:r>
            <a:r>
              <a:rPr lang="en-GB" sz="1800" dirty="0"/>
              <a:t>.</a:t>
            </a:r>
          </a:p>
          <a:p>
            <a:pPr lvl="1"/>
            <a:r>
              <a:rPr lang="en-GB" sz="2000" dirty="0"/>
              <a:t>Weather data</a:t>
            </a:r>
          </a:p>
          <a:p>
            <a:pPr lvl="2"/>
            <a:r>
              <a:rPr lang="en-GB" sz="1800" dirty="0"/>
              <a:t>Encapsulates the summarized data from the instruments.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r>
              <a:rPr lang="en-GB" dirty="0"/>
              <a:t> </a:t>
            </a:r>
            <a:endParaRPr lang="en-US" dirty="0"/>
          </a:p>
        </p:txBody>
      </p:sp>
      <p:sp>
        <p:nvSpPr>
          <p:cNvPr id="5" name="Slide Number Placeholder 4"/>
          <p:cNvSpPr>
            <a:spLocks noGrp="1"/>
          </p:cNvSpPr>
          <p:nvPr>
            <p:ph type="sldNum" sz="quarter" idx="12"/>
          </p:nvPr>
        </p:nvSpPr>
        <p:spPr/>
        <p:txBody>
          <a:bodyPr/>
          <a:lstStyle/>
          <a:p>
            <a:fld id="{EC83099C-5FA5-B04A-B819-64718E2A253A}" type="slidenum">
              <a:rPr lang="en-US" smtClean="0"/>
              <a:pPr/>
              <a:t>8</a:t>
            </a:fld>
            <a:endParaRPr lang="en-US"/>
          </a:p>
        </p:txBody>
      </p:sp>
      <p:sp>
        <p:nvSpPr>
          <p:cNvPr id="3" name="Date Placeholder 2"/>
          <p:cNvSpPr>
            <a:spLocks noGrp="1"/>
          </p:cNvSpPr>
          <p:nvPr>
            <p:ph type="dt" sz="half" idx="10"/>
          </p:nvPr>
        </p:nvSpPr>
        <p:spPr/>
        <p:txBody>
          <a:bodyPr/>
          <a:lstStyle/>
          <a:p>
            <a:r>
              <a:rPr lang="en-GB"/>
              <a:t>30/10/2014</a:t>
            </a:r>
            <a:endParaRPr lang="en-US"/>
          </a:p>
        </p:txBody>
      </p:sp>
      <p:pic>
        <p:nvPicPr>
          <p:cNvPr id="9" name="Picture 8">
            <a:extLst>
              <a:ext uri="{FF2B5EF4-FFF2-40B4-BE49-F238E27FC236}">
                <a16:creationId xmlns:a16="http://schemas.microsoft.com/office/drawing/2014/main" id="{C0142A27-89FB-4C88-96E2-548F6B4C9237}"/>
              </a:ext>
            </a:extLst>
          </p:cNvPr>
          <p:cNvPicPr>
            <a:picLocks noChangeAspect="1"/>
          </p:cNvPicPr>
          <p:nvPr/>
        </p:nvPicPr>
        <p:blipFill>
          <a:blip r:embed="rId2"/>
          <a:stretch>
            <a:fillRect/>
          </a:stretch>
        </p:blipFill>
        <p:spPr>
          <a:xfrm>
            <a:off x="1736773" y="1657062"/>
            <a:ext cx="5733171" cy="4773135"/>
          </a:xfrm>
          <a:prstGeom prst="rect">
            <a:avLst/>
          </a:prstGeom>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a:xfrm>
            <a:off x="457200" y="274638"/>
            <a:ext cx="7293232" cy="1143000"/>
          </a:xfrm>
        </p:spPr>
        <p:txBody>
          <a:bodyPr/>
          <a:lstStyle/>
          <a:p>
            <a:r>
              <a:rPr lang="en-GB"/>
              <a:t>Design models</a:t>
            </a:r>
          </a:p>
        </p:txBody>
      </p:sp>
      <p:sp>
        <p:nvSpPr>
          <p:cNvPr id="61445" name="Rectangle 5"/>
          <p:cNvSpPr>
            <a:spLocks noGrp="1" noChangeArrowheads="1"/>
          </p:cNvSpPr>
          <p:nvPr>
            <p:ph idx="1"/>
          </p:nvPr>
        </p:nvSpPr>
        <p:spPr/>
        <p:txBody>
          <a:bodyPr/>
          <a:lstStyle/>
          <a:p>
            <a:r>
              <a:rPr lang="en-GB" dirty="0"/>
              <a:t>Design models show the objects and object classes and relationships between these entities.</a:t>
            </a:r>
          </a:p>
          <a:p>
            <a:r>
              <a:rPr lang="en-GB" dirty="0"/>
              <a:t>There are two kinds of </a:t>
            </a:r>
            <a:r>
              <a:rPr lang="en-GB" dirty="0">
                <a:solidFill>
                  <a:srgbClr val="FF0000"/>
                </a:solidFill>
              </a:rPr>
              <a:t>design model</a:t>
            </a:r>
            <a:r>
              <a:rPr lang="en-GB" dirty="0"/>
              <a:t>:</a:t>
            </a:r>
          </a:p>
          <a:p>
            <a:pPr lvl="1"/>
            <a:r>
              <a:rPr lang="en-GB" b="1" dirty="0"/>
              <a:t>Structural models </a:t>
            </a:r>
            <a:r>
              <a:rPr lang="en-GB" dirty="0"/>
              <a:t>describe the </a:t>
            </a:r>
            <a:r>
              <a:rPr lang="en-GB" dirty="0">
                <a:solidFill>
                  <a:srgbClr val="FF0000"/>
                </a:solidFill>
              </a:rPr>
              <a:t>static structure </a:t>
            </a:r>
            <a:r>
              <a:rPr lang="en-GB" dirty="0"/>
              <a:t>of the system in terms of object classes and relationships.</a:t>
            </a:r>
          </a:p>
          <a:p>
            <a:pPr lvl="1"/>
            <a:r>
              <a:rPr lang="en-GB" b="1" dirty="0"/>
              <a:t>Dynamic models </a:t>
            </a:r>
            <a:r>
              <a:rPr lang="en-GB" dirty="0"/>
              <a:t>describe the dynamic interactions between objects.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1319</TotalTime>
  <Words>3298</Words>
  <Application>Microsoft Office PowerPoint</Application>
  <PresentationFormat>On-screen Show (4:3)</PresentationFormat>
  <Paragraphs>322</Paragraphs>
  <Slides>58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Andalus</vt:lpstr>
      <vt:lpstr>Arial</vt:lpstr>
      <vt:lpstr>Brush Script MT</vt:lpstr>
      <vt:lpstr>Calibri</vt:lpstr>
      <vt:lpstr>Courier New</vt:lpstr>
      <vt:lpstr>Simplified Arabic</vt:lpstr>
      <vt:lpstr>Wingdings</vt:lpstr>
      <vt:lpstr>SE10 slides</vt:lpstr>
      <vt:lpstr>Chapter 2 – Design and Implementation</vt:lpstr>
      <vt:lpstr>References</vt:lpstr>
      <vt:lpstr>Topics covered</vt:lpstr>
      <vt:lpstr>PowerPoint Presentation</vt:lpstr>
      <vt:lpstr>Object class identification</vt:lpstr>
      <vt:lpstr>Approaches to identification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PowerPoint Presentation</vt:lpstr>
      <vt:lpstr>Interface specification</vt:lpstr>
      <vt:lpstr>Weather station interfaces </vt:lpstr>
      <vt:lpstr>Design patterns</vt:lpstr>
      <vt:lpstr>Design patterns</vt:lpstr>
      <vt:lpstr>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Implementation issues</vt:lpstr>
      <vt:lpstr>Implementation issues  Reuse</vt:lpstr>
      <vt:lpstr>Reuse</vt:lpstr>
      <vt:lpstr>Reuse levels</vt:lpstr>
      <vt:lpstr>Software reuse</vt:lpstr>
      <vt:lpstr>Reuse costs</vt:lpstr>
      <vt:lpstr>Implementation issues  Reuse Configuration management</vt:lpstr>
      <vt:lpstr>Configuration management</vt:lpstr>
      <vt:lpstr>Configuration management activities</vt:lpstr>
      <vt:lpstr>Configuration management tool interaction</vt:lpstr>
      <vt:lpstr>Implementation issues  Reuse Configuration management Host-target development</vt:lpstr>
      <vt:lpstr>Host-target development</vt:lpstr>
      <vt:lpstr>Host-target development</vt:lpstr>
      <vt:lpstr>Development platform tools</vt:lpstr>
      <vt:lpstr>Integrated development environments (IDEs)</vt:lpstr>
      <vt:lpstr>Component/system deployment factors</vt:lpstr>
      <vt:lpstr>Open source development</vt:lpstr>
      <vt:lpstr>Open source development</vt:lpstr>
      <vt:lpstr>Open source systems</vt:lpstr>
      <vt:lpstr>Open source issues</vt:lpstr>
      <vt:lpstr>Open source business</vt:lpstr>
      <vt:lpstr>Open source development  Open-source licensing</vt:lpstr>
      <vt:lpstr>Open source licensing</vt:lpstr>
      <vt:lpstr>License models</vt:lpstr>
      <vt:lpstr>License management</vt:lpstr>
      <vt:lpstr>Key points</vt:lpstr>
      <vt:lpstr>Key points</vt:lpstr>
      <vt:lpstr>PowerPoint Presentation</vt:lpstr>
      <vt:lpstr>Chapter 2 – Design and Implementation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Rafat Almsiedeen</cp:lastModifiedBy>
  <cp:revision>34</cp:revision>
  <dcterms:created xsi:type="dcterms:W3CDTF">2010-01-21T17:21:03Z</dcterms:created>
  <dcterms:modified xsi:type="dcterms:W3CDTF">2020-05-01T16:17:32Z</dcterms:modified>
</cp:coreProperties>
</file>