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BB62-93DB-4DDF-8F54-12158D684053}" type="datetimeFigureOut">
              <a:rPr lang="ar-JO" smtClean="0"/>
              <a:pPr/>
              <a:t>20/03/1444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2D18-C63B-4BCF-909A-D35F62BA42CD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Contraction of Skeletal Muscle</a:t>
            </a:r>
            <a:r>
              <a:rPr lang="en-US" dirty="0"/>
              <a:t/>
            </a:r>
            <a:br>
              <a:rPr lang="en-US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50 % of the body is muscle (skeletal 40% and 10 % smooth and cardiac). Some of same basic principles of contraction apply to all three types of muscles</a:t>
            </a:r>
            <a:r>
              <a:rPr lang="ar-JO" b="1" dirty="0"/>
              <a:t>.</a:t>
            </a:r>
            <a:endParaRPr lang="en-US" dirty="0"/>
          </a:p>
          <a:p>
            <a:pPr algn="l" rtl="0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EXCITATION-CONTRCTION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l" rtl="0"/>
            <a:r>
              <a:rPr lang="en-US" dirty="0" smtClean="0"/>
              <a:t>this channel allow the positive ions (Na </a:t>
            </a:r>
            <a:r>
              <a:rPr lang="en-US" baseline="30000" dirty="0" smtClean="0"/>
              <a:t>+ </a:t>
            </a:r>
            <a:r>
              <a:rPr lang="en-US" dirty="0" smtClean="0"/>
              <a:t>,K </a:t>
            </a:r>
            <a:r>
              <a:rPr lang="en-US" baseline="30000" dirty="0" smtClean="0"/>
              <a:t>+ </a:t>
            </a:r>
            <a:r>
              <a:rPr lang="en-US" dirty="0" smtClean="0"/>
              <a:t>,Ca </a:t>
            </a:r>
            <a:r>
              <a:rPr lang="en-US" baseline="30000" dirty="0" smtClean="0"/>
              <a:t>++</a:t>
            </a:r>
            <a:r>
              <a:rPr lang="en-US" dirty="0" smtClean="0"/>
              <a:t>) to move easily through not -</a:t>
            </a:r>
            <a:r>
              <a:rPr lang="en-US" dirty="0" err="1" smtClean="0"/>
              <a:t>ve</a:t>
            </a:r>
            <a:r>
              <a:rPr lang="en-US" dirty="0" smtClean="0"/>
              <a:t> ions (such as </a:t>
            </a:r>
            <a:r>
              <a:rPr lang="en-US" dirty="0" err="1" smtClean="0"/>
              <a:t>Cl</a:t>
            </a:r>
            <a:r>
              <a:rPr lang="en-US" dirty="0" smtClean="0"/>
              <a:t>).</a:t>
            </a:r>
          </a:p>
          <a:p>
            <a:pPr lvl="0" algn="l" rtl="0"/>
            <a:r>
              <a:rPr lang="en-US" dirty="0" smtClean="0">
                <a:solidFill>
                  <a:srgbClr val="FF0000"/>
                </a:solidFill>
              </a:rPr>
              <a:t> In fact, </a:t>
            </a:r>
            <a:r>
              <a:rPr lang="en-US" b="1" dirty="0" smtClean="0">
                <a:solidFill>
                  <a:srgbClr val="FF0000"/>
                </a:solidFill>
              </a:rPr>
              <a:t>more Na+ </a:t>
            </a:r>
            <a:r>
              <a:rPr lang="en-US" dirty="0" smtClean="0">
                <a:solidFill>
                  <a:srgbClr val="FF0000"/>
                </a:solidFill>
              </a:rPr>
              <a:t>ions flow through this channels than any other +</a:t>
            </a:r>
            <a:r>
              <a:rPr lang="en-US" dirty="0" err="1" smtClean="0">
                <a:solidFill>
                  <a:srgbClr val="FF0000"/>
                </a:solidFill>
              </a:rPr>
              <a:t>ve</a:t>
            </a:r>
            <a:r>
              <a:rPr lang="en-US" dirty="0" smtClean="0">
                <a:solidFill>
                  <a:srgbClr val="FF0000"/>
                </a:solidFill>
              </a:rPr>
              <a:t> ions due to </a:t>
            </a:r>
            <a:r>
              <a:rPr lang="en-US" b="1" u="sng" dirty="0" smtClean="0">
                <a:solidFill>
                  <a:srgbClr val="FF0000"/>
                </a:solidFill>
              </a:rPr>
              <a:t>Electrochemical gradient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&gt;&gt;&gt;</a:t>
            </a:r>
          </a:p>
          <a:p>
            <a:pPr lvl="0" algn="l" rtl="0"/>
            <a:r>
              <a:rPr lang="en-US" b="1" dirty="0" smtClean="0"/>
              <a:t>  RMP of muscle fiber about −80 to −90 mV, so </a:t>
            </a:r>
            <a:r>
              <a:rPr lang="en-US" dirty="0" smtClean="0"/>
              <a:t>large numbers of  Na </a:t>
            </a:r>
            <a:r>
              <a:rPr lang="en-US" baseline="30000" dirty="0" smtClean="0"/>
              <a:t>+ </a:t>
            </a:r>
            <a:r>
              <a:rPr lang="en-US" dirty="0" smtClean="0"/>
              <a:t> pass inside the fiber </a:t>
            </a:r>
            <a:r>
              <a:rPr lang="en-US" b="1" dirty="0" smtClean="0"/>
              <a:t>&gt;&gt;&gt;</a:t>
            </a:r>
            <a:r>
              <a:rPr lang="en-US" dirty="0" smtClean="0"/>
              <a:t>  creates a local </a:t>
            </a:r>
            <a:r>
              <a:rPr lang="en-US" b="1" dirty="0" smtClean="0"/>
              <a:t>+</a:t>
            </a:r>
            <a:r>
              <a:rPr lang="en-US" b="1" dirty="0" err="1" smtClean="0"/>
              <a:t>ve</a:t>
            </a:r>
            <a:r>
              <a:rPr lang="en-US" dirty="0" smtClean="0"/>
              <a:t> potential change inside the muscle fiber ;called </a:t>
            </a:r>
            <a:r>
              <a:rPr lang="en-US" b="1" dirty="0" smtClean="0"/>
              <a:t>end plate potential   &gt;&gt;&gt; </a:t>
            </a:r>
          </a:p>
          <a:p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EXCITATION-CONTRCTION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/>
            <a:r>
              <a:rPr lang="en-US" dirty="0" smtClean="0"/>
              <a:t>if the amount of  Na inflow inside is enough to increase local </a:t>
            </a:r>
            <a:r>
              <a:rPr lang="en-US" dirty="0" smtClean="0">
                <a:solidFill>
                  <a:srgbClr val="FF0000"/>
                </a:solidFill>
              </a:rPr>
              <a:t>end-plate potential </a:t>
            </a:r>
            <a:r>
              <a:rPr lang="en-US" dirty="0" smtClean="0"/>
              <a:t>up to open </a:t>
            </a:r>
            <a:r>
              <a:rPr lang="en-US" b="1" dirty="0" smtClean="0"/>
              <a:t>Na-voltage gated channels (about -50 to -40mV)  &gt;&gt;&gt;</a:t>
            </a:r>
          </a:p>
          <a:p>
            <a:pPr lvl="0" algn="l" rtl="0"/>
            <a:r>
              <a:rPr lang="en-US" b="1" dirty="0" smtClean="0"/>
              <a:t> </a:t>
            </a:r>
            <a:r>
              <a:rPr lang="en-US" dirty="0" smtClean="0"/>
              <a:t>  </a:t>
            </a:r>
            <a:r>
              <a:rPr lang="en-US" b="1" dirty="0" smtClean="0"/>
              <a:t>initiates AP (that spreads along the muscle membrane and thus causes muscle contraction.</a:t>
            </a:r>
            <a:endParaRPr lang="en-US" dirty="0" smtClean="0"/>
          </a:p>
          <a:p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EXCITATION-CONTRCTION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l" rtl="0"/>
            <a:r>
              <a:rPr lang="en-US" dirty="0" smtClean="0"/>
              <a:t>If A.P must not be move along fiber membrane, but </a:t>
            </a:r>
            <a:r>
              <a:rPr lang="en-US" dirty="0" smtClean="0">
                <a:solidFill>
                  <a:srgbClr val="FF0000"/>
                </a:solidFill>
              </a:rPr>
              <a:t>must penetrate deeply </a:t>
            </a:r>
            <a:r>
              <a:rPr lang="en-US" dirty="0" smtClean="0"/>
              <a:t>into the muscle fiber to myofibrils to generate enough muscle contraction. </a:t>
            </a:r>
          </a:p>
          <a:p>
            <a:pPr lvl="0" algn="l" rtl="0"/>
            <a:r>
              <a:rPr lang="en-US" dirty="0" smtClean="0"/>
              <a:t>So, it </a:t>
            </a:r>
            <a:r>
              <a:rPr lang="en-US" dirty="0" smtClean="0">
                <a:solidFill>
                  <a:srgbClr val="FF0000"/>
                </a:solidFill>
              </a:rPr>
              <a:t>pass through transverse tubules  (T tubules) </a:t>
            </a:r>
            <a:r>
              <a:rPr lang="en-US" dirty="0" smtClean="0"/>
              <a:t>that penetrate all the way through the muscle fiber. </a:t>
            </a:r>
          </a:p>
          <a:p>
            <a:pPr lvl="0" algn="l" rtl="0"/>
            <a:r>
              <a:rPr lang="en-US" dirty="0" smtClean="0"/>
              <a:t>T tubule action potentials cause release enough Ca</a:t>
            </a:r>
            <a:r>
              <a:rPr lang="en-US" baseline="30000" dirty="0" smtClean="0"/>
              <a:t>++ </a:t>
            </a:r>
            <a:r>
              <a:rPr lang="en-US" dirty="0" smtClean="0"/>
              <a:t>inside the muscle fiber in the immediate vicinity of the myofibrils to make muscle contraction. </a:t>
            </a:r>
          </a:p>
          <a:p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EXCITATION-CONTRCTION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l" rtl="0"/>
            <a:r>
              <a:rPr lang="en-US" b="1" dirty="0"/>
              <a:t>T tubules</a:t>
            </a:r>
            <a:r>
              <a:rPr lang="en-US" dirty="0"/>
              <a:t> originate from the cell membrane</a:t>
            </a:r>
            <a:r>
              <a:rPr lang="en-US" dirty="0" smtClean="0"/>
              <a:t>, they </a:t>
            </a:r>
            <a:r>
              <a:rPr lang="en-US" dirty="0"/>
              <a:t>communicate with the ECF surrounding the muscle fiber and they themselves contain </a:t>
            </a:r>
            <a:r>
              <a:rPr lang="en-US" dirty="0" err="1" smtClean="0"/>
              <a:t>ECFin</a:t>
            </a:r>
            <a:r>
              <a:rPr lang="en-US" dirty="0" smtClean="0"/>
              <a:t> </a:t>
            </a:r>
            <a:r>
              <a:rPr lang="en-US" dirty="0"/>
              <a:t>their lumens. </a:t>
            </a:r>
          </a:p>
          <a:p>
            <a:pPr lvl="0" algn="l" rtl="0"/>
            <a:r>
              <a:rPr lang="en-US" dirty="0"/>
              <a:t>Therefore, when an </a:t>
            </a:r>
            <a:r>
              <a:rPr lang="en-US" dirty="0" smtClean="0"/>
              <a:t>AP spreads </a:t>
            </a:r>
            <a:r>
              <a:rPr lang="en-US" dirty="0"/>
              <a:t>over a muscle fiber membrane, a potential change also spreads along the T tubules to the deep interior of the muscle fiber.</a:t>
            </a:r>
          </a:p>
          <a:p>
            <a:pPr lvl="0" algn="l" rtl="0"/>
            <a:r>
              <a:rPr lang="en-US" dirty="0"/>
              <a:t>In addition </a:t>
            </a:r>
            <a:r>
              <a:rPr lang="en-US" dirty="0" smtClean="0"/>
              <a:t>,</a:t>
            </a:r>
            <a:r>
              <a:rPr lang="en-US" dirty="0" err="1" smtClean="0">
                <a:solidFill>
                  <a:srgbClr val="FF0000"/>
                </a:solidFill>
              </a:rPr>
              <a:t>Sarcoplasmic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Reticulum (vesicular tubules ) </a:t>
            </a:r>
            <a:r>
              <a:rPr lang="en-US" dirty="0"/>
              <a:t>inside the fiber play major role in muscle contraction; it has Ca</a:t>
            </a:r>
            <a:r>
              <a:rPr lang="en-US" baseline="30000" dirty="0"/>
              <a:t>++</a:t>
            </a:r>
            <a:r>
              <a:rPr lang="en-US" dirty="0"/>
              <a:t> in high concentration. </a:t>
            </a:r>
            <a:r>
              <a:rPr lang="en-US" dirty="0" err="1"/>
              <a:t>Sarcoplasmic</a:t>
            </a:r>
            <a:r>
              <a:rPr lang="en-US" dirty="0"/>
              <a:t> reticulum release Ca++ when an A.P. occurs in the adjacent T tubules.</a:t>
            </a:r>
          </a:p>
          <a:p>
            <a:pPr algn="l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642942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EXCITATION-CONTRCTION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b="1" u="sng" dirty="0"/>
              <a:t>At the end of contraction,</a:t>
            </a:r>
            <a:r>
              <a:rPr lang="en-US" u="sng" dirty="0"/>
              <a:t>  </a:t>
            </a:r>
            <a:r>
              <a:rPr lang="en-US" b="1" u="sng" dirty="0"/>
              <a:t>Ca</a:t>
            </a:r>
            <a:r>
              <a:rPr lang="en-US" b="1" u="sng" baseline="30000" dirty="0"/>
              <a:t>++</a:t>
            </a:r>
            <a:r>
              <a:rPr lang="en-US" b="1" u="sng" dirty="0"/>
              <a:t>  pump</a:t>
            </a:r>
            <a:r>
              <a:rPr lang="en-US" u="sng" dirty="0"/>
              <a:t> located in the walls of the </a:t>
            </a:r>
            <a:r>
              <a:rPr lang="en-US" u="sng" dirty="0" err="1"/>
              <a:t>sarcoplasmic</a:t>
            </a:r>
            <a:r>
              <a:rPr lang="en-US" u="sng" dirty="0"/>
              <a:t> reticulum pumps </a:t>
            </a:r>
            <a:r>
              <a:rPr lang="en-US" b="1" u="sng" dirty="0"/>
              <a:t>Ca</a:t>
            </a:r>
            <a:r>
              <a:rPr lang="en-US" b="1" u="sng" baseline="30000" dirty="0"/>
              <a:t>++</a:t>
            </a:r>
            <a:r>
              <a:rPr lang="en-US" u="sng" dirty="0"/>
              <a:t> away from the myofibrils back into the </a:t>
            </a:r>
            <a:r>
              <a:rPr lang="en-US" u="sng" dirty="0" err="1"/>
              <a:t>sarcoplasmic</a:t>
            </a:r>
            <a:r>
              <a:rPr lang="en-US" u="sng" dirty="0"/>
              <a:t> tubules </a:t>
            </a:r>
            <a:endParaRPr lang="en-US" dirty="0"/>
          </a:p>
          <a:p>
            <a:pPr algn="l" rtl="0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Destruction of the Released Ach:</a:t>
            </a:r>
            <a:r>
              <a:rPr lang="en-US" dirty="0" smtClean="0"/>
              <a:t/>
            </a:r>
            <a:br>
              <a:rPr lang="en-US" dirty="0" smtClean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Ach </a:t>
            </a:r>
            <a:r>
              <a:rPr lang="en-US" dirty="0"/>
              <a:t>persists in the space for short time (a few </a:t>
            </a:r>
            <a:r>
              <a:rPr lang="en-US" dirty="0" err="1"/>
              <a:t>msecs</a:t>
            </a:r>
            <a:r>
              <a:rPr lang="en-US" dirty="0"/>
              <a:t>) then is removed rapidly by: </a:t>
            </a:r>
          </a:p>
          <a:p>
            <a:pPr lvl="0" algn="l" rtl="0"/>
            <a:r>
              <a:rPr lang="en-US" dirty="0" smtClean="0"/>
              <a:t>By </a:t>
            </a:r>
            <a:r>
              <a:rPr lang="en-US" dirty="0" err="1" smtClean="0"/>
              <a:t>acetylcholinesterase</a:t>
            </a:r>
            <a:r>
              <a:rPr lang="en-US" dirty="0"/>
              <a:t>,  </a:t>
            </a:r>
          </a:p>
          <a:p>
            <a:pPr lvl="0" algn="l" rtl="0"/>
            <a:r>
              <a:rPr lang="en-US" dirty="0" err="1"/>
              <a:t>Asmall</a:t>
            </a:r>
            <a:r>
              <a:rPr lang="en-US" dirty="0"/>
              <a:t> amount of Ach diffuses out of the synaptic space and is then no longer available to act on the muscle fiber membrane.</a:t>
            </a:r>
          </a:p>
          <a:p>
            <a:pPr algn="l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u="sng" dirty="0" smtClean="0"/>
              <a:t>Mechanism of Muscle Contraction:</a:t>
            </a:r>
            <a:r>
              <a:rPr lang="en-US" dirty="0" smtClean="0"/>
              <a:t/>
            </a:r>
            <a:br>
              <a:rPr lang="en-US" dirty="0" smtClean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4000" dirty="0" smtClean="0"/>
              <a:t>Releasing </a:t>
            </a:r>
            <a:r>
              <a:rPr lang="en-US" sz="4000" dirty="0"/>
              <a:t>Ca</a:t>
            </a:r>
            <a:r>
              <a:rPr lang="en-US" sz="4000" b="1" baseline="30000" dirty="0"/>
              <a:t>++ </a:t>
            </a:r>
            <a:r>
              <a:rPr lang="en-US" sz="4000" dirty="0"/>
              <a:t> from </a:t>
            </a:r>
            <a:r>
              <a:rPr lang="en-US" sz="4000" dirty="0" err="1"/>
              <a:t>Sarcoplasmic</a:t>
            </a:r>
            <a:r>
              <a:rPr lang="en-US" sz="4000" dirty="0"/>
              <a:t> reticulum initiate attractive forces between the </a:t>
            </a:r>
            <a:r>
              <a:rPr lang="en-US" sz="4000" dirty="0" err="1"/>
              <a:t>actin</a:t>
            </a:r>
            <a:r>
              <a:rPr lang="en-US" sz="4000" dirty="0"/>
              <a:t> and myosin filaments. </a:t>
            </a:r>
          </a:p>
          <a:p>
            <a:endParaRPr lang="ar-J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Sliding filament mechanism</a:t>
            </a:r>
            <a:r>
              <a:rPr lang="en-US" dirty="0" smtClean="0"/>
              <a:t>;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b="1" dirty="0" smtClean="0"/>
              <a:t>relaxed </a:t>
            </a:r>
            <a:r>
              <a:rPr lang="en-US" b="1" dirty="0"/>
              <a:t>state</a:t>
            </a:r>
            <a:r>
              <a:rPr lang="en-US" dirty="0"/>
              <a:t>, the ends of the </a:t>
            </a:r>
            <a:r>
              <a:rPr lang="en-US" dirty="0" err="1"/>
              <a:t>actin</a:t>
            </a:r>
            <a:r>
              <a:rPr lang="en-US" dirty="0"/>
              <a:t> filaments extending from two successive Z discs. </a:t>
            </a:r>
            <a:endParaRPr lang="en-US" dirty="0" smtClean="0"/>
          </a:p>
          <a:p>
            <a:pPr lvl="0" algn="l" rtl="0"/>
            <a:endParaRPr lang="en-US" dirty="0" smtClean="0"/>
          </a:p>
          <a:p>
            <a:pPr lvl="0" algn="l" rtl="0"/>
            <a:r>
              <a:rPr lang="en-US" b="1" dirty="0" smtClean="0"/>
              <a:t>contracted </a:t>
            </a:r>
            <a:r>
              <a:rPr lang="en-US" b="1" dirty="0"/>
              <a:t>state</a:t>
            </a:r>
            <a:r>
              <a:rPr lang="en-US" dirty="0"/>
              <a:t>, these </a:t>
            </a:r>
            <a:r>
              <a:rPr lang="en-US" dirty="0" err="1"/>
              <a:t>actin</a:t>
            </a:r>
            <a:r>
              <a:rPr lang="en-US" dirty="0"/>
              <a:t> filaments have been pulled inward among the myosin filaments, overlap one another. </a:t>
            </a:r>
            <a:endParaRPr lang="en-US" dirty="0" smtClean="0"/>
          </a:p>
          <a:p>
            <a:pPr lvl="0" algn="l" rtl="0"/>
            <a:r>
              <a:rPr lang="en-US" dirty="0" smtClean="0"/>
              <a:t>Also </a:t>
            </a:r>
            <a:r>
              <a:rPr lang="en-US" dirty="0"/>
              <a:t>Z discs have been pulled to each others. </a:t>
            </a:r>
          </a:p>
          <a:p>
            <a:pPr algn="l" rtl="0"/>
            <a:endParaRPr lang="ar-J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5152862" cy="44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Physiologic Anatomy of Skeletal Muscle: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ar-JO" sz="2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endParaRPr lang="en-US" dirty="0" smtClean="0"/>
          </a:p>
          <a:p>
            <a:pPr lvl="0" algn="l" rtl="0"/>
            <a:r>
              <a:rPr lang="en-US" dirty="0" smtClean="0"/>
              <a:t>Skeletal muscle&gt;&gt; </a:t>
            </a:r>
            <a:r>
              <a:rPr lang="en-US" b="1" dirty="0" smtClean="0"/>
              <a:t>fibers </a:t>
            </a:r>
            <a:r>
              <a:rPr lang="en-US" dirty="0" smtClean="0"/>
              <a:t>(10 to 80 Mm) in diameter. </a:t>
            </a:r>
            <a:r>
              <a:rPr lang="en-US" b="1" dirty="0" smtClean="0"/>
              <a:t>extends </a:t>
            </a:r>
            <a:r>
              <a:rPr lang="en-US" b="1" dirty="0"/>
              <a:t>the entire length of the muscle</a:t>
            </a:r>
            <a:r>
              <a:rPr lang="en-US" dirty="0"/>
              <a:t> and </a:t>
            </a:r>
            <a:r>
              <a:rPr lang="en-US" b="1" dirty="0"/>
              <a:t>innervated by only one nerve ending, located near the middle of the fiber</a:t>
            </a:r>
            <a:r>
              <a:rPr lang="en-US" dirty="0"/>
              <a:t>.</a:t>
            </a:r>
          </a:p>
          <a:p>
            <a:pPr lvl="0" algn="l" rtl="0"/>
            <a:r>
              <a:rPr lang="en-US" dirty="0"/>
              <a:t> </a:t>
            </a:r>
            <a:r>
              <a:rPr lang="en-US" b="1" u="sng" dirty="0" err="1"/>
              <a:t>Sarcolemma</a:t>
            </a:r>
            <a:r>
              <a:rPr lang="en-US" b="1" u="sng" dirty="0"/>
              <a:t>:</a:t>
            </a:r>
            <a:r>
              <a:rPr lang="en-US" dirty="0"/>
              <a:t> a true cell membrane of muscle fiber; </a:t>
            </a:r>
            <a:r>
              <a:rPr lang="en-US" dirty="0" smtClean="0"/>
              <a:t>and </a:t>
            </a:r>
            <a:r>
              <a:rPr lang="en-US" dirty="0"/>
              <a:t>an outer coat made up </a:t>
            </a:r>
            <a:r>
              <a:rPr lang="en-US" b="1" dirty="0"/>
              <a:t>collagen fibrils</a:t>
            </a:r>
            <a:r>
              <a:rPr lang="en-US" dirty="0"/>
              <a:t>. </a:t>
            </a:r>
          </a:p>
          <a:p>
            <a:pPr lvl="0" algn="l" rtl="0"/>
            <a:r>
              <a:rPr lang="en-US" dirty="0" err="1"/>
              <a:t>Sarcolemma</a:t>
            </a:r>
            <a:r>
              <a:rPr lang="en-US" dirty="0"/>
              <a:t> fuses with a tendon fiber. </a:t>
            </a:r>
          </a:p>
          <a:p>
            <a:pPr lvl="0" algn="l" rtl="0"/>
            <a:r>
              <a:rPr lang="en-US" dirty="0" smtClean="0"/>
              <a:t>Each </a:t>
            </a:r>
            <a:r>
              <a:rPr lang="en-US" dirty="0"/>
              <a:t>muscle fiber contains several hundred to several thousand myofibrils.</a:t>
            </a:r>
          </a:p>
          <a:p>
            <a:pPr lvl="0" algn="l" rtl="0"/>
            <a:r>
              <a:rPr lang="en-US" dirty="0"/>
              <a:t>Myofibrils </a:t>
            </a:r>
            <a:r>
              <a:rPr lang="en-US" dirty="0" smtClean="0"/>
              <a:t>; </a:t>
            </a:r>
            <a:r>
              <a:rPr lang="en-US" b="1" dirty="0" smtClean="0"/>
              <a:t>1500 myosin </a:t>
            </a:r>
            <a:r>
              <a:rPr lang="en-US" b="1" dirty="0"/>
              <a:t>(thick) filaments and 3000 </a:t>
            </a:r>
            <a:r>
              <a:rPr lang="en-US" b="1" dirty="0" err="1"/>
              <a:t>actin</a:t>
            </a:r>
            <a:r>
              <a:rPr lang="en-US" b="1" dirty="0"/>
              <a:t> (thin) filaments, </a:t>
            </a:r>
            <a:endParaRPr lang="en-US" dirty="0"/>
          </a:p>
          <a:p>
            <a:pPr lvl="0" algn="l" rtl="0"/>
            <a:r>
              <a:rPr lang="en-US" dirty="0"/>
              <a:t>E</a:t>
            </a:r>
            <a:r>
              <a:rPr lang="en-US" dirty="0" smtClean="0"/>
              <a:t>nds </a:t>
            </a:r>
            <a:r>
              <a:rPr lang="en-US" dirty="0"/>
              <a:t>of the </a:t>
            </a:r>
            <a:r>
              <a:rPr lang="en-US" dirty="0" err="1"/>
              <a:t>actin</a:t>
            </a:r>
            <a:r>
              <a:rPr lang="en-US" dirty="0"/>
              <a:t> filaments attach to </a:t>
            </a:r>
            <a:r>
              <a:rPr lang="en-US" b="1" dirty="0"/>
              <a:t>Z disc</a:t>
            </a:r>
            <a:r>
              <a:rPr lang="en-US" dirty="0"/>
              <a:t>.  </a:t>
            </a:r>
            <a:r>
              <a:rPr lang="en-US" dirty="0" err="1"/>
              <a:t>Actin</a:t>
            </a:r>
            <a:r>
              <a:rPr lang="en-US" dirty="0"/>
              <a:t> filaments extend in both directions to inter-</a:t>
            </a:r>
            <a:r>
              <a:rPr lang="en-US" dirty="0" err="1"/>
              <a:t>digitate</a:t>
            </a:r>
            <a:r>
              <a:rPr lang="en-US" dirty="0"/>
              <a:t> with the myosin filaments. </a:t>
            </a:r>
          </a:p>
          <a:p>
            <a:pPr lvl="0" algn="l" rtl="0"/>
            <a:r>
              <a:rPr lang="en-US" dirty="0" smtClean="0"/>
              <a:t>Therefore</a:t>
            </a:r>
            <a:r>
              <a:rPr lang="en-US" dirty="0"/>
              <a:t>, the entire muscle fiber has light and dark bands, </a:t>
            </a:r>
            <a:r>
              <a:rPr lang="en-US" b="1" u="sng" dirty="0" smtClean="0"/>
              <a:t>striated </a:t>
            </a:r>
            <a:r>
              <a:rPr lang="en-US" b="1" u="sng" dirty="0"/>
              <a:t>appearance</a:t>
            </a:r>
            <a:r>
              <a:rPr lang="en-US" dirty="0"/>
              <a:t>. </a:t>
            </a:r>
          </a:p>
          <a:p>
            <a:pPr lvl="0" algn="l" rtl="0"/>
            <a:r>
              <a:rPr lang="en-US" dirty="0" smtClean="0"/>
              <a:t>between </a:t>
            </a:r>
            <a:r>
              <a:rPr lang="en-US" dirty="0"/>
              <a:t>two successive Z discs is called a</a:t>
            </a:r>
            <a:r>
              <a:rPr lang="en-US" b="1" u="sng" dirty="0"/>
              <a:t> </a:t>
            </a:r>
            <a:r>
              <a:rPr lang="en-US" b="1" u="sng" dirty="0" err="1"/>
              <a:t>sarcomere</a:t>
            </a:r>
            <a:r>
              <a:rPr lang="en-US" dirty="0"/>
              <a:t>. </a:t>
            </a:r>
          </a:p>
          <a:p>
            <a:pPr lvl="0" algn="l" rtl="0"/>
            <a:r>
              <a:rPr lang="en-US" b="1" dirty="0" err="1" smtClean="0"/>
              <a:t>Titin</a:t>
            </a:r>
            <a:r>
              <a:rPr lang="en-US" b="1" dirty="0" smtClean="0"/>
              <a:t> molecules</a:t>
            </a:r>
            <a:endParaRPr lang="en-US" dirty="0"/>
          </a:p>
          <a:p>
            <a:pPr algn="l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u="sng" dirty="0" smtClean="0"/>
              <a:t>Causes  of this sliding process: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 smtClean="0"/>
              <a:t>By </a:t>
            </a:r>
            <a:r>
              <a:rPr lang="en-US" dirty="0"/>
              <a:t>interaction of the cross-bridges from the myosin filaments with the </a:t>
            </a:r>
            <a:r>
              <a:rPr lang="en-US" dirty="0" err="1"/>
              <a:t>actin</a:t>
            </a:r>
            <a:r>
              <a:rPr lang="en-US" dirty="0"/>
              <a:t> filaments.</a:t>
            </a:r>
          </a:p>
          <a:p>
            <a:pPr lvl="0" algn="l" rtl="0"/>
            <a:r>
              <a:rPr lang="en-US" dirty="0"/>
              <a:t> Under resting conditions, these forces are inactive. </a:t>
            </a:r>
          </a:p>
          <a:p>
            <a:pPr lvl="0" algn="l" rtl="0"/>
            <a:r>
              <a:rPr lang="en-US" dirty="0"/>
              <a:t>But when an AP  generated &gt;&gt;  </a:t>
            </a:r>
            <a:r>
              <a:rPr lang="en-US" dirty="0" err="1"/>
              <a:t>sarcoplasmic</a:t>
            </a:r>
            <a:r>
              <a:rPr lang="en-US" dirty="0"/>
              <a:t> reticulum &gt;&gt; to release large quantities Ca </a:t>
            </a:r>
            <a:r>
              <a:rPr lang="en-US" baseline="30000" dirty="0"/>
              <a:t>++</a:t>
            </a:r>
            <a:r>
              <a:rPr lang="en-US" dirty="0"/>
              <a:t> &gt;&gt;&gt;  surround the myofibrils &gt;&gt;&gt; activate the forces between the myosin and </a:t>
            </a:r>
            <a:r>
              <a:rPr lang="en-US" dirty="0" err="1"/>
              <a:t>actin</a:t>
            </a:r>
            <a:r>
              <a:rPr lang="en-US" dirty="0"/>
              <a:t> filaments, and contraction begins.</a:t>
            </a:r>
          </a:p>
          <a:p>
            <a:pPr algn="l"/>
            <a:endParaRPr lang="ar-JO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u="sng" dirty="0" err="1"/>
              <a:t>Actin</a:t>
            </a:r>
            <a:r>
              <a:rPr lang="en-US" b="1" u="sng" dirty="0"/>
              <a:t> and </a:t>
            </a:r>
            <a:r>
              <a:rPr lang="en-US" b="1" u="sng" dirty="0" err="1"/>
              <a:t>myosnin</a:t>
            </a:r>
            <a:r>
              <a:rPr lang="en-US" b="1" u="sng" dirty="0"/>
              <a:t> structures:  </a:t>
            </a:r>
            <a:r>
              <a:rPr lang="en-US" dirty="0"/>
              <a:t/>
            </a:r>
            <a:br>
              <a:rPr lang="en-US" dirty="0"/>
            </a:br>
            <a:endParaRPr lang="ar-JO" dirty="0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614366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5948194" cy="366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u="sng" dirty="0"/>
              <a:t>CONTRACTION PROCESS: 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l" rtl="0"/>
            <a:r>
              <a:rPr lang="en-US" dirty="0"/>
              <a:t>Before contraction, the heads of the cross-bridges bind with ATP.</a:t>
            </a:r>
          </a:p>
          <a:p>
            <a:pPr lvl="0" algn="l" rtl="0"/>
            <a:r>
              <a:rPr lang="en-US" dirty="0"/>
              <a:t> </a:t>
            </a:r>
            <a:r>
              <a:rPr lang="en-US" dirty="0" err="1"/>
              <a:t>ATPase</a:t>
            </a:r>
            <a:r>
              <a:rPr lang="en-US" dirty="0"/>
              <a:t> cleaves the ATP : give ADP plus phosphate ion, bound to the head. </a:t>
            </a:r>
          </a:p>
          <a:p>
            <a:pPr lvl="0" algn="l" rtl="0"/>
            <a:r>
              <a:rPr lang="en-US" dirty="0"/>
              <a:t>Conformation change of the head  to be ready for binding to G- </a:t>
            </a:r>
            <a:r>
              <a:rPr lang="en-US" dirty="0" err="1"/>
              <a:t>actin</a:t>
            </a:r>
            <a:r>
              <a:rPr lang="en-US" dirty="0"/>
              <a:t>.</a:t>
            </a:r>
          </a:p>
          <a:p>
            <a:pPr lvl="0" algn="l" rtl="0"/>
            <a:r>
              <a:rPr lang="en-US" dirty="0"/>
              <a:t> If </a:t>
            </a:r>
            <a:r>
              <a:rPr lang="en-US" b="1" dirty="0" err="1"/>
              <a:t>Troponin-tropomyosin</a:t>
            </a:r>
            <a:r>
              <a:rPr lang="en-US" b="1" dirty="0"/>
              <a:t> complex</a:t>
            </a:r>
            <a:r>
              <a:rPr lang="en-US" dirty="0"/>
              <a:t> binds with </a:t>
            </a:r>
            <a:r>
              <a:rPr lang="en-US" b="1" dirty="0"/>
              <a:t>Ca</a:t>
            </a:r>
            <a:r>
              <a:rPr lang="en-US" b="1" baseline="30000" dirty="0"/>
              <a:t>++</a:t>
            </a:r>
            <a:r>
              <a:rPr lang="en-US" b="1" dirty="0"/>
              <a:t>,</a:t>
            </a:r>
            <a:r>
              <a:rPr lang="en-US" dirty="0"/>
              <a:t> </a:t>
            </a:r>
          </a:p>
          <a:p>
            <a:pPr lvl="0" algn="l" rtl="0"/>
            <a:r>
              <a:rPr lang="en-US" dirty="0"/>
              <a:t>Ca </a:t>
            </a:r>
            <a:r>
              <a:rPr lang="en-US" baseline="30000" dirty="0"/>
              <a:t>++</a:t>
            </a:r>
            <a:r>
              <a:rPr lang="en-US" dirty="0"/>
              <a:t> combine with </a:t>
            </a:r>
            <a:r>
              <a:rPr lang="en-US" dirty="0" err="1"/>
              <a:t>troponin</a:t>
            </a:r>
            <a:r>
              <a:rPr lang="en-US" dirty="0"/>
              <a:t> C.</a:t>
            </a:r>
          </a:p>
          <a:p>
            <a:pPr lvl="0" algn="l" rtl="0"/>
            <a:r>
              <a:rPr lang="en-US" dirty="0"/>
              <a:t> </a:t>
            </a:r>
            <a:r>
              <a:rPr lang="en-US" dirty="0" err="1"/>
              <a:t>troponin</a:t>
            </a:r>
            <a:r>
              <a:rPr lang="en-US" dirty="0"/>
              <a:t> complex undergoes a conformational change</a:t>
            </a:r>
          </a:p>
          <a:p>
            <a:pPr lvl="0" algn="l" rtl="0"/>
            <a:r>
              <a:rPr lang="en-US" dirty="0"/>
              <a:t> Moves away from </a:t>
            </a:r>
            <a:r>
              <a:rPr lang="en-US" dirty="0" err="1"/>
              <a:t>tropomyosin</a:t>
            </a:r>
            <a:r>
              <a:rPr lang="en-US" dirty="0"/>
              <a:t> deeper into the groove between the two </a:t>
            </a:r>
            <a:r>
              <a:rPr lang="en-US" dirty="0" err="1"/>
              <a:t>actin</a:t>
            </a:r>
            <a:r>
              <a:rPr lang="en-US" dirty="0"/>
              <a:t> strands. </a:t>
            </a:r>
          </a:p>
          <a:p>
            <a:pPr lvl="0" algn="l" rtl="0"/>
            <a:r>
              <a:rPr lang="en-US" dirty="0"/>
              <a:t>This “uncovers” the </a:t>
            </a:r>
            <a:r>
              <a:rPr lang="en-US" b="1" dirty="0"/>
              <a:t>active sites</a:t>
            </a:r>
            <a:r>
              <a:rPr lang="en-US" dirty="0"/>
              <a:t> of the </a:t>
            </a:r>
            <a:r>
              <a:rPr lang="en-US" dirty="0" err="1"/>
              <a:t>actin</a:t>
            </a:r>
            <a:r>
              <a:rPr lang="en-US" dirty="0"/>
              <a:t>, that make attraction with  the head of the cross-bridge.</a:t>
            </a:r>
          </a:p>
          <a:p>
            <a:pPr lvl="0" algn="l" rtl="0"/>
            <a:r>
              <a:rPr lang="en-US" dirty="0"/>
              <a:t> </a:t>
            </a:r>
            <a:endParaRPr lang="ar-JO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l" rtl="0"/>
            <a:r>
              <a:rPr lang="en-US" dirty="0" smtClean="0"/>
              <a:t>Pulling  the head of cross-bridge  toward the arm of the cross-bridge. Thus,  pulling the </a:t>
            </a:r>
            <a:r>
              <a:rPr lang="en-US" dirty="0" err="1" smtClean="0"/>
              <a:t>actin</a:t>
            </a:r>
            <a:r>
              <a:rPr lang="en-US" dirty="0" smtClean="0"/>
              <a:t> filament. </a:t>
            </a:r>
          </a:p>
          <a:p>
            <a:pPr lvl="0" algn="l" rtl="0"/>
            <a:r>
              <a:rPr lang="en-US" dirty="0" smtClean="0"/>
              <a:t>ADP and phosphate ion that were previously attached to the myosin  head will be released. </a:t>
            </a:r>
          </a:p>
          <a:p>
            <a:pPr lvl="0" algn="l" rtl="0"/>
            <a:r>
              <a:rPr lang="en-US" dirty="0" smtClean="0"/>
              <a:t>At the site of release of the ADP, a new molecule of ATP binds. </a:t>
            </a:r>
          </a:p>
          <a:p>
            <a:pPr lvl="0" algn="l" rtl="0"/>
            <a:r>
              <a:rPr lang="en-US" dirty="0" smtClean="0"/>
              <a:t>This binding of new ATP causes detachment of the head from the </a:t>
            </a:r>
            <a:r>
              <a:rPr lang="en-US" dirty="0" err="1" smtClean="0"/>
              <a:t>actin</a:t>
            </a:r>
            <a:r>
              <a:rPr lang="en-US" dirty="0" smtClean="0"/>
              <a:t>.</a:t>
            </a:r>
          </a:p>
          <a:p>
            <a:pPr lvl="0" algn="l" rtl="0"/>
            <a:r>
              <a:rPr lang="en-US" dirty="0" smtClean="0"/>
              <a:t>new ATP is cleaved to begin the next cycle, leading to a new power stroke. </a:t>
            </a:r>
          </a:p>
          <a:p>
            <a:pPr algn="l" rtl="0">
              <a:buNone/>
            </a:pPr>
            <a:endParaRPr lang="en-US" dirty="0" smtClean="0"/>
          </a:p>
          <a:p>
            <a:endParaRPr lang="ar-JO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Thus, the process proceeds again and again until the </a:t>
            </a:r>
            <a:r>
              <a:rPr lang="en-US" dirty="0" err="1" smtClean="0"/>
              <a:t>actin</a:t>
            </a:r>
            <a:r>
              <a:rPr lang="en-US" dirty="0" smtClean="0"/>
              <a:t> filaments pull the Z membrane up against the ends of the myosin filaments or until the load on the muscle becomes too great for further pulling to occur.</a:t>
            </a:r>
            <a:endParaRPr lang="ar-J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290"/>
            <a:ext cx="6768482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053528" cy="396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750099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1" u="sng" dirty="0" err="1"/>
              <a:t>Sarcoplasm</a:t>
            </a:r>
            <a:r>
              <a:rPr lang="en-US" b="1" dirty="0"/>
              <a:t>:</a:t>
            </a:r>
            <a:endParaRPr lang="en-US" dirty="0"/>
          </a:p>
          <a:p>
            <a:pPr lvl="0" algn="l" rtl="0"/>
            <a:r>
              <a:rPr lang="en-US" dirty="0"/>
              <a:t>The spaces between the myofibrils ICF; containing large quantities of K</a:t>
            </a:r>
            <a:r>
              <a:rPr lang="en-US" baseline="30000" dirty="0"/>
              <a:t>+</a:t>
            </a:r>
            <a:r>
              <a:rPr lang="en-US" dirty="0"/>
              <a:t>, Mg</a:t>
            </a:r>
            <a:r>
              <a:rPr lang="en-US" baseline="30000" dirty="0"/>
              <a:t>++</a:t>
            </a:r>
            <a:r>
              <a:rPr lang="en-US" dirty="0"/>
              <a:t>, and So</a:t>
            </a:r>
            <a:r>
              <a:rPr lang="en-US" baseline="-25000" dirty="0"/>
              <a:t>4</a:t>
            </a:r>
            <a:r>
              <a:rPr lang="en-US" baseline="30000" dirty="0"/>
              <a:t>-2</a:t>
            </a:r>
            <a:r>
              <a:rPr lang="en-US" dirty="0"/>
              <a:t>, plus multiple protein enzymes. </a:t>
            </a:r>
          </a:p>
          <a:p>
            <a:pPr lvl="0" algn="l" rtl="0"/>
            <a:r>
              <a:rPr lang="en-US" dirty="0"/>
              <a:t>Also present are tremendous numbers of mitochondria.</a:t>
            </a:r>
          </a:p>
          <a:p>
            <a:pPr algn="l" rtl="0"/>
            <a:r>
              <a:rPr lang="en-US" b="1" u="sng" dirty="0" err="1"/>
              <a:t>Sarcoplasmic</a:t>
            </a:r>
            <a:r>
              <a:rPr lang="en-US" b="1" u="sng" dirty="0"/>
              <a:t> Reticulum</a:t>
            </a:r>
            <a:r>
              <a:rPr lang="en-US" b="1" dirty="0"/>
              <a:t>:</a:t>
            </a:r>
            <a:endParaRPr lang="en-US" dirty="0"/>
          </a:p>
          <a:p>
            <a:pPr algn="l" rtl="0"/>
            <a:r>
              <a:rPr lang="en-US" dirty="0"/>
              <a:t> This reticulum has a special organization that is extremely important in controlling muscle contraction.</a:t>
            </a:r>
          </a:p>
          <a:p>
            <a:pPr algn="l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Physiology of skeletal muscle contraction:</a:t>
            </a:r>
            <a:r>
              <a:rPr lang="en-US" dirty="0"/>
              <a:t/>
            </a:r>
            <a:br>
              <a:rPr lang="en-US" dirty="0"/>
            </a:b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l"/>
            <a:r>
              <a:rPr lang="en-US" b="1" u="sng" dirty="0"/>
              <a:t>Excitation-  contraction  coupling; from A.P to muscle contraction</a:t>
            </a:r>
            <a:r>
              <a:rPr lang="en-US" dirty="0"/>
              <a:t>:</a:t>
            </a:r>
          </a:p>
          <a:p>
            <a:pPr lvl="0" algn="l" rtl="0"/>
            <a:r>
              <a:rPr lang="en-US" dirty="0"/>
              <a:t>Action potential </a:t>
            </a:r>
            <a:r>
              <a:rPr lang="en-US" dirty="0" smtClean="0"/>
              <a:t>… motor </a:t>
            </a:r>
            <a:r>
              <a:rPr lang="en-US" dirty="0"/>
              <a:t>nerve to its endings on muscle fibers.</a:t>
            </a:r>
          </a:p>
          <a:p>
            <a:pPr lvl="0" algn="l" rtl="0"/>
            <a:r>
              <a:rPr lang="en-US" dirty="0"/>
              <a:t>Skeletal muscle innervated by </a:t>
            </a:r>
            <a:r>
              <a:rPr lang="en-US" b="1" dirty="0"/>
              <a:t>large, </a:t>
            </a:r>
            <a:r>
              <a:rPr lang="en-US" b="1" dirty="0" err="1"/>
              <a:t>myelinated</a:t>
            </a:r>
            <a:r>
              <a:rPr lang="en-US" b="1" dirty="0"/>
              <a:t> nerve fibers</a:t>
            </a:r>
            <a:r>
              <a:rPr lang="en-US" dirty="0"/>
              <a:t>; originate from </a:t>
            </a:r>
            <a:r>
              <a:rPr lang="en-US" dirty="0" err="1"/>
              <a:t>motoneurons</a:t>
            </a:r>
            <a:r>
              <a:rPr lang="en-US" dirty="0"/>
              <a:t> in the anterior horns of the spinal cord. </a:t>
            </a:r>
          </a:p>
          <a:p>
            <a:pPr lvl="0" algn="l" rtl="0"/>
            <a:r>
              <a:rPr lang="en-US" dirty="0"/>
              <a:t>After entering the muscle, normally branches </a:t>
            </a:r>
            <a:r>
              <a:rPr lang="en-US" dirty="0" smtClean="0"/>
              <a:t>3-thousands.</a:t>
            </a:r>
            <a:endParaRPr lang="en-US" dirty="0"/>
          </a:p>
          <a:p>
            <a:pPr lvl="0" algn="l" rtl="0"/>
            <a:r>
              <a:rPr lang="en-US" dirty="0"/>
              <a:t> Each nerve ending makes a junction (neuromuscular junction) </a:t>
            </a:r>
            <a:r>
              <a:rPr lang="en-US" dirty="0" smtClean="0"/>
              <a:t>at midpoint</a:t>
            </a:r>
            <a:r>
              <a:rPr lang="en-US" dirty="0"/>
              <a:t>. </a:t>
            </a:r>
          </a:p>
          <a:p>
            <a:pPr lvl="0" algn="l" rtl="0"/>
            <a:r>
              <a:rPr lang="en-US" dirty="0"/>
              <a:t>The A.P. initiated in the muscle fiber by the nerve signal travels in both directions toward the muscle fiber ends. </a:t>
            </a:r>
          </a:p>
          <a:p>
            <a:pPr lvl="0" algn="l" rtl="0"/>
            <a:r>
              <a:rPr lang="en-US" dirty="0"/>
              <a:t>Muscle fiber membrane is called </a:t>
            </a:r>
            <a:r>
              <a:rPr lang="en-US" b="1" dirty="0"/>
              <a:t>synaptic gutter</a:t>
            </a:r>
            <a:r>
              <a:rPr lang="en-US" dirty="0"/>
              <a:t>,  and the space between the terminal and the fiber membrane is </a:t>
            </a:r>
            <a:r>
              <a:rPr lang="en-US" b="1" dirty="0"/>
              <a:t>called synaptic cleft</a:t>
            </a:r>
            <a:r>
              <a:rPr lang="en-US" dirty="0"/>
              <a:t>.</a:t>
            </a:r>
          </a:p>
          <a:p>
            <a:pPr algn="l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عنصر نائب للمحتوى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1"/>
            <a:ext cx="6238595" cy="527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EXCITATION-CONTRCTION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l" rtl="0"/>
            <a:r>
              <a:rPr lang="en-US" dirty="0"/>
              <a:t>When a nerve impulse reaches the neuromuscular junction</a:t>
            </a:r>
            <a:r>
              <a:rPr lang="en-US" dirty="0" smtClean="0"/>
              <a:t>&gt;</a:t>
            </a:r>
            <a:r>
              <a:rPr lang="en-US" b="1" dirty="0" smtClean="0"/>
              <a:t>&gt;&gt;</a:t>
            </a:r>
          </a:p>
          <a:p>
            <a:pPr lvl="0" algn="l" rtl="0"/>
            <a:r>
              <a:rPr lang="en-US" dirty="0" smtClean="0"/>
              <a:t> </a:t>
            </a:r>
            <a:r>
              <a:rPr lang="en-US" dirty="0"/>
              <a:t>Open voltage-gated Ca</a:t>
            </a:r>
            <a:r>
              <a:rPr lang="en-US" baseline="30000" dirty="0"/>
              <a:t>++ </a:t>
            </a:r>
            <a:r>
              <a:rPr lang="en-US" dirty="0"/>
              <a:t>channels </a:t>
            </a:r>
            <a:r>
              <a:rPr lang="en-US" b="1" dirty="0"/>
              <a:t>&gt;&gt;&gt; </a:t>
            </a:r>
            <a:endParaRPr lang="en-US" b="1" dirty="0" smtClean="0"/>
          </a:p>
          <a:p>
            <a:pPr lvl="0" algn="l" rtl="0"/>
            <a:r>
              <a:rPr lang="en-US" b="1" dirty="0" smtClean="0"/>
              <a:t>  </a:t>
            </a:r>
            <a:r>
              <a:rPr lang="en-US" dirty="0"/>
              <a:t>Ca</a:t>
            </a:r>
            <a:r>
              <a:rPr lang="en-US" baseline="30000" dirty="0"/>
              <a:t>++ </a:t>
            </a:r>
            <a:r>
              <a:rPr lang="en-US" dirty="0"/>
              <a:t>diffuse to the interior of the nerve terminal&gt;&gt;&gt;  </a:t>
            </a:r>
            <a:endParaRPr lang="en-US" dirty="0" smtClean="0"/>
          </a:p>
          <a:p>
            <a:pPr lvl="0" algn="l" rtl="0"/>
            <a:r>
              <a:rPr lang="en-US" dirty="0" smtClean="0"/>
              <a:t>Ca</a:t>
            </a:r>
            <a:r>
              <a:rPr lang="en-US" baseline="30000" dirty="0"/>
              <a:t>++</a:t>
            </a:r>
            <a:r>
              <a:rPr lang="en-US" dirty="0"/>
              <a:t> make acetylcholine vesicles to fuse with the neural membrane </a:t>
            </a:r>
            <a:r>
              <a:rPr lang="en-US" b="1" dirty="0"/>
              <a:t>&gt;&gt;&gt;</a:t>
            </a:r>
            <a:r>
              <a:rPr lang="en-US" dirty="0"/>
              <a:t> </a:t>
            </a:r>
            <a:endParaRPr lang="en-US" dirty="0" smtClean="0"/>
          </a:p>
          <a:p>
            <a:pPr lvl="0" algn="l" rtl="0"/>
            <a:r>
              <a:rPr lang="en-US" dirty="0" smtClean="0"/>
              <a:t>release </a:t>
            </a:r>
            <a:r>
              <a:rPr lang="en-US" dirty="0"/>
              <a:t>Acetylcholine (</a:t>
            </a:r>
            <a:r>
              <a:rPr lang="en-US" b="1" dirty="0"/>
              <a:t>Ach</a:t>
            </a:r>
            <a:r>
              <a:rPr lang="en-US" dirty="0"/>
              <a:t>) into the synaptic space  </a:t>
            </a:r>
            <a:r>
              <a:rPr lang="en-US" b="1" dirty="0"/>
              <a:t>&gt;&gt;</a:t>
            </a:r>
            <a:r>
              <a:rPr lang="en-US" dirty="0"/>
              <a:t> </a:t>
            </a:r>
            <a:endParaRPr lang="en-US" dirty="0" smtClean="0"/>
          </a:p>
          <a:p>
            <a:pPr lvl="0" algn="l" rtl="0"/>
            <a:r>
              <a:rPr lang="en-US" b="1" dirty="0" smtClean="0"/>
              <a:t>Ach </a:t>
            </a:r>
            <a:r>
              <a:rPr lang="en-US" dirty="0"/>
              <a:t>bind with Ach receptors (Ach-gated ion channels) in the muscle fiber membrane </a:t>
            </a:r>
            <a:r>
              <a:rPr lang="en-US" b="1" dirty="0"/>
              <a:t> &gt;&gt;</a:t>
            </a:r>
            <a:r>
              <a:rPr lang="en-US" dirty="0"/>
              <a:t>  </a:t>
            </a:r>
            <a:endParaRPr lang="en-US" dirty="0" smtClean="0"/>
          </a:p>
          <a:p>
            <a:pPr lvl="0" algn="l" rtl="0"/>
            <a:r>
              <a:rPr lang="en-US" dirty="0" smtClean="0"/>
              <a:t> </a:t>
            </a:r>
            <a:r>
              <a:rPr lang="en-US" dirty="0"/>
              <a:t>when</a:t>
            </a:r>
            <a:r>
              <a:rPr lang="en-US" b="1" dirty="0"/>
              <a:t> two</a:t>
            </a:r>
            <a:r>
              <a:rPr lang="en-US" dirty="0"/>
              <a:t> </a:t>
            </a:r>
            <a:r>
              <a:rPr lang="en-US" b="1" dirty="0"/>
              <a:t>Ach</a:t>
            </a:r>
            <a:r>
              <a:rPr lang="en-US" dirty="0"/>
              <a:t> attach to Ach receptors </a:t>
            </a:r>
            <a:r>
              <a:rPr lang="en-US" b="1" dirty="0"/>
              <a:t>&gt;&gt; </a:t>
            </a:r>
            <a:r>
              <a:rPr lang="en-US" dirty="0"/>
              <a:t>causes a conformational change that opens the channel   </a:t>
            </a:r>
            <a:r>
              <a:rPr lang="en-US" b="1" dirty="0"/>
              <a:t>&gt;&gt;&gt;</a:t>
            </a:r>
            <a:r>
              <a:rPr lang="en-US" dirty="0"/>
              <a:t>  </a:t>
            </a:r>
            <a:endParaRPr lang="en-US" dirty="0" smtClean="0"/>
          </a:p>
          <a:p>
            <a:pPr lvl="0"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E5C2FBECC44CD94183A9D3BA255240A6" ma:contentTypeVersion="8" ma:contentTypeDescription="إنشاء مستند جديد." ma:contentTypeScope="" ma:versionID="54434f73c332b450025678d6dad8ed27">
  <xsd:schema xmlns:xsd="http://www.w3.org/2001/XMLSchema" xmlns:xs="http://www.w3.org/2001/XMLSchema" xmlns:p="http://schemas.microsoft.com/office/2006/metadata/properties" xmlns:ns2="73cf65ce-48b0-44c4-994f-ac7d2d2b48e4" targetNamespace="http://schemas.microsoft.com/office/2006/metadata/properties" ma:root="true" ma:fieldsID="282434109e5094088f1f2e2f5e598262" ns2:_="">
    <xsd:import namespace="73cf65ce-48b0-44c4-994f-ac7d2d2b4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65ce-48b0-44c4-994f-ac7d2d2b48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D1D796-EF1B-4D94-B84E-FC323DBD6BF5}"/>
</file>

<file path=customXml/itemProps2.xml><?xml version="1.0" encoding="utf-8"?>
<ds:datastoreItem xmlns:ds="http://schemas.openxmlformats.org/officeDocument/2006/customXml" ds:itemID="{20D35624-6981-4D74-9A36-6F8248A15A93}"/>
</file>

<file path=customXml/itemProps3.xml><?xml version="1.0" encoding="utf-8"?>
<ds:datastoreItem xmlns:ds="http://schemas.openxmlformats.org/officeDocument/2006/customXml" ds:itemID="{28A10327-1764-4943-B81E-606829D19AF9}"/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1198</Words>
  <Application>Microsoft Office PowerPoint</Application>
  <PresentationFormat>On-screen Show (4:3)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سمة Office</vt:lpstr>
      <vt:lpstr>Contraction of Skeletal Muscle </vt:lpstr>
      <vt:lpstr>Physiologic Anatomy of Skeletal Muscle: </vt:lpstr>
      <vt:lpstr>PowerPoint Presentation</vt:lpstr>
      <vt:lpstr>PowerPoint Presentation</vt:lpstr>
      <vt:lpstr>PowerPoint Presentation</vt:lpstr>
      <vt:lpstr>PowerPoint Presentation</vt:lpstr>
      <vt:lpstr>Physiology of skeletal muscle contraction: </vt:lpstr>
      <vt:lpstr>PowerPoint Presentation</vt:lpstr>
      <vt:lpstr>EXCITATION-CONTRCTION</vt:lpstr>
      <vt:lpstr>EXCITATION-CONTRCTION</vt:lpstr>
      <vt:lpstr>EXCITATION-CONTRCTION</vt:lpstr>
      <vt:lpstr>EXCITATION-CONTRCTION</vt:lpstr>
      <vt:lpstr>EXCITATION-CONTRCTION</vt:lpstr>
      <vt:lpstr>PowerPoint Presentation</vt:lpstr>
      <vt:lpstr>EXCITATION-CONTRCTION</vt:lpstr>
      <vt:lpstr>Destruction of the Released Ach: </vt:lpstr>
      <vt:lpstr>Mechanism of Muscle Contraction: </vt:lpstr>
      <vt:lpstr>Sliding filament mechanism;</vt:lpstr>
      <vt:lpstr>PowerPoint Presentation</vt:lpstr>
      <vt:lpstr>Causes  of this sliding process:</vt:lpstr>
      <vt:lpstr>Actin and myosnin structures:   </vt:lpstr>
      <vt:lpstr>PowerPoint Presentation</vt:lpstr>
      <vt:lpstr> CONTRACTION PROCESS: </vt:lpstr>
      <vt:lpstr>PowerPoint Presentation</vt:lpstr>
      <vt:lpstr>PowerPoint Presentation</vt:lpstr>
    </vt:vector>
  </TitlesOfParts>
  <Company>LARA PC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ALI SAHIUNY</dc:creator>
  <cp:lastModifiedBy>Admin</cp:lastModifiedBy>
  <cp:revision>15</cp:revision>
  <dcterms:created xsi:type="dcterms:W3CDTF">2017-02-28T21:17:03Z</dcterms:created>
  <dcterms:modified xsi:type="dcterms:W3CDTF">2022-10-15T13:36:28Z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0x010100E5C2FBECC44CD94183A9D3BA255240A6</vt:lpwstr>
  </property>
</Properties>
</file>