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9.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17.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7" r:id="rId2"/>
    <p:sldId id="258" r:id="rId3"/>
    <p:sldId id="261" r:id="rId4"/>
    <p:sldId id="259" r:id="rId5"/>
    <p:sldId id="260" r:id="rId6"/>
    <p:sldId id="262" r:id="rId7"/>
    <p:sldId id="263" r:id="rId8"/>
    <p:sldId id="264" r:id="rId9"/>
    <p:sldId id="265" r:id="rId10"/>
    <p:sldId id="266" r:id="rId11"/>
    <p:sldId id="267" r:id="rId12"/>
    <p:sldId id="268" r:id="rId13"/>
    <p:sldId id="269" r:id="rId14"/>
    <p:sldId id="270" r:id="rId15"/>
    <p:sldId id="271" r:id="rId16"/>
    <p:sldId id="273" r:id="rId17"/>
    <p:sldId id="272" r:id="rId18"/>
    <p:sldId id="274" r:id="rId19"/>
    <p:sldId id="275" r:id="rId20"/>
    <p:sldId id="276" r:id="rId21"/>
    <p:sldId id="277" r:id="rId22"/>
    <p:sldId id="301" r:id="rId23"/>
    <p:sldId id="278" r:id="rId24"/>
    <p:sldId id="280" r:id="rId25"/>
    <p:sldId id="281" r:id="rId26"/>
    <p:sldId id="282" r:id="rId27"/>
    <p:sldId id="289" r:id="rId28"/>
    <p:sldId id="290" r:id="rId29"/>
    <p:sldId id="283" r:id="rId30"/>
    <p:sldId id="286" r:id="rId31"/>
    <p:sldId id="284" r:id="rId32"/>
    <p:sldId id="287" r:id="rId33"/>
    <p:sldId id="291" r:id="rId34"/>
    <p:sldId id="292" r:id="rId35"/>
    <p:sldId id="293" r:id="rId36"/>
    <p:sldId id="294" r:id="rId37"/>
    <p:sldId id="295" r:id="rId38"/>
    <p:sldId id="296" r:id="rId39"/>
    <p:sldId id="297" r:id="rId40"/>
    <p:sldId id="298" r:id="rId41"/>
    <p:sldId id="299" r:id="rId42"/>
    <p:sldId id="300" r:id="rId43"/>
  </p:sldIdLst>
  <p:sldSz cx="9144000" cy="6858000" type="screen4x3"/>
  <p:notesSz cx="6858000" cy="9144000"/>
  <p:defaultTex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50"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p:cNvSpPr>
            <a:spLocks noGrp="1"/>
          </p:cNvSpPr>
          <p:nvPr>
            <p:ph type="ctrTitle"/>
          </p:nvPr>
        </p:nvSpPr>
        <p:spPr>
          <a:xfrm>
            <a:off x="685800" y="2130425"/>
            <a:ext cx="7772400" cy="1470025"/>
          </a:xfrm>
        </p:spPr>
        <p:txBody>
          <a:bodyPr/>
          <a:lstStyle/>
          <a:p>
            <a:r>
              <a:rPr lang="ar-SA" smtClean="0"/>
              <a:t>انقر لتحرير نمط العنوان الرئيسي</a:t>
            </a:r>
            <a:endParaRPr lang="ar-JO"/>
          </a:p>
        </p:txBody>
      </p:sp>
      <p:sp>
        <p:nvSpPr>
          <p:cNvPr id="3" name="عنوان فرعي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ar-JO"/>
          </a:p>
        </p:txBody>
      </p:sp>
      <p:sp>
        <p:nvSpPr>
          <p:cNvPr id="4" name="عنصر نائب للتاريخ 3"/>
          <p:cNvSpPr>
            <a:spLocks noGrp="1"/>
          </p:cNvSpPr>
          <p:nvPr>
            <p:ph type="dt" sz="half" idx="10"/>
          </p:nvPr>
        </p:nvSpPr>
        <p:spPr/>
        <p:txBody>
          <a:bodyPr/>
          <a:lstStyle/>
          <a:p>
            <a:fld id="{93E7EEAD-DE7A-44A4-B870-9B293C65DC46}" type="datetimeFigureOut">
              <a:rPr lang="ar-JO" smtClean="0"/>
              <a:pPr/>
              <a:t>02/12/1445</a:t>
            </a:fld>
            <a:endParaRPr lang="ar-JO"/>
          </a:p>
        </p:txBody>
      </p:sp>
      <p:sp>
        <p:nvSpPr>
          <p:cNvPr id="5" name="عنصر نائب للتذييل 4"/>
          <p:cNvSpPr>
            <a:spLocks noGrp="1"/>
          </p:cNvSpPr>
          <p:nvPr>
            <p:ph type="ftr" sz="quarter" idx="11"/>
          </p:nvPr>
        </p:nvSpPr>
        <p:spPr/>
        <p:txBody>
          <a:bodyPr/>
          <a:lstStyle/>
          <a:p>
            <a:endParaRPr lang="ar-JO"/>
          </a:p>
        </p:txBody>
      </p:sp>
      <p:sp>
        <p:nvSpPr>
          <p:cNvPr id="6" name="عنصر نائب لرقم الشريحة 5"/>
          <p:cNvSpPr>
            <a:spLocks noGrp="1"/>
          </p:cNvSpPr>
          <p:nvPr>
            <p:ph type="sldNum" sz="quarter" idx="12"/>
          </p:nvPr>
        </p:nvSpPr>
        <p:spPr/>
        <p:txBody>
          <a:bodyPr/>
          <a:lstStyle/>
          <a:p>
            <a:fld id="{A2198796-0F85-4B30-8A77-AE35C44B5C64}" type="slidenum">
              <a:rPr lang="ar-JO" smtClean="0"/>
              <a:pPr/>
              <a:t>‹#›</a:t>
            </a:fld>
            <a:endParaRPr lang="ar-J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JO"/>
          </a:p>
        </p:txBody>
      </p:sp>
      <p:sp>
        <p:nvSpPr>
          <p:cNvPr id="3" name="عنصر نائب للعنوان العمودي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JO"/>
          </a:p>
        </p:txBody>
      </p:sp>
      <p:sp>
        <p:nvSpPr>
          <p:cNvPr id="4" name="عنصر نائب للتاريخ 3"/>
          <p:cNvSpPr>
            <a:spLocks noGrp="1"/>
          </p:cNvSpPr>
          <p:nvPr>
            <p:ph type="dt" sz="half" idx="10"/>
          </p:nvPr>
        </p:nvSpPr>
        <p:spPr/>
        <p:txBody>
          <a:bodyPr/>
          <a:lstStyle/>
          <a:p>
            <a:fld id="{93E7EEAD-DE7A-44A4-B870-9B293C65DC46}" type="datetimeFigureOut">
              <a:rPr lang="ar-JO" smtClean="0"/>
              <a:pPr/>
              <a:t>02/12/1445</a:t>
            </a:fld>
            <a:endParaRPr lang="ar-JO"/>
          </a:p>
        </p:txBody>
      </p:sp>
      <p:sp>
        <p:nvSpPr>
          <p:cNvPr id="5" name="عنصر نائب للتذييل 4"/>
          <p:cNvSpPr>
            <a:spLocks noGrp="1"/>
          </p:cNvSpPr>
          <p:nvPr>
            <p:ph type="ftr" sz="quarter" idx="11"/>
          </p:nvPr>
        </p:nvSpPr>
        <p:spPr/>
        <p:txBody>
          <a:bodyPr/>
          <a:lstStyle/>
          <a:p>
            <a:endParaRPr lang="ar-JO"/>
          </a:p>
        </p:txBody>
      </p:sp>
      <p:sp>
        <p:nvSpPr>
          <p:cNvPr id="6" name="عنصر نائب لرقم الشريحة 5"/>
          <p:cNvSpPr>
            <a:spLocks noGrp="1"/>
          </p:cNvSpPr>
          <p:nvPr>
            <p:ph type="sldNum" sz="quarter" idx="12"/>
          </p:nvPr>
        </p:nvSpPr>
        <p:spPr/>
        <p:txBody>
          <a:bodyPr/>
          <a:lstStyle/>
          <a:p>
            <a:fld id="{A2198796-0F85-4B30-8A77-AE35C44B5C64}" type="slidenum">
              <a:rPr lang="ar-JO" smtClean="0"/>
              <a:pPr/>
              <a:t>‹#›</a:t>
            </a:fld>
            <a:endParaRPr lang="ar-J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274638"/>
            <a:ext cx="2057400" cy="5851525"/>
          </a:xfrm>
        </p:spPr>
        <p:txBody>
          <a:bodyPr vert="eaVert"/>
          <a:lstStyle/>
          <a:p>
            <a:r>
              <a:rPr lang="ar-SA" smtClean="0"/>
              <a:t>انقر لتحرير نمط العنوان الرئيسي</a:t>
            </a:r>
            <a:endParaRPr lang="ar-JO"/>
          </a:p>
        </p:txBody>
      </p:sp>
      <p:sp>
        <p:nvSpPr>
          <p:cNvPr id="3" name="عنصر نائب للعنوان العمودي 2"/>
          <p:cNvSpPr>
            <a:spLocks noGrp="1"/>
          </p:cNvSpPr>
          <p:nvPr>
            <p:ph type="body" orient="vert" idx="1"/>
          </p:nvPr>
        </p:nvSpPr>
        <p:spPr>
          <a:xfrm>
            <a:off x="457200" y="274638"/>
            <a:ext cx="6019800" cy="5851525"/>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JO"/>
          </a:p>
        </p:txBody>
      </p:sp>
      <p:sp>
        <p:nvSpPr>
          <p:cNvPr id="4" name="عنصر نائب للتاريخ 3"/>
          <p:cNvSpPr>
            <a:spLocks noGrp="1"/>
          </p:cNvSpPr>
          <p:nvPr>
            <p:ph type="dt" sz="half" idx="10"/>
          </p:nvPr>
        </p:nvSpPr>
        <p:spPr/>
        <p:txBody>
          <a:bodyPr/>
          <a:lstStyle/>
          <a:p>
            <a:fld id="{93E7EEAD-DE7A-44A4-B870-9B293C65DC46}" type="datetimeFigureOut">
              <a:rPr lang="ar-JO" smtClean="0"/>
              <a:pPr/>
              <a:t>02/12/1445</a:t>
            </a:fld>
            <a:endParaRPr lang="ar-JO"/>
          </a:p>
        </p:txBody>
      </p:sp>
      <p:sp>
        <p:nvSpPr>
          <p:cNvPr id="5" name="عنصر نائب للتذييل 4"/>
          <p:cNvSpPr>
            <a:spLocks noGrp="1"/>
          </p:cNvSpPr>
          <p:nvPr>
            <p:ph type="ftr" sz="quarter" idx="11"/>
          </p:nvPr>
        </p:nvSpPr>
        <p:spPr/>
        <p:txBody>
          <a:bodyPr/>
          <a:lstStyle/>
          <a:p>
            <a:endParaRPr lang="ar-JO"/>
          </a:p>
        </p:txBody>
      </p:sp>
      <p:sp>
        <p:nvSpPr>
          <p:cNvPr id="6" name="عنصر نائب لرقم الشريحة 5"/>
          <p:cNvSpPr>
            <a:spLocks noGrp="1"/>
          </p:cNvSpPr>
          <p:nvPr>
            <p:ph type="sldNum" sz="quarter" idx="12"/>
          </p:nvPr>
        </p:nvSpPr>
        <p:spPr/>
        <p:txBody>
          <a:bodyPr/>
          <a:lstStyle/>
          <a:p>
            <a:fld id="{A2198796-0F85-4B30-8A77-AE35C44B5C64}" type="slidenum">
              <a:rPr lang="ar-JO" smtClean="0"/>
              <a:pPr/>
              <a:t>‹#›</a:t>
            </a:fld>
            <a:endParaRPr lang="ar-J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JO"/>
          </a:p>
        </p:txBody>
      </p:sp>
      <p:sp>
        <p:nvSpPr>
          <p:cNvPr id="3" name="عنصر نائب للمحتوى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JO"/>
          </a:p>
        </p:txBody>
      </p:sp>
      <p:sp>
        <p:nvSpPr>
          <p:cNvPr id="4" name="عنصر نائب للتاريخ 3"/>
          <p:cNvSpPr>
            <a:spLocks noGrp="1"/>
          </p:cNvSpPr>
          <p:nvPr>
            <p:ph type="dt" sz="half" idx="10"/>
          </p:nvPr>
        </p:nvSpPr>
        <p:spPr/>
        <p:txBody>
          <a:bodyPr/>
          <a:lstStyle/>
          <a:p>
            <a:fld id="{93E7EEAD-DE7A-44A4-B870-9B293C65DC46}" type="datetimeFigureOut">
              <a:rPr lang="ar-JO" smtClean="0"/>
              <a:pPr/>
              <a:t>02/12/1445</a:t>
            </a:fld>
            <a:endParaRPr lang="ar-JO"/>
          </a:p>
        </p:txBody>
      </p:sp>
      <p:sp>
        <p:nvSpPr>
          <p:cNvPr id="5" name="عنصر نائب للتذييل 4"/>
          <p:cNvSpPr>
            <a:spLocks noGrp="1"/>
          </p:cNvSpPr>
          <p:nvPr>
            <p:ph type="ftr" sz="quarter" idx="11"/>
          </p:nvPr>
        </p:nvSpPr>
        <p:spPr/>
        <p:txBody>
          <a:bodyPr/>
          <a:lstStyle/>
          <a:p>
            <a:endParaRPr lang="ar-JO"/>
          </a:p>
        </p:txBody>
      </p:sp>
      <p:sp>
        <p:nvSpPr>
          <p:cNvPr id="6" name="عنصر نائب لرقم الشريحة 5"/>
          <p:cNvSpPr>
            <a:spLocks noGrp="1"/>
          </p:cNvSpPr>
          <p:nvPr>
            <p:ph type="sldNum" sz="quarter" idx="12"/>
          </p:nvPr>
        </p:nvSpPr>
        <p:spPr/>
        <p:txBody>
          <a:bodyPr/>
          <a:lstStyle/>
          <a:p>
            <a:fld id="{A2198796-0F85-4B30-8A77-AE35C44B5C64}" type="slidenum">
              <a:rPr lang="ar-JO" smtClean="0"/>
              <a:pPr/>
              <a:t>‹#›</a:t>
            </a:fld>
            <a:endParaRPr lang="ar-J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722313" y="4406900"/>
            <a:ext cx="7772400" cy="1362075"/>
          </a:xfrm>
        </p:spPr>
        <p:txBody>
          <a:bodyPr anchor="t"/>
          <a:lstStyle>
            <a:lvl1pPr algn="r">
              <a:defRPr sz="4000" b="1" cap="all"/>
            </a:lvl1pPr>
          </a:lstStyle>
          <a:p>
            <a:r>
              <a:rPr lang="ar-SA" smtClean="0"/>
              <a:t>انقر لتحرير نمط العنوان الرئيسي</a:t>
            </a:r>
            <a:endParaRPr lang="ar-JO"/>
          </a:p>
        </p:txBody>
      </p:sp>
      <p:sp>
        <p:nvSpPr>
          <p:cNvPr id="3" name="عنصر نائب للنص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عنصر نائب للتاريخ 3"/>
          <p:cNvSpPr>
            <a:spLocks noGrp="1"/>
          </p:cNvSpPr>
          <p:nvPr>
            <p:ph type="dt" sz="half" idx="10"/>
          </p:nvPr>
        </p:nvSpPr>
        <p:spPr/>
        <p:txBody>
          <a:bodyPr/>
          <a:lstStyle/>
          <a:p>
            <a:fld id="{93E7EEAD-DE7A-44A4-B870-9B293C65DC46}" type="datetimeFigureOut">
              <a:rPr lang="ar-JO" smtClean="0"/>
              <a:pPr/>
              <a:t>02/12/1445</a:t>
            </a:fld>
            <a:endParaRPr lang="ar-JO"/>
          </a:p>
        </p:txBody>
      </p:sp>
      <p:sp>
        <p:nvSpPr>
          <p:cNvPr id="5" name="عنصر نائب للتذييل 4"/>
          <p:cNvSpPr>
            <a:spLocks noGrp="1"/>
          </p:cNvSpPr>
          <p:nvPr>
            <p:ph type="ftr" sz="quarter" idx="11"/>
          </p:nvPr>
        </p:nvSpPr>
        <p:spPr/>
        <p:txBody>
          <a:bodyPr/>
          <a:lstStyle/>
          <a:p>
            <a:endParaRPr lang="ar-JO"/>
          </a:p>
        </p:txBody>
      </p:sp>
      <p:sp>
        <p:nvSpPr>
          <p:cNvPr id="6" name="عنصر نائب لرقم الشريحة 5"/>
          <p:cNvSpPr>
            <a:spLocks noGrp="1"/>
          </p:cNvSpPr>
          <p:nvPr>
            <p:ph type="sldNum" sz="quarter" idx="12"/>
          </p:nvPr>
        </p:nvSpPr>
        <p:spPr/>
        <p:txBody>
          <a:bodyPr/>
          <a:lstStyle/>
          <a:p>
            <a:fld id="{A2198796-0F85-4B30-8A77-AE35C44B5C64}" type="slidenum">
              <a:rPr lang="ar-JO" smtClean="0"/>
              <a:pPr/>
              <a:t>‹#›</a:t>
            </a:fld>
            <a:endParaRPr lang="ar-J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JO"/>
          </a:p>
        </p:txBody>
      </p:sp>
      <p:sp>
        <p:nvSpPr>
          <p:cNvPr id="3" name="عنصر نائب للمحتوى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JO"/>
          </a:p>
        </p:txBody>
      </p:sp>
      <p:sp>
        <p:nvSpPr>
          <p:cNvPr id="4" name="عنصر نائب للمحتوى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JO"/>
          </a:p>
        </p:txBody>
      </p:sp>
      <p:sp>
        <p:nvSpPr>
          <p:cNvPr id="5" name="عنصر نائب للتاريخ 4"/>
          <p:cNvSpPr>
            <a:spLocks noGrp="1"/>
          </p:cNvSpPr>
          <p:nvPr>
            <p:ph type="dt" sz="half" idx="10"/>
          </p:nvPr>
        </p:nvSpPr>
        <p:spPr/>
        <p:txBody>
          <a:bodyPr/>
          <a:lstStyle/>
          <a:p>
            <a:fld id="{93E7EEAD-DE7A-44A4-B870-9B293C65DC46}" type="datetimeFigureOut">
              <a:rPr lang="ar-JO" smtClean="0"/>
              <a:pPr/>
              <a:t>02/12/1445</a:t>
            </a:fld>
            <a:endParaRPr lang="ar-JO"/>
          </a:p>
        </p:txBody>
      </p:sp>
      <p:sp>
        <p:nvSpPr>
          <p:cNvPr id="6" name="عنصر نائب للتذييل 5"/>
          <p:cNvSpPr>
            <a:spLocks noGrp="1"/>
          </p:cNvSpPr>
          <p:nvPr>
            <p:ph type="ftr" sz="quarter" idx="11"/>
          </p:nvPr>
        </p:nvSpPr>
        <p:spPr/>
        <p:txBody>
          <a:bodyPr/>
          <a:lstStyle/>
          <a:p>
            <a:endParaRPr lang="ar-JO"/>
          </a:p>
        </p:txBody>
      </p:sp>
      <p:sp>
        <p:nvSpPr>
          <p:cNvPr id="7" name="عنصر نائب لرقم الشريحة 6"/>
          <p:cNvSpPr>
            <a:spLocks noGrp="1"/>
          </p:cNvSpPr>
          <p:nvPr>
            <p:ph type="sldNum" sz="quarter" idx="12"/>
          </p:nvPr>
        </p:nvSpPr>
        <p:spPr/>
        <p:txBody>
          <a:bodyPr/>
          <a:lstStyle/>
          <a:p>
            <a:fld id="{A2198796-0F85-4B30-8A77-AE35C44B5C64}" type="slidenum">
              <a:rPr lang="ar-JO" smtClean="0"/>
              <a:pPr/>
              <a:t>‹#›</a:t>
            </a:fld>
            <a:endParaRPr lang="ar-J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lvl1pPr>
              <a:defRPr/>
            </a:lvl1pPr>
          </a:lstStyle>
          <a:p>
            <a:r>
              <a:rPr lang="ar-SA" smtClean="0"/>
              <a:t>انقر لتحرير نمط العنوان الرئيسي</a:t>
            </a:r>
            <a:endParaRPr lang="ar-JO"/>
          </a:p>
        </p:txBody>
      </p:sp>
      <p:sp>
        <p:nvSpPr>
          <p:cNvPr id="3" name="عنصر نائب للنص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عنصر نائب للمحتوى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JO"/>
          </a:p>
        </p:txBody>
      </p:sp>
      <p:sp>
        <p:nvSpPr>
          <p:cNvPr id="5" name="عنصر نائب للنص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عنصر نائب للمحتوى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JO"/>
          </a:p>
        </p:txBody>
      </p:sp>
      <p:sp>
        <p:nvSpPr>
          <p:cNvPr id="7" name="عنصر نائب للتاريخ 6"/>
          <p:cNvSpPr>
            <a:spLocks noGrp="1"/>
          </p:cNvSpPr>
          <p:nvPr>
            <p:ph type="dt" sz="half" idx="10"/>
          </p:nvPr>
        </p:nvSpPr>
        <p:spPr/>
        <p:txBody>
          <a:bodyPr/>
          <a:lstStyle/>
          <a:p>
            <a:fld id="{93E7EEAD-DE7A-44A4-B870-9B293C65DC46}" type="datetimeFigureOut">
              <a:rPr lang="ar-JO" smtClean="0"/>
              <a:pPr/>
              <a:t>02/12/1445</a:t>
            </a:fld>
            <a:endParaRPr lang="ar-JO"/>
          </a:p>
        </p:txBody>
      </p:sp>
      <p:sp>
        <p:nvSpPr>
          <p:cNvPr id="8" name="عنصر نائب للتذييل 7"/>
          <p:cNvSpPr>
            <a:spLocks noGrp="1"/>
          </p:cNvSpPr>
          <p:nvPr>
            <p:ph type="ftr" sz="quarter" idx="11"/>
          </p:nvPr>
        </p:nvSpPr>
        <p:spPr/>
        <p:txBody>
          <a:bodyPr/>
          <a:lstStyle/>
          <a:p>
            <a:endParaRPr lang="ar-JO"/>
          </a:p>
        </p:txBody>
      </p:sp>
      <p:sp>
        <p:nvSpPr>
          <p:cNvPr id="9" name="عنصر نائب لرقم الشريحة 8"/>
          <p:cNvSpPr>
            <a:spLocks noGrp="1"/>
          </p:cNvSpPr>
          <p:nvPr>
            <p:ph type="sldNum" sz="quarter" idx="12"/>
          </p:nvPr>
        </p:nvSpPr>
        <p:spPr/>
        <p:txBody>
          <a:bodyPr/>
          <a:lstStyle/>
          <a:p>
            <a:fld id="{A2198796-0F85-4B30-8A77-AE35C44B5C64}" type="slidenum">
              <a:rPr lang="ar-JO" smtClean="0"/>
              <a:pPr/>
              <a:t>‹#›</a:t>
            </a:fld>
            <a:endParaRPr lang="ar-J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JO"/>
          </a:p>
        </p:txBody>
      </p:sp>
      <p:sp>
        <p:nvSpPr>
          <p:cNvPr id="3" name="عنصر نائب للتاريخ 2"/>
          <p:cNvSpPr>
            <a:spLocks noGrp="1"/>
          </p:cNvSpPr>
          <p:nvPr>
            <p:ph type="dt" sz="half" idx="10"/>
          </p:nvPr>
        </p:nvSpPr>
        <p:spPr/>
        <p:txBody>
          <a:bodyPr/>
          <a:lstStyle/>
          <a:p>
            <a:fld id="{93E7EEAD-DE7A-44A4-B870-9B293C65DC46}" type="datetimeFigureOut">
              <a:rPr lang="ar-JO" smtClean="0"/>
              <a:pPr/>
              <a:t>02/12/1445</a:t>
            </a:fld>
            <a:endParaRPr lang="ar-JO"/>
          </a:p>
        </p:txBody>
      </p:sp>
      <p:sp>
        <p:nvSpPr>
          <p:cNvPr id="4" name="عنصر نائب للتذييل 3"/>
          <p:cNvSpPr>
            <a:spLocks noGrp="1"/>
          </p:cNvSpPr>
          <p:nvPr>
            <p:ph type="ftr" sz="quarter" idx="11"/>
          </p:nvPr>
        </p:nvSpPr>
        <p:spPr/>
        <p:txBody>
          <a:bodyPr/>
          <a:lstStyle/>
          <a:p>
            <a:endParaRPr lang="ar-JO"/>
          </a:p>
        </p:txBody>
      </p:sp>
      <p:sp>
        <p:nvSpPr>
          <p:cNvPr id="5" name="عنصر نائب لرقم الشريحة 4"/>
          <p:cNvSpPr>
            <a:spLocks noGrp="1"/>
          </p:cNvSpPr>
          <p:nvPr>
            <p:ph type="sldNum" sz="quarter" idx="12"/>
          </p:nvPr>
        </p:nvSpPr>
        <p:spPr/>
        <p:txBody>
          <a:bodyPr/>
          <a:lstStyle/>
          <a:p>
            <a:fld id="{A2198796-0F85-4B30-8A77-AE35C44B5C64}" type="slidenum">
              <a:rPr lang="ar-JO" smtClean="0"/>
              <a:pPr/>
              <a:t>‹#›</a:t>
            </a:fld>
            <a:endParaRPr lang="ar-J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93E7EEAD-DE7A-44A4-B870-9B293C65DC46}" type="datetimeFigureOut">
              <a:rPr lang="ar-JO" smtClean="0"/>
              <a:pPr/>
              <a:t>02/12/1445</a:t>
            </a:fld>
            <a:endParaRPr lang="ar-JO"/>
          </a:p>
        </p:txBody>
      </p:sp>
      <p:sp>
        <p:nvSpPr>
          <p:cNvPr id="3" name="عنصر نائب للتذييل 2"/>
          <p:cNvSpPr>
            <a:spLocks noGrp="1"/>
          </p:cNvSpPr>
          <p:nvPr>
            <p:ph type="ftr" sz="quarter" idx="11"/>
          </p:nvPr>
        </p:nvSpPr>
        <p:spPr/>
        <p:txBody>
          <a:bodyPr/>
          <a:lstStyle/>
          <a:p>
            <a:endParaRPr lang="ar-JO"/>
          </a:p>
        </p:txBody>
      </p:sp>
      <p:sp>
        <p:nvSpPr>
          <p:cNvPr id="4" name="عنصر نائب لرقم الشريحة 3"/>
          <p:cNvSpPr>
            <a:spLocks noGrp="1"/>
          </p:cNvSpPr>
          <p:nvPr>
            <p:ph type="sldNum" sz="quarter" idx="12"/>
          </p:nvPr>
        </p:nvSpPr>
        <p:spPr/>
        <p:txBody>
          <a:bodyPr/>
          <a:lstStyle/>
          <a:p>
            <a:fld id="{A2198796-0F85-4B30-8A77-AE35C44B5C64}" type="slidenum">
              <a:rPr lang="ar-JO" smtClean="0"/>
              <a:pPr/>
              <a:t>‹#›</a:t>
            </a:fld>
            <a:endParaRPr lang="ar-J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3008313" cy="1162050"/>
          </a:xfrm>
        </p:spPr>
        <p:txBody>
          <a:bodyPr anchor="b"/>
          <a:lstStyle>
            <a:lvl1pPr algn="r">
              <a:defRPr sz="2000" b="1"/>
            </a:lvl1pPr>
          </a:lstStyle>
          <a:p>
            <a:r>
              <a:rPr lang="ar-SA" smtClean="0"/>
              <a:t>انقر لتحرير نمط العنوان الرئيسي</a:t>
            </a:r>
            <a:endParaRPr lang="ar-JO"/>
          </a:p>
        </p:txBody>
      </p:sp>
      <p:sp>
        <p:nvSpPr>
          <p:cNvPr id="3" name="عنصر نائب للمحتوى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JO"/>
          </a:p>
        </p:txBody>
      </p:sp>
      <p:sp>
        <p:nvSpPr>
          <p:cNvPr id="4" name="عنصر نائب للنص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93E7EEAD-DE7A-44A4-B870-9B293C65DC46}" type="datetimeFigureOut">
              <a:rPr lang="ar-JO" smtClean="0"/>
              <a:pPr/>
              <a:t>02/12/1445</a:t>
            </a:fld>
            <a:endParaRPr lang="ar-JO"/>
          </a:p>
        </p:txBody>
      </p:sp>
      <p:sp>
        <p:nvSpPr>
          <p:cNvPr id="6" name="عنصر نائب للتذييل 5"/>
          <p:cNvSpPr>
            <a:spLocks noGrp="1"/>
          </p:cNvSpPr>
          <p:nvPr>
            <p:ph type="ftr" sz="quarter" idx="11"/>
          </p:nvPr>
        </p:nvSpPr>
        <p:spPr/>
        <p:txBody>
          <a:bodyPr/>
          <a:lstStyle/>
          <a:p>
            <a:endParaRPr lang="ar-JO"/>
          </a:p>
        </p:txBody>
      </p:sp>
      <p:sp>
        <p:nvSpPr>
          <p:cNvPr id="7" name="عنصر نائب لرقم الشريحة 6"/>
          <p:cNvSpPr>
            <a:spLocks noGrp="1"/>
          </p:cNvSpPr>
          <p:nvPr>
            <p:ph type="sldNum" sz="quarter" idx="12"/>
          </p:nvPr>
        </p:nvSpPr>
        <p:spPr/>
        <p:txBody>
          <a:bodyPr/>
          <a:lstStyle/>
          <a:p>
            <a:fld id="{A2198796-0F85-4B30-8A77-AE35C44B5C64}" type="slidenum">
              <a:rPr lang="ar-JO" smtClean="0"/>
              <a:pPr/>
              <a:t>‹#›</a:t>
            </a:fld>
            <a:endParaRPr lang="ar-J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792288" y="4800600"/>
            <a:ext cx="5486400" cy="566738"/>
          </a:xfrm>
        </p:spPr>
        <p:txBody>
          <a:bodyPr anchor="b"/>
          <a:lstStyle>
            <a:lvl1pPr algn="r">
              <a:defRPr sz="2000" b="1"/>
            </a:lvl1pPr>
          </a:lstStyle>
          <a:p>
            <a:r>
              <a:rPr lang="ar-SA" smtClean="0"/>
              <a:t>انقر لتحرير نمط العنوان الرئيسي</a:t>
            </a:r>
            <a:endParaRPr lang="ar-JO"/>
          </a:p>
        </p:txBody>
      </p:sp>
      <p:sp>
        <p:nvSpPr>
          <p:cNvPr id="3" name="عنصر نائب للصورة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JO"/>
          </a:p>
        </p:txBody>
      </p:sp>
      <p:sp>
        <p:nvSpPr>
          <p:cNvPr id="4" name="عنصر نائب للنص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93E7EEAD-DE7A-44A4-B870-9B293C65DC46}" type="datetimeFigureOut">
              <a:rPr lang="ar-JO" smtClean="0"/>
              <a:pPr/>
              <a:t>02/12/1445</a:t>
            </a:fld>
            <a:endParaRPr lang="ar-JO"/>
          </a:p>
        </p:txBody>
      </p:sp>
      <p:sp>
        <p:nvSpPr>
          <p:cNvPr id="6" name="عنصر نائب للتذييل 5"/>
          <p:cNvSpPr>
            <a:spLocks noGrp="1"/>
          </p:cNvSpPr>
          <p:nvPr>
            <p:ph type="ftr" sz="quarter" idx="11"/>
          </p:nvPr>
        </p:nvSpPr>
        <p:spPr/>
        <p:txBody>
          <a:bodyPr/>
          <a:lstStyle/>
          <a:p>
            <a:endParaRPr lang="ar-JO"/>
          </a:p>
        </p:txBody>
      </p:sp>
      <p:sp>
        <p:nvSpPr>
          <p:cNvPr id="7" name="عنصر نائب لرقم الشريحة 6"/>
          <p:cNvSpPr>
            <a:spLocks noGrp="1"/>
          </p:cNvSpPr>
          <p:nvPr>
            <p:ph type="sldNum" sz="quarter" idx="12"/>
          </p:nvPr>
        </p:nvSpPr>
        <p:spPr/>
        <p:txBody>
          <a:bodyPr/>
          <a:lstStyle/>
          <a:p>
            <a:fld id="{A2198796-0F85-4B30-8A77-AE35C44B5C64}" type="slidenum">
              <a:rPr lang="ar-JO" smtClean="0"/>
              <a:pPr/>
              <a:t>‹#›</a:t>
            </a:fld>
            <a:endParaRPr lang="ar-J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ar-SA" smtClean="0"/>
              <a:t>انقر لتحرير نمط العنوان الرئيسي</a:t>
            </a:r>
            <a:endParaRPr lang="ar-JO"/>
          </a:p>
        </p:txBody>
      </p:sp>
      <p:sp>
        <p:nvSpPr>
          <p:cNvPr id="3" name="عنصر نائب للنص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JO"/>
          </a:p>
        </p:txBody>
      </p:sp>
      <p:sp>
        <p:nvSpPr>
          <p:cNvPr id="4" name="عنصر نائب للتاريخ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93E7EEAD-DE7A-44A4-B870-9B293C65DC46}" type="datetimeFigureOut">
              <a:rPr lang="ar-JO" smtClean="0"/>
              <a:pPr/>
              <a:t>02/12/1445</a:t>
            </a:fld>
            <a:endParaRPr lang="ar-JO"/>
          </a:p>
        </p:txBody>
      </p:sp>
      <p:sp>
        <p:nvSpPr>
          <p:cNvPr id="5" name="عنصر نائب للتذييل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JO"/>
          </a:p>
        </p:txBody>
      </p:sp>
      <p:sp>
        <p:nvSpPr>
          <p:cNvPr id="6" name="عنصر نائب لرقم الشريحة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A2198796-0F85-4B30-8A77-AE35C44B5C64}" type="slidenum">
              <a:rPr lang="ar-JO" smtClean="0"/>
              <a:pPr/>
              <a:t>‹#›</a:t>
            </a:fld>
            <a:endParaRPr lang="ar-J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Cardiovascular system</a:t>
            </a:r>
            <a:endParaRPr lang="ar-JO" dirty="0"/>
          </a:p>
        </p:txBody>
      </p:sp>
      <p:sp>
        <p:nvSpPr>
          <p:cNvPr id="3" name="عنصر نائب للمحتوى 2"/>
          <p:cNvSpPr>
            <a:spLocks noGrp="1"/>
          </p:cNvSpPr>
          <p:nvPr>
            <p:ph idx="1"/>
          </p:nvPr>
        </p:nvSpPr>
        <p:spPr/>
        <p:txBody>
          <a:bodyPr/>
          <a:lstStyle/>
          <a:p>
            <a:pPr algn="l" rtl="0"/>
            <a:r>
              <a:rPr lang="en-US" dirty="0" smtClean="0"/>
              <a:t>Cardiac Muscle; The Heart as a Pump </a:t>
            </a:r>
          </a:p>
          <a:p>
            <a:pPr algn="l" rtl="0"/>
            <a:r>
              <a:rPr lang="en-US" dirty="0" smtClean="0"/>
              <a:t>Function of the Heart Valves</a:t>
            </a:r>
          </a:p>
          <a:p>
            <a:pPr algn="l" rtl="0"/>
            <a:r>
              <a:rPr lang="en-US" dirty="0"/>
              <a:t>C</a:t>
            </a:r>
            <a:r>
              <a:rPr lang="en-US" dirty="0" smtClean="0"/>
              <a:t>irculatory system.</a:t>
            </a:r>
            <a:endParaRPr lang="ar-JO"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Action Potentials in Cardiac Muscle</a:t>
            </a:r>
            <a:endParaRPr lang="ar-JO" dirty="0"/>
          </a:p>
        </p:txBody>
      </p:sp>
      <p:sp>
        <p:nvSpPr>
          <p:cNvPr id="3" name="عنصر نائب للمحتوى 2"/>
          <p:cNvSpPr>
            <a:spLocks noGrp="1"/>
          </p:cNvSpPr>
          <p:nvPr>
            <p:ph idx="1"/>
          </p:nvPr>
        </p:nvSpPr>
        <p:spPr/>
        <p:txBody>
          <a:bodyPr>
            <a:normAutofit/>
          </a:bodyPr>
          <a:lstStyle/>
          <a:p>
            <a:pPr algn="l" rtl="0"/>
            <a:r>
              <a:rPr lang="en-US" b="1" dirty="0" smtClean="0"/>
              <a:t>Rhythmical</a:t>
            </a:r>
            <a:r>
              <a:rPr lang="en-US" dirty="0" smtClean="0"/>
              <a:t> </a:t>
            </a:r>
            <a:r>
              <a:rPr lang="en-US" b="1" dirty="0" smtClean="0"/>
              <a:t>A.P</a:t>
            </a:r>
            <a:r>
              <a:rPr lang="en-US" dirty="0" smtClean="0"/>
              <a:t> in a ventricular muscle fiber and Purkinje fiber rises from about −85 mV to  +20 mV, during each beat. </a:t>
            </a:r>
          </a:p>
          <a:p>
            <a:pPr algn="l" rtl="0"/>
            <a:r>
              <a:rPr lang="en-US" dirty="0" smtClean="0"/>
              <a:t>membrane remains depolarized for 0.2 sec; a plateau. causes </a:t>
            </a:r>
          </a:p>
          <a:p>
            <a:pPr algn="l" rtl="0">
              <a:buNone/>
            </a:pPr>
            <a:r>
              <a:rPr lang="en-US" dirty="0" smtClean="0"/>
              <a:t>   ventricular contraction </a:t>
            </a:r>
          </a:p>
          <a:p>
            <a:pPr algn="l" rtl="0">
              <a:buNone/>
            </a:pPr>
            <a:r>
              <a:rPr lang="en-US" dirty="0" smtClean="0"/>
              <a:t>   to last 15 times as long </a:t>
            </a:r>
          </a:p>
          <a:p>
            <a:pPr algn="l" rtl="0">
              <a:buNone/>
            </a:pPr>
            <a:r>
              <a:rPr lang="en-US" dirty="0" smtClean="0"/>
              <a:t>    in skeletal muscle.</a:t>
            </a:r>
            <a:endParaRPr lang="ar-JO" dirty="0"/>
          </a:p>
        </p:txBody>
      </p:sp>
      <p:pic>
        <p:nvPicPr>
          <p:cNvPr id="1026" name="Picture 2"/>
          <p:cNvPicPr>
            <a:picLocks noChangeAspect="1" noChangeArrowheads="1"/>
          </p:cNvPicPr>
          <p:nvPr/>
        </p:nvPicPr>
        <p:blipFill>
          <a:blip r:embed="rId2"/>
          <a:srcRect/>
          <a:stretch>
            <a:fillRect/>
          </a:stretch>
        </p:blipFill>
        <p:spPr bwMode="auto">
          <a:xfrm>
            <a:off x="5286380" y="3690075"/>
            <a:ext cx="3857620" cy="3167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Plateau &gt;&gt; why in </a:t>
            </a:r>
            <a:r>
              <a:rPr lang="en-US" dirty="0" err="1" smtClean="0"/>
              <a:t>cardic</a:t>
            </a:r>
            <a:r>
              <a:rPr lang="en-US" dirty="0" smtClean="0"/>
              <a:t> muscle</a:t>
            </a:r>
            <a:endParaRPr lang="ar-JO" dirty="0"/>
          </a:p>
        </p:txBody>
      </p:sp>
      <p:sp>
        <p:nvSpPr>
          <p:cNvPr id="3" name="عنصر نائب للمحتوى 2"/>
          <p:cNvSpPr>
            <a:spLocks noGrp="1"/>
          </p:cNvSpPr>
          <p:nvPr>
            <p:ph idx="1"/>
          </p:nvPr>
        </p:nvSpPr>
        <p:spPr/>
        <p:txBody>
          <a:bodyPr>
            <a:normAutofit fontScale="92500" lnSpcReduction="20000"/>
          </a:bodyPr>
          <a:lstStyle/>
          <a:p>
            <a:pPr algn="l" rtl="0"/>
            <a:r>
              <a:rPr lang="en-US" dirty="0" smtClean="0"/>
              <a:t>Because in:</a:t>
            </a:r>
          </a:p>
          <a:p>
            <a:pPr algn="l" rtl="0">
              <a:buNone/>
            </a:pPr>
            <a:r>
              <a:rPr lang="en-US" dirty="0" smtClean="0"/>
              <a:t>1-  Skeletal muscle: A.P  is generated “fast” Na-VGC  channels; open and close rapidly ( about 5 </a:t>
            </a:r>
            <a:r>
              <a:rPr lang="en-US" dirty="0" err="1" smtClean="0"/>
              <a:t>msec</a:t>
            </a:r>
            <a:r>
              <a:rPr lang="en-US" dirty="0" smtClean="0"/>
              <a:t>). In, </a:t>
            </a:r>
            <a:r>
              <a:rPr lang="en-US" dirty="0" err="1" smtClean="0"/>
              <a:t>repolarization</a:t>
            </a:r>
            <a:r>
              <a:rPr lang="en-US" dirty="0" smtClean="0"/>
              <a:t> occurs rapidly.</a:t>
            </a:r>
          </a:p>
          <a:p>
            <a:pPr algn="l" rtl="0"/>
            <a:r>
              <a:rPr lang="en-US" dirty="0" smtClean="0"/>
              <a:t>Cardiac muscle : A.P by two channels, (1) small Na-VGC (2) high number of  slow open and close  Ca-VGC ( also called Ca-Na VGC) , remain open for several tenths of a second.</a:t>
            </a:r>
          </a:p>
          <a:p>
            <a:pPr algn="l" rtl="0"/>
            <a:r>
              <a:rPr lang="en-US" dirty="0" smtClean="0"/>
              <a:t>This maintains a prolonged period of depolarization; plateau  in the A.P. Further, inflow Ca++ initiate muscle contractile process.</a:t>
            </a:r>
            <a:endParaRPr lang="ar-JO"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Plateau </a:t>
            </a:r>
            <a:endParaRPr lang="ar-JO" dirty="0"/>
          </a:p>
        </p:txBody>
      </p:sp>
      <p:sp>
        <p:nvSpPr>
          <p:cNvPr id="3" name="عنصر نائب للمحتوى 2"/>
          <p:cNvSpPr>
            <a:spLocks noGrp="1"/>
          </p:cNvSpPr>
          <p:nvPr>
            <p:ph idx="1"/>
          </p:nvPr>
        </p:nvSpPr>
        <p:spPr/>
        <p:txBody>
          <a:bodyPr/>
          <a:lstStyle/>
          <a:p>
            <a:pPr algn="l" rtl="0">
              <a:buNone/>
            </a:pPr>
            <a:r>
              <a:rPr lang="en-US" dirty="0" smtClean="0"/>
              <a:t>2- differ from skeletal muscle A.P, In Cardiac muscles permeability for K+ decreases  about fivefold. Thus, time required to return membrane potential to RMP delay. Prolonged depolarization.</a:t>
            </a:r>
          </a:p>
          <a:p>
            <a:pPr algn="l" rtl="0">
              <a:buNone/>
            </a:pPr>
            <a:r>
              <a:rPr lang="en-US" dirty="0" smtClean="0"/>
              <a:t>After 0.2 -0.3 sec Ca-Na VGC close, Membrane permeability to K increase &gt;&gt;&gt;&gt;  to RMP. </a:t>
            </a:r>
            <a:endParaRPr lang="ar-JO"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en-US" dirty="0" smtClean="0"/>
              <a:t>Velocity of Signal Conduction in Cardiac Muscle.</a:t>
            </a:r>
            <a:endParaRPr lang="ar-JO" dirty="0"/>
          </a:p>
        </p:txBody>
      </p:sp>
      <p:sp>
        <p:nvSpPr>
          <p:cNvPr id="3" name="عنصر نائب للمحتوى 2"/>
          <p:cNvSpPr>
            <a:spLocks noGrp="1"/>
          </p:cNvSpPr>
          <p:nvPr>
            <p:ph idx="1"/>
          </p:nvPr>
        </p:nvSpPr>
        <p:spPr/>
        <p:txBody>
          <a:bodyPr>
            <a:normAutofit lnSpcReduction="10000"/>
          </a:bodyPr>
          <a:lstStyle/>
          <a:p>
            <a:pPr algn="l" rtl="0"/>
            <a:r>
              <a:rPr lang="en-US" dirty="0" smtClean="0"/>
              <a:t>The velocity of conduction of the excitatory A.P signal along both </a:t>
            </a:r>
            <a:r>
              <a:rPr lang="en-US" dirty="0" err="1" smtClean="0"/>
              <a:t>atrial</a:t>
            </a:r>
            <a:r>
              <a:rPr lang="en-US" dirty="0" smtClean="0"/>
              <a:t> and ventricular muscle fibers  is about 0.3 to 0.5 m/sec, or about 1 ⁄ 10  the velocity in skeletal muscle fibers.</a:t>
            </a:r>
          </a:p>
          <a:p>
            <a:pPr algn="l" rtl="0"/>
            <a:r>
              <a:rPr lang="en-US" dirty="0" smtClean="0"/>
              <a:t>Velocity in heart conductive system, Purkinje fibers, is 4 m/sec,  allows rapid conduction of the excitatory signal to the different parts of the heart. </a:t>
            </a:r>
            <a:endParaRPr lang="ar-JO"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en-US" dirty="0" smtClean="0"/>
              <a:t>Refractory Period of Cardiac Muscle.</a:t>
            </a:r>
            <a:endParaRPr lang="ar-JO" dirty="0"/>
          </a:p>
        </p:txBody>
      </p:sp>
      <p:sp>
        <p:nvSpPr>
          <p:cNvPr id="3" name="عنصر نائب للمحتوى 2"/>
          <p:cNvSpPr>
            <a:spLocks noGrp="1"/>
          </p:cNvSpPr>
          <p:nvPr>
            <p:ph idx="1"/>
          </p:nvPr>
        </p:nvSpPr>
        <p:spPr/>
        <p:txBody>
          <a:bodyPr>
            <a:normAutofit/>
          </a:bodyPr>
          <a:lstStyle/>
          <a:p>
            <a:pPr algn="l" rtl="0"/>
            <a:r>
              <a:rPr lang="en-US" dirty="0" smtClean="0"/>
              <a:t>During which a normal cardiac impulse cannot re-excite, which is about the duration of the prolonged plateau A.P </a:t>
            </a:r>
            <a:endParaRPr lang="ar-JO"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en-US" dirty="0" smtClean="0"/>
              <a:t>Excitation-Contraction Coupling</a:t>
            </a:r>
            <a:endParaRPr lang="ar-JO" dirty="0"/>
          </a:p>
        </p:txBody>
      </p:sp>
      <p:sp>
        <p:nvSpPr>
          <p:cNvPr id="3" name="عنصر نائب للمحتوى 2"/>
          <p:cNvSpPr>
            <a:spLocks noGrp="1"/>
          </p:cNvSpPr>
          <p:nvPr>
            <p:ph idx="1"/>
          </p:nvPr>
        </p:nvSpPr>
        <p:spPr/>
        <p:txBody>
          <a:bodyPr>
            <a:normAutofit fontScale="92500" lnSpcReduction="20000"/>
          </a:bodyPr>
          <a:lstStyle/>
          <a:p>
            <a:pPr algn="l" rtl="0"/>
            <a:r>
              <a:rPr lang="en-US" dirty="0" smtClean="0"/>
              <a:t>It is a mechanism by which the A.P causes the myofibrils of muscle to contract. </a:t>
            </a:r>
          </a:p>
          <a:p>
            <a:pPr algn="l" rtl="0"/>
            <a:r>
              <a:rPr lang="en-US" dirty="0" smtClean="0"/>
              <a:t>Like in skeletal muscle, A.P passes over the cardiac muscle membrane&gt;&gt;&gt;&gt; spreads to the interior of the cardiac muscle by (T) tubules &gt;&gt;&gt; work on SR to cause release of Ca++ into </a:t>
            </a:r>
            <a:r>
              <a:rPr lang="en-US" dirty="0" err="1" smtClean="0"/>
              <a:t>sarcoplasm</a:t>
            </a:r>
            <a:r>
              <a:rPr lang="en-US" dirty="0" smtClean="0"/>
              <a:t> &gt;&gt; promote muscle contraction.</a:t>
            </a:r>
          </a:p>
          <a:p>
            <a:pPr algn="l" rtl="0"/>
            <a:r>
              <a:rPr lang="en-US" dirty="0" smtClean="0"/>
              <a:t>Different from skeletal muscle, Ca  diffuse from SR and T-tubules themselves at the time of A.P ( Ca- VGC), &gt;&gt;&gt; PROLONGED CONTRACTION. </a:t>
            </a:r>
          </a:p>
          <a:p>
            <a:pPr algn="l" rtl="0"/>
            <a:r>
              <a:rPr lang="en-US" b="1" dirty="0" smtClean="0"/>
              <a:t>Contraction is depends about ECF Ca++ - level</a:t>
            </a:r>
            <a:r>
              <a:rPr lang="en-US" dirty="0" smtClean="0"/>
              <a:t>.  </a:t>
            </a:r>
            <a:endParaRPr lang="ar-JO"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JO"/>
          </a:p>
        </p:txBody>
      </p:sp>
      <p:sp>
        <p:nvSpPr>
          <p:cNvPr id="3" name="عنصر نائب للمحتوى 2"/>
          <p:cNvSpPr>
            <a:spLocks noGrp="1"/>
          </p:cNvSpPr>
          <p:nvPr>
            <p:ph idx="1"/>
          </p:nvPr>
        </p:nvSpPr>
        <p:spPr/>
        <p:txBody>
          <a:bodyPr/>
          <a:lstStyle/>
          <a:p>
            <a:pPr algn="l" rtl="0"/>
            <a:r>
              <a:rPr lang="en-US" dirty="0" smtClean="0"/>
              <a:t>So, Ca++ level of ECF ( T-tubules) is essential for enough cardiac muscle contraction. but in skeletal muscle depends on Ca++ in ER. </a:t>
            </a:r>
          </a:p>
          <a:p>
            <a:pPr algn="l" rtl="0"/>
            <a:r>
              <a:rPr lang="en-US" dirty="0" smtClean="0"/>
              <a:t>At the end of plateau, Ca-Na counter transporter remove Intracellular Ca. and by pump Ca concentrate in SR. </a:t>
            </a:r>
          </a:p>
          <a:p>
            <a:pPr algn="l" rtl="0"/>
            <a:r>
              <a:rPr lang="en-US" dirty="0" smtClean="0"/>
              <a:t>Duration of cardiac contraction 0.2-0.3 sec.  </a:t>
            </a:r>
          </a:p>
          <a:p>
            <a:pPr algn="l" rtl="0">
              <a:buNone/>
            </a:pPr>
            <a:endParaRPr lang="ar-JO"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JO"/>
          </a:p>
        </p:txBody>
      </p:sp>
      <p:sp>
        <p:nvSpPr>
          <p:cNvPr id="3" name="عنصر نائب للمحتوى 2"/>
          <p:cNvSpPr>
            <a:spLocks noGrp="1"/>
          </p:cNvSpPr>
          <p:nvPr>
            <p:ph idx="1"/>
          </p:nvPr>
        </p:nvSpPr>
        <p:spPr/>
        <p:txBody>
          <a:bodyPr/>
          <a:lstStyle/>
          <a:p>
            <a:endParaRPr lang="ar-JO"/>
          </a:p>
        </p:txBody>
      </p:sp>
      <p:pic>
        <p:nvPicPr>
          <p:cNvPr id="2051" name="Picture 3"/>
          <p:cNvPicPr>
            <a:picLocks noChangeAspect="1" noChangeArrowheads="1"/>
          </p:cNvPicPr>
          <p:nvPr/>
        </p:nvPicPr>
        <p:blipFill>
          <a:blip r:embed="rId2"/>
          <a:srcRect/>
          <a:stretch>
            <a:fillRect/>
          </a:stretch>
        </p:blipFill>
        <p:spPr bwMode="auto">
          <a:xfrm>
            <a:off x="0" y="379147"/>
            <a:ext cx="8858280" cy="6404691"/>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Cardiac Cycle</a:t>
            </a:r>
            <a:endParaRPr lang="ar-JO" dirty="0"/>
          </a:p>
        </p:txBody>
      </p:sp>
      <p:sp>
        <p:nvSpPr>
          <p:cNvPr id="3" name="عنصر نائب للمحتوى 2"/>
          <p:cNvSpPr>
            <a:spLocks noGrp="1"/>
          </p:cNvSpPr>
          <p:nvPr>
            <p:ph idx="1"/>
          </p:nvPr>
        </p:nvSpPr>
        <p:spPr/>
        <p:txBody>
          <a:bodyPr>
            <a:normAutofit fontScale="85000" lnSpcReduction="20000"/>
          </a:bodyPr>
          <a:lstStyle/>
          <a:p>
            <a:pPr algn="l" rtl="0"/>
            <a:r>
              <a:rPr lang="en-US" dirty="0" smtClean="0"/>
              <a:t>Cardiac events from the beginning of one heartbeat to the beginning of the next.</a:t>
            </a:r>
          </a:p>
          <a:p>
            <a:pPr algn="l" rtl="0"/>
            <a:r>
              <a:rPr lang="en-US" dirty="0" smtClean="0"/>
              <a:t>Start with spontaneous A.P in the sinus node, lateral wall of the R-atrium &gt;&gt;&gt; A.P travels rapidly through both atria &gt;&gt;&gt;&gt;  then through the A-V bundle into the ventricles. </a:t>
            </a:r>
          </a:p>
          <a:p>
            <a:pPr algn="l" rtl="0"/>
            <a:r>
              <a:rPr lang="en-US" dirty="0" smtClean="0"/>
              <a:t>Because of this special arrangement of the conducting system from the atria into the ventricles, A.P delay for 0.1 sec to the ventricles. This allows the atria to contract ahead of ventricular, thereby pumping blood into the ventricles before the strong ventricular contraction begins. </a:t>
            </a:r>
          </a:p>
          <a:p>
            <a:pPr algn="l" rtl="0"/>
            <a:endParaRPr lang="ar-JO"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Diastole and Systole</a:t>
            </a:r>
            <a:endParaRPr lang="ar-JO" dirty="0"/>
          </a:p>
        </p:txBody>
      </p:sp>
      <p:sp>
        <p:nvSpPr>
          <p:cNvPr id="3" name="عنصر نائب للمحتوى 2"/>
          <p:cNvSpPr>
            <a:spLocks noGrp="1"/>
          </p:cNvSpPr>
          <p:nvPr>
            <p:ph idx="1"/>
          </p:nvPr>
        </p:nvSpPr>
        <p:spPr>
          <a:xfrm>
            <a:off x="428596" y="1357298"/>
            <a:ext cx="8229600" cy="4525963"/>
          </a:xfrm>
        </p:spPr>
        <p:txBody>
          <a:bodyPr>
            <a:normAutofit fontScale="92500" lnSpcReduction="20000"/>
          </a:bodyPr>
          <a:lstStyle/>
          <a:p>
            <a:pPr algn="l" rtl="0"/>
            <a:endParaRPr lang="en-US" dirty="0" smtClean="0"/>
          </a:p>
          <a:p>
            <a:pPr algn="l" rtl="0"/>
            <a:r>
              <a:rPr lang="en-US" dirty="0" smtClean="0"/>
              <a:t>Cardiac cycle,  including systole and diastole (0.833 second per beat; 72/min)</a:t>
            </a:r>
          </a:p>
          <a:p>
            <a:pPr algn="l" rtl="0"/>
            <a:r>
              <a:rPr lang="en-US" dirty="0" smtClean="0"/>
              <a:t>Diastole:  a period of relaxation in cardiac cycle ,  during which the heart fills with blood (about 0.6 second from cardiac cycle).</a:t>
            </a:r>
          </a:p>
          <a:p>
            <a:pPr algn="l" rtl="0"/>
            <a:r>
              <a:rPr lang="en-US" dirty="0" smtClean="0"/>
              <a:t>Systolic cycle: during which heart is contracted (about 0.2 sec of cardiac cycle).</a:t>
            </a:r>
          </a:p>
          <a:p>
            <a:pPr algn="l" rtl="0"/>
            <a:r>
              <a:rPr lang="en-US" dirty="0" smtClean="0"/>
              <a:t>During cardiac cycle events of pressure changes in the aorta, left ventricle, and left atrium appear.</a:t>
            </a:r>
            <a:endParaRPr lang="ar-JO"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HEART</a:t>
            </a:r>
            <a:endParaRPr lang="ar-JO" dirty="0"/>
          </a:p>
        </p:txBody>
      </p:sp>
      <p:sp>
        <p:nvSpPr>
          <p:cNvPr id="3" name="عنصر نائب للمحتوى 2"/>
          <p:cNvSpPr>
            <a:spLocks noGrp="1"/>
          </p:cNvSpPr>
          <p:nvPr>
            <p:ph idx="1"/>
          </p:nvPr>
        </p:nvSpPr>
        <p:spPr/>
        <p:txBody>
          <a:bodyPr>
            <a:normAutofit fontScale="70000" lnSpcReduction="20000"/>
          </a:bodyPr>
          <a:lstStyle/>
          <a:p>
            <a:pPr algn="l" rtl="0"/>
            <a:r>
              <a:rPr lang="en-US" dirty="0"/>
              <a:t>R</a:t>
            </a:r>
            <a:r>
              <a:rPr lang="en-US" dirty="0" smtClean="0"/>
              <a:t>ight heart, pumps blood through the lungs.</a:t>
            </a:r>
          </a:p>
          <a:p>
            <a:pPr algn="l" rtl="0"/>
            <a:r>
              <a:rPr lang="en-US" dirty="0" smtClean="0"/>
              <a:t> </a:t>
            </a:r>
            <a:r>
              <a:rPr lang="en-US" dirty="0"/>
              <a:t>L</a:t>
            </a:r>
            <a:r>
              <a:rPr lang="en-US" dirty="0" smtClean="0"/>
              <a:t>eft heart  that pumps blood through the peripheral organs.</a:t>
            </a:r>
          </a:p>
          <a:p>
            <a:pPr algn="l" rtl="0"/>
            <a:r>
              <a:rPr lang="en-US" dirty="0" smtClean="0"/>
              <a:t> Hearts is a two-chamber, atrium  and a ventricle. </a:t>
            </a:r>
          </a:p>
          <a:p>
            <a:pPr algn="l" rtl="0"/>
            <a:r>
              <a:rPr lang="en-US" dirty="0" smtClean="0"/>
              <a:t> </a:t>
            </a:r>
            <a:r>
              <a:rPr lang="en-US" dirty="0"/>
              <a:t>A</a:t>
            </a:r>
            <a:r>
              <a:rPr lang="en-US" dirty="0" smtClean="0"/>
              <a:t>trium is a weak primer pump, helping to move blood into the ventricle. </a:t>
            </a:r>
          </a:p>
          <a:p>
            <a:pPr algn="l" rtl="0"/>
            <a:r>
              <a:rPr lang="en-US" dirty="0"/>
              <a:t>V</a:t>
            </a:r>
            <a:r>
              <a:rPr lang="en-US" dirty="0" smtClean="0"/>
              <a:t>entricles supply the main pumping force either: </a:t>
            </a:r>
          </a:p>
          <a:p>
            <a:pPr algn="l" rtl="0">
              <a:buNone/>
            </a:pPr>
            <a:r>
              <a:rPr lang="en-US" dirty="0"/>
              <a:t> </a:t>
            </a:r>
            <a:r>
              <a:rPr lang="en-US" dirty="0" smtClean="0"/>
              <a:t>     (1) Right ventricle&gt;&gt;&gt;&gt;pulmonary circulation</a:t>
            </a:r>
          </a:p>
          <a:p>
            <a:pPr algn="l" rtl="0">
              <a:buNone/>
            </a:pPr>
            <a:r>
              <a:rPr lang="en-US" dirty="0"/>
              <a:t> </a:t>
            </a:r>
            <a:r>
              <a:rPr lang="en-US" dirty="0" smtClean="0"/>
              <a:t>     (2) </a:t>
            </a:r>
            <a:r>
              <a:rPr lang="en-US" dirty="0"/>
              <a:t>L</a:t>
            </a:r>
            <a:r>
              <a:rPr lang="en-US" dirty="0" smtClean="0"/>
              <a:t>eft ventricle&gt;&gt;&gt;&gt; peripheral  circulation. </a:t>
            </a:r>
          </a:p>
          <a:p>
            <a:pPr algn="l" rtl="0">
              <a:buNone/>
            </a:pPr>
            <a:endParaRPr lang="en-US" dirty="0" smtClean="0"/>
          </a:p>
          <a:p>
            <a:pPr algn="l" rtl="0">
              <a:buNone/>
            </a:pPr>
            <a:r>
              <a:rPr lang="en-US" dirty="0" smtClean="0"/>
              <a:t>     Continuing succession of heart contractions of the heart by </a:t>
            </a:r>
            <a:r>
              <a:rPr lang="en-US" b="1" dirty="0" smtClean="0"/>
              <a:t>cardiac </a:t>
            </a:r>
            <a:r>
              <a:rPr lang="en-US" b="1" dirty="0" err="1" smtClean="0"/>
              <a:t>rhythmicity</a:t>
            </a:r>
            <a:r>
              <a:rPr lang="en-US" dirty="0" smtClean="0"/>
              <a:t>,  transmitting action potentials throughout the cardiac muscle to cause the heart’s rhythmical beat.</a:t>
            </a:r>
            <a:endParaRPr lang="ar-JO"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en-US" dirty="0" smtClean="0"/>
              <a:t>Atria as Primer Pumps</a:t>
            </a:r>
            <a:endParaRPr lang="ar-JO" dirty="0"/>
          </a:p>
        </p:txBody>
      </p:sp>
      <p:sp>
        <p:nvSpPr>
          <p:cNvPr id="3" name="عنصر نائب للمحتوى 2"/>
          <p:cNvSpPr>
            <a:spLocks noGrp="1"/>
          </p:cNvSpPr>
          <p:nvPr>
            <p:ph idx="1"/>
          </p:nvPr>
        </p:nvSpPr>
        <p:spPr/>
        <p:txBody>
          <a:bodyPr>
            <a:normAutofit fontScale="92500" lnSpcReduction="20000"/>
          </a:bodyPr>
          <a:lstStyle/>
          <a:p>
            <a:pPr algn="l" rtl="0"/>
            <a:r>
              <a:rPr lang="en-US" dirty="0" smtClean="0"/>
              <a:t>Initially, Blood flows from the great veins into the atria; then 80 % of the blood flows from atria into the ventricles before the atria contract. </a:t>
            </a:r>
          </a:p>
          <a:p>
            <a:pPr algn="l" rtl="0"/>
            <a:r>
              <a:rPr lang="en-US" dirty="0" err="1" smtClean="0"/>
              <a:t>Atrial</a:t>
            </a:r>
            <a:r>
              <a:rPr lang="en-US" dirty="0" smtClean="0"/>
              <a:t> contraction causes an additional 20 % filling of the ventricles. </a:t>
            </a:r>
          </a:p>
          <a:p>
            <a:pPr algn="l" rtl="0"/>
            <a:r>
              <a:rPr lang="en-US" dirty="0" smtClean="0"/>
              <a:t>Thus, the atria just increase the ventricular pumping effectiveness as much as 20  %. </a:t>
            </a:r>
          </a:p>
          <a:p>
            <a:pPr algn="l" rtl="0"/>
            <a:r>
              <a:rPr lang="en-US" dirty="0" smtClean="0"/>
              <a:t>In resting state without this extra 20 % heart  effectiveness is normal  because it normally has the  capability of pumping 300 to 400 % more blood than is required.</a:t>
            </a:r>
            <a:endParaRPr lang="ar-JO"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Pressure Changes in the Atria</a:t>
            </a:r>
            <a:endParaRPr lang="ar-JO" dirty="0"/>
          </a:p>
        </p:txBody>
      </p:sp>
      <p:sp>
        <p:nvSpPr>
          <p:cNvPr id="3" name="عنصر نائب للمحتوى 2"/>
          <p:cNvSpPr>
            <a:spLocks noGrp="1"/>
          </p:cNvSpPr>
          <p:nvPr>
            <p:ph idx="1"/>
          </p:nvPr>
        </p:nvSpPr>
        <p:spPr/>
        <p:txBody>
          <a:bodyPr>
            <a:normAutofit fontScale="92500" lnSpcReduction="20000"/>
          </a:bodyPr>
          <a:lstStyle/>
          <a:p>
            <a:pPr algn="l" rtl="0"/>
            <a:r>
              <a:rPr lang="en-US" dirty="0" smtClean="0"/>
              <a:t>First wave, </a:t>
            </a:r>
            <a:r>
              <a:rPr lang="en-US" dirty="0" err="1" smtClean="0"/>
              <a:t>atrial</a:t>
            </a:r>
            <a:r>
              <a:rPr lang="en-US" dirty="0" smtClean="0"/>
              <a:t> contraction 5-8 Hg. </a:t>
            </a:r>
          </a:p>
          <a:p>
            <a:pPr algn="l" rtl="0"/>
            <a:r>
              <a:rPr lang="en-US" dirty="0" smtClean="0"/>
              <a:t>Second  wave  backflow of blood into the atria at the onset of ventricular contraction and bulging of the A-V valves backward to atria because of increasing pressure in the ventricles. </a:t>
            </a:r>
          </a:p>
          <a:p>
            <a:pPr algn="l" rtl="0"/>
            <a:r>
              <a:rPr lang="en-US" dirty="0" smtClean="0"/>
              <a:t>Third at end of ventricular contraction; it results from slow flow of blood into the atria from the veins while the A-V valves closed.</a:t>
            </a:r>
          </a:p>
          <a:p>
            <a:pPr algn="l" rtl="0"/>
            <a:r>
              <a:rPr lang="en-US" dirty="0" smtClean="0"/>
              <a:t>when ventricular contraction is over &gt;&gt; A-V valves open&gt;&gt;stored </a:t>
            </a:r>
            <a:r>
              <a:rPr lang="en-US" dirty="0" err="1" smtClean="0"/>
              <a:t>atrial</a:t>
            </a:r>
            <a:r>
              <a:rPr lang="en-US" dirty="0" smtClean="0"/>
              <a:t> blood to flow rapidly into the ventricles and causing this wave to disappear.</a:t>
            </a:r>
            <a:endParaRPr lang="ar-JO"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JO"/>
          </a:p>
        </p:txBody>
      </p:sp>
      <p:sp>
        <p:nvSpPr>
          <p:cNvPr id="3" name="عنصر نائب للمحتوى 2"/>
          <p:cNvSpPr>
            <a:spLocks noGrp="1"/>
          </p:cNvSpPr>
          <p:nvPr>
            <p:ph idx="1"/>
          </p:nvPr>
        </p:nvSpPr>
        <p:spPr/>
        <p:txBody>
          <a:bodyPr>
            <a:normAutofit/>
          </a:bodyPr>
          <a:lstStyle/>
          <a:p>
            <a:pPr algn="l" rtl="0"/>
            <a:r>
              <a:rPr lang="en-US" sz="4800" u="sng" dirty="0" smtClean="0"/>
              <a:t>Cardiac cycle phases:</a:t>
            </a:r>
          </a:p>
          <a:p>
            <a:pPr algn="l" rtl="0">
              <a:buNone/>
            </a:pPr>
            <a:r>
              <a:rPr lang="en-US" sz="2800" b="1" dirty="0" smtClean="0"/>
              <a:t>A-   Ventricles at diastolic (filling phase) </a:t>
            </a:r>
          </a:p>
          <a:p>
            <a:pPr algn="l" rtl="0">
              <a:buNone/>
            </a:pPr>
            <a:r>
              <a:rPr lang="en-US" sz="2800" b="1" dirty="0" smtClean="0"/>
              <a:t>B-   Period of </a:t>
            </a:r>
            <a:r>
              <a:rPr lang="en-US" sz="2800" b="1" dirty="0" err="1" smtClean="0"/>
              <a:t>Iso-volumic</a:t>
            </a:r>
            <a:r>
              <a:rPr lang="en-US" sz="2800" b="1" dirty="0" smtClean="0"/>
              <a:t> (Isometric) Contraction. </a:t>
            </a:r>
          </a:p>
          <a:p>
            <a:pPr algn="l" rtl="0">
              <a:buNone/>
            </a:pPr>
            <a:r>
              <a:rPr lang="en-US" sz="2800" b="1" dirty="0" smtClean="0"/>
              <a:t>C-   Period of Ejection. </a:t>
            </a:r>
          </a:p>
          <a:p>
            <a:pPr algn="l" rtl="0">
              <a:buNone/>
            </a:pPr>
            <a:r>
              <a:rPr lang="en-US" sz="2800" b="1" dirty="0" smtClean="0"/>
              <a:t>D-  P</a:t>
            </a:r>
            <a:r>
              <a:rPr lang="en-US" sz="2800" b="1" i="1" dirty="0" smtClean="0"/>
              <a:t>e</a:t>
            </a:r>
            <a:r>
              <a:rPr lang="en-US" sz="2800" b="1" dirty="0" smtClean="0"/>
              <a:t>riod of </a:t>
            </a:r>
            <a:r>
              <a:rPr lang="en-US" sz="2800" b="1" dirty="0" err="1" smtClean="0"/>
              <a:t>Iso-volumic</a:t>
            </a:r>
            <a:r>
              <a:rPr lang="en-US" sz="2800" b="1" dirty="0" smtClean="0"/>
              <a:t> (Isometric) Relaxation. </a:t>
            </a:r>
            <a:br>
              <a:rPr lang="en-US" sz="2800" b="1" dirty="0" smtClean="0"/>
            </a:br>
            <a:r>
              <a:rPr lang="en-US" sz="4800" b="1" dirty="0" smtClean="0"/>
              <a:t/>
            </a:r>
            <a:br>
              <a:rPr lang="en-US" sz="4800" b="1" dirty="0" smtClean="0"/>
            </a:br>
            <a:r>
              <a:rPr lang="en-US" sz="4800" dirty="0" smtClean="0"/>
              <a:t> </a:t>
            </a:r>
            <a:endParaRPr lang="ar-JO" sz="4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en-US" dirty="0" smtClean="0"/>
              <a:t>A- Ventricles at diastolic (filling phase) </a:t>
            </a:r>
            <a:endParaRPr lang="ar-JO" dirty="0"/>
          </a:p>
        </p:txBody>
      </p:sp>
      <p:sp>
        <p:nvSpPr>
          <p:cNvPr id="3" name="عنصر نائب للمحتوى 2"/>
          <p:cNvSpPr>
            <a:spLocks noGrp="1"/>
          </p:cNvSpPr>
          <p:nvPr>
            <p:ph idx="1"/>
          </p:nvPr>
        </p:nvSpPr>
        <p:spPr/>
        <p:txBody>
          <a:bodyPr>
            <a:normAutofit fontScale="85000" lnSpcReduction="20000"/>
          </a:bodyPr>
          <a:lstStyle/>
          <a:p>
            <a:pPr algn="l" rtl="0"/>
            <a:r>
              <a:rPr lang="en-US" dirty="0" smtClean="0"/>
              <a:t>In the end of systole ventricular pressures &gt;&gt;&gt; start diastolic: </a:t>
            </a:r>
          </a:p>
          <a:p>
            <a:pPr algn="l" rtl="0">
              <a:buNone/>
            </a:pPr>
            <a:r>
              <a:rPr lang="en-US" dirty="0" smtClean="0"/>
              <a:t>1-  ventricular pressure drop / </a:t>
            </a:r>
            <a:r>
              <a:rPr lang="en-US" dirty="0" err="1" smtClean="0"/>
              <a:t>atrial</a:t>
            </a:r>
            <a:r>
              <a:rPr lang="en-US" dirty="0" smtClean="0"/>
              <a:t> pressure moderate higher &gt;&gt;&gt; A-V valves open and allow blood to flow </a:t>
            </a:r>
            <a:r>
              <a:rPr lang="en-US" b="1" dirty="0" smtClean="0"/>
              <a:t>rapidly </a:t>
            </a:r>
            <a:r>
              <a:rPr lang="en-US" dirty="0" smtClean="0"/>
              <a:t>into the ventricles (period of rapid  filling of the ventricles, lasts for about the first third of diastole).</a:t>
            </a:r>
          </a:p>
          <a:p>
            <a:pPr algn="l" rtl="0">
              <a:buNone/>
            </a:pPr>
            <a:r>
              <a:rPr lang="en-US" dirty="0" smtClean="0"/>
              <a:t>2- During the middle third of diastole, only a small amount of blood normally flows into the ventricles (from the veins mainly). </a:t>
            </a:r>
          </a:p>
          <a:p>
            <a:pPr algn="l" rtl="0">
              <a:buNone/>
            </a:pPr>
            <a:r>
              <a:rPr lang="en-US" dirty="0" smtClean="0"/>
              <a:t>3- During the last third of diastole, the atria contract and give an additional inflow of blood into ventricles; 20 % of total filling blood.</a:t>
            </a:r>
            <a:endParaRPr lang="ar-JO"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en-US" sz="3600" b="1" dirty="0" smtClean="0"/>
              <a:t>B- Period of </a:t>
            </a:r>
            <a:r>
              <a:rPr lang="en-US" sz="3600" b="1" dirty="0" err="1" smtClean="0"/>
              <a:t>Isovolumic</a:t>
            </a:r>
            <a:r>
              <a:rPr lang="en-US" sz="3600" b="1" dirty="0" smtClean="0"/>
              <a:t> (Isometric) Contraction.</a:t>
            </a:r>
            <a:br>
              <a:rPr lang="en-US" sz="3600" b="1" dirty="0" smtClean="0"/>
            </a:br>
            <a:r>
              <a:rPr lang="en-US" sz="3600" b="1" dirty="0" smtClean="0"/>
              <a:t>During Systole</a:t>
            </a:r>
            <a:endParaRPr lang="ar-JO" sz="3600" b="1" dirty="0"/>
          </a:p>
        </p:txBody>
      </p:sp>
      <p:sp>
        <p:nvSpPr>
          <p:cNvPr id="3" name="عنصر نائب للمحتوى 2"/>
          <p:cNvSpPr>
            <a:spLocks noGrp="1"/>
          </p:cNvSpPr>
          <p:nvPr>
            <p:ph idx="1"/>
          </p:nvPr>
        </p:nvSpPr>
        <p:spPr/>
        <p:txBody>
          <a:bodyPr>
            <a:normAutofit fontScale="92500" lnSpcReduction="10000"/>
          </a:bodyPr>
          <a:lstStyle/>
          <a:p>
            <a:pPr algn="l" rtl="0"/>
            <a:r>
              <a:rPr lang="en-US" u="sng" dirty="0" smtClean="0"/>
              <a:t>ventricular contraction </a:t>
            </a:r>
            <a:r>
              <a:rPr lang="en-US" dirty="0" smtClean="0"/>
              <a:t>&gt;&gt;&gt; ventricular pressure rises &gt;&gt; causing the A-V valves to close.</a:t>
            </a:r>
          </a:p>
          <a:p>
            <a:pPr algn="l" rtl="0"/>
            <a:r>
              <a:rPr lang="en-US" u="sng" dirty="0" smtClean="0"/>
              <a:t>additional 0.02 to 0.03 sec to build up sufficient pressure </a:t>
            </a:r>
            <a:r>
              <a:rPr lang="en-US" dirty="0" smtClean="0"/>
              <a:t>to push the </a:t>
            </a:r>
            <a:r>
              <a:rPr lang="en-US" dirty="0" err="1" smtClean="0"/>
              <a:t>semilunar</a:t>
            </a:r>
            <a:r>
              <a:rPr lang="en-US" dirty="0" smtClean="0"/>
              <a:t> (aortic and pulmonary) valves open against the pressures in the aorta and pulmonary artery. </a:t>
            </a:r>
          </a:p>
          <a:p>
            <a:pPr algn="l" rtl="0"/>
            <a:r>
              <a:rPr lang="en-US" u="sng" dirty="0" smtClean="0"/>
              <a:t>No emptying. </a:t>
            </a:r>
            <a:r>
              <a:rPr lang="en-US" dirty="0" smtClean="0"/>
              <a:t>This is called the period of </a:t>
            </a:r>
            <a:r>
              <a:rPr lang="en-US" dirty="0" err="1" smtClean="0"/>
              <a:t>isovolumic</a:t>
            </a:r>
            <a:r>
              <a:rPr lang="en-US" dirty="0" smtClean="0"/>
              <a:t>  or isometric contraction (tension increasing in the muscle no shortening of the muscle fibers).</a:t>
            </a:r>
            <a:endParaRPr lang="ar-JO"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en-US" dirty="0" smtClean="0"/>
              <a:t>C-</a:t>
            </a:r>
            <a:r>
              <a:rPr lang="en-US" b="1" dirty="0" smtClean="0"/>
              <a:t>Period of Ejection. </a:t>
            </a:r>
            <a:br>
              <a:rPr lang="en-US" b="1" dirty="0" smtClean="0"/>
            </a:br>
            <a:endParaRPr lang="ar-JO" dirty="0"/>
          </a:p>
        </p:txBody>
      </p:sp>
      <p:sp>
        <p:nvSpPr>
          <p:cNvPr id="3" name="عنصر نائب للمحتوى 2"/>
          <p:cNvSpPr>
            <a:spLocks noGrp="1"/>
          </p:cNvSpPr>
          <p:nvPr>
            <p:ph idx="1"/>
          </p:nvPr>
        </p:nvSpPr>
        <p:spPr/>
        <p:txBody>
          <a:bodyPr>
            <a:normAutofit/>
          </a:bodyPr>
          <a:lstStyle/>
          <a:p>
            <a:pPr algn="l" rtl="0"/>
            <a:r>
              <a:rPr lang="en-US" dirty="0" smtClean="0"/>
              <a:t>left ventricular pressure rises slightly above 80 mm Hg (right one above 8 mm Hg) push the </a:t>
            </a:r>
            <a:r>
              <a:rPr lang="en-US" dirty="0" err="1" smtClean="0"/>
              <a:t>semilunar</a:t>
            </a:r>
            <a:r>
              <a:rPr lang="en-US" dirty="0" smtClean="0"/>
              <a:t> valves open. </a:t>
            </a:r>
          </a:p>
          <a:p>
            <a:pPr algn="l" rtl="0"/>
            <a:r>
              <a:rPr lang="en-US" dirty="0" smtClean="0"/>
              <a:t>About 70 % of the blood emptying occurring during the first third (rapid ejection period), remaining 30 % emptying during the next two third (the period of slow ejection).</a:t>
            </a:r>
            <a:endParaRPr lang="ar-JO"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28596" y="500042"/>
            <a:ext cx="8229600" cy="1143000"/>
          </a:xfrm>
        </p:spPr>
        <p:txBody>
          <a:bodyPr>
            <a:normAutofit fontScale="90000"/>
          </a:bodyPr>
          <a:lstStyle/>
          <a:p>
            <a:r>
              <a:rPr lang="en-US" dirty="0" smtClean="0"/>
              <a:t>D-</a:t>
            </a:r>
            <a:r>
              <a:rPr lang="en-US" b="1" dirty="0" smtClean="0"/>
              <a:t>P</a:t>
            </a:r>
            <a:r>
              <a:rPr lang="en-US" b="1" i="1" dirty="0" smtClean="0"/>
              <a:t>e</a:t>
            </a:r>
            <a:r>
              <a:rPr lang="en-US" b="1" dirty="0" smtClean="0"/>
              <a:t>riod of </a:t>
            </a:r>
            <a:r>
              <a:rPr lang="en-US" b="1" dirty="0" err="1" smtClean="0"/>
              <a:t>Isovolumic</a:t>
            </a:r>
            <a:r>
              <a:rPr lang="en-US" b="1" dirty="0" smtClean="0"/>
              <a:t> (Isometric) Relaxation</a:t>
            </a:r>
            <a:r>
              <a:rPr lang="en-US" dirty="0" smtClean="0"/>
              <a:t>. </a:t>
            </a:r>
            <a:br>
              <a:rPr lang="en-US" dirty="0" smtClean="0"/>
            </a:br>
            <a:endParaRPr lang="ar-JO" dirty="0"/>
          </a:p>
        </p:txBody>
      </p:sp>
      <p:sp>
        <p:nvSpPr>
          <p:cNvPr id="3" name="عنصر نائب للمحتوى 2"/>
          <p:cNvSpPr>
            <a:spLocks noGrp="1"/>
          </p:cNvSpPr>
          <p:nvPr>
            <p:ph idx="1"/>
          </p:nvPr>
        </p:nvSpPr>
        <p:spPr/>
        <p:txBody>
          <a:bodyPr>
            <a:normAutofit fontScale="92500" lnSpcReduction="10000"/>
          </a:bodyPr>
          <a:lstStyle/>
          <a:p>
            <a:pPr algn="l" rtl="0">
              <a:buNone/>
            </a:pPr>
            <a:r>
              <a:rPr lang="en-US" dirty="0" smtClean="0"/>
              <a:t>At the end of systole.</a:t>
            </a:r>
          </a:p>
          <a:p>
            <a:pPr algn="l" rtl="0"/>
            <a:r>
              <a:rPr lang="en-US" dirty="0" smtClean="0"/>
              <a:t>ventricular relaxation &gt;&gt;right and left </a:t>
            </a:r>
            <a:r>
              <a:rPr lang="en-US" dirty="0" err="1" smtClean="0"/>
              <a:t>intraventricular</a:t>
            </a:r>
            <a:r>
              <a:rPr lang="en-US" dirty="0" smtClean="0"/>
              <a:t> pressures  to decrease rapidly.</a:t>
            </a:r>
          </a:p>
          <a:p>
            <a:pPr algn="l" rtl="0"/>
            <a:r>
              <a:rPr lang="en-US" dirty="0" smtClean="0"/>
              <a:t> Elevated pressures in large arteries filled with blood from the contracted ventricles  push blood back toward the ventricles &gt; close the aortic and pulmonary valves. </a:t>
            </a:r>
          </a:p>
          <a:p>
            <a:pPr algn="l" rtl="0"/>
            <a:r>
              <a:rPr lang="en-US" dirty="0" smtClean="0"/>
              <a:t> </a:t>
            </a:r>
            <a:r>
              <a:rPr lang="en-US" dirty="0" err="1" smtClean="0"/>
              <a:t>Intraventricular</a:t>
            </a:r>
            <a:r>
              <a:rPr lang="en-US" dirty="0" smtClean="0"/>
              <a:t> pressures decrease back to their low diastolic levels. Then the A-V valves open to begin a  new cycle of ventricular pumping.</a:t>
            </a:r>
            <a:endParaRPr lang="ar-JO"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en-US" dirty="0" smtClean="0"/>
              <a:t>“Volume-Pressure Diagram” During the Cardiac Cycle</a:t>
            </a:r>
            <a:endParaRPr lang="ar-JO" dirty="0"/>
          </a:p>
        </p:txBody>
      </p:sp>
      <p:sp>
        <p:nvSpPr>
          <p:cNvPr id="3" name="عنصر نائب للمحتوى 2"/>
          <p:cNvSpPr>
            <a:spLocks noGrp="1"/>
          </p:cNvSpPr>
          <p:nvPr>
            <p:ph idx="1"/>
          </p:nvPr>
        </p:nvSpPr>
        <p:spPr>
          <a:xfrm>
            <a:off x="285720" y="1600200"/>
            <a:ext cx="8401080" cy="4525963"/>
          </a:xfrm>
        </p:spPr>
        <p:txBody>
          <a:bodyPr/>
          <a:lstStyle/>
          <a:p>
            <a:pPr algn="l" rtl="0"/>
            <a:r>
              <a:rPr lang="en-US" dirty="0" smtClean="0"/>
              <a:t>explain pumping mechanics of the left  ventricle;“diastolic pressure/systolic pressure.”</a:t>
            </a:r>
            <a:endParaRPr lang="ar-JO"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en-US" sz="2800" dirty="0" smtClean="0"/>
              <a:t>Relationship between left ventricular volume and intra-ventricular pressure during diastole and systole</a:t>
            </a:r>
            <a:endParaRPr lang="ar-JO" sz="2800" dirty="0"/>
          </a:p>
        </p:txBody>
      </p:sp>
      <p:sp>
        <p:nvSpPr>
          <p:cNvPr id="3" name="عنصر نائب للمحتوى 2"/>
          <p:cNvSpPr>
            <a:spLocks noGrp="1"/>
          </p:cNvSpPr>
          <p:nvPr>
            <p:ph idx="1"/>
          </p:nvPr>
        </p:nvSpPr>
        <p:spPr/>
        <p:txBody>
          <a:bodyPr/>
          <a:lstStyle/>
          <a:p>
            <a:endParaRPr lang="ar-JO" dirty="0"/>
          </a:p>
        </p:txBody>
      </p:sp>
      <p:pic>
        <p:nvPicPr>
          <p:cNvPr id="1027" name="Picture 3"/>
          <p:cNvPicPr>
            <a:picLocks noChangeAspect="1" noChangeArrowheads="1"/>
          </p:cNvPicPr>
          <p:nvPr/>
        </p:nvPicPr>
        <p:blipFill>
          <a:blip r:embed="rId2"/>
          <a:srcRect/>
          <a:stretch>
            <a:fillRect/>
          </a:stretch>
        </p:blipFill>
        <p:spPr bwMode="auto">
          <a:xfrm>
            <a:off x="1571604" y="1643050"/>
            <a:ext cx="5505474" cy="48109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en-US" dirty="0" smtClean="0"/>
              <a:t>End-Diastolic Volume, End-Systolic Volume, and Stroke Volume Output.</a:t>
            </a:r>
            <a:endParaRPr lang="ar-JO" dirty="0"/>
          </a:p>
        </p:txBody>
      </p:sp>
      <p:sp>
        <p:nvSpPr>
          <p:cNvPr id="3" name="عنصر نائب للمحتوى 2"/>
          <p:cNvSpPr>
            <a:spLocks noGrp="1"/>
          </p:cNvSpPr>
          <p:nvPr>
            <p:ph idx="1"/>
          </p:nvPr>
        </p:nvSpPr>
        <p:spPr/>
        <p:txBody>
          <a:bodyPr>
            <a:normAutofit fontScale="70000" lnSpcReduction="20000"/>
          </a:bodyPr>
          <a:lstStyle/>
          <a:p>
            <a:pPr algn="l" rtl="0"/>
            <a:r>
              <a:rPr lang="en-US" dirty="0" smtClean="0"/>
              <a:t>During diastole, volume of each ventricle increases to about 110 to 120 </a:t>
            </a:r>
            <a:r>
              <a:rPr lang="en-US" dirty="0" err="1" smtClean="0"/>
              <a:t>ml;end</a:t>
            </a:r>
            <a:r>
              <a:rPr lang="en-US" dirty="0" smtClean="0"/>
              <a:t>-diastolic volume. </a:t>
            </a:r>
          </a:p>
          <a:p>
            <a:pPr algn="l" rtl="0"/>
            <a:r>
              <a:rPr lang="en-US" dirty="0" smtClean="0"/>
              <a:t> As the ventricles empty during systole, the volume decreases about 70 ml, which is called the </a:t>
            </a:r>
            <a:r>
              <a:rPr lang="en-US" b="1" dirty="0" smtClean="0"/>
              <a:t>stroke volume output</a:t>
            </a:r>
            <a:r>
              <a:rPr lang="en-US" dirty="0" smtClean="0"/>
              <a:t>.  </a:t>
            </a:r>
          </a:p>
          <a:p>
            <a:pPr algn="l" rtl="0"/>
            <a:r>
              <a:rPr lang="en-US" dirty="0" smtClean="0"/>
              <a:t>The remaining volume in each ventricle, about 40 to 50 ml, is called the end-  systolic volume.  </a:t>
            </a:r>
          </a:p>
          <a:p>
            <a:pPr algn="l" rtl="0"/>
            <a:r>
              <a:rPr lang="en-US" dirty="0" smtClean="0"/>
              <a:t>The fraction of the end-diastolic volume that is ejected is called the ejection fraction —usually equal to about 60 %. </a:t>
            </a:r>
          </a:p>
          <a:p>
            <a:pPr algn="l" rtl="0"/>
            <a:r>
              <a:rPr lang="en-US" dirty="0" smtClean="0"/>
              <a:t>IF heart contracts strongly, the end-systolic volume can be decreased to 10 to 20 ml. </a:t>
            </a:r>
          </a:p>
          <a:p>
            <a:pPr algn="l" rtl="0"/>
            <a:r>
              <a:rPr lang="en-US" dirty="0" smtClean="0"/>
              <a:t>when large amounts of blood flow to ventricles during diastole, the end-diastolic volumes can become 150 to 180 ml. </a:t>
            </a:r>
          </a:p>
          <a:p>
            <a:pPr algn="l" rtl="0"/>
            <a:r>
              <a:rPr lang="en-US" dirty="0" smtClean="0"/>
              <a:t>By both cases, stroke volume output can be increased to more than double normal.</a:t>
            </a:r>
            <a:endParaRPr lang="ar-JO"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JO"/>
          </a:p>
        </p:txBody>
      </p:sp>
      <p:sp>
        <p:nvSpPr>
          <p:cNvPr id="3" name="عنصر نائب للمحتوى 2"/>
          <p:cNvSpPr>
            <a:spLocks noGrp="1"/>
          </p:cNvSpPr>
          <p:nvPr>
            <p:ph idx="1"/>
          </p:nvPr>
        </p:nvSpPr>
        <p:spPr/>
        <p:txBody>
          <a:bodyPr/>
          <a:lstStyle/>
          <a:p>
            <a:endParaRPr lang="ar-JO"/>
          </a:p>
        </p:txBody>
      </p:sp>
      <p:pic>
        <p:nvPicPr>
          <p:cNvPr id="1026" name="Picture 2" descr="http://coursewareobjects.elsevier.com/objects/elr/Waugh/anatomy12e/imagecollection/jpg/Chapter05/005001.jpg"/>
          <p:cNvPicPr>
            <a:picLocks noChangeAspect="1" noChangeArrowheads="1"/>
          </p:cNvPicPr>
          <p:nvPr/>
        </p:nvPicPr>
        <p:blipFill>
          <a:blip r:embed="rId2"/>
          <a:srcRect/>
          <a:stretch>
            <a:fillRect/>
          </a:stretch>
        </p:blipFill>
        <p:spPr bwMode="auto">
          <a:xfrm>
            <a:off x="285720" y="571480"/>
            <a:ext cx="3459713" cy="5508000"/>
          </a:xfrm>
          <a:prstGeom prst="rect">
            <a:avLst/>
          </a:prstGeom>
          <a:noFill/>
        </p:spPr>
      </p:pic>
      <p:pic>
        <p:nvPicPr>
          <p:cNvPr id="1029" name="Picture 5"/>
          <p:cNvPicPr>
            <a:picLocks noChangeAspect="1" noChangeArrowheads="1"/>
          </p:cNvPicPr>
          <p:nvPr/>
        </p:nvPicPr>
        <p:blipFill>
          <a:blip r:embed="rId3"/>
          <a:srcRect/>
          <a:stretch>
            <a:fillRect/>
          </a:stretch>
        </p:blipFill>
        <p:spPr bwMode="auto">
          <a:xfrm>
            <a:off x="4000496" y="1142984"/>
            <a:ext cx="4415703" cy="40719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285720" y="0"/>
            <a:ext cx="8229600" cy="1143000"/>
          </a:xfrm>
        </p:spPr>
        <p:txBody>
          <a:bodyPr/>
          <a:lstStyle/>
          <a:p>
            <a:r>
              <a:rPr lang="en-US" dirty="0" smtClean="0"/>
              <a:t>Valves </a:t>
            </a:r>
            <a:r>
              <a:rPr lang="en-US" dirty="0" err="1" smtClean="0"/>
              <a:t>cardic</a:t>
            </a:r>
            <a:r>
              <a:rPr lang="en-US" dirty="0" smtClean="0"/>
              <a:t> </a:t>
            </a:r>
            <a:endParaRPr lang="ar-JO" dirty="0"/>
          </a:p>
        </p:txBody>
      </p:sp>
      <p:sp>
        <p:nvSpPr>
          <p:cNvPr id="3" name="عنصر نائب للمحتوى 2"/>
          <p:cNvSpPr>
            <a:spLocks noGrp="1"/>
          </p:cNvSpPr>
          <p:nvPr>
            <p:ph idx="1"/>
          </p:nvPr>
        </p:nvSpPr>
        <p:spPr>
          <a:xfrm>
            <a:off x="142844" y="785794"/>
            <a:ext cx="8229600" cy="4525963"/>
          </a:xfrm>
        </p:spPr>
        <p:txBody>
          <a:bodyPr>
            <a:normAutofit/>
          </a:bodyPr>
          <a:lstStyle/>
          <a:p>
            <a:pPr algn="l" rtl="0"/>
            <a:r>
              <a:rPr lang="en-US" dirty="0" smtClean="0"/>
              <a:t> The valves incorporate leaflets or </a:t>
            </a:r>
            <a:r>
              <a:rPr lang="en-US" b="1" dirty="0" smtClean="0"/>
              <a:t>cusps, open and close to control blood flow</a:t>
            </a:r>
            <a:r>
              <a:rPr lang="en-US" dirty="0" smtClean="0"/>
              <a:t>.</a:t>
            </a:r>
          </a:p>
          <a:p>
            <a:pPr algn="l" rtl="0">
              <a:buNone/>
            </a:pPr>
            <a:r>
              <a:rPr lang="en-US" dirty="0" smtClean="0"/>
              <a:t>1-  The mitral valve (LAV) with two cusps.</a:t>
            </a:r>
          </a:p>
          <a:p>
            <a:pPr algn="l" rtl="0">
              <a:buNone/>
            </a:pPr>
            <a:r>
              <a:rPr lang="en-US" dirty="0" smtClean="0"/>
              <a:t>2-   tricuspid valve (RAV) with three cusps.</a:t>
            </a:r>
          </a:p>
          <a:p>
            <a:pPr algn="l" rtl="0">
              <a:buNone/>
            </a:pPr>
            <a:r>
              <a:rPr lang="en-US" dirty="0" smtClean="0"/>
              <a:t>3- </a:t>
            </a:r>
            <a:r>
              <a:rPr lang="en-US" dirty="0" err="1" smtClean="0"/>
              <a:t>semilunar</a:t>
            </a:r>
            <a:r>
              <a:rPr lang="en-US" dirty="0" smtClean="0"/>
              <a:t> aortic and pulmonary valve has three cusps.</a:t>
            </a:r>
            <a:endParaRPr lang="en-US" dirty="0"/>
          </a:p>
        </p:txBody>
      </p:sp>
      <p:pic>
        <p:nvPicPr>
          <p:cNvPr id="5122" name="Picture 2"/>
          <p:cNvPicPr>
            <a:picLocks noChangeAspect="1" noChangeArrowheads="1"/>
          </p:cNvPicPr>
          <p:nvPr/>
        </p:nvPicPr>
        <p:blipFill>
          <a:blip r:embed="rId2"/>
          <a:srcRect/>
          <a:stretch>
            <a:fillRect/>
          </a:stretch>
        </p:blipFill>
        <p:spPr bwMode="auto">
          <a:xfrm>
            <a:off x="4929190" y="3541138"/>
            <a:ext cx="4214842" cy="33168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Function of the Valves</a:t>
            </a:r>
            <a:endParaRPr lang="ar-JO" dirty="0"/>
          </a:p>
        </p:txBody>
      </p:sp>
      <p:sp>
        <p:nvSpPr>
          <p:cNvPr id="3" name="عنصر نائب للمحتوى 2"/>
          <p:cNvSpPr>
            <a:spLocks noGrp="1"/>
          </p:cNvSpPr>
          <p:nvPr>
            <p:ph idx="1"/>
          </p:nvPr>
        </p:nvSpPr>
        <p:spPr/>
        <p:txBody>
          <a:bodyPr>
            <a:normAutofit lnSpcReduction="10000"/>
          </a:bodyPr>
          <a:lstStyle/>
          <a:p>
            <a:pPr algn="l" rtl="0"/>
            <a:r>
              <a:rPr lang="en-US" dirty="0" smtClean="0"/>
              <a:t>The A-V valves  (the  tricuspid  and mitral  valves) </a:t>
            </a:r>
            <a:r>
              <a:rPr lang="en-US" u="sng" dirty="0" smtClean="0"/>
              <a:t>prevent backflow of blood </a:t>
            </a:r>
            <a:r>
              <a:rPr lang="en-US" dirty="0" smtClean="0"/>
              <a:t>from the ventricles to the atria during systole.</a:t>
            </a:r>
          </a:p>
          <a:p>
            <a:pPr algn="l" rtl="0"/>
            <a:r>
              <a:rPr lang="en-US" dirty="0" err="1" smtClean="0"/>
              <a:t>semilunar</a:t>
            </a:r>
            <a:r>
              <a:rPr lang="en-US" dirty="0" smtClean="0"/>
              <a:t> valves  (the aortic  and pulmonary artery  valves) prevent backflow from the aorta and pulmonary arteries into the ventricles during diastole. </a:t>
            </a:r>
          </a:p>
          <a:p>
            <a:pPr algn="l" rtl="0"/>
            <a:r>
              <a:rPr lang="en-US" dirty="0" smtClean="0"/>
              <a:t>These valves close and open passively with pressure gradient.</a:t>
            </a:r>
            <a:endParaRPr lang="ar-JO"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500034" y="0"/>
            <a:ext cx="8229600" cy="1143000"/>
          </a:xfrm>
        </p:spPr>
        <p:txBody>
          <a:bodyPr/>
          <a:lstStyle/>
          <a:p>
            <a:r>
              <a:rPr lang="en-US" dirty="0" smtClean="0"/>
              <a:t>Function of the Papillary Muscles</a:t>
            </a:r>
            <a:endParaRPr lang="ar-JO" dirty="0"/>
          </a:p>
        </p:txBody>
      </p:sp>
      <p:sp>
        <p:nvSpPr>
          <p:cNvPr id="3" name="عنصر نائب للمحتوى 2"/>
          <p:cNvSpPr>
            <a:spLocks noGrp="1"/>
          </p:cNvSpPr>
          <p:nvPr>
            <p:ph idx="1"/>
          </p:nvPr>
        </p:nvSpPr>
        <p:spPr>
          <a:xfrm>
            <a:off x="285720" y="1285860"/>
            <a:ext cx="8229600" cy="4525963"/>
          </a:xfrm>
        </p:spPr>
        <p:txBody>
          <a:bodyPr>
            <a:normAutofit/>
          </a:bodyPr>
          <a:lstStyle/>
          <a:p>
            <a:pPr algn="l" rtl="0"/>
            <a:r>
              <a:rPr lang="en-US" dirty="0" smtClean="0"/>
              <a:t>The papillary muscles contract when the ventricular walls contract.</a:t>
            </a:r>
          </a:p>
          <a:p>
            <a:pPr algn="l" rtl="0"/>
            <a:r>
              <a:rPr lang="en-US" dirty="0" smtClean="0"/>
              <a:t> but they do not  help the valves to close. Instead, prevent their bulging too far backward toward the atria during ventricular contraction. </a:t>
            </a:r>
            <a:endParaRPr lang="ar-JO" dirty="0"/>
          </a:p>
        </p:txBody>
      </p:sp>
      <p:pic>
        <p:nvPicPr>
          <p:cNvPr id="4" name="Picture 2"/>
          <p:cNvPicPr>
            <a:picLocks noChangeAspect="1" noChangeArrowheads="1"/>
          </p:cNvPicPr>
          <p:nvPr/>
        </p:nvPicPr>
        <p:blipFill>
          <a:blip r:embed="rId2"/>
          <a:srcRect/>
          <a:stretch>
            <a:fillRect/>
          </a:stretch>
        </p:blipFill>
        <p:spPr bwMode="auto">
          <a:xfrm>
            <a:off x="5572132" y="3867098"/>
            <a:ext cx="3571868" cy="2990901"/>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Autofit/>
          </a:bodyPr>
          <a:lstStyle/>
          <a:p>
            <a:r>
              <a:rPr lang="en-US" sz="2800" dirty="0" smtClean="0"/>
              <a:t>chemical Energy Required for Cardiac Contraction: Oxygen Utilization by the Heart</a:t>
            </a:r>
            <a:r>
              <a:rPr lang="ar-JO" sz="2800" dirty="0" smtClean="0"/>
              <a:t/>
            </a:r>
            <a:br>
              <a:rPr lang="ar-JO" sz="2800" dirty="0" smtClean="0"/>
            </a:br>
            <a:endParaRPr lang="ar-JO" sz="2800" dirty="0"/>
          </a:p>
        </p:txBody>
      </p:sp>
      <p:sp>
        <p:nvSpPr>
          <p:cNvPr id="3" name="عنصر نائب للمحتوى 2"/>
          <p:cNvSpPr>
            <a:spLocks noGrp="1"/>
          </p:cNvSpPr>
          <p:nvPr>
            <p:ph idx="1"/>
          </p:nvPr>
        </p:nvSpPr>
        <p:spPr/>
        <p:txBody>
          <a:bodyPr>
            <a:normAutofit fontScale="92500" lnSpcReduction="20000"/>
          </a:bodyPr>
          <a:lstStyle/>
          <a:p>
            <a:pPr algn="l" rtl="0"/>
            <a:r>
              <a:rPr lang="en-US" dirty="0" smtClean="0"/>
              <a:t>Heart muscle, like skeletal muscle, uses chemical energy to provide the work of contraction. </a:t>
            </a:r>
          </a:p>
          <a:p>
            <a:pPr algn="l" rtl="0"/>
            <a:r>
              <a:rPr lang="en-US" dirty="0" smtClean="0"/>
              <a:t>70 to 90 % of this energy is derived from oxidative metabolism of fatty acids ,  while another part from lactate and glucose.</a:t>
            </a:r>
          </a:p>
          <a:p>
            <a:pPr algn="l" rtl="0"/>
            <a:r>
              <a:rPr lang="en-US" b="1" dirty="0" smtClean="0"/>
              <a:t>Efficiency of Cardiac Contraction</a:t>
            </a:r>
            <a:r>
              <a:rPr lang="en-US" dirty="0" smtClean="0"/>
              <a:t>: the ratio of work output to total chemical energy produced ( much converted into heat ) </a:t>
            </a:r>
          </a:p>
          <a:p>
            <a:pPr algn="l" rtl="0"/>
            <a:r>
              <a:rPr lang="en-US" dirty="0" smtClean="0"/>
              <a:t>Maximum efficiency of the normal heart is between 20 and 25 %. In heart failure, this can decrease to as low as 5 to 10 %.</a:t>
            </a:r>
            <a:endParaRPr lang="ar-JO"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Regulation of Heart Pumping</a:t>
            </a:r>
            <a:endParaRPr lang="ar-JO" dirty="0"/>
          </a:p>
        </p:txBody>
      </p:sp>
      <p:sp>
        <p:nvSpPr>
          <p:cNvPr id="3" name="عنصر نائب للمحتوى 2"/>
          <p:cNvSpPr>
            <a:spLocks noGrp="1"/>
          </p:cNvSpPr>
          <p:nvPr>
            <p:ph idx="1"/>
          </p:nvPr>
        </p:nvSpPr>
        <p:spPr/>
        <p:txBody>
          <a:bodyPr>
            <a:normAutofit fontScale="92500" lnSpcReduction="10000"/>
          </a:bodyPr>
          <a:lstStyle/>
          <a:p>
            <a:pPr algn="l" rtl="0"/>
            <a:r>
              <a:rPr lang="en-US" dirty="0" smtClean="0"/>
              <a:t>at rest, the heart output only 4 to 6 L/Min.</a:t>
            </a:r>
          </a:p>
          <a:p>
            <a:pPr algn="l" rtl="0"/>
            <a:r>
              <a:rPr lang="en-US" dirty="0" smtClean="0"/>
              <a:t>During severe exercise, the heart may be required to pump 4-7 times this amount. </a:t>
            </a:r>
          </a:p>
          <a:p>
            <a:pPr algn="l" rtl="0"/>
            <a:r>
              <a:rPr lang="en-US" dirty="0" smtClean="0"/>
              <a:t>The basic means by which the volume pumped by the heart is regulated are:</a:t>
            </a:r>
          </a:p>
          <a:p>
            <a:pPr algn="l" rtl="0">
              <a:buNone/>
            </a:pPr>
            <a:r>
              <a:rPr lang="en-US" dirty="0" smtClean="0"/>
              <a:t> (1) </a:t>
            </a:r>
            <a:r>
              <a:rPr lang="en-US" b="1" dirty="0" smtClean="0"/>
              <a:t>intrinsic cardiac regulation </a:t>
            </a:r>
            <a:r>
              <a:rPr lang="en-US" dirty="0" smtClean="0"/>
              <a:t>of pumping in response to changes in volume of blood</a:t>
            </a:r>
          </a:p>
          <a:p>
            <a:pPr algn="l" rtl="0">
              <a:buNone/>
            </a:pPr>
            <a:r>
              <a:rPr lang="en-US" dirty="0" smtClean="0"/>
              <a:t>(2) </a:t>
            </a:r>
            <a:r>
              <a:rPr lang="en-US" b="1" dirty="0" smtClean="0"/>
              <a:t>control of heart rate and strength of heart </a:t>
            </a:r>
            <a:r>
              <a:rPr lang="en-US" dirty="0" smtClean="0"/>
              <a:t>pumping by the autonomic nervous system.</a:t>
            </a:r>
            <a:endParaRPr lang="ar-JO"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en-US" sz="3200" dirty="0" smtClean="0"/>
              <a:t>Intrinsic Regulation of Heart Pumping—The Frank-Starling Mechanism</a:t>
            </a:r>
            <a:endParaRPr lang="ar-JO" sz="3200" dirty="0"/>
          </a:p>
        </p:txBody>
      </p:sp>
      <p:sp>
        <p:nvSpPr>
          <p:cNvPr id="3" name="عنصر نائب للمحتوى 2"/>
          <p:cNvSpPr>
            <a:spLocks noGrp="1"/>
          </p:cNvSpPr>
          <p:nvPr>
            <p:ph idx="1"/>
          </p:nvPr>
        </p:nvSpPr>
        <p:spPr/>
        <p:txBody>
          <a:bodyPr>
            <a:normAutofit fontScale="92500" lnSpcReduction="10000"/>
          </a:bodyPr>
          <a:lstStyle/>
          <a:p>
            <a:pPr algn="l" rtl="0"/>
            <a:r>
              <a:rPr lang="en-US" b="1" dirty="0" smtClean="0"/>
              <a:t>venous return is the </a:t>
            </a:r>
            <a:r>
              <a:rPr lang="en-US" dirty="0" smtClean="0"/>
              <a:t>rate of blood flow into the heart from the veins.  </a:t>
            </a:r>
          </a:p>
          <a:p>
            <a:pPr algn="l" rtl="0"/>
            <a:r>
              <a:rPr lang="en-US" dirty="0" smtClean="0"/>
              <a:t>The heart, automatically pumps this incoming blood (venous return) into the arteries so that it can flow around the circuit again.</a:t>
            </a:r>
          </a:p>
          <a:p>
            <a:pPr algn="l" rtl="0"/>
            <a:r>
              <a:rPr lang="en-US" dirty="0" smtClean="0"/>
              <a:t>Basically, the Frank-Starling mechanism means that the greater the heart muscle is stretched during filling (venous return), the greater is the force of contraction and the greater the quantity of blood pumped into the aorta. </a:t>
            </a:r>
            <a:endParaRPr lang="ar-JO"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en-US" sz="2800" dirty="0" smtClean="0"/>
              <a:t>Intrinsic Regulation of Heart Pumping—The Frank-Starling Mechanism</a:t>
            </a:r>
            <a:endParaRPr lang="ar-JO" sz="2800" dirty="0"/>
          </a:p>
        </p:txBody>
      </p:sp>
      <p:sp>
        <p:nvSpPr>
          <p:cNvPr id="3" name="عنصر نائب للمحتوى 2"/>
          <p:cNvSpPr>
            <a:spLocks noGrp="1"/>
          </p:cNvSpPr>
          <p:nvPr>
            <p:ph idx="1"/>
          </p:nvPr>
        </p:nvSpPr>
        <p:spPr/>
        <p:txBody>
          <a:bodyPr>
            <a:normAutofit fontScale="92500" lnSpcReduction="10000"/>
          </a:bodyPr>
          <a:lstStyle/>
          <a:p>
            <a:pPr algn="l" rtl="0"/>
            <a:r>
              <a:rPr lang="en-US" dirty="0" smtClean="0"/>
              <a:t>As venous return increases &gt;&gt;&gt;&gt; </a:t>
            </a:r>
            <a:r>
              <a:rPr lang="en-US" smtClean="0"/>
              <a:t>heart pumping </a:t>
            </a:r>
            <a:r>
              <a:rPr lang="en-US" dirty="0" smtClean="0"/>
              <a:t>increase by :</a:t>
            </a:r>
          </a:p>
          <a:p>
            <a:pPr algn="l" rtl="0">
              <a:buNone/>
            </a:pPr>
            <a:r>
              <a:rPr lang="en-US" dirty="0" smtClean="0"/>
              <a:t>1-  muscle contract with increased force because the </a:t>
            </a:r>
            <a:r>
              <a:rPr lang="en-US" dirty="0" err="1" smtClean="0"/>
              <a:t>actin</a:t>
            </a:r>
            <a:r>
              <a:rPr lang="en-US" dirty="0" smtClean="0"/>
              <a:t> and myosin filaments are brought to optimal degree of overlap (increase lengthening the heart muscle) for force generation &gt;&gt;&gt;  Therefore, automatically pumps the extra blood into the arteries.</a:t>
            </a:r>
          </a:p>
          <a:p>
            <a:pPr algn="l" rtl="0">
              <a:buNone/>
            </a:pPr>
            <a:r>
              <a:rPr lang="en-US" dirty="0" smtClean="0"/>
              <a:t>2-Stretch of the right </a:t>
            </a:r>
            <a:r>
              <a:rPr lang="en-US" dirty="0" err="1" smtClean="0"/>
              <a:t>atrial</a:t>
            </a:r>
            <a:r>
              <a:rPr lang="en-US" dirty="0" smtClean="0"/>
              <a:t> wall directly increases the heart rate by 10 to 20 %.</a:t>
            </a:r>
            <a:endParaRPr lang="ar-JO"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en-US" sz="2800" dirty="0" smtClean="0"/>
              <a:t>Control of the Heart by the Sympathetic and  Parasympathetic Nerves</a:t>
            </a:r>
            <a:endParaRPr lang="ar-JO" sz="2800" dirty="0"/>
          </a:p>
        </p:txBody>
      </p:sp>
      <p:sp>
        <p:nvSpPr>
          <p:cNvPr id="3" name="عنصر نائب للمحتوى 2"/>
          <p:cNvSpPr>
            <a:spLocks noGrp="1"/>
          </p:cNvSpPr>
          <p:nvPr>
            <p:ph idx="1"/>
          </p:nvPr>
        </p:nvSpPr>
        <p:spPr/>
        <p:txBody>
          <a:bodyPr>
            <a:normAutofit/>
          </a:bodyPr>
          <a:lstStyle/>
          <a:p>
            <a:pPr algn="l" rtl="0"/>
            <a:r>
              <a:rPr lang="en-US" dirty="0" smtClean="0"/>
              <a:t>The pumping effectiveness of the heart also is controlled by the sympathetic  and parasympathetic (</a:t>
            </a:r>
            <a:r>
              <a:rPr lang="en-US" dirty="0" err="1" smtClean="0"/>
              <a:t>vagus</a:t>
            </a:r>
            <a:r>
              <a:rPr lang="en-US" dirty="0" smtClean="0"/>
              <a:t>)  nerves.</a:t>
            </a:r>
          </a:p>
          <a:p>
            <a:pPr algn="l" rtl="0"/>
            <a:r>
              <a:rPr lang="en-US" dirty="0" smtClean="0"/>
              <a:t>cardiac output often can be increased more than 100 % by sympathetic stimulation. </a:t>
            </a:r>
          </a:p>
          <a:p>
            <a:pPr algn="l" rtl="0"/>
            <a:r>
              <a:rPr lang="en-US" dirty="0" smtClean="0"/>
              <a:t>By contrast, the output can be decreased to as low as zero or almost zero by </a:t>
            </a:r>
            <a:r>
              <a:rPr lang="en-US" dirty="0" err="1" smtClean="0"/>
              <a:t>vagal</a:t>
            </a:r>
            <a:r>
              <a:rPr lang="en-US" dirty="0" smtClean="0"/>
              <a:t> (parasympathetic) stimulation.</a:t>
            </a:r>
            <a:endParaRPr lang="ar-JO"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JO"/>
          </a:p>
        </p:txBody>
      </p:sp>
      <p:sp>
        <p:nvSpPr>
          <p:cNvPr id="3" name="عنصر نائب للمحتوى 2"/>
          <p:cNvSpPr>
            <a:spLocks noGrp="1"/>
          </p:cNvSpPr>
          <p:nvPr>
            <p:ph idx="1"/>
          </p:nvPr>
        </p:nvSpPr>
        <p:spPr/>
        <p:txBody>
          <a:bodyPr/>
          <a:lstStyle/>
          <a:p>
            <a:endParaRPr lang="ar-JO"/>
          </a:p>
        </p:txBody>
      </p:sp>
      <p:pic>
        <p:nvPicPr>
          <p:cNvPr id="2051" name="Picture 3"/>
          <p:cNvPicPr>
            <a:picLocks noChangeAspect="1" noChangeArrowheads="1"/>
          </p:cNvPicPr>
          <p:nvPr/>
        </p:nvPicPr>
        <p:blipFill>
          <a:blip r:embed="rId2"/>
          <a:srcRect/>
          <a:stretch>
            <a:fillRect/>
          </a:stretch>
        </p:blipFill>
        <p:spPr bwMode="auto">
          <a:xfrm>
            <a:off x="857224" y="0"/>
            <a:ext cx="6786610" cy="6121256"/>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JO" dirty="0" smtClean="0"/>
              <a:t> </a:t>
            </a:r>
            <a:r>
              <a:rPr lang="en-US" dirty="0" smtClean="0"/>
              <a:t>Sympathetic Nerves</a:t>
            </a:r>
            <a:endParaRPr lang="ar-JO" dirty="0"/>
          </a:p>
        </p:txBody>
      </p:sp>
      <p:sp>
        <p:nvSpPr>
          <p:cNvPr id="3" name="عنصر نائب للمحتوى 2"/>
          <p:cNvSpPr>
            <a:spLocks noGrp="1"/>
          </p:cNvSpPr>
          <p:nvPr>
            <p:ph idx="1"/>
          </p:nvPr>
        </p:nvSpPr>
        <p:spPr/>
        <p:txBody>
          <a:bodyPr>
            <a:normAutofit fontScale="85000" lnSpcReduction="10000"/>
          </a:bodyPr>
          <a:lstStyle/>
          <a:p>
            <a:pPr algn="l" rtl="0">
              <a:buNone/>
            </a:pPr>
            <a:r>
              <a:rPr lang="en-US" b="1" dirty="0" smtClean="0"/>
              <a:t>Strong sympathetic stimulation </a:t>
            </a:r>
            <a:r>
              <a:rPr lang="en-US" dirty="0" smtClean="0"/>
              <a:t>can increase the heart rate from 70 beats/min up to 180 to 200 and, rarely, even 250 beats/min.</a:t>
            </a:r>
          </a:p>
          <a:p>
            <a:pPr algn="l" rtl="0"/>
            <a:r>
              <a:rPr lang="en-US" dirty="0" smtClean="0"/>
              <a:t> Also, sympathetic stimulation increases the force of heart contraction to as much as double normal.</a:t>
            </a:r>
          </a:p>
          <a:p>
            <a:pPr algn="l" rtl="0"/>
            <a:r>
              <a:rPr lang="en-US" dirty="0" smtClean="0"/>
              <a:t> thereby increasing the volume of blood pumped and increasing the ejection pressure. </a:t>
            </a:r>
          </a:p>
          <a:p>
            <a:pPr algn="l" rtl="0"/>
            <a:r>
              <a:rPr lang="en-US" dirty="0" smtClean="0"/>
              <a:t>Thus, sympathetic stimulation often can increase the maximum cardiac output as much as 2 to 3 fold, in addition to the increased output caused by the Frank-Starling mechanism. </a:t>
            </a:r>
            <a:endParaRPr lang="ar-JO"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Physiology of Cardiac Muscle</a:t>
            </a:r>
            <a:endParaRPr lang="ar-JO" dirty="0"/>
          </a:p>
        </p:txBody>
      </p:sp>
      <p:sp>
        <p:nvSpPr>
          <p:cNvPr id="3" name="عنصر نائب للمحتوى 2"/>
          <p:cNvSpPr>
            <a:spLocks noGrp="1"/>
          </p:cNvSpPr>
          <p:nvPr>
            <p:ph idx="1"/>
          </p:nvPr>
        </p:nvSpPr>
        <p:spPr/>
        <p:txBody>
          <a:bodyPr>
            <a:normAutofit fontScale="85000" lnSpcReduction="10000"/>
          </a:bodyPr>
          <a:lstStyle/>
          <a:p>
            <a:pPr algn="l" rtl="0"/>
            <a:r>
              <a:rPr lang="en-US" dirty="0" smtClean="0"/>
              <a:t>The heart is composed of 3 types of cardiac muscle:</a:t>
            </a:r>
          </a:p>
          <a:p>
            <a:pPr algn="l" rtl="0">
              <a:buNone/>
            </a:pPr>
            <a:r>
              <a:rPr lang="en-US" dirty="0" smtClean="0"/>
              <a:t> A -  </a:t>
            </a:r>
            <a:r>
              <a:rPr lang="en-US" dirty="0" err="1"/>
              <a:t>A</a:t>
            </a:r>
            <a:r>
              <a:rPr lang="en-US" dirty="0" err="1" smtClean="0"/>
              <a:t>trial</a:t>
            </a:r>
            <a:r>
              <a:rPr lang="en-US" dirty="0" smtClean="0"/>
              <a:t> muscle</a:t>
            </a:r>
          </a:p>
          <a:p>
            <a:pPr algn="l" rtl="0">
              <a:buNone/>
            </a:pPr>
            <a:r>
              <a:rPr lang="en-US" dirty="0" smtClean="0"/>
              <a:t> B -  Ventricular muscle</a:t>
            </a:r>
          </a:p>
          <a:p>
            <a:pPr algn="l" rtl="0">
              <a:buNone/>
            </a:pPr>
            <a:r>
              <a:rPr lang="en-US" dirty="0"/>
              <a:t> </a:t>
            </a:r>
            <a:r>
              <a:rPr lang="en-US" dirty="0" smtClean="0"/>
              <a:t>C-   Specialized excitatory  and conductive muscle  fibers.</a:t>
            </a:r>
          </a:p>
          <a:p>
            <a:pPr algn="l" rtl="0">
              <a:buNone/>
            </a:pPr>
            <a:endParaRPr lang="en-US" dirty="0"/>
          </a:p>
          <a:p>
            <a:pPr algn="l" rtl="0">
              <a:buNone/>
            </a:pPr>
            <a:r>
              <a:rPr lang="en-US" dirty="0" smtClean="0"/>
              <a:t>    The </a:t>
            </a:r>
            <a:r>
              <a:rPr lang="en-US" dirty="0" err="1" smtClean="0"/>
              <a:t>atrial</a:t>
            </a:r>
            <a:r>
              <a:rPr lang="en-US" dirty="0" smtClean="0"/>
              <a:t> and ventricular types of muscle contract in much the same way as skeletal muscle, except that the duration of contraction is much longer. </a:t>
            </a:r>
          </a:p>
          <a:p>
            <a:pPr algn="l" rtl="0">
              <a:buNone/>
            </a:pPr>
            <a:r>
              <a:rPr lang="en-US" dirty="0"/>
              <a:t> </a:t>
            </a:r>
            <a:r>
              <a:rPr lang="en-US" dirty="0" smtClean="0"/>
              <a:t>     </a:t>
            </a:r>
            <a:endParaRPr lang="ar-JO"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JO"/>
          </a:p>
        </p:txBody>
      </p:sp>
      <p:sp>
        <p:nvSpPr>
          <p:cNvPr id="3" name="عنصر نائب للمحتوى 2"/>
          <p:cNvSpPr>
            <a:spLocks noGrp="1"/>
          </p:cNvSpPr>
          <p:nvPr>
            <p:ph idx="1"/>
          </p:nvPr>
        </p:nvSpPr>
        <p:spPr/>
        <p:txBody>
          <a:bodyPr>
            <a:normAutofit/>
          </a:bodyPr>
          <a:lstStyle/>
          <a:p>
            <a:pPr algn="l" rtl="0">
              <a:buNone/>
            </a:pPr>
            <a:r>
              <a:rPr lang="en-US" b="1" dirty="0" smtClean="0"/>
              <a:t>inhibition  of the sympathetic nerves:</a:t>
            </a:r>
          </a:p>
          <a:p>
            <a:pPr algn="l" rtl="0"/>
            <a:r>
              <a:rPr lang="en-US" dirty="0" smtClean="0"/>
              <a:t>when the activity of the sympathetic nervous system is depressed below normal:</a:t>
            </a:r>
          </a:p>
          <a:p>
            <a:pPr algn="l" rtl="0">
              <a:buNone/>
            </a:pPr>
            <a:r>
              <a:rPr lang="en-US" dirty="0" smtClean="0"/>
              <a:t>1-  decreases both heart rate</a:t>
            </a:r>
          </a:p>
          <a:p>
            <a:pPr algn="l" rtl="0">
              <a:buNone/>
            </a:pPr>
            <a:r>
              <a:rPr lang="en-US" dirty="0" smtClean="0"/>
              <a:t>2-  strength of ventricular muscle contraction,</a:t>
            </a:r>
          </a:p>
          <a:p>
            <a:pPr algn="l" rtl="0">
              <a:buFont typeface="Wingdings" pitchFamily="2" charset="2"/>
              <a:buChar char="q"/>
            </a:pPr>
            <a:r>
              <a:rPr lang="en-US" dirty="0" smtClean="0"/>
              <a:t> thereby decreasing the level of cardiac pumping 30 % below normal.</a:t>
            </a:r>
            <a:endParaRPr lang="ar-JO"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en-US" dirty="0" smtClean="0"/>
              <a:t>Parasympathetic (</a:t>
            </a:r>
            <a:r>
              <a:rPr lang="en-US" dirty="0" err="1" smtClean="0"/>
              <a:t>Vagal</a:t>
            </a:r>
            <a:r>
              <a:rPr lang="en-US" dirty="0" smtClean="0"/>
              <a:t>) Stimulation of the Heart.</a:t>
            </a:r>
            <a:endParaRPr lang="ar-JO" dirty="0"/>
          </a:p>
        </p:txBody>
      </p:sp>
      <p:sp>
        <p:nvSpPr>
          <p:cNvPr id="3" name="عنصر نائب للمحتوى 2"/>
          <p:cNvSpPr>
            <a:spLocks noGrp="1"/>
          </p:cNvSpPr>
          <p:nvPr>
            <p:ph idx="1"/>
          </p:nvPr>
        </p:nvSpPr>
        <p:spPr/>
        <p:txBody>
          <a:bodyPr>
            <a:normAutofit fontScale="85000" lnSpcReduction="10000"/>
          </a:bodyPr>
          <a:lstStyle/>
          <a:p>
            <a:pPr algn="l" rtl="0"/>
            <a:r>
              <a:rPr lang="en-US" dirty="0" smtClean="0"/>
              <a:t>Strong stimulation in the </a:t>
            </a:r>
            <a:r>
              <a:rPr lang="en-US" dirty="0" err="1" smtClean="0"/>
              <a:t>vagus</a:t>
            </a:r>
            <a:r>
              <a:rPr lang="en-US" dirty="0" smtClean="0"/>
              <a:t> nerves &gt;&gt;&gt;  can stop the heartbeat for a few seconds</a:t>
            </a:r>
            <a:r>
              <a:rPr lang="en-US" smtClean="0"/>
              <a:t>&gt;&gt;&gt;  then </a:t>
            </a:r>
            <a:r>
              <a:rPr lang="en-US" dirty="0" smtClean="0"/>
              <a:t>the heart usually  beats at a rate of 20 to 40 beats/min as long as the parasympathetic stimulation continues. </a:t>
            </a:r>
          </a:p>
          <a:p>
            <a:pPr algn="l" rtl="0"/>
            <a:r>
              <a:rPr lang="en-US" dirty="0" smtClean="0"/>
              <a:t>Also, strong </a:t>
            </a:r>
            <a:r>
              <a:rPr lang="en-US" dirty="0" err="1" smtClean="0"/>
              <a:t>vagal</a:t>
            </a:r>
            <a:r>
              <a:rPr lang="en-US" dirty="0" smtClean="0"/>
              <a:t> stimulation decrease the strength of heart muscle contraction by 20 to 30 %. </a:t>
            </a:r>
          </a:p>
          <a:p>
            <a:pPr algn="l" rtl="0"/>
            <a:r>
              <a:rPr lang="en-US" dirty="0" smtClean="0"/>
              <a:t>The </a:t>
            </a:r>
            <a:r>
              <a:rPr lang="en-US" dirty="0" err="1" smtClean="0"/>
              <a:t>vagal</a:t>
            </a:r>
            <a:r>
              <a:rPr lang="en-US" dirty="0" smtClean="0"/>
              <a:t> fibers are distributed to atria and not to ventricles, this explains the effect of </a:t>
            </a:r>
            <a:r>
              <a:rPr lang="en-US" dirty="0" err="1" smtClean="0"/>
              <a:t>vagal</a:t>
            </a:r>
            <a:r>
              <a:rPr lang="en-US" dirty="0" smtClean="0"/>
              <a:t> stimulation mainly to decrease heart rate rather than to decrease heart contraction.</a:t>
            </a:r>
            <a:endParaRPr lang="ar-JO"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en-US" dirty="0" smtClean="0"/>
              <a:t>Effect of K+ and Ca++ Ions  on  Heart  Function</a:t>
            </a:r>
            <a:endParaRPr lang="ar-JO" dirty="0"/>
          </a:p>
        </p:txBody>
      </p:sp>
      <p:sp>
        <p:nvSpPr>
          <p:cNvPr id="3" name="عنصر نائب للمحتوى 2"/>
          <p:cNvSpPr>
            <a:spLocks noGrp="1"/>
          </p:cNvSpPr>
          <p:nvPr>
            <p:ph idx="1"/>
          </p:nvPr>
        </p:nvSpPr>
        <p:spPr/>
        <p:txBody>
          <a:bodyPr>
            <a:normAutofit fontScale="77500" lnSpcReduction="20000"/>
          </a:bodyPr>
          <a:lstStyle/>
          <a:p>
            <a:pPr algn="l" rtl="0"/>
            <a:r>
              <a:rPr lang="en-US" dirty="0" smtClean="0"/>
              <a:t>concentration of each of these two ions in ECF have important effects on cardiac pumping. </a:t>
            </a:r>
          </a:p>
          <a:p>
            <a:pPr algn="l" rtl="0"/>
            <a:r>
              <a:rPr lang="en-US" dirty="0" smtClean="0"/>
              <a:t>Excess K in the ECF causes the heart to become dilated and slows the heart rate. (8 to 12 </a:t>
            </a:r>
            <a:r>
              <a:rPr lang="en-US" dirty="0" err="1" smtClean="0"/>
              <a:t>mEq</a:t>
            </a:r>
            <a:r>
              <a:rPr lang="en-US" dirty="0" smtClean="0"/>
              <a:t>/L ) also can block conduction of the cardiac impulse from the atria to the ventricles through the A-V bundle. ( because it decreases the resting membrane potential in the cardiac muscle &gt;&gt; intensity of AP decreases &gt;&gt;&gt; weak contraction).</a:t>
            </a:r>
          </a:p>
          <a:p>
            <a:pPr algn="l" rtl="0"/>
            <a:r>
              <a:rPr lang="en-US" dirty="0" smtClean="0"/>
              <a:t>An excess of Ca++ causes effects opposite to K ions, causing the heart to go toward spastic contraction. </a:t>
            </a:r>
          </a:p>
          <a:p>
            <a:pPr algn="l" rtl="0"/>
            <a:r>
              <a:rPr lang="en-US" dirty="0" smtClean="0"/>
              <a:t>Conversely, deficiency of Ca similar to the effect of high potassium. </a:t>
            </a:r>
            <a:endParaRPr lang="ar-JO"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excitatory and conductive fibers</a:t>
            </a:r>
            <a:endParaRPr lang="ar-JO" dirty="0"/>
          </a:p>
        </p:txBody>
      </p:sp>
      <p:sp>
        <p:nvSpPr>
          <p:cNvPr id="3" name="عنصر نائب للمحتوى 2"/>
          <p:cNvSpPr>
            <a:spLocks noGrp="1"/>
          </p:cNvSpPr>
          <p:nvPr>
            <p:ph idx="1"/>
          </p:nvPr>
        </p:nvSpPr>
        <p:spPr/>
        <p:txBody>
          <a:bodyPr/>
          <a:lstStyle/>
          <a:p>
            <a:pPr algn="l" rtl="0"/>
            <a:r>
              <a:rPr lang="en-US" dirty="0" smtClean="0"/>
              <a:t> Exhibit either automatic rhythmical electrical discharge in the form of A.P or conduction of the A.P through the heart, providing an excitatory system that controls the rhythmical beating of the heart.</a:t>
            </a:r>
            <a:endParaRPr lang="ar-JO"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cardiac muscle</a:t>
            </a:r>
            <a:endParaRPr lang="ar-JO" dirty="0"/>
          </a:p>
        </p:txBody>
      </p:sp>
      <p:sp>
        <p:nvSpPr>
          <p:cNvPr id="3" name="عنصر نائب للمحتوى 2"/>
          <p:cNvSpPr>
            <a:spLocks noGrp="1"/>
          </p:cNvSpPr>
          <p:nvPr>
            <p:ph idx="1"/>
          </p:nvPr>
        </p:nvSpPr>
        <p:spPr/>
        <p:txBody>
          <a:bodyPr>
            <a:normAutofit/>
          </a:bodyPr>
          <a:lstStyle/>
          <a:p>
            <a:pPr algn="l" rtl="0"/>
            <a:r>
              <a:rPr lang="en-US" dirty="0" smtClean="0"/>
              <a:t>cardiac muscle has myofibrils; </a:t>
            </a:r>
            <a:r>
              <a:rPr lang="en-US" dirty="0" err="1" smtClean="0"/>
              <a:t>actin</a:t>
            </a:r>
            <a:r>
              <a:rPr lang="en-US" dirty="0" smtClean="0"/>
              <a:t>  and myosin filaments  identical to skeletal muscle. </a:t>
            </a:r>
          </a:p>
          <a:p>
            <a:pPr algn="l" rtl="0"/>
            <a:r>
              <a:rPr lang="en-US" dirty="0"/>
              <a:t>C</a:t>
            </a:r>
            <a:r>
              <a:rPr lang="en-US" dirty="0" smtClean="0"/>
              <a:t>ontraction in the same manner as occurs in skeletal muscle, except that the </a:t>
            </a:r>
            <a:r>
              <a:rPr lang="en-US" b="1" dirty="0" smtClean="0"/>
              <a:t>duration</a:t>
            </a:r>
            <a:r>
              <a:rPr lang="en-US" dirty="0" smtClean="0"/>
              <a:t> of contraction is much longer.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571472" y="142852"/>
            <a:ext cx="8229600" cy="1143000"/>
          </a:xfrm>
        </p:spPr>
        <p:txBody>
          <a:bodyPr/>
          <a:lstStyle/>
          <a:p>
            <a:r>
              <a:rPr lang="en-US" dirty="0" smtClean="0"/>
              <a:t>Cardiac Muscle as a </a:t>
            </a:r>
            <a:r>
              <a:rPr lang="en-US" dirty="0" err="1" smtClean="0"/>
              <a:t>Syncytium</a:t>
            </a:r>
            <a:endParaRPr lang="ar-JO" dirty="0"/>
          </a:p>
        </p:txBody>
      </p:sp>
      <p:sp>
        <p:nvSpPr>
          <p:cNvPr id="3" name="عنصر نائب للمحتوى 2"/>
          <p:cNvSpPr>
            <a:spLocks noGrp="1"/>
          </p:cNvSpPr>
          <p:nvPr>
            <p:ph idx="1"/>
          </p:nvPr>
        </p:nvSpPr>
        <p:spPr>
          <a:xfrm>
            <a:off x="0" y="1142984"/>
            <a:ext cx="8229600" cy="4525963"/>
          </a:xfrm>
        </p:spPr>
        <p:txBody>
          <a:bodyPr>
            <a:normAutofit lnSpcReduction="10000"/>
          </a:bodyPr>
          <a:lstStyle/>
          <a:p>
            <a:pPr algn="l" rtl="0"/>
            <a:r>
              <a:rPr lang="en-US" dirty="0" smtClean="0"/>
              <a:t>The dark areas crossing the cardiac muscle fibers called intercalated discs.</a:t>
            </a:r>
            <a:endParaRPr lang="en-US" dirty="0"/>
          </a:p>
          <a:p>
            <a:pPr algn="l" rtl="0"/>
            <a:r>
              <a:rPr lang="en-US" dirty="0" smtClean="0"/>
              <a:t>  they are cell membranes that separate individual cardiac muscle cells from one another. </a:t>
            </a:r>
          </a:p>
          <a:p>
            <a:pPr algn="l" rtl="0"/>
            <a:r>
              <a:rPr lang="en-US" dirty="0" smtClean="0"/>
              <a:t>At each intercalated disc the cell membranes fuse with one another to make gap junctions that allow rapid diffusion of ions longitudinal axes of the cardiac muscle fibers.</a:t>
            </a:r>
            <a:endParaRPr lang="ar-JO" dirty="0" smtClean="0"/>
          </a:p>
          <a:p>
            <a:endParaRPr lang="ar-JO" dirty="0"/>
          </a:p>
        </p:txBody>
      </p:sp>
      <p:pic>
        <p:nvPicPr>
          <p:cNvPr id="4" name="Picture 2"/>
          <p:cNvPicPr>
            <a:picLocks noChangeAspect="1" noChangeArrowheads="1"/>
          </p:cNvPicPr>
          <p:nvPr/>
        </p:nvPicPr>
        <p:blipFill>
          <a:blip r:embed="rId2"/>
          <a:srcRect/>
          <a:stretch>
            <a:fillRect/>
          </a:stretch>
        </p:blipFill>
        <p:spPr bwMode="auto">
          <a:xfrm>
            <a:off x="6302927" y="4929198"/>
            <a:ext cx="2841073" cy="19288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Cardiac Muscle as a </a:t>
            </a:r>
            <a:r>
              <a:rPr lang="en-US" dirty="0" err="1" smtClean="0"/>
              <a:t>Syncytium</a:t>
            </a:r>
            <a:endParaRPr lang="ar-JO" dirty="0"/>
          </a:p>
        </p:txBody>
      </p:sp>
      <p:sp>
        <p:nvSpPr>
          <p:cNvPr id="3" name="عنصر نائب للمحتوى 2"/>
          <p:cNvSpPr>
            <a:spLocks noGrp="1"/>
          </p:cNvSpPr>
          <p:nvPr>
            <p:ph idx="1"/>
          </p:nvPr>
        </p:nvSpPr>
        <p:spPr/>
        <p:txBody>
          <a:bodyPr/>
          <a:lstStyle/>
          <a:p>
            <a:pPr algn="l" rtl="0"/>
            <a:r>
              <a:rPr lang="en-US" dirty="0" smtClean="0"/>
              <a:t>So A.P travel easily from one cardiac muscle cell to the next. </a:t>
            </a:r>
          </a:p>
          <a:p>
            <a:pPr algn="l" rtl="0"/>
            <a:r>
              <a:rPr lang="en-US" dirty="0" smtClean="0"/>
              <a:t>Thus, cardiac muscle is a </a:t>
            </a:r>
            <a:r>
              <a:rPr lang="en-US" dirty="0" err="1" smtClean="0"/>
              <a:t>syncytium</a:t>
            </a:r>
            <a:r>
              <a:rPr lang="en-US" dirty="0" smtClean="0"/>
              <a:t>; in which when one of these cells becomes excited, the A.P spreads to all of them, from cell to cell.</a:t>
            </a:r>
            <a:endParaRPr lang="ar-JO"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Cardiac Muscle as a </a:t>
            </a:r>
            <a:r>
              <a:rPr lang="en-US" dirty="0" err="1" smtClean="0"/>
              <a:t>Syncytium</a:t>
            </a:r>
            <a:endParaRPr lang="ar-JO" dirty="0"/>
          </a:p>
        </p:txBody>
      </p:sp>
      <p:sp>
        <p:nvSpPr>
          <p:cNvPr id="3" name="عنصر نائب للمحتوى 2"/>
          <p:cNvSpPr>
            <a:spLocks noGrp="1"/>
          </p:cNvSpPr>
          <p:nvPr>
            <p:ph idx="1"/>
          </p:nvPr>
        </p:nvSpPr>
        <p:spPr/>
        <p:txBody>
          <a:bodyPr>
            <a:normAutofit fontScale="85000" lnSpcReduction="10000"/>
          </a:bodyPr>
          <a:lstStyle/>
          <a:p>
            <a:pPr algn="l" rtl="0"/>
            <a:r>
              <a:rPr lang="en-US" dirty="0" smtClean="0"/>
              <a:t>The heart is composed of two </a:t>
            </a:r>
            <a:r>
              <a:rPr lang="en-US" dirty="0" err="1" smtClean="0"/>
              <a:t>syncytiums</a:t>
            </a:r>
            <a:r>
              <a:rPr lang="en-US" dirty="0" smtClean="0"/>
              <a:t>:</a:t>
            </a:r>
          </a:p>
          <a:p>
            <a:pPr algn="l" rtl="0">
              <a:buNone/>
            </a:pPr>
            <a:r>
              <a:rPr lang="en-US" dirty="0" smtClean="0"/>
              <a:t>1-  </a:t>
            </a:r>
            <a:r>
              <a:rPr lang="en-US" dirty="0" err="1" smtClean="0"/>
              <a:t>atrial</a:t>
            </a:r>
            <a:r>
              <a:rPr lang="en-US" dirty="0" smtClean="0"/>
              <a:t> </a:t>
            </a:r>
            <a:r>
              <a:rPr lang="en-US" dirty="0" err="1" smtClean="0"/>
              <a:t>syncytium</a:t>
            </a:r>
            <a:r>
              <a:rPr lang="en-US" dirty="0" smtClean="0"/>
              <a:t>: two atria.</a:t>
            </a:r>
          </a:p>
          <a:p>
            <a:pPr algn="l" rtl="0">
              <a:buNone/>
            </a:pPr>
            <a:r>
              <a:rPr lang="en-US" dirty="0" smtClean="0"/>
              <a:t>2-  ventricular </a:t>
            </a:r>
            <a:r>
              <a:rPr lang="en-US" dirty="0" err="1" smtClean="0"/>
              <a:t>syncytium</a:t>
            </a:r>
            <a:r>
              <a:rPr lang="en-US" dirty="0" smtClean="0"/>
              <a:t>: two ventricles.</a:t>
            </a:r>
            <a:endParaRPr lang="en-US" dirty="0"/>
          </a:p>
          <a:p>
            <a:pPr algn="l" rtl="0">
              <a:buNone/>
            </a:pPr>
            <a:r>
              <a:rPr lang="en-US" dirty="0" smtClean="0"/>
              <a:t>     The atria are separated from the ventricles by </a:t>
            </a:r>
            <a:r>
              <a:rPr lang="en-US" b="1" dirty="0" smtClean="0"/>
              <a:t>fibrous tissue</a:t>
            </a:r>
            <a:r>
              <a:rPr lang="en-US" dirty="0" smtClean="0"/>
              <a:t>. A.P are not conducted from the </a:t>
            </a:r>
            <a:r>
              <a:rPr lang="en-US" dirty="0" err="1" smtClean="0"/>
              <a:t>atrial</a:t>
            </a:r>
            <a:r>
              <a:rPr lang="en-US" dirty="0" smtClean="0"/>
              <a:t> </a:t>
            </a:r>
            <a:r>
              <a:rPr lang="en-US" dirty="0" err="1" smtClean="0"/>
              <a:t>syncytium</a:t>
            </a:r>
            <a:r>
              <a:rPr lang="en-US" dirty="0" smtClean="0"/>
              <a:t> into the ventricular </a:t>
            </a:r>
            <a:r>
              <a:rPr lang="en-US" dirty="0" err="1" smtClean="0"/>
              <a:t>syncytium</a:t>
            </a:r>
            <a:r>
              <a:rPr lang="en-US" dirty="0" smtClean="0"/>
              <a:t> directly through this fibrous tissue. only by way of a specialized conductive system called the A-V bundle. </a:t>
            </a:r>
          </a:p>
          <a:p>
            <a:pPr algn="l" rtl="0">
              <a:buNone/>
            </a:pPr>
            <a:r>
              <a:rPr lang="en-US" dirty="0" smtClean="0"/>
              <a:t>     &gt;&gt;&gt;&gt; Two functional </a:t>
            </a:r>
            <a:r>
              <a:rPr lang="en-US" dirty="0" err="1" smtClean="0"/>
              <a:t>syncytiums</a:t>
            </a:r>
            <a:r>
              <a:rPr lang="en-US" dirty="0" smtClean="0"/>
              <a:t> allows the atria to contract a short time ahead of ventricular contraction, which is important for effectiveness of heart pumping.</a:t>
            </a:r>
            <a:endParaRPr lang="ar-JO"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سمة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مستند" ma:contentTypeID="0x010100E5C2FBECC44CD94183A9D3BA255240A6" ma:contentTypeVersion="8" ma:contentTypeDescription="إنشاء مستند جديد." ma:contentTypeScope="" ma:versionID="54434f73c332b450025678d6dad8ed27">
  <xsd:schema xmlns:xsd="http://www.w3.org/2001/XMLSchema" xmlns:xs="http://www.w3.org/2001/XMLSchema" xmlns:p="http://schemas.microsoft.com/office/2006/metadata/properties" xmlns:ns2="73cf65ce-48b0-44c4-994f-ac7d2d2b48e4" targetNamespace="http://schemas.microsoft.com/office/2006/metadata/properties" ma:root="true" ma:fieldsID="282434109e5094088f1f2e2f5e598262" ns2:_="">
    <xsd:import namespace="73cf65ce-48b0-44c4-994f-ac7d2d2b48e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cf65ce-48b0-44c4-994f-ac7d2d2b48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نوع المحتوى"/>
        <xsd:element ref="dc:title" minOccurs="0" maxOccurs="1" ma:index="4" ma:displayName="العنوان"/>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7827680-D983-4856-A140-431A17FD960E}"/>
</file>

<file path=customXml/itemProps2.xml><?xml version="1.0" encoding="utf-8"?>
<ds:datastoreItem xmlns:ds="http://schemas.openxmlformats.org/officeDocument/2006/customXml" ds:itemID="{E8870659-2E72-4983-AF80-EC11C8B9996C}"/>
</file>

<file path=customXml/itemProps3.xml><?xml version="1.0" encoding="utf-8"?>
<ds:datastoreItem xmlns:ds="http://schemas.openxmlformats.org/officeDocument/2006/customXml" ds:itemID="{CA546713-330E-4245-B6D1-7ABFFF2862D6}"/>
</file>

<file path=docProps/app.xml><?xml version="1.0" encoding="utf-8"?>
<Properties xmlns="http://schemas.openxmlformats.org/officeDocument/2006/extended-properties" xmlns:vt="http://schemas.openxmlformats.org/officeDocument/2006/docPropsVTypes">
  <TotalTime>414</TotalTime>
  <Words>2689</Words>
  <Application>Microsoft Office PowerPoint</Application>
  <PresentationFormat>On-screen Show (4:3)</PresentationFormat>
  <Paragraphs>174</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Times New Roman</vt:lpstr>
      <vt:lpstr>Wingdings</vt:lpstr>
      <vt:lpstr>سمة Office</vt:lpstr>
      <vt:lpstr>Cardiovascular system</vt:lpstr>
      <vt:lpstr>HEART</vt:lpstr>
      <vt:lpstr>PowerPoint Presentation</vt:lpstr>
      <vt:lpstr>Physiology of Cardiac Muscle</vt:lpstr>
      <vt:lpstr>excitatory and conductive fibers</vt:lpstr>
      <vt:lpstr>cardiac muscle</vt:lpstr>
      <vt:lpstr>Cardiac Muscle as a Syncytium</vt:lpstr>
      <vt:lpstr>Cardiac Muscle as a Syncytium</vt:lpstr>
      <vt:lpstr>Cardiac Muscle as a Syncytium</vt:lpstr>
      <vt:lpstr>Action Potentials in Cardiac Muscle</vt:lpstr>
      <vt:lpstr>Plateau &gt;&gt; why in cardic muscle</vt:lpstr>
      <vt:lpstr>Plateau </vt:lpstr>
      <vt:lpstr>Velocity of Signal Conduction in Cardiac Muscle.</vt:lpstr>
      <vt:lpstr>Refractory Period of Cardiac Muscle.</vt:lpstr>
      <vt:lpstr>Excitation-Contraction Coupling</vt:lpstr>
      <vt:lpstr>PowerPoint Presentation</vt:lpstr>
      <vt:lpstr>PowerPoint Presentation</vt:lpstr>
      <vt:lpstr>Cardiac Cycle</vt:lpstr>
      <vt:lpstr>Diastole and Systole</vt:lpstr>
      <vt:lpstr>Atria as Primer Pumps</vt:lpstr>
      <vt:lpstr>Pressure Changes in the Atria</vt:lpstr>
      <vt:lpstr>PowerPoint Presentation</vt:lpstr>
      <vt:lpstr>A- Ventricles at diastolic (filling phase) </vt:lpstr>
      <vt:lpstr>B- Period of Isovolumic (Isometric) Contraction. During Systole</vt:lpstr>
      <vt:lpstr>C-Period of Ejection.  </vt:lpstr>
      <vt:lpstr>D-Period of Isovolumic (Isometric) Relaxation.  </vt:lpstr>
      <vt:lpstr>“Volume-Pressure Diagram” During the Cardiac Cycle</vt:lpstr>
      <vt:lpstr>Relationship between left ventricular volume and intra-ventricular pressure during diastole and systole</vt:lpstr>
      <vt:lpstr>End-Diastolic Volume, End-Systolic Volume, and Stroke Volume Output.</vt:lpstr>
      <vt:lpstr>Valves cardic </vt:lpstr>
      <vt:lpstr>Function of the Valves</vt:lpstr>
      <vt:lpstr>Function of the Papillary Muscles</vt:lpstr>
      <vt:lpstr>chemical Energy Required for Cardiac Contraction: Oxygen Utilization by the Heart </vt:lpstr>
      <vt:lpstr>Regulation of Heart Pumping</vt:lpstr>
      <vt:lpstr>Intrinsic Regulation of Heart Pumping—The Frank-Starling Mechanism</vt:lpstr>
      <vt:lpstr>Intrinsic Regulation of Heart Pumping—The Frank-Starling Mechanism</vt:lpstr>
      <vt:lpstr>Control of the Heart by the Sympathetic and  Parasympathetic Nerves</vt:lpstr>
      <vt:lpstr>PowerPoint Presentation</vt:lpstr>
      <vt:lpstr> Sympathetic Nerves</vt:lpstr>
      <vt:lpstr>PowerPoint Presentation</vt:lpstr>
      <vt:lpstr>Parasympathetic (Vagal) Stimulation of the Heart.</vt:lpstr>
      <vt:lpstr>Effect of K+ and Ca++ Ions  on  Heart  Function</vt:lpstr>
    </vt:vector>
  </TitlesOfParts>
  <Company>LARA PC 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الشريحة 1</dc:title>
  <dc:creator>ALI SAHIUNY</dc:creator>
  <cp:lastModifiedBy>Admin</cp:lastModifiedBy>
  <cp:revision>105</cp:revision>
  <dcterms:created xsi:type="dcterms:W3CDTF">2017-03-13T20:22:49Z</dcterms:created>
  <dcterms:modified xsi:type="dcterms:W3CDTF">2024-06-07T23:55:47Z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0x010100E5C2FBECC44CD94183A9D3BA255240A6</vt:lpwstr>
  </property>
</Properties>
</file>