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53" r:id="rId3"/>
  </p:sldMasterIdLst>
  <p:notesMasterIdLst>
    <p:notesMasterId r:id="rId52"/>
  </p:notesMasterIdLst>
  <p:handoutMasterIdLst>
    <p:handoutMasterId r:id="rId53"/>
  </p:handoutMasterIdLst>
  <p:sldIdLst>
    <p:sldId id="333" r:id="rId4"/>
    <p:sldId id="256" r:id="rId5"/>
    <p:sldId id="270" r:id="rId6"/>
    <p:sldId id="334" r:id="rId7"/>
    <p:sldId id="315" r:id="rId8"/>
    <p:sldId id="316" r:id="rId9"/>
    <p:sldId id="336" r:id="rId10"/>
    <p:sldId id="335" r:id="rId11"/>
    <p:sldId id="337" r:id="rId12"/>
    <p:sldId id="338" r:id="rId13"/>
    <p:sldId id="276" r:id="rId14"/>
    <p:sldId id="318" r:id="rId15"/>
    <p:sldId id="277" r:id="rId16"/>
    <p:sldId id="339" r:id="rId17"/>
    <p:sldId id="288" r:id="rId18"/>
    <p:sldId id="319" r:id="rId19"/>
    <p:sldId id="278" r:id="rId20"/>
    <p:sldId id="320" r:id="rId21"/>
    <p:sldId id="321" r:id="rId22"/>
    <p:sldId id="322" r:id="rId23"/>
    <p:sldId id="340" r:id="rId24"/>
    <p:sldId id="341" r:id="rId25"/>
    <p:sldId id="292" r:id="rId26"/>
    <p:sldId id="323" r:id="rId27"/>
    <p:sldId id="294" r:id="rId28"/>
    <p:sldId id="342" r:id="rId29"/>
    <p:sldId id="296" r:id="rId30"/>
    <p:sldId id="297" r:id="rId31"/>
    <p:sldId id="298" r:id="rId32"/>
    <p:sldId id="299" r:id="rId33"/>
    <p:sldId id="349" r:id="rId34"/>
    <p:sldId id="350" r:id="rId35"/>
    <p:sldId id="300" r:id="rId36"/>
    <p:sldId id="343" r:id="rId37"/>
    <p:sldId id="344" r:id="rId38"/>
    <p:sldId id="345" r:id="rId39"/>
    <p:sldId id="325" r:id="rId40"/>
    <p:sldId id="324" r:id="rId41"/>
    <p:sldId id="326" r:id="rId42"/>
    <p:sldId id="346" r:id="rId43"/>
    <p:sldId id="330" r:id="rId44"/>
    <p:sldId id="329" r:id="rId45"/>
    <p:sldId id="331" r:id="rId46"/>
    <p:sldId id="332" r:id="rId47"/>
    <p:sldId id="347" r:id="rId48"/>
    <p:sldId id="312" r:id="rId49"/>
    <p:sldId id="310" r:id="rId50"/>
    <p:sldId id="348" r:id="rId51"/>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kern="1200">
        <a:solidFill>
          <a:schemeClr val="tx1"/>
        </a:solidFill>
        <a:latin typeface="Times New Roman" panose="02020603050405020304" pitchFamily="18"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588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727" autoAdjust="0"/>
    <p:restoredTop sz="80669" autoAdjust="0"/>
  </p:normalViewPr>
  <p:slideViewPr>
    <p:cSldViewPr>
      <p:cViewPr varScale="1">
        <p:scale>
          <a:sx n="111" d="100"/>
          <a:sy n="111" d="100"/>
        </p:scale>
        <p:origin x="492" y="96"/>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969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handoutMaster" Target="handoutMasters/handoutMaster1.xml"/><Relationship Id="rId5" Type="http://schemas.openxmlformats.org/officeDocument/2006/relationships/slide" Target="slides/slide2.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tableStyles" Target="tableStyles.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r">
              <a:defRPr sz="1200"/>
            </a:lvl1pPr>
          </a:lstStyle>
          <a:p>
            <a:endParaRPr lang="ar-JO"/>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l">
              <a:defRPr sz="1200"/>
            </a:lvl1pPr>
          </a:lstStyle>
          <a:p>
            <a:fld id="{4283BDC1-8452-4617-B0BA-334C1E3B94C7}" type="datetimeFigureOut">
              <a:rPr lang="ar-JO" smtClean="0"/>
              <a:t>04/02/1446</a:t>
            </a:fld>
            <a:endParaRPr lang="ar-JO"/>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r">
              <a:defRPr sz="1200"/>
            </a:lvl1pPr>
          </a:lstStyle>
          <a:p>
            <a:endParaRPr lang="ar-JO"/>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l">
              <a:defRPr sz="1200"/>
            </a:lvl1pPr>
          </a:lstStyle>
          <a:p>
            <a:fld id="{24FC1522-994E-477A-96D5-0AB7E4FBA3A1}" type="slidenum">
              <a:rPr lang="ar-JO" smtClean="0"/>
              <a:t>‹#›</a:t>
            </a:fld>
            <a:endParaRPr lang="ar-JO"/>
          </a:p>
        </p:txBody>
      </p:sp>
    </p:spTree>
    <p:extLst>
      <p:ext uri="{BB962C8B-B14F-4D97-AF65-F5344CB8AC3E}">
        <p14:creationId xmlns:p14="http://schemas.microsoft.com/office/powerpoint/2010/main" val="18439189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1026"/>
          <p:cNvSpPr>
            <a:spLocks noGrp="1" noChangeArrowheads="1"/>
          </p:cNvSpPr>
          <p:nvPr>
            <p:ph type="hdr" sz="quarter"/>
          </p:nvPr>
        </p:nvSpPr>
        <p:spPr bwMode="auto">
          <a:xfrm>
            <a:off x="0" y="0"/>
            <a:ext cx="3037840" cy="464820"/>
          </a:xfrm>
          <a:prstGeom prst="rect">
            <a:avLst/>
          </a:prstGeom>
          <a:noFill/>
          <a:ln>
            <a:noFill/>
          </a:ln>
          <a:effectLst/>
        </p:spPr>
        <p:txBody>
          <a:bodyPr vert="horz" wrap="square" lIns="93177" tIns="46589" rIns="93177" bIns="46589" numCol="1" anchor="t" anchorCtr="0" compatLnSpc="1">
            <a:prstTxWarp prst="textNoShape">
              <a:avLst/>
            </a:prstTxWarp>
          </a:bodyPr>
          <a:lstStyle>
            <a:lvl1pPr eaLnBrk="1" hangingPunct="1">
              <a:defRPr sz="1200">
                <a:latin typeface="Times New Roman" charset="0"/>
                <a:cs typeface="Arial" charset="0"/>
              </a:defRPr>
            </a:lvl1pPr>
          </a:lstStyle>
          <a:p>
            <a:pPr>
              <a:defRPr/>
            </a:pPr>
            <a:endParaRPr lang="en-US"/>
          </a:p>
        </p:txBody>
      </p:sp>
      <p:sp>
        <p:nvSpPr>
          <p:cNvPr id="25603" name="Rectangle 1027"/>
          <p:cNvSpPr>
            <a:spLocks noGrp="1" noChangeArrowheads="1"/>
          </p:cNvSpPr>
          <p:nvPr>
            <p:ph type="dt" idx="1"/>
          </p:nvPr>
        </p:nvSpPr>
        <p:spPr bwMode="auto">
          <a:xfrm>
            <a:off x="3970938" y="0"/>
            <a:ext cx="3037840" cy="464820"/>
          </a:xfrm>
          <a:prstGeom prst="rect">
            <a:avLst/>
          </a:prstGeom>
          <a:noFill/>
          <a:ln>
            <a:noFill/>
          </a:ln>
          <a:effectLst/>
        </p:spPr>
        <p:txBody>
          <a:bodyPr vert="horz" wrap="square" lIns="93177" tIns="46589" rIns="93177" bIns="46589" numCol="1" anchor="t" anchorCtr="0" compatLnSpc="1">
            <a:prstTxWarp prst="textNoShape">
              <a:avLst/>
            </a:prstTxWarp>
          </a:bodyPr>
          <a:lstStyle>
            <a:lvl1pPr algn="r" eaLnBrk="1" hangingPunct="1">
              <a:defRPr sz="1200">
                <a:latin typeface="Times New Roman" charset="0"/>
                <a:cs typeface="Arial" charset="0"/>
              </a:defRPr>
            </a:lvl1pPr>
          </a:lstStyle>
          <a:p>
            <a:pPr>
              <a:defRPr/>
            </a:pPr>
            <a:endParaRPr lang="en-US"/>
          </a:p>
        </p:txBody>
      </p:sp>
      <p:sp>
        <p:nvSpPr>
          <p:cNvPr id="6148" name="Rectangle 1028"/>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1029"/>
          <p:cNvSpPr>
            <a:spLocks noGrp="1" noChangeArrowheads="1"/>
          </p:cNvSpPr>
          <p:nvPr>
            <p:ph type="body" sz="quarter" idx="3"/>
          </p:nvPr>
        </p:nvSpPr>
        <p:spPr bwMode="auto">
          <a:xfrm>
            <a:off x="701040" y="4415790"/>
            <a:ext cx="5608320" cy="4183380"/>
          </a:xfrm>
          <a:prstGeom prst="rect">
            <a:avLst/>
          </a:prstGeom>
          <a:noFill/>
          <a:ln>
            <a:noFill/>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606" name="Rectangle 1030"/>
          <p:cNvSpPr>
            <a:spLocks noGrp="1" noChangeArrowheads="1"/>
          </p:cNvSpPr>
          <p:nvPr>
            <p:ph type="ftr" sz="quarter" idx="4"/>
          </p:nvPr>
        </p:nvSpPr>
        <p:spPr bwMode="auto">
          <a:xfrm>
            <a:off x="0" y="8829967"/>
            <a:ext cx="3037840" cy="464820"/>
          </a:xfrm>
          <a:prstGeom prst="rect">
            <a:avLst/>
          </a:prstGeom>
          <a:noFill/>
          <a:ln>
            <a:noFill/>
          </a:ln>
          <a:effectLst/>
        </p:spPr>
        <p:txBody>
          <a:bodyPr vert="horz" wrap="square" lIns="93177" tIns="46589" rIns="93177" bIns="46589" numCol="1" anchor="b" anchorCtr="0" compatLnSpc="1">
            <a:prstTxWarp prst="textNoShape">
              <a:avLst/>
            </a:prstTxWarp>
          </a:bodyPr>
          <a:lstStyle>
            <a:lvl1pPr eaLnBrk="1" hangingPunct="1">
              <a:defRPr sz="1200">
                <a:latin typeface="Times New Roman" charset="0"/>
                <a:cs typeface="Arial" charset="0"/>
              </a:defRPr>
            </a:lvl1pPr>
          </a:lstStyle>
          <a:p>
            <a:pPr>
              <a:defRPr/>
            </a:pPr>
            <a:endParaRPr lang="en-US"/>
          </a:p>
        </p:txBody>
      </p:sp>
      <p:sp>
        <p:nvSpPr>
          <p:cNvPr id="25607" name="Rectangle 1031"/>
          <p:cNvSpPr>
            <a:spLocks noGrp="1" noChangeArrowheads="1"/>
          </p:cNvSpPr>
          <p:nvPr>
            <p:ph type="sldNum" sz="quarter" idx="5"/>
          </p:nvPr>
        </p:nvSpPr>
        <p:spPr bwMode="auto">
          <a:xfrm>
            <a:off x="3970938" y="8829967"/>
            <a:ext cx="3037840" cy="464820"/>
          </a:xfrm>
          <a:prstGeom prst="rect">
            <a:avLst/>
          </a:prstGeom>
          <a:noFill/>
          <a:ln>
            <a:noFill/>
          </a:ln>
          <a:effectLst/>
        </p:spPr>
        <p:txBody>
          <a:bodyPr vert="horz" wrap="square" lIns="93177" tIns="46589" rIns="93177" bIns="46589" numCol="1" anchor="b" anchorCtr="0" compatLnSpc="1">
            <a:prstTxWarp prst="textNoShape">
              <a:avLst/>
            </a:prstTxWarp>
          </a:bodyPr>
          <a:lstStyle>
            <a:lvl1pPr algn="r" eaLnBrk="1" hangingPunct="1">
              <a:defRPr sz="1200"/>
            </a:lvl1pPr>
          </a:lstStyle>
          <a:p>
            <a:pPr>
              <a:defRPr/>
            </a:pPr>
            <a:fld id="{9459032D-8780-454B-A33B-7A3A94F38F79}" type="slidenum">
              <a:rPr lang="en-US"/>
              <a:pPr>
                <a:defRPr/>
              </a:pPr>
              <a:t>‹#›</a:t>
            </a:fld>
            <a:endParaRPr lang="en-US"/>
          </a:p>
        </p:txBody>
      </p:sp>
    </p:spTree>
    <p:extLst>
      <p:ext uri="{BB962C8B-B14F-4D97-AF65-F5344CB8AC3E}">
        <p14:creationId xmlns:p14="http://schemas.microsoft.com/office/powerpoint/2010/main" val="31384288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459032D-8780-454B-A33B-7A3A94F38F79}" type="slidenum">
              <a:rPr lang="en-US" smtClean="0"/>
              <a:pPr>
                <a:defRPr/>
              </a:pPr>
              <a:t>4</a:t>
            </a:fld>
            <a:endParaRPr lang="en-US"/>
          </a:p>
        </p:txBody>
      </p:sp>
    </p:spTree>
    <p:extLst>
      <p:ext uri="{BB962C8B-B14F-4D97-AF65-F5344CB8AC3E}">
        <p14:creationId xmlns:p14="http://schemas.microsoft.com/office/powerpoint/2010/main" val="4747973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cs typeface="Arial" panose="020B0604020202020204" pitchFamily="34" charset="0"/>
            </a:endParaRPr>
          </a:p>
        </p:txBody>
      </p:sp>
      <p:sp>
        <p:nvSpPr>
          <p:cNvPr id="30724"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B06432D7-F558-4A43-8BFA-B93F23FFCAF0}" type="slidenum">
              <a:rPr lang="en-US" altLang="en-US" smtClean="0"/>
              <a:pPr>
                <a:spcBef>
                  <a:spcPct val="0"/>
                </a:spcBef>
              </a:pPr>
              <a:t>14</a:t>
            </a:fld>
            <a:endParaRPr lang="en-US" altLang="en-US"/>
          </a:p>
        </p:txBody>
      </p:sp>
    </p:spTree>
    <p:extLst>
      <p:ext uri="{BB962C8B-B14F-4D97-AF65-F5344CB8AC3E}">
        <p14:creationId xmlns:p14="http://schemas.microsoft.com/office/powerpoint/2010/main" val="12915593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cs typeface="Arial" panose="020B0604020202020204" pitchFamily="34" charset="0"/>
            </a:endParaRPr>
          </a:p>
        </p:txBody>
      </p:sp>
      <p:sp>
        <p:nvSpPr>
          <p:cNvPr id="3277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57066" indent="-291179">
              <a:spcBef>
                <a:spcPct val="30000"/>
              </a:spcBef>
              <a:defRPr sz="1200">
                <a:solidFill>
                  <a:schemeClr val="tx1"/>
                </a:solidFill>
                <a:latin typeface="Times New Roman" panose="02020603050405020304" pitchFamily="18" charset="0"/>
                <a:cs typeface="Arial" panose="020B0604020202020204" pitchFamily="34" charset="0"/>
              </a:defRPr>
            </a:lvl2pPr>
            <a:lvl3pPr marL="1164717" indent="-232943">
              <a:spcBef>
                <a:spcPct val="30000"/>
              </a:spcBef>
              <a:defRPr sz="1200">
                <a:solidFill>
                  <a:schemeClr val="tx1"/>
                </a:solidFill>
                <a:latin typeface="Times New Roman" panose="02020603050405020304" pitchFamily="18" charset="0"/>
                <a:cs typeface="Arial" panose="020B0604020202020204" pitchFamily="34" charset="0"/>
              </a:defRPr>
            </a:lvl3pPr>
            <a:lvl4pPr marL="1630604" indent="-232943">
              <a:spcBef>
                <a:spcPct val="30000"/>
              </a:spcBef>
              <a:defRPr sz="1200">
                <a:solidFill>
                  <a:schemeClr val="tx1"/>
                </a:solidFill>
                <a:latin typeface="Times New Roman" panose="02020603050405020304" pitchFamily="18" charset="0"/>
                <a:cs typeface="Arial" panose="020B0604020202020204" pitchFamily="34" charset="0"/>
              </a:defRPr>
            </a:lvl4pPr>
            <a:lvl5pPr marL="2096491" indent="-232943">
              <a:spcBef>
                <a:spcPct val="30000"/>
              </a:spcBef>
              <a:defRPr sz="1200">
                <a:solidFill>
                  <a:schemeClr val="tx1"/>
                </a:solidFill>
                <a:latin typeface="Times New Roman" panose="02020603050405020304" pitchFamily="18" charset="0"/>
                <a:cs typeface="Arial" panose="020B0604020202020204" pitchFamily="34" charset="0"/>
              </a:defRPr>
            </a:lvl5pPr>
            <a:lvl6pPr marL="2562377" indent="-23294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3028264" indent="-23294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94151" indent="-23294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960038" indent="-23294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9673AA70-0F02-495A-A869-F9CCA4AEB8ED}" type="slidenum">
              <a:rPr lang="en-US" altLang="en-US" smtClean="0"/>
              <a:pPr>
                <a:spcBef>
                  <a:spcPct val="0"/>
                </a:spcBef>
              </a:pPr>
              <a:t>15</a:t>
            </a:fld>
            <a:endParaRPr lang="en-US" altLang="en-US"/>
          </a:p>
        </p:txBody>
      </p:sp>
    </p:spTree>
    <p:extLst>
      <p:ext uri="{BB962C8B-B14F-4D97-AF65-F5344CB8AC3E}">
        <p14:creationId xmlns:p14="http://schemas.microsoft.com/office/powerpoint/2010/main" val="6778438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cs typeface="Arial" panose="020B0604020202020204" pitchFamily="34" charset="0"/>
              </a:rPr>
              <a:t>Researchers find that people use social networks mostly to keep in touch with friends and family and that the easy, frequent contact enhances relationships, empathy, and a sense of community. On the other hand, young people who spend a lot of time on a social network do poorly in school and have behavioral problems. (Are these people who would have problems in any case? Does the access to the networks exacerbate preexisting emotional problems?)</a:t>
            </a:r>
          </a:p>
        </p:txBody>
      </p:sp>
      <p:sp>
        <p:nvSpPr>
          <p:cNvPr id="34820"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57066" indent="-291179">
              <a:spcBef>
                <a:spcPct val="30000"/>
              </a:spcBef>
              <a:defRPr sz="1200">
                <a:solidFill>
                  <a:schemeClr val="tx1"/>
                </a:solidFill>
                <a:latin typeface="Times New Roman" panose="02020603050405020304" pitchFamily="18" charset="0"/>
                <a:cs typeface="Arial" panose="020B0604020202020204" pitchFamily="34" charset="0"/>
              </a:defRPr>
            </a:lvl2pPr>
            <a:lvl3pPr marL="1164717" indent="-232943">
              <a:spcBef>
                <a:spcPct val="30000"/>
              </a:spcBef>
              <a:defRPr sz="1200">
                <a:solidFill>
                  <a:schemeClr val="tx1"/>
                </a:solidFill>
                <a:latin typeface="Times New Roman" panose="02020603050405020304" pitchFamily="18" charset="0"/>
                <a:cs typeface="Arial" panose="020B0604020202020204" pitchFamily="34" charset="0"/>
              </a:defRPr>
            </a:lvl3pPr>
            <a:lvl4pPr marL="1630604" indent="-232943">
              <a:spcBef>
                <a:spcPct val="30000"/>
              </a:spcBef>
              <a:defRPr sz="1200">
                <a:solidFill>
                  <a:schemeClr val="tx1"/>
                </a:solidFill>
                <a:latin typeface="Times New Roman" panose="02020603050405020304" pitchFamily="18" charset="0"/>
                <a:cs typeface="Arial" panose="020B0604020202020204" pitchFamily="34" charset="0"/>
              </a:defRPr>
            </a:lvl4pPr>
            <a:lvl5pPr marL="2096491" indent="-232943">
              <a:spcBef>
                <a:spcPct val="30000"/>
              </a:spcBef>
              <a:defRPr sz="1200">
                <a:solidFill>
                  <a:schemeClr val="tx1"/>
                </a:solidFill>
                <a:latin typeface="Times New Roman" panose="02020603050405020304" pitchFamily="18" charset="0"/>
                <a:cs typeface="Arial" panose="020B0604020202020204" pitchFamily="34" charset="0"/>
              </a:defRPr>
            </a:lvl5pPr>
            <a:lvl6pPr marL="2562377" indent="-23294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3028264" indent="-23294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94151" indent="-23294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960038" indent="-23294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CC5E9320-DD66-4392-ABFB-9881507BC979}" type="slidenum">
              <a:rPr lang="en-US" altLang="en-US" smtClean="0">
                <a:solidFill>
                  <a:srgbClr val="000000"/>
                </a:solidFill>
              </a:rPr>
              <a:pPr>
                <a:spcBef>
                  <a:spcPct val="0"/>
                </a:spcBef>
              </a:pPr>
              <a:t>16</a:t>
            </a:fld>
            <a:endParaRPr lang="en-US" altLang="en-US">
              <a:solidFill>
                <a:srgbClr val="000000"/>
              </a:solidFill>
            </a:endParaRPr>
          </a:p>
        </p:txBody>
      </p:sp>
    </p:spTree>
    <p:extLst>
      <p:ext uri="{BB962C8B-B14F-4D97-AF65-F5344CB8AC3E}">
        <p14:creationId xmlns:p14="http://schemas.microsoft.com/office/powerpoint/2010/main" val="39075918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cs typeface="Arial" panose="020B0604020202020204" pitchFamily="34" charset="0"/>
              </a:rPr>
              <a:t>People worldwide still send several billion emails daily (not counting spam), although texting, tweeting, and other social media have replaced email as the favored communication method in many contexts.</a:t>
            </a:r>
            <a:r>
              <a:rPr lang="en-US" altLang="en-US" baseline="30000">
                <a:latin typeface="Times New Roman" panose="02020603050405020304" pitchFamily="18" charset="0"/>
                <a:cs typeface="Arial" panose="020B0604020202020204" pitchFamily="34" charset="0"/>
              </a:rPr>
              <a:t>9</a:t>
            </a:r>
          </a:p>
          <a:p>
            <a:pPr eaLnBrk="1" hangingPunct="1"/>
            <a:endParaRPr lang="en-US" altLang="en-US">
              <a:latin typeface="Times New Roman" panose="02020603050405020304" pitchFamily="18" charset="0"/>
              <a:cs typeface="Arial" panose="020B0604020202020204" pitchFamily="34" charset="0"/>
            </a:endParaRPr>
          </a:p>
        </p:txBody>
      </p:sp>
      <p:sp>
        <p:nvSpPr>
          <p:cNvPr id="36868"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57066" indent="-291179">
              <a:spcBef>
                <a:spcPct val="30000"/>
              </a:spcBef>
              <a:defRPr sz="1200">
                <a:solidFill>
                  <a:schemeClr val="tx1"/>
                </a:solidFill>
                <a:latin typeface="Times New Roman" panose="02020603050405020304" pitchFamily="18" charset="0"/>
                <a:cs typeface="Arial" panose="020B0604020202020204" pitchFamily="34" charset="0"/>
              </a:defRPr>
            </a:lvl2pPr>
            <a:lvl3pPr marL="1164717" indent="-232943">
              <a:spcBef>
                <a:spcPct val="30000"/>
              </a:spcBef>
              <a:defRPr sz="1200">
                <a:solidFill>
                  <a:schemeClr val="tx1"/>
                </a:solidFill>
                <a:latin typeface="Times New Roman" panose="02020603050405020304" pitchFamily="18" charset="0"/>
                <a:cs typeface="Arial" panose="020B0604020202020204" pitchFamily="34" charset="0"/>
              </a:defRPr>
            </a:lvl3pPr>
            <a:lvl4pPr marL="1630604" indent="-232943">
              <a:spcBef>
                <a:spcPct val="30000"/>
              </a:spcBef>
              <a:defRPr sz="1200">
                <a:solidFill>
                  <a:schemeClr val="tx1"/>
                </a:solidFill>
                <a:latin typeface="Times New Roman" panose="02020603050405020304" pitchFamily="18" charset="0"/>
                <a:cs typeface="Arial" panose="020B0604020202020204" pitchFamily="34" charset="0"/>
              </a:defRPr>
            </a:lvl4pPr>
            <a:lvl5pPr marL="2096491" indent="-232943">
              <a:spcBef>
                <a:spcPct val="30000"/>
              </a:spcBef>
              <a:defRPr sz="1200">
                <a:solidFill>
                  <a:schemeClr val="tx1"/>
                </a:solidFill>
                <a:latin typeface="Times New Roman" panose="02020603050405020304" pitchFamily="18" charset="0"/>
                <a:cs typeface="Arial" panose="020B0604020202020204" pitchFamily="34" charset="0"/>
              </a:defRPr>
            </a:lvl5pPr>
            <a:lvl6pPr marL="2562377" indent="-23294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3028264" indent="-23294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94151" indent="-23294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960038" indent="-23294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3D690E4E-B8BC-44B5-AB1D-63EBE0F31622}" type="slidenum">
              <a:rPr lang="en-US" altLang="en-US" smtClean="0"/>
              <a:pPr>
                <a:spcBef>
                  <a:spcPct val="0"/>
                </a:spcBef>
              </a:pPr>
              <a:t>17</a:t>
            </a:fld>
            <a:endParaRPr lang="en-US" altLang="en-US"/>
          </a:p>
        </p:txBody>
      </p:sp>
    </p:spTree>
    <p:extLst>
      <p:ext uri="{BB962C8B-B14F-4D97-AF65-F5344CB8AC3E}">
        <p14:creationId xmlns:p14="http://schemas.microsoft.com/office/powerpoint/2010/main" val="12311225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cs typeface="Arial" panose="020B0604020202020204" pitchFamily="34" charset="0"/>
            </a:endParaRPr>
          </a:p>
        </p:txBody>
      </p:sp>
      <p:sp>
        <p:nvSpPr>
          <p:cNvPr id="39940"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cs typeface="Arial" panose="020B0604020202020204" pitchFamily="34" charset="0"/>
              </a:defRPr>
            </a:lvl1pPr>
            <a:lvl2pPr marL="757066" indent="-291179">
              <a:defRPr>
                <a:solidFill>
                  <a:schemeClr val="tx1"/>
                </a:solidFill>
                <a:latin typeface="Times New Roman" panose="02020603050405020304" pitchFamily="18" charset="0"/>
                <a:cs typeface="Arial" panose="020B0604020202020204" pitchFamily="34" charset="0"/>
              </a:defRPr>
            </a:lvl2pPr>
            <a:lvl3pPr marL="1164717" indent="-232943">
              <a:defRPr>
                <a:solidFill>
                  <a:schemeClr val="tx1"/>
                </a:solidFill>
                <a:latin typeface="Times New Roman" panose="02020603050405020304" pitchFamily="18" charset="0"/>
                <a:cs typeface="Arial" panose="020B0604020202020204" pitchFamily="34" charset="0"/>
              </a:defRPr>
            </a:lvl3pPr>
            <a:lvl4pPr marL="1630604" indent="-232943">
              <a:defRPr>
                <a:solidFill>
                  <a:schemeClr val="tx1"/>
                </a:solidFill>
                <a:latin typeface="Times New Roman" panose="02020603050405020304" pitchFamily="18" charset="0"/>
                <a:cs typeface="Arial" panose="020B0604020202020204" pitchFamily="34" charset="0"/>
              </a:defRPr>
            </a:lvl4pPr>
            <a:lvl5pPr marL="2096491" indent="-232943">
              <a:defRPr>
                <a:solidFill>
                  <a:schemeClr val="tx1"/>
                </a:solidFill>
                <a:latin typeface="Times New Roman" panose="02020603050405020304" pitchFamily="18" charset="0"/>
                <a:cs typeface="Arial" panose="020B0604020202020204" pitchFamily="34" charset="0"/>
              </a:defRPr>
            </a:lvl5pPr>
            <a:lvl6pPr marL="2562377" indent="-232943"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3028264" indent="-232943"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94151" indent="-232943"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960038" indent="-232943"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fld id="{3974E75E-B439-4D26-9502-C4F2542D8E9F}" type="slidenum">
              <a:rPr lang="en-US" altLang="en-US" smtClean="0"/>
              <a:pPr/>
              <a:t>19</a:t>
            </a:fld>
            <a:endParaRPr lang="en-US" altLang="en-US"/>
          </a:p>
        </p:txBody>
      </p:sp>
    </p:spTree>
    <p:extLst>
      <p:ext uri="{BB962C8B-B14F-4D97-AF65-F5344CB8AC3E}">
        <p14:creationId xmlns:p14="http://schemas.microsoft.com/office/powerpoint/2010/main" val="36964827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cs typeface="Arial" panose="020B0604020202020204" pitchFamily="34" charset="0"/>
            </a:endParaRPr>
          </a:p>
        </p:txBody>
      </p:sp>
      <p:sp>
        <p:nvSpPr>
          <p:cNvPr id="41988"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cs typeface="Arial" panose="020B0604020202020204" pitchFamily="34" charset="0"/>
              </a:defRPr>
            </a:lvl1pPr>
            <a:lvl2pPr marL="757066" indent="-291179">
              <a:defRPr>
                <a:solidFill>
                  <a:schemeClr val="tx1"/>
                </a:solidFill>
                <a:latin typeface="Times New Roman" panose="02020603050405020304" pitchFamily="18" charset="0"/>
                <a:cs typeface="Arial" panose="020B0604020202020204" pitchFamily="34" charset="0"/>
              </a:defRPr>
            </a:lvl2pPr>
            <a:lvl3pPr marL="1164717" indent="-232943">
              <a:defRPr>
                <a:solidFill>
                  <a:schemeClr val="tx1"/>
                </a:solidFill>
                <a:latin typeface="Times New Roman" panose="02020603050405020304" pitchFamily="18" charset="0"/>
                <a:cs typeface="Arial" panose="020B0604020202020204" pitchFamily="34" charset="0"/>
              </a:defRPr>
            </a:lvl3pPr>
            <a:lvl4pPr marL="1630604" indent="-232943">
              <a:defRPr>
                <a:solidFill>
                  <a:schemeClr val="tx1"/>
                </a:solidFill>
                <a:latin typeface="Times New Roman" panose="02020603050405020304" pitchFamily="18" charset="0"/>
                <a:cs typeface="Arial" panose="020B0604020202020204" pitchFamily="34" charset="0"/>
              </a:defRPr>
            </a:lvl4pPr>
            <a:lvl5pPr marL="2096491" indent="-232943">
              <a:defRPr>
                <a:solidFill>
                  <a:schemeClr val="tx1"/>
                </a:solidFill>
                <a:latin typeface="Times New Roman" panose="02020603050405020304" pitchFamily="18" charset="0"/>
                <a:cs typeface="Arial" panose="020B0604020202020204" pitchFamily="34" charset="0"/>
              </a:defRPr>
            </a:lvl5pPr>
            <a:lvl6pPr marL="2562377" indent="-232943"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3028264" indent="-232943"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94151" indent="-232943"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960038" indent="-232943"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fld id="{E40F19D5-A54A-4CBE-9A43-8201442B1648}" type="slidenum">
              <a:rPr lang="en-US" altLang="en-US" smtClean="0"/>
              <a:pPr/>
              <a:t>20</a:t>
            </a:fld>
            <a:endParaRPr lang="en-US" altLang="en-US"/>
          </a:p>
        </p:txBody>
      </p:sp>
    </p:spTree>
    <p:extLst>
      <p:ext uri="{BB962C8B-B14F-4D97-AF65-F5344CB8AC3E}">
        <p14:creationId xmlns:p14="http://schemas.microsoft.com/office/powerpoint/2010/main" val="38706403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cs typeface="Arial" panose="020B0604020202020204" pitchFamily="34" charset="0"/>
            </a:endParaRPr>
          </a:p>
        </p:txBody>
      </p:sp>
      <p:sp>
        <p:nvSpPr>
          <p:cNvPr id="44036"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E9740468-2C66-48C1-A5B9-FC5A125AC71B}" type="slidenum">
              <a:rPr lang="en-US" altLang="en-US" smtClean="0"/>
              <a:pPr>
                <a:spcBef>
                  <a:spcPct val="0"/>
                </a:spcBef>
              </a:pPr>
              <a:t>21</a:t>
            </a:fld>
            <a:endParaRPr lang="en-US" altLang="en-US"/>
          </a:p>
        </p:txBody>
      </p:sp>
    </p:spTree>
    <p:extLst>
      <p:ext uri="{BB962C8B-B14F-4D97-AF65-F5344CB8AC3E}">
        <p14:creationId xmlns:p14="http://schemas.microsoft.com/office/powerpoint/2010/main" val="36500892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cs typeface="Arial" panose="020B0604020202020204" pitchFamily="34" charset="0"/>
              </a:rPr>
              <a:t>Wikipedia’s reliability was brought into question when a major contributor was found to be a 14 year-old boy instead of a scientist with a PhD and years of experience.  He got most of his information from other Web sources.</a:t>
            </a:r>
          </a:p>
          <a:p>
            <a:pPr eaLnBrk="1" hangingPunct="1"/>
            <a:endParaRPr lang="en-US" altLang="en-US">
              <a:latin typeface="Times New Roman" panose="02020603050405020304" pitchFamily="18" charset="0"/>
              <a:cs typeface="Arial" panose="020B0604020202020204" pitchFamily="34" charset="0"/>
            </a:endParaRPr>
          </a:p>
          <a:p>
            <a:pPr eaLnBrk="1" hangingPunct="1"/>
            <a:r>
              <a:rPr lang="en-US" altLang="en-US">
                <a:latin typeface="Times New Roman" panose="02020603050405020304" pitchFamily="18" charset="0"/>
                <a:cs typeface="Arial" panose="020B0604020202020204" pitchFamily="34" charset="0"/>
              </a:rPr>
              <a:t>Web Watch-dog sites are controversial. Mobs and individuals emotionally involved in a political, religious, or moral cause do not always pause to consider consequences or follow due process.</a:t>
            </a:r>
          </a:p>
          <a:p>
            <a:pPr eaLnBrk="1" hangingPunct="1"/>
            <a:endParaRPr lang="en-US" altLang="en-US">
              <a:latin typeface="Times New Roman" panose="02020603050405020304" pitchFamily="18" charset="0"/>
              <a:cs typeface="Arial" panose="020B0604020202020204" pitchFamily="34" charset="0"/>
            </a:endParaRPr>
          </a:p>
          <a:p>
            <a:pPr eaLnBrk="1" hangingPunct="1"/>
            <a:endParaRPr lang="en-US" altLang="en-US">
              <a:latin typeface="Times New Roman" panose="02020603050405020304" pitchFamily="18" charset="0"/>
              <a:cs typeface="Arial" panose="020B0604020202020204" pitchFamily="34" charset="0"/>
            </a:endParaRPr>
          </a:p>
        </p:txBody>
      </p:sp>
      <p:sp>
        <p:nvSpPr>
          <p:cNvPr id="46084"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58C1F922-1BC4-42A3-9C22-15E045FD16B3}" type="slidenum">
              <a:rPr lang="en-US" altLang="en-US" smtClean="0"/>
              <a:pPr>
                <a:spcBef>
                  <a:spcPct val="0"/>
                </a:spcBef>
              </a:pPr>
              <a:t>22</a:t>
            </a:fld>
            <a:endParaRPr lang="en-US" altLang="en-US"/>
          </a:p>
        </p:txBody>
      </p:sp>
    </p:spTree>
    <p:extLst>
      <p:ext uri="{BB962C8B-B14F-4D97-AF65-F5344CB8AC3E}">
        <p14:creationId xmlns:p14="http://schemas.microsoft.com/office/powerpoint/2010/main" val="36822410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cs typeface="Arial" panose="020B0604020202020204" pitchFamily="34" charset="0"/>
            </a:endParaRPr>
          </a:p>
        </p:txBody>
      </p:sp>
      <p:sp>
        <p:nvSpPr>
          <p:cNvPr id="4813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57066" indent="-291179">
              <a:spcBef>
                <a:spcPct val="30000"/>
              </a:spcBef>
              <a:defRPr sz="1200">
                <a:solidFill>
                  <a:schemeClr val="tx1"/>
                </a:solidFill>
                <a:latin typeface="Times New Roman" panose="02020603050405020304" pitchFamily="18" charset="0"/>
                <a:cs typeface="Arial" panose="020B0604020202020204" pitchFamily="34" charset="0"/>
              </a:defRPr>
            </a:lvl2pPr>
            <a:lvl3pPr marL="1164717" indent="-232943">
              <a:spcBef>
                <a:spcPct val="30000"/>
              </a:spcBef>
              <a:defRPr sz="1200">
                <a:solidFill>
                  <a:schemeClr val="tx1"/>
                </a:solidFill>
                <a:latin typeface="Times New Roman" panose="02020603050405020304" pitchFamily="18" charset="0"/>
                <a:cs typeface="Arial" panose="020B0604020202020204" pitchFamily="34" charset="0"/>
              </a:defRPr>
            </a:lvl3pPr>
            <a:lvl4pPr marL="1630604" indent="-232943">
              <a:spcBef>
                <a:spcPct val="30000"/>
              </a:spcBef>
              <a:defRPr sz="1200">
                <a:solidFill>
                  <a:schemeClr val="tx1"/>
                </a:solidFill>
                <a:latin typeface="Times New Roman" panose="02020603050405020304" pitchFamily="18" charset="0"/>
                <a:cs typeface="Arial" panose="020B0604020202020204" pitchFamily="34" charset="0"/>
              </a:defRPr>
            </a:lvl4pPr>
            <a:lvl5pPr marL="2096491" indent="-232943">
              <a:spcBef>
                <a:spcPct val="30000"/>
              </a:spcBef>
              <a:defRPr sz="1200">
                <a:solidFill>
                  <a:schemeClr val="tx1"/>
                </a:solidFill>
                <a:latin typeface="Times New Roman" panose="02020603050405020304" pitchFamily="18" charset="0"/>
                <a:cs typeface="Arial" panose="020B0604020202020204" pitchFamily="34" charset="0"/>
              </a:defRPr>
            </a:lvl5pPr>
            <a:lvl6pPr marL="2562377" indent="-23294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3028264" indent="-23294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94151" indent="-23294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960038" indent="-23294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1893C494-4417-4FBB-A386-CB6BCD54CE0E}" type="slidenum">
              <a:rPr lang="en-US" altLang="en-US" smtClean="0"/>
              <a:pPr>
                <a:spcBef>
                  <a:spcPct val="0"/>
                </a:spcBef>
              </a:pPr>
              <a:t>23</a:t>
            </a:fld>
            <a:endParaRPr lang="en-US" altLang="en-US"/>
          </a:p>
        </p:txBody>
      </p:sp>
    </p:spTree>
    <p:extLst>
      <p:ext uri="{BB962C8B-B14F-4D97-AF65-F5344CB8AC3E}">
        <p14:creationId xmlns:p14="http://schemas.microsoft.com/office/powerpoint/2010/main" val="4982018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cs typeface="Arial" panose="020B0604020202020204" pitchFamily="34" charset="0"/>
            </a:endParaRPr>
          </a:p>
        </p:txBody>
      </p:sp>
      <p:sp>
        <p:nvSpPr>
          <p:cNvPr id="50180"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57066" indent="-291179">
              <a:spcBef>
                <a:spcPct val="30000"/>
              </a:spcBef>
              <a:defRPr sz="1200">
                <a:solidFill>
                  <a:schemeClr val="tx1"/>
                </a:solidFill>
                <a:latin typeface="Times New Roman" panose="02020603050405020304" pitchFamily="18" charset="0"/>
                <a:cs typeface="Arial" panose="020B0604020202020204" pitchFamily="34" charset="0"/>
              </a:defRPr>
            </a:lvl2pPr>
            <a:lvl3pPr marL="1164717" indent="-232943">
              <a:spcBef>
                <a:spcPct val="30000"/>
              </a:spcBef>
              <a:defRPr sz="1200">
                <a:solidFill>
                  <a:schemeClr val="tx1"/>
                </a:solidFill>
                <a:latin typeface="Times New Roman" panose="02020603050405020304" pitchFamily="18" charset="0"/>
                <a:cs typeface="Arial" panose="020B0604020202020204" pitchFamily="34" charset="0"/>
              </a:defRPr>
            </a:lvl3pPr>
            <a:lvl4pPr marL="1630604" indent="-232943">
              <a:spcBef>
                <a:spcPct val="30000"/>
              </a:spcBef>
              <a:defRPr sz="1200">
                <a:solidFill>
                  <a:schemeClr val="tx1"/>
                </a:solidFill>
                <a:latin typeface="Times New Roman" panose="02020603050405020304" pitchFamily="18" charset="0"/>
                <a:cs typeface="Arial" panose="020B0604020202020204" pitchFamily="34" charset="0"/>
              </a:defRPr>
            </a:lvl4pPr>
            <a:lvl5pPr marL="2096491" indent="-232943">
              <a:spcBef>
                <a:spcPct val="30000"/>
              </a:spcBef>
              <a:defRPr sz="1200">
                <a:solidFill>
                  <a:schemeClr val="tx1"/>
                </a:solidFill>
                <a:latin typeface="Times New Roman" panose="02020603050405020304" pitchFamily="18" charset="0"/>
                <a:cs typeface="Arial" panose="020B0604020202020204" pitchFamily="34" charset="0"/>
              </a:defRPr>
            </a:lvl5pPr>
            <a:lvl6pPr marL="2562377" indent="-23294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3028264" indent="-23294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94151" indent="-23294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960038" indent="-23294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466429F6-5957-4C03-B6E5-B17E638F72BC}" type="slidenum">
              <a:rPr lang="en-US" altLang="en-US" smtClean="0"/>
              <a:pPr>
                <a:spcBef>
                  <a:spcPct val="0"/>
                </a:spcBef>
              </a:pPr>
              <a:t>24</a:t>
            </a:fld>
            <a:endParaRPr lang="en-US" altLang="en-US"/>
          </a:p>
        </p:txBody>
      </p:sp>
    </p:spTree>
    <p:extLst>
      <p:ext uri="{BB962C8B-B14F-4D97-AF65-F5344CB8AC3E}">
        <p14:creationId xmlns:p14="http://schemas.microsoft.com/office/powerpoint/2010/main" val="337086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a:ln/>
        </p:spPr>
      </p:sp>
      <p:sp>
        <p:nvSpPr>
          <p:cNvPr id="13315"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cs typeface="Arial" panose="020B0604020202020204" pitchFamily="34" charset="0"/>
            </a:endParaRPr>
          </a:p>
        </p:txBody>
      </p:sp>
      <p:sp>
        <p:nvSpPr>
          <p:cNvPr id="13316"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cs typeface="Arial" panose="020B0604020202020204" pitchFamily="34" charset="0"/>
              </a:defRPr>
            </a:lvl1pPr>
            <a:lvl2pPr marL="757066" indent="-291179">
              <a:defRPr>
                <a:solidFill>
                  <a:schemeClr val="tx1"/>
                </a:solidFill>
                <a:latin typeface="Times New Roman" panose="02020603050405020304" pitchFamily="18" charset="0"/>
                <a:cs typeface="Arial" panose="020B0604020202020204" pitchFamily="34" charset="0"/>
              </a:defRPr>
            </a:lvl2pPr>
            <a:lvl3pPr marL="1164717" indent="-232943">
              <a:defRPr>
                <a:solidFill>
                  <a:schemeClr val="tx1"/>
                </a:solidFill>
                <a:latin typeface="Times New Roman" panose="02020603050405020304" pitchFamily="18" charset="0"/>
                <a:cs typeface="Arial" panose="020B0604020202020204" pitchFamily="34" charset="0"/>
              </a:defRPr>
            </a:lvl3pPr>
            <a:lvl4pPr marL="1630604" indent="-232943">
              <a:defRPr>
                <a:solidFill>
                  <a:schemeClr val="tx1"/>
                </a:solidFill>
                <a:latin typeface="Times New Roman" panose="02020603050405020304" pitchFamily="18" charset="0"/>
                <a:cs typeface="Arial" panose="020B0604020202020204" pitchFamily="34" charset="0"/>
              </a:defRPr>
            </a:lvl4pPr>
            <a:lvl5pPr marL="2096491" indent="-232943">
              <a:defRPr>
                <a:solidFill>
                  <a:schemeClr val="tx1"/>
                </a:solidFill>
                <a:latin typeface="Times New Roman" panose="02020603050405020304" pitchFamily="18" charset="0"/>
                <a:cs typeface="Arial" panose="020B0604020202020204" pitchFamily="34" charset="0"/>
              </a:defRPr>
            </a:lvl5pPr>
            <a:lvl6pPr marL="2562377" indent="-232943"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3028264" indent="-232943"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94151" indent="-232943"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960038" indent="-232943"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fld id="{0C157CEF-1283-4DFD-A018-97FB26E6BFDE}" type="slidenum">
              <a:rPr lang="en-US" altLang="en-US" smtClean="0"/>
              <a:pPr/>
              <a:t>5</a:t>
            </a:fld>
            <a:endParaRPr lang="en-US" altLang="en-US"/>
          </a:p>
        </p:txBody>
      </p:sp>
    </p:spTree>
    <p:extLst>
      <p:ext uri="{BB962C8B-B14F-4D97-AF65-F5344CB8AC3E}">
        <p14:creationId xmlns:p14="http://schemas.microsoft.com/office/powerpoint/2010/main" val="1119172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cs typeface="Arial" panose="020B0604020202020204" pitchFamily="34" charset="0"/>
              </a:rPr>
              <a:t>Growth of commerce on the Web required solutions to several problems. One was trust</a:t>
            </a:r>
          </a:p>
          <a:p>
            <a:pPr eaLnBrk="1" hangingPunct="1"/>
            <a:endParaRPr lang="en-US" altLang="en-US">
              <a:latin typeface="Times New Roman" panose="02020603050405020304" pitchFamily="18" charset="0"/>
              <a:cs typeface="Arial" panose="020B0604020202020204" pitchFamily="34" charset="0"/>
            </a:endParaRPr>
          </a:p>
          <a:p>
            <a:pPr eaLnBrk="1" hangingPunct="1"/>
            <a:r>
              <a:rPr lang="en-US" altLang="en-US">
                <a:latin typeface="Times New Roman" panose="02020603050405020304" pitchFamily="18" charset="0"/>
                <a:cs typeface="Arial" panose="020B0604020202020204" pitchFamily="34" charset="0"/>
              </a:rPr>
              <a:t>Enter PayPal, a company built on the idea of having a trusted intermediary handle payments.</a:t>
            </a:r>
          </a:p>
        </p:txBody>
      </p:sp>
      <p:sp>
        <p:nvSpPr>
          <p:cNvPr id="52228"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57066" indent="-291179">
              <a:spcBef>
                <a:spcPct val="30000"/>
              </a:spcBef>
              <a:defRPr sz="1200">
                <a:solidFill>
                  <a:schemeClr val="tx1"/>
                </a:solidFill>
                <a:latin typeface="Times New Roman" panose="02020603050405020304" pitchFamily="18" charset="0"/>
                <a:cs typeface="Arial" panose="020B0604020202020204" pitchFamily="34" charset="0"/>
              </a:defRPr>
            </a:lvl2pPr>
            <a:lvl3pPr marL="1164717" indent="-232943">
              <a:spcBef>
                <a:spcPct val="30000"/>
              </a:spcBef>
              <a:defRPr sz="1200">
                <a:solidFill>
                  <a:schemeClr val="tx1"/>
                </a:solidFill>
                <a:latin typeface="Times New Roman" panose="02020603050405020304" pitchFamily="18" charset="0"/>
                <a:cs typeface="Arial" panose="020B0604020202020204" pitchFamily="34" charset="0"/>
              </a:defRPr>
            </a:lvl3pPr>
            <a:lvl4pPr marL="1630604" indent="-232943">
              <a:spcBef>
                <a:spcPct val="30000"/>
              </a:spcBef>
              <a:defRPr sz="1200">
                <a:solidFill>
                  <a:schemeClr val="tx1"/>
                </a:solidFill>
                <a:latin typeface="Times New Roman" panose="02020603050405020304" pitchFamily="18" charset="0"/>
                <a:cs typeface="Arial" panose="020B0604020202020204" pitchFamily="34" charset="0"/>
              </a:defRPr>
            </a:lvl4pPr>
            <a:lvl5pPr marL="2096491" indent="-232943">
              <a:spcBef>
                <a:spcPct val="30000"/>
              </a:spcBef>
              <a:defRPr sz="1200">
                <a:solidFill>
                  <a:schemeClr val="tx1"/>
                </a:solidFill>
                <a:latin typeface="Times New Roman" panose="02020603050405020304" pitchFamily="18" charset="0"/>
                <a:cs typeface="Arial" panose="020B0604020202020204" pitchFamily="34" charset="0"/>
              </a:defRPr>
            </a:lvl5pPr>
            <a:lvl6pPr marL="2562377" indent="-23294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3028264" indent="-23294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94151" indent="-23294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960038" indent="-23294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C87775C0-A18F-4431-87E8-D86065896072}" type="slidenum">
              <a:rPr lang="en-US" altLang="en-US" smtClean="0"/>
              <a:pPr>
                <a:spcBef>
                  <a:spcPct val="0"/>
                </a:spcBef>
              </a:pPr>
              <a:t>25</a:t>
            </a:fld>
            <a:endParaRPr lang="en-US" altLang="en-US"/>
          </a:p>
        </p:txBody>
      </p:sp>
    </p:spTree>
    <p:extLst>
      <p:ext uri="{BB962C8B-B14F-4D97-AF65-F5344CB8AC3E}">
        <p14:creationId xmlns:p14="http://schemas.microsoft.com/office/powerpoint/2010/main" val="25859054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cs typeface="Arial" panose="020B0604020202020204" pitchFamily="34" charset="0"/>
              </a:rPr>
              <a:t>This tracking is not always obvious; we consider it in Chapter 2.</a:t>
            </a:r>
          </a:p>
        </p:txBody>
      </p:sp>
      <p:sp>
        <p:nvSpPr>
          <p:cNvPr id="57348"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57066" indent="-291179">
              <a:spcBef>
                <a:spcPct val="30000"/>
              </a:spcBef>
              <a:defRPr sz="1200">
                <a:solidFill>
                  <a:schemeClr val="tx1"/>
                </a:solidFill>
                <a:latin typeface="Times New Roman" panose="02020603050405020304" pitchFamily="18" charset="0"/>
                <a:cs typeface="Arial" panose="020B0604020202020204" pitchFamily="34" charset="0"/>
              </a:defRPr>
            </a:lvl2pPr>
            <a:lvl3pPr marL="1164717" indent="-232943">
              <a:spcBef>
                <a:spcPct val="30000"/>
              </a:spcBef>
              <a:defRPr sz="1200">
                <a:solidFill>
                  <a:schemeClr val="tx1"/>
                </a:solidFill>
                <a:latin typeface="Times New Roman" panose="02020603050405020304" pitchFamily="18" charset="0"/>
                <a:cs typeface="Arial" panose="020B0604020202020204" pitchFamily="34" charset="0"/>
              </a:defRPr>
            </a:lvl3pPr>
            <a:lvl4pPr marL="1630604" indent="-232943">
              <a:spcBef>
                <a:spcPct val="30000"/>
              </a:spcBef>
              <a:defRPr sz="1200">
                <a:solidFill>
                  <a:schemeClr val="tx1"/>
                </a:solidFill>
                <a:latin typeface="Times New Roman" panose="02020603050405020304" pitchFamily="18" charset="0"/>
                <a:cs typeface="Arial" panose="020B0604020202020204" pitchFamily="34" charset="0"/>
              </a:defRPr>
            </a:lvl4pPr>
            <a:lvl5pPr marL="2096491" indent="-232943">
              <a:spcBef>
                <a:spcPct val="30000"/>
              </a:spcBef>
              <a:defRPr sz="1200">
                <a:solidFill>
                  <a:schemeClr val="tx1"/>
                </a:solidFill>
                <a:latin typeface="Times New Roman" panose="02020603050405020304" pitchFamily="18" charset="0"/>
                <a:cs typeface="Arial" panose="020B0604020202020204" pitchFamily="34" charset="0"/>
              </a:defRPr>
            </a:lvl5pPr>
            <a:lvl6pPr marL="2562377" indent="-23294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3028264" indent="-23294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94151" indent="-23294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960038" indent="-23294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2E708FF2-121C-4A02-8B92-A880D8204491}" type="slidenum">
              <a:rPr lang="en-US" altLang="en-US" smtClean="0"/>
              <a:pPr>
                <a:spcBef>
                  <a:spcPct val="0"/>
                </a:spcBef>
              </a:pPr>
              <a:t>27</a:t>
            </a:fld>
            <a:endParaRPr lang="en-US" altLang="en-US"/>
          </a:p>
        </p:txBody>
      </p:sp>
    </p:spTree>
    <p:extLst>
      <p:ext uri="{BB962C8B-B14F-4D97-AF65-F5344CB8AC3E}">
        <p14:creationId xmlns:p14="http://schemas.microsoft.com/office/powerpoint/2010/main" val="38150710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cs typeface="Arial" panose="020B0604020202020204" pitchFamily="34" charset="0"/>
              </a:rPr>
              <a:t>In 1997, IBM’s chess computer, Deep Blue, beat World Champion Garry Kasparov in a tournament. </a:t>
            </a:r>
          </a:p>
          <a:p>
            <a:pPr eaLnBrk="1" hangingPunct="1"/>
            <a:endParaRPr lang="en-US" altLang="en-US">
              <a:latin typeface="Times New Roman" panose="02020603050405020304" pitchFamily="18" charset="0"/>
              <a:cs typeface="Arial" panose="020B0604020202020204" pitchFamily="34" charset="0"/>
            </a:endParaRPr>
          </a:p>
          <a:p>
            <a:pPr eaLnBrk="1" hangingPunct="1"/>
            <a:r>
              <a:rPr lang="en-US" altLang="en-US">
                <a:latin typeface="Times New Roman" panose="02020603050405020304" pitchFamily="18" charset="0"/>
                <a:cs typeface="Arial" panose="020B0604020202020204" pitchFamily="34" charset="0"/>
              </a:rPr>
              <a:t>In 2011, another IBM computer system called Watson defeated human </a:t>
            </a:r>
            <a:r>
              <a:rPr lang="en-US" altLang="en-US" i="1">
                <a:latin typeface="Times New Roman" panose="02020603050405020304" pitchFamily="18" charset="0"/>
                <a:cs typeface="Arial" panose="020B0604020202020204" pitchFamily="34" charset="0"/>
              </a:rPr>
              <a:t>Jeopardy!</a:t>
            </a:r>
            <a:r>
              <a:rPr lang="en-US" altLang="en-US">
                <a:latin typeface="Times New Roman" panose="02020603050405020304" pitchFamily="18" charset="0"/>
                <a:cs typeface="Arial" panose="020B0604020202020204" pitchFamily="34" charset="0"/>
              </a:rPr>
              <a:t> champions by answering questions more quickly than the humans. </a:t>
            </a:r>
          </a:p>
        </p:txBody>
      </p:sp>
      <p:sp>
        <p:nvSpPr>
          <p:cNvPr id="59396"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57066" indent="-291179">
              <a:spcBef>
                <a:spcPct val="30000"/>
              </a:spcBef>
              <a:defRPr sz="1200">
                <a:solidFill>
                  <a:schemeClr val="tx1"/>
                </a:solidFill>
                <a:latin typeface="Times New Roman" panose="02020603050405020304" pitchFamily="18" charset="0"/>
                <a:cs typeface="Arial" panose="020B0604020202020204" pitchFamily="34" charset="0"/>
              </a:defRPr>
            </a:lvl2pPr>
            <a:lvl3pPr marL="1164717" indent="-232943">
              <a:spcBef>
                <a:spcPct val="30000"/>
              </a:spcBef>
              <a:defRPr sz="1200">
                <a:solidFill>
                  <a:schemeClr val="tx1"/>
                </a:solidFill>
                <a:latin typeface="Times New Roman" panose="02020603050405020304" pitchFamily="18" charset="0"/>
                <a:cs typeface="Arial" panose="020B0604020202020204" pitchFamily="34" charset="0"/>
              </a:defRPr>
            </a:lvl3pPr>
            <a:lvl4pPr marL="1630604" indent="-232943">
              <a:spcBef>
                <a:spcPct val="30000"/>
              </a:spcBef>
              <a:defRPr sz="1200">
                <a:solidFill>
                  <a:schemeClr val="tx1"/>
                </a:solidFill>
                <a:latin typeface="Times New Roman" panose="02020603050405020304" pitchFamily="18" charset="0"/>
                <a:cs typeface="Arial" panose="020B0604020202020204" pitchFamily="34" charset="0"/>
              </a:defRPr>
            </a:lvl4pPr>
            <a:lvl5pPr marL="2096491" indent="-232943">
              <a:spcBef>
                <a:spcPct val="30000"/>
              </a:spcBef>
              <a:defRPr sz="1200">
                <a:solidFill>
                  <a:schemeClr val="tx1"/>
                </a:solidFill>
                <a:latin typeface="Times New Roman" panose="02020603050405020304" pitchFamily="18" charset="0"/>
                <a:cs typeface="Arial" panose="020B0604020202020204" pitchFamily="34" charset="0"/>
              </a:defRPr>
            </a:lvl5pPr>
            <a:lvl6pPr marL="2562377" indent="-23294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3028264" indent="-23294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94151" indent="-23294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960038" indent="-23294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418EBD37-B793-49D0-9F99-D6C37037574B}" type="slidenum">
              <a:rPr lang="en-US" altLang="en-US" smtClean="0"/>
              <a:pPr>
                <a:spcBef>
                  <a:spcPct val="0"/>
                </a:spcBef>
              </a:pPr>
              <a:t>28</a:t>
            </a:fld>
            <a:endParaRPr lang="en-US" altLang="en-US"/>
          </a:p>
        </p:txBody>
      </p:sp>
    </p:spTree>
    <p:extLst>
      <p:ext uri="{BB962C8B-B14F-4D97-AF65-F5344CB8AC3E}">
        <p14:creationId xmlns:p14="http://schemas.microsoft.com/office/powerpoint/2010/main" val="35676674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cs typeface="Arial" panose="020B0604020202020204" pitchFamily="34" charset="0"/>
              </a:rPr>
              <a:t>AI applications involving pattern recognition: </a:t>
            </a:r>
            <a:r>
              <a:rPr lang="en-US" altLang="en-US" sz="2600">
                <a:latin typeface="Times New Roman" panose="02020603050405020304" pitchFamily="18" charset="0"/>
                <a:cs typeface="Arial" panose="020B0604020202020204" pitchFamily="34" charset="0"/>
              </a:rPr>
              <a:t>Reading handwriting for automatic mail sorting, matching fingerprints, matching faces in photos.</a:t>
            </a:r>
          </a:p>
          <a:p>
            <a:pPr eaLnBrk="1" hangingPunct="1"/>
            <a:endParaRPr lang="en-US" altLang="en-US" sz="2600">
              <a:latin typeface="Times New Roman" panose="02020603050405020304" pitchFamily="18" charset="0"/>
              <a:cs typeface="Arial" panose="020B0604020202020204" pitchFamily="34" charset="0"/>
            </a:endParaRPr>
          </a:p>
          <a:p>
            <a:pPr eaLnBrk="1" hangingPunct="1"/>
            <a:r>
              <a:rPr lang="en-US" altLang="en-US" sz="2600">
                <a:latin typeface="Times New Roman" panose="02020603050405020304" pitchFamily="18" charset="0"/>
                <a:cs typeface="Arial" panose="020B0604020202020204" pitchFamily="34" charset="0"/>
              </a:rPr>
              <a:t>Personal assistants in smartphones use speech recognition to respond to users’ questions.</a:t>
            </a:r>
          </a:p>
          <a:p>
            <a:pPr eaLnBrk="1" hangingPunct="1"/>
            <a:endParaRPr lang="en-US" altLang="en-US">
              <a:latin typeface="Times New Roman" panose="02020603050405020304" pitchFamily="18" charset="0"/>
              <a:cs typeface="Arial" panose="020B0604020202020204" pitchFamily="34" charset="0"/>
            </a:endParaRPr>
          </a:p>
        </p:txBody>
      </p:sp>
      <p:sp>
        <p:nvSpPr>
          <p:cNvPr id="61444"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57066" indent="-291179">
              <a:spcBef>
                <a:spcPct val="30000"/>
              </a:spcBef>
              <a:defRPr sz="1200">
                <a:solidFill>
                  <a:schemeClr val="tx1"/>
                </a:solidFill>
                <a:latin typeface="Times New Roman" panose="02020603050405020304" pitchFamily="18" charset="0"/>
                <a:cs typeface="Arial" panose="020B0604020202020204" pitchFamily="34" charset="0"/>
              </a:defRPr>
            </a:lvl2pPr>
            <a:lvl3pPr marL="1164717" indent="-232943">
              <a:spcBef>
                <a:spcPct val="30000"/>
              </a:spcBef>
              <a:defRPr sz="1200">
                <a:solidFill>
                  <a:schemeClr val="tx1"/>
                </a:solidFill>
                <a:latin typeface="Times New Roman" panose="02020603050405020304" pitchFamily="18" charset="0"/>
                <a:cs typeface="Arial" panose="020B0604020202020204" pitchFamily="34" charset="0"/>
              </a:defRPr>
            </a:lvl3pPr>
            <a:lvl4pPr marL="1630604" indent="-232943">
              <a:spcBef>
                <a:spcPct val="30000"/>
              </a:spcBef>
              <a:defRPr sz="1200">
                <a:solidFill>
                  <a:schemeClr val="tx1"/>
                </a:solidFill>
                <a:latin typeface="Times New Roman" panose="02020603050405020304" pitchFamily="18" charset="0"/>
                <a:cs typeface="Arial" panose="020B0604020202020204" pitchFamily="34" charset="0"/>
              </a:defRPr>
            </a:lvl4pPr>
            <a:lvl5pPr marL="2096491" indent="-232943">
              <a:spcBef>
                <a:spcPct val="30000"/>
              </a:spcBef>
              <a:defRPr sz="1200">
                <a:solidFill>
                  <a:schemeClr val="tx1"/>
                </a:solidFill>
                <a:latin typeface="Times New Roman" panose="02020603050405020304" pitchFamily="18" charset="0"/>
                <a:cs typeface="Arial" panose="020B0604020202020204" pitchFamily="34" charset="0"/>
              </a:defRPr>
            </a:lvl5pPr>
            <a:lvl6pPr marL="2562377" indent="-23294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3028264" indent="-23294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94151" indent="-23294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960038" indent="-23294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FB097658-F7B3-4C90-AA6E-95ED22245B4E}" type="slidenum">
              <a:rPr lang="en-US" altLang="en-US" smtClean="0"/>
              <a:pPr>
                <a:spcBef>
                  <a:spcPct val="0"/>
                </a:spcBef>
              </a:pPr>
              <a:t>29</a:t>
            </a:fld>
            <a:endParaRPr lang="en-US" altLang="en-US"/>
          </a:p>
        </p:txBody>
      </p:sp>
    </p:spTree>
    <p:extLst>
      <p:ext uri="{BB962C8B-B14F-4D97-AF65-F5344CB8AC3E}">
        <p14:creationId xmlns:p14="http://schemas.microsoft.com/office/powerpoint/2010/main" val="7199264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cs typeface="Arial" panose="020B0604020202020204" pitchFamily="34" charset="0"/>
              </a:rPr>
              <a:t>Philosopher John Searle argues that computers cannot be intelligent. They do not think; they manipulate symbols. They do so at a very high speed, and they can store, access, and manipulate a huge quantity of data, but they are not conscious. They do not understand; they simulate understanding. </a:t>
            </a:r>
          </a:p>
          <a:p>
            <a:pPr eaLnBrk="1" hangingPunct="1"/>
            <a:endParaRPr lang="en-US" altLang="en-US">
              <a:latin typeface="Times New Roman" panose="02020603050405020304" pitchFamily="18" charset="0"/>
              <a:cs typeface="Arial" panose="020B0604020202020204" pitchFamily="34" charset="0"/>
            </a:endParaRPr>
          </a:p>
          <a:p>
            <a:pPr eaLnBrk="1" hangingPunct="1"/>
            <a:r>
              <a:rPr lang="en-US" altLang="en-US">
                <a:latin typeface="Times New Roman" panose="02020603050405020304" pitchFamily="18" charset="0"/>
                <a:cs typeface="Arial" panose="020B0604020202020204" pitchFamily="34" charset="0"/>
              </a:rPr>
              <a:t>Searle might say that although Watson won at </a:t>
            </a:r>
            <a:r>
              <a:rPr lang="en-US" altLang="en-US" i="1">
                <a:latin typeface="Times New Roman" panose="02020603050405020304" pitchFamily="18" charset="0"/>
                <a:cs typeface="Arial" panose="020B0604020202020204" pitchFamily="34" charset="0"/>
              </a:rPr>
              <a:t>Jeopardy!</a:t>
            </a:r>
            <a:r>
              <a:rPr lang="en-US" altLang="en-US">
                <a:latin typeface="Times New Roman" panose="02020603050405020304" pitchFamily="18" charset="0"/>
                <a:cs typeface="Arial" panose="020B0604020202020204" pitchFamily="34" charset="0"/>
              </a:rPr>
              <a:t>, Watson does not know it won.</a:t>
            </a:r>
          </a:p>
        </p:txBody>
      </p:sp>
      <p:sp>
        <p:nvSpPr>
          <p:cNvPr id="6349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57066" indent="-291179">
              <a:spcBef>
                <a:spcPct val="30000"/>
              </a:spcBef>
              <a:defRPr sz="1200">
                <a:solidFill>
                  <a:schemeClr val="tx1"/>
                </a:solidFill>
                <a:latin typeface="Times New Roman" panose="02020603050405020304" pitchFamily="18" charset="0"/>
                <a:cs typeface="Arial" panose="020B0604020202020204" pitchFamily="34" charset="0"/>
              </a:defRPr>
            </a:lvl2pPr>
            <a:lvl3pPr marL="1164717" indent="-232943">
              <a:spcBef>
                <a:spcPct val="30000"/>
              </a:spcBef>
              <a:defRPr sz="1200">
                <a:solidFill>
                  <a:schemeClr val="tx1"/>
                </a:solidFill>
                <a:latin typeface="Times New Roman" panose="02020603050405020304" pitchFamily="18" charset="0"/>
                <a:cs typeface="Arial" panose="020B0604020202020204" pitchFamily="34" charset="0"/>
              </a:defRPr>
            </a:lvl3pPr>
            <a:lvl4pPr marL="1630604" indent="-232943">
              <a:spcBef>
                <a:spcPct val="30000"/>
              </a:spcBef>
              <a:defRPr sz="1200">
                <a:solidFill>
                  <a:schemeClr val="tx1"/>
                </a:solidFill>
                <a:latin typeface="Times New Roman" panose="02020603050405020304" pitchFamily="18" charset="0"/>
                <a:cs typeface="Arial" panose="020B0604020202020204" pitchFamily="34" charset="0"/>
              </a:defRPr>
            </a:lvl4pPr>
            <a:lvl5pPr marL="2096491" indent="-232943">
              <a:spcBef>
                <a:spcPct val="30000"/>
              </a:spcBef>
              <a:defRPr sz="1200">
                <a:solidFill>
                  <a:schemeClr val="tx1"/>
                </a:solidFill>
                <a:latin typeface="Times New Roman" panose="02020603050405020304" pitchFamily="18" charset="0"/>
                <a:cs typeface="Arial" panose="020B0604020202020204" pitchFamily="34" charset="0"/>
              </a:defRPr>
            </a:lvl5pPr>
            <a:lvl6pPr marL="2562377" indent="-23294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3028264" indent="-23294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94151" indent="-23294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960038" indent="-23294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17F8EE4C-A1D1-4367-A4EE-B6032E1CF36B}" type="slidenum">
              <a:rPr lang="en-US" altLang="en-US" smtClean="0"/>
              <a:pPr>
                <a:spcBef>
                  <a:spcPct val="0"/>
                </a:spcBef>
              </a:pPr>
              <a:t>30</a:t>
            </a:fld>
            <a:endParaRPr lang="en-US" altLang="en-US"/>
          </a:p>
        </p:txBody>
      </p:sp>
    </p:spTree>
    <p:extLst>
      <p:ext uri="{BB962C8B-B14F-4D97-AF65-F5344CB8AC3E}">
        <p14:creationId xmlns:p14="http://schemas.microsoft.com/office/powerpoint/2010/main" val="4900400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459032D-8780-454B-A33B-7A3A94F38F79}" type="slidenum">
              <a:rPr lang="en-US" smtClean="0"/>
              <a:pPr>
                <a:defRPr/>
              </a:pPr>
              <a:t>31</a:t>
            </a:fld>
            <a:endParaRPr lang="en-US"/>
          </a:p>
        </p:txBody>
      </p:sp>
    </p:spTree>
    <p:extLst>
      <p:ext uri="{BB962C8B-B14F-4D97-AF65-F5344CB8AC3E}">
        <p14:creationId xmlns:p14="http://schemas.microsoft.com/office/powerpoint/2010/main" val="8058269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459032D-8780-454B-A33B-7A3A94F38F79}" type="slidenum">
              <a:rPr lang="en-US" smtClean="0"/>
              <a:pPr>
                <a:defRPr/>
              </a:pPr>
              <a:t>32</a:t>
            </a:fld>
            <a:endParaRPr lang="en-US"/>
          </a:p>
        </p:txBody>
      </p:sp>
    </p:spTree>
    <p:extLst>
      <p:ext uri="{BB962C8B-B14F-4D97-AF65-F5344CB8AC3E}">
        <p14:creationId xmlns:p14="http://schemas.microsoft.com/office/powerpoint/2010/main" val="16949648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cs typeface="Arial" panose="020B0604020202020204" pitchFamily="34" charset="0"/>
              </a:rPr>
              <a:t>Robots inspect undersea structures and communication cables, search for survivors in buildings collapsed by bombs or earthquakes, explore volcanoes and other planets, and move or process nuclear and other hazardous wastes.</a:t>
            </a:r>
          </a:p>
        </p:txBody>
      </p:sp>
      <p:sp>
        <p:nvSpPr>
          <p:cNvPr id="66564"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FE6B0C3E-ACEA-4DC1-94D4-394242DBFB23}" type="slidenum">
              <a:rPr lang="en-US" altLang="en-US" smtClean="0"/>
              <a:pPr>
                <a:spcBef>
                  <a:spcPct val="0"/>
                </a:spcBef>
              </a:pPr>
              <a:t>34</a:t>
            </a:fld>
            <a:endParaRPr lang="en-US" altLang="en-US"/>
          </a:p>
        </p:txBody>
      </p:sp>
    </p:spTree>
    <p:extLst>
      <p:ext uri="{BB962C8B-B14F-4D97-AF65-F5344CB8AC3E}">
        <p14:creationId xmlns:p14="http://schemas.microsoft.com/office/powerpoint/2010/main" val="7581673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cs typeface="Arial" panose="020B0604020202020204" pitchFamily="34" charset="0"/>
              </a:rPr>
              <a:t>A blind person can use handheld devices that combine optical-character-recognition with a speech synthesizer to read menus and receipts. </a:t>
            </a:r>
          </a:p>
          <a:p>
            <a:pPr eaLnBrk="1" hangingPunct="1"/>
            <a:endParaRPr lang="en-US" altLang="en-US">
              <a:latin typeface="Times New Roman" panose="02020603050405020304" pitchFamily="18" charset="0"/>
              <a:cs typeface="Arial" panose="020B0604020202020204" pitchFamily="34" charset="0"/>
            </a:endParaRPr>
          </a:p>
          <a:p>
            <a:pPr eaLnBrk="1" hangingPunct="1"/>
            <a:r>
              <a:rPr lang="en-US" altLang="en-US">
                <a:latin typeface="Times New Roman" panose="02020603050405020304" pitchFamily="18" charset="0"/>
                <a:cs typeface="Arial" panose="020B0604020202020204" pitchFamily="34" charset="0"/>
              </a:rPr>
              <a:t>Flexible, responsive prosthetic devices can now be digitally controlled, enabling amputees to walk, climb stairs, even participate in sports and fly airplanes.</a:t>
            </a:r>
          </a:p>
          <a:p>
            <a:pPr eaLnBrk="1" hangingPunct="1"/>
            <a:endParaRPr lang="en-US" altLang="en-US">
              <a:latin typeface="Times New Roman" panose="02020603050405020304" pitchFamily="18" charset="0"/>
              <a:cs typeface="Arial" panose="020B0604020202020204" pitchFamily="34" charset="0"/>
            </a:endParaRPr>
          </a:p>
          <a:p>
            <a:pPr eaLnBrk="1" hangingPunct="1"/>
            <a:r>
              <a:rPr lang="en-US" altLang="en-US">
                <a:latin typeface="Times New Roman" panose="02020603050405020304" pitchFamily="18" charset="0"/>
                <a:cs typeface="Arial" panose="020B0604020202020204" pitchFamily="34" charset="0"/>
              </a:rPr>
              <a:t>People who cannot use their hands can dictate documents to a word processor and give commands to a computer to control household appliances.</a:t>
            </a:r>
          </a:p>
        </p:txBody>
      </p:sp>
      <p:sp>
        <p:nvSpPr>
          <p:cNvPr id="70660"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D8270E20-FCC7-4A6B-85FF-383A77991549}" type="slidenum">
              <a:rPr lang="en-US" altLang="en-US" smtClean="0"/>
              <a:pPr>
                <a:spcBef>
                  <a:spcPct val="0"/>
                </a:spcBef>
              </a:pPr>
              <a:t>35</a:t>
            </a:fld>
            <a:endParaRPr lang="en-US" altLang="en-US"/>
          </a:p>
        </p:txBody>
      </p:sp>
    </p:spTree>
    <p:extLst>
      <p:ext uri="{BB962C8B-B14F-4D97-AF65-F5344CB8AC3E}">
        <p14:creationId xmlns:p14="http://schemas.microsoft.com/office/powerpoint/2010/main" val="2077972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cs typeface="Arial" panose="020B0604020202020204" pitchFamily="34" charset="0"/>
            </a:endParaRPr>
          </a:p>
        </p:txBody>
      </p:sp>
      <p:sp>
        <p:nvSpPr>
          <p:cNvPr id="72708"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700EEFD1-A8F4-4E92-A767-9EFAC52F3A55}" type="slidenum">
              <a:rPr lang="en-US" altLang="en-US" smtClean="0"/>
              <a:pPr>
                <a:spcBef>
                  <a:spcPct val="0"/>
                </a:spcBef>
              </a:pPr>
              <a:t>36</a:t>
            </a:fld>
            <a:endParaRPr lang="en-US" altLang="en-US"/>
          </a:p>
        </p:txBody>
      </p:sp>
    </p:spTree>
    <p:extLst>
      <p:ext uri="{BB962C8B-B14F-4D97-AF65-F5344CB8AC3E}">
        <p14:creationId xmlns:p14="http://schemas.microsoft.com/office/powerpoint/2010/main" val="39729220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a:ln/>
        </p:spPr>
      </p:sp>
      <p:sp>
        <p:nvSpPr>
          <p:cNvPr id="1536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panose="02020603050405020304" pitchFamily="18" charset="0"/>
                <a:cs typeface="Arial" panose="020B0604020202020204" pitchFamily="34" charset="0"/>
              </a:rPr>
              <a:t>In 1990 few people other than college professors used email. Today more than a billion people around the world have email accounts. Email messages are routed instantaneously for very low cost, which can be both a blessing and a curse</a:t>
            </a:r>
          </a:p>
          <a:p>
            <a:endParaRPr lang="en-US" altLang="en-US" dirty="0">
              <a:latin typeface="Times New Roman" panose="02020603050405020304" pitchFamily="18" charset="0"/>
              <a:cs typeface="Arial" panose="020B0604020202020204" pitchFamily="34" charset="0"/>
            </a:endParaRPr>
          </a:p>
          <a:p>
            <a:r>
              <a:rPr lang="en-US" altLang="en-US" dirty="0">
                <a:latin typeface="Times New Roman" panose="02020603050405020304" pitchFamily="18" charset="0"/>
                <a:cs typeface="Arial" panose="020B0604020202020204" pitchFamily="34" charset="0"/>
              </a:rPr>
              <a:t>The World Wide Web was still being designed in 1990; today it contains more than a trillion pages and makes possible extraordinarily valuable information retrieval systems</a:t>
            </a:r>
          </a:p>
        </p:txBody>
      </p:sp>
      <p:sp>
        <p:nvSpPr>
          <p:cNvPr id="15364"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cs typeface="Arial" panose="020B0604020202020204" pitchFamily="34" charset="0"/>
              </a:defRPr>
            </a:lvl1pPr>
            <a:lvl2pPr marL="757066" indent="-291179">
              <a:defRPr>
                <a:solidFill>
                  <a:schemeClr val="tx1"/>
                </a:solidFill>
                <a:latin typeface="Times New Roman" panose="02020603050405020304" pitchFamily="18" charset="0"/>
                <a:cs typeface="Arial" panose="020B0604020202020204" pitchFamily="34" charset="0"/>
              </a:defRPr>
            </a:lvl2pPr>
            <a:lvl3pPr marL="1164717" indent="-232943">
              <a:defRPr>
                <a:solidFill>
                  <a:schemeClr val="tx1"/>
                </a:solidFill>
                <a:latin typeface="Times New Roman" panose="02020603050405020304" pitchFamily="18" charset="0"/>
                <a:cs typeface="Arial" panose="020B0604020202020204" pitchFamily="34" charset="0"/>
              </a:defRPr>
            </a:lvl3pPr>
            <a:lvl4pPr marL="1630604" indent="-232943">
              <a:defRPr>
                <a:solidFill>
                  <a:schemeClr val="tx1"/>
                </a:solidFill>
                <a:latin typeface="Times New Roman" panose="02020603050405020304" pitchFamily="18" charset="0"/>
                <a:cs typeface="Arial" panose="020B0604020202020204" pitchFamily="34" charset="0"/>
              </a:defRPr>
            </a:lvl4pPr>
            <a:lvl5pPr marL="2096491" indent="-232943">
              <a:defRPr>
                <a:solidFill>
                  <a:schemeClr val="tx1"/>
                </a:solidFill>
                <a:latin typeface="Times New Roman" panose="02020603050405020304" pitchFamily="18" charset="0"/>
                <a:cs typeface="Arial" panose="020B0604020202020204" pitchFamily="34" charset="0"/>
              </a:defRPr>
            </a:lvl5pPr>
            <a:lvl6pPr marL="2562377" indent="-232943"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3028264" indent="-232943"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94151" indent="-232943"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960038" indent="-232943"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fld id="{5394B19E-12A3-4F36-BC62-19750F7A80D9}" type="slidenum">
              <a:rPr lang="en-US" altLang="en-US" smtClean="0"/>
              <a:pPr/>
              <a:t>6</a:t>
            </a:fld>
            <a:endParaRPr lang="en-US" altLang="en-US"/>
          </a:p>
        </p:txBody>
      </p:sp>
    </p:spTree>
    <p:extLst>
      <p:ext uri="{BB962C8B-B14F-4D97-AF65-F5344CB8AC3E}">
        <p14:creationId xmlns:p14="http://schemas.microsoft.com/office/powerpoint/2010/main" val="35358260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cs typeface="Arial" panose="020B0604020202020204" pitchFamily="34" charset="0"/>
            </a:endParaRPr>
          </a:p>
        </p:txBody>
      </p:sp>
      <p:sp>
        <p:nvSpPr>
          <p:cNvPr id="74756"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57066" indent="-291179">
              <a:spcBef>
                <a:spcPct val="30000"/>
              </a:spcBef>
              <a:defRPr sz="1200">
                <a:solidFill>
                  <a:schemeClr val="tx1"/>
                </a:solidFill>
                <a:latin typeface="Times New Roman" panose="02020603050405020304" pitchFamily="18" charset="0"/>
                <a:cs typeface="Arial" panose="020B0604020202020204" pitchFamily="34" charset="0"/>
              </a:defRPr>
            </a:lvl2pPr>
            <a:lvl3pPr marL="1164717" indent="-232943">
              <a:spcBef>
                <a:spcPct val="30000"/>
              </a:spcBef>
              <a:defRPr sz="1200">
                <a:solidFill>
                  <a:schemeClr val="tx1"/>
                </a:solidFill>
                <a:latin typeface="Times New Roman" panose="02020603050405020304" pitchFamily="18" charset="0"/>
                <a:cs typeface="Arial" panose="020B0604020202020204" pitchFamily="34" charset="0"/>
              </a:defRPr>
            </a:lvl3pPr>
            <a:lvl4pPr marL="1630604" indent="-232943">
              <a:spcBef>
                <a:spcPct val="30000"/>
              </a:spcBef>
              <a:defRPr sz="1200">
                <a:solidFill>
                  <a:schemeClr val="tx1"/>
                </a:solidFill>
                <a:latin typeface="Times New Roman" panose="02020603050405020304" pitchFamily="18" charset="0"/>
                <a:cs typeface="Arial" panose="020B0604020202020204" pitchFamily="34" charset="0"/>
              </a:defRPr>
            </a:lvl4pPr>
            <a:lvl5pPr marL="2096491" indent="-232943">
              <a:spcBef>
                <a:spcPct val="30000"/>
              </a:spcBef>
              <a:defRPr sz="1200">
                <a:solidFill>
                  <a:schemeClr val="tx1"/>
                </a:solidFill>
                <a:latin typeface="Times New Roman" panose="02020603050405020304" pitchFamily="18" charset="0"/>
                <a:cs typeface="Arial" panose="020B0604020202020204" pitchFamily="34" charset="0"/>
              </a:defRPr>
            </a:lvl5pPr>
            <a:lvl6pPr marL="2562377" indent="-23294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3028264" indent="-23294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94151" indent="-23294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960038" indent="-23294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41AF2C13-6D65-4D2B-B500-BA3446F51998}" type="slidenum">
              <a:rPr lang="en-US" altLang="en-US" smtClean="0"/>
              <a:pPr>
                <a:spcBef>
                  <a:spcPct val="0"/>
                </a:spcBef>
              </a:pPr>
              <a:t>37</a:t>
            </a:fld>
            <a:endParaRPr lang="en-US" altLang="en-US"/>
          </a:p>
        </p:txBody>
      </p:sp>
    </p:spTree>
    <p:extLst>
      <p:ext uri="{BB962C8B-B14F-4D97-AF65-F5344CB8AC3E}">
        <p14:creationId xmlns:p14="http://schemas.microsoft.com/office/powerpoint/2010/main" val="42810305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cs typeface="Arial" panose="020B0604020202020204" pitchFamily="34" charset="0"/>
            </a:endParaRPr>
          </a:p>
        </p:txBody>
      </p:sp>
      <p:sp>
        <p:nvSpPr>
          <p:cNvPr id="76804"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57066" indent="-291179">
              <a:spcBef>
                <a:spcPct val="30000"/>
              </a:spcBef>
              <a:defRPr sz="1200">
                <a:solidFill>
                  <a:schemeClr val="tx1"/>
                </a:solidFill>
                <a:latin typeface="Times New Roman" panose="02020603050405020304" pitchFamily="18" charset="0"/>
                <a:cs typeface="Arial" panose="020B0604020202020204" pitchFamily="34" charset="0"/>
              </a:defRPr>
            </a:lvl2pPr>
            <a:lvl3pPr marL="1164717" indent="-232943">
              <a:spcBef>
                <a:spcPct val="30000"/>
              </a:spcBef>
              <a:defRPr sz="1200">
                <a:solidFill>
                  <a:schemeClr val="tx1"/>
                </a:solidFill>
                <a:latin typeface="Times New Roman" panose="02020603050405020304" pitchFamily="18" charset="0"/>
                <a:cs typeface="Arial" panose="020B0604020202020204" pitchFamily="34" charset="0"/>
              </a:defRPr>
            </a:lvl3pPr>
            <a:lvl4pPr marL="1630604" indent="-232943">
              <a:spcBef>
                <a:spcPct val="30000"/>
              </a:spcBef>
              <a:defRPr sz="1200">
                <a:solidFill>
                  <a:schemeClr val="tx1"/>
                </a:solidFill>
                <a:latin typeface="Times New Roman" panose="02020603050405020304" pitchFamily="18" charset="0"/>
                <a:cs typeface="Arial" panose="020B0604020202020204" pitchFamily="34" charset="0"/>
              </a:defRPr>
            </a:lvl4pPr>
            <a:lvl5pPr marL="2096491" indent="-232943">
              <a:spcBef>
                <a:spcPct val="30000"/>
              </a:spcBef>
              <a:defRPr sz="1200">
                <a:solidFill>
                  <a:schemeClr val="tx1"/>
                </a:solidFill>
                <a:latin typeface="Times New Roman" panose="02020603050405020304" pitchFamily="18" charset="0"/>
                <a:cs typeface="Arial" panose="020B0604020202020204" pitchFamily="34" charset="0"/>
              </a:defRPr>
            </a:lvl5pPr>
            <a:lvl6pPr marL="2562377" indent="-23294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3028264" indent="-23294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94151" indent="-23294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960038" indent="-23294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6AB3873C-1BF6-4C64-9716-15C62FB5B2F3}" type="slidenum">
              <a:rPr lang="en-US" altLang="en-US" smtClean="0"/>
              <a:pPr>
                <a:spcBef>
                  <a:spcPct val="0"/>
                </a:spcBef>
              </a:pPr>
              <a:t>38</a:t>
            </a:fld>
            <a:endParaRPr lang="en-US" altLang="en-US"/>
          </a:p>
        </p:txBody>
      </p:sp>
    </p:spTree>
    <p:extLst>
      <p:ext uri="{BB962C8B-B14F-4D97-AF65-F5344CB8AC3E}">
        <p14:creationId xmlns:p14="http://schemas.microsoft.com/office/powerpoint/2010/main" val="8874878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cs typeface="Arial" panose="020B0604020202020204" pitchFamily="34" charset="0"/>
            </a:endParaRPr>
          </a:p>
        </p:txBody>
      </p:sp>
      <p:sp>
        <p:nvSpPr>
          <p:cNvPr id="80900"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57066" indent="-291179">
              <a:spcBef>
                <a:spcPct val="30000"/>
              </a:spcBef>
              <a:defRPr sz="1200">
                <a:solidFill>
                  <a:schemeClr val="tx1"/>
                </a:solidFill>
                <a:latin typeface="Times New Roman" panose="02020603050405020304" pitchFamily="18" charset="0"/>
                <a:cs typeface="Arial" panose="020B0604020202020204" pitchFamily="34" charset="0"/>
              </a:defRPr>
            </a:lvl2pPr>
            <a:lvl3pPr marL="1164717" indent="-232943">
              <a:spcBef>
                <a:spcPct val="30000"/>
              </a:spcBef>
              <a:defRPr sz="1200">
                <a:solidFill>
                  <a:schemeClr val="tx1"/>
                </a:solidFill>
                <a:latin typeface="Times New Roman" panose="02020603050405020304" pitchFamily="18" charset="0"/>
                <a:cs typeface="Arial" panose="020B0604020202020204" pitchFamily="34" charset="0"/>
              </a:defRPr>
            </a:lvl3pPr>
            <a:lvl4pPr marL="1630604" indent="-232943">
              <a:spcBef>
                <a:spcPct val="30000"/>
              </a:spcBef>
              <a:defRPr sz="1200">
                <a:solidFill>
                  <a:schemeClr val="tx1"/>
                </a:solidFill>
                <a:latin typeface="Times New Roman" panose="02020603050405020304" pitchFamily="18" charset="0"/>
                <a:cs typeface="Arial" panose="020B0604020202020204" pitchFamily="34" charset="0"/>
              </a:defRPr>
            </a:lvl4pPr>
            <a:lvl5pPr marL="2096491" indent="-232943">
              <a:spcBef>
                <a:spcPct val="30000"/>
              </a:spcBef>
              <a:defRPr sz="1200">
                <a:solidFill>
                  <a:schemeClr val="tx1"/>
                </a:solidFill>
                <a:latin typeface="Times New Roman" panose="02020603050405020304" pitchFamily="18" charset="0"/>
                <a:cs typeface="Arial" panose="020B0604020202020204" pitchFamily="34" charset="0"/>
              </a:defRPr>
            </a:lvl5pPr>
            <a:lvl6pPr marL="2562377" indent="-23294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3028264" indent="-23294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94151" indent="-23294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960038" indent="-23294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0D3EFA08-ED18-4E01-8918-D5B0E5D942F6}" type="slidenum">
              <a:rPr lang="en-US" altLang="en-US" smtClean="0"/>
              <a:pPr>
                <a:spcBef>
                  <a:spcPct val="0"/>
                </a:spcBef>
              </a:pPr>
              <a:t>39</a:t>
            </a:fld>
            <a:endParaRPr lang="en-US" altLang="en-US"/>
          </a:p>
        </p:txBody>
      </p:sp>
    </p:spTree>
    <p:extLst>
      <p:ext uri="{BB962C8B-B14F-4D97-AF65-F5344CB8AC3E}">
        <p14:creationId xmlns:p14="http://schemas.microsoft.com/office/powerpoint/2010/main" val="5874197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cs typeface="Arial" panose="020B0604020202020204" pitchFamily="34" charset="0"/>
            </a:endParaRPr>
          </a:p>
        </p:txBody>
      </p:sp>
      <p:sp>
        <p:nvSpPr>
          <p:cNvPr id="82948"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3080B286-26D0-4512-AF12-2373117396DE}" type="slidenum">
              <a:rPr lang="en-US" altLang="en-US" smtClean="0"/>
              <a:pPr>
                <a:spcBef>
                  <a:spcPct val="0"/>
                </a:spcBef>
              </a:pPr>
              <a:t>40</a:t>
            </a:fld>
            <a:endParaRPr lang="en-US" altLang="en-US"/>
          </a:p>
        </p:txBody>
      </p:sp>
    </p:spTree>
    <p:extLst>
      <p:ext uri="{BB962C8B-B14F-4D97-AF65-F5344CB8AC3E}">
        <p14:creationId xmlns:p14="http://schemas.microsoft.com/office/powerpoint/2010/main" val="10923193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cs typeface="Arial" panose="020B0604020202020204" pitchFamily="34" charset="0"/>
            </a:endParaRPr>
          </a:p>
        </p:txBody>
      </p:sp>
      <p:sp>
        <p:nvSpPr>
          <p:cNvPr id="87044"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57066" indent="-291179">
              <a:spcBef>
                <a:spcPct val="30000"/>
              </a:spcBef>
              <a:defRPr sz="1200">
                <a:solidFill>
                  <a:schemeClr val="tx1"/>
                </a:solidFill>
                <a:latin typeface="Times New Roman" panose="02020603050405020304" pitchFamily="18" charset="0"/>
                <a:cs typeface="Arial" panose="020B0604020202020204" pitchFamily="34" charset="0"/>
              </a:defRPr>
            </a:lvl2pPr>
            <a:lvl3pPr marL="1164717" indent="-232943">
              <a:spcBef>
                <a:spcPct val="30000"/>
              </a:spcBef>
              <a:defRPr sz="1200">
                <a:solidFill>
                  <a:schemeClr val="tx1"/>
                </a:solidFill>
                <a:latin typeface="Times New Roman" panose="02020603050405020304" pitchFamily="18" charset="0"/>
                <a:cs typeface="Arial" panose="020B0604020202020204" pitchFamily="34" charset="0"/>
              </a:defRPr>
            </a:lvl3pPr>
            <a:lvl4pPr marL="1630604" indent="-232943">
              <a:spcBef>
                <a:spcPct val="30000"/>
              </a:spcBef>
              <a:defRPr sz="1200">
                <a:solidFill>
                  <a:schemeClr val="tx1"/>
                </a:solidFill>
                <a:latin typeface="Times New Roman" panose="02020603050405020304" pitchFamily="18" charset="0"/>
                <a:cs typeface="Arial" panose="020B0604020202020204" pitchFamily="34" charset="0"/>
              </a:defRPr>
            </a:lvl4pPr>
            <a:lvl5pPr marL="2096491" indent="-232943">
              <a:spcBef>
                <a:spcPct val="30000"/>
              </a:spcBef>
              <a:defRPr sz="1200">
                <a:solidFill>
                  <a:schemeClr val="tx1"/>
                </a:solidFill>
                <a:latin typeface="Times New Roman" panose="02020603050405020304" pitchFamily="18" charset="0"/>
                <a:cs typeface="Arial" panose="020B0604020202020204" pitchFamily="34" charset="0"/>
              </a:defRPr>
            </a:lvl5pPr>
            <a:lvl6pPr marL="2562377" indent="-23294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3028264" indent="-23294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94151" indent="-23294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960038" indent="-23294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0DFB3DF5-FD90-43CD-B93F-1F1115176DC8}" type="slidenum">
              <a:rPr lang="en-US" altLang="en-US" smtClean="0"/>
              <a:pPr>
                <a:spcBef>
                  <a:spcPct val="0"/>
                </a:spcBef>
              </a:pPr>
              <a:t>41</a:t>
            </a:fld>
            <a:endParaRPr lang="en-US" altLang="en-US"/>
          </a:p>
        </p:txBody>
      </p:sp>
    </p:spTree>
    <p:extLst>
      <p:ext uri="{BB962C8B-B14F-4D97-AF65-F5344CB8AC3E}">
        <p14:creationId xmlns:p14="http://schemas.microsoft.com/office/powerpoint/2010/main" val="10062958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anose="02020603050405020304" pitchFamily="18" charset="0"/>
                <a:cs typeface="Arial" panose="020B0604020202020204" pitchFamily="34" charset="0"/>
              </a:rPr>
              <a:t>We can make a personal choice—for example, about what social networks to join, what apps to put on our phones, or what </a:t>
            </a:r>
            <a:r>
              <a:rPr lang="en-US" altLang="en-US" dirty="0" err="1">
                <a:latin typeface="Times New Roman" panose="02020603050405020304" pitchFamily="18" charset="0"/>
                <a:cs typeface="Arial" panose="020B0604020202020204" pitchFamily="34" charset="0"/>
              </a:rPr>
              <a:t>ebooks</a:t>
            </a:r>
            <a:r>
              <a:rPr lang="en-US" altLang="en-US" dirty="0">
                <a:latin typeface="Times New Roman" panose="02020603050405020304" pitchFamily="18" charset="0"/>
                <a:cs typeface="Arial" panose="020B0604020202020204" pitchFamily="34" charset="0"/>
              </a:rPr>
              <a:t> to buy—according to our individual values and situation. </a:t>
            </a:r>
          </a:p>
          <a:p>
            <a:pPr eaLnBrk="1" hangingPunct="1"/>
            <a:endParaRPr lang="en-US" altLang="en-US" dirty="0">
              <a:latin typeface="Times New Roman" panose="02020603050405020304" pitchFamily="18" charset="0"/>
              <a:cs typeface="Arial" panose="020B0604020202020204" pitchFamily="34" charset="0"/>
            </a:endParaRPr>
          </a:p>
          <a:p>
            <a:pPr eaLnBrk="1" hangingPunct="1"/>
            <a:r>
              <a:rPr lang="en-US" altLang="en-US" dirty="0">
                <a:latin typeface="Times New Roman" panose="02020603050405020304" pitchFamily="18" charset="0"/>
                <a:cs typeface="Arial" panose="020B0604020202020204" pitchFamily="34" charset="0"/>
              </a:rPr>
              <a:t>A business bases its policies on many factors, including the manager’s perception of consumer preferences, what competitors are doing, responsibilities to stockholders, the ethics of the business owners or managers, and relevant laws.</a:t>
            </a:r>
          </a:p>
          <a:p>
            <a:pPr eaLnBrk="1" hangingPunct="1"/>
            <a:endParaRPr lang="en-US" altLang="en-US" dirty="0">
              <a:latin typeface="Times New Roman" panose="02020603050405020304" pitchFamily="18" charset="0"/>
              <a:cs typeface="Arial" panose="020B0604020202020204" pitchFamily="34" charset="0"/>
            </a:endParaRPr>
          </a:p>
          <a:p>
            <a:pPr eaLnBrk="1" hangingPunct="1"/>
            <a:r>
              <a:rPr lang="en-US" altLang="en-US" dirty="0">
                <a:latin typeface="Times New Roman" panose="02020603050405020304" pitchFamily="18" charset="0"/>
                <a:cs typeface="Arial" panose="020B0604020202020204" pitchFamily="34" charset="0"/>
              </a:rPr>
              <a:t> Laws are fundamentally different from personal choices and organizational policies because they impose decisions by force on people who did not make them. Arguments for passing a law should be qualitatively different from reasons for adopting a personal or organizational policy. It might seem odd at first, but arguments on the merits of the proposal—for example, that it is a good idea, or is efficient, or is good for business, or is helpful to consumers—are not good arguments for a law. We can use these arguments to try to convince a person or organization to adopt a particular policy voluntarily. Arguments for a law must show why the decision should be enforced against someone 26 Chapter 1 Unwrapping the Gift who does not agree that it is a good idea. It is better to base laws on the notion of rights rather than on personal views about their benefits or how we want people to behave.</a:t>
            </a:r>
          </a:p>
        </p:txBody>
      </p:sp>
      <p:sp>
        <p:nvSpPr>
          <p:cNvPr id="8909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57066" indent="-291179">
              <a:spcBef>
                <a:spcPct val="30000"/>
              </a:spcBef>
              <a:defRPr sz="1200">
                <a:solidFill>
                  <a:schemeClr val="tx1"/>
                </a:solidFill>
                <a:latin typeface="Times New Roman" panose="02020603050405020304" pitchFamily="18" charset="0"/>
                <a:cs typeface="Arial" panose="020B0604020202020204" pitchFamily="34" charset="0"/>
              </a:defRPr>
            </a:lvl2pPr>
            <a:lvl3pPr marL="1164717" indent="-232943">
              <a:spcBef>
                <a:spcPct val="30000"/>
              </a:spcBef>
              <a:defRPr sz="1200">
                <a:solidFill>
                  <a:schemeClr val="tx1"/>
                </a:solidFill>
                <a:latin typeface="Times New Roman" panose="02020603050405020304" pitchFamily="18" charset="0"/>
                <a:cs typeface="Arial" panose="020B0604020202020204" pitchFamily="34" charset="0"/>
              </a:defRPr>
            </a:lvl3pPr>
            <a:lvl4pPr marL="1630604" indent="-232943">
              <a:spcBef>
                <a:spcPct val="30000"/>
              </a:spcBef>
              <a:defRPr sz="1200">
                <a:solidFill>
                  <a:schemeClr val="tx1"/>
                </a:solidFill>
                <a:latin typeface="Times New Roman" panose="02020603050405020304" pitchFamily="18" charset="0"/>
                <a:cs typeface="Arial" panose="020B0604020202020204" pitchFamily="34" charset="0"/>
              </a:defRPr>
            </a:lvl4pPr>
            <a:lvl5pPr marL="2096491" indent="-232943">
              <a:spcBef>
                <a:spcPct val="30000"/>
              </a:spcBef>
              <a:defRPr sz="1200">
                <a:solidFill>
                  <a:schemeClr val="tx1"/>
                </a:solidFill>
                <a:latin typeface="Times New Roman" panose="02020603050405020304" pitchFamily="18" charset="0"/>
                <a:cs typeface="Arial" panose="020B0604020202020204" pitchFamily="34" charset="0"/>
              </a:defRPr>
            </a:lvl5pPr>
            <a:lvl6pPr marL="2562377" indent="-23294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3028264" indent="-23294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94151" indent="-23294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960038" indent="-23294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83A27F8C-ADC8-4B85-A1CF-E5DA58E16E9C}" type="slidenum">
              <a:rPr lang="en-US" altLang="en-US" smtClean="0"/>
              <a:pPr>
                <a:spcBef>
                  <a:spcPct val="0"/>
                </a:spcBef>
              </a:pPr>
              <a:t>42</a:t>
            </a:fld>
            <a:endParaRPr lang="en-US" altLang="en-US"/>
          </a:p>
        </p:txBody>
      </p:sp>
    </p:spTree>
    <p:extLst>
      <p:ext uri="{BB962C8B-B14F-4D97-AF65-F5344CB8AC3E}">
        <p14:creationId xmlns:p14="http://schemas.microsoft.com/office/powerpoint/2010/main" val="39072785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459032D-8780-454B-A33B-7A3A94F38F79}" type="slidenum">
              <a:rPr lang="en-US" smtClean="0"/>
              <a:pPr>
                <a:defRPr/>
              </a:pPr>
              <a:t>43</a:t>
            </a:fld>
            <a:endParaRPr lang="en-US"/>
          </a:p>
        </p:txBody>
      </p:sp>
    </p:spTree>
    <p:extLst>
      <p:ext uri="{BB962C8B-B14F-4D97-AF65-F5344CB8AC3E}">
        <p14:creationId xmlns:p14="http://schemas.microsoft.com/office/powerpoint/2010/main" val="22758663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459032D-8780-454B-A33B-7A3A94F38F79}" type="slidenum">
              <a:rPr lang="en-US" smtClean="0"/>
              <a:pPr>
                <a:defRPr/>
              </a:pPr>
              <a:t>46</a:t>
            </a:fld>
            <a:endParaRPr lang="en-US"/>
          </a:p>
        </p:txBody>
      </p:sp>
    </p:spTree>
    <p:extLst>
      <p:ext uri="{BB962C8B-B14F-4D97-AF65-F5344CB8AC3E}">
        <p14:creationId xmlns:p14="http://schemas.microsoft.com/office/powerpoint/2010/main" val="42875928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p:spPr>
      </p:sp>
      <p:sp>
        <p:nvSpPr>
          <p:cNvPr id="9933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anose="02020603050405020304" pitchFamily="18" charset="0"/>
                <a:cs typeface="Arial" panose="020B0604020202020204" pitchFamily="34" charset="0"/>
              </a:rPr>
              <a:t>Ethical theories do not provide clear, incontrovertibly correct positions on most issues. We can use the approaches we described to support opposite sides of many an issue. </a:t>
            </a:r>
          </a:p>
        </p:txBody>
      </p:sp>
      <p:sp>
        <p:nvSpPr>
          <p:cNvPr id="9933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57066" indent="-291179">
              <a:spcBef>
                <a:spcPct val="30000"/>
              </a:spcBef>
              <a:defRPr sz="1200">
                <a:solidFill>
                  <a:schemeClr val="tx1"/>
                </a:solidFill>
                <a:latin typeface="Times New Roman" panose="02020603050405020304" pitchFamily="18" charset="0"/>
                <a:cs typeface="Arial" panose="020B0604020202020204" pitchFamily="34" charset="0"/>
              </a:defRPr>
            </a:lvl2pPr>
            <a:lvl3pPr marL="1164717" indent="-232943">
              <a:spcBef>
                <a:spcPct val="30000"/>
              </a:spcBef>
              <a:defRPr sz="1200">
                <a:solidFill>
                  <a:schemeClr val="tx1"/>
                </a:solidFill>
                <a:latin typeface="Times New Roman" panose="02020603050405020304" pitchFamily="18" charset="0"/>
                <a:cs typeface="Arial" panose="020B0604020202020204" pitchFamily="34" charset="0"/>
              </a:defRPr>
            </a:lvl3pPr>
            <a:lvl4pPr marL="1630604" indent="-232943">
              <a:spcBef>
                <a:spcPct val="30000"/>
              </a:spcBef>
              <a:defRPr sz="1200">
                <a:solidFill>
                  <a:schemeClr val="tx1"/>
                </a:solidFill>
                <a:latin typeface="Times New Roman" panose="02020603050405020304" pitchFamily="18" charset="0"/>
                <a:cs typeface="Arial" panose="020B0604020202020204" pitchFamily="34" charset="0"/>
              </a:defRPr>
            </a:lvl4pPr>
            <a:lvl5pPr marL="2096491" indent="-232943">
              <a:spcBef>
                <a:spcPct val="30000"/>
              </a:spcBef>
              <a:defRPr sz="1200">
                <a:solidFill>
                  <a:schemeClr val="tx1"/>
                </a:solidFill>
                <a:latin typeface="Times New Roman" panose="02020603050405020304" pitchFamily="18" charset="0"/>
                <a:cs typeface="Arial" panose="020B0604020202020204" pitchFamily="34" charset="0"/>
              </a:defRPr>
            </a:lvl5pPr>
            <a:lvl6pPr marL="2562377" indent="-23294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3028264" indent="-23294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94151" indent="-23294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960038" indent="-23294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EFA14A86-5F6A-4AB0-A0B9-8994A7985F38}" type="slidenum">
              <a:rPr lang="en-US" altLang="en-US" smtClean="0"/>
              <a:pPr>
                <a:spcBef>
                  <a:spcPct val="0"/>
                </a:spcBef>
              </a:pPr>
              <a:t>47</a:t>
            </a:fld>
            <a:endParaRPr lang="en-US" altLang="en-US"/>
          </a:p>
        </p:txBody>
      </p:sp>
    </p:spTree>
    <p:extLst>
      <p:ext uri="{BB962C8B-B14F-4D97-AF65-F5344CB8AC3E}">
        <p14:creationId xmlns:p14="http://schemas.microsoft.com/office/powerpoint/2010/main" val="3967918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ln/>
        </p:spPr>
      </p:sp>
      <p:sp>
        <p:nvSpPr>
          <p:cNvPr id="10342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cs typeface="Arial" panose="020B0604020202020204" pitchFamily="34" charset="0"/>
              </a:rPr>
              <a:t>We can think of acts as either ethically obligatory, ethically prohibited, or ethically acceptable. </a:t>
            </a:r>
          </a:p>
          <a:p>
            <a:pPr eaLnBrk="1" hangingPunct="1"/>
            <a:endParaRPr lang="en-US" altLang="en-US">
              <a:latin typeface="Times New Roman" panose="02020603050405020304" pitchFamily="18" charset="0"/>
              <a:cs typeface="Arial" panose="020B0604020202020204" pitchFamily="34" charset="0"/>
            </a:endParaRPr>
          </a:p>
          <a:p>
            <a:pPr eaLnBrk="1" hangingPunct="1"/>
            <a:r>
              <a:rPr lang="en-US" altLang="en-US">
                <a:latin typeface="Times New Roman" panose="02020603050405020304" pitchFamily="18" charset="0"/>
                <a:cs typeface="Arial" panose="020B0604020202020204" pitchFamily="34" charset="0"/>
              </a:rPr>
              <a:t>Harm alone is not a sufficient criterion to determine that an act is unethical. </a:t>
            </a:r>
          </a:p>
          <a:p>
            <a:pPr eaLnBrk="1" hangingPunct="1"/>
            <a:endParaRPr lang="en-US" altLang="en-US">
              <a:latin typeface="Times New Roman" panose="02020603050405020304" pitchFamily="18" charset="0"/>
              <a:cs typeface="Arial" panose="020B0604020202020204" pitchFamily="34" charset="0"/>
            </a:endParaRPr>
          </a:p>
          <a:p>
            <a:pPr eaLnBrk="1" hangingPunct="1"/>
            <a:r>
              <a:rPr lang="en-US" altLang="en-US">
                <a:latin typeface="Times New Roman" panose="02020603050405020304" pitchFamily="18" charset="0"/>
                <a:cs typeface="Arial" panose="020B0604020202020204" pitchFamily="34" charset="0"/>
              </a:rPr>
              <a:t>The ethical character of a company depends on whether the actions taken to achieve the goal are consistent with ethical constraints.</a:t>
            </a:r>
          </a:p>
          <a:p>
            <a:pPr eaLnBrk="1" hangingPunct="1"/>
            <a:endParaRPr lang="en-US" altLang="en-US">
              <a:latin typeface="Times New Roman" panose="02020603050405020304" pitchFamily="18" charset="0"/>
              <a:cs typeface="Arial" panose="020B0604020202020204" pitchFamily="34" charset="0"/>
            </a:endParaRPr>
          </a:p>
          <a:p>
            <a:pPr eaLnBrk="1" hangingPunct="1"/>
            <a:r>
              <a:rPr lang="en-US" altLang="en-US">
                <a:latin typeface="Times New Roman" panose="02020603050405020304" pitchFamily="18" charset="0"/>
                <a:cs typeface="Arial" panose="020B0604020202020204" pitchFamily="34" charset="0"/>
              </a:rPr>
              <a:t>It can be difficult to draw a line between what we consider ethically right or wrong and what we personally approve or disapprove of.</a:t>
            </a:r>
          </a:p>
          <a:p>
            <a:pPr eaLnBrk="1" hangingPunct="1"/>
            <a:endParaRPr lang="en-US" altLang="en-US">
              <a:latin typeface="Times New Roman" panose="02020603050405020304" pitchFamily="18" charset="0"/>
              <a:cs typeface="Arial" panose="020B0604020202020204" pitchFamily="34" charset="0"/>
            </a:endParaRPr>
          </a:p>
          <a:p>
            <a:pPr eaLnBrk="1" hangingPunct="1"/>
            <a:r>
              <a:rPr lang="en-US" altLang="en-US">
                <a:latin typeface="Times New Roman" panose="02020603050405020304" pitchFamily="18" charset="0"/>
                <a:cs typeface="Arial" panose="020B0604020202020204" pitchFamily="34" charset="0"/>
              </a:rPr>
              <a:t>Ethics precedes law in the sense that ethical principles help determine whether or not we should pass specific laws. A good law will set minimal standards that can apply to all situations, leaving a large range of voluntary choices. Ethics fills the gap between general legal standards that apply to all cases and the particular choices made in a specific case.</a:t>
            </a:r>
          </a:p>
        </p:txBody>
      </p:sp>
      <p:sp>
        <p:nvSpPr>
          <p:cNvPr id="103428"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3B8C25B1-5989-4756-AE56-A95140766A83}" type="slidenum">
              <a:rPr lang="en-US" altLang="en-US" smtClean="0"/>
              <a:pPr>
                <a:spcBef>
                  <a:spcPct val="0"/>
                </a:spcBef>
              </a:pPr>
              <a:t>48</a:t>
            </a:fld>
            <a:endParaRPr lang="en-US" altLang="en-US"/>
          </a:p>
        </p:txBody>
      </p:sp>
    </p:spTree>
    <p:extLst>
      <p:ext uri="{BB962C8B-B14F-4D97-AF65-F5344CB8AC3E}">
        <p14:creationId xmlns:p14="http://schemas.microsoft.com/office/powerpoint/2010/main" val="25798359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ln/>
        </p:spPr>
      </p:sp>
      <p:sp>
        <p:nvSpPr>
          <p:cNvPr id="1741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panose="02020603050405020304" pitchFamily="18" charset="0"/>
                <a:cs typeface="Arial" panose="020B0604020202020204" pitchFamily="34" charset="0"/>
              </a:rPr>
              <a:t>New technologies are adopted to solve problems, but they often create problems, too. The automobile has given people the ability to travel where they want, when they want. On the other hand, millions of people spend an hour or more each day stuck in traffic commuting between home and work. Refrigerators make it possible for us to keep food fresh for long periods of time. We save time because we don’t have to go grocery shopping every day. Unfortunately, Freon leaking from refrigerators has contributed to the depletion of the ozone layer that protects us from harmful ultraviolet rays. New communication technologies have made it possible for us to get access to news and entertainment from around the world. However, the same technologies have enabled major software companies to move thousands of jobs to India, China, and Vietnam, putting downward pressure on the salaries of computer programmers in the United States </a:t>
            </a:r>
          </a:p>
        </p:txBody>
      </p:sp>
      <p:sp>
        <p:nvSpPr>
          <p:cNvPr id="1741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fld id="{C048BA8B-7625-440E-8E16-08A4BA4D921D}" type="slidenum">
              <a:rPr lang="en-US" altLang="en-US" smtClean="0"/>
              <a:pPr/>
              <a:t>7</a:t>
            </a:fld>
            <a:endParaRPr lang="en-US" altLang="en-US"/>
          </a:p>
        </p:txBody>
      </p:sp>
    </p:spTree>
    <p:extLst>
      <p:ext uri="{BB962C8B-B14F-4D97-AF65-F5344CB8AC3E}">
        <p14:creationId xmlns:p14="http://schemas.microsoft.com/office/powerpoint/2010/main" val="2813404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459032D-8780-454B-A33B-7A3A94F38F79}" type="slidenum">
              <a:rPr lang="en-US" smtClean="0"/>
              <a:pPr>
                <a:defRPr/>
              </a:pPr>
              <a:t>8</a:t>
            </a:fld>
            <a:endParaRPr lang="en-US"/>
          </a:p>
        </p:txBody>
      </p:sp>
    </p:spTree>
    <p:extLst>
      <p:ext uri="{BB962C8B-B14F-4D97-AF65-F5344CB8AC3E}">
        <p14:creationId xmlns:p14="http://schemas.microsoft.com/office/powerpoint/2010/main" val="437830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cs typeface="Arial" panose="020B0604020202020204" pitchFamily="34" charset="0"/>
              </a:rPr>
              <a:t>Writers describe the dramatic changes with observations such as, “A Masai warrior with a smartphone and Google has access to more information than the President did 15 years ago” and “More folks have access to a cellphone than to a toilet.”</a:t>
            </a:r>
            <a:r>
              <a:rPr lang="en-US" altLang="en-US" baseline="30000">
                <a:latin typeface="Times New Roman" panose="02020603050405020304" pitchFamily="18" charset="0"/>
                <a:cs typeface="Arial" panose="020B0604020202020204" pitchFamily="34" charset="0"/>
              </a:rPr>
              <a:t>4 </a:t>
            </a:r>
          </a:p>
          <a:p>
            <a:pPr eaLnBrk="1" hangingPunct="1"/>
            <a:endParaRPr lang="en-US" altLang="en-US" baseline="30000">
              <a:latin typeface="Times New Roman" panose="02020603050405020304" pitchFamily="18" charset="0"/>
              <a:cs typeface="Arial" panose="020B0604020202020204" pitchFamily="34" charset="0"/>
            </a:endParaRPr>
          </a:p>
          <a:p>
            <a:pPr eaLnBrk="1" hangingPunct="1"/>
            <a:endParaRPr lang="en-US" altLang="en-US" baseline="30000">
              <a:latin typeface="Times New Roman" panose="02020603050405020304" pitchFamily="18" charset="0"/>
              <a:cs typeface="Arial" panose="020B0604020202020204" pitchFamily="34" charset="0"/>
            </a:endParaRPr>
          </a:p>
          <a:p>
            <a:pPr eaLnBrk="1" hangingPunct="1"/>
            <a:endParaRPr lang="en-US" altLang="en-US" baseline="30000">
              <a:latin typeface="Times New Roman" panose="02020603050405020304" pitchFamily="18" charset="0"/>
              <a:cs typeface="Arial" panose="020B0604020202020204" pitchFamily="34" charset="0"/>
            </a:endParaRPr>
          </a:p>
          <a:p>
            <a:pPr eaLnBrk="1" hangingPunct="1"/>
            <a:endParaRPr lang="en-US" altLang="en-US">
              <a:latin typeface="Times New Roman" panose="02020603050405020304" pitchFamily="18" charset="0"/>
              <a:cs typeface="Arial" panose="020B0604020202020204" pitchFamily="34" charset="0"/>
            </a:endParaRPr>
          </a:p>
          <a:p>
            <a:pPr eaLnBrk="1" hangingPunct="1"/>
            <a:endParaRPr lang="en-US" altLang="en-US">
              <a:latin typeface="Times New Roman" panose="02020603050405020304" pitchFamily="18" charset="0"/>
              <a:cs typeface="Arial" panose="020B0604020202020204" pitchFamily="34" charset="0"/>
            </a:endParaRPr>
          </a:p>
        </p:txBody>
      </p:sp>
      <p:sp>
        <p:nvSpPr>
          <p:cNvPr id="20484"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E1587017-A8AA-4CE7-BD79-88A810E604B0}" type="slidenum">
              <a:rPr lang="en-US" altLang="en-US" smtClean="0"/>
              <a:pPr>
                <a:spcBef>
                  <a:spcPct val="0"/>
                </a:spcBef>
              </a:pPr>
              <a:t>9</a:t>
            </a:fld>
            <a:endParaRPr lang="en-US" altLang="en-US"/>
          </a:p>
        </p:txBody>
      </p:sp>
    </p:spTree>
    <p:extLst>
      <p:ext uri="{BB962C8B-B14F-4D97-AF65-F5344CB8AC3E}">
        <p14:creationId xmlns:p14="http://schemas.microsoft.com/office/powerpoint/2010/main" val="24413936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cs typeface="Arial" panose="020B0604020202020204" pitchFamily="34" charset="0"/>
              </a:rPr>
              <a:t>Cameras in cell phones threaten privacy.  Where is the line between capturing news events and evidence of crimes, and voyeurism?  </a:t>
            </a:r>
          </a:p>
          <a:p>
            <a:pPr eaLnBrk="1" hangingPunct="1"/>
            <a:endParaRPr lang="en-US" altLang="en-US">
              <a:latin typeface="Times New Roman" panose="02020603050405020304" pitchFamily="18" charset="0"/>
              <a:cs typeface="Arial" panose="020B0604020202020204" pitchFamily="34" charset="0"/>
            </a:endParaRPr>
          </a:p>
          <a:p>
            <a:pPr eaLnBrk="1" hangingPunct="1"/>
            <a:r>
              <a:rPr lang="en-US" altLang="en-US">
                <a:latin typeface="Times New Roman" panose="02020603050405020304" pitchFamily="18" charset="0"/>
                <a:cs typeface="Arial" panose="020B0604020202020204" pitchFamily="34" charset="0"/>
              </a:rPr>
              <a:t>Some states have passed laws prohibiting use of hand-held devices while driving.  Recent studies show hands-free devices, while freeing up the hands, do not reduce distractions, particularly among young adult and teenage drivers who often text message while driving.</a:t>
            </a:r>
          </a:p>
          <a:p>
            <a:pPr eaLnBrk="1" hangingPunct="1"/>
            <a:endParaRPr lang="en-US" altLang="en-US">
              <a:latin typeface="Times New Roman" panose="02020603050405020304" pitchFamily="18" charset="0"/>
              <a:cs typeface="Arial" panose="020B0604020202020204" pitchFamily="34" charset="0"/>
            </a:endParaRPr>
          </a:p>
          <a:p>
            <a:pPr eaLnBrk="1" hangingPunct="1"/>
            <a:endParaRPr lang="en-US" altLang="en-US">
              <a:latin typeface="Times New Roman" panose="02020603050405020304" pitchFamily="18" charset="0"/>
              <a:cs typeface="Arial" panose="020B0604020202020204" pitchFamily="34" charset="0"/>
            </a:endParaRPr>
          </a:p>
          <a:p>
            <a:pPr eaLnBrk="1" hangingPunct="1"/>
            <a:endParaRPr lang="en-US" altLang="en-US">
              <a:latin typeface="Times New Roman" panose="02020603050405020304" pitchFamily="18" charset="0"/>
              <a:cs typeface="Arial" panose="020B0604020202020204" pitchFamily="34" charset="0"/>
            </a:endParaRPr>
          </a:p>
        </p:txBody>
      </p:sp>
      <p:sp>
        <p:nvSpPr>
          <p:cNvPr id="2253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201DB419-D993-4130-B5B8-006F65B76FAA}" type="slidenum">
              <a:rPr lang="en-US" altLang="en-US" smtClean="0"/>
              <a:pPr>
                <a:spcBef>
                  <a:spcPct val="0"/>
                </a:spcBef>
              </a:pPr>
              <a:t>10</a:t>
            </a:fld>
            <a:endParaRPr lang="en-US" altLang="en-US"/>
          </a:p>
        </p:txBody>
      </p:sp>
    </p:spTree>
    <p:extLst>
      <p:ext uri="{BB962C8B-B14F-4D97-AF65-F5344CB8AC3E}">
        <p14:creationId xmlns:p14="http://schemas.microsoft.com/office/powerpoint/2010/main" val="2596662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anose="02020603050405020304" pitchFamily="18" charset="0"/>
                <a:cs typeface="Arial" panose="020B0604020202020204" pitchFamily="34" charset="0"/>
              </a:rPr>
              <a:t>Kills switches could remove content that infringes copyrights. Could also be used to remove content that a company or government deems offensive.</a:t>
            </a:r>
          </a:p>
          <a:p>
            <a:pPr eaLnBrk="1" hangingPunct="1"/>
            <a:endParaRPr lang="en-US" altLang="en-US" dirty="0">
              <a:latin typeface="Times New Roman" panose="02020603050405020304" pitchFamily="18" charset="0"/>
              <a:cs typeface="Arial" panose="020B0604020202020204" pitchFamily="34" charset="0"/>
            </a:endParaRPr>
          </a:p>
        </p:txBody>
      </p:sp>
      <p:sp>
        <p:nvSpPr>
          <p:cNvPr id="24580"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57066" indent="-291179">
              <a:spcBef>
                <a:spcPct val="30000"/>
              </a:spcBef>
              <a:defRPr sz="1200">
                <a:solidFill>
                  <a:schemeClr val="tx1"/>
                </a:solidFill>
                <a:latin typeface="Times New Roman" panose="02020603050405020304" pitchFamily="18" charset="0"/>
                <a:cs typeface="Arial" panose="020B0604020202020204" pitchFamily="34" charset="0"/>
              </a:defRPr>
            </a:lvl2pPr>
            <a:lvl3pPr marL="1164717" indent="-232943">
              <a:spcBef>
                <a:spcPct val="30000"/>
              </a:spcBef>
              <a:defRPr sz="1200">
                <a:solidFill>
                  <a:schemeClr val="tx1"/>
                </a:solidFill>
                <a:latin typeface="Times New Roman" panose="02020603050405020304" pitchFamily="18" charset="0"/>
                <a:cs typeface="Arial" panose="020B0604020202020204" pitchFamily="34" charset="0"/>
              </a:defRPr>
            </a:lvl3pPr>
            <a:lvl4pPr marL="1630604" indent="-232943">
              <a:spcBef>
                <a:spcPct val="30000"/>
              </a:spcBef>
              <a:defRPr sz="1200">
                <a:solidFill>
                  <a:schemeClr val="tx1"/>
                </a:solidFill>
                <a:latin typeface="Times New Roman" panose="02020603050405020304" pitchFamily="18" charset="0"/>
                <a:cs typeface="Arial" panose="020B0604020202020204" pitchFamily="34" charset="0"/>
              </a:defRPr>
            </a:lvl4pPr>
            <a:lvl5pPr marL="2096491" indent="-232943">
              <a:spcBef>
                <a:spcPct val="30000"/>
              </a:spcBef>
              <a:defRPr sz="1200">
                <a:solidFill>
                  <a:schemeClr val="tx1"/>
                </a:solidFill>
                <a:latin typeface="Times New Roman" panose="02020603050405020304" pitchFamily="18" charset="0"/>
                <a:cs typeface="Arial" panose="020B0604020202020204" pitchFamily="34" charset="0"/>
              </a:defRPr>
            </a:lvl5pPr>
            <a:lvl6pPr marL="2562377" indent="-23294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3028264" indent="-23294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94151" indent="-23294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960038" indent="-23294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8697220E-CB00-4C27-9040-FCDAE885D3CB}" type="slidenum">
              <a:rPr lang="en-US" altLang="en-US" smtClean="0"/>
              <a:pPr>
                <a:spcBef>
                  <a:spcPct val="0"/>
                </a:spcBef>
              </a:pPr>
              <a:t>11</a:t>
            </a:fld>
            <a:endParaRPr lang="en-US" altLang="en-US"/>
          </a:p>
        </p:txBody>
      </p:sp>
    </p:spTree>
    <p:extLst>
      <p:ext uri="{BB962C8B-B14F-4D97-AF65-F5344CB8AC3E}">
        <p14:creationId xmlns:p14="http://schemas.microsoft.com/office/powerpoint/2010/main" val="32722101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cs typeface="Arial" panose="020B0604020202020204" pitchFamily="34" charset="0"/>
              </a:rPr>
              <a:t>Sites like Second Life (www.secondlife.com) combine many of the features of social networking sites with the 3-D aspects of video games.  What new problems/benefits arise when a person can take on a physical persona (an avatar) that may be completely different from who they are in real life?  Some people with physical disabilities can interact with others without revealing their disability.</a:t>
            </a:r>
          </a:p>
          <a:p>
            <a:pPr eaLnBrk="1" hangingPunct="1"/>
            <a:endParaRPr lang="en-US" altLang="en-US">
              <a:latin typeface="Times New Roman" panose="02020603050405020304" pitchFamily="18" charset="0"/>
              <a:cs typeface="Arial" panose="020B0604020202020204" pitchFamily="34" charset="0"/>
            </a:endParaRPr>
          </a:p>
        </p:txBody>
      </p:sp>
      <p:sp>
        <p:nvSpPr>
          <p:cNvPr id="28676"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57066" indent="-291179">
              <a:spcBef>
                <a:spcPct val="30000"/>
              </a:spcBef>
              <a:defRPr sz="1200">
                <a:solidFill>
                  <a:schemeClr val="tx1"/>
                </a:solidFill>
                <a:latin typeface="Times New Roman" panose="02020603050405020304" pitchFamily="18" charset="0"/>
                <a:cs typeface="Arial" panose="020B0604020202020204" pitchFamily="34" charset="0"/>
              </a:defRPr>
            </a:lvl2pPr>
            <a:lvl3pPr marL="1164717" indent="-232943">
              <a:spcBef>
                <a:spcPct val="30000"/>
              </a:spcBef>
              <a:defRPr sz="1200">
                <a:solidFill>
                  <a:schemeClr val="tx1"/>
                </a:solidFill>
                <a:latin typeface="Times New Roman" panose="02020603050405020304" pitchFamily="18" charset="0"/>
                <a:cs typeface="Arial" panose="020B0604020202020204" pitchFamily="34" charset="0"/>
              </a:defRPr>
            </a:lvl3pPr>
            <a:lvl4pPr marL="1630604" indent="-232943">
              <a:spcBef>
                <a:spcPct val="30000"/>
              </a:spcBef>
              <a:defRPr sz="1200">
                <a:solidFill>
                  <a:schemeClr val="tx1"/>
                </a:solidFill>
                <a:latin typeface="Times New Roman" panose="02020603050405020304" pitchFamily="18" charset="0"/>
                <a:cs typeface="Arial" panose="020B0604020202020204" pitchFamily="34" charset="0"/>
              </a:defRPr>
            </a:lvl4pPr>
            <a:lvl5pPr marL="2096491" indent="-232943">
              <a:spcBef>
                <a:spcPct val="30000"/>
              </a:spcBef>
              <a:defRPr sz="1200">
                <a:solidFill>
                  <a:schemeClr val="tx1"/>
                </a:solidFill>
                <a:latin typeface="Times New Roman" panose="02020603050405020304" pitchFamily="18" charset="0"/>
                <a:cs typeface="Arial" panose="020B0604020202020204" pitchFamily="34" charset="0"/>
              </a:defRPr>
            </a:lvl5pPr>
            <a:lvl6pPr marL="2562377" indent="-23294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3028264" indent="-23294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94151" indent="-23294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960038" indent="-232943"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7E92E3DA-4BF2-4ABD-9E82-3F4DD0129535}" type="slidenum">
              <a:rPr lang="en-US" altLang="en-US" smtClean="0"/>
              <a:pPr>
                <a:spcBef>
                  <a:spcPct val="0"/>
                </a:spcBef>
              </a:pPr>
              <a:t>13</a:t>
            </a:fld>
            <a:endParaRPr lang="en-US" altLang="en-US"/>
          </a:p>
        </p:txBody>
      </p:sp>
    </p:spTree>
    <p:extLst>
      <p:ext uri="{BB962C8B-B14F-4D97-AF65-F5344CB8AC3E}">
        <p14:creationId xmlns:p14="http://schemas.microsoft.com/office/powerpoint/2010/main" val="3376818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990600" y="6324600"/>
            <a:ext cx="7543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r>
              <a:rPr lang="en-US" sz="1400">
                <a:latin typeface="Calibri" panose="020F0502020204030204" pitchFamily="34" charset="0"/>
              </a:rPr>
              <a:t>Slides prepared by Cyndi Chie and Sarah Frye.  Fourth edition revisions by Sharon Gray.</a:t>
            </a:r>
          </a:p>
        </p:txBody>
      </p:sp>
      <p:sp>
        <p:nvSpPr>
          <p:cNvPr id="2" name="Title 1"/>
          <p:cNvSpPr>
            <a:spLocks noGrp="1"/>
          </p:cNvSpPr>
          <p:nvPr>
            <p:ph type="ctrTitle"/>
          </p:nvPr>
        </p:nvSpPr>
        <p:spPr>
          <a:xfrm>
            <a:off x="990600" y="2819400"/>
            <a:ext cx="6705600" cy="1470025"/>
          </a:xfrm>
        </p:spPr>
        <p:txBody>
          <a:bodyPr/>
          <a:lstStyle>
            <a:lvl1pPr algn="l">
              <a:defRPr/>
            </a:lvl1pPr>
          </a:lstStyle>
          <a:p>
            <a:r>
              <a:rPr lang="en-US"/>
              <a:t>Click to edit Master title style</a:t>
            </a:r>
            <a:endParaRPr lang="en-US" dirty="0"/>
          </a:p>
        </p:txBody>
      </p:sp>
      <p:sp>
        <p:nvSpPr>
          <p:cNvPr id="3" name="Subtitle 2"/>
          <p:cNvSpPr>
            <a:spLocks noGrp="1"/>
          </p:cNvSpPr>
          <p:nvPr>
            <p:ph type="subTitle" idx="1"/>
          </p:nvPr>
        </p:nvSpPr>
        <p:spPr>
          <a:xfrm>
            <a:off x="990600" y="4267200"/>
            <a:ext cx="4419600" cy="1752600"/>
          </a:xfrm>
          <a:noFill/>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781702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extBox 8"/>
          <p:cNvSpPr txBox="1">
            <a:spLocks noChangeArrowheads="1"/>
          </p:cNvSpPr>
          <p:nvPr userDrawn="1"/>
        </p:nvSpPr>
        <p:spPr bwMode="auto">
          <a:xfrm>
            <a:off x="1219200" y="6365875"/>
            <a:ext cx="2590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r>
              <a:rPr lang="en-US" sz="1600" i="1">
                <a:solidFill>
                  <a:srgbClr val="7F7F7F"/>
                </a:solidFill>
                <a:latin typeface="Calibri" panose="020F0502020204030204" pitchFamily="34" charset="0"/>
              </a:rPr>
              <a:t>Corresponding page number:</a:t>
            </a:r>
            <a:endParaRPr lang="en-US" sz="1600">
              <a:latin typeface="Calibri" panose="020F0502020204030204" pitchFamily="34" charset="0"/>
            </a:endParaRPr>
          </a:p>
        </p:txBody>
      </p:sp>
      <p:sp>
        <p:nvSpPr>
          <p:cNvPr id="3" name="Content Placeholder 2"/>
          <p:cNvSpPr>
            <a:spLocks noGrp="1"/>
          </p:cNvSpPr>
          <p:nvPr>
            <p:ph idx="1"/>
          </p:nvPr>
        </p:nvSpPr>
        <p:spPr>
          <a:xfrm>
            <a:off x="1219200" y="1371600"/>
            <a:ext cx="7620000" cy="4876800"/>
          </a:xfrm>
        </p:spPr>
        <p:txBody>
          <a:bodyPr/>
          <a:lstStyle>
            <a:lvl1pPr marL="342900" indent="-342900">
              <a:buClr>
                <a:schemeClr val="bg1">
                  <a:lumMod val="65000"/>
                </a:schemeClr>
              </a:buClr>
              <a:buFont typeface="Wingdings" pitchFamily="2" charset="2"/>
              <a:buChar char="§"/>
              <a:defRPr/>
            </a:lvl1pPr>
            <a:lvl2pPr marL="742950" indent="-285750">
              <a:buClr>
                <a:schemeClr val="bg1">
                  <a:lumMod val="65000"/>
                </a:schemeClr>
              </a:buClr>
              <a:buFont typeface="Wingdings" pitchFamily="2" charset="2"/>
              <a:buChar char="§"/>
              <a:defRPr/>
            </a:lvl2pPr>
            <a:lvl3pPr marL="1143000" indent="-228600">
              <a:buClr>
                <a:schemeClr val="bg1">
                  <a:lumMod val="65000"/>
                </a:schemeClr>
              </a:buClr>
              <a:buFont typeface="Wingdings" pitchFamily="2" charset="2"/>
              <a:buChar char="§"/>
              <a:defRPr/>
            </a:lvl3pPr>
            <a:lvl4pPr marL="1600200" indent="-228600">
              <a:buClr>
                <a:schemeClr val="bg1">
                  <a:lumMod val="65000"/>
                </a:schemeClr>
              </a:buClr>
              <a:buFont typeface="Wingdings" pitchFamily="2" charset="2"/>
              <a:buChar char="§"/>
              <a:defRPr/>
            </a:lvl4pPr>
            <a:lvl5pPr marL="2057400" indent="-228600">
              <a:buClr>
                <a:schemeClr val="bg1">
                  <a:lumMod val="65000"/>
                </a:schemeClr>
              </a:buClr>
              <a:buFont typeface="Wingdings"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endParaRPr lang="en-US" dirty="0"/>
          </a:p>
        </p:txBody>
      </p:sp>
      <p:sp>
        <p:nvSpPr>
          <p:cNvPr id="8" name="Content Placeholder 7"/>
          <p:cNvSpPr>
            <a:spLocks noGrp="1"/>
          </p:cNvSpPr>
          <p:nvPr>
            <p:ph sz="quarter" idx="10"/>
          </p:nvPr>
        </p:nvSpPr>
        <p:spPr>
          <a:xfrm>
            <a:off x="3733800" y="6365576"/>
            <a:ext cx="2362200" cy="381000"/>
          </a:xfrm>
        </p:spPr>
        <p:txBody>
          <a:bodyPr>
            <a:noAutofit/>
          </a:bodyPr>
          <a:lstStyle>
            <a:lvl1pPr marL="0" indent="0">
              <a:buNone/>
              <a:defRPr sz="1600" i="1" baseline="0">
                <a:solidFill>
                  <a:schemeClr val="bg1">
                    <a:lumMod val="50000"/>
                  </a:schemeClr>
                </a:solidFill>
              </a:defRPr>
            </a:lvl1pPr>
            <a:lvl2pPr marL="457200" indent="0">
              <a:buNone/>
              <a:defRPr sz="1800" i="1">
                <a:solidFill>
                  <a:schemeClr val="bg1">
                    <a:lumMod val="50000"/>
                  </a:schemeClr>
                </a:solidFill>
              </a:defRPr>
            </a:lvl2pPr>
            <a:lvl3pPr marL="914400" indent="0">
              <a:buNone/>
              <a:defRPr sz="1600" i="1">
                <a:solidFill>
                  <a:schemeClr val="bg1">
                    <a:lumMod val="50000"/>
                  </a:schemeClr>
                </a:solidFill>
              </a:defRPr>
            </a:lvl3pPr>
            <a:lvl4pPr marL="1371600" indent="0">
              <a:buNone/>
              <a:defRPr sz="1400" i="1">
                <a:solidFill>
                  <a:schemeClr val="bg1">
                    <a:lumMod val="50000"/>
                  </a:schemeClr>
                </a:solidFill>
              </a:defRPr>
            </a:lvl4pPr>
            <a:lvl5pPr marL="1828800" indent="0">
              <a:buNone/>
              <a:defRPr sz="1400" i="1">
                <a:solidFill>
                  <a:schemeClr val="bg1">
                    <a:lumMod val="50000"/>
                  </a:schemeClr>
                </a:solidFill>
              </a:defRPr>
            </a:lvl5pPr>
          </a:lstStyle>
          <a:p>
            <a:pPr lvl="0"/>
            <a:r>
              <a:rPr lang="en-US" dirty="0"/>
              <a:t>Click to edit Master text styles</a:t>
            </a:r>
          </a:p>
        </p:txBody>
      </p:sp>
    </p:spTree>
    <p:extLst>
      <p:ext uri="{BB962C8B-B14F-4D97-AF65-F5344CB8AC3E}">
        <p14:creationId xmlns:p14="http://schemas.microsoft.com/office/powerpoint/2010/main" val="234885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1219200" y="1371600"/>
            <a:ext cx="7467600" cy="2590800"/>
          </a:xfrm>
        </p:spPr>
        <p:txBody>
          <a:bodyPr>
            <a:normAutofit/>
          </a:bodyPr>
          <a:lstStyle>
            <a:lvl1pPr marL="0" indent="0">
              <a:buNone/>
              <a:defRPr sz="2400" i="1">
                <a:latin typeface="Times New Roman" pitchFamily="18" charset="0"/>
                <a:cs typeface="Times New Roman" pitchFamily="18" charset="0"/>
              </a:defRPr>
            </a:lvl1pPr>
          </a:lstStyle>
          <a:p>
            <a:pPr lvl="0"/>
            <a:r>
              <a:rPr lang="en-US"/>
              <a:t>Click to edit Master text styles</a:t>
            </a:r>
          </a:p>
        </p:txBody>
      </p:sp>
    </p:spTree>
    <p:extLst>
      <p:ext uri="{BB962C8B-B14F-4D97-AF65-F5344CB8AC3E}">
        <p14:creationId xmlns:p14="http://schemas.microsoft.com/office/powerpoint/2010/main" val="300764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1042988" y="6453188"/>
            <a:ext cx="903287" cy="404812"/>
          </a:xfrm>
          <a:prstGeom prst="rect">
            <a:avLst/>
          </a:prstGeom>
        </p:spPr>
        <p:txBody>
          <a:bodyPr/>
          <a:lstStyle>
            <a:lvl1pPr eaLnBrk="1" hangingPunct="1">
              <a:defRPr/>
            </a:lvl1pPr>
          </a:lstStyle>
          <a:p>
            <a:pPr>
              <a:defRPr/>
            </a:pPr>
            <a:endParaRPr lang="en-US"/>
          </a:p>
        </p:txBody>
      </p:sp>
      <p:sp>
        <p:nvSpPr>
          <p:cNvPr id="4" name="Footer Placeholder 3"/>
          <p:cNvSpPr>
            <a:spLocks noGrp="1"/>
          </p:cNvSpPr>
          <p:nvPr>
            <p:ph type="ftr" sz="quarter" idx="11"/>
          </p:nvPr>
        </p:nvSpPr>
        <p:spPr>
          <a:xfrm>
            <a:off x="2170113" y="6453188"/>
            <a:ext cx="4710112" cy="404812"/>
          </a:xfrm>
          <a:prstGeom prst="rect">
            <a:avLst/>
          </a:prstGeom>
        </p:spPr>
        <p:txBody>
          <a:bodyPr/>
          <a:lstStyle>
            <a:lvl1pPr eaLnBrk="1" hangingPunct="1">
              <a:defRPr/>
            </a:lvl1pPr>
          </a:lstStyle>
          <a:p>
            <a:pPr>
              <a:defRPr/>
            </a:pPr>
            <a:endParaRPr lang="en-US"/>
          </a:p>
        </p:txBody>
      </p:sp>
      <p:sp>
        <p:nvSpPr>
          <p:cNvPr id="5" name="Slide Number Placeholder 4"/>
          <p:cNvSpPr>
            <a:spLocks noGrp="1"/>
          </p:cNvSpPr>
          <p:nvPr>
            <p:ph type="sldNum" sz="quarter" idx="12"/>
          </p:nvPr>
        </p:nvSpPr>
        <p:spPr>
          <a:xfrm>
            <a:off x="7104063" y="6453188"/>
            <a:ext cx="1196975" cy="404812"/>
          </a:xfrm>
          <a:prstGeom prst="rect">
            <a:avLst/>
          </a:prstGeom>
        </p:spPr>
        <p:txBody>
          <a:bodyPr/>
          <a:lstStyle>
            <a:lvl1pPr eaLnBrk="1" hangingPunct="1">
              <a:defRPr/>
            </a:lvl1pPr>
          </a:lstStyle>
          <a:p>
            <a:pPr>
              <a:defRPr/>
            </a:pPr>
            <a:r>
              <a:rPr lang="en-US" altLang="en-US"/>
              <a:t>1-</a:t>
            </a:r>
            <a:fld id="{3FB048C4-AAD8-4991-82B3-3D7981F53094}" type="slidenum">
              <a:rPr lang="en-US" altLang="en-US"/>
              <a:pPr>
                <a:defRPr/>
              </a:pPr>
              <a:t>‹#›</a:t>
            </a:fld>
            <a:endParaRPr lang="en-US" altLang="en-US"/>
          </a:p>
        </p:txBody>
      </p:sp>
    </p:spTree>
    <p:extLst>
      <p:ext uri="{BB962C8B-B14F-4D97-AF65-F5344CB8AC3E}">
        <p14:creationId xmlns:p14="http://schemas.microsoft.com/office/powerpoint/2010/main" val="1318137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42988" y="6453188"/>
            <a:ext cx="903287" cy="404812"/>
          </a:xfrm>
          <a:prstGeom prst="rect">
            <a:avLst/>
          </a:prstGeom>
        </p:spPr>
        <p:txBody>
          <a:bodyPr/>
          <a:lstStyle>
            <a:lvl1pPr eaLnBrk="1" hangingPunct="1">
              <a:defRPr/>
            </a:lvl1pPr>
          </a:lstStyle>
          <a:p>
            <a:pPr>
              <a:defRPr/>
            </a:pPr>
            <a:endParaRPr lang="en-US"/>
          </a:p>
        </p:txBody>
      </p:sp>
      <p:sp>
        <p:nvSpPr>
          <p:cNvPr id="5" name="Footer Placeholder 4"/>
          <p:cNvSpPr>
            <a:spLocks noGrp="1"/>
          </p:cNvSpPr>
          <p:nvPr>
            <p:ph type="ftr" sz="quarter" idx="11"/>
          </p:nvPr>
        </p:nvSpPr>
        <p:spPr>
          <a:xfrm>
            <a:off x="2170113" y="6453188"/>
            <a:ext cx="4710112" cy="404812"/>
          </a:xfrm>
          <a:prstGeom prst="rect">
            <a:avLst/>
          </a:prstGeom>
        </p:spPr>
        <p:txBody>
          <a:bodyPr/>
          <a:lstStyle>
            <a:lvl1pPr eaLnBrk="1" hangingPunct="1">
              <a:defRPr/>
            </a:lvl1pPr>
          </a:lstStyle>
          <a:p>
            <a:pPr>
              <a:defRPr/>
            </a:pPr>
            <a:endParaRPr lang="en-US"/>
          </a:p>
        </p:txBody>
      </p:sp>
      <p:sp>
        <p:nvSpPr>
          <p:cNvPr id="6" name="Slide Number Placeholder 5"/>
          <p:cNvSpPr>
            <a:spLocks noGrp="1"/>
          </p:cNvSpPr>
          <p:nvPr>
            <p:ph type="sldNum" sz="quarter" idx="12"/>
          </p:nvPr>
        </p:nvSpPr>
        <p:spPr>
          <a:xfrm>
            <a:off x="7104063" y="6453188"/>
            <a:ext cx="1196975" cy="404812"/>
          </a:xfrm>
          <a:prstGeom prst="rect">
            <a:avLst/>
          </a:prstGeom>
        </p:spPr>
        <p:txBody>
          <a:bodyPr/>
          <a:lstStyle>
            <a:lvl1pPr eaLnBrk="1" hangingPunct="1">
              <a:defRPr/>
            </a:lvl1pPr>
          </a:lstStyle>
          <a:p>
            <a:pPr>
              <a:defRPr/>
            </a:pPr>
            <a:fld id="{755A6785-E023-4C17-A390-EB3E057E7D85}" type="slidenum">
              <a:rPr lang="en-US"/>
              <a:pPr>
                <a:defRPr/>
              </a:pPr>
              <a:t>‹#›</a:t>
            </a:fld>
            <a:endParaRPr lang="en-US"/>
          </a:p>
        </p:txBody>
      </p:sp>
    </p:spTree>
    <p:extLst>
      <p:ext uri="{BB962C8B-B14F-4D97-AF65-F5344CB8AC3E}">
        <p14:creationId xmlns:p14="http://schemas.microsoft.com/office/powerpoint/2010/main" val="212176204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7"/>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838200" y="0"/>
            <a:ext cx="83058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Title Placeholder 1"/>
          <p:cNvSpPr>
            <a:spLocks noGrp="1"/>
          </p:cNvSpPr>
          <p:nvPr>
            <p:ph type="title"/>
          </p:nvPr>
        </p:nvSpPr>
        <p:spPr>
          <a:xfrm>
            <a:off x="1219200" y="228600"/>
            <a:ext cx="7162800" cy="1143000"/>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vert="horz" lIns="91440" tIns="45720" rIns="91440" bIns="45720" rtlCol="0" anchor="ctr">
            <a:normAutofit/>
          </a:bodyPr>
          <a:lstStyle/>
          <a:p>
            <a:r>
              <a:rPr lang="en-US"/>
              <a:t>Click to edit Master title style</a:t>
            </a:r>
            <a:endParaRPr lang="en-US" dirty="0"/>
          </a:p>
        </p:txBody>
      </p:sp>
      <p:sp>
        <p:nvSpPr>
          <p:cNvPr id="1028" name="Text Placeholder 2"/>
          <p:cNvSpPr>
            <a:spLocks noGrp="1"/>
          </p:cNvSpPr>
          <p:nvPr>
            <p:ph type="body" idx="1"/>
          </p:nvPr>
        </p:nvSpPr>
        <p:spPr bwMode="auto">
          <a:xfrm>
            <a:off x="1219200" y="1371600"/>
            <a:ext cx="76200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cxnSp>
        <p:nvCxnSpPr>
          <p:cNvPr id="9" name="Straight Connector 8"/>
          <p:cNvCxnSpPr/>
          <p:nvPr/>
        </p:nvCxnSpPr>
        <p:spPr>
          <a:xfrm>
            <a:off x="838200" y="0"/>
            <a:ext cx="0" cy="6858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03" r:id="rId1"/>
    <p:sldLayoutId id="2147483904" r:id="rId2"/>
    <p:sldLayoutId id="2147483902" r:id="rId3"/>
    <p:sldLayoutId id="2147483905" r:id="rId4"/>
    <p:sldLayoutId id="2147483906" r:id="rId5"/>
  </p:sldLayoutIdLst>
  <p:hf hdr="0" ftr="0" dt="0"/>
  <p:txStyles>
    <p:titleStyle>
      <a:lvl1pPr algn="l" rtl="0" eaLnBrk="0" fontAlgn="base" hangingPunct="0">
        <a:spcBef>
          <a:spcPct val="0"/>
        </a:spcBef>
        <a:spcAft>
          <a:spcPct val="0"/>
        </a:spcAft>
        <a:defRPr sz="4200" kern="1200">
          <a:solidFill>
            <a:schemeClr val="tx1"/>
          </a:solidFill>
          <a:latin typeface="+mj-lt"/>
          <a:ea typeface="+mj-ea"/>
          <a:cs typeface="+mj-cs"/>
        </a:defRPr>
      </a:lvl1pPr>
      <a:lvl2pPr algn="l" rtl="0" eaLnBrk="0" fontAlgn="base" hangingPunct="0">
        <a:spcBef>
          <a:spcPct val="0"/>
        </a:spcBef>
        <a:spcAft>
          <a:spcPct val="0"/>
        </a:spcAft>
        <a:defRPr sz="4200">
          <a:solidFill>
            <a:schemeClr val="tx1"/>
          </a:solidFill>
          <a:latin typeface="Calibri" pitchFamily="34" charset="0"/>
        </a:defRPr>
      </a:lvl2pPr>
      <a:lvl3pPr algn="l" rtl="0" eaLnBrk="0" fontAlgn="base" hangingPunct="0">
        <a:spcBef>
          <a:spcPct val="0"/>
        </a:spcBef>
        <a:spcAft>
          <a:spcPct val="0"/>
        </a:spcAft>
        <a:defRPr sz="4200">
          <a:solidFill>
            <a:schemeClr val="tx1"/>
          </a:solidFill>
          <a:latin typeface="Calibri" pitchFamily="34" charset="0"/>
        </a:defRPr>
      </a:lvl3pPr>
      <a:lvl4pPr algn="l" rtl="0" eaLnBrk="0" fontAlgn="base" hangingPunct="0">
        <a:spcBef>
          <a:spcPct val="0"/>
        </a:spcBef>
        <a:spcAft>
          <a:spcPct val="0"/>
        </a:spcAft>
        <a:defRPr sz="4200">
          <a:solidFill>
            <a:schemeClr val="tx1"/>
          </a:solidFill>
          <a:latin typeface="Calibri" pitchFamily="34" charset="0"/>
        </a:defRPr>
      </a:lvl4pPr>
      <a:lvl5pPr algn="l" rtl="0" eaLnBrk="0" fontAlgn="base" hangingPunct="0">
        <a:spcBef>
          <a:spcPct val="0"/>
        </a:spcBef>
        <a:spcAft>
          <a:spcPct val="0"/>
        </a:spcAft>
        <a:defRPr sz="4200">
          <a:solidFill>
            <a:schemeClr val="tx1"/>
          </a:solidFill>
          <a:latin typeface="Calibri" pitchFamily="34" charset="0"/>
        </a:defRPr>
      </a:lvl5pPr>
      <a:lvl6pPr marL="457200" algn="l" rtl="0" fontAlgn="base">
        <a:spcBef>
          <a:spcPct val="0"/>
        </a:spcBef>
        <a:spcAft>
          <a:spcPct val="0"/>
        </a:spcAft>
        <a:defRPr sz="4200">
          <a:solidFill>
            <a:schemeClr val="tx1"/>
          </a:solidFill>
          <a:latin typeface="Calibri" pitchFamily="34" charset="0"/>
        </a:defRPr>
      </a:lvl6pPr>
      <a:lvl7pPr marL="914400" algn="l" rtl="0" fontAlgn="base">
        <a:spcBef>
          <a:spcPct val="0"/>
        </a:spcBef>
        <a:spcAft>
          <a:spcPct val="0"/>
        </a:spcAft>
        <a:defRPr sz="4200">
          <a:solidFill>
            <a:schemeClr val="tx1"/>
          </a:solidFill>
          <a:latin typeface="Calibri" pitchFamily="34" charset="0"/>
        </a:defRPr>
      </a:lvl7pPr>
      <a:lvl8pPr marL="1371600" algn="l" rtl="0" fontAlgn="base">
        <a:spcBef>
          <a:spcPct val="0"/>
        </a:spcBef>
        <a:spcAft>
          <a:spcPct val="0"/>
        </a:spcAft>
        <a:defRPr sz="4200">
          <a:solidFill>
            <a:schemeClr val="tx1"/>
          </a:solidFill>
          <a:latin typeface="Calibri" pitchFamily="34" charset="0"/>
        </a:defRPr>
      </a:lvl8pPr>
      <a:lvl9pPr marL="1828800" algn="l" rtl="0" fontAlgn="base">
        <a:spcBef>
          <a:spcPct val="0"/>
        </a:spcBef>
        <a:spcAft>
          <a:spcPct val="0"/>
        </a:spcAft>
        <a:defRPr sz="42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Wingdings" panose="05000000000000000000" pitchFamily="2" charset="2"/>
        <a:buChar char="§"/>
        <a:defRPr sz="3000" kern="120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SzPct val="75000"/>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classmates.com/"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myspace.com/"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www.amazon.com/"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ebay.com/"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www.paypal.com/"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9" name="Rectangle 9"/>
          <p:cNvSpPr>
            <a:spLocks noGrp="1" noChangeArrowheads="1"/>
          </p:cNvSpPr>
          <p:nvPr>
            <p:ph type="subTitle" idx="1"/>
          </p:nvPr>
        </p:nvSpPr>
        <p:spPr>
          <a:xfrm>
            <a:off x="990599" y="4267200"/>
            <a:ext cx="8153399" cy="1752600"/>
          </a:xfrm>
          <a:solidFill>
            <a:srgbClr val="C1E9F5"/>
          </a:solidFill>
        </p:spPr>
        <p:txBody>
          <a:bodyPr rtlCol="0">
            <a:normAutofit lnSpcReduction="10000"/>
          </a:bodyPr>
          <a:lstStyle/>
          <a:p>
            <a:pPr algn="ctr" eaLnBrk="1" fontAlgn="auto" hangingPunct="1">
              <a:spcAft>
                <a:spcPts val="0"/>
              </a:spcAft>
              <a:defRPr/>
            </a:pPr>
            <a:br>
              <a:rPr lang="en-US" sz="4000" b="1" dirty="0">
                <a:solidFill>
                  <a:schemeClr val="tx1"/>
                </a:solidFill>
              </a:rPr>
            </a:br>
            <a:r>
              <a:rPr lang="en-US" sz="4000" b="1" dirty="0">
                <a:solidFill>
                  <a:schemeClr val="tx1"/>
                </a:solidFill>
              </a:rPr>
              <a:t>Chapter 1:</a:t>
            </a:r>
            <a:br>
              <a:rPr lang="en-US" sz="4000" b="1" dirty="0">
                <a:solidFill>
                  <a:schemeClr val="tx1"/>
                </a:solidFill>
              </a:rPr>
            </a:br>
            <a:r>
              <a:rPr lang="en-US" sz="4000" b="1" dirty="0">
                <a:solidFill>
                  <a:schemeClr val="tx1"/>
                </a:solidFill>
              </a:rPr>
              <a:t>Introduction </a:t>
            </a:r>
          </a:p>
        </p:txBody>
      </p:sp>
      <p:pic>
        <p:nvPicPr>
          <p:cNvPr id="5"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457200"/>
            <a:ext cx="1158875" cy="1265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a:spLocks noChangeArrowheads="1"/>
          </p:cNvSpPr>
          <p:nvPr/>
        </p:nvSpPr>
        <p:spPr bwMode="auto">
          <a:xfrm>
            <a:off x="1001487" y="1659617"/>
            <a:ext cx="8142511" cy="1200329"/>
          </a:xfrm>
          <a:prstGeom prst="rect">
            <a:avLst/>
          </a:prstGeom>
          <a:gradFill flip="none" rotWithShape="1">
            <a:gsLst>
              <a:gs pos="0">
                <a:srgbClr val="33CCCC">
                  <a:shade val="30000"/>
                  <a:satMod val="115000"/>
                </a:srgbClr>
              </a:gs>
              <a:gs pos="50000">
                <a:srgbClr val="33CCCC">
                  <a:shade val="67500"/>
                  <a:satMod val="115000"/>
                </a:srgbClr>
              </a:gs>
              <a:gs pos="100000">
                <a:srgbClr val="33CCCC">
                  <a:shade val="100000"/>
                  <a:satMod val="115000"/>
                </a:srgbClr>
              </a:gs>
            </a:gsLst>
            <a:lin ang="13500000" scaled="1"/>
            <a:tileRect/>
          </a:gradFill>
          <a:ln>
            <a:noFill/>
          </a:ln>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dirty="0">
              <a:solidFill>
                <a:srgbClr val="C00000"/>
              </a:solidFill>
            </a:endParaRPr>
          </a:p>
          <a:p>
            <a:pPr algn="ctr"/>
            <a:r>
              <a:rPr lang="en-US" altLang="en-US" b="1" dirty="0">
                <a:solidFill>
                  <a:srgbClr val="C00000"/>
                </a:solidFill>
              </a:rPr>
              <a:t>Mu’tah University</a:t>
            </a:r>
          </a:p>
          <a:p>
            <a:pPr algn="ctr"/>
            <a:r>
              <a:rPr lang="en-US" altLang="en-US" b="1" dirty="0">
                <a:solidFill>
                  <a:srgbClr val="C00000"/>
                </a:solidFill>
              </a:rPr>
              <a:t>Faculty of IT, Department of Software Engineering</a:t>
            </a:r>
          </a:p>
        </p:txBody>
      </p:sp>
      <p:sp>
        <p:nvSpPr>
          <p:cNvPr id="2" name="TextBox 1"/>
          <p:cNvSpPr txBox="1"/>
          <p:nvPr/>
        </p:nvSpPr>
        <p:spPr>
          <a:xfrm>
            <a:off x="1001487" y="3682425"/>
            <a:ext cx="8153399" cy="584775"/>
          </a:xfrm>
          <a:prstGeom prst="rect">
            <a:avLst/>
          </a:prstGeom>
          <a:noFill/>
        </p:spPr>
        <p:txBody>
          <a:bodyPr wrap="square" rtlCol="1">
            <a:spAutoFit/>
          </a:bodyPr>
          <a:lstStyle/>
          <a:p>
            <a:r>
              <a:rPr lang="en-US" sz="3200" b="1" dirty="0"/>
              <a:t>Computer Ethics and Communication Skills</a:t>
            </a:r>
            <a:endParaRPr lang="ar-JO" sz="3200" b="1" dirty="0"/>
          </a:p>
        </p:txBody>
      </p:sp>
    </p:spTree>
    <p:extLst>
      <p:ext uri="{BB962C8B-B14F-4D97-AF65-F5344CB8AC3E}">
        <p14:creationId xmlns:p14="http://schemas.microsoft.com/office/powerpoint/2010/main" val="31885233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43000" y="1371600"/>
            <a:ext cx="7620000" cy="4876800"/>
          </a:xfrm>
        </p:spPr>
        <p:txBody>
          <a:bodyPr rtlCol="0">
            <a:normAutofit/>
          </a:bodyPr>
          <a:lstStyle/>
          <a:p>
            <a:pPr eaLnBrk="1" fontAlgn="auto" hangingPunct="1">
              <a:lnSpc>
                <a:spcPct val="90000"/>
              </a:lnSpc>
              <a:spcAft>
                <a:spcPts val="0"/>
              </a:spcAft>
              <a:buFontTx/>
              <a:buNone/>
              <a:defRPr/>
            </a:pPr>
            <a:r>
              <a:rPr lang="en-US" b="1" dirty="0">
                <a:solidFill>
                  <a:srgbClr val="0070C0"/>
                </a:solidFill>
              </a:rPr>
              <a:t>Cell Phones (cont.):</a:t>
            </a:r>
          </a:p>
          <a:p>
            <a:pPr eaLnBrk="1" fontAlgn="auto" hangingPunct="1">
              <a:lnSpc>
                <a:spcPct val="90000"/>
              </a:lnSpc>
              <a:spcAft>
                <a:spcPts val="0"/>
              </a:spcAft>
              <a:defRPr/>
            </a:pPr>
            <a:r>
              <a:rPr lang="en-US" sz="2800" dirty="0"/>
              <a:t>Rudeness</a:t>
            </a:r>
            <a:r>
              <a:rPr lang="ar-JO" sz="2800" dirty="0"/>
              <a:t> </a:t>
            </a:r>
            <a:r>
              <a:rPr lang="en-US" sz="2800" dirty="0"/>
              <a:t>is an issue with cellphones. People use them in inappropriate places, disturbing others.</a:t>
            </a:r>
          </a:p>
          <a:p>
            <a:pPr eaLnBrk="1" fontAlgn="auto" hangingPunct="1">
              <a:lnSpc>
                <a:spcPct val="90000"/>
              </a:lnSpc>
              <a:spcAft>
                <a:spcPts val="0"/>
              </a:spcAft>
              <a:defRPr/>
            </a:pPr>
            <a:r>
              <a:rPr lang="en-US" sz="2800" dirty="0"/>
              <a:t>Location tracking raises privacy concerns.</a:t>
            </a:r>
          </a:p>
          <a:p>
            <a:pPr eaLnBrk="1" fontAlgn="auto" hangingPunct="1">
              <a:lnSpc>
                <a:spcPct val="90000"/>
              </a:lnSpc>
              <a:spcAft>
                <a:spcPts val="0"/>
              </a:spcAft>
              <a:defRPr/>
            </a:pPr>
            <a:r>
              <a:rPr lang="en-US" sz="2800" dirty="0"/>
              <a:t>Cameras in cell phones affect privacy in public and non-public places.</a:t>
            </a:r>
          </a:p>
          <a:p>
            <a:pPr eaLnBrk="1" fontAlgn="auto" hangingPunct="1">
              <a:lnSpc>
                <a:spcPct val="90000"/>
              </a:lnSpc>
              <a:spcAft>
                <a:spcPts val="0"/>
              </a:spcAft>
              <a:defRPr/>
            </a:pPr>
            <a:r>
              <a:rPr lang="en-US" sz="2800" dirty="0"/>
              <a:t>Cell phones can interfere with solitude, quiet and </a:t>
            </a:r>
            <a:r>
              <a:rPr lang="en-US" sz="2800" dirty="0">
                <a:highlight>
                  <a:srgbClr val="FFFF00"/>
                </a:highlight>
              </a:rPr>
              <a:t>concentration</a:t>
            </a:r>
            <a:r>
              <a:rPr lang="en-US" sz="2800" dirty="0"/>
              <a:t>. </a:t>
            </a:r>
            <a:r>
              <a:rPr lang="ar-SA" sz="2800" dirty="0"/>
              <a:t>هدوء وعزلة وتركيز </a:t>
            </a:r>
            <a:endParaRPr lang="en-US" sz="2800" dirty="0"/>
          </a:p>
          <a:p>
            <a:pPr eaLnBrk="1" fontAlgn="auto" hangingPunct="1">
              <a:lnSpc>
                <a:spcPct val="90000"/>
              </a:lnSpc>
              <a:spcAft>
                <a:spcPts val="0"/>
              </a:spcAft>
              <a:defRPr/>
            </a:pPr>
            <a:r>
              <a:rPr lang="en-US" sz="2800" dirty="0"/>
              <a:t>Talking on cell phones while driving is dangerous.</a:t>
            </a:r>
          </a:p>
          <a:p>
            <a:pPr eaLnBrk="1" fontAlgn="auto" hangingPunct="1">
              <a:lnSpc>
                <a:spcPct val="90000"/>
              </a:lnSpc>
              <a:spcAft>
                <a:spcPts val="0"/>
              </a:spcAft>
              <a:defRPr/>
            </a:pPr>
            <a:endParaRPr lang="en-US" sz="2800" dirty="0"/>
          </a:p>
          <a:p>
            <a:pPr eaLnBrk="1" fontAlgn="auto" hangingPunct="1">
              <a:spcAft>
                <a:spcPts val="0"/>
              </a:spcAft>
              <a:defRPr/>
            </a:pPr>
            <a:endParaRPr lang="en-US" sz="2800" dirty="0"/>
          </a:p>
        </p:txBody>
      </p:sp>
      <p:sp>
        <p:nvSpPr>
          <p:cNvPr id="4" name="Content Placeholder 3"/>
          <p:cNvSpPr>
            <a:spLocks noGrp="1"/>
          </p:cNvSpPr>
          <p:nvPr>
            <p:ph sz="quarter" idx="10"/>
          </p:nvPr>
        </p:nvSpPr>
        <p:spPr>
          <a:xfrm>
            <a:off x="3733800" y="6365875"/>
            <a:ext cx="2362200" cy="381000"/>
          </a:xfrm>
        </p:spPr>
        <p:txBody>
          <a:bodyPr rtlCol="0"/>
          <a:lstStyle/>
          <a:p>
            <a:pPr eaLnBrk="1" fontAlgn="auto" hangingPunct="1">
              <a:spcAft>
                <a:spcPts val="0"/>
              </a:spcAft>
              <a:defRPr/>
            </a:pPr>
            <a:r>
              <a:rPr lang="en-US" dirty="0"/>
              <a:t>26-27</a:t>
            </a:r>
          </a:p>
        </p:txBody>
      </p:sp>
      <p:sp>
        <p:nvSpPr>
          <p:cNvPr id="5" name="Title 2"/>
          <p:cNvSpPr>
            <a:spLocks noGrp="1"/>
          </p:cNvSpPr>
          <p:nvPr>
            <p:ph type="title"/>
          </p:nvPr>
        </p:nvSpPr>
        <p:spPr>
          <a:xfrm>
            <a:off x="1066800" y="228600"/>
            <a:ext cx="8077200" cy="1025525"/>
          </a:xfrm>
        </p:spPr>
        <p:txBody>
          <a:bodyPr>
            <a:normAutofit/>
          </a:bodyPr>
          <a:lstStyle/>
          <a:p>
            <a:pPr eaLnBrk="1" fontAlgn="auto" hangingPunct="1">
              <a:spcAft>
                <a:spcPts val="0"/>
              </a:spcAft>
              <a:defRPr/>
            </a:pPr>
            <a:r>
              <a:rPr lang="en-US" sz="3200" b="1" dirty="0">
                <a:solidFill>
                  <a:srgbClr val="C00000"/>
                </a:solidFill>
              </a:rPr>
              <a:t>2. Change and Unexpected Developments..</a:t>
            </a:r>
            <a:endParaRPr lang="en-US" sz="3200" b="1" dirty="0"/>
          </a:p>
        </p:txBody>
      </p:sp>
    </p:spTree>
    <p:extLst>
      <p:ext uri="{BB962C8B-B14F-4D97-AF65-F5344CB8AC3E}">
        <p14:creationId xmlns:p14="http://schemas.microsoft.com/office/powerpoint/2010/main" val="4191197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43000" y="1371600"/>
            <a:ext cx="7620000" cy="4876800"/>
          </a:xfrm>
        </p:spPr>
        <p:txBody>
          <a:bodyPr rtlCol="0">
            <a:normAutofit/>
          </a:bodyPr>
          <a:lstStyle/>
          <a:p>
            <a:pPr marL="0" indent="0" eaLnBrk="1" fontAlgn="auto" hangingPunct="1">
              <a:spcAft>
                <a:spcPts val="0"/>
              </a:spcAft>
              <a:buFont typeface="Wingdings" pitchFamily="2" charset="2"/>
              <a:buNone/>
              <a:defRPr/>
            </a:pPr>
            <a:r>
              <a:rPr lang="en-US" b="1" dirty="0">
                <a:solidFill>
                  <a:srgbClr val="0070C0"/>
                </a:solidFill>
              </a:rPr>
              <a:t>2. Kill switches</a:t>
            </a:r>
          </a:p>
          <a:p>
            <a:pPr marL="0" indent="0" eaLnBrk="1" fontAlgn="auto" hangingPunct="1">
              <a:spcAft>
                <a:spcPts val="0"/>
              </a:spcAft>
              <a:buNone/>
              <a:defRPr/>
            </a:pPr>
            <a:r>
              <a:rPr lang="ar-JO" sz="2000" b="1" dirty="0">
                <a:solidFill>
                  <a:srgbClr val="C00000"/>
                </a:solidFill>
              </a:rPr>
              <a:t>آلية لإيقاف تشغيل الجهاز فجأة ، خاصة في حالات الطوارئ</a:t>
            </a:r>
            <a:r>
              <a:rPr lang="ar-JO" b="1" dirty="0">
                <a:solidFill>
                  <a:srgbClr val="C00000"/>
                </a:solidFill>
              </a:rPr>
              <a:t>.</a:t>
            </a:r>
            <a:endParaRPr lang="en-US" b="1" dirty="0">
              <a:solidFill>
                <a:srgbClr val="C00000"/>
              </a:solidFill>
            </a:endParaRPr>
          </a:p>
          <a:p>
            <a:pPr eaLnBrk="1" fontAlgn="auto" hangingPunct="1">
              <a:spcAft>
                <a:spcPts val="0"/>
              </a:spcAft>
              <a:defRPr/>
            </a:pPr>
            <a:r>
              <a:rPr lang="en-US" sz="2800" dirty="0"/>
              <a:t>Allow a remote entity to disable applications and delete files.</a:t>
            </a:r>
            <a:r>
              <a:rPr lang="ar-JO" sz="2800" dirty="0"/>
              <a:t> السماح لكيان بعيد بتعطيل التطبيقات وحذف الملفات.</a:t>
            </a:r>
            <a:endParaRPr lang="en-US" sz="2800" dirty="0"/>
          </a:p>
          <a:p>
            <a:pPr eaLnBrk="1" fontAlgn="auto" hangingPunct="1">
              <a:spcAft>
                <a:spcPts val="0"/>
              </a:spcAft>
              <a:defRPr/>
            </a:pPr>
            <a:r>
              <a:rPr lang="en-US" sz="2800" dirty="0"/>
              <a:t>Are in operating systems for smartphones, tablets and some computers. </a:t>
            </a:r>
          </a:p>
          <a:p>
            <a:pPr eaLnBrk="1" fontAlgn="auto" hangingPunct="1">
              <a:spcAft>
                <a:spcPts val="0"/>
              </a:spcAft>
              <a:defRPr/>
            </a:pPr>
            <a:r>
              <a:rPr lang="en-US" sz="2800" dirty="0"/>
              <a:t>Used mainly for security, but raise concerns about user autonomy.</a:t>
            </a:r>
          </a:p>
        </p:txBody>
      </p:sp>
      <p:sp>
        <p:nvSpPr>
          <p:cNvPr id="4" name="Content Placeholder 3"/>
          <p:cNvSpPr>
            <a:spLocks noGrp="1"/>
          </p:cNvSpPr>
          <p:nvPr>
            <p:ph sz="quarter" idx="10"/>
          </p:nvPr>
        </p:nvSpPr>
        <p:spPr>
          <a:xfrm>
            <a:off x="3733800" y="6365875"/>
            <a:ext cx="2362200" cy="381000"/>
          </a:xfrm>
        </p:spPr>
        <p:txBody>
          <a:bodyPr rtlCol="0"/>
          <a:lstStyle/>
          <a:p>
            <a:pPr eaLnBrk="1" fontAlgn="auto" hangingPunct="1">
              <a:spcAft>
                <a:spcPts val="0"/>
              </a:spcAft>
              <a:defRPr/>
            </a:pPr>
            <a:r>
              <a:rPr lang="en-US" dirty="0"/>
              <a:t>27-28</a:t>
            </a:r>
          </a:p>
        </p:txBody>
      </p:sp>
      <p:sp>
        <p:nvSpPr>
          <p:cNvPr id="5" name="Title 2"/>
          <p:cNvSpPr>
            <a:spLocks noGrp="1"/>
          </p:cNvSpPr>
          <p:nvPr>
            <p:ph type="title"/>
          </p:nvPr>
        </p:nvSpPr>
        <p:spPr>
          <a:xfrm>
            <a:off x="1066800" y="228600"/>
            <a:ext cx="8077200" cy="1143000"/>
          </a:xfrm>
        </p:spPr>
        <p:txBody>
          <a:bodyPr>
            <a:normAutofit/>
          </a:bodyPr>
          <a:lstStyle/>
          <a:p>
            <a:pPr eaLnBrk="1" fontAlgn="auto" hangingPunct="1">
              <a:spcAft>
                <a:spcPts val="0"/>
              </a:spcAft>
              <a:defRPr/>
            </a:pPr>
            <a:r>
              <a:rPr lang="en-US" sz="3400" b="1" dirty="0">
                <a:solidFill>
                  <a:srgbClr val="C00000"/>
                </a:solidFill>
              </a:rPr>
              <a:t>2. Change and Unexpected Developments..</a:t>
            </a:r>
            <a:endParaRPr lang="en-US" sz="3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Font typeface="Wingdings" pitchFamily="2" charset="2"/>
              <a:buNone/>
              <a:defRPr/>
            </a:pPr>
            <a:r>
              <a:rPr lang="en-US" b="1" dirty="0">
                <a:solidFill>
                  <a:srgbClr val="0070C0"/>
                </a:solidFill>
              </a:rPr>
              <a:t>Kill switches(cont.)</a:t>
            </a:r>
            <a:endParaRPr lang="en-US" b="1" dirty="0">
              <a:solidFill>
                <a:srgbClr val="0070C0"/>
              </a:solidFill>
              <a:latin typeface="Times New Roman" panose="02020603050405020304" pitchFamily="18" charset="0"/>
              <a:cs typeface="Arial" panose="020B0604020202020204" pitchFamily="34" charset="0"/>
            </a:endParaRPr>
          </a:p>
          <a:p>
            <a:pPr>
              <a:defRPr/>
            </a:pPr>
            <a:r>
              <a:rPr lang="en-US" dirty="0">
                <a:latin typeface="Times New Roman" panose="02020603050405020304" pitchFamily="18" charset="0"/>
                <a:cs typeface="Arial" panose="020B0604020202020204" pitchFamily="34" charset="0"/>
              </a:rPr>
              <a:t>What if malicious hackers found a way to operate the skill switches on our devices?</a:t>
            </a:r>
          </a:p>
          <a:p>
            <a:pPr>
              <a:defRPr/>
            </a:pPr>
            <a:r>
              <a:rPr lang="en-US" dirty="0"/>
              <a:t>What pressures might governments put on companies to use the kill switches?</a:t>
            </a:r>
          </a:p>
          <a:p>
            <a:pPr>
              <a:defRPr/>
            </a:pPr>
            <a:r>
              <a:rPr lang="en-US" dirty="0"/>
              <a:t>will companies use them carefully for improved security?  </a:t>
            </a:r>
          </a:p>
        </p:txBody>
      </p:sp>
      <p:sp>
        <p:nvSpPr>
          <p:cNvPr id="5" name="Title 2"/>
          <p:cNvSpPr>
            <a:spLocks noGrp="1"/>
          </p:cNvSpPr>
          <p:nvPr>
            <p:ph type="title"/>
          </p:nvPr>
        </p:nvSpPr>
        <p:spPr>
          <a:xfrm>
            <a:off x="1104900" y="0"/>
            <a:ext cx="7620000" cy="1143000"/>
          </a:xfrm>
        </p:spPr>
        <p:txBody>
          <a:bodyPr>
            <a:normAutofit fontScale="90000"/>
          </a:bodyPr>
          <a:lstStyle/>
          <a:p>
            <a:pPr eaLnBrk="1" fontAlgn="auto" hangingPunct="1">
              <a:spcAft>
                <a:spcPts val="0"/>
              </a:spcAft>
              <a:defRPr/>
            </a:pPr>
            <a:r>
              <a:rPr lang="en-US" sz="3600" b="1" dirty="0">
                <a:solidFill>
                  <a:srgbClr val="C00000"/>
                </a:solidFill>
              </a:rPr>
              <a:t>2. Change and Unexpected Developments..</a:t>
            </a:r>
            <a:endParaRPr lang="en-US" sz="36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43000" y="1371600"/>
            <a:ext cx="7620000" cy="4876800"/>
          </a:xfrm>
        </p:spPr>
        <p:txBody>
          <a:bodyPr rtlCol="0">
            <a:normAutofit/>
          </a:bodyPr>
          <a:lstStyle/>
          <a:p>
            <a:pPr eaLnBrk="1" fontAlgn="auto" hangingPunct="1">
              <a:spcAft>
                <a:spcPts val="0"/>
              </a:spcAft>
              <a:buFontTx/>
              <a:buNone/>
              <a:defRPr/>
            </a:pPr>
            <a:r>
              <a:rPr lang="en-US" b="1" dirty="0">
                <a:solidFill>
                  <a:srgbClr val="0070C0"/>
                </a:solidFill>
              </a:rPr>
              <a:t>3. Social Networking:</a:t>
            </a:r>
          </a:p>
          <a:p>
            <a:pPr eaLnBrk="1" fontAlgn="auto" hangingPunct="1">
              <a:spcAft>
                <a:spcPts val="0"/>
              </a:spcAft>
              <a:defRPr/>
            </a:pPr>
            <a:r>
              <a:rPr lang="en-US" sz="2800" dirty="0">
                <a:highlight>
                  <a:srgbClr val="FFFF00"/>
                </a:highlight>
              </a:rPr>
              <a:t>First online social networking site was </a:t>
            </a:r>
            <a:r>
              <a:rPr lang="en-US" sz="2800" dirty="0">
                <a:highlight>
                  <a:srgbClr val="FFFF00"/>
                </a:highlight>
                <a:hlinkClick r:id="rId3"/>
              </a:rPr>
              <a:t>www.classmates.com</a:t>
            </a:r>
            <a:r>
              <a:rPr lang="en-US" sz="2800" dirty="0">
                <a:highlight>
                  <a:srgbClr val="FFFF00"/>
                </a:highlight>
              </a:rPr>
              <a:t> in 1995</a:t>
            </a:r>
            <a:r>
              <a:rPr lang="en-US" sz="2800" dirty="0"/>
              <a:t>.</a:t>
            </a:r>
          </a:p>
          <a:p>
            <a:pPr eaLnBrk="1" fontAlgn="auto" hangingPunct="1">
              <a:spcAft>
                <a:spcPts val="0"/>
              </a:spcAft>
              <a:defRPr/>
            </a:pPr>
            <a:r>
              <a:rPr lang="en-US" sz="2800" dirty="0"/>
              <a:t>Founded in 2003, </a:t>
            </a:r>
            <a:r>
              <a:rPr lang="en-US" sz="2800" dirty="0" err="1">
                <a:hlinkClick r:id="rId4"/>
              </a:rPr>
              <a:t>Myspace</a:t>
            </a:r>
            <a:r>
              <a:rPr lang="en-US" sz="2800" dirty="0"/>
              <a:t> had roughly 100 million member profiles by 2006.</a:t>
            </a:r>
          </a:p>
          <a:p>
            <a:pPr eaLnBrk="1" fontAlgn="auto" hangingPunct="1">
              <a:spcAft>
                <a:spcPts val="0"/>
              </a:spcAft>
              <a:defRPr/>
            </a:pPr>
            <a:r>
              <a:rPr lang="en-US" sz="2800" dirty="0"/>
              <a:t>Facebook was started at Harvard as an online version of student directories.</a:t>
            </a:r>
          </a:p>
          <a:p>
            <a:pPr eaLnBrk="1" fontAlgn="auto" hangingPunct="1">
              <a:spcAft>
                <a:spcPts val="0"/>
              </a:spcAft>
              <a:defRPr/>
            </a:pPr>
            <a:r>
              <a:rPr lang="en-US" sz="2800" dirty="0"/>
              <a:t>Social networking is popular with hundreds of millions of people because of the ease with which they can share aspects of their lives.</a:t>
            </a:r>
          </a:p>
        </p:txBody>
      </p:sp>
      <p:sp>
        <p:nvSpPr>
          <p:cNvPr id="4" name="Content Placeholder 3"/>
          <p:cNvSpPr>
            <a:spLocks noGrp="1"/>
          </p:cNvSpPr>
          <p:nvPr>
            <p:ph sz="quarter" idx="10"/>
          </p:nvPr>
        </p:nvSpPr>
        <p:spPr>
          <a:xfrm>
            <a:off x="3733800" y="6365875"/>
            <a:ext cx="2362200" cy="381000"/>
          </a:xfrm>
        </p:spPr>
        <p:txBody>
          <a:bodyPr rtlCol="0"/>
          <a:lstStyle/>
          <a:p>
            <a:pPr eaLnBrk="1" fontAlgn="auto" hangingPunct="1">
              <a:spcAft>
                <a:spcPts val="0"/>
              </a:spcAft>
              <a:defRPr/>
            </a:pPr>
            <a:r>
              <a:rPr lang="en-US" dirty="0"/>
              <a:t>28-29</a:t>
            </a:r>
          </a:p>
        </p:txBody>
      </p:sp>
      <p:sp>
        <p:nvSpPr>
          <p:cNvPr id="5" name="Title 2"/>
          <p:cNvSpPr>
            <a:spLocks noGrp="1"/>
          </p:cNvSpPr>
          <p:nvPr>
            <p:ph type="title"/>
          </p:nvPr>
        </p:nvSpPr>
        <p:spPr>
          <a:xfrm>
            <a:off x="1066800" y="228600"/>
            <a:ext cx="8077200" cy="1143000"/>
          </a:xfrm>
        </p:spPr>
        <p:txBody>
          <a:bodyPr>
            <a:normAutofit/>
          </a:bodyPr>
          <a:lstStyle/>
          <a:p>
            <a:pPr eaLnBrk="1" fontAlgn="auto" hangingPunct="1">
              <a:spcAft>
                <a:spcPts val="0"/>
              </a:spcAft>
              <a:defRPr/>
            </a:pPr>
            <a:r>
              <a:rPr lang="en-US" sz="3400" b="1" dirty="0">
                <a:solidFill>
                  <a:srgbClr val="C00000"/>
                </a:solidFill>
              </a:rPr>
              <a:t>2. Change and Unexpected Developments..</a:t>
            </a:r>
            <a:endParaRPr lang="en-US" sz="3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43000" y="1371600"/>
            <a:ext cx="7620000" cy="4876800"/>
          </a:xfrm>
        </p:spPr>
        <p:txBody>
          <a:bodyPr rtlCol="0">
            <a:normAutofit/>
          </a:bodyPr>
          <a:lstStyle/>
          <a:p>
            <a:pPr eaLnBrk="1" fontAlgn="auto" hangingPunct="1">
              <a:spcAft>
                <a:spcPts val="0"/>
              </a:spcAft>
              <a:buFontTx/>
              <a:buNone/>
              <a:defRPr/>
            </a:pPr>
            <a:r>
              <a:rPr lang="en-US" b="1" dirty="0">
                <a:solidFill>
                  <a:srgbClr val="0070C0"/>
                </a:solidFill>
              </a:rPr>
              <a:t>Social Networking (cont.):</a:t>
            </a:r>
          </a:p>
          <a:p>
            <a:pPr eaLnBrk="1" fontAlgn="auto" hangingPunct="1">
              <a:spcAft>
                <a:spcPts val="0"/>
              </a:spcAft>
              <a:defRPr/>
            </a:pPr>
            <a:r>
              <a:rPr lang="en-US" sz="2800" dirty="0"/>
              <a:t>Businesses connect with customers.</a:t>
            </a:r>
          </a:p>
          <a:p>
            <a:pPr eaLnBrk="1" fontAlgn="auto" hangingPunct="1">
              <a:spcAft>
                <a:spcPts val="0"/>
              </a:spcAft>
              <a:defRPr/>
            </a:pPr>
            <a:r>
              <a:rPr lang="en-US" sz="2800" dirty="0"/>
              <a:t>Organizations seek donations.</a:t>
            </a:r>
          </a:p>
          <a:p>
            <a:pPr eaLnBrk="1" fontAlgn="auto" hangingPunct="1">
              <a:spcAft>
                <a:spcPts val="0"/>
              </a:spcAft>
              <a:defRPr/>
            </a:pPr>
            <a:r>
              <a:rPr lang="en-US" sz="2800" dirty="0"/>
              <a:t>Groups organize volunteers.</a:t>
            </a:r>
            <a:r>
              <a:rPr lang="ar-SA" sz="2800" dirty="0"/>
              <a:t>)</a:t>
            </a:r>
            <a:r>
              <a:rPr lang="en-US" sz="2800" dirty="0"/>
              <a:t> helpers)</a:t>
            </a:r>
          </a:p>
          <a:p>
            <a:pPr eaLnBrk="1" fontAlgn="auto" hangingPunct="1">
              <a:spcAft>
                <a:spcPts val="0"/>
              </a:spcAft>
              <a:defRPr/>
            </a:pPr>
            <a:r>
              <a:rPr lang="en-US" sz="2800" dirty="0"/>
              <a:t>Protesters organize demonstrations and revolutions.</a:t>
            </a:r>
            <a:r>
              <a:rPr lang="ar-JO" sz="2800" dirty="0"/>
              <a:t>.</a:t>
            </a:r>
            <a:endParaRPr lang="en-US" sz="2800" dirty="0"/>
          </a:p>
          <a:p>
            <a:pPr eaLnBrk="1" fontAlgn="auto" hangingPunct="1">
              <a:spcAft>
                <a:spcPts val="0"/>
              </a:spcAft>
              <a:defRPr/>
            </a:pPr>
            <a:r>
              <a:rPr lang="en-US" sz="2800" dirty="0"/>
              <a:t>Individuals pool resources through “crowd </a:t>
            </a:r>
            <a:r>
              <a:rPr lang="en-US" sz="2800"/>
              <a:t>funding”.</a:t>
            </a:r>
            <a:endParaRPr lang="en-US" sz="2800" dirty="0"/>
          </a:p>
        </p:txBody>
      </p:sp>
      <p:sp>
        <p:nvSpPr>
          <p:cNvPr id="4" name="Content Placeholder 3"/>
          <p:cNvSpPr>
            <a:spLocks noGrp="1"/>
          </p:cNvSpPr>
          <p:nvPr>
            <p:ph sz="quarter" idx="10"/>
          </p:nvPr>
        </p:nvSpPr>
        <p:spPr>
          <a:xfrm>
            <a:off x="3733800" y="6365875"/>
            <a:ext cx="2362200" cy="381000"/>
          </a:xfrm>
        </p:spPr>
        <p:txBody>
          <a:bodyPr rtlCol="0"/>
          <a:lstStyle/>
          <a:p>
            <a:pPr eaLnBrk="1" fontAlgn="auto" hangingPunct="1">
              <a:spcAft>
                <a:spcPts val="0"/>
              </a:spcAft>
              <a:defRPr/>
            </a:pPr>
            <a:r>
              <a:rPr lang="en-US" dirty="0"/>
              <a:t>28-29</a:t>
            </a:r>
          </a:p>
        </p:txBody>
      </p:sp>
      <p:sp>
        <p:nvSpPr>
          <p:cNvPr id="6" name="Title 2"/>
          <p:cNvSpPr txBox="1">
            <a:spLocks/>
          </p:cNvSpPr>
          <p:nvPr/>
        </p:nvSpPr>
        <p:spPr>
          <a:xfrm>
            <a:off x="876300" y="76200"/>
            <a:ext cx="8077200" cy="1025525"/>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vert="horz" lIns="91440" tIns="45720" rIns="91440" bIns="45720" rtlCol="0" anchor="ctr">
            <a:normAutofit/>
          </a:bodyPr>
          <a:lstStyle>
            <a:lvl1pPr algn="l" rtl="0" eaLnBrk="0" fontAlgn="base" hangingPunct="0">
              <a:spcBef>
                <a:spcPct val="0"/>
              </a:spcBef>
              <a:spcAft>
                <a:spcPct val="0"/>
              </a:spcAft>
              <a:defRPr sz="4200" kern="1200">
                <a:solidFill>
                  <a:schemeClr val="tx1"/>
                </a:solidFill>
                <a:latin typeface="+mj-lt"/>
                <a:ea typeface="+mj-ea"/>
                <a:cs typeface="+mj-cs"/>
              </a:defRPr>
            </a:lvl1pPr>
            <a:lvl2pPr algn="l" rtl="0" eaLnBrk="0" fontAlgn="base" hangingPunct="0">
              <a:spcBef>
                <a:spcPct val="0"/>
              </a:spcBef>
              <a:spcAft>
                <a:spcPct val="0"/>
              </a:spcAft>
              <a:defRPr sz="4200">
                <a:solidFill>
                  <a:schemeClr val="tx1"/>
                </a:solidFill>
                <a:latin typeface="Calibri" pitchFamily="34" charset="0"/>
              </a:defRPr>
            </a:lvl2pPr>
            <a:lvl3pPr algn="l" rtl="0" eaLnBrk="0" fontAlgn="base" hangingPunct="0">
              <a:spcBef>
                <a:spcPct val="0"/>
              </a:spcBef>
              <a:spcAft>
                <a:spcPct val="0"/>
              </a:spcAft>
              <a:defRPr sz="4200">
                <a:solidFill>
                  <a:schemeClr val="tx1"/>
                </a:solidFill>
                <a:latin typeface="Calibri" pitchFamily="34" charset="0"/>
              </a:defRPr>
            </a:lvl3pPr>
            <a:lvl4pPr algn="l" rtl="0" eaLnBrk="0" fontAlgn="base" hangingPunct="0">
              <a:spcBef>
                <a:spcPct val="0"/>
              </a:spcBef>
              <a:spcAft>
                <a:spcPct val="0"/>
              </a:spcAft>
              <a:defRPr sz="4200">
                <a:solidFill>
                  <a:schemeClr val="tx1"/>
                </a:solidFill>
                <a:latin typeface="Calibri" pitchFamily="34" charset="0"/>
              </a:defRPr>
            </a:lvl4pPr>
            <a:lvl5pPr algn="l" rtl="0" eaLnBrk="0" fontAlgn="base" hangingPunct="0">
              <a:spcBef>
                <a:spcPct val="0"/>
              </a:spcBef>
              <a:spcAft>
                <a:spcPct val="0"/>
              </a:spcAft>
              <a:defRPr sz="4200">
                <a:solidFill>
                  <a:schemeClr val="tx1"/>
                </a:solidFill>
                <a:latin typeface="Calibri" pitchFamily="34" charset="0"/>
              </a:defRPr>
            </a:lvl5pPr>
            <a:lvl6pPr marL="457200" algn="l" rtl="0" fontAlgn="base">
              <a:spcBef>
                <a:spcPct val="0"/>
              </a:spcBef>
              <a:spcAft>
                <a:spcPct val="0"/>
              </a:spcAft>
              <a:defRPr sz="4200">
                <a:solidFill>
                  <a:schemeClr val="tx1"/>
                </a:solidFill>
                <a:latin typeface="Calibri" pitchFamily="34" charset="0"/>
              </a:defRPr>
            </a:lvl6pPr>
            <a:lvl7pPr marL="914400" algn="l" rtl="0" fontAlgn="base">
              <a:spcBef>
                <a:spcPct val="0"/>
              </a:spcBef>
              <a:spcAft>
                <a:spcPct val="0"/>
              </a:spcAft>
              <a:defRPr sz="4200">
                <a:solidFill>
                  <a:schemeClr val="tx1"/>
                </a:solidFill>
                <a:latin typeface="Calibri" pitchFamily="34" charset="0"/>
              </a:defRPr>
            </a:lvl7pPr>
            <a:lvl8pPr marL="1371600" algn="l" rtl="0" fontAlgn="base">
              <a:spcBef>
                <a:spcPct val="0"/>
              </a:spcBef>
              <a:spcAft>
                <a:spcPct val="0"/>
              </a:spcAft>
              <a:defRPr sz="4200">
                <a:solidFill>
                  <a:schemeClr val="tx1"/>
                </a:solidFill>
                <a:latin typeface="Calibri" pitchFamily="34" charset="0"/>
              </a:defRPr>
            </a:lvl8pPr>
            <a:lvl9pPr marL="1828800" algn="l" rtl="0" fontAlgn="base">
              <a:spcBef>
                <a:spcPct val="0"/>
              </a:spcBef>
              <a:spcAft>
                <a:spcPct val="0"/>
              </a:spcAft>
              <a:defRPr sz="4200">
                <a:solidFill>
                  <a:schemeClr val="tx1"/>
                </a:solidFill>
                <a:latin typeface="Calibri" pitchFamily="34" charset="0"/>
              </a:defRPr>
            </a:lvl9pPr>
          </a:lstStyle>
          <a:p>
            <a:pPr eaLnBrk="1" fontAlgn="auto" hangingPunct="1">
              <a:spcAft>
                <a:spcPts val="0"/>
              </a:spcAft>
              <a:defRPr/>
            </a:pPr>
            <a:r>
              <a:rPr lang="en-US" sz="3200" b="1" dirty="0">
                <a:solidFill>
                  <a:srgbClr val="C00000"/>
                </a:solidFill>
              </a:rPr>
              <a:t>2. Change and Unexpected Developments..</a:t>
            </a:r>
            <a:endParaRPr lang="en-US" sz="3200" b="1" dirty="0"/>
          </a:p>
        </p:txBody>
      </p:sp>
    </p:spTree>
    <p:extLst>
      <p:ext uri="{BB962C8B-B14F-4D97-AF65-F5344CB8AC3E}">
        <p14:creationId xmlns:p14="http://schemas.microsoft.com/office/powerpoint/2010/main" val="3380051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43000" y="1371600"/>
            <a:ext cx="7620000" cy="4876800"/>
          </a:xfrm>
        </p:spPr>
        <p:txBody>
          <a:bodyPr rtlCol="0">
            <a:normAutofit/>
          </a:bodyPr>
          <a:lstStyle/>
          <a:p>
            <a:pPr eaLnBrk="1" fontAlgn="auto" hangingPunct="1">
              <a:spcAft>
                <a:spcPts val="0"/>
              </a:spcAft>
              <a:buFontTx/>
              <a:buNone/>
              <a:defRPr/>
            </a:pPr>
            <a:r>
              <a:rPr lang="en-US" b="1" dirty="0">
                <a:solidFill>
                  <a:srgbClr val="C00000"/>
                </a:solidFill>
              </a:rPr>
              <a:t>Social Networking (cont.):</a:t>
            </a:r>
          </a:p>
          <a:p>
            <a:pPr eaLnBrk="1" fontAlgn="auto" hangingPunct="1">
              <a:spcAft>
                <a:spcPts val="0"/>
              </a:spcAft>
              <a:defRPr/>
            </a:pPr>
            <a:r>
              <a:rPr lang="en-US" sz="2800" dirty="0"/>
              <a:t>social network companies developed sophisticated privacy controls and feedback systems to reduce problems, though they certainly have not eliminated them. </a:t>
            </a:r>
          </a:p>
          <a:p>
            <a:pPr eaLnBrk="1" fontAlgn="auto" hangingPunct="1">
              <a:spcAft>
                <a:spcPts val="0"/>
              </a:spcAft>
              <a:defRPr/>
            </a:pPr>
            <a:r>
              <a:rPr lang="en-US" sz="2800" dirty="0"/>
              <a:t>Overall, to most people, the benefits outweigh the problems, and social networking has become the new way of communicating.</a:t>
            </a:r>
          </a:p>
        </p:txBody>
      </p:sp>
      <p:sp>
        <p:nvSpPr>
          <p:cNvPr id="4" name="Content Placeholder 3"/>
          <p:cNvSpPr>
            <a:spLocks noGrp="1"/>
          </p:cNvSpPr>
          <p:nvPr>
            <p:ph sz="quarter" idx="10"/>
          </p:nvPr>
        </p:nvSpPr>
        <p:spPr>
          <a:xfrm>
            <a:off x="3733800" y="6365875"/>
            <a:ext cx="2362200" cy="381000"/>
          </a:xfrm>
        </p:spPr>
        <p:txBody>
          <a:bodyPr rtlCol="0"/>
          <a:lstStyle/>
          <a:p>
            <a:pPr eaLnBrk="1" fontAlgn="auto" hangingPunct="1">
              <a:spcAft>
                <a:spcPts val="0"/>
              </a:spcAft>
              <a:defRPr/>
            </a:pPr>
            <a:r>
              <a:rPr lang="en-US" dirty="0"/>
              <a:t>28-29</a:t>
            </a:r>
          </a:p>
        </p:txBody>
      </p:sp>
      <p:sp>
        <p:nvSpPr>
          <p:cNvPr id="5" name="Title 2"/>
          <p:cNvSpPr>
            <a:spLocks noGrp="1"/>
          </p:cNvSpPr>
          <p:nvPr>
            <p:ph type="title"/>
          </p:nvPr>
        </p:nvSpPr>
        <p:spPr>
          <a:xfrm>
            <a:off x="1066800" y="228600"/>
            <a:ext cx="8077200" cy="1143000"/>
          </a:xfrm>
        </p:spPr>
        <p:txBody>
          <a:bodyPr>
            <a:normAutofit fontScale="90000"/>
          </a:bodyPr>
          <a:lstStyle/>
          <a:p>
            <a:pPr eaLnBrk="1" fontAlgn="auto" hangingPunct="1">
              <a:spcAft>
                <a:spcPts val="0"/>
              </a:spcAft>
              <a:defRPr/>
            </a:pPr>
            <a:r>
              <a:rPr lang="en-US" dirty="0"/>
              <a:t>Change and Unexpected Developments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43000" y="1371600"/>
            <a:ext cx="7620000" cy="4876800"/>
          </a:xfrm>
        </p:spPr>
        <p:txBody>
          <a:bodyPr rtlCol="0">
            <a:normAutofit lnSpcReduction="10000"/>
          </a:bodyPr>
          <a:lstStyle/>
          <a:p>
            <a:pPr eaLnBrk="1" fontAlgn="auto" hangingPunct="1">
              <a:spcAft>
                <a:spcPts val="0"/>
              </a:spcAft>
              <a:buFontTx/>
              <a:buNone/>
              <a:defRPr/>
            </a:pPr>
            <a:r>
              <a:rPr lang="en-US" b="1" dirty="0">
                <a:solidFill>
                  <a:srgbClr val="0070C0"/>
                </a:solidFill>
              </a:rPr>
              <a:t>Social Networking (cont.):</a:t>
            </a:r>
          </a:p>
          <a:p>
            <a:pPr eaLnBrk="1" fontAlgn="auto" hangingPunct="1">
              <a:spcAft>
                <a:spcPts val="0"/>
              </a:spcAft>
              <a:defRPr/>
            </a:pPr>
            <a:r>
              <a:rPr lang="en-US" dirty="0"/>
              <a:t>How do social networking sites affect people and relationships? </a:t>
            </a:r>
          </a:p>
          <a:p>
            <a:pPr eaLnBrk="1" fontAlgn="auto" hangingPunct="1">
              <a:spcAft>
                <a:spcPts val="0"/>
              </a:spcAft>
              <a:defRPr/>
            </a:pPr>
            <a:r>
              <a:rPr lang="en-US" dirty="0"/>
              <a:t>People can have hundreds of friends and contacts, but have they traded quality of in-person relationships for quantity of superficial digital relationships?</a:t>
            </a:r>
          </a:p>
          <a:p>
            <a:pPr eaLnBrk="1" fontAlgn="auto" hangingPunct="1">
              <a:spcAft>
                <a:spcPts val="0"/>
              </a:spcAft>
              <a:defRPr/>
            </a:pPr>
            <a:r>
              <a:rPr lang="en-US" dirty="0"/>
              <a:t> Does the time spent online reduce the time spent on physical activity and staying healthy?</a:t>
            </a:r>
          </a:p>
        </p:txBody>
      </p:sp>
      <p:sp>
        <p:nvSpPr>
          <p:cNvPr id="4" name="Content Placeholder 3"/>
          <p:cNvSpPr>
            <a:spLocks noGrp="1"/>
          </p:cNvSpPr>
          <p:nvPr>
            <p:ph sz="quarter" idx="10"/>
          </p:nvPr>
        </p:nvSpPr>
        <p:spPr>
          <a:xfrm>
            <a:off x="3733800" y="6365875"/>
            <a:ext cx="2362200" cy="381000"/>
          </a:xfrm>
        </p:spPr>
        <p:txBody>
          <a:bodyPr rtlCol="0"/>
          <a:lstStyle/>
          <a:p>
            <a:pPr eaLnBrk="1" fontAlgn="auto" hangingPunct="1">
              <a:spcAft>
                <a:spcPts val="0"/>
              </a:spcAft>
              <a:defRPr/>
            </a:pPr>
            <a:r>
              <a:rPr lang="en-US" dirty="0"/>
              <a:t>28-29</a:t>
            </a:r>
          </a:p>
        </p:txBody>
      </p:sp>
      <p:sp>
        <p:nvSpPr>
          <p:cNvPr id="5" name="Title 2"/>
          <p:cNvSpPr>
            <a:spLocks noGrp="1"/>
          </p:cNvSpPr>
          <p:nvPr>
            <p:ph type="title"/>
          </p:nvPr>
        </p:nvSpPr>
        <p:spPr>
          <a:xfrm>
            <a:off x="1066800" y="228600"/>
            <a:ext cx="8077200" cy="1143000"/>
          </a:xfrm>
        </p:spPr>
        <p:txBody>
          <a:bodyPr>
            <a:normAutofit/>
          </a:bodyPr>
          <a:lstStyle/>
          <a:p>
            <a:pPr eaLnBrk="1" fontAlgn="auto" hangingPunct="1">
              <a:spcAft>
                <a:spcPts val="0"/>
              </a:spcAft>
              <a:defRPr/>
            </a:pPr>
            <a:r>
              <a:rPr lang="en-US" sz="3400" b="1" dirty="0">
                <a:solidFill>
                  <a:srgbClr val="C00000"/>
                </a:solidFill>
              </a:rPr>
              <a:t>2. Change and Unexpected Developments..</a:t>
            </a:r>
            <a:endParaRPr lang="en-US" sz="3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43000" y="1371600"/>
            <a:ext cx="7620000" cy="4876800"/>
          </a:xfrm>
        </p:spPr>
        <p:txBody>
          <a:bodyPr rtlCol="0">
            <a:normAutofit/>
          </a:bodyPr>
          <a:lstStyle/>
          <a:p>
            <a:pPr marL="0" indent="0" eaLnBrk="1" fontAlgn="auto" hangingPunct="1">
              <a:spcAft>
                <a:spcPts val="0"/>
              </a:spcAft>
              <a:buFont typeface="Wingdings" pitchFamily="2" charset="2"/>
              <a:buNone/>
              <a:defRPr/>
            </a:pPr>
            <a:r>
              <a:rPr lang="en-US" b="1" dirty="0">
                <a:solidFill>
                  <a:srgbClr val="0070C0"/>
                </a:solidFill>
              </a:rPr>
              <a:t>4. Communication and the Web</a:t>
            </a:r>
          </a:p>
          <a:p>
            <a:pPr eaLnBrk="1" fontAlgn="auto" hangingPunct="1">
              <a:spcAft>
                <a:spcPts val="0"/>
              </a:spcAft>
              <a:defRPr/>
            </a:pPr>
            <a:r>
              <a:rPr lang="en-US" sz="2800" dirty="0"/>
              <a:t>In the 1980s, email messages were short and contained only text.</a:t>
            </a:r>
          </a:p>
          <a:p>
            <a:pPr eaLnBrk="1" fontAlgn="auto" hangingPunct="1">
              <a:spcAft>
                <a:spcPts val="0"/>
              </a:spcAft>
              <a:defRPr/>
            </a:pPr>
            <a:r>
              <a:rPr lang="en-US" sz="2800" dirty="0"/>
              <a:t>Email was first used mostly by computer scientists, As more people and businesses connected to computer networks, use of email expanded to science researchers, then to millions of other people.</a:t>
            </a:r>
          </a:p>
          <a:p>
            <a:pPr eaLnBrk="1" fontAlgn="auto" hangingPunct="1">
              <a:spcAft>
                <a:spcPts val="0"/>
              </a:spcAft>
              <a:defRPr/>
            </a:pPr>
            <a:endParaRPr lang="en-US" dirty="0"/>
          </a:p>
        </p:txBody>
      </p:sp>
      <p:sp>
        <p:nvSpPr>
          <p:cNvPr id="4" name="Content Placeholder 3"/>
          <p:cNvSpPr>
            <a:spLocks noGrp="1"/>
          </p:cNvSpPr>
          <p:nvPr>
            <p:ph sz="quarter" idx="10"/>
          </p:nvPr>
        </p:nvSpPr>
        <p:spPr>
          <a:xfrm>
            <a:off x="3733800" y="6365875"/>
            <a:ext cx="2362200" cy="381000"/>
          </a:xfrm>
        </p:spPr>
        <p:txBody>
          <a:bodyPr rtlCol="0"/>
          <a:lstStyle/>
          <a:p>
            <a:pPr eaLnBrk="1" fontAlgn="auto" hangingPunct="1">
              <a:spcAft>
                <a:spcPts val="0"/>
              </a:spcAft>
              <a:defRPr/>
            </a:pPr>
            <a:r>
              <a:rPr lang="en-US" dirty="0"/>
              <a:t>29-30</a:t>
            </a:r>
          </a:p>
        </p:txBody>
      </p:sp>
      <p:sp>
        <p:nvSpPr>
          <p:cNvPr id="5" name="Title 2"/>
          <p:cNvSpPr>
            <a:spLocks noGrp="1"/>
          </p:cNvSpPr>
          <p:nvPr>
            <p:ph type="title"/>
          </p:nvPr>
        </p:nvSpPr>
        <p:spPr>
          <a:xfrm>
            <a:off x="1066800" y="228600"/>
            <a:ext cx="8077200" cy="1143000"/>
          </a:xfrm>
        </p:spPr>
        <p:txBody>
          <a:bodyPr>
            <a:normAutofit/>
          </a:bodyPr>
          <a:lstStyle/>
          <a:p>
            <a:pPr eaLnBrk="1" fontAlgn="auto" hangingPunct="1">
              <a:spcAft>
                <a:spcPts val="0"/>
              </a:spcAft>
              <a:defRPr/>
            </a:pPr>
            <a:r>
              <a:rPr lang="en-US" sz="3400" b="1" dirty="0">
                <a:solidFill>
                  <a:srgbClr val="C00000"/>
                </a:solidFill>
              </a:rPr>
              <a:t>2. Change and Unexpected Developments..</a:t>
            </a:r>
            <a:endParaRPr lang="en-US" sz="3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Font typeface="Wingdings" pitchFamily="2" charset="2"/>
              <a:buNone/>
              <a:defRPr/>
            </a:pPr>
            <a:r>
              <a:rPr lang="en-US" b="1" dirty="0">
                <a:solidFill>
                  <a:srgbClr val="C00000"/>
                </a:solidFill>
              </a:rPr>
              <a:t>Communication and the Web:</a:t>
            </a:r>
          </a:p>
          <a:p>
            <a:pPr>
              <a:defRPr/>
            </a:pPr>
            <a:r>
              <a:rPr lang="en-US" dirty="0"/>
              <a:t>High-energy physicists established the World Wide Web in Europe in 1990 to share their work with colleagues and researchers in other countries.</a:t>
            </a:r>
          </a:p>
          <a:p>
            <a:pPr>
              <a:defRPr/>
            </a:pPr>
            <a:r>
              <a:rPr lang="en-US" dirty="0"/>
              <a:t> In the mid- and late 1990s,the Web became an environment for ordinary users and for electronic commerce.’</a:t>
            </a:r>
          </a:p>
          <a:p>
            <a:pPr>
              <a:defRPr/>
            </a:pPr>
            <a:r>
              <a:rPr lang="en-US" dirty="0"/>
              <a:t>Today there are billions of Web pages.</a:t>
            </a:r>
          </a:p>
          <a:p>
            <a:pPr>
              <a:defRPr/>
            </a:pPr>
            <a:endParaRPr lang="en-US" dirty="0"/>
          </a:p>
          <a:p>
            <a:pPr marL="0" indent="0">
              <a:buFont typeface="Wingdings" pitchFamily="2" charset="2"/>
              <a:buNone/>
              <a:defRPr/>
            </a:pPr>
            <a:endParaRPr lang="en-US" dirty="0"/>
          </a:p>
        </p:txBody>
      </p:sp>
      <p:sp>
        <p:nvSpPr>
          <p:cNvPr id="3" name="Title 2"/>
          <p:cNvSpPr>
            <a:spLocks noGrp="1"/>
          </p:cNvSpPr>
          <p:nvPr>
            <p:ph type="title"/>
          </p:nvPr>
        </p:nvSpPr>
        <p:spPr>
          <a:xfrm>
            <a:off x="1219200" y="228600"/>
            <a:ext cx="7924800" cy="1143000"/>
          </a:xfrm>
        </p:spPr>
        <p:txBody>
          <a:bodyPr>
            <a:normAutofit fontScale="90000"/>
          </a:bodyPr>
          <a:lstStyle/>
          <a:p>
            <a:pPr>
              <a:defRPr/>
            </a:pPr>
            <a:r>
              <a:rPr lang="en-US" dirty="0"/>
              <a:t>Change and Unexpected Developments</a:t>
            </a:r>
          </a:p>
        </p:txBody>
      </p:sp>
      <p:sp>
        <p:nvSpPr>
          <p:cNvPr id="4" name="Content Placeholder 3"/>
          <p:cNvSpPr>
            <a:spLocks noGrp="1"/>
          </p:cNvSpPr>
          <p:nvPr>
            <p:ph sz="quarter" idx="10"/>
          </p:nvPr>
        </p:nvSpPr>
        <p:spPr>
          <a:xfrm>
            <a:off x="3733800" y="6365875"/>
            <a:ext cx="2362200" cy="381000"/>
          </a:xfrm>
        </p:spPr>
        <p:txBody>
          <a:bodyPr/>
          <a:lstStyle/>
          <a:p>
            <a:pPr>
              <a:defRPr/>
            </a:pP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Font typeface="Wingdings" pitchFamily="2" charset="2"/>
              <a:buNone/>
              <a:defRPr/>
            </a:pPr>
            <a:r>
              <a:rPr lang="en-US" b="1" dirty="0">
                <a:solidFill>
                  <a:srgbClr val="0070C0"/>
                </a:solidFill>
              </a:rPr>
              <a:t>Communication and the Web:</a:t>
            </a:r>
          </a:p>
          <a:p>
            <a:pPr>
              <a:defRPr/>
            </a:pPr>
            <a:r>
              <a:rPr lang="en-US" dirty="0"/>
              <a:t>The Web has grown from an idea to a huge library and news source, a huge shopping mall, an entertainment center, and a multimedia.</a:t>
            </a:r>
          </a:p>
          <a:p>
            <a:pPr>
              <a:defRPr/>
            </a:pPr>
            <a:r>
              <a:rPr lang="en-US" dirty="0"/>
              <a:t>It gives us access to information and access to audiences unimaginable a generation ago. </a:t>
            </a:r>
          </a:p>
          <a:p>
            <a:pPr>
              <a:defRPr/>
            </a:pPr>
            <a:r>
              <a:rPr lang="en-US" dirty="0"/>
              <a:t>It empowers ordinary people to make better decisions about everything from selecting a bicycle to selecting medical treatments. </a:t>
            </a:r>
          </a:p>
        </p:txBody>
      </p:sp>
      <p:sp>
        <p:nvSpPr>
          <p:cNvPr id="3" name="Title 2"/>
          <p:cNvSpPr>
            <a:spLocks noGrp="1"/>
          </p:cNvSpPr>
          <p:nvPr>
            <p:ph type="title"/>
          </p:nvPr>
        </p:nvSpPr>
        <p:spPr>
          <a:xfrm>
            <a:off x="1219200" y="228600"/>
            <a:ext cx="7924800" cy="1143000"/>
          </a:xfrm>
        </p:spPr>
        <p:txBody>
          <a:bodyPr>
            <a:normAutofit/>
          </a:bodyPr>
          <a:lstStyle/>
          <a:p>
            <a:pPr>
              <a:defRPr/>
            </a:pPr>
            <a:r>
              <a:rPr lang="en-US" sz="3400" b="1" dirty="0">
                <a:solidFill>
                  <a:srgbClr val="C00000"/>
                </a:solidFill>
              </a:rPr>
              <a:t>2. Change and Unexpected Developments..</a:t>
            </a:r>
            <a:endParaRPr lang="en-US" sz="3400" dirty="0"/>
          </a:p>
        </p:txBody>
      </p:sp>
      <p:sp>
        <p:nvSpPr>
          <p:cNvPr id="4" name="Content Placeholder 3"/>
          <p:cNvSpPr>
            <a:spLocks noGrp="1"/>
          </p:cNvSpPr>
          <p:nvPr>
            <p:ph sz="quarter" idx="10"/>
          </p:nvPr>
        </p:nvSpPr>
        <p:spPr>
          <a:xfrm>
            <a:off x="3733800" y="6365875"/>
            <a:ext cx="2362200" cy="381000"/>
          </a:xfrm>
        </p:spPr>
        <p:txBody>
          <a:bodyPr/>
          <a:lstStyle/>
          <a:p>
            <a:pPr>
              <a:defRPr/>
            </a:pP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p:cNvSpPr>
            <a:spLocks noGrp="1" noChangeArrowheads="1"/>
          </p:cNvSpPr>
          <p:nvPr>
            <p:ph type="ctrTitle"/>
          </p:nvPr>
        </p:nvSpPr>
        <p:spPr>
          <a:xfrm>
            <a:off x="1066800" y="914400"/>
            <a:ext cx="7772400" cy="1219200"/>
          </a:xfrm>
        </p:spPr>
        <p:txBody>
          <a:bodyPr>
            <a:normAutofit fontScale="90000"/>
          </a:bodyPr>
          <a:lstStyle/>
          <a:p>
            <a:pPr algn="ctr" eaLnBrk="1" fontAlgn="auto" hangingPunct="1">
              <a:spcAft>
                <a:spcPts val="0"/>
              </a:spcAft>
              <a:defRPr/>
            </a:pPr>
            <a:r>
              <a:rPr lang="en-US" sz="4800" b="1" dirty="0">
                <a:solidFill>
                  <a:srgbClr val="00B050"/>
                </a:solidFill>
              </a:rPr>
              <a:t>Ethics and Communication Skills</a:t>
            </a:r>
            <a:br>
              <a:rPr lang="ar-JO" sz="4800" b="1" dirty="0">
                <a:solidFill>
                  <a:srgbClr val="00B050"/>
                </a:solidFill>
              </a:rPr>
            </a:br>
            <a:r>
              <a:rPr lang="en-US" sz="4800" dirty="0">
                <a:solidFill>
                  <a:srgbClr val="00B050"/>
                </a:solidFill>
              </a:rPr>
              <a:t> </a:t>
            </a:r>
          </a:p>
        </p:txBody>
      </p:sp>
      <p:sp>
        <p:nvSpPr>
          <p:cNvPr id="5125" name="Rectangle 5"/>
          <p:cNvSpPr>
            <a:spLocks noGrp="1" noChangeArrowheads="1"/>
          </p:cNvSpPr>
          <p:nvPr>
            <p:ph type="subTitle" idx="1"/>
          </p:nvPr>
        </p:nvSpPr>
        <p:spPr>
          <a:xfrm>
            <a:off x="1219200" y="3015996"/>
            <a:ext cx="4572000" cy="1752600"/>
          </a:xfrm>
        </p:spPr>
        <p:txBody>
          <a:bodyPr rtlCol="0">
            <a:normAutofit/>
          </a:bodyPr>
          <a:lstStyle/>
          <a:p>
            <a:pPr eaLnBrk="1" fontAlgn="auto" hangingPunct="1">
              <a:spcAft>
                <a:spcPts val="0"/>
              </a:spcAft>
              <a:defRPr/>
            </a:pPr>
            <a:r>
              <a:rPr lang="en-US" sz="4000" dirty="0">
                <a:solidFill>
                  <a:schemeClr val="tx1"/>
                </a:solidFill>
              </a:rPr>
              <a:t>Chapter 1:</a:t>
            </a:r>
            <a:br>
              <a:rPr lang="en-US" sz="4000" dirty="0">
                <a:solidFill>
                  <a:schemeClr val="tx1"/>
                </a:solidFill>
              </a:rPr>
            </a:br>
            <a:r>
              <a:rPr lang="en-US" sz="4000" b="1" dirty="0">
                <a:solidFill>
                  <a:schemeClr val="tx1"/>
                </a:solidFill>
              </a:rPr>
              <a:t>Introduction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Font typeface="Wingdings" pitchFamily="2" charset="2"/>
              <a:buNone/>
              <a:defRPr/>
            </a:pPr>
            <a:r>
              <a:rPr lang="en-US" b="1" dirty="0">
                <a:solidFill>
                  <a:srgbClr val="0070C0"/>
                </a:solidFill>
              </a:rPr>
              <a:t>Communication and the Web:</a:t>
            </a:r>
          </a:p>
          <a:p>
            <a:pPr>
              <a:defRPr/>
            </a:pPr>
            <a:r>
              <a:rPr lang="en-US" dirty="0"/>
              <a:t>Software tools, many available for free, help us analyze the healthiness of our diet or plan a budget. We can find references and forms for legal processes</a:t>
            </a:r>
          </a:p>
        </p:txBody>
      </p:sp>
      <p:sp>
        <p:nvSpPr>
          <p:cNvPr id="3" name="Title 2"/>
          <p:cNvSpPr>
            <a:spLocks noGrp="1"/>
          </p:cNvSpPr>
          <p:nvPr>
            <p:ph type="title"/>
          </p:nvPr>
        </p:nvSpPr>
        <p:spPr>
          <a:xfrm>
            <a:off x="1219200" y="228600"/>
            <a:ext cx="7924800" cy="1143000"/>
          </a:xfrm>
        </p:spPr>
        <p:txBody>
          <a:bodyPr>
            <a:normAutofit/>
          </a:bodyPr>
          <a:lstStyle/>
          <a:p>
            <a:pPr>
              <a:defRPr/>
            </a:pPr>
            <a:r>
              <a:rPr lang="en-US" sz="3400" b="1" dirty="0">
                <a:solidFill>
                  <a:srgbClr val="C00000"/>
                </a:solidFill>
              </a:rPr>
              <a:t>2. Change and Unexpected Developments..</a:t>
            </a:r>
            <a:endParaRPr lang="en-US" sz="3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43000" y="1371600"/>
            <a:ext cx="7620000" cy="4953000"/>
          </a:xfrm>
        </p:spPr>
        <p:txBody>
          <a:bodyPr rtlCol="0">
            <a:normAutofit/>
          </a:bodyPr>
          <a:lstStyle/>
          <a:p>
            <a:pPr marL="0" indent="0" eaLnBrk="1" fontAlgn="auto" hangingPunct="1">
              <a:spcAft>
                <a:spcPts val="0"/>
              </a:spcAft>
              <a:buFont typeface="Wingdings" pitchFamily="2" charset="2"/>
              <a:buNone/>
              <a:defRPr/>
            </a:pPr>
            <a:r>
              <a:rPr lang="en-US" b="1" dirty="0">
                <a:solidFill>
                  <a:srgbClr val="0070C0"/>
                </a:solidFill>
              </a:rPr>
              <a:t>Communication and the Web</a:t>
            </a:r>
          </a:p>
          <a:p>
            <a:pPr eaLnBrk="1" fontAlgn="auto" hangingPunct="1">
              <a:spcAft>
                <a:spcPts val="0"/>
              </a:spcAft>
              <a:defRPr/>
            </a:pPr>
            <a:r>
              <a:rPr lang="en-US" sz="2800" dirty="0"/>
              <a:t>Blogs (“Web log”) began as outlets for </a:t>
            </a:r>
            <a:r>
              <a:rPr lang="ar-SA" sz="2800" dirty="0"/>
              <a:t>هواة </a:t>
            </a:r>
            <a:r>
              <a:rPr lang="en-US" sz="2800" dirty="0"/>
              <a:t>amateurs wanting to express ideas, but they have become significant source of news and entertainment. </a:t>
            </a:r>
          </a:p>
          <a:p>
            <a:pPr eaLnBrk="1" fontAlgn="auto" hangingPunct="1">
              <a:spcAft>
                <a:spcPts val="0"/>
              </a:spcAft>
              <a:defRPr/>
            </a:pPr>
            <a:r>
              <a:rPr lang="en-US" sz="2800" dirty="0"/>
              <a:t>Inexpensive video cameras and video-manipulation tools have resulted in a burst </a:t>
            </a:r>
            <a:br>
              <a:rPr lang="en-US" sz="2800" dirty="0"/>
            </a:br>
            <a:r>
              <a:rPr lang="en-US" sz="2800" dirty="0"/>
              <a:t>of amateur videos (TickTok).</a:t>
            </a:r>
          </a:p>
          <a:p>
            <a:pPr eaLnBrk="1" fontAlgn="auto" hangingPunct="1">
              <a:spcAft>
                <a:spcPts val="0"/>
              </a:spcAft>
              <a:defRPr/>
            </a:pPr>
            <a:r>
              <a:rPr lang="en-US" sz="2800" dirty="0"/>
              <a:t>Many videos on the Web can infringe</a:t>
            </a:r>
            <a:r>
              <a:rPr lang="ar-SA" sz="2800" dirty="0"/>
              <a:t>انتهاك </a:t>
            </a:r>
            <a:r>
              <a:rPr lang="en-US" sz="2800" dirty="0"/>
              <a:t> copyrights owned by entertainment companies.</a:t>
            </a:r>
          </a:p>
          <a:p>
            <a:pPr eaLnBrk="1" fontAlgn="auto" hangingPunct="1">
              <a:spcAft>
                <a:spcPts val="0"/>
              </a:spcAft>
              <a:defRPr/>
            </a:pPr>
            <a:endParaRPr lang="en-US" dirty="0"/>
          </a:p>
        </p:txBody>
      </p:sp>
      <p:sp>
        <p:nvSpPr>
          <p:cNvPr id="4" name="Content Placeholder 3"/>
          <p:cNvSpPr>
            <a:spLocks noGrp="1"/>
          </p:cNvSpPr>
          <p:nvPr>
            <p:ph sz="quarter" idx="10"/>
          </p:nvPr>
        </p:nvSpPr>
        <p:spPr>
          <a:xfrm>
            <a:off x="3733800" y="6365875"/>
            <a:ext cx="2362200" cy="381000"/>
          </a:xfrm>
        </p:spPr>
        <p:txBody>
          <a:bodyPr rtlCol="0"/>
          <a:lstStyle/>
          <a:p>
            <a:pPr eaLnBrk="1" fontAlgn="auto" hangingPunct="1">
              <a:spcAft>
                <a:spcPts val="0"/>
              </a:spcAft>
              <a:defRPr/>
            </a:pPr>
            <a:r>
              <a:rPr lang="en-US" dirty="0"/>
              <a:t>30-31</a:t>
            </a:r>
          </a:p>
        </p:txBody>
      </p:sp>
      <p:sp>
        <p:nvSpPr>
          <p:cNvPr id="6" name="Rectangle 5"/>
          <p:cNvSpPr/>
          <p:nvPr/>
        </p:nvSpPr>
        <p:spPr>
          <a:xfrm>
            <a:off x="914400" y="304800"/>
            <a:ext cx="7848600" cy="584775"/>
          </a:xfrm>
          <a:prstGeom prst="rect">
            <a:avLst/>
          </a:prstGeom>
        </p:spPr>
        <p:txBody>
          <a:bodyPr wrap="square">
            <a:spAutoFit/>
          </a:bodyPr>
          <a:lstStyle/>
          <a:p>
            <a:r>
              <a:rPr lang="en-US" sz="3200" b="1" dirty="0">
                <a:solidFill>
                  <a:srgbClr val="C00000"/>
                </a:solidFill>
              </a:rPr>
              <a:t>2. Change and Unexpected Developments..</a:t>
            </a:r>
            <a:endParaRPr lang="ar-JO" sz="3200" dirty="0"/>
          </a:p>
        </p:txBody>
      </p:sp>
    </p:spTree>
    <p:extLst>
      <p:ext uri="{BB962C8B-B14F-4D97-AF65-F5344CB8AC3E}">
        <p14:creationId xmlns:p14="http://schemas.microsoft.com/office/powerpoint/2010/main" val="5575329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43000" y="1371600"/>
            <a:ext cx="7772400" cy="4876800"/>
          </a:xfrm>
        </p:spPr>
        <p:txBody>
          <a:bodyPr rtlCol="0">
            <a:normAutofit/>
          </a:bodyPr>
          <a:lstStyle/>
          <a:p>
            <a:pPr marL="0" indent="0" eaLnBrk="1" fontAlgn="auto" hangingPunct="1">
              <a:spcAft>
                <a:spcPts val="0"/>
              </a:spcAft>
              <a:buFont typeface="Wingdings" pitchFamily="2" charset="2"/>
              <a:buNone/>
              <a:defRPr/>
            </a:pPr>
            <a:r>
              <a:rPr lang="en-US" b="1" dirty="0">
                <a:solidFill>
                  <a:srgbClr val="0070C0"/>
                </a:solidFill>
              </a:rPr>
              <a:t>5. Collaboration</a:t>
            </a:r>
          </a:p>
          <a:p>
            <a:pPr eaLnBrk="1" fontAlgn="auto" hangingPunct="1">
              <a:spcAft>
                <a:spcPts val="0"/>
              </a:spcAft>
              <a:defRPr/>
            </a:pPr>
            <a:r>
              <a:rPr lang="en-US" sz="2800" b="1" dirty="0"/>
              <a:t>Wikipedia: </a:t>
            </a:r>
            <a:r>
              <a:rPr lang="en-US" sz="2800" dirty="0"/>
              <a:t>The online, collaborative encyclopedia written by volunteers.</a:t>
            </a:r>
            <a:r>
              <a:rPr lang="ar-SA" sz="2800" dirty="0"/>
              <a:t>متطوعين </a:t>
            </a:r>
            <a:endParaRPr lang="en-US" sz="2800" dirty="0"/>
          </a:p>
          <a:p>
            <a:pPr eaLnBrk="1" fontAlgn="auto" hangingPunct="1">
              <a:spcAft>
                <a:spcPts val="0"/>
              </a:spcAft>
              <a:defRPr/>
            </a:pPr>
            <a:r>
              <a:rPr lang="en-US" sz="2800" dirty="0"/>
              <a:t>Informal communities of programmers create and maintain free software.</a:t>
            </a:r>
          </a:p>
          <a:p>
            <a:pPr eaLnBrk="1" fontAlgn="auto" hangingPunct="1">
              <a:spcAft>
                <a:spcPts val="0"/>
              </a:spcAft>
              <a:defRPr/>
            </a:pPr>
            <a:r>
              <a:rPr lang="en-US" sz="2800" b="1" dirty="0"/>
              <a:t>Watch-dogs on the Web</a:t>
            </a:r>
            <a:r>
              <a:rPr lang="en-US" sz="2800" dirty="0"/>
              <a:t>: Informal, decentralized groups of people help investigate crimes.</a:t>
            </a:r>
            <a:endParaRPr lang="ar-SA" sz="2800" dirty="0"/>
          </a:p>
          <a:p>
            <a:pPr eaLnBrk="1" fontAlgn="auto" hangingPunct="1">
              <a:spcAft>
                <a:spcPts val="0"/>
              </a:spcAft>
              <a:defRPr/>
            </a:pPr>
            <a:r>
              <a:rPr lang="ar-SA" sz="2800" dirty="0"/>
              <a:t>كلاب المراقبة على الويب: تساعد المجموعات اللامركزية غير الرسمية في التحقيق في الجرائم.</a:t>
            </a:r>
          </a:p>
          <a:p>
            <a:pPr eaLnBrk="1" fontAlgn="auto" hangingPunct="1">
              <a:spcAft>
                <a:spcPts val="0"/>
              </a:spcAft>
              <a:defRPr/>
            </a:pPr>
            <a:endParaRPr lang="en-US" sz="2800" dirty="0"/>
          </a:p>
        </p:txBody>
      </p:sp>
      <p:sp>
        <p:nvSpPr>
          <p:cNvPr id="4" name="Content Placeholder 3"/>
          <p:cNvSpPr>
            <a:spLocks noGrp="1"/>
          </p:cNvSpPr>
          <p:nvPr>
            <p:ph sz="quarter" idx="10"/>
          </p:nvPr>
        </p:nvSpPr>
        <p:spPr>
          <a:xfrm>
            <a:off x="3733800" y="6365875"/>
            <a:ext cx="2362200" cy="381000"/>
          </a:xfrm>
        </p:spPr>
        <p:txBody>
          <a:bodyPr rtlCol="0"/>
          <a:lstStyle/>
          <a:p>
            <a:pPr eaLnBrk="1" fontAlgn="auto" hangingPunct="1">
              <a:spcAft>
                <a:spcPts val="0"/>
              </a:spcAft>
              <a:defRPr/>
            </a:pPr>
            <a:r>
              <a:rPr lang="en-US" dirty="0"/>
              <a:t>33-34</a:t>
            </a:r>
          </a:p>
        </p:txBody>
      </p:sp>
      <p:sp>
        <p:nvSpPr>
          <p:cNvPr id="6" name="Rectangle 5"/>
          <p:cNvSpPr/>
          <p:nvPr/>
        </p:nvSpPr>
        <p:spPr>
          <a:xfrm>
            <a:off x="914400" y="304800"/>
            <a:ext cx="7848600" cy="584775"/>
          </a:xfrm>
          <a:prstGeom prst="rect">
            <a:avLst/>
          </a:prstGeom>
        </p:spPr>
        <p:txBody>
          <a:bodyPr wrap="square">
            <a:spAutoFit/>
          </a:bodyPr>
          <a:lstStyle/>
          <a:p>
            <a:r>
              <a:rPr lang="en-US" sz="3200" b="1" dirty="0">
                <a:solidFill>
                  <a:srgbClr val="C00000"/>
                </a:solidFill>
              </a:rPr>
              <a:t>2. Change and Unexpected Developments..</a:t>
            </a:r>
            <a:endParaRPr lang="ar-JO" sz="3200" dirty="0"/>
          </a:p>
        </p:txBody>
      </p:sp>
    </p:spTree>
    <p:extLst>
      <p:ext uri="{BB962C8B-B14F-4D97-AF65-F5344CB8AC3E}">
        <p14:creationId xmlns:p14="http://schemas.microsoft.com/office/powerpoint/2010/main" val="39878159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43000" y="1371600"/>
            <a:ext cx="7620000" cy="4876800"/>
          </a:xfrm>
        </p:spPr>
        <p:txBody>
          <a:bodyPr rtlCol="0">
            <a:normAutofit fontScale="85000" lnSpcReduction="20000"/>
          </a:bodyPr>
          <a:lstStyle/>
          <a:p>
            <a:pPr marL="0" indent="0" eaLnBrk="1" fontAlgn="auto" hangingPunct="1">
              <a:spcAft>
                <a:spcPts val="0"/>
              </a:spcAft>
              <a:buFont typeface="Wingdings" pitchFamily="2" charset="2"/>
              <a:buNone/>
              <a:defRPr/>
            </a:pPr>
            <a:r>
              <a:rPr lang="en-US" sz="3800" b="1" dirty="0">
                <a:solidFill>
                  <a:srgbClr val="0070C0"/>
                </a:solidFill>
              </a:rPr>
              <a:t>6. E-commerce </a:t>
            </a:r>
          </a:p>
          <a:p>
            <a:pPr eaLnBrk="1" fontAlgn="auto" hangingPunct="1">
              <a:spcAft>
                <a:spcPts val="0"/>
              </a:spcAft>
              <a:defRPr/>
            </a:pPr>
            <a:r>
              <a:rPr lang="en-US" sz="2800" dirty="0">
                <a:hlinkClick r:id="rId3"/>
              </a:rPr>
              <a:t>Amazon.com</a:t>
            </a:r>
            <a:r>
              <a:rPr lang="en-US" sz="2800" dirty="0"/>
              <a:t> started in 1994 selling books on the Web. It has grown to be one of the most popular, reliable, and user-friendly commercial sites.</a:t>
            </a:r>
          </a:p>
          <a:p>
            <a:pPr eaLnBrk="1" hangingPunct="1">
              <a:defRPr/>
            </a:pPr>
            <a:r>
              <a:rPr lang="en-US" sz="2800" dirty="0">
                <a:latin typeface="Times New Roman" panose="02020603050405020304" pitchFamily="18" charset="0"/>
                <a:cs typeface="Arial" panose="020B0604020202020204" pitchFamily="34" charset="0"/>
              </a:rPr>
              <a:t>Benefits (obvious):</a:t>
            </a:r>
          </a:p>
          <a:p>
            <a:pPr lvl="1" eaLnBrk="1" hangingPunct="1">
              <a:defRPr/>
            </a:pPr>
            <a:r>
              <a:rPr lang="en-US" sz="2600" dirty="0">
                <a:latin typeface="Times New Roman" panose="02020603050405020304" pitchFamily="18" charset="0"/>
                <a:cs typeface="Arial" panose="020B0604020202020204" pitchFamily="34" charset="0"/>
              </a:rPr>
              <a:t>Consumers can save time, money, and gasoline while researching products.</a:t>
            </a:r>
          </a:p>
          <a:p>
            <a:pPr eaLnBrk="1" hangingPunct="1">
              <a:defRPr/>
            </a:pPr>
            <a:r>
              <a:rPr lang="en-US" sz="2800" dirty="0">
                <a:latin typeface="Times New Roman" panose="02020603050405020304" pitchFamily="18" charset="0"/>
                <a:cs typeface="Arial" panose="020B0604020202020204" pitchFamily="34" charset="0"/>
              </a:rPr>
              <a:t>Benefits (less obvious)</a:t>
            </a:r>
          </a:p>
          <a:p>
            <a:pPr lvl="1" eaLnBrk="1" hangingPunct="1">
              <a:defRPr/>
            </a:pPr>
            <a:r>
              <a:rPr lang="en-US" sz="2600" dirty="0">
                <a:latin typeface="Times New Roman" panose="02020603050405020304" pitchFamily="18" charset="0"/>
                <a:cs typeface="Arial" panose="020B0604020202020204" pitchFamily="34" charset="0"/>
              </a:rPr>
              <a:t>Auction sites give people access to customers they could not have found efficiently before.</a:t>
            </a:r>
          </a:p>
          <a:p>
            <a:pPr lvl="1" eaLnBrk="1" hangingPunct="1">
              <a:defRPr/>
            </a:pPr>
            <a:r>
              <a:rPr lang="en-US" sz="2600" dirty="0">
                <a:latin typeface="Times New Roman" panose="02020603050405020304" pitchFamily="18" charset="0"/>
                <a:cs typeface="Arial" panose="020B0604020202020204" pitchFamily="34" charset="0"/>
              </a:rPr>
              <a:t> Lower overhead and ease of comparison shopping have brought down prices of many products. </a:t>
            </a:r>
          </a:p>
          <a:p>
            <a:pPr lvl="1" eaLnBrk="1" hangingPunct="1">
              <a:defRPr/>
            </a:pPr>
            <a:r>
              <a:rPr lang="en-US" sz="2600" dirty="0">
                <a:latin typeface="Times New Roman" panose="02020603050405020304" pitchFamily="18" charset="0"/>
                <a:cs typeface="Arial" panose="020B0604020202020204" pitchFamily="34" charset="0"/>
              </a:rPr>
              <a:t>Small businesses and artists can sell directly to buyers, avoiding fees to middlemen and distributors. The Web has enabled a peer-to-peer economy.</a:t>
            </a:r>
          </a:p>
          <a:p>
            <a:pPr eaLnBrk="1" fontAlgn="auto" hangingPunct="1">
              <a:spcAft>
                <a:spcPts val="0"/>
              </a:spcAft>
              <a:defRPr/>
            </a:pPr>
            <a:endParaRPr lang="en-US" sz="2800" dirty="0"/>
          </a:p>
          <a:p>
            <a:pPr eaLnBrk="1" fontAlgn="auto" hangingPunct="1">
              <a:lnSpc>
                <a:spcPct val="90000"/>
              </a:lnSpc>
              <a:spcAft>
                <a:spcPts val="0"/>
              </a:spcAft>
              <a:defRPr/>
            </a:pPr>
            <a:endParaRPr lang="en-US" sz="2800" dirty="0"/>
          </a:p>
        </p:txBody>
      </p:sp>
      <p:sp>
        <p:nvSpPr>
          <p:cNvPr id="4" name="Content Placeholder 3"/>
          <p:cNvSpPr>
            <a:spLocks noGrp="1"/>
          </p:cNvSpPr>
          <p:nvPr>
            <p:ph sz="quarter" idx="10"/>
          </p:nvPr>
        </p:nvSpPr>
        <p:spPr>
          <a:xfrm>
            <a:off x="3733800" y="6365875"/>
            <a:ext cx="2362200" cy="381000"/>
          </a:xfrm>
        </p:spPr>
        <p:txBody>
          <a:bodyPr rtlCol="0"/>
          <a:lstStyle/>
          <a:p>
            <a:pPr eaLnBrk="1" fontAlgn="auto" hangingPunct="1">
              <a:spcAft>
                <a:spcPts val="0"/>
              </a:spcAft>
              <a:defRPr/>
            </a:pPr>
            <a:r>
              <a:rPr lang="en-US" dirty="0"/>
              <a:t>34</a:t>
            </a:r>
          </a:p>
        </p:txBody>
      </p:sp>
      <p:sp>
        <p:nvSpPr>
          <p:cNvPr id="6" name="Title 2"/>
          <p:cNvSpPr>
            <a:spLocks noGrp="1"/>
          </p:cNvSpPr>
          <p:nvPr>
            <p:ph type="title"/>
          </p:nvPr>
        </p:nvSpPr>
        <p:spPr>
          <a:xfrm>
            <a:off x="1219200" y="228600"/>
            <a:ext cx="7924800" cy="1143000"/>
          </a:xfrm>
        </p:spPr>
        <p:txBody>
          <a:bodyPr>
            <a:normAutofit/>
          </a:bodyPr>
          <a:lstStyle/>
          <a:p>
            <a:pPr>
              <a:defRPr/>
            </a:pPr>
            <a:r>
              <a:rPr lang="en-US" sz="3400" b="1" dirty="0">
                <a:solidFill>
                  <a:srgbClr val="C00000"/>
                </a:solidFill>
              </a:rPr>
              <a:t>2. Change and Unexpected Developments..</a:t>
            </a:r>
            <a:endParaRPr lang="en-US" sz="3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43000" y="1371600"/>
            <a:ext cx="7620000" cy="4876800"/>
          </a:xfrm>
        </p:spPr>
        <p:txBody>
          <a:bodyPr rtlCol="0">
            <a:normAutofit/>
          </a:bodyPr>
          <a:lstStyle/>
          <a:p>
            <a:pPr marL="0" indent="0" eaLnBrk="1" fontAlgn="auto" hangingPunct="1">
              <a:spcAft>
                <a:spcPts val="0"/>
              </a:spcAft>
              <a:buFont typeface="Wingdings" pitchFamily="2" charset="2"/>
              <a:buNone/>
              <a:defRPr/>
            </a:pPr>
            <a:r>
              <a:rPr lang="en-US" sz="3600" b="1" dirty="0">
                <a:solidFill>
                  <a:srgbClr val="0070C0"/>
                </a:solidFill>
              </a:rPr>
              <a:t>E-commerce </a:t>
            </a:r>
          </a:p>
          <a:p>
            <a:pPr eaLnBrk="1" fontAlgn="auto" hangingPunct="1">
              <a:lnSpc>
                <a:spcPct val="90000"/>
              </a:lnSpc>
              <a:spcAft>
                <a:spcPts val="0"/>
              </a:spcAft>
              <a:defRPr/>
            </a:pPr>
            <a:r>
              <a:rPr lang="en-US" sz="2800" dirty="0">
                <a:hlinkClick r:id="rId3"/>
              </a:rPr>
              <a:t>eBay.com</a:t>
            </a:r>
            <a:r>
              <a:rPr lang="en-US" sz="2800" dirty="0"/>
              <a:t> facilitates online auctions.</a:t>
            </a:r>
          </a:p>
          <a:p>
            <a:pPr eaLnBrk="1" fontAlgn="auto" hangingPunct="1">
              <a:lnSpc>
                <a:spcPct val="90000"/>
              </a:lnSpc>
              <a:spcAft>
                <a:spcPts val="0"/>
              </a:spcAft>
              <a:defRPr/>
            </a:pPr>
            <a:r>
              <a:rPr lang="en-US" sz="2800" dirty="0"/>
              <a:t>Online sales in the United States now total hundreds of billions of dollars a year.</a:t>
            </a:r>
          </a:p>
          <a:p>
            <a:pPr eaLnBrk="1" fontAlgn="auto" hangingPunct="1">
              <a:lnSpc>
                <a:spcPct val="90000"/>
              </a:lnSpc>
              <a:spcAft>
                <a:spcPts val="0"/>
              </a:spcAft>
              <a:defRPr/>
            </a:pPr>
            <a:r>
              <a:rPr lang="en-US" sz="2800" dirty="0"/>
              <a:t>Sellers can sell directly to buyers, resulting in a peer-to-peer economy.</a:t>
            </a:r>
          </a:p>
          <a:p>
            <a:pPr eaLnBrk="1" fontAlgn="auto" hangingPunct="1">
              <a:lnSpc>
                <a:spcPct val="90000"/>
              </a:lnSpc>
              <a:spcAft>
                <a:spcPts val="0"/>
              </a:spcAft>
              <a:defRPr/>
            </a:pPr>
            <a:endParaRPr lang="en-US" sz="2800" dirty="0"/>
          </a:p>
        </p:txBody>
      </p:sp>
      <p:sp>
        <p:nvSpPr>
          <p:cNvPr id="4" name="Content Placeholder 3"/>
          <p:cNvSpPr>
            <a:spLocks noGrp="1"/>
          </p:cNvSpPr>
          <p:nvPr>
            <p:ph sz="quarter" idx="10"/>
          </p:nvPr>
        </p:nvSpPr>
        <p:spPr>
          <a:xfrm>
            <a:off x="3733800" y="6365875"/>
            <a:ext cx="2362200" cy="381000"/>
          </a:xfrm>
        </p:spPr>
        <p:txBody>
          <a:bodyPr rtlCol="0"/>
          <a:lstStyle/>
          <a:p>
            <a:pPr eaLnBrk="1" fontAlgn="auto" hangingPunct="1">
              <a:spcAft>
                <a:spcPts val="0"/>
              </a:spcAft>
              <a:defRPr/>
            </a:pPr>
            <a:r>
              <a:rPr lang="en-US" dirty="0"/>
              <a:t>34</a:t>
            </a:r>
          </a:p>
        </p:txBody>
      </p:sp>
      <p:sp>
        <p:nvSpPr>
          <p:cNvPr id="6" name="Title 2"/>
          <p:cNvSpPr>
            <a:spLocks noGrp="1"/>
          </p:cNvSpPr>
          <p:nvPr>
            <p:ph type="title"/>
          </p:nvPr>
        </p:nvSpPr>
        <p:spPr>
          <a:xfrm>
            <a:off x="1219200" y="228600"/>
            <a:ext cx="7924800" cy="1143000"/>
          </a:xfrm>
        </p:spPr>
        <p:txBody>
          <a:bodyPr>
            <a:normAutofit/>
          </a:bodyPr>
          <a:lstStyle/>
          <a:p>
            <a:pPr>
              <a:defRPr/>
            </a:pPr>
            <a:r>
              <a:rPr lang="en-US" sz="3400" b="1" dirty="0">
                <a:solidFill>
                  <a:srgbClr val="C00000"/>
                </a:solidFill>
              </a:rPr>
              <a:t>2. Change and Unexpected Developments..</a:t>
            </a:r>
            <a:endParaRPr lang="en-US" sz="3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43000" y="1371600"/>
            <a:ext cx="7620000" cy="4876800"/>
          </a:xfrm>
        </p:spPr>
        <p:txBody>
          <a:bodyPr rtlCol="0">
            <a:normAutofit fontScale="92500" lnSpcReduction="10000"/>
          </a:bodyPr>
          <a:lstStyle/>
          <a:p>
            <a:pPr marL="0" indent="0" eaLnBrk="1" fontAlgn="auto" hangingPunct="1">
              <a:spcAft>
                <a:spcPts val="0"/>
              </a:spcAft>
              <a:buFont typeface="Wingdings" pitchFamily="2" charset="2"/>
              <a:buNone/>
              <a:defRPr/>
            </a:pPr>
            <a:r>
              <a:rPr lang="en-US" sz="3900" b="1" dirty="0">
                <a:solidFill>
                  <a:srgbClr val="0070C0"/>
                </a:solidFill>
              </a:rPr>
              <a:t>E-commerce and trust concerns</a:t>
            </a:r>
          </a:p>
          <a:p>
            <a:pPr eaLnBrk="1" fontAlgn="auto" hangingPunct="1">
              <a:lnSpc>
                <a:spcPct val="90000"/>
              </a:lnSpc>
              <a:spcAft>
                <a:spcPts val="0"/>
              </a:spcAft>
              <a:defRPr/>
            </a:pPr>
            <a:r>
              <a:rPr lang="en-US" sz="2800" dirty="0"/>
              <a:t>People were reluctant to provide credit card information to make online purchases, so </a:t>
            </a:r>
            <a:r>
              <a:rPr lang="en-US" sz="2800" dirty="0">
                <a:hlinkClick r:id="rId3"/>
              </a:rPr>
              <a:t>PayPal.com</a:t>
            </a:r>
            <a:r>
              <a:rPr lang="en-US" sz="2800" dirty="0"/>
              <a:t> grew out of need for trusted intermediary to handle payments. </a:t>
            </a:r>
          </a:p>
          <a:p>
            <a:pPr eaLnBrk="1" fontAlgn="auto" hangingPunct="1">
              <a:lnSpc>
                <a:spcPct val="90000"/>
              </a:lnSpc>
              <a:spcAft>
                <a:spcPts val="0"/>
              </a:spcAft>
              <a:defRPr/>
            </a:pPr>
            <a:r>
              <a:rPr lang="en-US" sz="2800" dirty="0"/>
              <a:t>Encryption and secure servers made payments safer.</a:t>
            </a:r>
          </a:p>
          <a:p>
            <a:pPr eaLnBrk="1" fontAlgn="auto" hangingPunct="1">
              <a:lnSpc>
                <a:spcPct val="90000"/>
              </a:lnSpc>
              <a:spcAft>
                <a:spcPts val="0"/>
              </a:spcAft>
              <a:defRPr/>
            </a:pPr>
            <a:r>
              <a:rPr lang="en-US" sz="2800" dirty="0"/>
              <a:t>The Better Business Bureau established a Web site to help consumers see if others have complained about a business.</a:t>
            </a:r>
          </a:p>
          <a:p>
            <a:pPr eaLnBrk="1" fontAlgn="auto" hangingPunct="1">
              <a:lnSpc>
                <a:spcPct val="90000"/>
              </a:lnSpc>
              <a:spcAft>
                <a:spcPts val="0"/>
              </a:spcAft>
              <a:defRPr/>
            </a:pPr>
            <a:r>
              <a:rPr lang="en-US" sz="2800" dirty="0"/>
              <a:t>As online sales increased, competition led traditional stores to adopt some of the practices of e-commerce, such as consumer-friendly return policies.</a:t>
            </a:r>
          </a:p>
        </p:txBody>
      </p:sp>
      <p:sp>
        <p:nvSpPr>
          <p:cNvPr id="4" name="Content Placeholder 3"/>
          <p:cNvSpPr>
            <a:spLocks noGrp="1"/>
          </p:cNvSpPr>
          <p:nvPr>
            <p:ph sz="quarter" idx="10"/>
          </p:nvPr>
        </p:nvSpPr>
        <p:spPr>
          <a:xfrm>
            <a:off x="3733800" y="6365875"/>
            <a:ext cx="2362200" cy="381000"/>
          </a:xfrm>
        </p:spPr>
        <p:txBody>
          <a:bodyPr rtlCol="0"/>
          <a:lstStyle/>
          <a:p>
            <a:pPr eaLnBrk="1" fontAlgn="auto" hangingPunct="1">
              <a:spcAft>
                <a:spcPts val="0"/>
              </a:spcAft>
              <a:defRPr/>
            </a:pPr>
            <a:r>
              <a:rPr lang="en-US" dirty="0"/>
              <a:t>34-35</a:t>
            </a:r>
          </a:p>
        </p:txBody>
      </p:sp>
      <p:sp>
        <p:nvSpPr>
          <p:cNvPr id="6" name="Title 2"/>
          <p:cNvSpPr>
            <a:spLocks noGrp="1"/>
          </p:cNvSpPr>
          <p:nvPr>
            <p:ph type="title"/>
          </p:nvPr>
        </p:nvSpPr>
        <p:spPr>
          <a:xfrm>
            <a:off x="1219200" y="228600"/>
            <a:ext cx="7924800" cy="1143000"/>
          </a:xfrm>
        </p:spPr>
        <p:txBody>
          <a:bodyPr>
            <a:normAutofit/>
          </a:bodyPr>
          <a:lstStyle/>
          <a:p>
            <a:pPr>
              <a:defRPr/>
            </a:pPr>
            <a:r>
              <a:rPr lang="en-US" sz="3400" b="1" dirty="0">
                <a:solidFill>
                  <a:srgbClr val="C00000"/>
                </a:solidFill>
              </a:rPr>
              <a:t>2. Change and Unexpected Developments..</a:t>
            </a:r>
            <a:endParaRPr lang="en-US" sz="3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43000" y="1371600"/>
            <a:ext cx="7848600" cy="4876800"/>
          </a:xfrm>
        </p:spPr>
        <p:txBody>
          <a:bodyPr rtlCol="0">
            <a:normAutofit/>
          </a:bodyPr>
          <a:lstStyle/>
          <a:p>
            <a:pPr marL="0" indent="0" eaLnBrk="1" fontAlgn="auto" hangingPunct="1">
              <a:spcAft>
                <a:spcPts val="0"/>
              </a:spcAft>
              <a:buFont typeface="Wingdings" pitchFamily="2" charset="2"/>
              <a:buNone/>
              <a:defRPr/>
            </a:pPr>
            <a:r>
              <a:rPr lang="en-US" b="1" dirty="0">
                <a:solidFill>
                  <a:srgbClr val="0070C0"/>
                </a:solidFill>
              </a:rPr>
              <a:t>7. Free stuff</a:t>
            </a:r>
          </a:p>
          <a:p>
            <a:pPr eaLnBrk="1" fontAlgn="auto" hangingPunct="1">
              <a:spcAft>
                <a:spcPts val="0"/>
              </a:spcAft>
              <a:defRPr/>
            </a:pPr>
            <a:r>
              <a:rPr lang="en-US" sz="2800" dirty="0"/>
              <a:t>Email programs and email accounts, browsers, filters, firewalls, encryption software, word processors, spreadsheets, software for viewing documents, software to manipulate photos and video, and much more.</a:t>
            </a:r>
          </a:p>
          <a:p>
            <a:pPr eaLnBrk="1" fontAlgn="auto" hangingPunct="1">
              <a:spcAft>
                <a:spcPts val="0"/>
              </a:spcAft>
              <a:defRPr/>
            </a:pPr>
            <a:r>
              <a:rPr lang="en-US" sz="2800" dirty="0"/>
              <a:t>Phone services using VOIP such as Skype.</a:t>
            </a:r>
          </a:p>
          <a:p>
            <a:pPr algn="r" rtl="1" eaLnBrk="1" fontAlgn="auto" hangingPunct="1">
              <a:spcAft>
                <a:spcPts val="0"/>
              </a:spcAft>
              <a:defRPr/>
            </a:pPr>
            <a:r>
              <a:rPr lang="ar-JO" sz="2800" dirty="0"/>
              <a:t>الصوت عبر بروتوكول الإنترنت</a:t>
            </a:r>
            <a:endParaRPr lang="en-US" sz="2800" dirty="0"/>
          </a:p>
          <a:p>
            <a:pPr eaLnBrk="1" fontAlgn="auto" hangingPunct="1">
              <a:spcAft>
                <a:spcPts val="0"/>
              </a:spcAft>
              <a:defRPr/>
            </a:pPr>
            <a:r>
              <a:rPr lang="en-US" sz="2800" dirty="0"/>
              <a:t>University lectures.</a:t>
            </a:r>
            <a:endParaRPr lang="ar-JO" sz="2800" dirty="0"/>
          </a:p>
        </p:txBody>
      </p:sp>
      <p:sp>
        <p:nvSpPr>
          <p:cNvPr id="4" name="Content Placeholder 3"/>
          <p:cNvSpPr>
            <a:spLocks noGrp="1"/>
          </p:cNvSpPr>
          <p:nvPr>
            <p:ph sz="quarter" idx="10"/>
          </p:nvPr>
        </p:nvSpPr>
        <p:spPr>
          <a:xfrm>
            <a:off x="3733800" y="6365875"/>
            <a:ext cx="2362200" cy="381000"/>
          </a:xfrm>
        </p:spPr>
        <p:txBody>
          <a:bodyPr rtlCol="0"/>
          <a:lstStyle/>
          <a:p>
            <a:pPr eaLnBrk="1" fontAlgn="auto" hangingPunct="1">
              <a:spcAft>
                <a:spcPts val="0"/>
              </a:spcAft>
              <a:defRPr/>
            </a:pPr>
            <a:r>
              <a:rPr lang="en-US" dirty="0"/>
              <a:t>35</a:t>
            </a:r>
          </a:p>
        </p:txBody>
      </p:sp>
      <p:sp>
        <p:nvSpPr>
          <p:cNvPr id="6" name="Rectangle 5"/>
          <p:cNvSpPr/>
          <p:nvPr/>
        </p:nvSpPr>
        <p:spPr>
          <a:xfrm>
            <a:off x="914400" y="304800"/>
            <a:ext cx="7848600" cy="584775"/>
          </a:xfrm>
          <a:prstGeom prst="rect">
            <a:avLst/>
          </a:prstGeom>
        </p:spPr>
        <p:txBody>
          <a:bodyPr wrap="square">
            <a:spAutoFit/>
          </a:bodyPr>
          <a:lstStyle/>
          <a:p>
            <a:r>
              <a:rPr lang="en-US" sz="3200" b="1" dirty="0">
                <a:solidFill>
                  <a:srgbClr val="C00000"/>
                </a:solidFill>
              </a:rPr>
              <a:t>2. Change and Unexpected Developments..</a:t>
            </a:r>
            <a:endParaRPr lang="ar-JO" sz="3200" dirty="0"/>
          </a:p>
        </p:txBody>
      </p:sp>
    </p:spTree>
    <p:extLst>
      <p:ext uri="{BB962C8B-B14F-4D97-AF65-F5344CB8AC3E}">
        <p14:creationId xmlns:p14="http://schemas.microsoft.com/office/powerpoint/2010/main" val="9175556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43000" y="1679575"/>
            <a:ext cx="7543800" cy="4876800"/>
          </a:xfrm>
        </p:spPr>
        <p:txBody>
          <a:bodyPr rtlCol="0">
            <a:normAutofit/>
          </a:bodyPr>
          <a:lstStyle/>
          <a:p>
            <a:pPr marL="0" indent="0" eaLnBrk="1" fontAlgn="auto" hangingPunct="1">
              <a:spcAft>
                <a:spcPts val="0"/>
              </a:spcAft>
              <a:buFont typeface="Wingdings" pitchFamily="2" charset="2"/>
              <a:buNone/>
              <a:defRPr/>
            </a:pPr>
            <a:r>
              <a:rPr lang="en-US" sz="3600" b="1" dirty="0">
                <a:solidFill>
                  <a:srgbClr val="0070C0"/>
                </a:solidFill>
              </a:rPr>
              <a:t>Free stuff (cont.)</a:t>
            </a:r>
          </a:p>
          <a:p>
            <a:pPr eaLnBrk="1" fontAlgn="auto" hangingPunct="1">
              <a:spcAft>
                <a:spcPts val="0"/>
              </a:spcAft>
              <a:defRPr/>
            </a:pPr>
            <a:r>
              <a:rPr lang="en-US" dirty="0"/>
              <a:t>In order for companies to earn ad revenue to fund multimillion-dollar services, many free sites collect information about our online activities and sell it to advertisers.  </a:t>
            </a:r>
          </a:p>
        </p:txBody>
      </p:sp>
      <p:sp>
        <p:nvSpPr>
          <p:cNvPr id="4" name="Content Placeholder 3"/>
          <p:cNvSpPr>
            <a:spLocks noGrp="1"/>
          </p:cNvSpPr>
          <p:nvPr>
            <p:ph sz="quarter" idx="10"/>
          </p:nvPr>
        </p:nvSpPr>
        <p:spPr>
          <a:xfrm>
            <a:off x="3733800" y="6365875"/>
            <a:ext cx="2362200" cy="381000"/>
          </a:xfrm>
        </p:spPr>
        <p:txBody>
          <a:bodyPr rtlCol="0"/>
          <a:lstStyle/>
          <a:p>
            <a:pPr eaLnBrk="1" fontAlgn="auto" hangingPunct="1">
              <a:spcAft>
                <a:spcPts val="0"/>
              </a:spcAft>
              <a:defRPr/>
            </a:pPr>
            <a:r>
              <a:rPr lang="en-US" dirty="0"/>
              <a:t>36</a:t>
            </a:r>
          </a:p>
        </p:txBody>
      </p:sp>
      <p:sp>
        <p:nvSpPr>
          <p:cNvPr id="6" name="Title 2"/>
          <p:cNvSpPr>
            <a:spLocks noGrp="1"/>
          </p:cNvSpPr>
          <p:nvPr>
            <p:ph type="title"/>
          </p:nvPr>
        </p:nvSpPr>
        <p:spPr>
          <a:xfrm>
            <a:off x="1219200" y="228600"/>
            <a:ext cx="7924800" cy="1143000"/>
          </a:xfrm>
        </p:spPr>
        <p:txBody>
          <a:bodyPr>
            <a:normAutofit/>
          </a:bodyPr>
          <a:lstStyle/>
          <a:p>
            <a:pPr>
              <a:defRPr/>
            </a:pPr>
            <a:r>
              <a:rPr lang="en-US" sz="3400" b="1" dirty="0">
                <a:solidFill>
                  <a:srgbClr val="C00000"/>
                </a:solidFill>
              </a:rPr>
              <a:t>2. Change and Unexpected Developments..</a:t>
            </a:r>
            <a:endParaRPr lang="en-US" sz="3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rtlCol="0">
            <a:normAutofit/>
          </a:bodyPr>
          <a:lstStyle/>
          <a:p>
            <a:pPr marL="0" indent="0" eaLnBrk="1" fontAlgn="auto" hangingPunct="1">
              <a:spcAft>
                <a:spcPts val="0"/>
              </a:spcAft>
              <a:buFont typeface="Wingdings" pitchFamily="2" charset="2"/>
              <a:buNone/>
              <a:defRPr/>
            </a:pPr>
            <a:r>
              <a:rPr lang="en-US" b="1" dirty="0">
                <a:solidFill>
                  <a:srgbClr val="0070C0"/>
                </a:solidFill>
              </a:rPr>
              <a:t>8. Artificial intelligence</a:t>
            </a:r>
          </a:p>
          <a:p>
            <a:pPr marL="0" indent="0" eaLnBrk="1" fontAlgn="auto" hangingPunct="1">
              <a:spcAft>
                <a:spcPts val="0"/>
              </a:spcAft>
              <a:buNone/>
              <a:defRPr/>
            </a:pPr>
            <a:r>
              <a:rPr lang="en-US" sz="2800" dirty="0"/>
              <a:t>A branch of computer science that makes computers perform tasks normally requiring human intelligence.</a:t>
            </a:r>
          </a:p>
          <a:p>
            <a:pPr eaLnBrk="1" fontAlgn="auto" hangingPunct="1">
              <a:spcAft>
                <a:spcPts val="0"/>
              </a:spcAft>
              <a:defRPr/>
            </a:pPr>
            <a:r>
              <a:rPr lang="en-US" sz="2800" dirty="0"/>
              <a:t>Learning is a characteristic of many AI programs. </a:t>
            </a:r>
          </a:p>
          <a:p>
            <a:pPr eaLnBrk="1" fontAlgn="auto" hangingPunct="1">
              <a:spcAft>
                <a:spcPts val="0"/>
              </a:spcAft>
              <a:defRPr/>
            </a:pPr>
            <a:r>
              <a:rPr lang="en-US" sz="2800" dirty="0"/>
              <a:t>Researchers realized that narrow, specialized skills were easier for computers than what a five-year-old does: </a:t>
            </a:r>
            <a:r>
              <a:rPr lang="en-US" sz="2800" b="1" dirty="0"/>
              <a:t>recognize people, carry on a conversation, respond intelligently to the environment. </a:t>
            </a:r>
          </a:p>
          <a:p>
            <a:pPr eaLnBrk="1" fontAlgn="auto" hangingPunct="1">
              <a:spcAft>
                <a:spcPts val="0"/>
              </a:spcAft>
              <a:defRPr/>
            </a:pPr>
            <a:endParaRPr lang="en-US" sz="2800" dirty="0"/>
          </a:p>
          <a:p>
            <a:pPr eaLnBrk="1" fontAlgn="auto" hangingPunct="1">
              <a:spcAft>
                <a:spcPts val="0"/>
              </a:spcAft>
              <a:defRPr/>
            </a:pPr>
            <a:endParaRPr lang="en-US" sz="2800" dirty="0"/>
          </a:p>
        </p:txBody>
      </p:sp>
      <p:sp>
        <p:nvSpPr>
          <p:cNvPr id="4" name="Content Placeholder 3"/>
          <p:cNvSpPr>
            <a:spLocks noGrp="1"/>
          </p:cNvSpPr>
          <p:nvPr>
            <p:ph sz="quarter" idx="10"/>
          </p:nvPr>
        </p:nvSpPr>
        <p:spPr>
          <a:xfrm>
            <a:off x="3733800" y="6365875"/>
            <a:ext cx="2362200" cy="381000"/>
          </a:xfrm>
        </p:spPr>
        <p:txBody>
          <a:bodyPr rtlCol="0"/>
          <a:lstStyle/>
          <a:p>
            <a:pPr eaLnBrk="1" fontAlgn="auto" hangingPunct="1">
              <a:spcAft>
                <a:spcPts val="0"/>
              </a:spcAft>
              <a:defRPr/>
            </a:pPr>
            <a:r>
              <a:rPr lang="en-US" dirty="0"/>
              <a:t>36</a:t>
            </a:r>
          </a:p>
        </p:txBody>
      </p:sp>
      <p:sp>
        <p:nvSpPr>
          <p:cNvPr id="6" name="Title 2"/>
          <p:cNvSpPr>
            <a:spLocks noGrp="1"/>
          </p:cNvSpPr>
          <p:nvPr>
            <p:ph type="title"/>
          </p:nvPr>
        </p:nvSpPr>
        <p:spPr>
          <a:xfrm>
            <a:off x="1219200" y="228600"/>
            <a:ext cx="7924800" cy="1143000"/>
          </a:xfrm>
        </p:spPr>
        <p:txBody>
          <a:bodyPr>
            <a:normAutofit/>
          </a:bodyPr>
          <a:lstStyle/>
          <a:p>
            <a:pPr>
              <a:defRPr/>
            </a:pPr>
            <a:r>
              <a:rPr lang="en-US" sz="3400" b="1" dirty="0">
                <a:solidFill>
                  <a:srgbClr val="C00000"/>
                </a:solidFill>
              </a:rPr>
              <a:t>2. Change and Unexpected Developments..</a:t>
            </a:r>
            <a:endParaRPr lang="en-US" sz="3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rtlCol="0">
            <a:normAutofit/>
          </a:bodyPr>
          <a:lstStyle/>
          <a:p>
            <a:pPr marL="0" indent="0" eaLnBrk="1" fontAlgn="auto" hangingPunct="1">
              <a:spcAft>
                <a:spcPts val="0"/>
              </a:spcAft>
              <a:buFont typeface="Wingdings" pitchFamily="2" charset="2"/>
              <a:buNone/>
              <a:defRPr/>
            </a:pPr>
            <a:r>
              <a:rPr lang="en-US" b="1" dirty="0">
                <a:solidFill>
                  <a:srgbClr val="0070C0"/>
                </a:solidFill>
              </a:rPr>
              <a:t>Artificial intelligence (cont.)</a:t>
            </a:r>
          </a:p>
          <a:p>
            <a:pPr eaLnBrk="1" fontAlgn="auto" hangingPunct="1">
              <a:spcAft>
                <a:spcPts val="0"/>
              </a:spcAft>
              <a:defRPr/>
            </a:pPr>
            <a:r>
              <a:rPr lang="en-US" sz="2800" dirty="0"/>
              <a:t>Many AI applications involve pattern recognition.</a:t>
            </a:r>
          </a:p>
          <a:p>
            <a:pPr eaLnBrk="1" fontAlgn="auto" hangingPunct="1">
              <a:spcAft>
                <a:spcPts val="0"/>
              </a:spcAft>
              <a:defRPr/>
            </a:pPr>
            <a:r>
              <a:rPr lang="en-US" sz="2800" dirty="0"/>
              <a:t>Applications include reading handwriting, matching fingerprints, and matching faces in photos.</a:t>
            </a:r>
          </a:p>
          <a:p>
            <a:pPr eaLnBrk="1" fontAlgn="auto" hangingPunct="1">
              <a:spcAft>
                <a:spcPts val="0"/>
              </a:spcAft>
              <a:defRPr/>
            </a:pPr>
            <a:r>
              <a:rPr lang="en-US" sz="2800" dirty="0"/>
              <a:t>Speech recognition is now a common tool.</a:t>
            </a:r>
          </a:p>
          <a:p>
            <a:pPr eaLnBrk="1" fontAlgn="auto" hangingPunct="1">
              <a:spcAft>
                <a:spcPts val="0"/>
              </a:spcAft>
              <a:defRPr/>
            </a:pPr>
            <a:endParaRPr lang="en-US" sz="2800" dirty="0"/>
          </a:p>
        </p:txBody>
      </p:sp>
      <p:sp>
        <p:nvSpPr>
          <p:cNvPr id="4" name="Content Placeholder 3"/>
          <p:cNvSpPr>
            <a:spLocks noGrp="1"/>
          </p:cNvSpPr>
          <p:nvPr>
            <p:ph sz="quarter" idx="10"/>
          </p:nvPr>
        </p:nvSpPr>
        <p:spPr>
          <a:xfrm>
            <a:off x="3733800" y="6365875"/>
            <a:ext cx="2362200" cy="381000"/>
          </a:xfrm>
        </p:spPr>
        <p:txBody>
          <a:bodyPr rtlCol="0"/>
          <a:lstStyle/>
          <a:p>
            <a:pPr eaLnBrk="1" fontAlgn="auto" hangingPunct="1">
              <a:spcAft>
                <a:spcPts val="0"/>
              </a:spcAft>
              <a:defRPr/>
            </a:pPr>
            <a:r>
              <a:rPr lang="en-US" dirty="0"/>
              <a:t>37</a:t>
            </a:r>
          </a:p>
        </p:txBody>
      </p:sp>
      <p:sp>
        <p:nvSpPr>
          <p:cNvPr id="6" name="Title 2"/>
          <p:cNvSpPr>
            <a:spLocks noGrp="1"/>
          </p:cNvSpPr>
          <p:nvPr>
            <p:ph type="title"/>
          </p:nvPr>
        </p:nvSpPr>
        <p:spPr>
          <a:xfrm>
            <a:off x="1219200" y="228600"/>
            <a:ext cx="7924800" cy="1143000"/>
          </a:xfrm>
        </p:spPr>
        <p:txBody>
          <a:bodyPr>
            <a:normAutofit/>
          </a:bodyPr>
          <a:lstStyle/>
          <a:p>
            <a:pPr>
              <a:defRPr/>
            </a:pPr>
            <a:r>
              <a:rPr lang="en-US" sz="3400" b="1" dirty="0">
                <a:solidFill>
                  <a:srgbClr val="C00000"/>
                </a:solidFill>
              </a:rPr>
              <a:t>2. Change and Unexpected Developments..</a:t>
            </a:r>
            <a:endParaRPr lang="en-US" sz="3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a:xfrm>
            <a:off x="1219200" y="2133600"/>
            <a:ext cx="7620000" cy="2895600"/>
          </a:xfrm>
          <a:solidFill>
            <a:schemeClr val="accent3">
              <a:lumMod val="40000"/>
              <a:lumOff val="60000"/>
            </a:schemeClr>
          </a:solidFill>
        </p:spPr>
        <p:txBody>
          <a:bodyPr rtlCol="0">
            <a:normAutofit/>
          </a:bodyPr>
          <a:lstStyle/>
          <a:p>
            <a:pPr marL="514350" indent="-514350" eaLnBrk="1" fontAlgn="auto" hangingPunct="1">
              <a:spcAft>
                <a:spcPts val="0"/>
              </a:spcAft>
              <a:buClrTx/>
              <a:buFont typeface="+mj-lt"/>
              <a:buAutoNum type="arabicPeriod"/>
              <a:defRPr/>
            </a:pPr>
            <a:r>
              <a:rPr lang="en-US" b="1" dirty="0">
                <a:solidFill>
                  <a:srgbClr val="C00000"/>
                </a:solidFill>
              </a:rPr>
              <a:t>The Pace of Change</a:t>
            </a:r>
          </a:p>
          <a:p>
            <a:pPr marL="514350" indent="-514350" eaLnBrk="1" fontAlgn="auto" hangingPunct="1">
              <a:spcAft>
                <a:spcPts val="0"/>
              </a:spcAft>
              <a:buClrTx/>
              <a:buFont typeface="+mj-lt"/>
              <a:buAutoNum type="arabicPeriod"/>
              <a:defRPr/>
            </a:pPr>
            <a:r>
              <a:rPr lang="en-US" b="1" dirty="0">
                <a:solidFill>
                  <a:srgbClr val="C00000"/>
                </a:solidFill>
              </a:rPr>
              <a:t>Change and Unexpected Developments</a:t>
            </a:r>
          </a:p>
          <a:p>
            <a:pPr marL="514350" indent="-514350" eaLnBrk="1" fontAlgn="auto" hangingPunct="1">
              <a:spcAft>
                <a:spcPts val="0"/>
              </a:spcAft>
              <a:buClrTx/>
              <a:buFont typeface="+mj-lt"/>
              <a:buAutoNum type="arabicPeriod"/>
              <a:defRPr/>
            </a:pPr>
            <a:r>
              <a:rPr lang="en-US" b="1" dirty="0">
                <a:solidFill>
                  <a:srgbClr val="C00000"/>
                </a:solidFill>
              </a:rPr>
              <a:t>Themes</a:t>
            </a:r>
          </a:p>
          <a:p>
            <a:pPr marL="514350" indent="-514350" eaLnBrk="1" fontAlgn="auto" hangingPunct="1">
              <a:spcAft>
                <a:spcPts val="0"/>
              </a:spcAft>
              <a:buClrTx/>
              <a:buFont typeface="+mj-lt"/>
              <a:buAutoNum type="arabicPeriod"/>
              <a:defRPr/>
            </a:pPr>
            <a:r>
              <a:rPr lang="en-US" b="1" dirty="0">
                <a:solidFill>
                  <a:srgbClr val="C00000"/>
                </a:solidFill>
              </a:rPr>
              <a:t>Ethics</a:t>
            </a:r>
          </a:p>
        </p:txBody>
      </p:sp>
      <p:sp>
        <p:nvSpPr>
          <p:cNvPr id="19458" name="Rectangle 2"/>
          <p:cNvSpPr>
            <a:spLocks noGrp="1" noChangeArrowheads="1"/>
          </p:cNvSpPr>
          <p:nvPr>
            <p:ph type="title"/>
          </p:nvPr>
        </p:nvSpPr>
        <p:spPr>
          <a:xfrm>
            <a:off x="1219200" y="152400"/>
            <a:ext cx="7162800" cy="1295400"/>
          </a:xfrm>
        </p:spPr>
        <p:txBody>
          <a:bodyPr/>
          <a:lstStyle/>
          <a:p>
            <a:pPr eaLnBrk="1" fontAlgn="auto" hangingPunct="1">
              <a:spcAft>
                <a:spcPts val="0"/>
              </a:spcAft>
              <a:defRPr/>
            </a:pPr>
            <a:r>
              <a:rPr lang="en-US" b="1" dirty="0"/>
              <a:t>What We Will Cover</a:t>
            </a:r>
          </a:p>
        </p:txBody>
      </p:sp>
      <p:sp>
        <p:nvSpPr>
          <p:cNvPr id="3" name="Content Placeholder 2"/>
          <p:cNvSpPr>
            <a:spLocks noGrp="1"/>
          </p:cNvSpPr>
          <p:nvPr>
            <p:ph sz="quarter" idx="10"/>
          </p:nvPr>
        </p:nvSpPr>
        <p:spPr>
          <a:xfrm>
            <a:off x="3733800" y="6431189"/>
            <a:ext cx="2362200" cy="381000"/>
          </a:xfrm>
        </p:spPr>
        <p:txBody>
          <a:bodyPr rtlCol="0"/>
          <a:lstStyle/>
          <a:p>
            <a:pPr eaLnBrk="1" fontAlgn="auto" hangingPunct="1">
              <a:spcAft>
                <a:spcPts val="0"/>
              </a:spcAft>
              <a:defRPr/>
            </a:pPr>
            <a:r>
              <a:rPr lang="en-US" dirty="0"/>
              <a:t>21</a:t>
            </a:r>
          </a:p>
        </p:txBody>
      </p:sp>
      <p:pic>
        <p:nvPicPr>
          <p:cNvPr id="5" name="Picture 4"/>
          <p:cNvPicPr>
            <a:picLocks noChangeAspect="1"/>
          </p:cNvPicPr>
          <p:nvPr/>
        </p:nvPicPr>
        <p:blipFill>
          <a:blip r:embed="rId2"/>
          <a:stretch>
            <a:fillRect/>
          </a:stretch>
        </p:blipFill>
        <p:spPr>
          <a:xfrm>
            <a:off x="5105400" y="3771900"/>
            <a:ext cx="3574511" cy="251460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19200" y="2057400"/>
            <a:ext cx="7620000" cy="4191000"/>
          </a:xfrm>
        </p:spPr>
        <p:txBody>
          <a:bodyPr rtlCol="0">
            <a:normAutofit/>
          </a:bodyPr>
          <a:lstStyle/>
          <a:p>
            <a:pPr marL="0" indent="0" eaLnBrk="1" fontAlgn="auto" hangingPunct="1">
              <a:spcAft>
                <a:spcPts val="0"/>
              </a:spcAft>
              <a:buFont typeface="Wingdings" pitchFamily="2" charset="2"/>
              <a:buNone/>
              <a:defRPr/>
            </a:pPr>
            <a:r>
              <a:rPr lang="en-US" sz="3600" b="1" dirty="0">
                <a:solidFill>
                  <a:srgbClr val="0070C0"/>
                </a:solidFill>
              </a:rPr>
              <a:t>Artificial intelligence (cont.)</a:t>
            </a:r>
          </a:p>
          <a:p>
            <a:pPr eaLnBrk="1" fontAlgn="auto" hangingPunct="1">
              <a:spcAft>
                <a:spcPts val="0"/>
              </a:spcAft>
              <a:defRPr/>
            </a:pPr>
            <a:r>
              <a:rPr lang="en-US" sz="2800" dirty="0"/>
              <a:t>Turing Test: If the computer convinces the human subject that the computer is human, the computer is said to “pass”.</a:t>
            </a:r>
          </a:p>
          <a:p>
            <a:pPr eaLnBrk="1" fontAlgn="auto" hangingPunct="1">
              <a:spcAft>
                <a:spcPts val="0"/>
              </a:spcAft>
              <a:defRPr/>
            </a:pPr>
            <a:endParaRPr lang="en-US" sz="2800" dirty="0"/>
          </a:p>
          <a:p>
            <a:pPr eaLnBrk="1" fontAlgn="auto" hangingPunct="1">
              <a:spcAft>
                <a:spcPts val="0"/>
              </a:spcAft>
              <a:defRPr/>
            </a:pPr>
            <a:endParaRPr lang="en-US" sz="2800" dirty="0"/>
          </a:p>
        </p:txBody>
      </p:sp>
      <p:sp>
        <p:nvSpPr>
          <p:cNvPr id="4" name="Content Placeholder 3"/>
          <p:cNvSpPr>
            <a:spLocks noGrp="1"/>
          </p:cNvSpPr>
          <p:nvPr>
            <p:ph sz="quarter" idx="10"/>
          </p:nvPr>
        </p:nvSpPr>
        <p:spPr>
          <a:xfrm>
            <a:off x="3733800" y="6365875"/>
            <a:ext cx="2362200" cy="381000"/>
          </a:xfrm>
        </p:spPr>
        <p:txBody>
          <a:bodyPr rtlCol="0"/>
          <a:lstStyle/>
          <a:p>
            <a:pPr eaLnBrk="1" fontAlgn="auto" hangingPunct="1">
              <a:spcAft>
                <a:spcPts val="0"/>
              </a:spcAft>
              <a:defRPr/>
            </a:pPr>
            <a:r>
              <a:rPr lang="en-US" dirty="0"/>
              <a:t>37</a:t>
            </a:r>
          </a:p>
        </p:txBody>
      </p:sp>
      <p:sp>
        <p:nvSpPr>
          <p:cNvPr id="6" name="Title 2"/>
          <p:cNvSpPr>
            <a:spLocks noGrp="1"/>
          </p:cNvSpPr>
          <p:nvPr>
            <p:ph type="title"/>
          </p:nvPr>
        </p:nvSpPr>
        <p:spPr>
          <a:xfrm>
            <a:off x="1219200" y="228600"/>
            <a:ext cx="7924800" cy="1143000"/>
          </a:xfrm>
        </p:spPr>
        <p:txBody>
          <a:bodyPr>
            <a:normAutofit/>
          </a:bodyPr>
          <a:lstStyle/>
          <a:p>
            <a:pPr>
              <a:defRPr/>
            </a:pPr>
            <a:r>
              <a:rPr lang="en-US" sz="3400" b="1" dirty="0">
                <a:solidFill>
                  <a:srgbClr val="C00000"/>
                </a:solidFill>
              </a:rPr>
              <a:t>2. Change and Unexpected Developments..</a:t>
            </a:r>
            <a:endParaRPr lang="en-US" sz="3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Slide Number Placeholder 2"/>
          <p:cNvSpPr>
            <a:spLocks noGrp="1"/>
          </p:cNvSpPr>
          <p:nvPr>
            <p:ph type="sldNum" sz="quarter" idx="12"/>
          </p:nvPr>
        </p:nvSpPr>
        <p:spPr/>
        <p:txBody>
          <a:bodyPr/>
          <a:lstStyle/>
          <a:p>
            <a:pPr>
              <a:defRPr/>
            </a:pPr>
            <a:r>
              <a:rPr lang="en-US" altLang="en-US"/>
              <a:t>1-</a:t>
            </a:r>
            <a:fld id="{3FB048C4-AAD8-4991-82B3-3D7981F53094}" type="slidenum">
              <a:rPr lang="en-US" altLang="en-US" smtClean="0"/>
              <a:pPr>
                <a:defRPr/>
              </a:pPr>
              <a:t>31</a:t>
            </a:fld>
            <a:endParaRPr lang="en-US" altLang="en-US"/>
          </a:p>
        </p:txBody>
      </p:sp>
      <p:pic>
        <p:nvPicPr>
          <p:cNvPr id="5" name="Picture 4"/>
          <p:cNvPicPr>
            <a:picLocks noChangeAspect="1"/>
          </p:cNvPicPr>
          <p:nvPr/>
        </p:nvPicPr>
        <p:blipFill>
          <a:blip r:embed="rId3"/>
          <a:stretch>
            <a:fillRect/>
          </a:stretch>
        </p:blipFill>
        <p:spPr>
          <a:xfrm>
            <a:off x="914400" y="3940585"/>
            <a:ext cx="8237220" cy="2753109"/>
          </a:xfrm>
          <a:prstGeom prst="rect">
            <a:avLst/>
          </a:prstGeom>
        </p:spPr>
      </p:pic>
    </p:spTree>
    <p:extLst>
      <p:ext uri="{BB962C8B-B14F-4D97-AF65-F5344CB8AC3E}">
        <p14:creationId xmlns:p14="http://schemas.microsoft.com/office/powerpoint/2010/main" val="5673608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pPr>
              <a:defRPr/>
            </a:pPr>
            <a:r>
              <a:rPr lang="en-US" altLang="en-US"/>
              <a:t>1-</a:t>
            </a:r>
            <a:fld id="{3FB048C4-AAD8-4991-82B3-3D7981F53094}" type="slidenum">
              <a:rPr lang="en-US" altLang="en-US" smtClean="0"/>
              <a:pPr>
                <a:defRPr/>
              </a:pPr>
              <a:t>32</a:t>
            </a:fld>
            <a:endParaRPr lang="en-US" altLang="en-US"/>
          </a:p>
        </p:txBody>
      </p:sp>
      <p:pic>
        <p:nvPicPr>
          <p:cNvPr id="4" name="Picture 3"/>
          <p:cNvPicPr>
            <a:picLocks noChangeAspect="1"/>
          </p:cNvPicPr>
          <p:nvPr/>
        </p:nvPicPr>
        <p:blipFill>
          <a:blip r:embed="rId3"/>
          <a:stretch>
            <a:fillRect/>
          </a:stretch>
        </p:blipFill>
        <p:spPr>
          <a:xfrm>
            <a:off x="-886587" y="-667322"/>
            <a:ext cx="10917174" cy="8192643"/>
          </a:xfrm>
          <a:prstGeom prst="rect">
            <a:avLst/>
          </a:prstGeom>
        </p:spPr>
      </p:pic>
    </p:spTree>
    <p:extLst>
      <p:ext uri="{BB962C8B-B14F-4D97-AF65-F5344CB8AC3E}">
        <p14:creationId xmlns:p14="http://schemas.microsoft.com/office/powerpoint/2010/main" val="16737593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p:txBody>
          <a:bodyPr rtlCol="0">
            <a:normAutofit fontScale="85000" lnSpcReduction="20000"/>
          </a:bodyPr>
          <a:lstStyle/>
          <a:p>
            <a:pPr marL="0" indent="0" eaLnBrk="1" fontAlgn="auto" hangingPunct="1">
              <a:spcAft>
                <a:spcPts val="0"/>
              </a:spcAft>
              <a:buFont typeface="Wingdings" pitchFamily="2" charset="2"/>
              <a:buNone/>
              <a:defRPr/>
            </a:pPr>
            <a:r>
              <a:rPr lang="en-US" sz="4200" b="1" dirty="0">
                <a:solidFill>
                  <a:srgbClr val="0070C0"/>
                </a:solidFill>
              </a:rPr>
              <a:t>Discussion Questions:</a:t>
            </a:r>
          </a:p>
          <a:p>
            <a:pPr marL="0" indent="0" eaLnBrk="1" fontAlgn="auto" hangingPunct="1">
              <a:spcAft>
                <a:spcPts val="0"/>
              </a:spcAft>
              <a:buFont typeface="Wingdings" pitchFamily="2" charset="2"/>
              <a:buNone/>
              <a:defRPr/>
            </a:pPr>
            <a:r>
              <a:rPr lang="en-US" b="1" dirty="0"/>
              <a:t>How will we react when we can go into a hospital for surgery performed entirely by a machine? Will it be scarier than riding in the first automatic elevators or airplanes?</a:t>
            </a:r>
          </a:p>
          <a:p>
            <a:pPr marL="0" indent="0" eaLnBrk="1" fontAlgn="auto" hangingPunct="1">
              <a:spcAft>
                <a:spcPts val="0"/>
              </a:spcAft>
              <a:buFont typeface="Wingdings" pitchFamily="2" charset="2"/>
              <a:buNone/>
              <a:defRPr/>
            </a:pPr>
            <a:endParaRPr lang="en-US" b="1" dirty="0"/>
          </a:p>
          <a:p>
            <a:pPr marL="0" indent="0" eaLnBrk="1" fontAlgn="auto" hangingPunct="1">
              <a:spcAft>
                <a:spcPts val="0"/>
              </a:spcAft>
              <a:buFont typeface="Wingdings" pitchFamily="2" charset="2"/>
              <a:buNone/>
              <a:defRPr/>
            </a:pPr>
            <a:r>
              <a:rPr lang="en-US" b="1" dirty="0"/>
              <a:t>How will we react when we can have a conversation and not know if we are conversing with a human or a machine?</a:t>
            </a:r>
          </a:p>
          <a:p>
            <a:pPr marL="0" indent="0" eaLnBrk="1" fontAlgn="auto" hangingPunct="1">
              <a:spcAft>
                <a:spcPts val="0"/>
              </a:spcAft>
              <a:buFont typeface="Wingdings" pitchFamily="2" charset="2"/>
              <a:buNone/>
              <a:defRPr/>
            </a:pPr>
            <a:endParaRPr lang="en-US" b="1" dirty="0"/>
          </a:p>
          <a:p>
            <a:pPr marL="0" indent="0" eaLnBrk="1" fontAlgn="auto" hangingPunct="1">
              <a:spcAft>
                <a:spcPts val="0"/>
              </a:spcAft>
              <a:buFont typeface="Wingdings" pitchFamily="2" charset="2"/>
              <a:buNone/>
              <a:defRPr/>
            </a:pPr>
            <a:r>
              <a:rPr lang="en-US" b="1" dirty="0"/>
              <a:t>How will we react when chips implanted in our brains enhance our memory with gigabytes of data and a search engine? Will we still be human?</a:t>
            </a:r>
          </a:p>
        </p:txBody>
      </p:sp>
      <p:sp>
        <p:nvSpPr>
          <p:cNvPr id="10" name="Content Placeholder 9"/>
          <p:cNvSpPr>
            <a:spLocks noGrp="1"/>
          </p:cNvSpPr>
          <p:nvPr>
            <p:ph sz="quarter" idx="10"/>
          </p:nvPr>
        </p:nvSpPr>
        <p:spPr>
          <a:xfrm>
            <a:off x="3733800" y="6365875"/>
            <a:ext cx="2362200" cy="381000"/>
          </a:xfrm>
        </p:spPr>
        <p:txBody>
          <a:bodyPr rtlCol="0"/>
          <a:lstStyle/>
          <a:p>
            <a:pPr eaLnBrk="1" fontAlgn="auto" hangingPunct="1">
              <a:spcAft>
                <a:spcPts val="0"/>
              </a:spcAft>
              <a:defRPr/>
            </a:pPr>
            <a:r>
              <a:rPr lang="en-US" dirty="0"/>
              <a:t>38</a:t>
            </a:r>
          </a:p>
        </p:txBody>
      </p:sp>
      <p:sp>
        <p:nvSpPr>
          <p:cNvPr id="6" name="Title 2"/>
          <p:cNvSpPr>
            <a:spLocks noGrp="1"/>
          </p:cNvSpPr>
          <p:nvPr>
            <p:ph type="title"/>
          </p:nvPr>
        </p:nvSpPr>
        <p:spPr>
          <a:xfrm>
            <a:off x="1219200" y="228600"/>
            <a:ext cx="7924800" cy="1143000"/>
          </a:xfrm>
        </p:spPr>
        <p:txBody>
          <a:bodyPr>
            <a:normAutofit/>
          </a:bodyPr>
          <a:lstStyle/>
          <a:p>
            <a:pPr>
              <a:defRPr/>
            </a:pPr>
            <a:r>
              <a:rPr lang="en-US" sz="3400" b="1" dirty="0">
                <a:solidFill>
                  <a:srgbClr val="C00000"/>
                </a:solidFill>
              </a:rPr>
              <a:t>2. Change and Unexpected Developments..</a:t>
            </a:r>
            <a:endParaRPr lang="en-US" sz="34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24712" y="1143000"/>
            <a:ext cx="7620000" cy="4876800"/>
          </a:xfrm>
        </p:spPr>
        <p:txBody>
          <a:bodyPr rtlCol="0">
            <a:normAutofit fontScale="92500" lnSpcReduction="10000"/>
          </a:bodyPr>
          <a:lstStyle/>
          <a:p>
            <a:pPr marL="0" indent="0" eaLnBrk="1" fontAlgn="auto" hangingPunct="1">
              <a:spcAft>
                <a:spcPts val="0"/>
              </a:spcAft>
              <a:buFont typeface="Wingdings" pitchFamily="2" charset="2"/>
              <a:buNone/>
              <a:defRPr/>
            </a:pPr>
            <a:r>
              <a:rPr lang="en-US" b="1" dirty="0">
                <a:solidFill>
                  <a:srgbClr val="0070C0"/>
                </a:solidFill>
              </a:rPr>
              <a:t>Robots</a:t>
            </a:r>
          </a:p>
          <a:p>
            <a:pPr eaLnBrk="1" fontAlgn="auto" hangingPunct="1">
              <a:spcAft>
                <a:spcPts val="0"/>
              </a:spcAft>
              <a:defRPr/>
            </a:pPr>
            <a:r>
              <a:rPr lang="en-US" sz="2800" dirty="0"/>
              <a:t>Mechanical devices that perform physical tasks traditionally done by humans.</a:t>
            </a:r>
          </a:p>
          <a:p>
            <a:pPr eaLnBrk="1" fontAlgn="auto" hangingPunct="1">
              <a:spcAft>
                <a:spcPts val="0"/>
              </a:spcAft>
              <a:defRPr/>
            </a:pPr>
            <a:r>
              <a:rPr lang="en-US" sz="2800" dirty="0"/>
              <a:t>Can operate in environments that  are hazardous for people.</a:t>
            </a:r>
            <a:r>
              <a:rPr lang="ar-JO" sz="2800" dirty="0"/>
              <a:t> خطرة على الناس.</a:t>
            </a:r>
            <a:endParaRPr lang="en-US" sz="2800" dirty="0"/>
          </a:p>
          <a:p>
            <a:pPr marL="0" indent="0" eaLnBrk="1" fontAlgn="auto" hangingPunct="1">
              <a:spcAft>
                <a:spcPts val="0"/>
              </a:spcAft>
              <a:buNone/>
              <a:defRPr/>
            </a:pPr>
            <a:r>
              <a:rPr lang="en-US" sz="2800" b="1" dirty="0">
                <a:solidFill>
                  <a:srgbClr val="0070C0"/>
                </a:solidFill>
              </a:rPr>
              <a:t>Smart sensors, motion, and control</a:t>
            </a:r>
          </a:p>
          <a:p>
            <a:pPr eaLnBrk="1" fontAlgn="auto" hangingPunct="1">
              <a:spcAft>
                <a:spcPts val="0"/>
              </a:spcAft>
              <a:defRPr/>
            </a:pPr>
            <a:r>
              <a:rPr lang="en-US" sz="2800" dirty="0"/>
              <a:t>Motion sensing devices are used to give robots the ability to walk, trigger airbags in a crash, and protect laptops when dropped.</a:t>
            </a:r>
          </a:p>
          <a:p>
            <a:pPr eaLnBrk="1" fontAlgn="auto" hangingPunct="1">
              <a:spcAft>
                <a:spcPts val="0"/>
              </a:spcAft>
              <a:defRPr/>
            </a:pPr>
            <a:r>
              <a:rPr lang="en-US" sz="2800" dirty="0"/>
              <a:t>Sensors can detect leaks, acceleration, position, temperature, and moisture</a:t>
            </a:r>
            <a:r>
              <a:rPr lang="en-US" sz="1900" dirty="0"/>
              <a:t>.</a:t>
            </a:r>
            <a:r>
              <a:rPr lang="ar-JO" sz="1900" dirty="0"/>
              <a:t> يمكن لأجهزة الاستشعار اكتشاف التسربات والتسارع والموضع ودرجة الحرارة والرطوبة.</a:t>
            </a:r>
            <a:endParaRPr lang="en-US" sz="1900" dirty="0"/>
          </a:p>
          <a:p>
            <a:pPr eaLnBrk="1" fontAlgn="auto" hangingPunct="1">
              <a:spcAft>
                <a:spcPts val="0"/>
              </a:spcAft>
              <a:defRPr/>
            </a:pPr>
            <a:endParaRPr lang="en-US" sz="2800" dirty="0"/>
          </a:p>
        </p:txBody>
      </p:sp>
      <p:sp>
        <p:nvSpPr>
          <p:cNvPr id="4" name="Content Placeholder 3"/>
          <p:cNvSpPr>
            <a:spLocks noGrp="1"/>
          </p:cNvSpPr>
          <p:nvPr>
            <p:ph sz="quarter" idx="10"/>
          </p:nvPr>
        </p:nvSpPr>
        <p:spPr>
          <a:xfrm>
            <a:off x="3733800" y="6365875"/>
            <a:ext cx="2362200" cy="381000"/>
          </a:xfrm>
        </p:spPr>
        <p:txBody>
          <a:bodyPr rtlCol="0"/>
          <a:lstStyle/>
          <a:p>
            <a:pPr eaLnBrk="1" fontAlgn="auto" hangingPunct="1">
              <a:spcAft>
                <a:spcPts val="0"/>
              </a:spcAft>
              <a:defRPr/>
            </a:pPr>
            <a:r>
              <a:rPr lang="en-US" dirty="0"/>
              <a:t>38-39</a:t>
            </a:r>
          </a:p>
        </p:txBody>
      </p:sp>
      <p:sp>
        <p:nvSpPr>
          <p:cNvPr id="6" name="Rectangle 5"/>
          <p:cNvSpPr/>
          <p:nvPr/>
        </p:nvSpPr>
        <p:spPr>
          <a:xfrm>
            <a:off x="914400" y="304800"/>
            <a:ext cx="7848600" cy="584775"/>
          </a:xfrm>
          <a:prstGeom prst="rect">
            <a:avLst/>
          </a:prstGeom>
        </p:spPr>
        <p:txBody>
          <a:bodyPr wrap="square">
            <a:spAutoFit/>
          </a:bodyPr>
          <a:lstStyle/>
          <a:p>
            <a:r>
              <a:rPr lang="en-US" sz="3200" b="1" dirty="0">
                <a:solidFill>
                  <a:srgbClr val="C00000"/>
                </a:solidFill>
              </a:rPr>
              <a:t>2. Change and Unexpected Developments..</a:t>
            </a:r>
            <a:endParaRPr lang="ar-JO" sz="3200" dirty="0"/>
          </a:p>
        </p:txBody>
      </p:sp>
    </p:spTree>
    <p:extLst>
      <p:ext uri="{BB962C8B-B14F-4D97-AF65-F5344CB8AC3E}">
        <p14:creationId xmlns:p14="http://schemas.microsoft.com/office/powerpoint/2010/main" val="28762268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rtlCol="0">
            <a:normAutofit/>
          </a:bodyPr>
          <a:lstStyle/>
          <a:p>
            <a:pPr marL="0" indent="0" eaLnBrk="1" fontAlgn="auto" hangingPunct="1">
              <a:spcAft>
                <a:spcPts val="0"/>
              </a:spcAft>
              <a:buFont typeface="Wingdings" pitchFamily="2" charset="2"/>
              <a:buNone/>
              <a:defRPr/>
            </a:pPr>
            <a:r>
              <a:rPr lang="en-US" b="1" dirty="0">
                <a:solidFill>
                  <a:srgbClr val="0070C0"/>
                </a:solidFill>
              </a:rPr>
              <a:t>Tools for disabled people </a:t>
            </a:r>
          </a:p>
          <a:p>
            <a:pPr eaLnBrk="1" fontAlgn="auto" hangingPunct="1">
              <a:spcAft>
                <a:spcPts val="0"/>
              </a:spcAft>
              <a:defRPr/>
            </a:pPr>
            <a:r>
              <a:rPr lang="en-US" sz="2800" dirty="0"/>
              <a:t>Assistive technology </a:t>
            </a:r>
            <a:r>
              <a:rPr lang="ar-SA" sz="2800" dirty="0"/>
              <a:t> مساعد</a:t>
            </a:r>
            <a:r>
              <a:rPr lang="ar-JO" sz="2800" dirty="0"/>
              <a:t>ة</a:t>
            </a:r>
            <a:r>
              <a:rPr lang="ar-SA" sz="2800" dirty="0"/>
              <a:t> </a:t>
            </a:r>
            <a:r>
              <a:rPr lang="en-US" sz="2800" dirty="0"/>
              <a:t>devices help restore productivity and independence to people with disabilities.</a:t>
            </a:r>
          </a:p>
          <a:p>
            <a:pPr eaLnBrk="1" fontAlgn="auto" hangingPunct="1">
              <a:spcAft>
                <a:spcPts val="0"/>
              </a:spcAft>
              <a:defRPr/>
            </a:pPr>
            <a:r>
              <a:rPr lang="en-US" sz="2800" dirty="0"/>
              <a:t>Researchers are experimenting with chips that convert brain signals to controls for leg and arm muscles. </a:t>
            </a:r>
          </a:p>
        </p:txBody>
      </p:sp>
      <p:sp>
        <p:nvSpPr>
          <p:cNvPr id="4" name="Content Placeholder 3"/>
          <p:cNvSpPr>
            <a:spLocks noGrp="1"/>
          </p:cNvSpPr>
          <p:nvPr>
            <p:ph sz="quarter" idx="10"/>
          </p:nvPr>
        </p:nvSpPr>
        <p:spPr>
          <a:xfrm>
            <a:off x="3733800" y="6365875"/>
            <a:ext cx="2362200" cy="381000"/>
          </a:xfrm>
        </p:spPr>
        <p:txBody>
          <a:bodyPr rtlCol="0"/>
          <a:lstStyle/>
          <a:p>
            <a:pPr eaLnBrk="1" fontAlgn="auto" hangingPunct="1">
              <a:spcAft>
                <a:spcPts val="0"/>
              </a:spcAft>
              <a:defRPr/>
            </a:pPr>
            <a:r>
              <a:rPr lang="en-US" dirty="0"/>
              <a:t>40-42</a:t>
            </a:r>
          </a:p>
        </p:txBody>
      </p:sp>
      <p:sp>
        <p:nvSpPr>
          <p:cNvPr id="6" name="Rectangle 5"/>
          <p:cNvSpPr/>
          <p:nvPr/>
        </p:nvSpPr>
        <p:spPr>
          <a:xfrm>
            <a:off x="914400" y="304800"/>
            <a:ext cx="7848600" cy="584775"/>
          </a:xfrm>
          <a:prstGeom prst="rect">
            <a:avLst/>
          </a:prstGeom>
        </p:spPr>
        <p:txBody>
          <a:bodyPr wrap="square">
            <a:spAutoFit/>
          </a:bodyPr>
          <a:lstStyle/>
          <a:p>
            <a:r>
              <a:rPr lang="en-US" sz="3200" b="1" dirty="0">
                <a:solidFill>
                  <a:srgbClr val="C00000"/>
                </a:solidFill>
              </a:rPr>
              <a:t>2. Change and Unexpected Developments..</a:t>
            </a:r>
            <a:endParaRPr lang="ar-JO" sz="3200" dirty="0"/>
          </a:p>
        </p:txBody>
      </p:sp>
    </p:spTree>
    <p:extLst>
      <p:ext uri="{BB962C8B-B14F-4D97-AF65-F5344CB8AC3E}">
        <p14:creationId xmlns:p14="http://schemas.microsoft.com/office/powerpoint/2010/main" val="24120248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19200" y="1371600"/>
            <a:ext cx="7772400" cy="4876800"/>
          </a:xfrm>
        </p:spPr>
        <p:txBody>
          <a:bodyPr rtlCol="0">
            <a:normAutofit/>
          </a:bodyPr>
          <a:lstStyle/>
          <a:p>
            <a:pPr eaLnBrk="1" hangingPunct="1">
              <a:defRPr/>
            </a:pPr>
            <a:r>
              <a:rPr lang="en-US" sz="3200" b="1" dirty="0">
                <a:solidFill>
                  <a:srgbClr val="0070C0"/>
                </a:solidFill>
              </a:rPr>
              <a:t>Old problems in a new context</a:t>
            </a:r>
          </a:p>
          <a:p>
            <a:pPr lvl="1" eaLnBrk="1" hangingPunct="1">
              <a:defRPr/>
            </a:pPr>
            <a:r>
              <a:rPr lang="en-US" sz="2600" dirty="0"/>
              <a:t> </a:t>
            </a:r>
            <a:r>
              <a:rPr lang="en-US" sz="2600" dirty="0">
                <a:latin typeface="Times New Roman" panose="02020603050405020304" pitchFamily="18" charset="0"/>
                <a:cs typeface="Arial" panose="020B0604020202020204" pitchFamily="34" charset="0"/>
              </a:rPr>
              <a:t>Cyberspace</a:t>
            </a:r>
            <a:r>
              <a:rPr lang="ar-SA" sz="2600" dirty="0">
                <a:latin typeface="Times New Roman" panose="02020603050405020304" pitchFamily="18" charset="0"/>
                <a:cs typeface="Arial" panose="020B0604020202020204" pitchFamily="34" charset="0"/>
              </a:rPr>
              <a:t> </a:t>
            </a:r>
            <a:r>
              <a:rPr lang="ar-JO" sz="2600" dirty="0">
                <a:latin typeface="Times New Roman" panose="02020603050405020304" pitchFamily="18" charset="0"/>
                <a:cs typeface="Arial" panose="020B0604020202020204" pitchFamily="34" charset="0"/>
              </a:rPr>
              <a:t>الفضاءالالكتروني </a:t>
            </a:r>
            <a:r>
              <a:rPr lang="en-US" sz="2600" dirty="0">
                <a:latin typeface="Times New Roman" panose="02020603050405020304" pitchFamily="18" charset="0"/>
                <a:cs typeface="Arial" panose="020B0604020202020204" pitchFamily="34" charset="0"/>
              </a:rPr>
              <a:t> has many of the problems, annoyances, and controversies of non-cyber life: crime, violent fiction and games, advertising, copyright infringement, and products that do not work right.</a:t>
            </a:r>
            <a:endParaRPr lang="ar-JO" sz="2600" dirty="0">
              <a:latin typeface="Times New Roman" panose="02020603050405020304" pitchFamily="18" charset="0"/>
              <a:cs typeface="Arial" panose="020B0604020202020204" pitchFamily="34" charset="0"/>
            </a:endParaRPr>
          </a:p>
          <a:p>
            <a:pPr lvl="1" algn="r" rtl="1" eaLnBrk="1" hangingPunct="1">
              <a:defRPr/>
            </a:pPr>
            <a:r>
              <a:rPr lang="ar-JO" sz="2600" dirty="0">
                <a:latin typeface="Times New Roman" panose="02020603050405020304" pitchFamily="18" charset="0"/>
              </a:rPr>
              <a:t>المضايقات والخلافات المتعلقة بالحياة غير الإلكترونية: الجريمة ، والألعاب الخيالية العنيفة ، والإعلان ، وانتهاك حقوق النشر ، والمنتجات التي لا تعمل بشكل صحيح.</a:t>
            </a:r>
            <a:endParaRPr lang="en-US" sz="2600" dirty="0">
              <a:latin typeface="Times New Roman" panose="02020603050405020304" pitchFamily="18" charset="0"/>
              <a:cs typeface="Arial" panose="020B0604020202020204" pitchFamily="34" charset="0"/>
            </a:endParaRPr>
          </a:p>
          <a:p>
            <a:pPr marL="0" indent="0" eaLnBrk="1" fontAlgn="auto" hangingPunct="1">
              <a:spcAft>
                <a:spcPts val="0"/>
              </a:spcAft>
              <a:buFont typeface="Wingdings" pitchFamily="2" charset="2"/>
              <a:buNone/>
              <a:defRPr/>
            </a:pPr>
            <a:endParaRPr lang="en-US" sz="2400" dirty="0"/>
          </a:p>
        </p:txBody>
      </p:sp>
      <p:sp>
        <p:nvSpPr>
          <p:cNvPr id="3" name="Title 2"/>
          <p:cNvSpPr>
            <a:spLocks noGrp="1"/>
          </p:cNvSpPr>
          <p:nvPr>
            <p:ph type="title"/>
          </p:nvPr>
        </p:nvSpPr>
        <p:spPr/>
        <p:txBody>
          <a:bodyPr/>
          <a:lstStyle/>
          <a:p>
            <a:pPr eaLnBrk="1" fontAlgn="auto" hangingPunct="1">
              <a:spcAft>
                <a:spcPts val="0"/>
              </a:spcAft>
              <a:defRPr/>
            </a:pPr>
            <a:r>
              <a:rPr lang="en-US" b="1" dirty="0">
                <a:solidFill>
                  <a:srgbClr val="C00000"/>
                </a:solidFill>
              </a:rPr>
              <a:t>3. Themes</a:t>
            </a:r>
            <a:r>
              <a:rPr lang="ar-JO" b="1" dirty="0">
                <a:solidFill>
                  <a:srgbClr val="C00000"/>
                </a:solidFill>
              </a:rPr>
              <a:t>   </a:t>
            </a:r>
            <a:r>
              <a:rPr lang="ar-JO" sz="2000" b="1" dirty="0">
                <a:solidFill>
                  <a:srgbClr val="C00000"/>
                </a:solidFill>
              </a:rPr>
              <a:t> </a:t>
            </a:r>
            <a:r>
              <a:rPr lang="ar-SA" sz="2000" b="1" dirty="0">
                <a:solidFill>
                  <a:srgbClr val="C00000"/>
                </a:solidFill>
              </a:rPr>
              <a:t>مواضيع </a:t>
            </a:r>
            <a:endParaRPr lang="en-US" sz="2000" b="1" dirty="0">
              <a:solidFill>
                <a:srgbClr val="C00000"/>
              </a:solidFill>
            </a:endParaRPr>
          </a:p>
        </p:txBody>
      </p:sp>
      <p:sp>
        <p:nvSpPr>
          <p:cNvPr id="4" name="Content Placeholder 3"/>
          <p:cNvSpPr>
            <a:spLocks noGrp="1"/>
          </p:cNvSpPr>
          <p:nvPr>
            <p:ph sz="quarter" idx="10"/>
          </p:nvPr>
        </p:nvSpPr>
        <p:spPr>
          <a:xfrm>
            <a:off x="3733800" y="6365875"/>
            <a:ext cx="2362200" cy="381000"/>
          </a:xfrm>
        </p:spPr>
        <p:txBody>
          <a:bodyPr rtlCol="0"/>
          <a:lstStyle/>
          <a:p>
            <a:pPr eaLnBrk="1" fontAlgn="auto" hangingPunct="1">
              <a:spcAft>
                <a:spcPts val="0"/>
              </a:spcAft>
              <a:defRPr/>
            </a:pPr>
            <a:r>
              <a:rPr lang="en-US" dirty="0"/>
              <a:t>42-43</a:t>
            </a:r>
          </a:p>
        </p:txBody>
      </p:sp>
    </p:spTree>
    <p:extLst>
      <p:ext uri="{BB962C8B-B14F-4D97-AF65-F5344CB8AC3E}">
        <p14:creationId xmlns:p14="http://schemas.microsoft.com/office/powerpoint/2010/main" val="18958561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4400" y="1219200"/>
            <a:ext cx="8229600" cy="4876800"/>
          </a:xfrm>
        </p:spPr>
        <p:txBody>
          <a:bodyPr rtlCol="0">
            <a:noAutofit/>
          </a:bodyPr>
          <a:lstStyle/>
          <a:p>
            <a:pPr eaLnBrk="1" fontAlgn="auto" hangingPunct="1">
              <a:spcAft>
                <a:spcPts val="0"/>
              </a:spcAft>
              <a:defRPr/>
            </a:pPr>
            <a:r>
              <a:rPr lang="en-US" sz="2900" b="1" dirty="0">
                <a:solidFill>
                  <a:srgbClr val="0070C0"/>
                </a:solidFill>
              </a:rPr>
              <a:t>Adapting to new technology</a:t>
            </a:r>
          </a:p>
          <a:p>
            <a:pPr lvl="1" eaLnBrk="1" fontAlgn="auto" hangingPunct="1">
              <a:spcAft>
                <a:spcPts val="0"/>
              </a:spcAft>
              <a:defRPr/>
            </a:pPr>
            <a:r>
              <a:rPr lang="en-US" sz="2900" dirty="0">
                <a:latin typeface="Times New Roman" panose="02020603050405020304" pitchFamily="18" charset="0"/>
                <a:cs typeface="Arial" panose="020B0604020202020204" pitchFamily="34" charset="0"/>
              </a:rPr>
              <a:t>Changes in technology require adaptive changes in laws, social institutions, business policies, personal skills, attitudes, and behavior. </a:t>
            </a:r>
          </a:p>
          <a:p>
            <a:pPr lvl="1" eaLnBrk="1" fontAlgn="auto" hangingPunct="1">
              <a:spcAft>
                <a:spcPts val="0"/>
              </a:spcAft>
              <a:defRPr/>
            </a:pPr>
            <a:endParaRPr lang="en-US" sz="2900" dirty="0">
              <a:latin typeface="Times New Roman" panose="02020603050405020304" pitchFamily="18" charset="0"/>
              <a:cs typeface="Arial" panose="020B0604020202020204" pitchFamily="34" charset="0"/>
            </a:endParaRPr>
          </a:p>
          <a:p>
            <a:pPr lvl="1" eaLnBrk="1" fontAlgn="auto" hangingPunct="1">
              <a:spcAft>
                <a:spcPts val="0"/>
              </a:spcAft>
              <a:defRPr/>
            </a:pPr>
            <a:r>
              <a:rPr lang="en-US" sz="2900" dirty="0"/>
              <a:t>We have to relearn standards for deciding when to trust what we read. The major impact of computer technology on privacy means we have to think in new ways about how to protect ourselves. We have to decide when privacy is important and when we are willing to put it at risk for some other benefit.</a:t>
            </a:r>
            <a:endParaRPr lang="en-US" sz="2900" dirty="0">
              <a:latin typeface="Times New Roman" panose="02020603050405020304" pitchFamily="18" charset="0"/>
              <a:cs typeface="Arial" panose="020B0604020202020204" pitchFamily="34" charset="0"/>
            </a:endParaRPr>
          </a:p>
          <a:p>
            <a:pPr eaLnBrk="1" fontAlgn="auto" hangingPunct="1">
              <a:spcAft>
                <a:spcPts val="0"/>
              </a:spcAft>
              <a:defRPr/>
            </a:pPr>
            <a:endParaRPr lang="en-US" sz="2900" dirty="0"/>
          </a:p>
        </p:txBody>
      </p:sp>
      <p:sp>
        <p:nvSpPr>
          <p:cNvPr id="3" name="Title 2"/>
          <p:cNvSpPr>
            <a:spLocks noGrp="1"/>
          </p:cNvSpPr>
          <p:nvPr>
            <p:ph type="title"/>
          </p:nvPr>
        </p:nvSpPr>
        <p:spPr>
          <a:xfrm>
            <a:off x="1219200" y="228600"/>
            <a:ext cx="7162800" cy="720725"/>
          </a:xfrm>
        </p:spPr>
        <p:txBody>
          <a:bodyPr>
            <a:normAutofit fontScale="90000"/>
          </a:bodyPr>
          <a:lstStyle/>
          <a:p>
            <a:pPr eaLnBrk="1" fontAlgn="auto" hangingPunct="1">
              <a:spcAft>
                <a:spcPts val="0"/>
              </a:spcAft>
              <a:defRPr/>
            </a:pPr>
            <a:r>
              <a:rPr lang="en-US" b="1" dirty="0">
                <a:solidFill>
                  <a:srgbClr val="C00000"/>
                </a:solidFill>
              </a:rPr>
              <a:t>3. Themes …</a:t>
            </a:r>
            <a:endParaRPr lang="en-US" dirty="0"/>
          </a:p>
        </p:txBody>
      </p:sp>
      <p:sp>
        <p:nvSpPr>
          <p:cNvPr id="4" name="Content Placeholder 3"/>
          <p:cNvSpPr>
            <a:spLocks noGrp="1"/>
          </p:cNvSpPr>
          <p:nvPr>
            <p:ph sz="quarter" idx="10"/>
          </p:nvPr>
        </p:nvSpPr>
        <p:spPr>
          <a:xfrm>
            <a:off x="3733800" y="6365875"/>
            <a:ext cx="2362200" cy="381000"/>
          </a:xfrm>
        </p:spPr>
        <p:txBody>
          <a:bodyPr rtlCol="0"/>
          <a:lstStyle/>
          <a:p>
            <a:pPr eaLnBrk="1" fontAlgn="auto" hangingPunct="1">
              <a:spcAft>
                <a:spcPts val="0"/>
              </a:spcAft>
              <a:defRPr/>
            </a:pPr>
            <a:r>
              <a:rPr lang="en-US" dirty="0"/>
              <a:t>42-43</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4400" y="1371600"/>
            <a:ext cx="8229600" cy="4876800"/>
          </a:xfrm>
        </p:spPr>
        <p:txBody>
          <a:bodyPr rtlCol="0">
            <a:normAutofit/>
          </a:bodyPr>
          <a:lstStyle/>
          <a:p>
            <a:pPr eaLnBrk="1" fontAlgn="auto" hangingPunct="1">
              <a:spcAft>
                <a:spcPts val="0"/>
              </a:spcAft>
              <a:defRPr/>
            </a:pPr>
            <a:r>
              <a:rPr lang="en-US" sz="3200" b="1" dirty="0">
                <a:solidFill>
                  <a:srgbClr val="0070C0"/>
                </a:solidFill>
              </a:rPr>
              <a:t>Varied sources of solutions to problems</a:t>
            </a:r>
          </a:p>
          <a:p>
            <a:pPr lvl="1" eaLnBrk="1" fontAlgn="auto" hangingPunct="1">
              <a:spcAft>
                <a:spcPts val="0"/>
              </a:spcAft>
              <a:defRPr/>
            </a:pPr>
            <a:r>
              <a:rPr lang="en-US" sz="3200" dirty="0"/>
              <a:t>Solutions for problems that result from new technology come from more or improved technology, the market, management policies, education and public awareness, volunteer efforts, and law.</a:t>
            </a:r>
          </a:p>
          <a:p>
            <a:pPr lvl="1" eaLnBrk="1" fontAlgn="auto" hangingPunct="1">
              <a:spcAft>
                <a:spcPts val="0"/>
              </a:spcAft>
              <a:defRPr/>
            </a:pPr>
            <a:r>
              <a:rPr lang="en-US" sz="3200" dirty="0"/>
              <a:t>Market mechanisms ( like competition and consumer demand) generate many improvements. </a:t>
            </a:r>
          </a:p>
          <a:p>
            <a:pPr lvl="1" eaLnBrk="1" fontAlgn="auto" hangingPunct="1">
              <a:spcAft>
                <a:spcPts val="0"/>
              </a:spcAft>
              <a:defRPr/>
            </a:pPr>
            <a:endParaRPr lang="en-US" sz="3200" dirty="0"/>
          </a:p>
        </p:txBody>
      </p:sp>
      <p:sp>
        <p:nvSpPr>
          <p:cNvPr id="3" name="Title 2"/>
          <p:cNvSpPr>
            <a:spLocks noGrp="1"/>
          </p:cNvSpPr>
          <p:nvPr>
            <p:ph type="title"/>
          </p:nvPr>
        </p:nvSpPr>
        <p:spPr/>
        <p:txBody>
          <a:bodyPr/>
          <a:lstStyle/>
          <a:p>
            <a:pPr eaLnBrk="1" fontAlgn="auto" hangingPunct="1">
              <a:spcAft>
                <a:spcPts val="0"/>
              </a:spcAft>
              <a:defRPr/>
            </a:pPr>
            <a:r>
              <a:rPr lang="en-US" b="1" dirty="0">
                <a:solidFill>
                  <a:srgbClr val="C00000"/>
                </a:solidFill>
              </a:rPr>
              <a:t>3. Themes …</a:t>
            </a:r>
            <a:endParaRPr lang="en-US" dirty="0"/>
          </a:p>
        </p:txBody>
      </p:sp>
      <p:sp>
        <p:nvSpPr>
          <p:cNvPr id="4" name="Content Placeholder 3"/>
          <p:cNvSpPr>
            <a:spLocks noGrp="1"/>
          </p:cNvSpPr>
          <p:nvPr>
            <p:ph sz="quarter" idx="10"/>
          </p:nvPr>
        </p:nvSpPr>
        <p:spPr>
          <a:xfrm>
            <a:off x="3733800" y="6365875"/>
            <a:ext cx="2362200" cy="381000"/>
          </a:xfrm>
        </p:spPr>
        <p:txBody>
          <a:bodyPr rtlCol="0"/>
          <a:lstStyle/>
          <a:p>
            <a:pPr eaLnBrk="1" fontAlgn="auto" hangingPunct="1">
              <a:spcAft>
                <a:spcPts val="0"/>
              </a:spcAft>
              <a:defRPr/>
            </a:pPr>
            <a:r>
              <a:rPr lang="en-US" dirty="0"/>
              <a:t>42-43</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19200" y="1371600"/>
            <a:ext cx="7772400" cy="4876800"/>
          </a:xfrm>
        </p:spPr>
        <p:txBody>
          <a:bodyPr rtlCol="0">
            <a:normAutofit/>
          </a:bodyPr>
          <a:lstStyle/>
          <a:p>
            <a:pPr eaLnBrk="1" fontAlgn="auto" hangingPunct="1">
              <a:spcAft>
                <a:spcPts val="0"/>
              </a:spcAft>
              <a:defRPr/>
            </a:pPr>
            <a:r>
              <a:rPr lang="en-US" sz="3200" b="1" dirty="0">
                <a:solidFill>
                  <a:srgbClr val="0070C0"/>
                </a:solidFill>
              </a:rPr>
              <a:t>Global reach of Net</a:t>
            </a:r>
          </a:p>
          <a:p>
            <a:pPr lvl="1" eaLnBrk="1" fontAlgn="auto" hangingPunct="1">
              <a:spcAft>
                <a:spcPts val="0"/>
              </a:spcAft>
              <a:defRPr/>
            </a:pPr>
            <a:r>
              <a:rPr lang="en-US" sz="3200" dirty="0"/>
              <a:t>The ease of communication with distant countries has profound </a:t>
            </a:r>
            <a:r>
              <a:rPr lang="ar-JO" sz="3200" dirty="0"/>
              <a:t>آثار</a:t>
            </a:r>
            <a:r>
              <a:rPr lang="en-US" sz="3200" dirty="0"/>
              <a:t> social, economic, and political effects—some beneficial, some not. </a:t>
            </a:r>
          </a:p>
          <a:p>
            <a:pPr lvl="1" eaLnBrk="1" fontAlgn="auto" hangingPunct="1">
              <a:spcAft>
                <a:spcPts val="0"/>
              </a:spcAft>
              <a:defRPr/>
            </a:pPr>
            <a:r>
              <a:rPr lang="en-US" sz="3200" dirty="0"/>
              <a:t>The Net makes information and opportunities more easily available to people isolated  </a:t>
            </a:r>
            <a:r>
              <a:rPr lang="ar-JO" sz="3200" dirty="0"/>
              <a:t> المعزولين</a:t>
            </a:r>
            <a:r>
              <a:rPr lang="en-US" sz="3200" dirty="0"/>
              <a:t>by geography or by political system. </a:t>
            </a:r>
          </a:p>
        </p:txBody>
      </p:sp>
      <p:sp>
        <p:nvSpPr>
          <p:cNvPr id="3" name="Title 2"/>
          <p:cNvSpPr>
            <a:spLocks noGrp="1"/>
          </p:cNvSpPr>
          <p:nvPr>
            <p:ph type="title"/>
          </p:nvPr>
        </p:nvSpPr>
        <p:spPr/>
        <p:txBody>
          <a:bodyPr/>
          <a:lstStyle/>
          <a:p>
            <a:pPr eaLnBrk="1" fontAlgn="auto" hangingPunct="1">
              <a:spcAft>
                <a:spcPts val="0"/>
              </a:spcAft>
              <a:defRPr/>
            </a:pPr>
            <a:r>
              <a:rPr lang="en-US" b="1" dirty="0">
                <a:solidFill>
                  <a:srgbClr val="C00000"/>
                </a:solidFill>
              </a:rPr>
              <a:t>3. Themes …</a:t>
            </a:r>
            <a:endParaRPr lang="en-US" dirty="0"/>
          </a:p>
        </p:txBody>
      </p:sp>
      <p:sp>
        <p:nvSpPr>
          <p:cNvPr id="4" name="Content Placeholder 3"/>
          <p:cNvSpPr>
            <a:spLocks noGrp="1"/>
          </p:cNvSpPr>
          <p:nvPr>
            <p:ph sz="quarter" idx="10"/>
          </p:nvPr>
        </p:nvSpPr>
        <p:spPr>
          <a:xfrm>
            <a:off x="3733800" y="6365875"/>
            <a:ext cx="2362200" cy="381000"/>
          </a:xfrm>
        </p:spPr>
        <p:txBody>
          <a:bodyPr rtlCol="0"/>
          <a:lstStyle/>
          <a:p>
            <a:pPr eaLnBrk="1" fontAlgn="auto" hangingPunct="1">
              <a:spcAft>
                <a:spcPts val="0"/>
              </a:spcAft>
              <a:defRPr/>
            </a:pPr>
            <a:r>
              <a:rPr lang="en-US" dirty="0"/>
              <a:t>42-43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990600" y="381000"/>
            <a:ext cx="8305800" cy="1066800"/>
          </a:xfrm>
        </p:spPr>
        <p:txBody>
          <a:bodyPr>
            <a:normAutofit fontScale="90000"/>
          </a:bodyPr>
          <a:lstStyle/>
          <a:p>
            <a:pPr>
              <a:defRPr/>
            </a:pPr>
            <a:r>
              <a:rPr lang="en-US" altLang="en-US" b="1" dirty="0"/>
              <a:t>1.1 Introduction : </a:t>
            </a:r>
            <a:r>
              <a:rPr lang="en-US" b="1" dirty="0">
                <a:solidFill>
                  <a:srgbClr val="C00000"/>
                </a:solidFill>
              </a:rPr>
              <a:t>The Pace of Change</a:t>
            </a:r>
            <a:endParaRPr lang="en-US" altLang="en-US" b="1" dirty="0"/>
          </a:p>
        </p:txBody>
      </p:sp>
      <p:sp>
        <p:nvSpPr>
          <p:cNvPr id="921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20000"/>
              </a:spcBef>
              <a:buFont typeface="Wingdings" panose="05000000000000000000" pitchFamily="2" charset="2"/>
              <a:buChar char="§"/>
              <a:defRPr sz="3000">
                <a:solidFill>
                  <a:schemeClr val="tx1"/>
                </a:solidFill>
                <a:latin typeface="Calibri" panose="020F0502020204030204" pitchFamily="34" charset="0"/>
              </a:defRPr>
            </a:lvl1pPr>
            <a:lvl2pPr marL="742950" indent="-285750">
              <a:spcBef>
                <a:spcPct val="20000"/>
              </a:spcBef>
              <a:buSzPct val="50000"/>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SzPct val="75000"/>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a:latin typeface="Times New Roman" panose="02020603050405020304" pitchFamily="18" charset="0"/>
              </a:rPr>
              <a:t>1-</a:t>
            </a:r>
            <a:fld id="{A2666700-4187-495E-AD4D-F80B7DD55712}" type="slidenum">
              <a:rPr lang="en-US" altLang="en-US" sz="1800" smtClean="0">
                <a:latin typeface="Times New Roman" panose="02020603050405020304" pitchFamily="18" charset="0"/>
              </a:rPr>
              <a:pPr>
                <a:spcBef>
                  <a:spcPct val="0"/>
                </a:spcBef>
                <a:buFontTx/>
                <a:buNone/>
              </a:pPr>
              <a:t>4</a:t>
            </a:fld>
            <a:endParaRPr lang="en-US" altLang="en-US" sz="1800">
              <a:latin typeface="Times New Roman" panose="02020603050405020304" pitchFamily="18" charset="0"/>
            </a:endParaRPr>
          </a:p>
        </p:txBody>
      </p:sp>
      <p:sp>
        <p:nvSpPr>
          <p:cNvPr id="4" name="Rectangle 3"/>
          <p:cNvSpPr txBox="1">
            <a:spLocks noChangeArrowheads="1"/>
          </p:cNvSpPr>
          <p:nvPr/>
        </p:nvSpPr>
        <p:spPr>
          <a:xfrm>
            <a:off x="804672" y="2514600"/>
            <a:ext cx="8305800" cy="2286000"/>
          </a:xfrm>
          <a:prstGeom prst="rect">
            <a:avLst/>
          </a:prstGeom>
        </p:spPr>
        <p:txBody>
          <a:bodyPr/>
          <a:lstStyle>
            <a:lvl1pPr marL="342900" indent="-342900" algn="l" rtl="0" eaLnBrk="0" fontAlgn="base" hangingPunct="0">
              <a:spcBef>
                <a:spcPct val="20000"/>
              </a:spcBef>
              <a:spcAft>
                <a:spcPct val="0"/>
              </a:spcAft>
              <a:buFont typeface="Wingdings" panose="05000000000000000000" pitchFamily="2" charset="2"/>
              <a:buChar char="§"/>
              <a:defRPr sz="3000" kern="120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SzPct val="75000"/>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eaLnBrk="1" hangingPunct="1">
              <a:lnSpc>
                <a:spcPct val="90000"/>
              </a:lnSpc>
            </a:pPr>
            <a:r>
              <a:rPr lang="en-US" altLang="en-US" sz="2800" b="1" dirty="0">
                <a:latin typeface="Arial" panose="020B0604020202020204" pitchFamily="34" charset="0"/>
                <a:cs typeface="Arial" panose="020B0604020202020204" pitchFamily="34" charset="0"/>
              </a:rPr>
              <a:t>Era characterized by exceptional access to information.</a:t>
            </a:r>
            <a:r>
              <a:rPr lang="ar-SA" altLang="en-US" sz="2800" b="1" dirty="0">
                <a:latin typeface="Arial" panose="020B0604020202020204" pitchFamily="34" charset="0"/>
                <a:cs typeface="Arial" panose="020B0604020202020204" pitchFamily="34" charset="0"/>
              </a:rPr>
              <a:t> </a:t>
            </a:r>
            <a:endParaRPr lang="en-US" altLang="en-US" sz="2800" b="1" dirty="0">
              <a:latin typeface="Arial" panose="020B0604020202020204" pitchFamily="34" charset="0"/>
              <a:cs typeface="Arial" panose="020B0604020202020204" pitchFamily="34" charset="0"/>
            </a:endParaRPr>
          </a:p>
          <a:p>
            <a:pPr algn="r" rtl="1" eaLnBrk="1" hangingPunct="1">
              <a:lnSpc>
                <a:spcPct val="90000"/>
              </a:lnSpc>
            </a:pPr>
            <a:r>
              <a:rPr lang="ar-SA" altLang="en-US" sz="2800" b="1" dirty="0">
                <a:latin typeface="Arial" panose="020B0604020202020204" pitchFamily="34" charset="0"/>
                <a:cs typeface="Arial" panose="020B0604020202020204" pitchFamily="34" charset="0"/>
              </a:rPr>
              <a:t> الحقبة الزمنية الان تتمتع بوصول غير </a:t>
            </a:r>
            <a:r>
              <a:rPr lang="ar-JO" altLang="en-US" sz="2800" b="1" dirty="0">
                <a:latin typeface="Arial" panose="020B0604020202020204" pitchFamily="34" charset="0"/>
                <a:cs typeface="Arial" panose="020B0604020202020204" pitchFamily="34" charset="0"/>
              </a:rPr>
              <a:t>متوقع</a:t>
            </a:r>
            <a:r>
              <a:rPr lang="ar-SA" altLang="en-US" sz="2800" b="1" dirty="0">
                <a:latin typeface="Arial" panose="020B0604020202020204" pitchFamily="34" charset="0"/>
                <a:cs typeface="Arial" panose="020B0604020202020204" pitchFamily="34" charset="0"/>
              </a:rPr>
              <a:t> للمعلومات  </a:t>
            </a:r>
            <a:endParaRPr lang="en-US" altLang="en-US" sz="2800" b="1" dirty="0">
              <a:latin typeface="Arial" panose="020B0604020202020204" pitchFamily="34" charset="0"/>
              <a:cs typeface="Arial" panose="020B0604020202020204" pitchFamily="34" charset="0"/>
            </a:endParaRPr>
          </a:p>
          <a:p>
            <a:pPr marL="0" indent="0" eaLnBrk="1" hangingPunct="1">
              <a:lnSpc>
                <a:spcPct val="90000"/>
              </a:lnSpc>
              <a:buNone/>
            </a:pPr>
            <a:endParaRPr lang="en-US" altLang="en-US" sz="2800" b="1" dirty="0">
              <a:latin typeface="Arial" panose="020B0604020202020204" pitchFamily="34" charset="0"/>
              <a:cs typeface="Arial" panose="020B0604020202020204" pitchFamily="34" charset="0"/>
            </a:endParaRPr>
          </a:p>
          <a:p>
            <a:pPr eaLnBrk="1" hangingPunct="1">
              <a:lnSpc>
                <a:spcPct val="90000"/>
              </a:lnSpc>
            </a:pPr>
            <a:r>
              <a:rPr lang="en-US" altLang="en-US" sz="2800" b="1" u="sng" dirty="0">
                <a:latin typeface="Arial" panose="020B0604020202020204" pitchFamily="34" charset="0"/>
                <a:cs typeface="Arial" panose="020B0604020202020204" pitchFamily="34" charset="0"/>
                <a:sym typeface="Symbol" panose="05050102010706020507" pitchFamily="18" charset="2"/>
              </a:rPr>
              <a:t>Catalysts </a:t>
            </a:r>
            <a:r>
              <a:rPr lang="ar-SA" altLang="en-US" sz="2800" b="1" u="sng" dirty="0">
                <a:latin typeface="Arial" panose="020B0604020202020204" pitchFamily="34" charset="0"/>
                <a:cs typeface="Arial" panose="020B0604020202020204" pitchFamily="34" charset="0"/>
                <a:sym typeface="Symbol" panose="05050102010706020507" pitchFamily="18" charset="2"/>
              </a:rPr>
              <a:t>المحفزات </a:t>
            </a:r>
            <a:endParaRPr lang="en-US" altLang="en-US" sz="2800" b="1" u="sng" dirty="0">
              <a:latin typeface="Arial" panose="020B0604020202020204" pitchFamily="34" charset="0"/>
              <a:cs typeface="Arial" panose="020B0604020202020204" pitchFamily="34" charset="0"/>
              <a:sym typeface="Symbol" panose="05050102010706020507" pitchFamily="18" charset="2"/>
            </a:endParaRPr>
          </a:p>
          <a:p>
            <a:pPr lvl="1" eaLnBrk="1" hangingPunct="1">
              <a:lnSpc>
                <a:spcPct val="90000"/>
              </a:lnSpc>
            </a:pPr>
            <a:r>
              <a:rPr lang="en-US" altLang="en-US" sz="2400" b="1" dirty="0">
                <a:latin typeface="Arial" panose="020B0604020202020204" pitchFamily="34" charset="0"/>
                <a:cs typeface="Arial" panose="020B0604020202020204" pitchFamily="34" charset="0"/>
                <a:sym typeface="Symbol" panose="05050102010706020507" pitchFamily="18" charset="2"/>
              </a:rPr>
              <a:t>Low-cost computers</a:t>
            </a:r>
          </a:p>
          <a:p>
            <a:pPr lvl="1" eaLnBrk="1" hangingPunct="1">
              <a:lnSpc>
                <a:spcPct val="90000"/>
              </a:lnSpc>
            </a:pPr>
            <a:r>
              <a:rPr lang="en-US" altLang="en-US" sz="2400" b="1" dirty="0">
                <a:latin typeface="Arial" panose="020B0604020202020204" pitchFamily="34" charset="0"/>
                <a:cs typeface="Arial" panose="020B0604020202020204" pitchFamily="34" charset="0"/>
                <a:sym typeface="Symbol" panose="05050102010706020507" pitchFamily="18" charset="2"/>
              </a:rPr>
              <a:t>High-speed communication networks</a:t>
            </a:r>
          </a:p>
          <a:p>
            <a:pPr eaLnBrk="1" hangingPunct="1">
              <a:lnSpc>
                <a:spcPct val="90000"/>
              </a:lnSpc>
              <a:buFont typeface="Times" panose="02020603050405020304" pitchFamily="18" charset="0"/>
              <a:buNone/>
            </a:pPr>
            <a:endParaRPr lang="en-US" altLang="en-US" sz="2800" b="1" dirty="0">
              <a:latin typeface="Arial" panose="020B0604020202020204" pitchFamily="34" charset="0"/>
              <a:cs typeface="Arial" panose="020B0604020202020204" pitchFamily="34" charset="0"/>
              <a:sym typeface="Symbol" panose="05050102010706020507" pitchFamily="18" charset="2"/>
            </a:endParaRPr>
          </a:p>
        </p:txBody>
      </p:sp>
      <p:sp>
        <p:nvSpPr>
          <p:cNvPr id="2" name="Rectangle 1"/>
          <p:cNvSpPr/>
          <p:nvPr/>
        </p:nvSpPr>
        <p:spPr>
          <a:xfrm>
            <a:off x="1219200" y="1595652"/>
            <a:ext cx="3068469" cy="584775"/>
          </a:xfrm>
          <a:prstGeom prst="rect">
            <a:avLst/>
          </a:prstGeom>
          <a:solidFill>
            <a:schemeClr val="accent2"/>
          </a:solidFill>
          <a:ln>
            <a:solidFill>
              <a:schemeClr val="tx1"/>
            </a:solidFill>
          </a:ln>
        </p:spPr>
        <p:txBody>
          <a:bodyPr wrap="none">
            <a:spAutoFit/>
          </a:bodyPr>
          <a:lstStyle/>
          <a:p>
            <a:r>
              <a:rPr lang="en-US" altLang="en-US" sz="3200" b="1" dirty="0"/>
              <a:t>Information</a:t>
            </a:r>
            <a:r>
              <a:rPr lang="en-US" altLang="en-US" b="1" dirty="0"/>
              <a:t> </a:t>
            </a:r>
            <a:r>
              <a:rPr lang="en-US" altLang="en-US" sz="3200" b="1" dirty="0"/>
              <a:t>Age</a:t>
            </a:r>
            <a:endParaRPr lang="en-US" sz="3200" b="1" dirty="0"/>
          </a:p>
        </p:txBody>
      </p:sp>
    </p:spTree>
    <p:extLst>
      <p:ext uri="{BB962C8B-B14F-4D97-AF65-F5344CB8AC3E}">
        <p14:creationId xmlns:p14="http://schemas.microsoft.com/office/powerpoint/2010/main" val="35522081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19200" y="1371600"/>
            <a:ext cx="7772400" cy="4876800"/>
          </a:xfrm>
        </p:spPr>
        <p:txBody>
          <a:bodyPr rtlCol="0">
            <a:normAutofit/>
          </a:bodyPr>
          <a:lstStyle/>
          <a:p>
            <a:pPr eaLnBrk="1" fontAlgn="auto" hangingPunct="1">
              <a:spcAft>
                <a:spcPts val="0"/>
              </a:spcAft>
              <a:defRPr/>
            </a:pPr>
            <a:r>
              <a:rPr lang="en-US" sz="2800" b="1" dirty="0">
                <a:solidFill>
                  <a:srgbClr val="0070C0"/>
                </a:solidFill>
              </a:rPr>
              <a:t>Global reach of Net</a:t>
            </a:r>
          </a:p>
          <a:p>
            <a:pPr lvl="1" eaLnBrk="1" fontAlgn="auto" hangingPunct="1">
              <a:spcAft>
                <a:spcPts val="0"/>
              </a:spcAft>
              <a:defRPr/>
            </a:pPr>
            <a:r>
              <a:rPr lang="en-US" sz="2400" dirty="0"/>
              <a:t>It makes </a:t>
            </a:r>
            <a:r>
              <a:rPr lang="en-US" sz="2400" dirty="0">
                <a:solidFill>
                  <a:srgbClr val="C00000"/>
                </a:solidFill>
              </a:rPr>
              <a:t>crime fighting </a:t>
            </a:r>
            <a:r>
              <a:rPr lang="en-US" sz="2400" dirty="0"/>
              <a:t>and law enforcement more difficult, because criminals can steal and disrupt services from outside the victim’s country. </a:t>
            </a:r>
            <a:endParaRPr lang="ar-SA" sz="2400" dirty="0"/>
          </a:p>
          <a:p>
            <a:pPr lvl="1" algn="r" rtl="1" eaLnBrk="1" fontAlgn="auto" hangingPunct="1">
              <a:spcAft>
                <a:spcPts val="0"/>
              </a:spcAft>
              <a:defRPr/>
            </a:pPr>
            <a:r>
              <a:rPr lang="ar-JO" sz="2400" dirty="0"/>
              <a:t>مكافحة الجريمة وإنفاذ القانون أكثر صعوبة لأن المجرمين يمكنهم سرقة الخدمات وتعطيلها من خارج بلد الضحية.</a:t>
            </a:r>
            <a:endParaRPr lang="en-US" sz="2400" dirty="0"/>
          </a:p>
          <a:p>
            <a:pPr lvl="1" eaLnBrk="1" fontAlgn="auto" hangingPunct="1">
              <a:spcAft>
                <a:spcPts val="0"/>
              </a:spcAft>
              <a:defRPr/>
            </a:pPr>
            <a:r>
              <a:rPr lang="en-US" sz="2400" dirty="0"/>
              <a:t>Laws in one country prohibiting certain content on the Web or certain kinds of Web services restrict people and businesses in other countries because the Web is accessible worldwide.</a:t>
            </a:r>
            <a:endParaRPr lang="en-US" sz="2200" dirty="0"/>
          </a:p>
        </p:txBody>
      </p:sp>
      <p:sp>
        <p:nvSpPr>
          <p:cNvPr id="3" name="Title 2"/>
          <p:cNvSpPr>
            <a:spLocks noGrp="1"/>
          </p:cNvSpPr>
          <p:nvPr>
            <p:ph type="title"/>
          </p:nvPr>
        </p:nvSpPr>
        <p:spPr/>
        <p:txBody>
          <a:bodyPr/>
          <a:lstStyle/>
          <a:p>
            <a:pPr eaLnBrk="1" fontAlgn="auto" hangingPunct="1">
              <a:spcAft>
                <a:spcPts val="0"/>
              </a:spcAft>
              <a:defRPr/>
            </a:pPr>
            <a:r>
              <a:rPr lang="en-US" b="1" dirty="0">
                <a:solidFill>
                  <a:srgbClr val="C00000"/>
                </a:solidFill>
              </a:rPr>
              <a:t>3. Themes….</a:t>
            </a:r>
            <a:endParaRPr lang="en-US" dirty="0"/>
          </a:p>
        </p:txBody>
      </p:sp>
      <p:sp>
        <p:nvSpPr>
          <p:cNvPr id="4" name="Content Placeholder 3"/>
          <p:cNvSpPr>
            <a:spLocks noGrp="1"/>
          </p:cNvSpPr>
          <p:nvPr>
            <p:ph sz="quarter" idx="10"/>
          </p:nvPr>
        </p:nvSpPr>
        <p:spPr>
          <a:xfrm>
            <a:off x="3733800" y="6365875"/>
            <a:ext cx="2362200" cy="381000"/>
          </a:xfrm>
        </p:spPr>
        <p:txBody>
          <a:bodyPr rtlCol="0"/>
          <a:lstStyle/>
          <a:p>
            <a:pPr eaLnBrk="1" fontAlgn="auto" hangingPunct="1">
              <a:spcAft>
                <a:spcPts val="0"/>
              </a:spcAft>
              <a:defRPr/>
            </a:pPr>
            <a:r>
              <a:rPr lang="en-US" dirty="0"/>
              <a:t>42-43</a:t>
            </a:r>
          </a:p>
        </p:txBody>
      </p:sp>
    </p:spTree>
    <p:extLst>
      <p:ext uri="{BB962C8B-B14F-4D97-AF65-F5344CB8AC3E}">
        <p14:creationId xmlns:p14="http://schemas.microsoft.com/office/powerpoint/2010/main" val="20627447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0" y="1371600"/>
            <a:ext cx="8382000" cy="4876800"/>
          </a:xfrm>
        </p:spPr>
        <p:txBody>
          <a:bodyPr rtlCol="0">
            <a:normAutofit/>
          </a:bodyPr>
          <a:lstStyle/>
          <a:p>
            <a:pPr eaLnBrk="1" fontAlgn="auto" hangingPunct="1">
              <a:spcAft>
                <a:spcPts val="0"/>
              </a:spcAft>
              <a:defRPr/>
            </a:pPr>
            <a:r>
              <a:rPr lang="en-US" sz="2800" b="1" dirty="0">
                <a:solidFill>
                  <a:srgbClr val="0070C0"/>
                </a:solidFill>
              </a:rPr>
              <a:t>Perfection is a direction, not an option.</a:t>
            </a:r>
          </a:p>
          <a:p>
            <a:pPr lvl="1" eaLnBrk="1" fontAlgn="auto" hangingPunct="1">
              <a:spcAft>
                <a:spcPts val="0"/>
              </a:spcAft>
              <a:defRPr/>
            </a:pPr>
            <a:r>
              <a:rPr lang="en-US" sz="2400" dirty="0"/>
              <a:t>when evaluating new technologies and applications, we should not compare them to some ideal of perfect service or zero side effects and zero risk. That is impossible to achieve in most aspects of life. Instead, we should compare them to the alternatives and weigh the problems against the benefits. </a:t>
            </a:r>
          </a:p>
          <a:p>
            <a:pPr lvl="1" eaLnBrk="1" fontAlgn="auto" hangingPunct="1">
              <a:spcAft>
                <a:spcPts val="0"/>
              </a:spcAft>
              <a:defRPr/>
            </a:pPr>
            <a:r>
              <a:rPr lang="en-US" sz="2400" dirty="0"/>
              <a:t>The ideal shows us the direction to go as we endeavor </a:t>
            </a:r>
            <a:r>
              <a:rPr lang="ar-JO" sz="2400" dirty="0"/>
              <a:t>عندما نسعى</a:t>
            </a:r>
            <a:r>
              <a:rPr lang="en-US" sz="2400" dirty="0"/>
              <a:t> to seek improvements and solutions to problems. </a:t>
            </a:r>
          </a:p>
          <a:p>
            <a:pPr lvl="1" eaLnBrk="1" fontAlgn="auto" hangingPunct="1">
              <a:spcAft>
                <a:spcPts val="0"/>
              </a:spcAft>
              <a:defRPr/>
            </a:pPr>
            <a:r>
              <a:rPr lang="en-US" sz="2400" dirty="0"/>
              <a:t>Another reason that we cannot expect perfection </a:t>
            </a:r>
            <a:r>
              <a:rPr lang="ar-JO" sz="2400" dirty="0"/>
              <a:t>الكمال</a:t>
            </a:r>
            <a:r>
              <a:rPr lang="en-US" sz="2400" dirty="0"/>
              <a:t> </a:t>
            </a:r>
            <a:r>
              <a:rPr lang="ar-JO" sz="2400" dirty="0"/>
              <a:t>حد</a:t>
            </a:r>
            <a:r>
              <a:rPr lang="en-US" sz="2400" dirty="0"/>
              <a:t> is that we all have different ideas of what perfection is.</a:t>
            </a:r>
          </a:p>
        </p:txBody>
      </p:sp>
      <p:sp>
        <p:nvSpPr>
          <p:cNvPr id="3" name="Title 2"/>
          <p:cNvSpPr>
            <a:spLocks noGrp="1"/>
          </p:cNvSpPr>
          <p:nvPr>
            <p:ph type="title"/>
          </p:nvPr>
        </p:nvSpPr>
        <p:spPr/>
        <p:txBody>
          <a:bodyPr/>
          <a:lstStyle/>
          <a:p>
            <a:pPr eaLnBrk="1" fontAlgn="auto" hangingPunct="1">
              <a:spcAft>
                <a:spcPts val="0"/>
              </a:spcAft>
              <a:defRPr/>
            </a:pPr>
            <a:r>
              <a:rPr lang="en-US" b="1" dirty="0">
                <a:solidFill>
                  <a:srgbClr val="C00000"/>
                </a:solidFill>
              </a:rPr>
              <a:t>3. Themes …</a:t>
            </a:r>
            <a:endParaRPr lang="en-US" dirty="0"/>
          </a:p>
        </p:txBody>
      </p:sp>
      <p:sp>
        <p:nvSpPr>
          <p:cNvPr id="4" name="Content Placeholder 3"/>
          <p:cNvSpPr>
            <a:spLocks noGrp="1"/>
          </p:cNvSpPr>
          <p:nvPr>
            <p:ph sz="quarter" idx="10"/>
          </p:nvPr>
        </p:nvSpPr>
        <p:spPr>
          <a:xfrm>
            <a:off x="3733800" y="6365875"/>
            <a:ext cx="2362200" cy="381000"/>
          </a:xfrm>
        </p:spPr>
        <p:txBody>
          <a:bodyPr rtlCol="0"/>
          <a:lstStyle/>
          <a:p>
            <a:pPr eaLnBrk="1" fontAlgn="auto" hangingPunct="1">
              <a:spcAft>
                <a:spcPts val="0"/>
              </a:spcAft>
              <a:defRPr/>
            </a:pPr>
            <a:r>
              <a:rPr lang="en-US" dirty="0"/>
              <a:t>43-45</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19200" y="1981200"/>
            <a:ext cx="7772400" cy="4267200"/>
          </a:xfrm>
        </p:spPr>
        <p:txBody>
          <a:bodyPr rtlCol="0">
            <a:normAutofit/>
          </a:bodyPr>
          <a:lstStyle/>
          <a:p>
            <a:pPr eaLnBrk="1" fontAlgn="auto" hangingPunct="1">
              <a:spcAft>
                <a:spcPts val="0"/>
              </a:spcAft>
              <a:defRPr/>
            </a:pPr>
            <a:r>
              <a:rPr lang="en-US" sz="2800" dirty="0"/>
              <a:t>Differences between personal choices, business policies, and law </a:t>
            </a:r>
          </a:p>
          <a:p>
            <a:pPr eaLnBrk="1" fontAlgn="auto" hangingPunct="1">
              <a:spcAft>
                <a:spcPts val="0"/>
              </a:spcAft>
              <a:defRPr/>
            </a:pPr>
            <a:r>
              <a:rPr lang="en-US" sz="2800" dirty="0"/>
              <a:t>The criteria for making personal choices, for making policies for businesses and organizations, and for writing laws are fundamentally different. </a:t>
            </a:r>
            <a:endParaRPr lang="en-US" sz="2400" dirty="0"/>
          </a:p>
        </p:txBody>
      </p:sp>
      <p:sp>
        <p:nvSpPr>
          <p:cNvPr id="3" name="Title 2"/>
          <p:cNvSpPr>
            <a:spLocks noGrp="1"/>
          </p:cNvSpPr>
          <p:nvPr>
            <p:ph type="title"/>
          </p:nvPr>
        </p:nvSpPr>
        <p:spPr/>
        <p:txBody>
          <a:bodyPr/>
          <a:lstStyle/>
          <a:p>
            <a:pPr eaLnBrk="1" fontAlgn="auto" hangingPunct="1">
              <a:spcAft>
                <a:spcPts val="0"/>
              </a:spcAft>
              <a:defRPr/>
            </a:pPr>
            <a:r>
              <a:rPr lang="en-US" b="1" dirty="0">
                <a:solidFill>
                  <a:srgbClr val="C00000"/>
                </a:solidFill>
              </a:rPr>
              <a:t>3. Themes …</a:t>
            </a:r>
            <a:endParaRPr lang="en-US" dirty="0"/>
          </a:p>
        </p:txBody>
      </p:sp>
      <p:sp>
        <p:nvSpPr>
          <p:cNvPr id="4" name="Content Placeholder 3"/>
          <p:cNvSpPr>
            <a:spLocks noGrp="1"/>
          </p:cNvSpPr>
          <p:nvPr>
            <p:ph sz="quarter" idx="10"/>
          </p:nvPr>
        </p:nvSpPr>
        <p:spPr>
          <a:xfrm>
            <a:off x="3733800" y="6365875"/>
            <a:ext cx="2362200" cy="381000"/>
          </a:xfrm>
        </p:spPr>
        <p:txBody>
          <a:bodyPr rtlCol="0"/>
          <a:lstStyle/>
          <a:p>
            <a:pPr eaLnBrk="1" fontAlgn="auto" hangingPunct="1">
              <a:spcAft>
                <a:spcPts val="0"/>
              </a:spcAft>
              <a:defRPr/>
            </a:pPr>
            <a:r>
              <a:rPr lang="en-US" dirty="0"/>
              <a:t>43-45</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a:xfrm>
            <a:off x="952500" y="1707923"/>
            <a:ext cx="8191500" cy="4343400"/>
          </a:xfrm>
        </p:spPr>
        <p:txBody>
          <a:bodyPr rtlCol="0">
            <a:normAutofit/>
          </a:bodyPr>
          <a:lstStyle/>
          <a:p>
            <a:pPr eaLnBrk="1" fontAlgn="auto" hangingPunct="1">
              <a:spcAft>
                <a:spcPts val="0"/>
              </a:spcAft>
              <a:buFontTx/>
              <a:buNone/>
              <a:defRPr/>
            </a:pPr>
            <a:r>
              <a:rPr lang="en-US" sz="3200" b="1" dirty="0">
                <a:solidFill>
                  <a:srgbClr val="0070C0"/>
                </a:solidFill>
              </a:rPr>
              <a:t>What is Ethics:</a:t>
            </a:r>
          </a:p>
          <a:p>
            <a:pPr eaLnBrk="1" fontAlgn="auto" hangingPunct="1">
              <a:spcAft>
                <a:spcPts val="0"/>
              </a:spcAft>
              <a:defRPr/>
            </a:pPr>
            <a:r>
              <a:rPr lang="en-US" sz="3200" dirty="0"/>
              <a:t>Study of what it means to “do the right thing”.</a:t>
            </a:r>
          </a:p>
          <a:p>
            <a:pPr eaLnBrk="1" fontAlgn="auto" hangingPunct="1">
              <a:spcAft>
                <a:spcPts val="0"/>
              </a:spcAft>
              <a:defRPr/>
            </a:pPr>
            <a:r>
              <a:rPr lang="en-US" sz="3200" dirty="0"/>
              <a:t>Assumes people are rational and make free choices.</a:t>
            </a:r>
          </a:p>
          <a:p>
            <a:pPr eaLnBrk="1" fontAlgn="auto" hangingPunct="1">
              <a:spcAft>
                <a:spcPts val="0"/>
              </a:spcAft>
              <a:defRPr/>
            </a:pPr>
            <a:r>
              <a:rPr lang="en-US" sz="3200" dirty="0"/>
              <a:t>Rules to follow in our interactions and our actions that affect others.</a:t>
            </a:r>
          </a:p>
          <a:p>
            <a:pPr eaLnBrk="1" fontAlgn="auto" hangingPunct="1">
              <a:spcAft>
                <a:spcPts val="0"/>
              </a:spcAft>
              <a:defRPr/>
            </a:pPr>
            <a:endParaRPr lang="en-US" sz="3200" dirty="0"/>
          </a:p>
        </p:txBody>
      </p:sp>
      <p:sp>
        <p:nvSpPr>
          <p:cNvPr id="3" name="Title 2"/>
          <p:cNvSpPr>
            <a:spLocks noGrp="1"/>
          </p:cNvSpPr>
          <p:nvPr>
            <p:ph type="title"/>
          </p:nvPr>
        </p:nvSpPr>
        <p:spPr/>
        <p:txBody>
          <a:bodyPr/>
          <a:lstStyle/>
          <a:p>
            <a:pPr eaLnBrk="1" fontAlgn="auto" hangingPunct="1">
              <a:spcAft>
                <a:spcPts val="0"/>
              </a:spcAft>
              <a:defRPr/>
            </a:pPr>
            <a:r>
              <a:rPr lang="en-US" b="1" dirty="0">
                <a:solidFill>
                  <a:srgbClr val="C00000"/>
                </a:solidFill>
              </a:rPr>
              <a:t>4. Ethics</a:t>
            </a:r>
          </a:p>
        </p:txBody>
      </p:sp>
      <p:sp>
        <p:nvSpPr>
          <p:cNvPr id="4" name="Content Placeholder 3"/>
          <p:cNvSpPr>
            <a:spLocks noGrp="1"/>
          </p:cNvSpPr>
          <p:nvPr>
            <p:ph sz="quarter" idx="10"/>
          </p:nvPr>
        </p:nvSpPr>
        <p:spPr>
          <a:xfrm>
            <a:off x="3733800" y="6365875"/>
            <a:ext cx="2362200" cy="381000"/>
          </a:xfrm>
        </p:spPr>
        <p:txBody>
          <a:bodyPr rtlCol="0"/>
          <a:lstStyle/>
          <a:p>
            <a:pPr eaLnBrk="1" fontAlgn="auto" hangingPunct="1">
              <a:spcAft>
                <a:spcPts val="0"/>
              </a:spcAft>
              <a:defRPr/>
            </a:pPr>
            <a:r>
              <a:rPr lang="en-US" dirty="0"/>
              <a:t>45-46</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4400" y="1752600"/>
            <a:ext cx="7924800" cy="4495800"/>
          </a:xfrm>
        </p:spPr>
        <p:txBody>
          <a:bodyPr rtlCol="0">
            <a:normAutofit/>
          </a:bodyPr>
          <a:lstStyle/>
          <a:p>
            <a:pPr eaLnBrk="1" fontAlgn="auto" hangingPunct="1">
              <a:spcAft>
                <a:spcPts val="0"/>
              </a:spcAft>
              <a:defRPr/>
            </a:pPr>
            <a:r>
              <a:rPr lang="en-US" sz="3200" dirty="0"/>
              <a:t>Most ethical theories attempt to achieve the same goal: to enhance human dignity </a:t>
            </a:r>
            <a:r>
              <a:rPr lang="ar-JO" sz="3200" dirty="0"/>
              <a:t>منزلة</a:t>
            </a:r>
            <a:r>
              <a:rPr lang="en-US" sz="3200" dirty="0"/>
              <a:t>, peace, happiness, and well-being.</a:t>
            </a:r>
          </a:p>
          <a:p>
            <a:pPr eaLnBrk="1" fontAlgn="auto" hangingPunct="1">
              <a:spcAft>
                <a:spcPts val="0"/>
              </a:spcAft>
              <a:defRPr/>
            </a:pPr>
            <a:r>
              <a:rPr lang="en-US" sz="3200" dirty="0"/>
              <a:t> Ethical rules apply to all of us and are intended </a:t>
            </a:r>
            <a:r>
              <a:rPr lang="ar-JO" sz="3200" dirty="0"/>
              <a:t>تهدف</a:t>
            </a:r>
            <a:r>
              <a:rPr lang="en-US" sz="3200" dirty="0"/>
              <a:t> to achieve good results for people in general, and for situations in general—not just for ourselves, not just for one situation. </a:t>
            </a:r>
          </a:p>
        </p:txBody>
      </p:sp>
      <p:sp>
        <p:nvSpPr>
          <p:cNvPr id="3" name="Title 2"/>
          <p:cNvSpPr>
            <a:spLocks noGrp="1"/>
          </p:cNvSpPr>
          <p:nvPr>
            <p:ph type="title"/>
          </p:nvPr>
        </p:nvSpPr>
        <p:spPr/>
        <p:txBody>
          <a:bodyPr/>
          <a:lstStyle/>
          <a:p>
            <a:pPr eaLnBrk="1" fontAlgn="auto" hangingPunct="1">
              <a:spcAft>
                <a:spcPts val="0"/>
              </a:spcAft>
              <a:defRPr/>
            </a:pPr>
            <a:r>
              <a:rPr lang="en-US" b="1" dirty="0">
                <a:solidFill>
                  <a:srgbClr val="C00000"/>
                </a:solidFill>
              </a:rPr>
              <a:t>4. Ethics …</a:t>
            </a:r>
            <a:endParaRPr lang="en-US" dirty="0"/>
          </a:p>
        </p:txBody>
      </p:sp>
      <p:sp>
        <p:nvSpPr>
          <p:cNvPr id="4" name="Content Placeholder 3"/>
          <p:cNvSpPr>
            <a:spLocks noGrp="1"/>
          </p:cNvSpPr>
          <p:nvPr>
            <p:ph sz="quarter" idx="10"/>
          </p:nvPr>
        </p:nvSpPr>
        <p:spPr>
          <a:xfrm>
            <a:off x="3733800" y="6365875"/>
            <a:ext cx="2362200" cy="381000"/>
          </a:xfrm>
        </p:spPr>
        <p:txBody>
          <a:bodyPr rtlCol="0"/>
          <a:lstStyle/>
          <a:p>
            <a:pPr eaLnBrk="1" fontAlgn="auto" hangingPunct="1">
              <a:spcAft>
                <a:spcPts val="0"/>
              </a:spcAft>
              <a:defRPr/>
            </a:pPr>
            <a:r>
              <a:rPr lang="en-US" dirty="0"/>
              <a:t>45-46</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rtlCol="0">
            <a:normAutofit/>
          </a:bodyPr>
          <a:lstStyle/>
          <a:p>
            <a:pPr eaLnBrk="1" fontAlgn="auto" hangingPunct="1">
              <a:spcAft>
                <a:spcPts val="0"/>
              </a:spcAft>
              <a:buFontTx/>
              <a:buNone/>
              <a:defRPr/>
            </a:pPr>
            <a:r>
              <a:rPr lang="en-US" b="1" dirty="0">
                <a:solidFill>
                  <a:srgbClr val="0070C0"/>
                </a:solidFill>
              </a:rPr>
              <a:t>A variety of ethical views:</a:t>
            </a:r>
          </a:p>
          <a:p>
            <a:pPr eaLnBrk="1" fontAlgn="auto" hangingPunct="1">
              <a:spcAft>
                <a:spcPts val="0"/>
              </a:spcAft>
              <a:defRPr/>
            </a:pPr>
            <a:r>
              <a:rPr lang="en-US" sz="2800" dirty="0"/>
              <a:t>Deontological theories.</a:t>
            </a:r>
            <a:r>
              <a:rPr lang="ar-SA" sz="2800" dirty="0"/>
              <a:t> النظريات الأخلاقية</a:t>
            </a:r>
            <a:endParaRPr lang="en-US" sz="2800" dirty="0"/>
          </a:p>
          <a:p>
            <a:pPr eaLnBrk="1" fontAlgn="auto" hangingPunct="1">
              <a:spcAft>
                <a:spcPts val="0"/>
              </a:spcAft>
              <a:defRPr/>
            </a:pPr>
            <a:r>
              <a:rPr lang="en-US" sz="2800" dirty="0"/>
              <a:t>Utilitarianism. </a:t>
            </a:r>
            <a:r>
              <a:rPr lang="ar-SA" sz="2800" dirty="0"/>
              <a:t>المنفعة </a:t>
            </a:r>
            <a:endParaRPr lang="en-US" sz="2800" dirty="0"/>
          </a:p>
          <a:p>
            <a:pPr eaLnBrk="1" fontAlgn="auto" hangingPunct="1">
              <a:spcAft>
                <a:spcPts val="0"/>
              </a:spcAft>
              <a:defRPr/>
            </a:pPr>
            <a:r>
              <a:rPr lang="en-US" sz="2800" dirty="0"/>
              <a:t>Negative rights (liberties</a:t>
            </a:r>
            <a:r>
              <a:rPr lang="en-US" sz="2000" dirty="0"/>
              <a:t>)</a:t>
            </a:r>
            <a:r>
              <a:rPr lang="ar-JO" sz="2000" dirty="0"/>
              <a:t> الحقوق السلبية (الحريات)</a:t>
            </a:r>
          </a:p>
          <a:p>
            <a:pPr lvl="1" eaLnBrk="1" fontAlgn="auto" hangingPunct="1">
              <a:spcAft>
                <a:spcPts val="0"/>
              </a:spcAft>
              <a:defRPr/>
            </a:pPr>
            <a:r>
              <a:rPr lang="en-US" sz="2400" dirty="0"/>
              <a:t>The right to act without interference</a:t>
            </a:r>
            <a:endParaRPr lang="ar-SA" sz="2400" dirty="0"/>
          </a:p>
          <a:p>
            <a:pPr lvl="1" eaLnBrk="1" fontAlgn="auto" hangingPunct="1">
              <a:spcAft>
                <a:spcPts val="0"/>
              </a:spcAft>
              <a:defRPr/>
            </a:pPr>
            <a:r>
              <a:rPr lang="ar-JO" sz="2000" dirty="0"/>
              <a:t>الحق في التصرف دون تدخل</a:t>
            </a:r>
            <a:endParaRPr lang="en-US" sz="2400" dirty="0"/>
          </a:p>
          <a:p>
            <a:pPr eaLnBrk="1" fontAlgn="auto" hangingPunct="1">
              <a:spcAft>
                <a:spcPts val="0"/>
              </a:spcAft>
              <a:defRPr/>
            </a:pPr>
            <a:r>
              <a:rPr lang="en-US" sz="2800" dirty="0"/>
              <a:t>Positive rights (claim-rights)</a:t>
            </a:r>
          </a:p>
          <a:p>
            <a:pPr lvl="1" eaLnBrk="1" fontAlgn="auto" hangingPunct="1">
              <a:spcAft>
                <a:spcPts val="0"/>
              </a:spcAft>
              <a:defRPr/>
            </a:pPr>
            <a:r>
              <a:rPr lang="en-US" sz="2400" dirty="0"/>
              <a:t>An obligation of some people to provide certain things for others</a:t>
            </a:r>
            <a:r>
              <a:rPr lang="ar-SA" sz="2400" dirty="0"/>
              <a:t>.</a:t>
            </a:r>
            <a:endParaRPr lang="en-US" sz="2400" dirty="0"/>
          </a:p>
          <a:p>
            <a:pPr eaLnBrk="1" fontAlgn="auto" hangingPunct="1">
              <a:spcAft>
                <a:spcPts val="0"/>
              </a:spcAft>
              <a:defRPr/>
            </a:pPr>
            <a:r>
              <a:rPr lang="ar-JO" sz="2000" dirty="0"/>
              <a:t>التزام بعض الناس بتقديم أشياء معينة للآخرين.</a:t>
            </a:r>
            <a:endParaRPr lang="en-US" sz="2000" dirty="0"/>
          </a:p>
          <a:p>
            <a:pPr eaLnBrk="1" fontAlgn="auto" hangingPunct="1">
              <a:spcAft>
                <a:spcPts val="0"/>
              </a:spcAft>
              <a:defRPr/>
            </a:pPr>
            <a:endParaRPr lang="en-US" sz="2800" dirty="0"/>
          </a:p>
        </p:txBody>
      </p:sp>
      <p:sp>
        <p:nvSpPr>
          <p:cNvPr id="3" name="Title 2"/>
          <p:cNvSpPr>
            <a:spLocks noGrp="1"/>
          </p:cNvSpPr>
          <p:nvPr>
            <p:ph type="title"/>
          </p:nvPr>
        </p:nvSpPr>
        <p:spPr/>
        <p:txBody>
          <a:bodyPr/>
          <a:lstStyle/>
          <a:p>
            <a:pPr eaLnBrk="1" fontAlgn="auto" hangingPunct="1">
              <a:spcAft>
                <a:spcPts val="0"/>
              </a:spcAft>
              <a:defRPr/>
            </a:pPr>
            <a:r>
              <a:rPr lang="en-US" b="1" dirty="0">
                <a:solidFill>
                  <a:srgbClr val="C00000"/>
                </a:solidFill>
              </a:rPr>
              <a:t>4. Ethics….</a:t>
            </a:r>
            <a:endParaRPr lang="en-US" dirty="0"/>
          </a:p>
        </p:txBody>
      </p:sp>
      <p:sp>
        <p:nvSpPr>
          <p:cNvPr id="4" name="Content Placeholder 3"/>
          <p:cNvSpPr>
            <a:spLocks noGrp="1"/>
          </p:cNvSpPr>
          <p:nvPr>
            <p:ph sz="quarter" idx="10"/>
          </p:nvPr>
        </p:nvSpPr>
        <p:spPr>
          <a:xfrm>
            <a:off x="3733800" y="6365875"/>
            <a:ext cx="2362200" cy="381000"/>
          </a:xfrm>
        </p:spPr>
        <p:txBody>
          <a:bodyPr rtlCol="0"/>
          <a:lstStyle/>
          <a:p>
            <a:pPr eaLnBrk="1" fontAlgn="auto" hangingPunct="1">
              <a:spcAft>
                <a:spcPts val="0"/>
              </a:spcAft>
              <a:defRPr/>
            </a:pPr>
            <a:r>
              <a:rPr lang="en-US" dirty="0"/>
              <a:t>47-50</a:t>
            </a:r>
          </a:p>
        </p:txBody>
      </p:sp>
    </p:spTree>
    <p:extLst>
      <p:ext uri="{BB962C8B-B14F-4D97-AF65-F5344CB8AC3E}">
        <p14:creationId xmlns:p14="http://schemas.microsoft.com/office/powerpoint/2010/main" val="22501014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4400" y="1828800"/>
            <a:ext cx="8229600" cy="4419600"/>
          </a:xfrm>
        </p:spPr>
        <p:txBody>
          <a:bodyPr rtlCol="0">
            <a:normAutofit/>
          </a:bodyPr>
          <a:lstStyle/>
          <a:p>
            <a:pPr eaLnBrk="1" fontAlgn="auto" hangingPunct="1">
              <a:spcAft>
                <a:spcPts val="0"/>
              </a:spcAft>
              <a:defRPr/>
            </a:pPr>
            <a:r>
              <a:rPr lang="en-US" sz="2800" b="1" dirty="0">
                <a:solidFill>
                  <a:srgbClr val="0070C0"/>
                </a:solidFill>
                <a:latin typeface="Times" panose="02020603050405020304" pitchFamily="18" charset="0"/>
                <a:cs typeface="Times" panose="02020603050405020304" pitchFamily="18" charset="0"/>
              </a:rPr>
              <a:t>Golden rules</a:t>
            </a:r>
          </a:p>
          <a:p>
            <a:pPr lvl="1" eaLnBrk="1" fontAlgn="auto" hangingPunct="1">
              <a:spcAft>
                <a:spcPts val="0"/>
              </a:spcAft>
              <a:defRPr/>
            </a:pPr>
            <a:r>
              <a:rPr lang="en-US" dirty="0">
                <a:latin typeface="Times" panose="02020603050405020304" pitchFamily="18" charset="0"/>
                <a:cs typeface="Times" panose="02020603050405020304" pitchFamily="18" charset="0"/>
              </a:rPr>
              <a:t>Treat others as you would want them to treat you. </a:t>
            </a:r>
          </a:p>
          <a:p>
            <a:pPr eaLnBrk="1" fontAlgn="auto" hangingPunct="1">
              <a:spcAft>
                <a:spcPts val="0"/>
              </a:spcAft>
              <a:defRPr/>
            </a:pPr>
            <a:r>
              <a:rPr lang="en-US" sz="2800" b="1" dirty="0">
                <a:solidFill>
                  <a:srgbClr val="0070C0"/>
                </a:solidFill>
                <a:latin typeface="Times" panose="02020603050405020304" pitchFamily="18" charset="0"/>
                <a:cs typeface="Times" panose="02020603050405020304" pitchFamily="18" charset="0"/>
              </a:rPr>
              <a:t>Contributing to society</a:t>
            </a:r>
          </a:p>
          <a:p>
            <a:pPr lvl="1" eaLnBrk="1" fontAlgn="auto" hangingPunct="1">
              <a:spcAft>
                <a:spcPts val="0"/>
              </a:spcAft>
              <a:defRPr/>
            </a:pPr>
            <a:r>
              <a:rPr lang="en-US" dirty="0">
                <a:latin typeface="Times" panose="02020603050405020304" pitchFamily="18" charset="0"/>
                <a:cs typeface="Times" panose="02020603050405020304" pitchFamily="18" charset="0"/>
              </a:rPr>
              <a:t>Doing one’s work honestly, responsibly, ethically, creatively, and well is virtuous </a:t>
            </a:r>
            <a:r>
              <a:rPr lang="ar-JO" dirty="0">
                <a:latin typeface="Times" panose="02020603050405020304" pitchFamily="18" charset="0"/>
                <a:cs typeface="Times" panose="02020603050405020304" pitchFamily="18" charset="0"/>
              </a:rPr>
              <a:t>مرغوب/مفضل </a:t>
            </a:r>
            <a:r>
              <a:rPr lang="en-US" dirty="0">
                <a:latin typeface="Times" panose="02020603050405020304" pitchFamily="18" charset="0"/>
                <a:cs typeface="Times" panose="02020603050405020304" pitchFamily="18" charset="0"/>
              </a:rPr>
              <a:t> .</a:t>
            </a:r>
          </a:p>
          <a:p>
            <a:pPr eaLnBrk="1" fontAlgn="auto" hangingPunct="1">
              <a:spcAft>
                <a:spcPts val="0"/>
              </a:spcAft>
              <a:defRPr/>
            </a:pPr>
            <a:r>
              <a:rPr lang="en-US" sz="2800" b="1" dirty="0">
                <a:solidFill>
                  <a:srgbClr val="0070C0"/>
                </a:solidFill>
                <a:latin typeface="Times" panose="02020603050405020304" pitchFamily="18" charset="0"/>
                <a:cs typeface="Times" panose="02020603050405020304" pitchFamily="18" charset="0"/>
              </a:rPr>
              <a:t>Social contracts and a theory of political justice</a:t>
            </a:r>
          </a:p>
          <a:p>
            <a:pPr lvl="1" eaLnBrk="1" fontAlgn="auto" hangingPunct="1">
              <a:spcAft>
                <a:spcPts val="0"/>
              </a:spcAft>
              <a:defRPr/>
            </a:pPr>
            <a:r>
              <a:rPr lang="en-US" dirty="0">
                <a:latin typeface="Times" panose="02020603050405020304" pitchFamily="18" charset="0"/>
                <a:cs typeface="Times" panose="02020603050405020304" pitchFamily="18" charset="0"/>
              </a:rPr>
              <a:t>People willingly submit </a:t>
            </a:r>
            <a:r>
              <a:rPr lang="ar-JO" dirty="0">
                <a:latin typeface="Times" panose="02020603050405020304" pitchFamily="18" charset="0"/>
                <a:cs typeface="Times" panose="02020603050405020304" pitchFamily="18" charset="0"/>
              </a:rPr>
              <a:t> يخضع الناس عن طيب خاطر</a:t>
            </a:r>
            <a:r>
              <a:rPr lang="en-US" dirty="0">
                <a:latin typeface="Times" panose="02020603050405020304" pitchFamily="18" charset="0"/>
                <a:cs typeface="Times" panose="02020603050405020304" pitchFamily="18" charset="0"/>
              </a:rPr>
              <a:t>to a common law in order to live in a civil </a:t>
            </a:r>
            <a:r>
              <a:rPr lang="ar-JO" dirty="0">
                <a:latin typeface="Times" panose="02020603050405020304" pitchFamily="18" charset="0"/>
                <a:cs typeface="Times" panose="02020603050405020304" pitchFamily="18" charset="0"/>
              </a:rPr>
              <a:t>مدني/ آمن</a:t>
            </a:r>
            <a:r>
              <a:rPr lang="en-US" dirty="0">
                <a:latin typeface="Times" panose="02020603050405020304" pitchFamily="18" charset="0"/>
                <a:cs typeface="Times" panose="02020603050405020304" pitchFamily="18" charset="0"/>
              </a:rPr>
              <a:t> society.</a:t>
            </a:r>
          </a:p>
          <a:p>
            <a:pPr lvl="1" eaLnBrk="1" fontAlgn="auto" hangingPunct="1">
              <a:spcAft>
                <a:spcPts val="0"/>
              </a:spcAft>
              <a:defRPr/>
            </a:pPr>
            <a:endParaRPr lang="en-US" dirty="0">
              <a:latin typeface="Times" panose="02020603050405020304" pitchFamily="18" charset="0"/>
              <a:cs typeface="Times" panose="02020603050405020304" pitchFamily="18" charset="0"/>
            </a:endParaRPr>
          </a:p>
          <a:p>
            <a:pPr lvl="1" eaLnBrk="1" fontAlgn="auto" hangingPunct="1">
              <a:spcAft>
                <a:spcPts val="0"/>
              </a:spcAft>
              <a:defRPr/>
            </a:pPr>
            <a:endParaRPr lang="en-US" dirty="0">
              <a:latin typeface="Times" panose="02020603050405020304" pitchFamily="18" charset="0"/>
              <a:cs typeface="Times" panose="02020603050405020304" pitchFamily="18" charset="0"/>
            </a:endParaRPr>
          </a:p>
        </p:txBody>
      </p:sp>
      <p:sp>
        <p:nvSpPr>
          <p:cNvPr id="3" name="Title 2"/>
          <p:cNvSpPr>
            <a:spLocks noGrp="1"/>
          </p:cNvSpPr>
          <p:nvPr>
            <p:ph type="title"/>
          </p:nvPr>
        </p:nvSpPr>
        <p:spPr/>
        <p:txBody>
          <a:bodyPr/>
          <a:lstStyle/>
          <a:p>
            <a:pPr eaLnBrk="1" fontAlgn="auto" hangingPunct="1">
              <a:spcAft>
                <a:spcPts val="0"/>
              </a:spcAft>
              <a:defRPr/>
            </a:pPr>
            <a:r>
              <a:rPr lang="en-US" b="1" dirty="0">
                <a:solidFill>
                  <a:srgbClr val="C00000"/>
                </a:solidFill>
              </a:rPr>
              <a:t>4. Ethics …</a:t>
            </a:r>
            <a:r>
              <a:rPr lang="en-US" dirty="0"/>
              <a:t> </a:t>
            </a:r>
          </a:p>
        </p:txBody>
      </p:sp>
      <p:sp>
        <p:nvSpPr>
          <p:cNvPr id="4" name="Content Placeholder 3"/>
          <p:cNvSpPr>
            <a:spLocks noGrp="1"/>
          </p:cNvSpPr>
          <p:nvPr>
            <p:ph sz="quarter" idx="10"/>
          </p:nvPr>
        </p:nvSpPr>
        <p:spPr>
          <a:xfrm>
            <a:off x="3733800" y="6365875"/>
            <a:ext cx="2362200" cy="381000"/>
          </a:xfrm>
        </p:spPr>
        <p:txBody>
          <a:bodyPr rtlCol="0"/>
          <a:lstStyle/>
          <a:p>
            <a:pPr eaLnBrk="1" fontAlgn="auto" hangingPunct="1">
              <a:spcAft>
                <a:spcPts val="0"/>
              </a:spcAft>
              <a:defRPr/>
            </a:pPr>
            <a:r>
              <a:rPr lang="en-US" dirty="0"/>
              <a:t>51-52</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5800" y="1230086"/>
            <a:ext cx="8458200" cy="5715000"/>
          </a:xfrm>
        </p:spPr>
        <p:txBody>
          <a:bodyPr rtlCol="0">
            <a:noAutofit/>
          </a:bodyPr>
          <a:lstStyle/>
          <a:p>
            <a:pPr eaLnBrk="1" fontAlgn="auto" hangingPunct="1">
              <a:spcAft>
                <a:spcPts val="0"/>
              </a:spcAft>
              <a:defRPr/>
            </a:pPr>
            <a:r>
              <a:rPr lang="en-US" sz="3100" b="1" dirty="0"/>
              <a:t>No simple answers</a:t>
            </a:r>
          </a:p>
          <a:p>
            <a:pPr lvl="1" eaLnBrk="1" fontAlgn="auto" hangingPunct="1">
              <a:spcAft>
                <a:spcPts val="0"/>
              </a:spcAft>
              <a:defRPr/>
            </a:pPr>
            <a:r>
              <a:rPr lang="en-US" sz="3100" dirty="0"/>
              <a:t>Human behavior and real human situations are complex. There are often trade-offs to consider.</a:t>
            </a:r>
          </a:p>
          <a:p>
            <a:pPr lvl="1" eaLnBrk="1" fontAlgn="auto" hangingPunct="1">
              <a:spcAft>
                <a:spcPts val="0"/>
              </a:spcAft>
              <a:defRPr/>
            </a:pPr>
            <a:r>
              <a:rPr lang="en-US" sz="3100" dirty="0"/>
              <a:t>Ethical theories help to identify important principles or guidelines. </a:t>
            </a:r>
          </a:p>
          <a:p>
            <a:pPr eaLnBrk="1" fontAlgn="auto" hangingPunct="1">
              <a:spcAft>
                <a:spcPts val="0"/>
              </a:spcAft>
              <a:defRPr/>
            </a:pPr>
            <a:r>
              <a:rPr lang="en-US" sz="3100" b="1" dirty="0"/>
              <a:t>Do organizations have ethics?</a:t>
            </a:r>
          </a:p>
          <a:p>
            <a:pPr lvl="1" eaLnBrk="1" fontAlgn="auto" hangingPunct="1">
              <a:spcAft>
                <a:spcPts val="0"/>
              </a:spcAft>
              <a:defRPr/>
            </a:pPr>
            <a:r>
              <a:rPr lang="en-US" sz="3100" dirty="0"/>
              <a:t>Ultimately, it is individuals who are making decisions and taking actions. We can hold both the individuals and the organization responsible for their acts.</a:t>
            </a:r>
          </a:p>
          <a:p>
            <a:pPr lvl="1" eaLnBrk="1" fontAlgn="auto" hangingPunct="1">
              <a:spcAft>
                <a:spcPts val="0"/>
              </a:spcAft>
              <a:defRPr/>
            </a:pPr>
            <a:endParaRPr lang="en-US" sz="3100" dirty="0"/>
          </a:p>
          <a:p>
            <a:pPr eaLnBrk="1" fontAlgn="auto" hangingPunct="1">
              <a:spcAft>
                <a:spcPts val="0"/>
              </a:spcAft>
              <a:defRPr/>
            </a:pPr>
            <a:endParaRPr lang="en-US" sz="3100" dirty="0"/>
          </a:p>
        </p:txBody>
      </p:sp>
      <p:sp>
        <p:nvSpPr>
          <p:cNvPr id="3" name="Title 2"/>
          <p:cNvSpPr>
            <a:spLocks noGrp="1"/>
          </p:cNvSpPr>
          <p:nvPr>
            <p:ph type="title"/>
          </p:nvPr>
        </p:nvSpPr>
        <p:spPr/>
        <p:txBody>
          <a:bodyPr/>
          <a:lstStyle/>
          <a:p>
            <a:pPr eaLnBrk="1" fontAlgn="auto" hangingPunct="1">
              <a:spcAft>
                <a:spcPts val="0"/>
              </a:spcAft>
              <a:defRPr/>
            </a:pPr>
            <a:r>
              <a:rPr lang="en-US" b="1" dirty="0">
                <a:solidFill>
                  <a:srgbClr val="C00000"/>
                </a:solidFill>
              </a:rPr>
              <a:t>4. Ethics …</a:t>
            </a:r>
            <a:endParaRPr lang="en-US" dirty="0"/>
          </a:p>
        </p:txBody>
      </p:sp>
      <p:sp>
        <p:nvSpPr>
          <p:cNvPr id="4" name="Content Placeholder 3"/>
          <p:cNvSpPr>
            <a:spLocks noGrp="1"/>
          </p:cNvSpPr>
          <p:nvPr>
            <p:ph sz="quarter" idx="10"/>
          </p:nvPr>
        </p:nvSpPr>
        <p:spPr>
          <a:xfrm>
            <a:off x="3733800" y="6365875"/>
            <a:ext cx="2362200" cy="381000"/>
          </a:xfrm>
        </p:spPr>
        <p:txBody>
          <a:bodyPr rtlCol="0"/>
          <a:lstStyle/>
          <a:p>
            <a:pPr eaLnBrk="1" fontAlgn="auto" hangingPunct="1">
              <a:spcAft>
                <a:spcPts val="0"/>
              </a:spcAft>
              <a:defRPr/>
            </a:pPr>
            <a:r>
              <a:rPr lang="en-US" dirty="0"/>
              <a:t>54-55</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rtlCol="0">
            <a:normAutofit/>
          </a:bodyPr>
          <a:lstStyle/>
          <a:p>
            <a:pPr eaLnBrk="1" fontAlgn="auto" hangingPunct="1">
              <a:spcAft>
                <a:spcPts val="0"/>
              </a:spcAft>
              <a:buFontTx/>
              <a:buNone/>
              <a:defRPr/>
            </a:pPr>
            <a:r>
              <a:rPr lang="en-US" b="1" dirty="0">
                <a:solidFill>
                  <a:srgbClr val="0070C0"/>
                </a:solidFill>
              </a:rPr>
              <a:t>Some important distinctions </a:t>
            </a:r>
            <a:r>
              <a:rPr lang="ar-JO" sz="2800" b="1"/>
              <a:t>الفروقات </a:t>
            </a:r>
            <a:r>
              <a:rPr lang="en-US" b="1">
                <a:solidFill>
                  <a:srgbClr val="0070C0"/>
                </a:solidFill>
              </a:rPr>
              <a:t>:</a:t>
            </a:r>
            <a:endParaRPr lang="en-US" b="1" dirty="0">
              <a:solidFill>
                <a:srgbClr val="0070C0"/>
              </a:solidFill>
            </a:endParaRPr>
          </a:p>
          <a:p>
            <a:pPr eaLnBrk="1" fontAlgn="auto" hangingPunct="1">
              <a:spcAft>
                <a:spcPts val="0"/>
              </a:spcAft>
              <a:defRPr/>
            </a:pPr>
            <a:r>
              <a:rPr lang="en-US" sz="2800" dirty="0"/>
              <a:t>Right, wrong, and okay</a:t>
            </a:r>
          </a:p>
          <a:p>
            <a:pPr eaLnBrk="1" fontAlgn="auto" hangingPunct="1">
              <a:spcAft>
                <a:spcPts val="0"/>
              </a:spcAft>
              <a:defRPr/>
            </a:pPr>
            <a:r>
              <a:rPr lang="en-US" sz="2800" dirty="0"/>
              <a:t>Distinguishing  wrong and harm</a:t>
            </a:r>
            <a:r>
              <a:rPr lang="ar-SA" sz="2800" dirty="0"/>
              <a:t> </a:t>
            </a:r>
            <a:r>
              <a:rPr lang="ar-SA" sz="1800" dirty="0"/>
              <a:t>التمييز بين الخطأ والضرر</a:t>
            </a:r>
            <a:endParaRPr lang="en-US" sz="1800" dirty="0"/>
          </a:p>
          <a:p>
            <a:pPr eaLnBrk="1" fontAlgn="auto" hangingPunct="1">
              <a:spcAft>
                <a:spcPts val="0"/>
              </a:spcAft>
              <a:defRPr/>
            </a:pPr>
            <a:r>
              <a:rPr lang="en-US" sz="2800" dirty="0"/>
              <a:t>Separating goals from constraints</a:t>
            </a:r>
            <a:r>
              <a:rPr lang="ar-SA" sz="2800" dirty="0"/>
              <a:t> فصل الأهداف عن القيود</a:t>
            </a:r>
            <a:endParaRPr lang="en-US" sz="2800" dirty="0"/>
          </a:p>
          <a:p>
            <a:pPr eaLnBrk="1" fontAlgn="auto" hangingPunct="1">
              <a:spcAft>
                <a:spcPts val="0"/>
              </a:spcAft>
              <a:defRPr/>
            </a:pPr>
            <a:r>
              <a:rPr lang="en-US" sz="2800" dirty="0"/>
              <a:t>Personal preference and ethics</a:t>
            </a:r>
            <a:r>
              <a:rPr lang="ar-SA" sz="2800" dirty="0"/>
              <a:t> التفضيل الشخصي والأخلاق</a:t>
            </a:r>
            <a:endParaRPr lang="en-US" sz="2800" dirty="0"/>
          </a:p>
          <a:p>
            <a:pPr eaLnBrk="1" fontAlgn="auto" hangingPunct="1">
              <a:spcAft>
                <a:spcPts val="0"/>
              </a:spcAft>
              <a:defRPr/>
            </a:pPr>
            <a:r>
              <a:rPr lang="en-US" sz="2800" dirty="0"/>
              <a:t>Law and ethics</a:t>
            </a:r>
          </a:p>
          <a:p>
            <a:pPr eaLnBrk="1" fontAlgn="auto" hangingPunct="1">
              <a:spcAft>
                <a:spcPts val="0"/>
              </a:spcAft>
              <a:defRPr/>
            </a:pPr>
            <a:endParaRPr lang="en-US" dirty="0"/>
          </a:p>
        </p:txBody>
      </p:sp>
      <p:sp>
        <p:nvSpPr>
          <p:cNvPr id="3" name="Title 2"/>
          <p:cNvSpPr>
            <a:spLocks noGrp="1"/>
          </p:cNvSpPr>
          <p:nvPr>
            <p:ph type="title"/>
          </p:nvPr>
        </p:nvSpPr>
        <p:spPr/>
        <p:txBody>
          <a:bodyPr/>
          <a:lstStyle/>
          <a:p>
            <a:pPr eaLnBrk="1" fontAlgn="auto" hangingPunct="1">
              <a:spcAft>
                <a:spcPts val="0"/>
              </a:spcAft>
              <a:defRPr/>
            </a:pPr>
            <a:r>
              <a:rPr lang="en-US" b="1" dirty="0">
                <a:solidFill>
                  <a:srgbClr val="C00000"/>
                </a:solidFill>
              </a:rPr>
              <a:t>4. Ethics….</a:t>
            </a:r>
            <a:r>
              <a:rPr lang="en-US" dirty="0"/>
              <a:t> </a:t>
            </a:r>
          </a:p>
        </p:txBody>
      </p:sp>
      <p:sp>
        <p:nvSpPr>
          <p:cNvPr id="4" name="Content Placeholder 3"/>
          <p:cNvSpPr>
            <a:spLocks noGrp="1"/>
          </p:cNvSpPr>
          <p:nvPr>
            <p:ph sz="quarter" idx="10"/>
          </p:nvPr>
        </p:nvSpPr>
        <p:spPr>
          <a:xfrm>
            <a:off x="3733800" y="6365875"/>
            <a:ext cx="2362200" cy="381000"/>
          </a:xfrm>
        </p:spPr>
        <p:txBody>
          <a:bodyPr rtlCol="0"/>
          <a:lstStyle/>
          <a:p>
            <a:pPr eaLnBrk="1" fontAlgn="auto" hangingPunct="1">
              <a:spcAft>
                <a:spcPts val="0"/>
              </a:spcAft>
              <a:defRPr/>
            </a:pPr>
            <a:r>
              <a:rPr lang="en-US" dirty="0"/>
              <a:t>55-59</a:t>
            </a:r>
          </a:p>
        </p:txBody>
      </p:sp>
    </p:spTree>
    <p:extLst>
      <p:ext uri="{BB962C8B-B14F-4D97-AF65-F5344CB8AC3E}">
        <p14:creationId xmlns:p14="http://schemas.microsoft.com/office/powerpoint/2010/main" val="3763551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066800" y="76200"/>
            <a:ext cx="8305800" cy="1447800"/>
          </a:xfrm>
        </p:spPr>
        <p:txBody>
          <a:bodyPr/>
          <a:lstStyle/>
          <a:p>
            <a:pPr>
              <a:defRPr/>
            </a:pPr>
            <a:r>
              <a:rPr lang="en-US" altLang="en-US" dirty="0"/>
              <a:t>Samsung Galaxy A2</a:t>
            </a:r>
            <a:br>
              <a:rPr lang="en-US" altLang="en-US" dirty="0"/>
            </a:br>
            <a:r>
              <a:rPr lang="en-US" altLang="en-US" sz="3200" b="1" dirty="0"/>
              <a:t>Product of the Information Age</a:t>
            </a:r>
          </a:p>
        </p:txBody>
      </p:sp>
      <p:sp>
        <p:nvSpPr>
          <p:cNvPr id="12292" name="Slide Number Placeholder 3"/>
          <p:cNvSpPr>
            <a:spLocks noGrp="1"/>
          </p:cNvSpPr>
          <p:nvPr>
            <p:ph type="sldNum" sz="quarter" idx="12"/>
          </p:nvPr>
        </p:nvSpPr>
        <p:spPr bwMode="auto">
          <a:xfrm>
            <a:off x="7713663" y="6453188"/>
            <a:ext cx="1196975" cy="4048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20000"/>
              </a:spcBef>
              <a:buFont typeface="Wingdings" panose="05000000000000000000" pitchFamily="2" charset="2"/>
              <a:buChar char="§"/>
              <a:defRPr sz="3000">
                <a:solidFill>
                  <a:schemeClr val="tx1"/>
                </a:solidFill>
                <a:latin typeface="Calibri" panose="020F0502020204030204" pitchFamily="34" charset="0"/>
              </a:defRPr>
            </a:lvl1pPr>
            <a:lvl2pPr marL="742950" indent="-285750">
              <a:spcBef>
                <a:spcPct val="20000"/>
              </a:spcBef>
              <a:buSzPct val="50000"/>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SzPct val="75000"/>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a:latin typeface="Times New Roman" panose="02020603050405020304" pitchFamily="18" charset="0"/>
              </a:rPr>
              <a:t>1-</a:t>
            </a:r>
            <a:fld id="{55FB35A5-94F9-42B3-97D8-C320093F2324}" type="slidenum">
              <a:rPr lang="en-US" altLang="en-US" sz="1800" smtClean="0">
                <a:latin typeface="Times New Roman" panose="02020603050405020304" pitchFamily="18" charset="0"/>
              </a:rPr>
              <a:pPr>
                <a:spcBef>
                  <a:spcPct val="0"/>
                </a:spcBef>
                <a:buFontTx/>
                <a:buNone/>
              </a:pPr>
              <a:t>5</a:t>
            </a:fld>
            <a:endParaRPr lang="en-US" altLang="en-US" sz="1800">
              <a:latin typeface="Times New Roman" panose="02020603050405020304" pitchFamily="18" charset="0"/>
            </a:endParaRPr>
          </a:p>
        </p:txBody>
      </p:sp>
      <p:sp>
        <p:nvSpPr>
          <p:cNvPr id="2" name="Rectangle 1"/>
          <p:cNvSpPr/>
          <p:nvPr/>
        </p:nvSpPr>
        <p:spPr>
          <a:xfrm>
            <a:off x="1066800" y="2286000"/>
            <a:ext cx="7843838" cy="3108543"/>
          </a:xfrm>
          <a:prstGeom prst="rect">
            <a:avLst/>
          </a:prstGeom>
        </p:spPr>
        <p:txBody>
          <a:bodyPr wrap="square">
            <a:spAutoFit/>
          </a:bodyPr>
          <a:lstStyle/>
          <a:p>
            <a:r>
              <a:rPr lang="en-US" altLang="en-US" sz="2800" dirty="0">
                <a:highlight>
                  <a:srgbClr val="FFFF00"/>
                </a:highlight>
              </a:rPr>
              <a:t>Low-cost computers </a:t>
            </a:r>
            <a:r>
              <a:rPr lang="en-US" altLang="en-US" sz="2800" dirty="0"/>
              <a:t>and </a:t>
            </a:r>
            <a:r>
              <a:rPr lang="en-US" altLang="en-US" sz="2800" dirty="0">
                <a:highlight>
                  <a:srgbClr val="FFFF00"/>
                </a:highlight>
              </a:rPr>
              <a:t>high-speed communication networks </a:t>
            </a:r>
            <a:r>
              <a:rPr lang="en-US" altLang="en-US" sz="2800" dirty="0"/>
              <a:t>make possible the products of the Information Age, such as the Samsung Galaxy A2. </a:t>
            </a:r>
          </a:p>
          <a:p>
            <a:endParaRPr lang="en-US" altLang="en-US" sz="2800" dirty="0"/>
          </a:p>
          <a:p>
            <a:r>
              <a:rPr lang="en-US" altLang="en-US" sz="2800" dirty="0"/>
              <a:t>It functions as a phone, email client, Web browser, camera, video recorder, digital compass, and more. (Marian </a:t>
            </a:r>
            <a:r>
              <a:rPr lang="en-US" altLang="en-US" sz="2800" dirty="0" err="1"/>
              <a:t>Stanca</a:t>
            </a:r>
            <a:r>
              <a:rPr lang="en-US" altLang="en-US" sz="2800" dirty="0"/>
              <a:t>/</a:t>
            </a:r>
            <a:r>
              <a:rPr lang="en-US" altLang="en-US" sz="2800" dirty="0" err="1"/>
              <a:t>Alamy</a:t>
            </a:r>
            <a:r>
              <a:rPr lang="en-US" altLang="en-US" sz="2800"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defRPr/>
            </a:pPr>
            <a:r>
              <a:rPr lang="en-US" altLang="en-US" b="1" dirty="0"/>
              <a:t>Advances in Past Two Decades</a:t>
            </a:r>
          </a:p>
        </p:txBody>
      </p:sp>
      <p:sp>
        <p:nvSpPr>
          <p:cNvPr id="14339" name="Rectangle 3"/>
          <p:cNvSpPr>
            <a:spLocks noGrp="1" noChangeArrowheads="1"/>
          </p:cNvSpPr>
          <p:nvPr>
            <p:ph idx="1"/>
          </p:nvPr>
        </p:nvSpPr>
        <p:spPr>
          <a:xfrm>
            <a:off x="1491343" y="2286000"/>
            <a:ext cx="7620000" cy="3429000"/>
          </a:xfrm>
        </p:spPr>
        <p:txBody>
          <a:bodyPr/>
          <a:lstStyle/>
          <a:p>
            <a:pPr eaLnBrk="1" hangingPunct="1">
              <a:lnSpc>
                <a:spcPct val="90000"/>
              </a:lnSpc>
            </a:pPr>
            <a:r>
              <a:rPr lang="en-US" altLang="en-US" sz="3600" dirty="0"/>
              <a:t>Smartphones</a:t>
            </a:r>
          </a:p>
          <a:p>
            <a:pPr eaLnBrk="1" hangingPunct="1">
              <a:lnSpc>
                <a:spcPct val="90000"/>
              </a:lnSpc>
            </a:pPr>
            <a:r>
              <a:rPr lang="en-US" altLang="en-US" sz="3600" dirty="0"/>
              <a:t>MP3 players</a:t>
            </a:r>
          </a:p>
          <a:p>
            <a:pPr eaLnBrk="1" hangingPunct="1">
              <a:lnSpc>
                <a:spcPct val="90000"/>
              </a:lnSpc>
            </a:pPr>
            <a:r>
              <a:rPr lang="en-US" altLang="en-US" sz="3600" dirty="0"/>
              <a:t>Digital photography</a:t>
            </a:r>
          </a:p>
          <a:p>
            <a:pPr eaLnBrk="1" hangingPunct="1">
              <a:lnSpc>
                <a:spcPct val="90000"/>
              </a:lnSpc>
            </a:pPr>
            <a:r>
              <a:rPr lang="en-US" altLang="en-US" sz="3600" dirty="0"/>
              <a:t>Email</a:t>
            </a:r>
          </a:p>
          <a:p>
            <a:pPr eaLnBrk="1" hangingPunct="1">
              <a:lnSpc>
                <a:spcPct val="90000"/>
              </a:lnSpc>
            </a:pPr>
            <a:r>
              <a:rPr lang="en-US" altLang="en-US" sz="3600" dirty="0"/>
              <a:t>World Wide Web</a:t>
            </a:r>
          </a:p>
        </p:txBody>
      </p:sp>
      <p:sp>
        <p:nvSpPr>
          <p:cNvPr id="2" name="Slide Number Placeholder 1"/>
          <p:cNvSpPr>
            <a:spLocks noGrp="1"/>
          </p:cNvSpPr>
          <p:nvPr>
            <p:ph type="sldNum" sz="quarter" idx="12"/>
          </p:nvPr>
        </p:nvSpPr>
        <p:spPr/>
        <p:txBody>
          <a:bodyPr/>
          <a:lstStyle/>
          <a:p>
            <a:pPr>
              <a:defRPr/>
            </a:pPr>
            <a:fld id="{755A6785-E023-4C17-A390-EB3E057E7D85}" type="slidenum">
              <a:rPr lang="en-US" smtClean="0"/>
              <a:pPr>
                <a:defRPr/>
              </a:pPr>
              <a:t>6</a:t>
            </a:fld>
            <a:endParaRPr lang="en-US"/>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defRPr/>
            </a:pPr>
            <a:r>
              <a:rPr lang="en-US" altLang="en-US" b="1" dirty="0">
                <a:solidFill>
                  <a:srgbClr val="FF0000"/>
                </a:solidFill>
              </a:rPr>
              <a:t>Technology and Values</a:t>
            </a:r>
          </a:p>
        </p:txBody>
      </p:sp>
      <p:sp>
        <p:nvSpPr>
          <p:cNvPr id="16387" name="Rectangle 3"/>
          <p:cNvSpPr>
            <a:spLocks noGrp="1" noChangeArrowheads="1"/>
          </p:cNvSpPr>
          <p:nvPr>
            <p:ph idx="1"/>
          </p:nvPr>
        </p:nvSpPr>
        <p:spPr/>
        <p:txBody>
          <a:bodyPr/>
          <a:lstStyle/>
          <a:p>
            <a:pPr eaLnBrk="1" hangingPunct="1">
              <a:lnSpc>
                <a:spcPct val="90000"/>
              </a:lnSpc>
            </a:pPr>
            <a:r>
              <a:rPr lang="en-US" altLang="en-US" sz="2800" b="1" dirty="0"/>
              <a:t>Dynamic between people, technology</a:t>
            </a:r>
          </a:p>
          <a:p>
            <a:pPr lvl="1" eaLnBrk="1" hangingPunct="1">
              <a:lnSpc>
                <a:spcPct val="90000"/>
              </a:lnSpc>
            </a:pPr>
            <a:r>
              <a:rPr lang="en-US" altLang="en-US" sz="1800" dirty="0"/>
              <a:t>People adopt technology</a:t>
            </a:r>
          </a:p>
          <a:p>
            <a:pPr lvl="1" eaLnBrk="1" hangingPunct="1">
              <a:lnSpc>
                <a:spcPct val="90000"/>
              </a:lnSpc>
            </a:pPr>
            <a:r>
              <a:rPr lang="en-US" altLang="en-US" sz="1800" dirty="0"/>
              <a:t>Technology changes society</a:t>
            </a:r>
          </a:p>
          <a:p>
            <a:pPr eaLnBrk="1" hangingPunct="1">
              <a:lnSpc>
                <a:spcPct val="90000"/>
              </a:lnSpc>
            </a:pPr>
            <a:r>
              <a:rPr lang="en-US" altLang="en-US" sz="2800" b="1" dirty="0"/>
              <a:t>Using technology can change people</a:t>
            </a:r>
          </a:p>
          <a:p>
            <a:pPr lvl="1" eaLnBrk="1" hangingPunct="1">
              <a:lnSpc>
                <a:spcPct val="90000"/>
              </a:lnSpc>
            </a:pPr>
            <a:r>
              <a:rPr lang="en-US" altLang="en-US" sz="1800" dirty="0"/>
              <a:t>Our experiences physically change our brains (e.g., London taxi drivers)</a:t>
            </a:r>
          </a:p>
          <a:p>
            <a:pPr lvl="1" eaLnBrk="1" hangingPunct="1">
              <a:lnSpc>
                <a:spcPct val="90000"/>
              </a:lnSpc>
            </a:pPr>
            <a:r>
              <a:rPr lang="en-US" altLang="en-US" sz="1800" dirty="0"/>
              <a:t>Experiences with technology can have psychological effects, too (e.g., effects of dependency on cell phones)</a:t>
            </a:r>
          </a:p>
          <a:p>
            <a:pPr eaLnBrk="1" hangingPunct="1">
              <a:lnSpc>
                <a:spcPct val="90000"/>
              </a:lnSpc>
            </a:pPr>
            <a:r>
              <a:rPr lang="en-US" altLang="en-US" sz="2800" b="1" dirty="0"/>
              <a:t>Technologies solve problem, but may create new problems</a:t>
            </a:r>
            <a:r>
              <a:rPr lang="ar-JO" altLang="en-US" sz="2800" b="1" dirty="0"/>
              <a:t>.</a:t>
            </a:r>
          </a:p>
          <a:p>
            <a:pPr eaLnBrk="1" hangingPunct="1">
              <a:lnSpc>
                <a:spcPct val="90000"/>
              </a:lnSpc>
            </a:pPr>
            <a:endParaRPr lang="ar-JO" altLang="en-US" sz="2800" b="1" dirty="0"/>
          </a:p>
          <a:p>
            <a:pPr marL="0" indent="0" eaLnBrk="1" hangingPunct="1">
              <a:lnSpc>
                <a:spcPct val="90000"/>
              </a:lnSpc>
              <a:buNone/>
            </a:pPr>
            <a:endParaRPr lang="en-US" altLang="en-US" sz="2800" b="1" dirty="0"/>
          </a:p>
        </p:txBody>
      </p:sp>
      <p:sp>
        <p:nvSpPr>
          <p:cNvPr id="16388"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20000"/>
              </a:spcBef>
              <a:buFont typeface="Wingdings" panose="05000000000000000000" pitchFamily="2" charset="2"/>
              <a:buChar char="§"/>
              <a:defRPr sz="3000">
                <a:solidFill>
                  <a:schemeClr val="tx1"/>
                </a:solidFill>
                <a:latin typeface="Calibri" panose="020F0502020204030204" pitchFamily="34" charset="0"/>
              </a:defRPr>
            </a:lvl1pPr>
            <a:lvl2pPr marL="742950" indent="-285750">
              <a:spcBef>
                <a:spcPct val="20000"/>
              </a:spcBef>
              <a:buSzPct val="50000"/>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SzPct val="75000"/>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D84F4DF-5F2F-4BAB-8172-49BBD763A1D6}" type="slidenum">
              <a:rPr lang="en-US" altLang="en-US" sz="1800" smtClean="0">
                <a:latin typeface="Times New Roman" panose="02020603050405020304" pitchFamily="18" charset="0"/>
              </a:rPr>
              <a:pPr>
                <a:spcBef>
                  <a:spcPct val="0"/>
                </a:spcBef>
                <a:buFontTx/>
                <a:buNone/>
              </a:pPr>
              <a:t>7</a:t>
            </a:fld>
            <a:endParaRPr lang="en-US" altLang="en-US" sz="1800">
              <a:latin typeface="Times New Roman" panose="02020603050405020304" pitchFamily="18" charset="0"/>
            </a:endParaRPr>
          </a:p>
        </p:txBody>
      </p:sp>
    </p:spTree>
    <p:extLst>
      <p:ext uri="{BB962C8B-B14F-4D97-AF65-F5344CB8AC3E}">
        <p14:creationId xmlns:p14="http://schemas.microsoft.com/office/powerpoint/2010/main" val="167987776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19200" y="1371600"/>
            <a:ext cx="7620000" cy="2895600"/>
          </a:xfrm>
          <a:solidFill>
            <a:schemeClr val="accent3">
              <a:lumMod val="40000"/>
              <a:lumOff val="60000"/>
            </a:schemeClr>
          </a:solidFill>
        </p:spPr>
        <p:txBody>
          <a:bodyPr rtlCol="0">
            <a:normAutofit lnSpcReduction="10000"/>
          </a:bodyPr>
          <a:lstStyle/>
          <a:p>
            <a:pPr marL="0" indent="0" eaLnBrk="1" fontAlgn="auto" hangingPunct="1">
              <a:spcAft>
                <a:spcPts val="600"/>
              </a:spcAft>
              <a:buFont typeface="Wingdings" pitchFamily="2" charset="2"/>
              <a:buNone/>
              <a:defRPr/>
            </a:pPr>
            <a:r>
              <a:rPr lang="en-US" sz="2400" i="1" dirty="0">
                <a:latin typeface="Times New Roman" pitchFamily="18" charset="0"/>
                <a:cs typeface="Times New Roman" pitchFamily="18" charset="0"/>
              </a:rPr>
              <a:t>“</a:t>
            </a:r>
            <a:r>
              <a:rPr lang="en-US" sz="2400" b="1" i="1" dirty="0">
                <a:latin typeface="Times New Roman" pitchFamily="18" charset="0"/>
                <a:cs typeface="Times New Roman" pitchFamily="18" charset="0"/>
              </a:rPr>
              <a:t>It is precisely this unique human capacity to transcend </a:t>
            </a:r>
            <a:br>
              <a:rPr lang="en-US" sz="2400" b="1" i="1" dirty="0">
                <a:latin typeface="Times New Roman" pitchFamily="18" charset="0"/>
                <a:cs typeface="Times New Roman" pitchFamily="18" charset="0"/>
              </a:rPr>
            </a:br>
            <a:r>
              <a:rPr lang="en-US" sz="2400" b="1" i="1" dirty="0">
                <a:latin typeface="Times New Roman" pitchFamily="18" charset="0"/>
                <a:cs typeface="Times New Roman" pitchFamily="18" charset="0"/>
              </a:rPr>
              <a:t>the present, to live one’s life by purposes stretching into </a:t>
            </a:r>
            <a:br>
              <a:rPr lang="en-US" sz="2400" b="1" i="1" dirty="0">
                <a:latin typeface="Times New Roman" pitchFamily="18" charset="0"/>
                <a:cs typeface="Times New Roman" pitchFamily="18" charset="0"/>
              </a:rPr>
            </a:br>
            <a:r>
              <a:rPr lang="en-US" sz="2400" b="1" i="1" dirty="0">
                <a:latin typeface="Times New Roman" pitchFamily="18" charset="0"/>
                <a:cs typeface="Times New Roman" pitchFamily="18" charset="0"/>
              </a:rPr>
              <a:t>the future – to live not at the mercy of the world, but as a builder and designer of that world – that is the distinction between human and animal behavior, or between the </a:t>
            </a:r>
            <a:br>
              <a:rPr lang="en-US" sz="2400" b="1" i="1" dirty="0">
                <a:latin typeface="Times New Roman" pitchFamily="18" charset="0"/>
                <a:cs typeface="Times New Roman" pitchFamily="18" charset="0"/>
              </a:rPr>
            </a:br>
            <a:r>
              <a:rPr lang="en-US" sz="2400" b="1" i="1" dirty="0">
                <a:latin typeface="Times New Roman" pitchFamily="18" charset="0"/>
                <a:cs typeface="Times New Roman" pitchFamily="18" charset="0"/>
              </a:rPr>
              <a:t>human being and the machine</a:t>
            </a:r>
            <a:r>
              <a:rPr lang="en-US" sz="2400" i="1" dirty="0">
                <a:latin typeface="Times New Roman" pitchFamily="18" charset="0"/>
                <a:cs typeface="Times New Roman" pitchFamily="18" charset="0"/>
              </a:rPr>
              <a:t>.”</a:t>
            </a:r>
          </a:p>
          <a:p>
            <a:pPr marL="0" indent="0" algn="r" eaLnBrk="1" fontAlgn="auto" hangingPunct="1">
              <a:lnSpc>
                <a:spcPct val="90000"/>
              </a:lnSpc>
              <a:spcAft>
                <a:spcPts val="600"/>
              </a:spcAft>
              <a:buFont typeface="Wingdings" pitchFamily="2" charset="2"/>
              <a:buNone/>
              <a:defRPr/>
            </a:pPr>
            <a:br>
              <a:rPr lang="en-US" sz="2000" i="1" dirty="0">
                <a:latin typeface="Times New Roman" pitchFamily="18" charset="0"/>
                <a:cs typeface="Times New Roman" pitchFamily="18" charset="0"/>
              </a:rPr>
            </a:br>
            <a:r>
              <a:rPr lang="en-US" sz="2000" i="1" dirty="0">
                <a:cs typeface="Times New Roman" pitchFamily="18" charset="0"/>
              </a:rPr>
              <a:t>̶  Betty Friedan</a:t>
            </a:r>
            <a:r>
              <a:rPr lang="en-US" sz="2000" i="1" baseline="30000" dirty="0">
                <a:cs typeface="Times New Roman" pitchFamily="18" charset="0"/>
              </a:rPr>
              <a:t>3</a:t>
            </a:r>
          </a:p>
          <a:p>
            <a:pPr marL="0" indent="0" eaLnBrk="1" fontAlgn="auto" hangingPunct="1">
              <a:lnSpc>
                <a:spcPct val="90000"/>
              </a:lnSpc>
              <a:spcAft>
                <a:spcPts val="0"/>
              </a:spcAft>
              <a:buFont typeface="Wingdings" pitchFamily="2" charset="2"/>
              <a:buNone/>
              <a:defRPr/>
            </a:pPr>
            <a:endParaRPr lang="en-US" sz="2800" i="1" dirty="0"/>
          </a:p>
        </p:txBody>
      </p:sp>
      <p:sp>
        <p:nvSpPr>
          <p:cNvPr id="3" name="Title 2"/>
          <p:cNvSpPr>
            <a:spLocks noGrp="1"/>
          </p:cNvSpPr>
          <p:nvPr>
            <p:ph type="title"/>
          </p:nvPr>
        </p:nvSpPr>
        <p:spPr>
          <a:xfrm>
            <a:off x="1066800" y="228600"/>
            <a:ext cx="8077200" cy="1143000"/>
          </a:xfrm>
          <a:solidFill>
            <a:schemeClr val="accent2"/>
          </a:solidFill>
        </p:spPr>
        <p:txBody>
          <a:bodyPr>
            <a:normAutofit/>
          </a:bodyPr>
          <a:lstStyle/>
          <a:p>
            <a:pPr eaLnBrk="1" fontAlgn="auto" hangingPunct="1">
              <a:spcAft>
                <a:spcPts val="0"/>
              </a:spcAft>
              <a:defRPr/>
            </a:pPr>
            <a:r>
              <a:rPr lang="en-US" sz="3200" b="1" dirty="0">
                <a:solidFill>
                  <a:srgbClr val="C00000"/>
                </a:solidFill>
              </a:rPr>
              <a:t>2. Change and Unexpected Developments..</a:t>
            </a:r>
            <a:endParaRPr lang="en-US" sz="3200" b="1" dirty="0"/>
          </a:p>
        </p:txBody>
      </p:sp>
      <p:sp>
        <p:nvSpPr>
          <p:cNvPr id="4" name="Content Placeholder 3"/>
          <p:cNvSpPr>
            <a:spLocks noGrp="1"/>
          </p:cNvSpPr>
          <p:nvPr>
            <p:ph sz="quarter" idx="10"/>
          </p:nvPr>
        </p:nvSpPr>
        <p:spPr>
          <a:xfrm>
            <a:off x="3733800" y="6365875"/>
            <a:ext cx="2362200" cy="381000"/>
          </a:xfrm>
        </p:spPr>
        <p:txBody>
          <a:bodyPr rtlCol="0"/>
          <a:lstStyle/>
          <a:p>
            <a:pPr eaLnBrk="1" fontAlgn="auto" hangingPunct="1">
              <a:spcAft>
                <a:spcPts val="0"/>
              </a:spcAft>
              <a:defRPr/>
            </a:pPr>
            <a:r>
              <a:rPr lang="en-US" dirty="0"/>
              <a:t>25</a:t>
            </a:r>
          </a:p>
        </p:txBody>
      </p:sp>
      <p:sp>
        <p:nvSpPr>
          <p:cNvPr id="5" name="Rectangle 4"/>
          <p:cNvSpPr/>
          <p:nvPr/>
        </p:nvSpPr>
        <p:spPr>
          <a:xfrm>
            <a:off x="1524000" y="4267200"/>
            <a:ext cx="6858000" cy="923330"/>
          </a:xfrm>
          <a:prstGeom prst="rect">
            <a:avLst/>
          </a:prstGeom>
        </p:spPr>
        <p:txBody>
          <a:bodyPr wrap="square">
            <a:spAutoFit/>
          </a:bodyPr>
          <a:lstStyle/>
          <a:p>
            <a:pPr algn="r" rtl="1"/>
            <a:r>
              <a:rPr lang="en-US" dirty="0" err="1"/>
              <a:t>هذه</a:t>
            </a:r>
            <a:r>
              <a:rPr lang="en-US" dirty="0"/>
              <a:t> </a:t>
            </a:r>
            <a:r>
              <a:rPr lang="en-US" dirty="0" err="1"/>
              <a:t>القدرة</a:t>
            </a:r>
            <a:r>
              <a:rPr lang="en-US" dirty="0"/>
              <a:t> </a:t>
            </a:r>
            <a:r>
              <a:rPr lang="en-US" dirty="0" err="1"/>
              <a:t>البشرية</a:t>
            </a:r>
            <a:r>
              <a:rPr lang="en-US" dirty="0"/>
              <a:t> الفريدة </a:t>
            </a:r>
            <a:r>
              <a:rPr lang="en-US" dirty="0" err="1"/>
              <a:t>على</a:t>
            </a:r>
            <a:r>
              <a:rPr lang="en-US" dirty="0"/>
              <a:t> </a:t>
            </a:r>
            <a:r>
              <a:rPr lang="en-US" dirty="0" err="1"/>
              <a:t>وجه</a:t>
            </a:r>
            <a:r>
              <a:rPr lang="en-US" dirty="0"/>
              <a:t> التحديد </a:t>
            </a:r>
            <a:r>
              <a:rPr lang="en-US" dirty="0" err="1"/>
              <a:t>هي</a:t>
            </a:r>
            <a:r>
              <a:rPr lang="en-US" dirty="0"/>
              <a:t> </a:t>
            </a:r>
            <a:r>
              <a:rPr lang="en-US" dirty="0" err="1"/>
              <a:t>تجاوز</a:t>
            </a:r>
            <a:r>
              <a:rPr lang="en-US" dirty="0"/>
              <a:t> </a:t>
            </a:r>
            <a:r>
              <a:rPr lang="en-US" dirty="0" err="1"/>
              <a:t>الحاضر</a:t>
            </a:r>
            <a:r>
              <a:rPr lang="en-US" dirty="0"/>
              <a:t> ، </a:t>
            </a:r>
            <a:r>
              <a:rPr lang="en-US" dirty="0" err="1"/>
              <a:t>وعيش</a:t>
            </a:r>
            <a:r>
              <a:rPr lang="en-US" dirty="0"/>
              <a:t> </a:t>
            </a:r>
            <a:r>
              <a:rPr lang="en-US" dirty="0" err="1"/>
              <a:t>حياة</a:t>
            </a:r>
            <a:r>
              <a:rPr lang="en-US" dirty="0"/>
              <a:t> </a:t>
            </a:r>
            <a:r>
              <a:rPr lang="en-US" dirty="0" err="1"/>
              <a:t>المرء</a:t>
            </a:r>
            <a:r>
              <a:rPr lang="en-US" dirty="0"/>
              <a:t> </a:t>
            </a:r>
            <a:r>
              <a:rPr lang="en-US" dirty="0" err="1"/>
              <a:t>من</a:t>
            </a:r>
            <a:r>
              <a:rPr lang="en-US" dirty="0"/>
              <a:t> </a:t>
            </a:r>
            <a:r>
              <a:rPr lang="en-US" dirty="0" err="1"/>
              <a:t>خلال</a:t>
            </a:r>
            <a:r>
              <a:rPr lang="en-US" dirty="0"/>
              <a:t> </a:t>
            </a:r>
            <a:r>
              <a:rPr lang="en-US" dirty="0" err="1"/>
              <a:t>أهداف</a:t>
            </a:r>
            <a:r>
              <a:rPr lang="en-US" dirty="0"/>
              <a:t> </a:t>
            </a:r>
            <a:r>
              <a:rPr lang="en-US" dirty="0" err="1"/>
              <a:t>تمتد</a:t>
            </a:r>
            <a:r>
              <a:rPr lang="en-US" dirty="0"/>
              <a:t> </a:t>
            </a:r>
            <a:r>
              <a:rPr lang="en-US" dirty="0" err="1"/>
              <a:t>إلى</a:t>
            </a:r>
            <a:r>
              <a:rPr lang="en-US" dirty="0"/>
              <a:t> </a:t>
            </a:r>
            <a:r>
              <a:rPr lang="en-US" dirty="0" err="1"/>
              <a:t>المستقبل</a:t>
            </a:r>
            <a:r>
              <a:rPr lang="en-US" dirty="0"/>
              <a:t> - </a:t>
            </a:r>
            <a:r>
              <a:rPr lang="en-US" dirty="0" err="1"/>
              <a:t>للعيش</a:t>
            </a:r>
            <a:r>
              <a:rPr lang="en-US" dirty="0"/>
              <a:t> </a:t>
            </a:r>
            <a:r>
              <a:rPr lang="en-US" dirty="0" err="1"/>
              <a:t>ليس</a:t>
            </a:r>
            <a:r>
              <a:rPr lang="en-US" dirty="0"/>
              <a:t> </a:t>
            </a:r>
            <a:r>
              <a:rPr lang="en-US" dirty="0" err="1"/>
              <a:t>تحت</a:t>
            </a:r>
            <a:r>
              <a:rPr lang="en-US" dirty="0"/>
              <a:t> </a:t>
            </a:r>
            <a:r>
              <a:rPr lang="en-US" dirty="0" err="1"/>
              <a:t>رحمة</a:t>
            </a:r>
            <a:r>
              <a:rPr lang="en-US" dirty="0"/>
              <a:t> </a:t>
            </a:r>
            <a:r>
              <a:rPr lang="en-US" dirty="0" err="1"/>
              <a:t>العالم</a:t>
            </a:r>
            <a:r>
              <a:rPr lang="en-US" dirty="0"/>
              <a:t> ، </a:t>
            </a:r>
            <a:r>
              <a:rPr lang="en-US" dirty="0" err="1"/>
              <a:t>ولكن</a:t>
            </a:r>
            <a:r>
              <a:rPr lang="en-US" dirty="0"/>
              <a:t> </a:t>
            </a:r>
            <a:r>
              <a:rPr lang="en-US" dirty="0" err="1"/>
              <a:t>كبناء</a:t>
            </a:r>
            <a:r>
              <a:rPr lang="en-US" dirty="0"/>
              <a:t> </a:t>
            </a:r>
            <a:r>
              <a:rPr lang="en-US" dirty="0" err="1"/>
              <a:t>ومصمم</a:t>
            </a:r>
            <a:r>
              <a:rPr lang="en-US" dirty="0"/>
              <a:t> </a:t>
            </a:r>
            <a:r>
              <a:rPr lang="en-US" dirty="0" err="1"/>
              <a:t>لذلك</a:t>
            </a:r>
            <a:r>
              <a:rPr lang="en-US" dirty="0"/>
              <a:t> </a:t>
            </a:r>
            <a:r>
              <a:rPr lang="en-US" dirty="0" err="1"/>
              <a:t>العالم</a:t>
            </a:r>
            <a:r>
              <a:rPr lang="en-US" dirty="0"/>
              <a:t> - </a:t>
            </a:r>
            <a:r>
              <a:rPr lang="en-US" dirty="0" err="1"/>
              <a:t>وهذا</a:t>
            </a:r>
            <a:r>
              <a:rPr lang="en-US" dirty="0"/>
              <a:t> </a:t>
            </a:r>
            <a:r>
              <a:rPr lang="en-US" dirty="0" err="1"/>
              <a:t>هو</a:t>
            </a:r>
            <a:r>
              <a:rPr lang="en-US" dirty="0"/>
              <a:t> </a:t>
            </a:r>
            <a:r>
              <a:rPr lang="en-US" dirty="0" err="1"/>
              <a:t>التمييز</a:t>
            </a:r>
            <a:r>
              <a:rPr lang="en-US" dirty="0"/>
              <a:t> </a:t>
            </a:r>
            <a:r>
              <a:rPr lang="en-US" dirty="0" err="1"/>
              <a:t>بين</a:t>
            </a:r>
            <a:r>
              <a:rPr lang="en-US" dirty="0"/>
              <a:t> </a:t>
            </a:r>
            <a:r>
              <a:rPr lang="en-US" dirty="0" err="1"/>
              <a:t>الإنسان</a:t>
            </a:r>
            <a:r>
              <a:rPr lang="en-US" dirty="0"/>
              <a:t> و </a:t>
            </a:r>
            <a:r>
              <a:rPr lang="en-US" dirty="0" err="1"/>
              <a:t>سلوك</a:t>
            </a:r>
            <a:r>
              <a:rPr lang="en-US" dirty="0"/>
              <a:t> </a:t>
            </a:r>
            <a:r>
              <a:rPr lang="en-US" dirty="0" err="1"/>
              <a:t>الحيوان</a:t>
            </a:r>
            <a:r>
              <a:rPr lang="en-US" dirty="0"/>
              <a:t> ، </a:t>
            </a:r>
            <a:r>
              <a:rPr lang="en-US" dirty="0" err="1"/>
              <a:t>أو</a:t>
            </a:r>
            <a:r>
              <a:rPr lang="en-US" dirty="0"/>
              <a:t> </a:t>
            </a:r>
            <a:r>
              <a:rPr lang="en-US" dirty="0" err="1"/>
              <a:t>بين</a:t>
            </a:r>
            <a:r>
              <a:rPr lang="en-US" dirty="0"/>
              <a:t> </a:t>
            </a:r>
            <a:r>
              <a:rPr lang="en-US" dirty="0" err="1"/>
              <a:t>الإنسان</a:t>
            </a:r>
            <a:r>
              <a:rPr lang="en-US" dirty="0"/>
              <a:t> </a:t>
            </a:r>
            <a:r>
              <a:rPr lang="en-US" dirty="0" err="1"/>
              <a:t>والآلة</a:t>
            </a:r>
            <a:r>
              <a:rPr lang="en-US" dirty="0"/>
              <a:t> ".</a:t>
            </a:r>
          </a:p>
        </p:txBody>
      </p:sp>
    </p:spTree>
    <p:extLst>
      <p:ext uri="{BB962C8B-B14F-4D97-AF65-F5344CB8AC3E}">
        <p14:creationId xmlns:p14="http://schemas.microsoft.com/office/powerpoint/2010/main" val="4075205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43000" y="1371600"/>
            <a:ext cx="7620000" cy="5029200"/>
          </a:xfrm>
        </p:spPr>
        <p:txBody>
          <a:bodyPr rtlCol="0">
            <a:normAutofit fontScale="92500" lnSpcReduction="10000"/>
          </a:bodyPr>
          <a:lstStyle/>
          <a:p>
            <a:pPr eaLnBrk="1" fontAlgn="auto" hangingPunct="1">
              <a:lnSpc>
                <a:spcPct val="90000"/>
              </a:lnSpc>
              <a:spcAft>
                <a:spcPts val="0"/>
              </a:spcAft>
              <a:buFontTx/>
              <a:buNone/>
              <a:defRPr/>
            </a:pPr>
            <a:r>
              <a:rPr lang="en-US" sz="2800" b="1" dirty="0">
                <a:solidFill>
                  <a:srgbClr val="0070C0"/>
                </a:solidFill>
              </a:rPr>
              <a:t>1. Cell Phones</a:t>
            </a:r>
          </a:p>
          <a:p>
            <a:pPr eaLnBrk="1" fontAlgn="auto" hangingPunct="1">
              <a:lnSpc>
                <a:spcPct val="90000"/>
              </a:lnSpc>
              <a:spcAft>
                <a:spcPts val="0"/>
              </a:spcAft>
              <a:defRPr/>
            </a:pPr>
            <a:r>
              <a:rPr lang="en-US" sz="2800" dirty="0"/>
              <a:t>Relatively few in 1990s. Approximately five billion worldwide in 2011. </a:t>
            </a:r>
          </a:p>
          <a:p>
            <a:pPr eaLnBrk="1" fontAlgn="auto" hangingPunct="1">
              <a:lnSpc>
                <a:spcPct val="90000"/>
              </a:lnSpc>
              <a:spcAft>
                <a:spcPts val="0"/>
              </a:spcAft>
              <a:defRPr/>
            </a:pPr>
            <a:r>
              <a:rPr lang="en-US" sz="2800" dirty="0"/>
              <a:t>Used for conversations and messaging, but also for:</a:t>
            </a:r>
          </a:p>
          <a:p>
            <a:pPr lvl="1" eaLnBrk="1" fontAlgn="auto" hangingPunct="1">
              <a:lnSpc>
                <a:spcPct val="90000"/>
              </a:lnSpc>
              <a:spcAft>
                <a:spcPts val="0"/>
              </a:spcAft>
              <a:defRPr/>
            </a:pPr>
            <a:r>
              <a:rPr lang="en-US" sz="2600" dirty="0"/>
              <a:t>taking and sharing pictures</a:t>
            </a:r>
          </a:p>
          <a:p>
            <a:pPr lvl="1" eaLnBrk="1" fontAlgn="auto" hangingPunct="1">
              <a:lnSpc>
                <a:spcPct val="90000"/>
              </a:lnSpc>
              <a:spcAft>
                <a:spcPts val="0"/>
              </a:spcAft>
              <a:defRPr/>
            </a:pPr>
            <a:r>
              <a:rPr lang="en-US" sz="2600" dirty="0"/>
              <a:t>downloading music and watching videos</a:t>
            </a:r>
          </a:p>
          <a:p>
            <a:pPr lvl="1" eaLnBrk="1" fontAlgn="auto" hangingPunct="1">
              <a:lnSpc>
                <a:spcPct val="90000"/>
              </a:lnSpc>
              <a:spcAft>
                <a:spcPts val="0"/>
              </a:spcAft>
              <a:defRPr/>
            </a:pPr>
            <a:r>
              <a:rPr lang="en-US" sz="2600" dirty="0"/>
              <a:t>checking email and playing games</a:t>
            </a:r>
          </a:p>
          <a:p>
            <a:pPr lvl="1" eaLnBrk="1" fontAlgn="auto" hangingPunct="1">
              <a:lnSpc>
                <a:spcPct val="90000"/>
              </a:lnSpc>
              <a:spcAft>
                <a:spcPts val="0"/>
              </a:spcAft>
              <a:defRPr/>
            </a:pPr>
            <a:r>
              <a:rPr lang="en-US" sz="2600" dirty="0"/>
              <a:t>banking and managing investments</a:t>
            </a:r>
          </a:p>
          <a:p>
            <a:pPr lvl="1" eaLnBrk="1" fontAlgn="auto" hangingPunct="1">
              <a:lnSpc>
                <a:spcPct val="90000"/>
              </a:lnSpc>
              <a:spcAft>
                <a:spcPts val="0"/>
              </a:spcAft>
              <a:defRPr/>
            </a:pPr>
            <a:r>
              <a:rPr lang="en-US" sz="2600" dirty="0"/>
              <a:t>finding maps</a:t>
            </a:r>
          </a:p>
          <a:p>
            <a:pPr eaLnBrk="1" fontAlgn="auto" hangingPunct="1">
              <a:lnSpc>
                <a:spcPct val="90000"/>
              </a:lnSpc>
              <a:spcAft>
                <a:spcPts val="0"/>
              </a:spcAft>
              <a:defRPr/>
            </a:pPr>
            <a:r>
              <a:rPr lang="en-US" sz="2800" dirty="0"/>
              <a:t>Smartphone apps for many tasks, including:</a:t>
            </a:r>
          </a:p>
          <a:p>
            <a:pPr lvl="1" eaLnBrk="1" fontAlgn="auto" hangingPunct="1">
              <a:lnSpc>
                <a:spcPct val="90000"/>
              </a:lnSpc>
              <a:spcAft>
                <a:spcPts val="0"/>
              </a:spcAft>
              <a:defRPr/>
            </a:pPr>
            <a:r>
              <a:rPr lang="en-US" sz="2600" dirty="0"/>
              <a:t>monitoring diabetes  </a:t>
            </a:r>
            <a:r>
              <a:rPr lang="ar-SA" sz="2600" dirty="0"/>
              <a:t>مرض السكري </a:t>
            </a:r>
            <a:endParaRPr lang="en-US" sz="2600" dirty="0"/>
          </a:p>
          <a:p>
            <a:pPr lvl="1" eaLnBrk="1" fontAlgn="auto" hangingPunct="1">
              <a:lnSpc>
                <a:spcPct val="90000"/>
              </a:lnSpc>
              <a:spcAft>
                <a:spcPts val="0"/>
              </a:spcAft>
              <a:defRPr/>
            </a:pPr>
            <a:r>
              <a:rPr lang="en-US" sz="2600" dirty="0"/>
              <a:t>locating water in remote areas </a:t>
            </a:r>
            <a:r>
              <a:rPr lang="ar-SA" sz="2600" dirty="0"/>
              <a:t>اكتشاف الماء ف المناطق النائية </a:t>
            </a:r>
            <a:endParaRPr lang="en-US" sz="2600" dirty="0"/>
          </a:p>
          <a:p>
            <a:pPr lvl="1" eaLnBrk="1" fontAlgn="auto" hangingPunct="1">
              <a:lnSpc>
                <a:spcPct val="90000"/>
              </a:lnSpc>
              <a:spcAft>
                <a:spcPts val="0"/>
              </a:spcAft>
              <a:defRPr/>
            </a:pPr>
            <a:endParaRPr lang="en-US" sz="2600" dirty="0"/>
          </a:p>
        </p:txBody>
      </p:sp>
      <p:sp>
        <p:nvSpPr>
          <p:cNvPr id="4" name="Content Placeholder 3"/>
          <p:cNvSpPr>
            <a:spLocks noGrp="1"/>
          </p:cNvSpPr>
          <p:nvPr>
            <p:ph sz="quarter" idx="10"/>
          </p:nvPr>
        </p:nvSpPr>
        <p:spPr>
          <a:xfrm>
            <a:off x="3733800" y="6365875"/>
            <a:ext cx="2362200" cy="381000"/>
          </a:xfrm>
        </p:spPr>
        <p:txBody>
          <a:bodyPr rtlCol="0"/>
          <a:lstStyle/>
          <a:p>
            <a:pPr eaLnBrk="1" fontAlgn="auto" hangingPunct="1">
              <a:spcAft>
                <a:spcPts val="0"/>
              </a:spcAft>
              <a:defRPr/>
            </a:pPr>
            <a:r>
              <a:rPr lang="en-US" dirty="0"/>
              <a:t>25-26</a:t>
            </a:r>
          </a:p>
        </p:txBody>
      </p:sp>
      <p:sp>
        <p:nvSpPr>
          <p:cNvPr id="5" name="Title 2"/>
          <p:cNvSpPr>
            <a:spLocks noGrp="1"/>
          </p:cNvSpPr>
          <p:nvPr>
            <p:ph type="title"/>
          </p:nvPr>
        </p:nvSpPr>
        <p:spPr>
          <a:xfrm>
            <a:off x="762000" y="228600"/>
            <a:ext cx="9144000" cy="1143000"/>
          </a:xfrm>
          <a:solidFill>
            <a:schemeClr val="accent2"/>
          </a:solidFill>
        </p:spPr>
        <p:txBody>
          <a:bodyPr>
            <a:normAutofit/>
          </a:bodyPr>
          <a:lstStyle/>
          <a:p>
            <a:pPr eaLnBrk="1" fontAlgn="auto" hangingPunct="1">
              <a:spcAft>
                <a:spcPts val="0"/>
              </a:spcAft>
              <a:defRPr/>
            </a:pPr>
            <a:r>
              <a:rPr lang="en-US" sz="3600" b="1" dirty="0">
                <a:solidFill>
                  <a:srgbClr val="C00000"/>
                </a:solidFill>
              </a:rPr>
              <a:t>2. Change and Unexpected Developments</a:t>
            </a:r>
            <a:endParaRPr lang="en-US" sz="3600" b="1" dirty="0"/>
          </a:p>
        </p:txBody>
      </p:sp>
    </p:spTree>
    <p:extLst>
      <p:ext uri="{BB962C8B-B14F-4D97-AF65-F5344CB8AC3E}">
        <p14:creationId xmlns:p14="http://schemas.microsoft.com/office/powerpoint/2010/main" val="2077891700"/>
      </p:ext>
    </p:extLst>
  </p:cSld>
  <p:clrMapOvr>
    <a:masterClrMapping/>
  </p:clrMapOvr>
</p:sld>
</file>

<file path=ppt/theme/theme1.xml><?xml version="1.0" encoding="utf-8"?>
<a:theme xmlns:a="http://schemas.openxmlformats.org/drawingml/2006/main" name="BaaseTemplate">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95BFACE31A6B047826E54B8186CB91F" ma:contentTypeVersion="0" ma:contentTypeDescription="Create a new document." ma:contentTypeScope="" ma:versionID="92feb6791c79bc1020163dc4e419acae">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364F94B-C068-4523-ADE4-F3BF1D6333E1}">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B077685E-EE1F-4733-8BCA-75F021DFA59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BaaseTemplate</Template>
  <TotalTime>0</TotalTime>
  <Words>4223</Words>
  <Application>Microsoft Office PowerPoint</Application>
  <PresentationFormat>On-screen Show (4:3)</PresentationFormat>
  <Paragraphs>384</Paragraphs>
  <Slides>48</Slides>
  <Notes>39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Arial</vt:lpstr>
      <vt:lpstr>Calibri</vt:lpstr>
      <vt:lpstr>Times</vt:lpstr>
      <vt:lpstr>Times New Roman</vt:lpstr>
      <vt:lpstr>Wingdings</vt:lpstr>
      <vt:lpstr>BaaseTemplate</vt:lpstr>
      <vt:lpstr>PowerPoint Presentation</vt:lpstr>
      <vt:lpstr>Ethics and Communication Skills  </vt:lpstr>
      <vt:lpstr>What We Will Cover</vt:lpstr>
      <vt:lpstr>1.1 Introduction : The Pace of Change</vt:lpstr>
      <vt:lpstr>Samsung Galaxy A2 Product of the Information Age</vt:lpstr>
      <vt:lpstr>Advances in Past Two Decades</vt:lpstr>
      <vt:lpstr>Technology and Values</vt:lpstr>
      <vt:lpstr>2. Change and Unexpected Developments..</vt:lpstr>
      <vt:lpstr>2. Change and Unexpected Developments</vt:lpstr>
      <vt:lpstr>2. Change and Unexpected Developments..</vt:lpstr>
      <vt:lpstr>2. Change and Unexpected Developments..</vt:lpstr>
      <vt:lpstr>2. Change and Unexpected Developments..</vt:lpstr>
      <vt:lpstr>2. Change and Unexpected Developments..</vt:lpstr>
      <vt:lpstr>PowerPoint Presentation</vt:lpstr>
      <vt:lpstr>Change and Unexpected Developments</vt:lpstr>
      <vt:lpstr>2. Change and Unexpected Developments..</vt:lpstr>
      <vt:lpstr>2. Change and Unexpected Developments..</vt:lpstr>
      <vt:lpstr>Change and Unexpected Developments</vt:lpstr>
      <vt:lpstr>2. Change and Unexpected Developments..</vt:lpstr>
      <vt:lpstr>2. Change and Unexpected Developments..</vt:lpstr>
      <vt:lpstr>PowerPoint Presentation</vt:lpstr>
      <vt:lpstr>PowerPoint Presentation</vt:lpstr>
      <vt:lpstr>2. Change and Unexpected Developments..</vt:lpstr>
      <vt:lpstr>2. Change and Unexpected Developments..</vt:lpstr>
      <vt:lpstr>2. Change and Unexpected Developments..</vt:lpstr>
      <vt:lpstr>PowerPoint Presentation</vt:lpstr>
      <vt:lpstr>2. Change and Unexpected Developments..</vt:lpstr>
      <vt:lpstr>2. Change and Unexpected Developments..</vt:lpstr>
      <vt:lpstr>2. Change and Unexpected Developments..</vt:lpstr>
      <vt:lpstr>2. Change and Unexpected Developments..</vt:lpstr>
      <vt:lpstr>PowerPoint Presentation</vt:lpstr>
      <vt:lpstr>PowerPoint Presentation</vt:lpstr>
      <vt:lpstr>2. Change and Unexpected Developments..</vt:lpstr>
      <vt:lpstr>PowerPoint Presentation</vt:lpstr>
      <vt:lpstr>PowerPoint Presentation</vt:lpstr>
      <vt:lpstr>3. Themes    مواضيع </vt:lpstr>
      <vt:lpstr>3. Themes …</vt:lpstr>
      <vt:lpstr>3. Themes …</vt:lpstr>
      <vt:lpstr>3. Themes …</vt:lpstr>
      <vt:lpstr>3. Themes….</vt:lpstr>
      <vt:lpstr>3. Themes …</vt:lpstr>
      <vt:lpstr>3. Themes …</vt:lpstr>
      <vt:lpstr>4. Ethics</vt:lpstr>
      <vt:lpstr>4. Ethics …</vt:lpstr>
      <vt:lpstr>4. Ethics….</vt:lpstr>
      <vt:lpstr>4. Ethics … </vt:lpstr>
      <vt:lpstr>4. Ethics …</vt:lpstr>
      <vt:lpstr>4. Ethics….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
  <cp:revision>1</cp:revision>
  <dcterms:created xsi:type="dcterms:W3CDTF">2012-08-27T15:56:47Z</dcterms:created>
  <dcterms:modified xsi:type="dcterms:W3CDTF">2024-08-09T07:34:31Z</dcterms:modified>
</cp:coreProperties>
</file>