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4"/>
  </p:sldMasterIdLst>
  <p:notesMasterIdLst>
    <p:notesMasterId r:id="rId34"/>
  </p:notesMasterIdLst>
  <p:handoutMasterIdLst>
    <p:handoutMasterId r:id="rId35"/>
  </p:handoutMasterIdLst>
  <p:sldIdLst>
    <p:sldId id="271" r:id="rId5"/>
    <p:sldId id="272" r:id="rId6"/>
    <p:sldId id="285" r:id="rId7"/>
    <p:sldId id="350" r:id="rId8"/>
    <p:sldId id="351" r:id="rId9"/>
    <p:sldId id="315" r:id="rId10"/>
    <p:sldId id="286" r:id="rId11"/>
    <p:sldId id="316" r:id="rId12"/>
    <p:sldId id="317" r:id="rId13"/>
    <p:sldId id="319" r:id="rId14"/>
    <p:sldId id="320" r:id="rId15"/>
    <p:sldId id="321" r:id="rId16"/>
    <p:sldId id="287" r:id="rId17"/>
    <p:sldId id="322" r:id="rId18"/>
    <p:sldId id="323" r:id="rId19"/>
    <p:sldId id="324" r:id="rId20"/>
    <p:sldId id="325" r:id="rId21"/>
    <p:sldId id="327" r:id="rId22"/>
    <p:sldId id="334" r:id="rId23"/>
    <p:sldId id="281" r:id="rId24"/>
    <p:sldId id="301" r:id="rId25"/>
    <p:sldId id="282" r:id="rId26"/>
    <p:sldId id="342" r:id="rId27"/>
    <p:sldId id="300" r:id="rId28"/>
    <p:sldId id="283" r:id="rId29"/>
    <p:sldId id="346" r:id="rId30"/>
    <p:sldId id="306" r:id="rId31"/>
    <p:sldId id="309" r:id="rId32"/>
    <p:sldId id="352" r:id="rId33"/>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294" autoAdjust="0"/>
  </p:normalViewPr>
  <p:slideViewPr>
    <p:cSldViewPr>
      <p:cViewPr varScale="1">
        <p:scale>
          <a:sx n="102" d="100"/>
          <a:sy n="102" d="100"/>
        </p:scale>
        <p:origin x="188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258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6615B7B6-CD91-4E48-AA81-EF2BB98568A4}" type="datetimeFigureOut">
              <a:rPr lang="en-US" smtClean="0"/>
              <a:t>7/30/2024</a:t>
            </a:fld>
            <a:endParaRPr lang="en-US"/>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B192148-7633-4832-BA7A-D4049EE77B4E}" type="slidenum">
              <a:rPr lang="en-US" smtClean="0"/>
              <a:t>‹#›</a:t>
            </a:fld>
            <a:endParaRPr lang="en-US"/>
          </a:p>
        </p:txBody>
      </p:sp>
    </p:spTree>
    <p:extLst>
      <p:ext uri="{BB962C8B-B14F-4D97-AF65-F5344CB8AC3E}">
        <p14:creationId xmlns:p14="http://schemas.microsoft.com/office/powerpoint/2010/main" val="2027868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45659" cy="496332"/>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48131" name="Rectangle 3"/>
          <p:cNvSpPr>
            <a:spLocks noGrp="1" noChangeArrowheads="1"/>
          </p:cNvSpPr>
          <p:nvPr>
            <p:ph type="dt" idx="1"/>
          </p:nvPr>
        </p:nvSpPr>
        <p:spPr bwMode="auto">
          <a:xfrm>
            <a:off x="3850443" y="0"/>
            <a:ext cx="2945659" cy="496332"/>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57348"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3" name="Rectangle 5"/>
          <p:cNvSpPr>
            <a:spLocks noGrp="1" noChangeArrowheads="1"/>
          </p:cNvSpPr>
          <p:nvPr>
            <p:ph type="body" sz="quarter" idx="3"/>
          </p:nvPr>
        </p:nvSpPr>
        <p:spPr bwMode="auto">
          <a:xfrm>
            <a:off x="679768" y="4715153"/>
            <a:ext cx="5438140" cy="4466987"/>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8134" name="Rectangle 6"/>
          <p:cNvSpPr>
            <a:spLocks noGrp="1" noChangeArrowheads="1"/>
          </p:cNvSpPr>
          <p:nvPr>
            <p:ph type="ftr" sz="quarter" idx="4"/>
          </p:nvPr>
        </p:nvSpPr>
        <p:spPr bwMode="auto">
          <a:xfrm>
            <a:off x="0" y="9428583"/>
            <a:ext cx="2945659" cy="496332"/>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48135" name="Rectangle 7"/>
          <p:cNvSpPr>
            <a:spLocks noGrp="1" noChangeArrowheads="1"/>
          </p:cNvSpPr>
          <p:nvPr>
            <p:ph type="sldNum" sz="quarter" idx="5"/>
          </p:nvPr>
        </p:nvSpPr>
        <p:spPr bwMode="auto">
          <a:xfrm>
            <a:off x="3850443" y="9428583"/>
            <a:ext cx="2945659" cy="496332"/>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fld id="{6725C0C3-159F-495E-90E6-AE910D480449}" type="slidenum">
              <a:rPr lang="en-US"/>
              <a:pPr/>
              <a:t>‹#›</a:t>
            </a:fld>
            <a:endParaRPr lang="en-US"/>
          </a:p>
        </p:txBody>
      </p:sp>
    </p:spTree>
    <p:extLst>
      <p:ext uri="{BB962C8B-B14F-4D97-AF65-F5344CB8AC3E}">
        <p14:creationId xmlns:p14="http://schemas.microsoft.com/office/powerpoint/2010/main" val="2619457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cs typeface="Arial" panose="020B0604020202020204" pitchFamily="34" charset="0"/>
              </a:rPr>
              <a:t>Regarding our own actions, sometimes they are a result of intentional trade-offs (we give up some privacy in order to receive some benefit) and sometimes we are unaware of the risks.</a:t>
            </a:r>
          </a:p>
        </p:txBody>
      </p:sp>
      <p:sp>
        <p:nvSpPr>
          <p:cNvPr id="5837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0217359-8EF9-4F63-AA18-F46C6A1DC139}" type="slidenum">
              <a:rPr lang="en-US"/>
              <a:pPr eaLnBrk="1" hangingPunct="1"/>
              <a:t>6</a:t>
            </a:fld>
            <a:endParaRPr lang="en-US"/>
          </a:p>
        </p:txBody>
      </p:sp>
    </p:spTree>
    <p:extLst>
      <p:ext uri="{BB962C8B-B14F-4D97-AF65-F5344CB8AC3E}">
        <p14:creationId xmlns:p14="http://schemas.microsoft.com/office/powerpoint/2010/main" val="1685328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cs typeface="Arial" panose="020B0604020202020204" pitchFamily="34" charset="0"/>
              </a:rPr>
              <a:t>Under an </a:t>
            </a:r>
            <a:r>
              <a:rPr lang="en-US" i="1">
                <a:latin typeface="Arial" panose="020B0604020202020204" pitchFamily="34" charset="0"/>
                <a:cs typeface="Arial" panose="020B0604020202020204" pitchFamily="34" charset="0"/>
              </a:rPr>
              <a:t>opt out </a:t>
            </a:r>
            <a:r>
              <a:rPr lang="en-US">
                <a:latin typeface="Arial" panose="020B0604020202020204" pitchFamily="34" charset="0"/>
                <a:cs typeface="Arial" panose="020B0604020202020204" pitchFamily="34" charset="0"/>
              </a:rPr>
              <a:t>policy, more people are likely to be “in”. </a:t>
            </a:r>
          </a:p>
          <a:p>
            <a:pPr eaLnBrk="1" hangingPunct="1"/>
            <a:endParaRPr lang="en-US">
              <a:latin typeface="Arial" panose="020B0604020202020204" pitchFamily="34" charset="0"/>
              <a:cs typeface="Arial" panose="020B0604020202020204" pitchFamily="34" charset="0"/>
            </a:endParaRPr>
          </a:p>
          <a:p>
            <a:pPr eaLnBrk="1" hangingPunct="1"/>
            <a:r>
              <a:rPr lang="en-US">
                <a:latin typeface="Arial" panose="020B0604020202020204" pitchFamily="34" charset="0"/>
                <a:cs typeface="Arial" panose="020B0604020202020204" pitchFamily="34" charset="0"/>
              </a:rPr>
              <a:t>Under an </a:t>
            </a:r>
            <a:r>
              <a:rPr lang="en-US" i="1">
                <a:latin typeface="Arial" panose="020B0604020202020204" pitchFamily="34" charset="0"/>
                <a:cs typeface="Arial" panose="020B0604020202020204" pitchFamily="34" charset="0"/>
              </a:rPr>
              <a:t>opt in </a:t>
            </a:r>
            <a:r>
              <a:rPr lang="en-US">
                <a:latin typeface="Arial" panose="020B0604020202020204" pitchFamily="34" charset="0"/>
                <a:cs typeface="Arial" panose="020B0604020202020204" pitchFamily="34" charset="0"/>
              </a:rPr>
              <a:t>policy, more people are likely to be “out”. </a:t>
            </a:r>
          </a:p>
          <a:p>
            <a:pPr eaLnBrk="1" hangingPunct="1"/>
            <a:endParaRPr lang="en-US">
              <a:latin typeface="Arial" panose="020B0604020202020204" pitchFamily="34" charset="0"/>
              <a:cs typeface="Arial" panose="020B0604020202020204" pitchFamily="34" charset="0"/>
            </a:endParaRPr>
          </a:p>
        </p:txBody>
      </p:sp>
      <p:sp>
        <p:nvSpPr>
          <p:cNvPr id="6758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696A75-5FC5-46E7-99F4-6E68F7266024}" type="slidenum">
              <a:rPr lang="en-US"/>
              <a:pPr eaLnBrk="1" hangingPunct="1"/>
              <a:t>16</a:t>
            </a:fld>
            <a:endParaRPr lang="en-US"/>
          </a:p>
        </p:txBody>
      </p:sp>
    </p:spTree>
    <p:extLst>
      <p:ext uri="{BB962C8B-B14F-4D97-AF65-F5344CB8AC3E}">
        <p14:creationId xmlns:p14="http://schemas.microsoft.com/office/powerpoint/2010/main" val="4077309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cs typeface="Arial" panose="020B0604020202020204" pitchFamily="34" charset="0"/>
            </a:endParaRPr>
          </a:p>
        </p:txBody>
      </p:sp>
      <p:sp>
        <p:nvSpPr>
          <p:cNvPr id="6963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48B442F-D634-4AA6-A55E-23309DD791E5}" type="slidenum">
              <a:rPr lang="en-US"/>
              <a:pPr eaLnBrk="1" hangingPunct="1"/>
              <a:t>17</a:t>
            </a:fld>
            <a:endParaRPr lang="en-US"/>
          </a:p>
        </p:txBody>
      </p:sp>
    </p:spTree>
    <p:extLst>
      <p:ext uri="{BB962C8B-B14F-4D97-AF65-F5344CB8AC3E}">
        <p14:creationId xmlns:p14="http://schemas.microsoft.com/office/powerpoint/2010/main" val="1216360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latin typeface="Arial" panose="020B0604020202020204" pitchFamily="34" charset="0"/>
              <a:cs typeface="Arial" panose="020B0604020202020204" pitchFamily="34" charset="0"/>
            </a:endParaRPr>
          </a:p>
        </p:txBody>
      </p:sp>
      <p:sp>
        <p:nvSpPr>
          <p:cNvPr id="7168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A828F9D-93EF-4261-9FD6-2BAA4CBC4FA2}" type="slidenum">
              <a:rPr lang="en-US"/>
              <a:pPr eaLnBrk="1" hangingPunct="1"/>
              <a:t>18</a:t>
            </a:fld>
            <a:endParaRPr lang="en-US"/>
          </a:p>
        </p:txBody>
      </p:sp>
    </p:spTree>
    <p:extLst>
      <p:ext uri="{BB962C8B-B14F-4D97-AF65-F5344CB8AC3E}">
        <p14:creationId xmlns:p14="http://schemas.microsoft.com/office/powerpoint/2010/main" val="4035054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cs typeface="Arial" panose="020B0604020202020204" pitchFamily="34" charset="0"/>
              </a:rPr>
              <a:t>Companies say targeting reduces the number of ads overall that people will see and provides ads that people are more likely to want. Some targeting is quite reasonable: A clothing site does not display winter parkas on its home page for a shopper from Florida. Some targeting is less obvious.</a:t>
            </a:r>
          </a:p>
          <a:p>
            <a:pPr eaLnBrk="1" hangingPunct="1"/>
            <a:endParaRPr lang="en-US" dirty="0">
              <a:latin typeface="Arial" panose="020B0604020202020204" pitchFamily="34" charset="0"/>
              <a:cs typeface="Arial" panose="020B0604020202020204" pitchFamily="34" charset="0"/>
            </a:endParaRPr>
          </a:p>
          <a:p>
            <a:pPr eaLnBrk="1" hangingPunct="1"/>
            <a:r>
              <a:rPr lang="en-US" dirty="0">
                <a:latin typeface="Arial" panose="020B0604020202020204" pitchFamily="34" charset="0"/>
                <a:cs typeface="Arial" panose="020B0604020202020204" pitchFamily="34" charset="0"/>
              </a:rPr>
              <a:t>Is the complex software that personalizes shopping online merely making up for the loss of information that would be available to sellers if we were shopping in person (such as a person’s gender and approximate age)? </a:t>
            </a:r>
          </a:p>
          <a:p>
            <a:pPr eaLnBrk="1" hangingPunct="1"/>
            <a:endParaRPr lang="en-US" dirty="0">
              <a:latin typeface="Arial" panose="020B0604020202020204" pitchFamily="34" charset="0"/>
              <a:cs typeface="Arial" panose="020B0604020202020204" pitchFamily="34" charset="0"/>
            </a:endParaRPr>
          </a:p>
          <a:p>
            <a:pPr eaLnBrk="1" hangingPunct="1"/>
            <a:r>
              <a:rPr lang="en-US" dirty="0">
                <a:latin typeface="Arial" panose="020B0604020202020204" pitchFamily="34" charset="0"/>
                <a:cs typeface="Arial" panose="020B0604020202020204" pitchFamily="34" charset="0"/>
              </a:rPr>
              <a:t>Are some people uneasy mainly because they did not realize that their behavior affected what appears on their screen? Do people understand that if they see ads targeted to their interests, someone somewhere is storing information about them?</a:t>
            </a:r>
          </a:p>
        </p:txBody>
      </p:sp>
      <p:sp>
        <p:nvSpPr>
          <p:cNvPr id="7885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247347-7E80-4D9C-A0DC-C88454400479}" type="slidenum">
              <a:rPr lang="en-US"/>
              <a:pPr eaLnBrk="1" hangingPunct="1"/>
              <a:t>19</a:t>
            </a:fld>
            <a:endParaRPr lang="en-US"/>
          </a:p>
        </p:txBody>
      </p:sp>
    </p:spTree>
    <p:extLst>
      <p:ext uri="{BB962C8B-B14F-4D97-AF65-F5344CB8AC3E}">
        <p14:creationId xmlns:p14="http://schemas.microsoft.com/office/powerpoint/2010/main" val="1493039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9DED68F-DA02-474A-AE46-94B686F3CE84}" type="slidenum">
              <a:rPr lang="en-US"/>
              <a:pPr eaLnBrk="1" hangingPunct="1"/>
              <a:t>21</a:t>
            </a:fld>
            <a:endParaRPr 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09510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cs typeface="Arial" panose="020B0604020202020204" pitchFamily="34" charset="0"/>
              </a:rPr>
              <a:t>National ID systems began in U.S. with the Social Security card in 1936.</a:t>
            </a:r>
          </a:p>
          <a:p>
            <a:pPr eaLnBrk="1" hangingPunct="1"/>
            <a:endParaRPr lang="en-US" dirty="0">
              <a:latin typeface="Arial" panose="020B0604020202020204" pitchFamily="34" charset="0"/>
              <a:cs typeface="Arial" panose="020B0604020202020204" pitchFamily="34" charset="0"/>
            </a:endParaRPr>
          </a:p>
          <a:p>
            <a:pPr eaLnBrk="1" hangingPunct="1"/>
            <a:r>
              <a:rPr lang="en-US" dirty="0">
                <a:latin typeface="Arial" panose="020B0604020202020204" pitchFamily="34" charset="0"/>
                <a:cs typeface="Arial" panose="020B0604020202020204" pitchFamily="34" charset="0"/>
              </a:rPr>
              <a:t>Opponents of national ID systems argue that they are profound threats to freedom and privacy. “Your papers, please” is a demand associated with police states and dictatorships.</a:t>
            </a:r>
          </a:p>
        </p:txBody>
      </p:sp>
      <p:sp>
        <p:nvSpPr>
          <p:cNvPr id="849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C7655F8-9AA8-4031-8CA7-2F694EF974EA}" type="slidenum">
              <a:rPr lang="en-US"/>
              <a:pPr eaLnBrk="1" hangingPunct="1"/>
              <a:t>23</a:t>
            </a:fld>
            <a:endParaRPr lang="en-US"/>
          </a:p>
        </p:txBody>
      </p:sp>
    </p:spTree>
    <p:extLst>
      <p:ext uri="{BB962C8B-B14F-4D97-AF65-F5344CB8AC3E}">
        <p14:creationId xmlns:p14="http://schemas.microsoft.com/office/powerpoint/2010/main" val="23113702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D309BAF-9534-4EAD-A859-9E8AFC58AA0D}" type="slidenum">
              <a:rPr lang="en-US"/>
              <a:pPr eaLnBrk="1" hangingPunct="1"/>
              <a:t>24</a:t>
            </a:fld>
            <a:endParaRPr lang="en-US"/>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cs typeface="Arial" panose="020B0604020202020204" pitchFamily="34" charset="0"/>
              </a:rPr>
              <a:t>The REAL ID Act, passed in 2005, requires that in order to get a federally approved driver’s license or ID card, each person must provide documentation of address, birth date, Social Security number, and legal status in the U.S.</a:t>
            </a:r>
          </a:p>
          <a:p>
            <a:pPr eaLnBrk="1" hangingPunct="1"/>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9586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cs typeface="Times New Roman" panose="02020603050405020304" pitchFamily="18" charset="0"/>
              </a:rPr>
              <a:t>When asked “If someone sues you and loses, should they have to pay your legal expenses?” more than 80% of people surveyed said “yes.” When asked the same question from the opposite perspective: “If you sue someone and lose, should you have to pay their legal expenses?” about 40% said “yes.”</a:t>
            </a:r>
          </a:p>
          <a:p>
            <a:pPr eaLnBrk="1" hangingPunct="1"/>
            <a:endParaRPr lang="en-US" dirty="0">
              <a:latin typeface="Arial" panose="020B0604020202020204" pitchFamily="34" charset="0"/>
              <a:cs typeface="Arial" panose="020B0604020202020204" pitchFamily="34" charset="0"/>
            </a:endParaRPr>
          </a:p>
        </p:txBody>
      </p:sp>
      <p:sp>
        <p:nvSpPr>
          <p:cNvPr id="901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633E883-EB7C-47B6-A0E9-78486E28C8B5}" type="slidenum">
              <a:rPr lang="en-US"/>
              <a:pPr eaLnBrk="1" hangingPunct="1"/>
              <a:t>26</a:t>
            </a:fld>
            <a:endParaRPr lang="en-US"/>
          </a:p>
        </p:txBody>
      </p:sp>
    </p:spTree>
    <p:extLst>
      <p:ext uri="{BB962C8B-B14F-4D97-AF65-F5344CB8AC3E}">
        <p14:creationId xmlns:p14="http://schemas.microsoft.com/office/powerpoint/2010/main" val="3019217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BEED49-9AD5-40CA-A367-94897EEF7180}" type="slidenum">
              <a:rPr lang="en-US"/>
              <a:pPr eaLnBrk="1" hangingPunct="1"/>
              <a:t>28</a:t>
            </a:fld>
            <a:endParaRPr lang="en-US"/>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cs typeface="Arial" panose="020B0604020202020204" pitchFamily="34" charset="0"/>
              </a:rPr>
              <a:t>The meaning of pen register has changed over time.  It originally referred to a device that recorded the numbers called from a phone.  Now it also refers to logs phone companies keep of all numbers called, including time and duration.</a:t>
            </a:r>
          </a:p>
          <a:p>
            <a:pPr eaLnBrk="1" hangingPunct="1"/>
            <a:endParaRPr lang="en-US" dirty="0">
              <a:latin typeface="Arial" panose="020B0604020202020204" pitchFamily="34" charset="0"/>
              <a:cs typeface="Arial" panose="020B0604020202020204" pitchFamily="34" charset="0"/>
            </a:endParaRPr>
          </a:p>
          <a:p>
            <a:pPr eaLnBrk="1" hangingPunct="1"/>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3821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cs typeface="Arial" panose="020B0604020202020204" pitchFamily="34" charset="0"/>
              </a:rPr>
              <a:t>Government documents like divorce and bankruptcy records have long been in public records, but accessing such information took a lot of time and effort.</a:t>
            </a:r>
          </a:p>
          <a:p>
            <a:pPr eaLnBrk="1" hangingPunct="1"/>
            <a:endParaRPr lang="en-US" dirty="0">
              <a:latin typeface="Arial" panose="020B0604020202020204" pitchFamily="34" charset="0"/>
              <a:cs typeface="Arial" panose="020B0604020202020204" pitchFamily="34" charset="0"/>
            </a:endParaRPr>
          </a:p>
          <a:p>
            <a:pPr eaLnBrk="1" hangingPunct="1"/>
            <a:r>
              <a:rPr lang="en-US" dirty="0">
                <a:latin typeface="Arial" panose="020B0604020202020204" pitchFamily="34" charset="0"/>
                <a:cs typeface="Arial" panose="020B0604020202020204" pitchFamily="34" charset="0"/>
              </a:rPr>
              <a:t>Tiny cameras are in millions of cellphones. </a:t>
            </a:r>
          </a:p>
          <a:p>
            <a:pPr eaLnBrk="1" hangingPunct="1"/>
            <a:endParaRPr lang="en-US" dirty="0">
              <a:latin typeface="Arial" panose="020B0604020202020204" pitchFamily="34" charset="0"/>
              <a:cs typeface="Arial" panose="020B0604020202020204" pitchFamily="34" charset="0"/>
            </a:endParaRPr>
          </a:p>
          <a:p>
            <a:pPr eaLnBrk="1" hangingPunct="1"/>
            <a:endParaRPr lang="en-US" dirty="0">
              <a:latin typeface="Arial" panose="020B0604020202020204" pitchFamily="34" charset="0"/>
              <a:cs typeface="Arial" panose="020B0604020202020204" pitchFamily="34" charset="0"/>
            </a:endParaRPr>
          </a:p>
        </p:txBody>
      </p:sp>
      <p:sp>
        <p:nvSpPr>
          <p:cNvPr id="5939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BF2EC8-BF2C-4F56-852F-CEDFA1610DED}" type="slidenum">
              <a:rPr lang="en-US"/>
              <a:pPr eaLnBrk="1" hangingPunct="1"/>
              <a:t>7</a:t>
            </a:fld>
            <a:endParaRPr lang="en-US"/>
          </a:p>
        </p:txBody>
      </p:sp>
    </p:spTree>
    <p:extLst>
      <p:ext uri="{BB962C8B-B14F-4D97-AF65-F5344CB8AC3E}">
        <p14:creationId xmlns:p14="http://schemas.microsoft.com/office/powerpoint/2010/main" val="1055611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cs typeface="Arial" panose="020B0604020202020204" pitchFamily="34" charset="0"/>
              </a:rPr>
              <a:t>A terabyte is a trillion bytes.</a:t>
            </a:r>
          </a:p>
          <a:p>
            <a:pPr eaLnBrk="1" hangingPunct="1"/>
            <a:endParaRPr lang="en-US">
              <a:latin typeface="Arial" panose="020B0604020202020204" pitchFamily="34" charset="0"/>
              <a:cs typeface="Arial" panose="020B0604020202020204" pitchFamily="34" charset="0"/>
            </a:endParaRPr>
          </a:p>
          <a:p>
            <a:pPr eaLnBrk="1" hangingPunct="1"/>
            <a:r>
              <a:rPr lang="en-US">
                <a:latin typeface="Arial" panose="020B0604020202020204" pitchFamily="34" charset="0"/>
                <a:cs typeface="Arial" panose="020B0604020202020204" pitchFamily="34" charset="0"/>
              </a:rPr>
              <a:t>Search query data can be subpoenaed in court.</a:t>
            </a:r>
          </a:p>
          <a:p>
            <a:pPr eaLnBrk="1" hangingPunct="1"/>
            <a:endParaRPr lang="en-US">
              <a:latin typeface="Arial" panose="020B0604020202020204" pitchFamily="34" charset="0"/>
              <a:cs typeface="Arial" panose="020B0604020202020204" pitchFamily="34" charset="0"/>
            </a:endParaRPr>
          </a:p>
        </p:txBody>
      </p:sp>
      <p:sp>
        <p:nvSpPr>
          <p:cNvPr id="6042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0CE3591-2E7C-43EF-ADE6-F461AA57E9E8}" type="slidenum">
              <a:rPr lang="en-US"/>
              <a:pPr eaLnBrk="1" hangingPunct="1"/>
              <a:t>8</a:t>
            </a:fld>
            <a:endParaRPr lang="en-US"/>
          </a:p>
        </p:txBody>
      </p:sp>
    </p:spTree>
    <p:extLst>
      <p:ext uri="{BB962C8B-B14F-4D97-AF65-F5344CB8AC3E}">
        <p14:creationId xmlns:p14="http://schemas.microsoft.com/office/powerpoint/2010/main" val="27695878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latin typeface="Arial" panose="020B0604020202020204" pitchFamily="34" charset="0"/>
                <a:cs typeface="Arial" panose="020B0604020202020204" pitchFamily="34" charset="0"/>
              </a:rPr>
              <a:t>Roughly half the apps in one test sent the smartphone’s ID number or location to other companies (in addition to the one that provided the app).</a:t>
            </a:r>
          </a:p>
          <a:p>
            <a:pPr eaLnBrk="1" hangingPunct="1"/>
            <a:endParaRPr lang="en-US" dirty="0">
              <a:latin typeface="Arial" panose="020B0604020202020204" pitchFamily="34" charset="0"/>
              <a:cs typeface="Arial" panose="020B0604020202020204" pitchFamily="34" charset="0"/>
            </a:endParaRPr>
          </a:p>
          <a:p>
            <a:pPr eaLnBrk="1" hangingPunct="1"/>
            <a:r>
              <a:rPr lang="en-US" dirty="0">
                <a:latin typeface="Arial" panose="020B0604020202020204" pitchFamily="34" charset="0"/>
                <a:cs typeface="Arial" panose="020B0604020202020204" pitchFamily="34" charset="0"/>
              </a:rPr>
              <a:t>Various apps copy the user’s contact list to remote servers. </a:t>
            </a:r>
          </a:p>
          <a:p>
            <a:pPr eaLnBrk="1" hangingPunct="1"/>
            <a:endParaRPr lang="en-US" dirty="0">
              <a:latin typeface="Arial" panose="020B0604020202020204" pitchFamily="34" charset="0"/>
              <a:cs typeface="Arial" panose="020B0604020202020204" pitchFamily="34" charset="0"/>
            </a:endParaRPr>
          </a:p>
          <a:p>
            <a:pPr eaLnBrk="1" hangingPunct="1"/>
            <a:r>
              <a:rPr lang="en-US" dirty="0">
                <a:latin typeface="Arial" panose="020B0604020202020204" pitchFamily="34" charset="0"/>
                <a:cs typeface="Arial" panose="020B0604020202020204" pitchFamily="34" charset="0"/>
              </a:rPr>
              <a:t>A major bank announced that its free mobile banking app inadvertently stored account numbers and security access codes in a hidden file on the user’s phone. Data in phones are vulnerable to loss, hacking, and misuse. This is a reminder that designers must regularly review and update security design decisions.</a:t>
            </a:r>
          </a:p>
          <a:p>
            <a:pPr eaLnBrk="1" hangingPunct="1"/>
            <a:endParaRPr lang="en-US" dirty="0">
              <a:latin typeface="Arial" panose="020B0604020202020204" pitchFamily="34" charset="0"/>
              <a:cs typeface="Arial" panose="020B0604020202020204" pitchFamily="34" charset="0"/>
            </a:endParaRPr>
          </a:p>
        </p:txBody>
      </p:sp>
      <p:sp>
        <p:nvSpPr>
          <p:cNvPr id="6144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EF4DE9BE-52D0-4CC0-9070-A8F6D3F472AE}" type="slidenum">
              <a:rPr lang="en-US"/>
              <a:pPr eaLnBrk="1" hangingPunct="1"/>
              <a:t>9</a:t>
            </a:fld>
            <a:endParaRPr lang="en-US"/>
          </a:p>
        </p:txBody>
      </p:sp>
    </p:spTree>
    <p:extLst>
      <p:ext uri="{BB962C8B-B14F-4D97-AF65-F5344CB8AC3E}">
        <p14:creationId xmlns:p14="http://schemas.microsoft.com/office/powerpoint/2010/main" val="1373896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cs typeface="Arial" panose="020B0604020202020204" pitchFamily="34" charset="0"/>
            </a:endParaRPr>
          </a:p>
        </p:txBody>
      </p:sp>
      <p:sp>
        <p:nvSpPr>
          <p:cNvPr id="6246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5AC8D37-0B15-46B1-BF78-9C6C17467AAE}" type="slidenum">
              <a:rPr lang="en-US"/>
              <a:pPr eaLnBrk="1" hangingPunct="1"/>
              <a:t>10</a:t>
            </a:fld>
            <a:endParaRPr lang="en-US"/>
          </a:p>
        </p:txBody>
      </p:sp>
    </p:spTree>
    <p:extLst>
      <p:ext uri="{BB962C8B-B14F-4D97-AF65-F5344CB8AC3E}">
        <p14:creationId xmlns:p14="http://schemas.microsoft.com/office/powerpoint/2010/main" val="2618802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cs typeface="Arial" panose="020B0604020202020204" pitchFamily="34" charset="0"/>
            </a:endParaRPr>
          </a:p>
        </p:txBody>
      </p:sp>
      <p:sp>
        <p:nvSpPr>
          <p:cNvPr id="63492"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8DAE034-C1C1-456F-99C5-00FDA15228C7}" type="slidenum">
              <a:rPr lang="en-US"/>
              <a:pPr eaLnBrk="1" hangingPunct="1"/>
              <a:t>11</a:t>
            </a:fld>
            <a:endParaRPr lang="en-US"/>
          </a:p>
        </p:txBody>
      </p:sp>
    </p:spTree>
    <p:extLst>
      <p:ext uri="{BB962C8B-B14F-4D97-AF65-F5344CB8AC3E}">
        <p14:creationId xmlns:p14="http://schemas.microsoft.com/office/powerpoint/2010/main" val="2381698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cs typeface="Arial" panose="020B0604020202020204" pitchFamily="34" charset="0"/>
            </a:endParaRPr>
          </a:p>
        </p:txBody>
      </p:sp>
      <p:sp>
        <p:nvSpPr>
          <p:cNvPr id="645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6EA71FA-7BC9-47ED-8705-6418C87763E8}" type="slidenum">
              <a:rPr lang="en-US"/>
              <a:pPr eaLnBrk="1" hangingPunct="1"/>
              <a:t>12</a:t>
            </a:fld>
            <a:endParaRPr lang="en-US"/>
          </a:p>
        </p:txBody>
      </p:sp>
    </p:spTree>
    <p:extLst>
      <p:ext uri="{BB962C8B-B14F-4D97-AF65-F5344CB8AC3E}">
        <p14:creationId xmlns:p14="http://schemas.microsoft.com/office/powerpoint/2010/main" val="150519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atin typeface="Arial" panose="020B0604020202020204" pitchFamily="34" charset="0"/>
                <a:cs typeface="Arial" panose="020B0604020202020204" pitchFamily="34" charset="0"/>
              </a:rPr>
              <a:t>Within the cookie, the site stores and then uses information about the visitor’s activity. Cookies help companies provide personalized customer service and target advertising to the interests of each visitor.</a:t>
            </a:r>
          </a:p>
        </p:txBody>
      </p:sp>
      <p:sp>
        <p:nvSpPr>
          <p:cNvPr id="65540"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80CCBE2-2818-4BAA-9EC0-6D0F71C5276D}" type="slidenum">
              <a:rPr lang="en-US"/>
              <a:pPr eaLnBrk="1" hangingPunct="1"/>
              <a:t>14</a:t>
            </a:fld>
            <a:endParaRPr lang="en-US"/>
          </a:p>
        </p:txBody>
      </p:sp>
    </p:spTree>
    <p:extLst>
      <p:ext uri="{BB962C8B-B14F-4D97-AF65-F5344CB8AC3E}">
        <p14:creationId xmlns:p14="http://schemas.microsoft.com/office/powerpoint/2010/main" val="31874287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atin typeface="Arial" panose="020B0604020202020204" pitchFamily="34" charset="0"/>
              <a:cs typeface="Arial" panose="020B0604020202020204" pitchFamily="34" charset="0"/>
            </a:endParaRPr>
          </a:p>
        </p:txBody>
      </p:sp>
      <p:sp>
        <p:nvSpPr>
          <p:cNvPr id="66564"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4F6B80A-463C-4C41-8150-7991AF1F6456}" type="slidenum">
              <a:rPr lang="en-US"/>
              <a:pPr eaLnBrk="1" hangingPunct="1"/>
              <a:t>15</a:t>
            </a:fld>
            <a:endParaRPr lang="en-US"/>
          </a:p>
        </p:txBody>
      </p:sp>
    </p:spTree>
    <p:extLst>
      <p:ext uri="{BB962C8B-B14F-4D97-AF65-F5344CB8AC3E}">
        <p14:creationId xmlns:p14="http://schemas.microsoft.com/office/powerpoint/2010/main" val="3396715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3"/>
          <p:cNvSpPr txBox="1"/>
          <p:nvPr/>
        </p:nvSpPr>
        <p:spPr>
          <a:xfrm>
            <a:off x="1295400" y="6324600"/>
            <a:ext cx="7543800" cy="338138"/>
          </a:xfrm>
          <a:prstGeom prst="rect">
            <a:avLst/>
          </a:prstGeom>
          <a:noFill/>
        </p:spPr>
        <p:txBody>
          <a:bodyPr>
            <a:spAutoFit/>
          </a:bodyPr>
          <a:lstStyle/>
          <a:p>
            <a:pPr>
              <a:defRPr/>
            </a:pPr>
            <a:r>
              <a:rPr lang="en-US" sz="1600" dirty="0">
                <a:latin typeface="+mn-lt"/>
                <a:cs typeface="Arial" charset="0"/>
              </a:rPr>
              <a:t>Slides prepared by Cyndi Chie and Sarah Frye.  Fourth edition revisions by Sharon Gray.</a:t>
            </a:r>
          </a:p>
        </p:txBody>
      </p:sp>
      <p:sp>
        <p:nvSpPr>
          <p:cNvPr id="2" name="Title 1"/>
          <p:cNvSpPr>
            <a:spLocks noGrp="1"/>
          </p:cNvSpPr>
          <p:nvPr>
            <p:ph type="ctrTitle"/>
          </p:nvPr>
        </p:nvSpPr>
        <p:spPr>
          <a:xfrm>
            <a:off x="990600" y="2819400"/>
            <a:ext cx="5715000" cy="1470025"/>
          </a:xfrm>
        </p:spPr>
        <p:txBody>
          <a:bodyPr/>
          <a:lstStyle>
            <a:lvl1pPr algn="l">
              <a:defRPr/>
            </a:lvl1pPr>
          </a:lstStyle>
          <a:p>
            <a:r>
              <a:rPr lang="en-US"/>
              <a:t>Click to edit Master title style</a:t>
            </a:r>
            <a:endParaRPr lang="en-US" dirty="0"/>
          </a:p>
        </p:txBody>
      </p:sp>
      <p:sp>
        <p:nvSpPr>
          <p:cNvPr id="3" name="Subtitle 2"/>
          <p:cNvSpPr>
            <a:spLocks noGrp="1"/>
          </p:cNvSpPr>
          <p:nvPr>
            <p:ph type="subTitle" idx="1"/>
          </p:nvPr>
        </p:nvSpPr>
        <p:spPr>
          <a:xfrm>
            <a:off x="990600" y="4267200"/>
            <a:ext cx="4419600" cy="1752600"/>
          </a:xfrm>
          <a:noFill/>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942102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5" name="TextBox 8"/>
          <p:cNvSpPr txBox="1"/>
          <p:nvPr/>
        </p:nvSpPr>
        <p:spPr>
          <a:xfrm>
            <a:off x="1219200" y="6365875"/>
            <a:ext cx="2590800" cy="338138"/>
          </a:xfrm>
          <a:prstGeom prst="rect">
            <a:avLst/>
          </a:prstGeom>
          <a:noFill/>
        </p:spPr>
        <p:txBody>
          <a:bodyPr>
            <a:spAutoFit/>
          </a:bodyPr>
          <a:lstStyle/>
          <a:p>
            <a:pPr>
              <a:defRPr/>
            </a:pPr>
            <a:r>
              <a:rPr lang="en-US" sz="1600" i="1" dirty="0">
                <a:solidFill>
                  <a:schemeClr val="bg1">
                    <a:lumMod val="50000"/>
                  </a:schemeClr>
                </a:solidFill>
                <a:latin typeface="+mn-lt"/>
                <a:cs typeface="Arial" charset="0"/>
              </a:rPr>
              <a:t>Corresponding page number:</a:t>
            </a:r>
            <a:endParaRPr lang="en-US" sz="1600" dirty="0">
              <a:latin typeface="+mn-lt"/>
              <a:cs typeface="Arial" charset="0"/>
            </a:endParaRPr>
          </a:p>
        </p:txBody>
      </p:sp>
      <p:sp>
        <p:nvSpPr>
          <p:cNvPr id="3" name="Content Placeholder 2"/>
          <p:cNvSpPr>
            <a:spLocks noGrp="1"/>
          </p:cNvSpPr>
          <p:nvPr>
            <p:ph idx="1"/>
          </p:nvPr>
        </p:nvSpPr>
        <p:spPr>
          <a:xfrm>
            <a:off x="1219200" y="1371600"/>
            <a:ext cx="7620000" cy="4876800"/>
          </a:xfrm>
        </p:spPr>
        <p:txBody>
          <a:bodyPr/>
          <a:lstStyle>
            <a:lvl1pPr marL="342900" indent="-342900">
              <a:buClr>
                <a:schemeClr val="bg1">
                  <a:lumMod val="65000"/>
                </a:schemeClr>
              </a:buClr>
              <a:buFont typeface="Wingdings" pitchFamily="2" charset="2"/>
              <a:buChar char="§"/>
              <a:defRPr/>
            </a:lvl1pPr>
            <a:lvl2pPr marL="742950" indent="-285750">
              <a:buClr>
                <a:schemeClr val="bg1">
                  <a:lumMod val="65000"/>
                </a:schemeClr>
              </a:buClr>
              <a:buFont typeface="Wingdings" pitchFamily="2" charset="2"/>
              <a:buChar char="§"/>
              <a:defRPr/>
            </a:lvl2pPr>
            <a:lvl3pPr marL="1143000" indent="-228600">
              <a:buClr>
                <a:schemeClr val="bg1">
                  <a:lumMod val="65000"/>
                </a:schemeClr>
              </a:buClr>
              <a:buFont typeface="Wingdings" pitchFamily="2" charset="2"/>
              <a:buChar char="§"/>
              <a:defRPr/>
            </a:lvl3pPr>
            <a:lvl4pPr marL="1600200" indent="-228600">
              <a:buClr>
                <a:schemeClr val="bg1">
                  <a:lumMod val="65000"/>
                </a:schemeClr>
              </a:buClr>
              <a:buFont typeface="Wingdings" pitchFamily="2" charset="2"/>
              <a:buChar char="§"/>
              <a:defRPr/>
            </a:lvl4pPr>
            <a:lvl5pPr marL="2057400" indent="-228600">
              <a:buClr>
                <a:schemeClr val="bg1">
                  <a:lumMod val="65000"/>
                </a:schemeClr>
              </a:buClr>
              <a:buFont typeface="Wingdings"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endParaRPr lang="en-US" dirty="0"/>
          </a:p>
        </p:txBody>
      </p:sp>
      <p:sp>
        <p:nvSpPr>
          <p:cNvPr id="8" name="Content Placeholder 7"/>
          <p:cNvSpPr>
            <a:spLocks noGrp="1"/>
          </p:cNvSpPr>
          <p:nvPr>
            <p:ph sz="quarter" idx="10"/>
          </p:nvPr>
        </p:nvSpPr>
        <p:spPr>
          <a:xfrm>
            <a:off x="3733800" y="6365576"/>
            <a:ext cx="2362200" cy="381000"/>
          </a:xfrm>
        </p:spPr>
        <p:txBody>
          <a:bodyPr>
            <a:noAutofit/>
          </a:bodyPr>
          <a:lstStyle>
            <a:lvl1pPr marL="0" indent="0">
              <a:buNone/>
              <a:defRPr sz="1600" i="1" baseline="0">
                <a:solidFill>
                  <a:schemeClr val="bg1">
                    <a:lumMod val="50000"/>
                  </a:schemeClr>
                </a:solidFill>
              </a:defRPr>
            </a:lvl1pPr>
            <a:lvl2pPr marL="457200" indent="0">
              <a:buNone/>
              <a:defRPr sz="1800" i="1">
                <a:solidFill>
                  <a:schemeClr val="bg1">
                    <a:lumMod val="50000"/>
                  </a:schemeClr>
                </a:solidFill>
              </a:defRPr>
            </a:lvl2pPr>
            <a:lvl3pPr marL="914400" indent="0">
              <a:buNone/>
              <a:defRPr sz="1600" i="1">
                <a:solidFill>
                  <a:schemeClr val="bg1">
                    <a:lumMod val="50000"/>
                  </a:schemeClr>
                </a:solidFill>
              </a:defRPr>
            </a:lvl3pPr>
            <a:lvl4pPr marL="1371600" indent="0">
              <a:buNone/>
              <a:defRPr sz="1400" i="1">
                <a:solidFill>
                  <a:schemeClr val="bg1">
                    <a:lumMod val="50000"/>
                  </a:schemeClr>
                </a:solidFill>
              </a:defRPr>
            </a:lvl4pPr>
            <a:lvl5pPr marL="1828800" indent="0">
              <a:buNone/>
              <a:defRPr sz="1400" i="1">
                <a:solidFill>
                  <a:schemeClr val="bg1">
                    <a:lumMod val="50000"/>
                  </a:schemeClr>
                </a:solidFill>
              </a:defRPr>
            </a:lvl5pPr>
          </a:lstStyle>
          <a:p>
            <a:pPr lvl="0"/>
            <a:r>
              <a:rPr lang="en-US" dirty="0"/>
              <a:t>Click to edit Master text styles</a:t>
            </a:r>
          </a:p>
        </p:txBody>
      </p:sp>
    </p:spTree>
    <p:extLst>
      <p:ext uri="{BB962C8B-B14F-4D97-AF65-F5344CB8AC3E}">
        <p14:creationId xmlns:p14="http://schemas.microsoft.com/office/powerpoint/2010/main" val="116856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TextBox 6"/>
          <p:cNvSpPr txBox="1"/>
          <p:nvPr/>
        </p:nvSpPr>
        <p:spPr>
          <a:xfrm>
            <a:off x="1295400" y="6324600"/>
            <a:ext cx="7543800" cy="338138"/>
          </a:xfrm>
          <a:prstGeom prst="rect">
            <a:avLst/>
          </a:prstGeom>
          <a:noFill/>
        </p:spPr>
        <p:txBody>
          <a:bodyPr>
            <a:spAutoFit/>
          </a:bodyPr>
          <a:lstStyle/>
          <a:p>
            <a:pPr>
              <a:defRPr/>
            </a:pPr>
            <a:r>
              <a:rPr lang="en-US" sz="1600" dirty="0">
                <a:latin typeface="+mn-lt"/>
                <a:cs typeface="Arial" charset="0"/>
              </a:rPr>
              <a:t>Slides prepared by Cyndi Chie and Sarah Frye.  Fourth edition revisions by Sharon Gray.</a:t>
            </a:r>
          </a:p>
        </p:txBody>
      </p:sp>
      <p:sp>
        <p:nvSpPr>
          <p:cNvPr id="2" name="Title 1"/>
          <p:cNvSpPr>
            <a:spLocks noGrp="1"/>
          </p:cNvSpPr>
          <p:nvPr>
            <p:ph type="title"/>
          </p:nvPr>
        </p:nvSpPr>
        <p:spPr>
          <a:xfrm>
            <a:off x="990599" y="4406900"/>
            <a:ext cx="7848601"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90599" y="2906713"/>
            <a:ext cx="7504113"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60065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85800" y="6248400"/>
            <a:ext cx="1905000" cy="457200"/>
          </a:xfrm>
          <a:prstGeom prst="rect">
            <a:avLst/>
          </a:prstGeom>
        </p:spPr>
        <p:txBody>
          <a:bodyPr/>
          <a:lstStyle>
            <a:lvl1pPr>
              <a:defRPr>
                <a:latin typeface="Arial" charset="0"/>
                <a:cs typeface="Arial" charset="0"/>
              </a:defRPr>
            </a:lvl1pPr>
          </a:lstStyle>
          <a:p>
            <a:pPr>
              <a:defRPr/>
            </a:pPr>
            <a:endParaRPr lang="en-US"/>
          </a:p>
        </p:txBody>
      </p:sp>
      <p:sp>
        <p:nvSpPr>
          <p:cNvPr id="5" name="Footer Placeholder 4"/>
          <p:cNvSpPr>
            <a:spLocks noGrp="1"/>
          </p:cNvSpPr>
          <p:nvPr>
            <p:ph type="ftr" sz="quarter" idx="11"/>
          </p:nvPr>
        </p:nvSpPr>
        <p:spPr>
          <a:xfrm>
            <a:off x="3124200" y="6248400"/>
            <a:ext cx="2895600" cy="457200"/>
          </a:xfrm>
          <a:prstGeom prst="rect">
            <a:avLst/>
          </a:prstGeom>
        </p:spPr>
        <p:txBody>
          <a:bodyPr/>
          <a:lstStyle>
            <a:lvl1pPr>
              <a:defRPr>
                <a:latin typeface="Arial" charset="0"/>
                <a:cs typeface="Arial" charset="0"/>
              </a:defRPr>
            </a:lvl1pPr>
          </a:lstStyle>
          <a:p>
            <a:pPr>
              <a:defRPr/>
            </a:pPr>
            <a:endParaRPr lang="en-US"/>
          </a:p>
        </p:txBody>
      </p:sp>
      <p:sp>
        <p:nvSpPr>
          <p:cNvPr id="6" name="Slide Number Placeholder 5"/>
          <p:cNvSpPr>
            <a:spLocks noGrp="1"/>
          </p:cNvSpPr>
          <p:nvPr>
            <p:ph type="sldNum" sz="quarter" idx="12"/>
          </p:nvPr>
        </p:nvSpPr>
        <p:spPr>
          <a:xfrm>
            <a:off x="6553200" y="6248400"/>
            <a:ext cx="1905000" cy="457200"/>
          </a:xfrm>
          <a:prstGeom prst="rect">
            <a:avLst/>
          </a:prstGeom>
        </p:spPr>
        <p:txBody>
          <a:bodyPr vert="horz" wrap="square" lIns="91440" tIns="45720" rIns="91440" bIns="45720" numCol="1" anchor="t" anchorCtr="0" compatLnSpc="1">
            <a:prstTxWarp prst="textNoShape">
              <a:avLst/>
            </a:prstTxWarp>
          </a:bodyPr>
          <a:lstStyle>
            <a:lvl1pPr>
              <a:defRPr/>
            </a:lvl1pPr>
          </a:lstStyle>
          <a:p>
            <a:fld id="{FF8D695C-8C2A-4088-8E88-989CDD58905E}" type="slidenum">
              <a:rPr lang="en-US"/>
              <a:pPr/>
              <a:t>‹#›</a:t>
            </a:fld>
            <a:endParaRPr lang="en-US"/>
          </a:p>
        </p:txBody>
      </p:sp>
    </p:spTree>
    <p:extLst>
      <p:ext uri="{BB962C8B-B14F-4D97-AF65-F5344CB8AC3E}">
        <p14:creationId xmlns:p14="http://schemas.microsoft.com/office/powerpoint/2010/main" val="22834082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alphaModFix amt="22000"/>
            <a:lum/>
          </a:blip>
          <a:srcRect/>
          <a:stretch>
            <a:fillRect l="-7000" r="-7000"/>
          </a:stretch>
        </a:blipFill>
        <a:effectLst/>
      </p:bgPr>
    </p:bg>
    <p:spTree>
      <p:nvGrpSpPr>
        <p:cNvPr id="1" name=""/>
        <p:cNvGrpSpPr/>
        <p:nvPr/>
      </p:nvGrpSpPr>
      <p:grpSpPr>
        <a:xfrm>
          <a:off x="0" y="0"/>
          <a:ext cx="0" cy="0"/>
          <a:chOff x="0" y="0"/>
          <a:chExt cx="0" cy="0"/>
        </a:xfrm>
      </p:grpSpPr>
      <p:sp>
        <p:nvSpPr>
          <p:cNvPr id="7" name="Rectangle 6"/>
          <p:cNvSpPr/>
          <p:nvPr/>
        </p:nvSpPr>
        <p:spPr>
          <a:xfrm>
            <a:off x="838200" y="0"/>
            <a:ext cx="83058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Placeholder 1"/>
          <p:cNvSpPr>
            <a:spLocks noGrp="1"/>
          </p:cNvSpPr>
          <p:nvPr>
            <p:ph type="title"/>
          </p:nvPr>
        </p:nvSpPr>
        <p:spPr>
          <a:xfrm>
            <a:off x="1219200" y="228600"/>
            <a:ext cx="7162800" cy="1143000"/>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vert="horz" lIns="91440" tIns="45720" rIns="91440" bIns="45720" rtlCol="0" anchor="ctr">
            <a:normAutofit/>
          </a:bodyPr>
          <a:lstStyle/>
          <a:p>
            <a:r>
              <a:rPr lang="en-US"/>
              <a:t>Click to edit Master title style</a:t>
            </a:r>
            <a:endParaRPr lang="en-US" dirty="0"/>
          </a:p>
        </p:txBody>
      </p:sp>
      <p:sp>
        <p:nvSpPr>
          <p:cNvPr id="1028" name="Text Placeholder 2"/>
          <p:cNvSpPr>
            <a:spLocks noGrp="1"/>
          </p:cNvSpPr>
          <p:nvPr>
            <p:ph type="body" idx="1"/>
          </p:nvPr>
        </p:nvSpPr>
        <p:spPr bwMode="auto">
          <a:xfrm>
            <a:off x="1219200" y="1371600"/>
            <a:ext cx="76200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p:cNvCxnSpPr/>
          <p:nvPr/>
        </p:nvCxnSpPr>
        <p:spPr>
          <a:xfrm>
            <a:off x="838200" y="0"/>
            <a:ext cx="0" cy="6858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txStyles>
    <p:titleStyle>
      <a:lvl1pPr algn="l" rtl="0" eaLnBrk="0" fontAlgn="base" hangingPunct="0">
        <a:spcBef>
          <a:spcPct val="0"/>
        </a:spcBef>
        <a:spcAft>
          <a:spcPct val="0"/>
        </a:spcAft>
        <a:defRPr sz="4200" kern="1200">
          <a:solidFill>
            <a:schemeClr val="tx1"/>
          </a:solidFill>
          <a:latin typeface="+mj-lt"/>
          <a:ea typeface="+mj-ea"/>
          <a:cs typeface="+mj-cs"/>
        </a:defRPr>
      </a:lvl1pPr>
      <a:lvl2pPr algn="l" rtl="0" eaLnBrk="0" fontAlgn="base" hangingPunct="0">
        <a:spcBef>
          <a:spcPct val="0"/>
        </a:spcBef>
        <a:spcAft>
          <a:spcPct val="0"/>
        </a:spcAft>
        <a:defRPr sz="4200">
          <a:solidFill>
            <a:schemeClr val="tx1"/>
          </a:solidFill>
          <a:latin typeface="Calibri" pitchFamily="34" charset="0"/>
        </a:defRPr>
      </a:lvl2pPr>
      <a:lvl3pPr algn="l" rtl="0" eaLnBrk="0" fontAlgn="base" hangingPunct="0">
        <a:spcBef>
          <a:spcPct val="0"/>
        </a:spcBef>
        <a:spcAft>
          <a:spcPct val="0"/>
        </a:spcAft>
        <a:defRPr sz="4200">
          <a:solidFill>
            <a:schemeClr val="tx1"/>
          </a:solidFill>
          <a:latin typeface="Calibri" pitchFamily="34" charset="0"/>
        </a:defRPr>
      </a:lvl3pPr>
      <a:lvl4pPr algn="l" rtl="0" eaLnBrk="0" fontAlgn="base" hangingPunct="0">
        <a:spcBef>
          <a:spcPct val="0"/>
        </a:spcBef>
        <a:spcAft>
          <a:spcPct val="0"/>
        </a:spcAft>
        <a:defRPr sz="4200">
          <a:solidFill>
            <a:schemeClr val="tx1"/>
          </a:solidFill>
          <a:latin typeface="Calibri" pitchFamily="34" charset="0"/>
        </a:defRPr>
      </a:lvl4pPr>
      <a:lvl5pPr algn="l" rtl="0" eaLnBrk="0" fontAlgn="base" hangingPunct="0">
        <a:spcBef>
          <a:spcPct val="0"/>
        </a:spcBef>
        <a:spcAft>
          <a:spcPct val="0"/>
        </a:spcAft>
        <a:defRPr sz="4200">
          <a:solidFill>
            <a:schemeClr val="tx1"/>
          </a:solidFill>
          <a:latin typeface="Calibri" pitchFamily="34" charset="0"/>
        </a:defRPr>
      </a:lvl5pPr>
      <a:lvl6pPr marL="457200" algn="l" rtl="0" fontAlgn="base">
        <a:spcBef>
          <a:spcPct val="0"/>
        </a:spcBef>
        <a:spcAft>
          <a:spcPct val="0"/>
        </a:spcAft>
        <a:defRPr sz="4200">
          <a:solidFill>
            <a:schemeClr val="tx1"/>
          </a:solidFill>
          <a:latin typeface="Calibri" pitchFamily="34" charset="0"/>
        </a:defRPr>
      </a:lvl6pPr>
      <a:lvl7pPr marL="914400" algn="l" rtl="0" fontAlgn="base">
        <a:spcBef>
          <a:spcPct val="0"/>
        </a:spcBef>
        <a:spcAft>
          <a:spcPct val="0"/>
        </a:spcAft>
        <a:defRPr sz="4200">
          <a:solidFill>
            <a:schemeClr val="tx1"/>
          </a:solidFill>
          <a:latin typeface="Calibri" pitchFamily="34" charset="0"/>
        </a:defRPr>
      </a:lvl7pPr>
      <a:lvl8pPr marL="1371600" algn="l" rtl="0" fontAlgn="base">
        <a:spcBef>
          <a:spcPct val="0"/>
        </a:spcBef>
        <a:spcAft>
          <a:spcPct val="0"/>
        </a:spcAft>
        <a:defRPr sz="4200">
          <a:solidFill>
            <a:schemeClr val="tx1"/>
          </a:solidFill>
          <a:latin typeface="Calibri" pitchFamily="34" charset="0"/>
        </a:defRPr>
      </a:lvl8pPr>
      <a:lvl9pPr marL="1828800" algn="l" rtl="0" fontAlgn="base">
        <a:spcBef>
          <a:spcPct val="0"/>
        </a:spcBef>
        <a:spcAft>
          <a:spcPct val="0"/>
        </a:spcAft>
        <a:defRPr sz="42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Wingdings" panose="05000000000000000000" pitchFamily="2" charset="2"/>
        <a:buChar char="§"/>
        <a:defRPr sz="3000" kern="1200">
          <a:solidFill>
            <a:schemeClr val="tx1"/>
          </a:solidFill>
          <a:latin typeface="+mn-lt"/>
          <a:ea typeface="+mn-ea"/>
          <a:cs typeface="+mn-cs"/>
        </a:defRPr>
      </a:lvl1pPr>
      <a:lvl2pPr marL="742950" indent="-285750" algn="l" rtl="0" eaLnBrk="0" fontAlgn="base" hangingPunct="0">
        <a:spcBef>
          <a:spcPct val="20000"/>
        </a:spcBef>
        <a:spcAft>
          <a:spcPct val="0"/>
        </a:spcAft>
        <a:buSzPct val="50000"/>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SzPct val="75000"/>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type="subTitle" idx="1"/>
          </p:nvPr>
        </p:nvSpPr>
        <p:spPr>
          <a:xfrm>
            <a:off x="1981200" y="3810000"/>
            <a:ext cx="5791200" cy="1371600"/>
          </a:xfrm>
          <a:solidFill>
            <a:schemeClr val="accent2"/>
          </a:solidFill>
        </p:spPr>
        <p:txBody>
          <a:bodyPr rtlCol="0">
            <a:normAutofit/>
          </a:bodyPr>
          <a:lstStyle/>
          <a:p>
            <a:pPr algn="ctr" eaLnBrk="1" fontAlgn="auto" hangingPunct="1">
              <a:spcAft>
                <a:spcPts val="0"/>
              </a:spcAft>
              <a:defRPr/>
            </a:pPr>
            <a:r>
              <a:rPr lang="en-US" sz="4000" b="1" dirty="0">
                <a:solidFill>
                  <a:schemeClr val="tx1"/>
                </a:solidFill>
              </a:rPr>
              <a:t>Chapter 2</a:t>
            </a:r>
            <a:br>
              <a:rPr lang="en-US" sz="4000" b="1" dirty="0">
                <a:solidFill>
                  <a:schemeClr val="tx1"/>
                </a:solidFill>
              </a:rPr>
            </a:br>
            <a:r>
              <a:rPr lang="en-US" sz="4000" b="1" dirty="0">
                <a:solidFill>
                  <a:schemeClr val="tx1"/>
                </a:solidFill>
              </a:rPr>
              <a:t>Privacy</a:t>
            </a:r>
          </a:p>
        </p:txBody>
      </p:sp>
      <p:pic>
        <p:nvPicPr>
          <p:cNvPr id="3" name="Picture 2"/>
          <p:cNvPicPr>
            <a:picLocks noChangeAspect="1"/>
          </p:cNvPicPr>
          <p:nvPr/>
        </p:nvPicPr>
        <p:blipFill>
          <a:blip r:embed="rId2"/>
          <a:stretch>
            <a:fillRect/>
          </a:stretch>
        </p:blipFill>
        <p:spPr>
          <a:xfrm>
            <a:off x="1066800" y="533400"/>
            <a:ext cx="7031989" cy="2486266"/>
          </a:xfrm>
          <a:prstGeom prst="rect">
            <a:avLst/>
          </a:prstGeom>
        </p:spPr>
      </p:pic>
      <p:sp>
        <p:nvSpPr>
          <p:cNvPr id="4" name="Rectangle 3"/>
          <p:cNvSpPr/>
          <p:nvPr/>
        </p:nvSpPr>
        <p:spPr>
          <a:xfrm>
            <a:off x="1485008" y="2846963"/>
            <a:ext cx="6049964" cy="830997"/>
          </a:xfrm>
          <a:prstGeom prst="rect">
            <a:avLst/>
          </a:prstGeom>
        </p:spPr>
        <p:txBody>
          <a:bodyPr wrap="square">
            <a:spAutoFit/>
          </a:bodyPr>
          <a:lstStyle/>
          <a:p>
            <a:pPr algn="ctr"/>
            <a:r>
              <a:rPr lang="en-US" sz="2400" b="1" dirty="0"/>
              <a:t>Computer Ethics and Communication</a:t>
            </a:r>
          </a:p>
          <a:p>
            <a:pPr algn="ctr"/>
            <a:r>
              <a:rPr lang="en-US" sz="2400" b="1" dirty="0"/>
              <a:t> Skills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961505" y="1905000"/>
            <a:ext cx="8153400" cy="3581400"/>
          </a:xfrm>
        </p:spPr>
        <p:txBody>
          <a:bodyPr rtlCol="0">
            <a:normAutofit/>
          </a:bodyPr>
          <a:lstStyle/>
          <a:p>
            <a:pPr eaLnBrk="1" fontAlgn="auto" hangingPunct="1">
              <a:spcAft>
                <a:spcPts val="0"/>
              </a:spcAft>
              <a:buFontTx/>
              <a:buNone/>
              <a:defRPr/>
            </a:pPr>
            <a:r>
              <a:rPr lang="en-US" sz="3200" b="1" dirty="0">
                <a:solidFill>
                  <a:srgbClr val="00B050"/>
                </a:solidFill>
              </a:rPr>
              <a:t>New Technology, New Risks – </a:t>
            </a:r>
            <a:r>
              <a:rPr lang="en-US" b="1" dirty="0">
                <a:solidFill>
                  <a:srgbClr val="C00000"/>
                </a:solidFill>
              </a:rPr>
              <a:t>Summary of Risks </a:t>
            </a:r>
          </a:p>
          <a:p>
            <a:pPr eaLnBrk="1" fontAlgn="auto" hangingPunct="1">
              <a:spcAft>
                <a:spcPts val="0"/>
              </a:spcAft>
              <a:defRPr/>
            </a:pPr>
            <a:r>
              <a:rPr lang="en-US" dirty="0"/>
              <a:t>Anything we do in cyberspace is recorded.</a:t>
            </a:r>
          </a:p>
          <a:p>
            <a:pPr eaLnBrk="1" fontAlgn="auto" hangingPunct="1">
              <a:spcAft>
                <a:spcPts val="0"/>
              </a:spcAft>
              <a:defRPr/>
            </a:pPr>
            <a:r>
              <a:rPr lang="en-US" dirty="0"/>
              <a:t>Huge amounts </a:t>
            </a:r>
            <a:r>
              <a:rPr lang="ar-JO" dirty="0"/>
              <a:t> </a:t>
            </a:r>
            <a:r>
              <a:rPr lang="en-US" dirty="0"/>
              <a:t>of data are stored.</a:t>
            </a:r>
          </a:p>
          <a:p>
            <a:pPr eaLnBrk="1" fontAlgn="auto" hangingPunct="1">
              <a:spcAft>
                <a:spcPts val="0"/>
              </a:spcAft>
              <a:defRPr/>
            </a:pPr>
            <a:r>
              <a:rPr lang="en-US" dirty="0"/>
              <a:t>People are not aware  </a:t>
            </a:r>
            <a:r>
              <a:rPr lang="ar-JO" dirty="0"/>
              <a:t> </a:t>
            </a:r>
            <a:r>
              <a:rPr lang="en-US" dirty="0"/>
              <a:t>of collection of data.</a:t>
            </a:r>
          </a:p>
          <a:p>
            <a:pPr eaLnBrk="1" fontAlgn="auto" hangingPunct="1">
              <a:spcAft>
                <a:spcPts val="0"/>
              </a:spcAft>
              <a:defRPr/>
            </a:pPr>
            <a:r>
              <a:rPr lang="en-US" dirty="0"/>
              <a:t>Software is complex. </a:t>
            </a:r>
          </a:p>
          <a:p>
            <a:pPr eaLnBrk="1" fontAlgn="auto" hangingPunct="1">
              <a:spcAft>
                <a:spcPts val="0"/>
              </a:spcAft>
              <a:defRPr/>
            </a:pPr>
            <a:r>
              <a:rPr lang="en-US" dirty="0"/>
              <a:t>Leaks happen .</a:t>
            </a:r>
          </a:p>
          <a:p>
            <a:pPr eaLnBrk="1" fontAlgn="auto" hangingPunct="1">
              <a:spcAft>
                <a:spcPts val="0"/>
              </a:spcAft>
              <a:defRPr/>
            </a:pPr>
            <a:endParaRPr lang="en-US" dirty="0"/>
          </a:p>
          <a:p>
            <a:pPr lvl="1" eaLnBrk="1" fontAlgn="auto" hangingPunct="1">
              <a:spcAft>
                <a:spcPts val="0"/>
              </a:spcAft>
              <a:defRPr/>
            </a:pPr>
            <a:endParaRPr lang="en-US" dirty="0"/>
          </a:p>
          <a:p>
            <a:pPr eaLnBrk="1" fontAlgn="auto" hangingPunct="1">
              <a:spcAft>
                <a:spcPts val="0"/>
              </a:spcAft>
              <a:defRPr/>
            </a:pPr>
            <a:endParaRPr lang="en-US" dirty="0"/>
          </a:p>
        </p:txBody>
      </p:sp>
      <p:sp>
        <p:nvSpPr>
          <p:cNvPr id="41986" name="Rectangle 2"/>
          <p:cNvSpPr>
            <a:spLocks noGrp="1" noChangeArrowheads="1"/>
          </p:cNvSpPr>
          <p:nvPr>
            <p:ph type="title"/>
          </p:nvPr>
        </p:nvSpPr>
        <p:spPr>
          <a:xfrm>
            <a:off x="1219200" y="228600"/>
            <a:ext cx="7924800" cy="1143000"/>
          </a:xfrm>
        </p:spPr>
        <p:txBody>
          <a:bodyPr>
            <a:normAutofit/>
          </a:bodyPr>
          <a:lstStyle/>
          <a:p>
            <a:pPr eaLnBrk="1" fontAlgn="auto" hangingPunct="1">
              <a:spcAft>
                <a:spcPts val="0"/>
              </a:spcAft>
              <a:defRPr/>
            </a:pPr>
            <a:r>
              <a:rPr lang="en-US" b="1" dirty="0">
                <a:solidFill>
                  <a:srgbClr val="0070C0"/>
                </a:solidFill>
              </a:rPr>
              <a:t>1- Privacy Risks and Principles …</a:t>
            </a:r>
            <a:endParaRPr lang="en-US" dirty="0"/>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74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838200" y="1600200"/>
            <a:ext cx="8305800" cy="4724400"/>
          </a:xfrm>
        </p:spPr>
        <p:txBody>
          <a:bodyPr rtlCol="0">
            <a:normAutofit/>
          </a:bodyPr>
          <a:lstStyle/>
          <a:p>
            <a:pPr eaLnBrk="1" fontAlgn="auto" hangingPunct="1">
              <a:spcAft>
                <a:spcPts val="0"/>
              </a:spcAft>
              <a:buFontTx/>
              <a:buNone/>
              <a:defRPr/>
            </a:pPr>
            <a:r>
              <a:rPr lang="en-US" sz="3200" b="1" dirty="0">
                <a:solidFill>
                  <a:srgbClr val="00B050"/>
                </a:solidFill>
              </a:rPr>
              <a:t>New Technology, New Risks – </a:t>
            </a:r>
            <a:r>
              <a:rPr lang="en-US" b="1" dirty="0">
                <a:solidFill>
                  <a:srgbClr val="C00000"/>
                </a:solidFill>
              </a:rPr>
              <a:t>Summary of Risks (cont.):</a:t>
            </a:r>
          </a:p>
          <a:p>
            <a:pPr eaLnBrk="1" fontAlgn="auto" hangingPunct="1">
              <a:spcAft>
                <a:spcPts val="0"/>
              </a:spcAft>
              <a:defRPr/>
            </a:pPr>
            <a:r>
              <a:rPr lang="en-US" dirty="0"/>
              <a:t>A collection of small items can provide a detailed picture.</a:t>
            </a:r>
          </a:p>
          <a:p>
            <a:pPr eaLnBrk="1" fontAlgn="auto" hangingPunct="1">
              <a:spcAft>
                <a:spcPts val="0"/>
              </a:spcAft>
              <a:defRPr/>
            </a:pPr>
            <a:r>
              <a:rPr lang="en-US" dirty="0"/>
              <a:t>Re-identification has become much easier due to the quantity of information and power of data search and analysis tools.</a:t>
            </a:r>
          </a:p>
          <a:p>
            <a:pPr eaLnBrk="1" fontAlgn="auto" hangingPunct="1">
              <a:spcAft>
                <a:spcPts val="0"/>
              </a:spcAft>
              <a:defRPr/>
            </a:pPr>
            <a:r>
              <a:rPr lang="en-US" dirty="0"/>
              <a:t>If information is on a public Web site, it is available to everyone.</a:t>
            </a:r>
          </a:p>
          <a:p>
            <a:pPr lvl="1" eaLnBrk="1" fontAlgn="auto" hangingPunct="1">
              <a:spcAft>
                <a:spcPts val="0"/>
              </a:spcAft>
              <a:defRPr/>
            </a:pPr>
            <a:endParaRPr lang="en-US" dirty="0"/>
          </a:p>
          <a:p>
            <a:pPr eaLnBrk="1" fontAlgn="auto" hangingPunct="1">
              <a:spcAft>
                <a:spcPts val="0"/>
              </a:spcAft>
              <a:defRPr/>
            </a:pPr>
            <a:endParaRPr lang="en-US" dirty="0"/>
          </a:p>
        </p:txBody>
      </p:sp>
      <p:sp>
        <p:nvSpPr>
          <p:cNvPr id="41986" name="Rectangle 2"/>
          <p:cNvSpPr>
            <a:spLocks noGrp="1" noChangeArrowheads="1"/>
          </p:cNvSpPr>
          <p:nvPr>
            <p:ph type="title"/>
          </p:nvPr>
        </p:nvSpPr>
        <p:spPr>
          <a:xfrm>
            <a:off x="1219200" y="228600"/>
            <a:ext cx="7772400" cy="914400"/>
          </a:xfrm>
        </p:spPr>
        <p:txBody>
          <a:bodyPr>
            <a:normAutofit/>
          </a:bodyPr>
          <a:lstStyle/>
          <a:p>
            <a:pPr eaLnBrk="1" fontAlgn="auto" hangingPunct="1">
              <a:spcAft>
                <a:spcPts val="0"/>
              </a:spcAft>
              <a:defRPr/>
            </a:pPr>
            <a:r>
              <a:rPr lang="en-US" b="1" dirty="0">
                <a:solidFill>
                  <a:srgbClr val="0070C0"/>
                </a:solidFill>
              </a:rPr>
              <a:t>1- Privacy Risks and Principles …</a:t>
            </a:r>
            <a:endParaRPr lang="en-US" dirty="0"/>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74-75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219200" y="1371600"/>
            <a:ext cx="7772400" cy="4876800"/>
          </a:xfrm>
        </p:spPr>
        <p:txBody>
          <a:bodyPr rtlCol="0">
            <a:normAutofit fontScale="92500"/>
          </a:bodyPr>
          <a:lstStyle/>
          <a:p>
            <a:pPr eaLnBrk="1" fontAlgn="auto" hangingPunct="1">
              <a:spcAft>
                <a:spcPts val="0"/>
              </a:spcAft>
              <a:buFontTx/>
              <a:buNone/>
              <a:defRPr/>
            </a:pPr>
            <a:r>
              <a:rPr lang="en-US" b="1" dirty="0">
                <a:solidFill>
                  <a:srgbClr val="00B050"/>
                </a:solidFill>
              </a:rPr>
              <a:t>New Technology, New Risks – </a:t>
            </a:r>
            <a:r>
              <a:rPr lang="en-US" b="1" dirty="0">
                <a:solidFill>
                  <a:srgbClr val="C00000"/>
                </a:solidFill>
              </a:rPr>
              <a:t>Summary of Risks</a:t>
            </a:r>
          </a:p>
          <a:p>
            <a:pPr eaLnBrk="1" fontAlgn="auto" hangingPunct="1">
              <a:spcAft>
                <a:spcPts val="0"/>
              </a:spcAft>
              <a:buFontTx/>
              <a:buNone/>
              <a:defRPr/>
            </a:pPr>
            <a:r>
              <a:rPr lang="en-US" b="1" dirty="0">
                <a:solidFill>
                  <a:srgbClr val="C00000"/>
                </a:solidFill>
              </a:rPr>
              <a:t>(cont.):</a:t>
            </a:r>
          </a:p>
          <a:p>
            <a:pPr eaLnBrk="1" fontAlgn="auto" hangingPunct="1">
              <a:spcAft>
                <a:spcPts val="0"/>
              </a:spcAft>
              <a:defRPr/>
            </a:pPr>
            <a:r>
              <a:rPr lang="en-US" dirty="0"/>
              <a:t>Information on the Internet seems to last forever.</a:t>
            </a:r>
          </a:p>
          <a:p>
            <a:pPr eaLnBrk="1" fontAlgn="auto" hangingPunct="1">
              <a:spcAft>
                <a:spcPts val="0"/>
              </a:spcAft>
              <a:defRPr/>
            </a:pPr>
            <a:r>
              <a:rPr lang="en-US" dirty="0"/>
              <a:t>Data collected for one purpose will find other uses.</a:t>
            </a:r>
          </a:p>
          <a:p>
            <a:pPr eaLnBrk="1" fontAlgn="auto" hangingPunct="1">
              <a:spcAft>
                <a:spcPts val="0"/>
              </a:spcAft>
              <a:defRPr/>
            </a:pPr>
            <a:r>
              <a:rPr lang="en-US" dirty="0"/>
              <a:t>Government can request sensitive personal data held by businesses or organizations.</a:t>
            </a:r>
          </a:p>
          <a:p>
            <a:pPr eaLnBrk="1" fontAlgn="auto" hangingPunct="1">
              <a:spcAft>
                <a:spcPts val="0"/>
              </a:spcAft>
              <a:defRPr/>
            </a:pPr>
            <a:r>
              <a:rPr lang="en-US" dirty="0"/>
              <a:t>We cannot directly protect information about ourselves. We depend upon businesses and organizations to protect it.</a:t>
            </a:r>
          </a:p>
          <a:p>
            <a:pPr lvl="1" eaLnBrk="1" fontAlgn="auto" hangingPunct="1">
              <a:spcAft>
                <a:spcPts val="0"/>
              </a:spcAft>
              <a:defRPr/>
            </a:pPr>
            <a:endParaRPr lang="en-US" dirty="0"/>
          </a:p>
          <a:p>
            <a:pPr eaLnBrk="1" fontAlgn="auto" hangingPunct="1">
              <a:spcAft>
                <a:spcPts val="0"/>
              </a:spcAft>
              <a:defRPr/>
            </a:pPr>
            <a:endParaRPr lang="en-US" dirty="0"/>
          </a:p>
        </p:txBody>
      </p:sp>
      <p:sp>
        <p:nvSpPr>
          <p:cNvPr id="41986" name="Rectangle 2"/>
          <p:cNvSpPr>
            <a:spLocks noGrp="1" noChangeArrowheads="1"/>
          </p:cNvSpPr>
          <p:nvPr>
            <p:ph type="title"/>
          </p:nvPr>
        </p:nvSpPr>
        <p:spPr>
          <a:xfrm>
            <a:off x="1219200" y="228600"/>
            <a:ext cx="7543800" cy="1025525"/>
          </a:xfrm>
        </p:spPr>
        <p:txBody>
          <a:bodyPr>
            <a:normAutofit/>
          </a:bodyPr>
          <a:lstStyle/>
          <a:p>
            <a:pPr eaLnBrk="1" fontAlgn="auto" hangingPunct="1">
              <a:spcAft>
                <a:spcPts val="0"/>
              </a:spcAft>
              <a:defRPr/>
            </a:pPr>
            <a:r>
              <a:rPr lang="en-US" b="1" dirty="0">
                <a:solidFill>
                  <a:srgbClr val="0070C0"/>
                </a:solidFill>
              </a:rPr>
              <a:t>1- Privacy Risks and Principles …</a:t>
            </a:r>
            <a:endParaRPr lang="en-US" dirty="0"/>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75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idx="1"/>
          </p:nvPr>
        </p:nvSpPr>
        <p:spPr>
          <a:xfrm>
            <a:off x="1219200" y="1371600"/>
            <a:ext cx="7772400" cy="4876800"/>
          </a:xfrm>
        </p:spPr>
        <p:txBody>
          <a:bodyPr rtlCol="0">
            <a:normAutofit/>
          </a:bodyPr>
          <a:lstStyle/>
          <a:p>
            <a:pPr marL="0" indent="0" eaLnBrk="1" fontAlgn="auto" hangingPunct="1">
              <a:lnSpc>
                <a:spcPct val="90000"/>
              </a:lnSpc>
              <a:spcAft>
                <a:spcPts val="0"/>
              </a:spcAft>
              <a:buFontTx/>
              <a:buNone/>
              <a:defRPr/>
            </a:pPr>
            <a:r>
              <a:rPr lang="en-US" b="1" dirty="0">
                <a:solidFill>
                  <a:srgbClr val="00B050"/>
                </a:solidFill>
              </a:rPr>
              <a:t>Terminology:</a:t>
            </a:r>
          </a:p>
          <a:p>
            <a:pPr marL="514350" indent="-514350" eaLnBrk="1" fontAlgn="auto" hangingPunct="1">
              <a:lnSpc>
                <a:spcPct val="90000"/>
              </a:lnSpc>
              <a:spcAft>
                <a:spcPts val="0"/>
              </a:spcAft>
              <a:buClrTx/>
              <a:buFont typeface="+mj-lt"/>
              <a:buAutoNum type="arabicPeriod"/>
              <a:defRPr/>
            </a:pPr>
            <a:r>
              <a:rPr lang="en-US" b="1" i="1" dirty="0">
                <a:solidFill>
                  <a:srgbClr val="C00000"/>
                </a:solidFill>
              </a:rPr>
              <a:t>Personal information </a:t>
            </a:r>
            <a:r>
              <a:rPr lang="en-US" b="1" dirty="0">
                <a:solidFill>
                  <a:srgbClr val="C00000"/>
                </a:solidFill>
              </a:rPr>
              <a:t>– </a:t>
            </a:r>
            <a:r>
              <a:rPr lang="en-US" dirty="0"/>
              <a:t>any information relating to an individual person.</a:t>
            </a:r>
          </a:p>
          <a:p>
            <a:pPr marL="514350" indent="-514350" eaLnBrk="1" fontAlgn="auto" hangingPunct="1">
              <a:lnSpc>
                <a:spcPct val="90000"/>
              </a:lnSpc>
              <a:spcAft>
                <a:spcPts val="0"/>
              </a:spcAft>
              <a:buClrTx/>
              <a:buFont typeface="+mj-lt"/>
              <a:buAutoNum type="arabicPeriod"/>
              <a:defRPr/>
            </a:pPr>
            <a:r>
              <a:rPr lang="en-US" b="1" i="1" dirty="0">
                <a:solidFill>
                  <a:srgbClr val="C00000"/>
                </a:solidFill>
              </a:rPr>
              <a:t>Informed consent – </a:t>
            </a:r>
            <a:r>
              <a:rPr lang="en-US" dirty="0"/>
              <a:t>users being aware of what information is collected and how it is used.</a:t>
            </a:r>
          </a:p>
          <a:p>
            <a:pPr marL="514350" indent="-514350" eaLnBrk="1" fontAlgn="auto" hangingPunct="1">
              <a:lnSpc>
                <a:spcPct val="90000"/>
              </a:lnSpc>
              <a:spcAft>
                <a:spcPts val="0"/>
              </a:spcAft>
              <a:buClrTx/>
              <a:buFont typeface="+mj-lt"/>
              <a:buAutoNum type="arabicPeriod"/>
              <a:defRPr/>
            </a:pPr>
            <a:r>
              <a:rPr lang="en-US" b="1" i="1" dirty="0">
                <a:solidFill>
                  <a:srgbClr val="C00000"/>
                </a:solidFill>
              </a:rPr>
              <a:t>Invisible information gathering - </a:t>
            </a:r>
            <a:r>
              <a:rPr lang="en-US" dirty="0"/>
              <a:t>collection of personal information about a user without the user’s knowledge.</a:t>
            </a:r>
          </a:p>
        </p:txBody>
      </p:sp>
      <p:sp>
        <p:nvSpPr>
          <p:cNvPr id="43012" name="Rectangle 4"/>
          <p:cNvSpPr>
            <a:spLocks noGrp="1" noChangeArrowheads="1"/>
          </p:cNvSpPr>
          <p:nvPr>
            <p:ph type="title"/>
          </p:nvPr>
        </p:nvSpPr>
        <p:spPr>
          <a:xfrm>
            <a:off x="1219200" y="228600"/>
            <a:ext cx="7772400" cy="1025525"/>
          </a:xfrm>
        </p:spPr>
        <p:txBody>
          <a:bodyPr>
            <a:normAutofit/>
          </a:bodyPr>
          <a:lstStyle/>
          <a:p>
            <a:pPr eaLnBrk="1" fontAlgn="auto" hangingPunct="1">
              <a:spcAft>
                <a:spcPts val="0"/>
              </a:spcAft>
              <a:defRPr/>
            </a:pPr>
            <a:r>
              <a:rPr lang="en-US" b="1" dirty="0">
                <a:solidFill>
                  <a:srgbClr val="0070C0"/>
                </a:solidFill>
              </a:rPr>
              <a:t>1- Privacy Risks and Principles …</a:t>
            </a:r>
            <a:endParaRPr lang="en-US" dirty="0"/>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75-77</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idx="1"/>
          </p:nvPr>
        </p:nvSpPr>
        <p:spPr>
          <a:xfrm>
            <a:off x="838200" y="1371600"/>
            <a:ext cx="8001000" cy="4876800"/>
          </a:xfrm>
        </p:spPr>
        <p:txBody>
          <a:bodyPr rtlCol="0">
            <a:normAutofit/>
          </a:bodyPr>
          <a:lstStyle/>
          <a:p>
            <a:pPr marL="0" indent="0" eaLnBrk="1" fontAlgn="auto" hangingPunct="1">
              <a:lnSpc>
                <a:spcPct val="90000"/>
              </a:lnSpc>
              <a:spcAft>
                <a:spcPts val="0"/>
              </a:spcAft>
              <a:buFontTx/>
              <a:buNone/>
              <a:defRPr/>
            </a:pPr>
            <a:r>
              <a:rPr lang="en-US" b="1" dirty="0">
                <a:solidFill>
                  <a:srgbClr val="00B050"/>
                </a:solidFill>
              </a:rPr>
              <a:t>Terminology (cont.) :</a:t>
            </a:r>
          </a:p>
          <a:p>
            <a:pPr marL="514350" indent="-514350" eaLnBrk="1" fontAlgn="auto" hangingPunct="1">
              <a:lnSpc>
                <a:spcPct val="90000"/>
              </a:lnSpc>
              <a:spcAft>
                <a:spcPts val="0"/>
              </a:spcAft>
              <a:buClrTx/>
              <a:buFont typeface="+mj-lt"/>
              <a:buAutoNum type="arabicPeriod" startAt="4"/>
              <a:defRPr/>
            </a:pPr>
            <a:r>
              <a:rPr lang="en-US" b="1" i="1" dirty="0">
                <a:solidFill>
                  <a:srgbClr val="C00000"/>
                </a:solidFill>
              </a:rPr>
              <a:t>Cookies – </a:t>
            </a:r>
            <a:r>
              <a:rPr lang="en-US" dirty="0"/>
              <a:t>Files a Web site stores on a visitor’s computer.</a:t>
            </a:r>
          </a:p>
          <a:p>
            <a:pPr marL="514350" indent="-514350" eaLnBrk="1" fontAlgn="auto" hangingPunct="1">
              <a:lnSpc>
                <a:spcPct val="90000"/>
              </a:lnSpc>
              <a:spcAft>
                <a:spcPts val="0"/>
              </a:spcAft>
              <a:buClrTx/>
              <a:buFont typeface="+mj-lt"/>
              <a:buAutoNum type="arabicPeriod" startAt="4"/>
              <a:defRPr/>
            </a:pPr>
            <a:r>
              <a:rPr lang="en-US" b="1" i="1" dirty="0">
                <a:solidFill>
                  <a:srgbClr val="C00000"/>
                </a:solidFill>
              </a:rPr>
              <a:t>Secondary use – </a:t>
            </a:r>
            <a:r>
              <a:rPr lang="en-US" dirty="0"/>
              <a:t>Use of personal information for a purpose other than the purpose for which it was provided.</a:t>
            </a:r>
          </a:p>
          <a:p>
            <a:pPr marL="514350" indent="-514350" eaLnBrk="1" fontAlgn="auto" hangingPunct="1">
              <a:lnSpc>
                <a:spcPct val="90000"/>
              </a:lnSpc>
              <a:spcAft>
                <a:spcPts val="0"/>
              </a:spcAft>
              <a:buClrTx/>
              <a:buFont typeface="+mj-lt"/>
              <a:buAutoNum type="arabicPeriod" startAt="4"/>
              <a:defRPr/>
            </a:pPr>
            <a:r>
              <a:rPr lang="en-US" b="1" i="1" dirty="0">
                <a:solidFill>
                  <a:srgbClr val="C00000"/>
                </a:solidFill>
              </a:rPr>
              <a:t>Data mining – </a:t>
            </a:r>
            <a:r>
              <a:rPr lang="en-US" dirty="0"/>
              <a:t>Searching and analyzing masses of data to find patterns and develop new information or knowledge.</a:t>
            </a:r>
          </a:p>
          <a:p>
            <a:pPr eaLnBrk="1" fontAlgn="auto" hangingPunct="1">
              <a:lnSpc>
                <a:spcPct val="90000"/>
              </a:lnSpc>
              <a:spcAft>
                <a:spcPts val="0"/>
              </a:spcAft>
              <a:defRPr/>
            </a:pPr>
            <a:endParaRPr lang="en-US" dirty="0"/>
          </a:p>
        </p:txBody>
      </p:sp>
      <p:sp>
        <p:nvSpPr>
          <p:cNvPr id="43012" name="Rectangle 4"/>
          <p:cNvSpPr>
            <a:spLocks noGrp="1" noChangeArrowheads="1"/>
          </p:cNvSpPr>
          <p:nvPr>
            <p:ph type="title"/>
          </p:nvPr>
        </p:nvSpPr>
        <p:spPr>
          <a:xfrm>
            <a:off x="1219200" y="228600"/>
            <a:ext cx="7620000" cy="838200"/>
          </a:xfrm>
        </p:spPr>
        <p:txBody>
          <a:bodyPr>
            <a:normAutofit/>
          </a:bodyPr>
          <a:lstStyle/>
          <a:p>
            <a:pPr eaLnBrk="1" fontAlgn="auto" hangingPunct="1">
              <a:spcAft>
                <a:spcPts val="0"/>
              </a:spcAft>
              <a:defRPr/>
            </a:pPr>
            <a:r>
              <a:rPr lang="en-US" b="1" dirty="0">
                <a:solidFill>
                  <a:srgbClr val="0070C0"/>
                </a:solidFill>
              </a:rPr>
              <a:t>1- Privacy Risks and Principles …</a:t>
            </a:r>
            <a:endParaRPr lang="en-US" dirty="0"/>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77</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idx="1"/>
          </p:nvPr>
        </p:nvSpPr>
        <p:spPr>
          <a:xfrm>
            <a:off x="800100" y="1849437"/>
            <a:ext cx="8229600" cy="3886200"/>
          </a:xfrm>
        </p:spPr>
        <p:txBody>
          <a:bodyPr rtlCol="0">
            <a:normAutofit/>
          </a:bodyPr>
          <a:lstStyle/>
          <a:p>
            <a:pPr marL="0" indent="0" eaLnBrk="1" fontAlgn="auto" hangingPunct="1">
              <a:lnSpc>
                <a:spcPct val="90000"/>
              </a:lnSpc>
              <a:spcAft>
                <a:spcPts val="0"/>
              </a:spcAft>
              <a:buFontTx/>
              <a:buNone/>
              <a:defRPr/>
            </a:pPr>
            <a:r>
              <a:rPr lang="en-US" b="1" dirty="0">
                <a:solidFill>
                  <a:srgbClr val="00B050"/>
                </a:solidFill>
              </a:rPr>
              <a:t>Terminology (cont.) :</a:t>
            </a:r>
          </a:p>
          <a:p>
            <a:pPr marL="514350" indent="-514350" eaLnBrk="1" fontAlgn="auto" hangingPunct="1">
              <a:lnSpc>
                <a:spcPct val="90000"/>
              </a:lnSpc>
              <a:spcAft>
                <a:spcPts val="0"/>
              </a:spcAft>
              <a:buClrTx/>
              <a:buFont typeface="+mj-lt"/>
              <a:buAutoNum type="arabicPeriod" startAt="7"/>
              <a:defRPr/>
            </a:pPr>
            <a:r>
              <a:rPr lang="en-US" b="1" i="1" dirty="0">
                <a:solidFill>
                  <a:srgbClr val="C00000"/>
                </a:solidFill>
              </a:rPr>
              <a:t>Computer matching – </a:t>
            </a:r>
            <a:r>
              <a:rPr lang="en-US" dirty="0"/>
              <a:t>Combining and comparing information from different databases (using social security number, for example) to match records.</a:t>
            </a:r>
          </a:p>
          <a:p>
            <a:pPr marL="514350" indent="-514350" eaLnBrk="1" fontAlgn="auto" hangingPunct="1">
              <a:lnSpc>
                <a:spcPct val="90000"/>
              </a:lnSpc>
              <a:spcAft>
                <a:spcPts val="0"/>
              </a:spcAft>
              <a:buClrTx/>
              <a:buFont typeface="+mj-lt"/>
              <a:buAutoNum type="arabicPeriod" startAt="7"/>
              <a:defRPr/>
            </a:pPr>
            <a:r>
              <a:rPr lang="en-US" b="1" i="1" dirty="0">
                <a:solidFill>
                  <a:srgbClr val="C00000"/>
                </a:solidFill>
              </a:rPr>
              <a:t>Computer profiling – </a:t>
            </a:r>
            <a:r>
              <a:rPr lang="en-US" dirty="0"/>
              <a:t>Analyzing data to determine characteristics of people most likely to engage in a certain behavior.</a:t>
            </a:r>
          </a:p>
          <a:p>
            <a:pPr eaLnBrk="1" fontAlgn="auto" hangingPunct="1">
              <a:lnSpc>
                <a:spcPct val="90000"/>
              </a:lnSpc>
              <a:spcAft>
                <a:spcPts val="0"/>
              </a:spcAft>
              <a:defRPr/>
            </a:pPr>
            <a:endParaRPr lang="en-US" dirty="0"/>
          </a:p>
          <a:p>
            <a:pPr marL="0" indent="0" eaLnBrk="1" fontAlgn="auto" hangingPunct="1">
              <a:lnSpc>
                <a:spcPct val="90000"/>
              </a:lnSpc>
              <a:spcAft>
                <a:spcPts val="0"/>
              </a:spcAft>
              <a:buNone/>
              <a:defRPr/>
            </a:pPr>
            <a:endParaRPr lang="en-US" dirty="0"/>
          </a:p>
        </p:txBody>
      </p:sp>
      <p:sp>
        <p:nvSpPr>
          <p:cNvPr id="43012" name="Rectangle 4"/>
          <p:cNvSpPr>
            <a:spLocks noGrp="1" noChangeArrowheads="1"/>
          </p:cNvSpPr>
          <p:nvPr>
            <p:ph type="title"/>
          </p:nvPr>
        </p:nvSpPr>
        <p:spPr>
          <a:xfrm>
            <a:off x="1219200" y="228600"/>
            <a:ext cx="7772400" cy="990600"/>
          </a:xfrm>
        </p:spPr>
        <p:txBody>
          <a:bodyPr>
            <a:normAutofit/>
          </a:bodyPr>
          <a:lstStyle/>
          <a:p>
            <a:pPr eaLnBrk="1" fontAlgn="auto" hangingPunct="1">
              <a:spcAft>
                <a:spcPts val="0"/>
              </a:spcAft>
              <a:defRPr/>
            </a:pPr>
            <a:r>
              <a:rPr lang="en-US" b="1" dirty="0">
                <a:solidFill>
                  <a:srgbClr val="0070C0"/>
                </a:solidFill>
              </a:rPr>
              <a:t>1- Privacy Risks and Principles …</a:t>
            </a:r>
            <a:endParaRPr lang="en-US" dirty="0"/>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77</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3" name="Rectangle 5"/>
          <p:cNvSpPr>
            <a:spLocks noGrp="1" noChangeArrowheads="1"/>
          </p:cNvSpPr>
          <p:nvPr>
            <p:ph idx="1"/>
          </p:nvPr>
        </p:nvSpPr>
        <p:spPr>
          <a:xfrm>
            <a:off x="914400" y="1371600"/>
            <a:ext cx="8229600" cy="4876800"/>
          </a:xfrm>
        </p:spPr>
        <p:txBody>
          <a:bodyPr rtlCol="0">
            <a:normAutofit/>
          </a:bodyPr>
          <a:lstStyle/>
          <a:p>
            <a:pPr marL="0" indent="0" eaLnBrk="1" fontAlgn="auto" hangingPunct="1">
              <a:lnSpc>
                <a:spcPct val="90000"/>
              </a:lnSpc>
              <a:spcAft>
                <a:spcPts val="0"/>
              </a:spcAft>
              <a:buNone/>
              <a:defRPr/>
            </a:pPr>
            <a:r>
              <a:rPr lang="en-US" b="1" dirty="0"/>
              <a:t>Two common forms for providing informed consent are </a:t>
            </a:r>
            <a:r>
              <a:rPr lang="en-US" b="1" i="1" dirty="0"/>
              <a:t>opt out </a:t>
            </a:r>
            <a:r>
              <a:rPr lang="en-US" b="1" dirty="0"/>
              <a:t>and </a:t>
            </a:r>
            <a:r>
              <a:rPr lang="en-US" b="1" i="1" dirty="0"/>
              <a:t>opt in</a:t>
            </a:r>
            <a:r>
              <a:rPr lang="en-US" b="1" dirty="0"/>
              <a:t>:</a:t>
            </a:r>
          </a:p>
          <a:p>
            <a:pPr eaLnBrk="1" fontAlgn="auto" hangingPunct="1">
              <a:lnSpc>
                <a:spcPct val="90000"/>
              </a:lnSpc>
              <a:spcAft>
                <a:spcPts val="0"/>
              </a:spcAft>
              <a:defRPr/>
            </a:pPr>
            <a:r>
              <a:rPr lang="en-US" b="1" i="1" dirty="0">
                <a:solidFill>
                  <a:srgbClr val="00B050"/>
                </a:solidFill>
              </a:rPr>
              <a:t>opt out</a:t>
            </a:r>
            <a:r>
              <a:rPr lang="en-US" b="1" dirty="0">
                <a:solidFill>
                  <a:srgbClr val="00B050"/>
                </a:solidFill>
              </a:rPr>
              <a:t>– </a:t>
            </a:r>
            <a:r>
              <a:rPr lang="en-US" dirty="0"/>
              <a:t>Person must request (usually by checking a box) that an organization </a:t>
            </a:r>
            <a:r>
              <a:rPr lang="en-US" i="1" dirty="0"/>
              <a:t>not</a:t>
            </a:r>
            <a:r>
              <a:rPr lang="en-US" dirty="0"/>
              <a:t> use information.</a:t>
            </a:r>
            <a:r>
              <a:rPr lang="ar-JO" sz="3200" dirty="0"/>
              <a:t>)</a:t>
            </a:r>
            <a:r>
              <a:rPr lang="en-US" sz="3200" dirty="0"/>
              <a:t> opted) </a:t>
            </a:r>
            <a:endParaRPr lang="en-US" dirty="0"/>
          </a:p>
          <a:p>
            <a:pPr eaLnBrk="1" fontAlgn="auto" hangingPunct="1">
              <a:lnSpc>
                <a:spcPct val="90000"/>
              </a:lnSpc>
              <a:spcAft>
                <a:spcPts val="0"/>
              </a:spcAft>
              <a:defRPr/>
            </a:pPr>
            <a:endParaRPr lang="en-US" dirty="0"/>
          </a:p>
          <a:p>
            <a:pPr eaLnBrk="1" fontAlgn="auto" hangingPunct="1">
              <a:lnSpc>
                <a:spcPct val="90000"/>
              </a:lnSpc>
              <a:spcAft>
                <a:spcPts val="0"/>
              </a:spcAft>
              <a:defRPr/>
            </a:pPr>
            <a:r>
              <a:rPr lang="en-US" b="1" i="1" dirty="0">
                <a:solidFill>
                  <a:srgbClr val="00B050"/>
                </a:solidFill>
              </a:rPr>
              <a:t>opt in– </a:t>
            </a:r>
            <a:r>
              <a:rPr lang="en-US" dirty="0"/>
              <a:t>The collector of the information may use information only if person explicitly permits use (usually by checking a box).</a:t>
            </a:r>
          </a:p>
          <a:p>
            <a:pPr eaLnBrk="1" fontAlgn="auto" hangingPunct="1">
              <a:lnSpc>
                <a:spcPct val="90000"/>
              </a:lnSpc>
              <a:spcAft>
                <a:spcPts val="0"/>
              </a:spcAft>
              <a:defRPr/>
            </a:pPr>
            <a:endParaRPr lang="en-US" i="1" dirty="0"/>
          </a:p>
          <a:p>
            <a:pPr eaLnBrk="1" fontAlgn="auto" hangingPunct="1">
              <a:lnSpc>
                <a:spcPct val="90000"/>
              </a:lnSpc>
              <a:spcAft>
                <a:spcPts val="0"/>
              </a:spcAft>
              <a:defRPr/>
            </a:pPr>
            <a:endParaRPr lang="en-US" dirty="0"/>
          </a:p>
          <a:p>
            <a:pPr eaLnBrk="1" fontAlgn="auto" hangingPunct="1">
              <a:lnSpc>
                <a:spcPct val="90000"/>
              </a:lnSpc>
              <a:spcAft>
                <a:spcPts val="0"/>
              </a:spcAft>
              <a:defRPr/>
            </a:pPr>
            <a:endParaRPr lang="en-US" dirty="0"/>
          </a:p>
        </p:txBody>
      </p:sp>
      <p:sp>
        <p:nvSpPr>
          <p:cNvPr id="43012" name="Rectangle 4"/>
          <p:cNvSpPr>
            <a:spLocks noGrp="1" noChangeArrowheads="1"/>
          </p:cNvSpPr>
          <p:nvPr>
            <p:ph type="title"/>
          </p:nvPr>
        </p:nvSpPr>
        <p:spPr>
          <a:xfrm>
            <a:off x="1219200" y="228600"/>
            <a:ext cx="7772400" cy="838200"/>
          </a:xfrm>
        </p:spPr>
        <p:txBody>
          <a:bodyPr>
            <a:normAutofit/>
          </a:bodyPr>
          <a:lstStyle/>
          <a:p>
            <a:pPr eaLnBrk="1" fontAlgn="auto" hangingPunct="1">
              <a:spcAft>
                <a:spcPts val="0"/>
              </a:spcAft>
              <a:defRPr/>
            </a:pPr>
            <a:r>
              <a:rPr lang="en-US" b="1" dirty="0">
                <a:solidFill>
                  <a:srgbClr val="0070C0"/>
                </a:solidFill>
              </a:rPr>
              <a:t>1- Privacy Risks and Principles …</a:t>
            </a:r>
            <a:endParaRPr lang="en-US" dirty="0"/>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78</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rtlCol="0">
            <a:normAutofit/>
          </a:bodyPr>
          <a:lstStyle/>
          <a:p>
            <a:pPr marL="0" indent="0" eaLnBrk="1" fontAlgn="auto" hangingPunct="1">
              <a:spcAft>
                <a:spcPts val="0"/>
              </a:spcAft>
              <a:buFont typeface="Wingdings" pitchFamily="2" charset="2"/>
              <a:buNone/>
              <a:defRPr/>
            </a:pPr>
            <a:r>
              <a:rPr lang="en-US" b="1" dirty="0">
                <a:solidFill>
                  <a:srgbClr val="C00000"/>
                </a:solidFill>
              </a:rPr>
              <a:t>Fair information principles</a:t>
            </a:r>
            <a:endParaRPr lang="en-US" sz="2000" dirty="0">
              <a:solidFill>
                <a:srgbClr val="C00000"/>
              </a:solidFill>
            </a:endParaRPr>
          </a:p>
          <a:p>
            <a:pPr marL="514350" indent="-514350" eaLnBrk="1" fontAlgn="auto" hangingPunct="1">
              <a:spcAft>
                <a:spcPts val="0"/>
              </a:spcAft>
              <a:buClr>
                <a:schemeClr val="bg1">
                  <a:lumMod val="50000"/>
                </a:schemeClr>
              </a:buClr>
              <a:buFont typeface="+mj-lt"/>
              <a:buAutoNum type="arabicPeriod"/>
              <a:defRPr/>
            </a:pPr>
            <a:r>
              <a:rPr lang="en-US" dirty="0"/>
              <a:t>Inform people when you collect information.</a:t>
            </a:r>
          </a:p>
          <a:p>
            <a:pPr marL="514350" indent="-514350" eaLnBrk="1" fontAlgn="auto" hangingPunct="1">
              <a:spcAft>
                <a:spcPts val="0"/>
              </a:spcAft>
              <a:buClr>
                <a:schemeClr val="bg1">
                  <a:lumMod val="50000"/>
                </a:schemeClr>
              </a:buClr>
              <a:buFont typeface="+mj-lt"/>
              <a:buAutoNum type="arabicPeriod"/>
              <a:defRPr/>
            </a:pPr>
            <a:r>
              <a:rPr lang="en-US" dirty="0"/>
              <a:t>Collect only the data needed.</a:t>
            </a:r>
          </a:p>
          <a:p>
            <a:pPr marL="514350" indent="-514350" eaLnBrk="1" fontAlgn="auto" hangingPunct="1">
              <a:spcAft>
                <a:spcPts val="0"/>
              </a:spcAft>
              <a:buClr>
                <a:schemeClr val="bg1">
                  <a:lumMod val="50000"/>
                </a:schemeClr>
              </a:buClr>
              <a:buFont typeface="+mj-lt"/>
              <a:buAutoNum type="arabicPeriod"/>
              <a:defRPr/>
            </a:pPr>
            <a:r>
              <a:rPr lang="en-US" dirty="0"/>
              <a:t>Offer a way for people to opt out.</a:t>
            </a:r>
            <a:r>
              <a:rPr lang="ar-SA" sz="2000" dirty="0"/>
              <a:t> </a:t>
            </a:r>
            <a:r>
              <a:rPr lang="en-US" dirty="0"/>
              <a:t>Keep data only as long as needed.</a:t>
            </a:r>
          </a:p>
          <a:p>
            <a:pPr marL="514350" indent="-514350" eaLnBrk="1" fontAlgn="auto" hangingPunct="1">
              <a:spcAft>
                <a:spcPts val="0"/>
              </a:spcAft>
              <a:buClr>
                <a:schemeClr val="bg1">
                  <a:lumMod val="50000"/>
                </a:schemeClr>
              </a:buClr>
              <a:buFont typeface="+mj-lt"/>
              <a:buAutoNum type="arabicPeriod"/>
              <a:defRPr/>
            </a:pPr>
            <a:r>
              <a:rPr lang="en-US" dirty="0"/>
              <a:t>Maintain accuracy of data.</a:t>
            </a:r>
          </a:p>
          <a:p>
            <a:pPr marL="514350" indent="-514350" eaLnBrk="1" fontAlgn="auto" hangingPunct="1">
              <a:spcAft>
                <a:spcPts val="0"/>
              </a:spcAft>
              <a:buClr>
                <a:schemeClr val="bg1">
                  <a:lumMod val="50000"/>
                </a:schemeClr>
              </a:buClr>
              <a:buFont typeface="+mj-lt"/>
              <a:buAutoNum type="arabicPeriod"/>
              <a:defRPr/>
            </a:pPr>
            <a:r>
              <a:rPr lang="en-US" dirty="0"/>
              <a:t>Protect security of data.</a:t>
            </a:r>
          </a:p>
          <a:p>
            <a:pPr marL="514350" indent="-514350" eaLnBrk="1" fontAlgn="auto" hangingPunct="1">
              <a:spcAft>
                <a:spcPts val="0"/>
              </a:spcAft>
              <a:buClr>
                <a:schemeClr val="bg1">
                  <a:lumMod val="50000"/>
                </a:schemeClr>
              </a:buClr>
              <a:buFont typeface="+mj-lt"/>
              <a:buAutoNum type="arabicPeriod"/>
              <a:defRPr/>
            </a:pPr>
            <a:r>
              <a:rPr lang="en-US" dirty="0"/>
              <a:t>Develop policies for responding to law enforcement requests for data.</a:t>
            </a:r>
          </a:p>
        </p:txBody>
      </p:sp>
      <p:sp>
        <p:nvSpPr>
          <p:cNvPr id="3" name="Title 2"/>
          <p:cNvSpPr>
            <a:spLocks noGrp="1"/>
          </p:cNvSpPr>
          <p:nvPr>
            <p:ph type="title"/>
          </p:nvPr>
        </p:nvSpPr>
        <p:spPr>
          <a:xfrm>
            <a:off x="1219200" y="228600"/>
            <a:ext cx="7772400" cy="838200"/>
          </a:xfrm>
        </p:spPr>
        <p:txBody>
          <a:bodyPr>
            <a:normAutofit/>
          </a:bodyPr>
          <a:lstStyle/>
          <a:p>
            <a:pPr eaLnBrk="1" fontAlgn="auto" hangingPunct="1">
              <a:spcAft>
                <a:spcPts val="0"/>
              </a:spcAft>
              <a:defRPr/>
            </a:pPr>
            <a:r>
              <a:rPr lang="en-US" b="1" dirty="0">
                <a:solidFill>
                  <a:srgbClr val="0070C0"/>
                </a:solidFill>
              </a:rPr>
              <a:t>1- Privacy Risks and Principles …</a:t>
            </a:r>
            <a:endParaRPr lang="en-US"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79</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ChangeArrowheads="1"/>
          </p:cNvSpPr>
          <p:nvPr>
            <p:ph idx="1"/>
          </p:nvPr>
        </p:nvSpPr>
        <p:spPr>
          <a:xfrm>
            <a:off x="990600" y="1905000"/>
            <a:ext cx="8001000" cy="4343400"/>
          </a:xfrm>
        </p:spPr>
        <p:txBody>
          <a:bodyPr rtlCol="0">
            <a:normAutofit/>
          </a:bodyPr>
          <a:lstStyle/>
          <a:p>
            <a:pPr marL="457200" lvl="1" indent="0" eaLnBrk="1" fontAlgn="auto" hangingPunct="1">
              <a:spcAft>
                <a:spcPts val="0"/>
              </a:spcAft>
              <a:buNone/>
              <a:defRPr/>
            </a:pPr>
            <a:r>
              <a:rPr lang="en-US" dirty="0"/>
              <a:t>Particle sniffers, imaging systems, location trackers</a:t>
            </a:r>
          </a:p>
          <a:p>
            <a:pPr marL="457200" lvl="1" indent="0" eaLnBrk="1" fontAlgn="auto" hangingPunct="1">
              <a:spcAft>
                <a:spcPts val="0"/>
              </a:spcAft>
              <a:buNone/>
              <a:defRPr/>
            </a:pPr>
            <a:endParaRPr lang="en-US" dirty="0"/>
          </a:p>
          <a:p>
            <a:pPr eaLnBrk="1" fontAlgn="auto" hangingPunct="1">
              <a:spcAft>
                <a:spcPts val="0"/>
              </a:spcAft>
              <a:defRPr/>
            </a:pPr>
            <a:r>
              <a:rPr lang="en-US" dirty="0"/>
              <a:t>What restrictions should we place on their use? When should we permit government agencies to use them without a search warrant?</a:t>
            </a:r>
          </a:p>
        </p:txBody>
      </p:sp>
      <p:sp>
        <p:nvSpPr>
          <p:cNvPr id="9" name="Rectangle 2"/>
          <p:cNvSpPr>
            <a:spLocks noGrp="1" noChangeArrowheads="1"/>
          </p:cNvSpPr>
          <p:nvPr>
            <p:ph type="title"/>
          </p:nvPr>
        </p:nvSpPr>
        <p:spPr>
          <a:xfrm>
            <a:off x="1219200" y="228600"/>
            <a:ext cx="7772400" cy="1143000"/>
          </a:xfrm>
        </p:spPr>
        <p:txBody>
          <a:bodyPr>
            <a:normAutofit fontScale="90000"/>
          </a:bodyPr>
          <a:lstStyle/>
          <a:p>
            <a:pPr eaLnBrk="1" fontAlgn="auto" hangingPunct="1">
              <a:spcAft>
                <a:spcPts val="0"/>
              </a:spcAft>
              <a:defRPr/>
            </a:pPr>
            <a:r>
              <a:rPr lang="en-US" b="1" dirty="0">
                <a:solidFill>
                  <a:srgbClr val="0070C0"/>
                </a:solidFill>
              </a:rPr>
              <a:t>2. The Fourth Amendment: </a:t>
            </a:r>
            <a:r>
              <a:rPr lang="en-US" b="1" dirty="0">
                <a:solidFill>
                  <a:srgbClr val="C00000"/>
                </a:solidFill>
              </a:rPr>
              <a:t>New Technologies …</a:t>
            </a:r>
          </a:p>
        </p:txBody>
      </p:sp>
      <p:sp>
        <p:nvSpPr>
          <p:cNvPr id="10"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82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600200"/>
            <a:ext cx="8382000" cy="5562600"/>
          </a:xfrm>
        </p:spPr>
        <p:txBody>
          <a:bodyPr rtlCol="0">
            <a:noAutofit/>
          </a:bodyPr>
          <a:lstStyle/>
          <a:p>
            <a:pPr eaLnBrk="1" fontAlgn="auto" hangingPunct="1">
              <a:spcAft>
                <a:spcPts val="0"/>
              </a:spcAft>
              <a:defRPr/>
            </a:pPr>
            <a:r>
              <a:rPr lang="en-US" sz="2000" dirty="0"/>
              <a:t>Data mining</a:t>
            </a:r>
          </a:p>
          <a:p>
            <a:pPr eaLnBrk="1" fontAlgn="auto" hangingPunct="1">
              <a:spcAft>
                <a:spcPts val="0"/>
              </a:spcAft>
              <a:defRPr/>
            </a:pPr>
            <a:r>
              <a:rPr lang="en-US" sz="2000" dirty="0"/>
              <a:t>Targeted ads</a:t>
            </a:r>
            <a:endParaRPr lang="ar-JO" sz="2000" dirty="0"/>
          </a:p>
          <a:p>
            <a:pPr eaLnBrk="1" fontAlgn="auto" hangingPunct="1">
              <a:spcAft>
                <a:spcPts val="0"/>
              </a:spcAft>
              <a:defRPr/>
            </a:pPr>
            <a:r>
              <a:rPr lang="en-US" sz="2000" dirty="0"/>
              <a:t>Informed consent</a:t>
            </a:r>
          </a:p>
          <a:p>
            <a:pPr eaLnBrk="1" fontAlgn="auto" hangingPunct="1">
              <a:spcAft>
                <a:spcPts val="0"/>
              </a:spcAft>
              <a:defRPr/>
            </a:pPr>
            <a:r>
              <a:rPr lang="en-US" sz="2000" dirty="0"/>
              <a:t>Paying for consumer information</a:t>
            </a:r>
          </a:p>
          <a:p>
            <a:pPr eaLnBrk="1" fontAlgn="auto" hangingPunct="1">
              <a:spcAft>
                <a:spcPts val="0"/>
              </a:spcAft>
              <a:defRPr/>
            </a:pPr>
            <a:r>
              <a:rPr lang="en-US" sz="2000" dirty="0"/>
              <a:t>“Do Not Track” button in browsers</a:t>
            </a:r>
          </a:p>
          <a:p>
            <a:pPr eaLnBrk="1" fontAlgn="auto" hangingPunct="1">
              <a:spcAft>
                <a:spcPts val="0"/>
              </a:spcAft>
              <a:defRPr/>
            </a:pPr>
            <a:endParaRPr lang="ar-JO" sz="2000" dirty="0"/>
          </a:p>
          <a:p>
            <a:r>
              <a:rPr lang="en-US" sz="2000" b="1" dirty="0"/>
              <a:t>When you browse the web on computers or Android devices, you can send a request to websites not to collect or track your browsing data. It's turned off by default.</a:t>
            </a:r>
          </a:p>
          <a:p>
            <a:r>
              <a:rPr lang="en-US" sz="2000" b="1" dirty="0"/>
              <a:t>However, what happens to your data depends on how a website responds to the request. Many websites will still collect and use your browsing data to improve security, provide content, services, ads and recommendations on their websites, and generate reporting statistics.</a:t>
            </a:r>
          </a:p>
          <a:p>
            <a:pPr eaLnBrk="1" fontAlgn="auto" hangingPunct="1">
              <a:spcAft>
                <a:spcPts val="0"/>
              </a:spcAft>
              <a:defRPr/>
            </a:pPr>
            <a:endParaRPr lang="en-US" sz="2000" dirty="0"/>
          </a:p>
          <a:p>
            <a:pPr eaLnBrk="1" fontAlgn="auto" hangingPunct="1">
              <a:spcAft>
                <a:spcPts val="0"/>
              </a:spcAft>
              <a:defRPr/>
            </a:pPr>
            <a:endParaRPr lang="en-US" sz="2000" dirty="0"/>
          </a:p>
          <a:p>
            <a:pPr eaLnBrk="1" fontAlgn="auto" hangingPunct="1">
              <a:spcAft>
                <a:spcPts val="0"/>
              </a:spcAft>
              <a:defRPr/>
            </a:pPr>
            <a:endParaRPr lang="en-US" sz="2000" dirty="0"/>
          </a:p>
        </p:txBody>
      </p:sp>
      <p:sp>
        <p:nvSpPr>
          <p:cNvPr id="3" name="Title 2"/>
          <p:cNvSpPr>
            <a:spLocks noGrp="1"/>
          </p:cNvSpPr>
          <p:nvPr>
            <p:ph type="title"/>
          </p:nvPr>
        </p:nvSpPr>
        <p:spPr>
          <a:xfrm>
            <a:off x="914400" y="228600"/>
            <a:ext cx="7467600" cy="1143000"/>
          </a:xfrm>
        </p:spPr>
        <p:txBody>
          <a:bodyPr>
            <a:normAutofit fontScale="90000"/>
          </a:bodyPr>
          <a:lstStyle/>
          <a:p>
            <a:pPr eaLnBrk="1" fontAlgn="auto" hangingPunct="1">
              <a:spcAft>
                <a:spcPts val="0"/>
              </a:spcAft>
              <a:defRPr/>
            </a:pPr>
            <a:r>
              <a:rPr lang="en-US" sz="4400" b="1" dirty="0">
                <a:solidFill>
                  <a:srgbClr val="0070C0"/>
                </a:solidFill>
              </a:rPr>
              <a:t>3. The Business and Social Sectors: </a:t>
            </a:r>
            <a:br>
              <a:rPr lang="en-US" sz="4400" b="1" dirty="0"/>
            </a:br>
            <a:r>
              <a:rPr lang="en-US" sz="4400" b="1" dirty="0">
                <a:solidFill>
                  <a:srgbClr val="C00000"/>
                </a:solidFill>
              </a:rPr>
              <a:t>Marketing and Personalization</a:t>
            </a:r>
            <a:endParaRPr lang="en-US" dirty="0"/>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89-93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idx="1"/>
          </p:nvPr>
        </p:nvSpPr>
        <p:spPr>
          <a:xfrm>
            <a:off x="1104900" y="1679575"/>
            <a:ext cx="7886700" cy="4876800"/>
          </a:xfrm>
        </p:spPr>
        <p:txBody>
          <a:bodyPr rtlCol="0">
            <a:normAutofit/>
          </a:bodyPr>
          <a:lstStyle/>
          <a:p>
            <a:pPr marL="514350" indent="-514350" eaLnBrk="1" fontAlgn="auto" hangingPunct="1">
              <a:spcAft>
                <a:spcPts val="0"/>
              </a:spcAft>
              <a:buClrTx/>
              <a:buFont typeface="+mj-lt"/>
              <a:buAutoNum type="arabicPeriod"/>
              <a:defRPr/>
            </a:pPr>
            <a:r>
              <a:rPr lang="en-US" dirty="0"/>
              <a:t>Privacy Risks and Principles</a:t>
            </a:r>
          </a:p>
          <a:p>
            <a:pPr marL="514350" indent="-514350" eaLnBrk="1" fontAlgn="auto" hangingPunct="1">
              <a:spcAft>
                <a:spcPts val="0"/>
              </a:spcAft>
              <a:buClrTx/>
              <a:buFont typeface="+mj-lt"/>
              <a:buAutoNum type="arabicPeriod"/>
              <a:defRPr/>
            </a:pPr>
            <a:r>
              <a:rPr lang="en-US" dirty="0"/>
              <a:t>The Fourth Amendment</a:t>
            </a:r>
            <a:r>
              <a:rPr lang="ar-JO" dirty="0"/>
              <a:t> </a:t>
            </a:r>
            <a:r>
              <a:rPr lang="en-US" dirty="0"/>
              <a:t>, Expectation of Privacy, and Su</a:t>
            </a:r>
            <a:r>
              <a:rPr lang="en-US" dirty="0">
                <a:solidFill>
                  <a:srgbClr val="FF0000"/>
                </a:solidFill>
              </a:rPr>
              <a:t>r</a:t>
            </a:r>
            <a:r>
              <a:rPr lang="en-US" dirty="0"/>
              <a:t>veillance Technologies The Business and Social Sectors</a:t>
            </a:r>
          </a:p>
          <a:p>
            <a:pPr marL="514350" indent="-514350" eaLnBrk="1" fontAlgn="auto" hangingPunct="1">
              <a:spcAft>
                <a:spcPts val="0"/>
              </a:spcAft>
              <a:buClrTx/>
              <a:buFont typeface="+mj-lt"/>
              <a:buAutoNum type="arabicPeriod"/>
              <a:defRPr/>
            </a:pPr>
            <a:r>
              <a:rPr lang="en-US" dirty="0"/>
              <a:t>Government Systems</a:t>
            </a:r>
          </a:p>
          <a:p>
            <a:pPr marL="514350" indent="-514350" eaLnBrk="1" fontAlgn="auto" hangingPunct="1">
              <a:spcAft>
                <a:spcPts val="0"/>
              </a:spcAft>
              <a:buClrTx/>
              <a:buFont typeface="+mj-lt"/>
              <a:buAutoNum type="arabicPeriod"/>
              <a:defRPr/>
            </a:pPr>
            <a:r>
              <a:rPr lang="en-US" dirty="0"/>
              <a:t>Protecting Privacy: Technology, Markets, Rights, and Laws</a:t>
            </a:r>
          </a:p>
          <a:p>
            <a:pPr marL="514350" indent="-514350" eaLnBrk="1" fontAlgn="auto" hangingPunct="1">
              <a:spcAft>
                <a:spcPts val="0"/>
              </a:spcAft>
              <a:buClrTx/>
              <a:buFont typeface="+mj-lt"/>
              <a:buAutoNum type="arabicPeriod"/>
              <a:defRPr/>
            </a:pPr>
            <a:r>
              <a:rPr lang="en-US" dirty="0"/>
              <a:t>Communications</a:t>
            </a:r>
          </a:p>
          <a:p>
            <a:pPr eaLnBrk="1" fontAlgn="auto" hangingPunct="1">
              <a:spcAft>
                <a:spcPts val="0"/>
              </a:spcAft>
              <a:defRPr/>
            </a:pPr>
            <a:endParaRPr lang="en-US" dirty="0"/>
          </a:p>
          <a:p>
            <a:pPr eaLnBrk="1" fontAlgn="auto" hangingPunct="1">
              <a:spcAft>
                <a:spcPts val="0"/>
              </a:spcAft>
              <a:defRPr/>
            </a:pPr>
            <a:endParaRPr lang="en-US" dirty="0"/>
          </a:p>
        </p:txBody>
      </p:sp>
      <p:sp>
        <p:nvSpPr>
          <p:cNvPr id="25602" name="Rectangle 2"/>
          <p:cNvSpPr>
            <a:spLocks noGrp="1" noChangeArrowheads="1"/>
          </p:cNvSpPr>
          <p:nvPr>
            <p:ph type="title"/>
          </p:nvPr>
        </p:nvSpPr>
        <p:spPr/>
        <p:txBody>
          <a:bodyPr/>
          <a:lstStyle/>
          <a:p>
            <a:pPr eaLnBrk="1" fontAlgn="auto" hangingPunct="1">
              <a:spcAft>
                <a:spcPts val="0"/>
              </a:spcAft>
              <a:defRPr/>
            </a:pPr>
            <a:r>
              <a:rPr lang="en-US" b="1" dirty="0"/>
              <a:t>What We Will Cover</a:t>
            </a:r>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66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2" name="Rectangle 6"/>
          <p:cNvSpPr>
            <a:spLocks noGrp="1" noChangeArrowheads="1"/>
          </p:cNvSpPr>
          <p:nvPr>
            <p:ph idx="1"/>
          </p:nvPr>
        </p:nvSpPr>
        <p:spPr>
          <a:xfrm>
            <a:off x="762000" y="1600199"/>
            <a:ext cx="8382000" cy="4876800"/>
          </a:xfrm>
        </p:spPr>
        <p:txBody>
          <a:bodyPr rtlCol="0">
            <a:normAutofit/>
          </a:bodyPr>
          <a:lstStyle/>
          <a:p>
            <a:pPr eaLnBrk="1" fontAlgn="auto" hangingPunct="1">
              <a:spcAft>
                <a:spcPts val="0"/>
              </a:spcAft>
              <a:defRPr/>
            </a:pPr>
            <a:r>
              <a:rPr lang="en-US" b="1" dirty="0"/>
              <a:t>Global Positioning Systems </a:t>
            </a:r>
            <a:r>
              <a:rPr lang="en-US" b="1" dirty="0">
                <a:solidFill>
                  <a:srgbClr val="FF0000"/>
                </a:solidFill>
              </a:rPr>
              <a:t>(GPS) </a:t>
            </a:r>
            <a:r>
              <a:rPr lang="en-US" dirty="0"/>
              <a:t>– computer or communication services that know exactly where a person is at a particular time</a:t>
            </a:r>
          </a:p>
          <a:p>
            <a:pPr eaLnBrk="1" fontAlgn="auto" hangingPunct="1">
              <a:spcAft>
                <a:spcPts val="0"/>
              </a:spcAft>
              <a:defRPr/>
            </a:pPr>
            <a:r>
              <a:rPr lang="en-US" dirty="0"/>
              <a:t>Cell phones and other devices are used for location tracking</a:t>
            </a:r>
          </a:p>
          <a:p>
            <a:pPr eaLnBrk="1" fontAlgn="auto" hangingPunct="1">
              <a:spcAft>
                <a:spcPts val="0"/>
              </a:spcAft>
              <a:defRPr/>
            </a:pPr>
            <a:r>
              <a:rPr lang="en-US" dirty="0"/>
              <a:t>Pros and cons</a:t>
            </a:r>
          </a:p>
          <a:p>
            <a:pPr eaLnBrk="1" fontAlgn="auto" hangingPunct="1">
              <a:spcAft>
                <a:spcPts val="0"/>
              </a:spcAft>
              <a:defRPr/>
            </a:pPr>
            <a:endParaRPr lang="en-US" dirty="0"/>
          </a:p>
        </p:txBody>
      </p:sp>
      <p:sp>
        <p:nvSpPr>
          <p:cNvPr id="34821" name="Rectangle 5"/>
          <p:cNvSpPr>
            <a:spLocks noGrp="1" noChangeArrowheads="1"/>
          </p:cNvSpPr>
          <p:nvPr>
            <p:ph type="title"/>
          </p:nvPr>
        </p:nvSpPr>
        <p:spPr>
          <a:xfrm>
            <a:off x="1219200" y="228600"/>
            <a:ext cx="7924800" cy="914401"/>
          </a:xfrm>
        </p:spPr>
        <p:txBody>
          <a:bodyPr>
            <a:normAutofit fontScale="90000"/>
          </a:bodyPr>
          <a:lstStyle/>
          <a:p>
            <a:pPr eaLnBrk="1" fontAlgn="auto" hangingPunct="1">
              <a:spcAft>
                <a:spcPts val="0"/>
              </a:spcAft>
              <a:defRPr/>
            </a:pPr>
            <a:r>
              <a:rPr lang="en-US" sz="4000" b="1" dirty="0">
                <a:solidFill>
                  <a:srgbClr val="0070C0"/>
                </a:solidFill>
              </a:rPr>
              <a:t>3. The Business and Social Sectors: </a:t>
            </a:r>
            <a:r>
              <a:rPr lang="en-US" b="1" dirty="0">
                <a:solidFill>
                  <a:srgbClr val="C00000"/>
                </a:solidFill>
              </a:rPr>
              <a:t>Location Tracking</a:t>
            </a:r>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98-101</a:t>
            </a:r>
          </a:p>
        </p:txBody>
      </p:sp>
      <p:pic>
        <p:nvPicPr>
          <p:cNvPr id="4" name="Picture 3"/>
          <p:cNvPicPr>
            <a:picLocks noChangeAspect="1"/>
          </p:cNvPicPr>
          <p:nvPr/>
        </p:nvPicPr>
        <p:blipFill>
          <a:blip r:embed="rId2"/>
          <a:stretch>
            <a:fillRect/>
          </a:stretch>
        </p:blipFill>
        <p:spPr>
          <a:xfrm>
            <a:off x="4352380" y="3962400"/>
            <a:ext cx="4639219" cy="261891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Rectangle 5"/>
          <p:cNvSpPr>
            <a:spLocks noGrp="1" noChangeArrowheads="1"/>
          </p:cNvSpPr>
          <p:nvPr>
            <p:ph idx="1"/>
          </p:nvPr>
        </p:nvSpPr>
        <p:spPr>
          <a:xfrm>
            <a:off x="533400" y="1364172"/>
            <a:ext cx="8382000" cy="4417973"/>
          </a:xfrm>
        </p:spPr>
        <p:txBody>
          <a:bodyPr rtlCol="0">
            <a:normAutofit lnSpcReduction="10000"/>
          </a:bodyPr>
          <a:lstStyle/>
          <a:p>
            <a:pPr eaLnBrk="1" fontAlgn="auto" hangingPunct="1">
              <a:lnSpc>
                <a:spcPct val="80000"/>
              </a:lnSpc>
              <a:spcAft>
                <a:spcPts val="0"/>
              </a:spcAft>
              <a:defRPr/>
            </a:pPr>
            <a:r>
              <a:rPr lang="en-US" sz="2800" b="1" u="sng" dirty="0"/>
              <a:t>Tools for parents</a:t>
            </a:r>
          </a:p>
          <a:p>
            <a:pPr lvl="1" eaLnBrk="1" fontAlgn="auto" hangingPunct="1">
              <a:lnSpc>
                <a:spcPct val="80000"/>
              </a:lnSpc>
              <a:spcAft>
                <a:spcPts val="0"/>
              </a:spcAft>
              <a:defRPr/>
            </a:pPr>
            <a:r>
              <a:rPr lang="en-US" dirty="0"/>
              <a:t>GPS tracking via cell phones or </a:t>
            </a:r>
            <a:r>
              <a:rPr lang="en-US" b="1" dirty="0">
                <a:solidFill>
                  <a:srgbClr val="FF0000"/>
                </a:solidFill>
              </a:rPr>
              <a:t>RFID</a:t>
            </a:r>
            <a:r>
              <a:rPr lang="en-US" b="1" dirty="0"/>
              <a:t>(Radio Frequency Identification).</a:t>
            </a:r>
            <a:r>
              <a:rPr lang="ar-JO" b="1" dirty="0"/>
              <a:t> </a:t>
            </a:r>
            <a:endParaRPr lang="en-US" dirty="0"/>
          </a:p>
          <a:p>
            <a:pPr lvl="1" eaLnBrk="1" fontAlgn="auto" hangingPunct="1">
              <a:lnSpc>
                <a:spcPct val="80000"/>
              </a:lnSpc>
              <a:spcAft>
                <a:spcPts val="0"/>
              </a:spcAft>
              <a:defRPr/>
            </a:pPr>
            <a:r>
              <a:rPr lang="en-US" dirty="0"/>
              <a:t>Government Systems</a:t>
            </a:r>
          </a:p>
          <a:p>
            <a:pPr eaLnBrk="1" fontAlgn="auto" hangingPunct="1">
              <a:lnSpc>
                <a:spcPct val="90000"/>
              </a:lnSpc>
              <a:spcAft>
                <a:spcPts val="0"/>
              </a:spcAft>
              <a:buFontTx/>
              <a:buNone/>
              <a:defRPr/>
            </a:pPr>
            <a:r>
              <a:rPr lang="en-US" b="1" u="sng" dirty="0"/>
              <a:t>Databases:</a:t>
            </a:r>
          </a:p>
          <a:p>
            <a:pPr eaLnBrk="1" fontAlgn="auto" hangingPunct="1">
              <a:lnSpc>
                <a:spcPct val="90000"/>
              </a:lnSpc>
              <a:spcAft>
                <a:spcPts val="0"/>
              </a:spcAft>
              <a:defRPr/>
            </a:pPr>
            <a:r>
              <a:rPr lang="en-US" dirty="0"/>
              <a:t>Government Accountability Office (GAO) - monitors government's privacy policies</a:t>
            </a:r>
          </a:p>
          <a:p>
            <a:pPr eaLnBrk="1" fontAlgn="auto" hangingPunct="1">
              <a:lnSpc>
                <a:spcPct val="90000"/>
              </a:lnSpc>
              <a:spcAft>
                <a:spcPts val="0"/>
              </a:spcAft>
              <a:defRPr/>
            </a:pPr>
            <a:r>
              <a:rPr lang="en-US" dirty="0"/>
              <a:t>Burden of proof</a:t>
            </a:r>
            <a:endParaRPr lang="ar-JO" dirty="0"/>
          </a:p>
          <a:p>
            <a:pPr eaLnBrk="1" fontAlgn="auto" hangingPunct="1">
              <a:lnSpc>
                <a:spcPct val="90000"/>
              </a:lnSpc>
              <a:spcAft>
                <a:spcPts val="0"/>
              </a:spcAft>
              <a:defRPr/>
            </a:pPr>
            <a:r>
              <a:rPr lang="en-US" dirty="0"/>
              <a:t>Data mining and computer matching to fight terrorism</a:t>
            </a:r>
            <a:endParaRPr lang="ar-JO" dirty="0"/>
          </a:p>
          <a:p>
            <a:pPr eaLnBrk="1" fontAlgn="auto" hangingPunct="1">
              <a:spcAft>
                <a:spcPts val="0"/>
              </a:spcAft>
              <a:defRPr/>
            </a:pPr>
            <a:endParaRPr lang="en-US" dirty="0"/>
          </a:p>
          <a:p>
            <a:pPr lvl="1" eaLnBrk="1" fontAlgn="auto" hangingPunct="1">
              <a:lnSpc>
                <a:spcPct val="80000"/>
              </a:lnSpc>
              <a:spcAft>
                <a:spcPts val="0"/>
              </a:spcAft>
              <a:defRPr/>
            </a:pPr>
            <a:endParaRPr lang="en-US" dirty="0"/>
          </a:p>
        </p:txBody>
      </p:sp>
      <p:sp>
        <p:nvSpPr>
          <p:cNvPr id="66564" name="Rectangle 4"/>
          <p:cNvSpPr>
            <a:spLocks noGrp="1" noChangeArrowheads="1"/>
          </p:cNvSpPr>
          <p:nvPr>
            <p:ph type="title"/>
          </p:nvPr>
        </p:nvSpPr>
        <p:spPr>
          <a:xfrm>
            <a:off x="762000" y="152400"/>
            <a:ext cx="8382000" cy="990600"/>
          </a:xfrm>
        </p:spPr>
        <p:txBody>
          <a:bodyPr>
            <a:normAutofit fontScale="90000"/>
          </a:bodyPr>
          <a:lstStyle/>
          <a:p>
            <a:pPr eaLnBrk="1" fontAlgn="auto" hangingPunct="1">
              <a:spcAft>
                <a:spcPts val="0"/>
              </a:spcAft>
              <a:defRPr/>
            </a:pPr>
            <a:r>
              <a:rPr lang="en-US" sz="3600" b="1" dirty="0">
                <a:solidFill>
                  <a:srgbClr val="0070C0"/>
                </a:solidFill>
              </a:rPr>
              <a:t>3. The Business and Social Sectors: </a:t>
            </a:r>
            <a:br>
              <a:rPr lang="en-US" sz="3600" b="1" dirty="0">
                <a:solidFill>
                  <a:srgbClr val="0070C0"/>
                </a:solidFill>
              </a:rPr>
            </a:br>
            <a:r>
              <a:rPr lang="en-US" sz="3500" b="1" dirty="0">
                <a:solidFill>
                  <a:srgbClr val="C00000"/>
                </a:solidFill>
              </a:rPr>
              <a:t>Location Tracking</a:t>
            </a:r>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100-101</a:t>
            </a:r>
          </a:p>
        </p:txBody>
      </p:sp>
      <p:pic>
        <p:nvPicPr>
          <p:cNvPr id="4" name="Picture 3"/>
          <p:cNvPicPr>
            <a:picLocks noChangeAspect="1"/>
          </p:cNvPicPr>
          <p:nvPr/>
        </p:nvPicPr>
        <p:blipFill>
          <a:blip r:embed="rId3"/>
          <a:stretch>
            <a:fillRect/>
          </a:stretch>
        </p:blipFill>
        <p:spPr>
          <a:xfrm>
            <a:off x="6820593" y="5814970"/>
            <a:ext cx="2286000" cy="145620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5"/>
          <p:cNvSpPr>
            <a:spLocks noGrp="1" noChangeArrowheads="1"/>
          </p:cNvSpPr>
          <p:nvPr>
            <p:ph idx="1"/>
          </p:nvPr>
        </p:nvSpPr>
        <p:spPr>
          <a:xfrm>
            <a:off x="914400" y="1371600"/>
            <a:ext cx="8077200" cy="4876800"/>
          </a:xfrm>
        </p:spPr>
        <p:txBody>
          <a:bodyPr rtlCol="0">
            <a:normAutofit/>
          </a:bodyPr>
          <a:lstStyle/>
          <a:p>
            <a:pPr eaLnBrk="1" fontAlgn="auto" hangingPunct="1">
              <a:lnSpc>
                <a:spcPct val="90000"/>
              </a:lnSpc>
              <a:spcAft>
                <a:spcPts val="0"/>
              </a:spcAft>
              <a:buFontTx/>
              <a:buNone/>
              <a:defRPr/>
            </a:pPr>
            <a:r>
              <a:rPr lang="en-US" b="1" dirty="0"/>
              <a:t>Public Records: Access vs. Privacy:</a:t>
            </a:r>
          </a:p>
          <a:p>
            <a:pPr eaLnBrk="1" fontAlgn="auto" hangingPunct="1">
              <a:lnSpc>
                <a:spcPct val="90000"/>
              </a:lnSpc>
              <a:spcAft>
                <a:spcPts val="0"/>
              </a:spcAft>
              <a:defRPr/>
            </a:pPr>
            <a:r>
              <a:rPr lang="en-US" sz="2800" b="1" u="sng" dirty="0"/>
              <a:t>Public Records </a:t>
            </a:r>
            <a:r>
              <a:rPr lang="en-US" sz="2800" dirty="0"/>
              <a:t>– records available to general public (bankruptcy, property, and arrest records, salaries of government employees, etc.)</a:t>
            </a:r>
          </a:p>
          <a:p>
            <a:pPr eaLnBrk="1" fontAlgn="auto" hangingPunct="1">
              <a:lnSpc>
                <a:spcPct val="90000"/>
              </a:lnSpc>
              <a:spcAft>
                <a:spcPts val="0"/>
              </a:spcAft>
              <a:defRPr/>
            </a:pPr>
            <a:r>
              <a:rPr lang="en-US" sz="2800" dirty="0"/>
              <a:t>Identity theft can arise when public records are accessed</a:t>
            </a:r>
          </a:p>
          <a:p>
            <a:pPr eaLnBrk="1" fontAlgn="auto" hangingPunct="1">
              <a:lnSpc>
                <a:spcPct val="90000"/>
              </a:lnSpc>
              <a:spcAft>
                <a:spcPts val="0"/>
              </a:spcAft>
              <a:defRPr/>
            </a:pPr>
            <a:r>
              <a:rPr lang="en-US" sz="2800" dirty="0"/>
              <a:t>How should we control access to sensitive public records?</a:t>
            </a:r>
          </a:p>
          <a:p>
            <a:pPr eaLnBrk="1" fontAlgn="auto" hangingPunct="1">
              <a:lnSpc>
                <a:spcPct val="90000"/>
              </a:lnSpc>
              <a:spcAft>
                <a:spcPts val="0"/>
              </a:spcAft>
              <a:defRPr/>
            </a:pPr>
            <a:endParaRPr lang="en-US" sz="2800" dirty="0"/>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103-109</a:t>
            </a:r>
          </a:p>
        </p:txBody>
      </p:sp>
      <p:sp>
        <p:nvSpPr>
          <p:cNvPr id="6" name="Title 2"/>
          <p:cNvSpPr>
            <a:spLocks noGrp="1"/>
          </p:cNvSpPr>
          <p:nvPr>
            <p:ph type="title"/>
          </p:nvPr>
        </p:nvSpPr>
        <p:spPr>
          <a:xfrm>
            <a:off x="1219200" y="228600"/>
            <a:ext cx="7162800" cy="838200"/>
          </a:xfrm>
        </p:spPr>
        <p:txBody>
          <a:bodyPr>
            <a:normAutofit/>
          </a:bodyPr>
          <a:lstStyle/>
          <a:p>
            <a:pPr eaLnBrk="1" fontAlgn="auto" hangingPunct="1">
              <a:spcAft>
                <a:spcPts val="0"/>
              </a:spcAft>
              <a:defRPr/>
            </a:pPr>
            <a:r>
              <a:rPr lang="en-US" sz="4000" b="1" dirty="0">
                <a:solidFill>
                  <a:srgbClr val="0070C0"/>
                </a:solidFill>
              </a:rPr>
              <a:t>4- Government Systems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4222" y="1905000"/>
            <a:ext cx="8229600" cy="4191000"/>
          </a:xfrm>
        </p:spPr>
        <p:txBody>
          <a:bodyPr rtlCol="0">
            <a:normAutofit/>
          </a:bodyPr>
          <a:lstStyle/>
          <a:p>
            <a:pPr eaLnBrk="1" fontAlgn="auto" hangingPunct="1">
              <a:spcAft>
                <a:spcPts val="0"/>
              </a:spcAft>
              <a:defRPr/>
            </a:pPr>
            <a:r>
              <a:rPr lang="en-US" b="1" dirty="0"/>
              <a:t>Social Security Numbers </a:t>
            </a:r>
            <a:r>
              <a:rPr lang="en-US" dirty="0"/>
              <a:t>Too widely used</a:t>
            </a:r>
          </a:p>
          <a:p>
            <a:pPr lvl="1" eaLnBrk="1" fontAlgn="auto" hangingPunct="1">
              <a:spcAft>
                <a:spcPts val="0"/>
              </a:spcAft>
              <a:defRPr/>
            </a:pPr>
            <a:r>
              <a:rPr lang="en-US" dirty="0"/>
              <a:t>Easy to falsify</a:t>
            </a:r>
          </a:p>
          <a:p>
            <a:pPr eaLnBrk="1" fontAlgn="auto" hangingPunct="1">
              <a:spcAft>
                <a:spcPts val="0"/>
              </a:spcAft>
              <a:defRPr/>
            </a:pPr>
            <a:r>
              <a:rPr lang="en-US" dirty="0"/>
              <a:t>Various new proposals would require citizenship, employment, health, tax, financial, or other data, as well as biometric information. In many proposals, the cards would also access a variety of databases for additional information.</a:t>
            </a:r>
          </a:p>
        </p:txBody>
      </p:sp>
      <p:sp>
        <p:nvSpPr>
          <p:cNvPr id="3" name="Title 2"/>
          <p:cNvSpPr>
            <a:spLocks noGrp="1"/>
          </p:cNvSpPr>
          <p:nvPr>
            <p:ph type="title"/>
          </p:nvPr>
        </p:nvSpPr>
        <p:spPr>
          <a:xfrm>
            <a:off x="874222" y="228599"/>
            <a:ext cx="7964978" cy="1406525"/>
          </a:xfrm>
        </p:spPr>
        <p:txBody>
          <a:bodyPr>
            <a:normAutofit/>
          </a:bodyPr>
          <a:lstStyle/>
          <a:p>
            <a:pPr eaLnBrk="1" fontAlgn="auto" hangingPunct="1">
              <a:spcAft>
                <a:spcPts val="0"/>
              </a:spcAft>
              <a:defRPr/>
            </a:pPr>
            <a:r>
              <a:rPr lang="en-US" sz="4400" b="1" dirty="0">
                <a:solidFill>
                  <a:srgbClr val="0070C0"/>
                </a:solidFill>
              </a:rPr>
              <a:t>4- Government Systems:</a:t>
            </a:r>
            <a:br>
              <a:rPr lang="en-US" sz="4400" b="1" dirty="0">
                <a:solidFill>
                  <a:srgbClr val="0070C0"/>
                </a:solidFill>
              </a:rPr>
            </a:br>
            <a:r>
              <a:rPr lang="en-US" dirty="0">
                <a:solidFill>
                  <a:srgbClr val="C00000"/>
                </a:solidFill>
              </a:rPr>
              <a:t>National ID Systems</a:t>
            </a:r>
            <a:endParaRPr lang="en-US" sz="2400" dirty="0">
              <a:solidFill>
                <a:srgbClr val="C00000"/>
              </a:solidFill>
            </a:endParaRPr>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110-114</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idx="1"/>
          </p:nvPr>
        </p:nvSpPr>
        <p:spPr>
          <a:xfrm>
            <a:off x="914400" y="1981200"/>
            <a:ext cx="7924800" cy="4267200"/>
          </a:xfrm>
        </p:spPr>
        <p:txBody>
          <a:bodyPr rtlCol="0">
            <a:normAutofit/>
          </a:bodyPr>
          <a:lstStyle/>
          <a:p>
            <a:pPr eaLnBrk="1" fontAlgn="auto" hangingPunct="1">
              <a:lnSpc>
                <a:spcPct val="90000"/>
              </a:lnSpc>
              <a:spcAft>
                <a:spcPts val="0"/>
              </a:spcAft>
              <a:defRPr/>
            </a:pPr>
            <a:r>
              <a:rPr lang="en-US" b="1" dirty="0">
                <a:solidFill>
                  <a:srgbClr val="00B050"/>
                </a:solidFill>
              </a:rPr>
              <a:t>A new national ID system - Pros</a:t>
            </a:r>
          </a:p>
          <a:p>
            <a:pPr marL="971550" lvl="1" indent="-514350" eaLnBrk="1" fontAlgn="auto" hangingPunct="1">
              <a:lnSpc>
                <a:spcPct val="90000"/>
              </a:lnSpc>
              <a:spcAft>
                <a:spcPts val="0"/>
              </a:spcAft>
              <a:buClrTx/>
              <a:buSzPct val="97000"/>
              <a:buFont typeface="+mj-lt"/>
              <a:buAutoNum type="arabicPeriod"/>
              <a:defRPr/>
            </a:pPr>
            <a:r>
              <a:rPr lang="en-US" dirty="0"/>
              <a:t>would require the card</a:t>
            </a:r>
          </a:p>
          <a:p>
            <a:pPr marL="971550" lvl="1" indent="-514350" eaLnBrk="1" fontAlgn="auto" hangingPunct="1">
              <a:lnSpc>
                <a:spcPct val="90000"/>
              </a:lnSpc>
              <a:spcAft>
                <a:spcPts val="0"/>
              </a:spcAft>
              <a:buClrTx/>
              <a:buSzPct val="97000"/>
              <a:buFont typeface="+mj-lt"/>
              <a:buAutoNum type="arabicPeriod"/>
              <a:defRPr/>
            </a:pPr>
            <a:r>
              <a:rPr lang="en-US" dirty="0"/>
              <a:t>harder to falsify</a:t>
            </a:r>
          </a:p>
          <a:p>
            <a:pPr marL="971550" lvl="1" indent="-514350" eaLnBrk="1" fontAlgn="auto" hangingPunct="1">
              <a:lnSpc>
                <a:spcPct val="90000"/>
              </a:lnSpc>
              <a:spcAft>
                <a:spcPts val="0"/>
              </a:spcAft>
              <a:buClrTx/>
              <a:buSzPct val="97000"/>
              <a:buFont typeface="+mj-lt"/>
              <a:buAutoNum type="arabicPeriod"/>
              <a:defRPr/>
            </a:pPr>
            <a:r>
              <a:rPr lang="en-US" dirty="0"/>
              <a:t>have to carry only one card</a:t>
            </a:r>
          </a:p>
          <a:p>
            <a:pPr lvl="1" eaLnBrk="1" fontAlgn="auto" hangingPunct="1">
              <a:lnSpc>
                <a:spcPct val="90000"/>
              </a:lnSpc>
              <a:spcAft>
                <a:spcPts val="0"/>
              </a:spcAft>
              <a:defRPr/>
            </a:pPr>
            <a:endParaRPr lang="en-US" dirty="0"/>
          </a:p>
          <a:p>
            <a:pPr eaLnBrk="1" fontAlgn="auto" hangingPunct="1">
              <a:lnSpc>
                <a:spcPct val="90000"/>
              </a:lnSpc>
              <a:spcAft>
                <a:spcPts val="0"/>
              </a:spcAft>
              <a:defRPr/>
            </a:pPr>
            <a:r>
              <a:rPr lang="en-US" b="1" dirty="0">
                <a:solidFill>
                  <a:srgbClr val="00B050"/>
                </a:solidFill>
              </a:rPr>
              <a:t>A new national ID system - Cons</a:t>
            </a:r>
          </a:p>
          <a:p>
            <a:pPr lvl="1" eaLnBrk="1" fontAlgn="auto" hangingPunct="1">
              <a:lnSpc>
                <a:spcPct val="90000"/>
              </a:lnSpc>
              <a:spcAft>
                <a:spcPts val="0"/>
              </a:spcAft>
              <a:defRPr/>
            </a:pPr>
            <a:r>
              <a:rPr lang="en-US" dirty="0"/>
              <a:t>Threat to freedom and privacy</a:t>
            </a:r>
          </a:p>
          <a:p>
            <a:pPr lvl="1" eaLnBrk="1" fontAlgn="auto" hangingPunct="1">
              <a:lnSpc>
                <a:spcPct val="90000"/>
              </a:lnSpc>
              <a:spcAft>
                <a:spcPts val="0"/>
              </a:spcAft>
              <a:defRPr/>
            </a:pPr>
            <a:r>
              <a:rPr lang="en-US" dirty="0"/>
              <a:t>Increased potential for misuse</a:t>
            </a:r>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110-114</a:t>
            </a:r>
          </a:p>
        </p:txBody>
      </p:sp>
      <p:sp>
        <p:nvSpPr>
          <p:cNvPr id="6" name="Title 2"/>
          <p:cNvSpPr>
            <a:spLocks noGrp="1"/>
          </p:cNvSpPr>
          <p:nvPr>
            <p:ph type="title"/>
          </p:nvPr>
        </p:nvSpPr>
        <p:spPr>
          <a:xfrm>
            <a:off x="914400" y="228600"/>
            <a:ext cx="7924800" cy="1143000"/>
          </a:xfrm>
        </p:spPr>
        <p:txBody>
          <a:bodyPr>
            <a:normAutofit fontScale="90000"/>
          </a:bodyPr>
          <a:lstStyle/>
          <a:p>
            <a:pPr eaLnBrk="1" fontAlgn="auto" hangingPunct="1">
              <a:spcAft>
                <a:spcPts val="0"/>
              </a:spcAft>
              <a:defRPr/>
            </a:pPr>
            <a:r>
              <a:rPr lang="en-US" sz="4400" b="1" dirty="0">
                <a:solidFill>
                  <a:srgbClr val="0070C0"/>
                </a:solidFill>
              </a:rPr>
              <a:t>4- Government Systems</a:t>
            </a:r>
            <a:br>
              <a:rPr lang="en-US" sz="4400" b="1" dirty="0">
                <a:solidFill>
                  <a:srgbClr val="0070C0"/>
                </a:solidFill>
              </a:rPr>
            </a:br>
            <a:r>
              <a:rPr lang="en-US" dirty="0">
                <a:solidFill>
                  <a:srgbClr val="C00000"/>
                </a:solidFill>
              </a:rPr>
              <a:t>National ID Systems …</a:t>
            </a:r>
            <a:endParaRPr lang="en-US" sz="2200" dirty="0">
              <a:solidFill>
                <a:srgbClr val="C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1066800" y="2286000"/>
            <a:ext cx="7620000" cy="2819400"/>
          </a:xfrm>
        </p:spPr>
        <p:txBody>
          <a:bodyPr rtlCol="0">
            <a:normAutofit lnSpcReduction="10000"/>
          </a:bodyPr>
          <a:lstStyle/>
          <a:p>
            <a:pPr eaLnBrk="1" fontAlgn="auto" hangingPunct="1">
              <a:lnSpc>
                <a:spcPct val="90000"/>
              </a:lnSpc>
              <a:spcAft>
                <a:spcPts val="0"/>
              </a:spcAft>
              <a:buFontTx/>
              <a:buNone/>
              <a:defRPr/>
            </a:pPr>
            <a:r>
              <a:rPr lang="en-US" b="1" dirty="0">
                <a:solidFill>
                  <a:srgbClr val="00B050"/>
                </a:solidFill>
              </a:rPr>
              <a:t>Technology and Markets:</a:t>
            </a:r>
          </a:p>
          <a:p>
            <a:pPr eaLnBrk="1" fontAlgn="auto" hangingPunct="1">
              <a:lnSpc>
                <a:spcPct val="90000"/>
              </a:lnSpc>
              <a:spcAft>
                <a:spcPts val="0"/>
              </a:spcAft>
              <a:defRPr/>
            </a:pPr>
            <a:r>
              <a:rPr lang="en-US" b="1" dirty="0"/>
              <a:t>Privacy enhancing-technologies </a:t>
            </a:r>
            <a:r>
              <a:rPr lang="en-US" dirty="0"/>
              <a:t>for consumers</a:t>
            </a:r>
          </a:p>
          <a:p>
            <a:pPr eaLnBrk="1" fontAlgn="auto" hangingPunct="1">
              <a:lnSpc>
                <a:spcPct val="90000"/>
              </a:lnSpc>
              <a:spcAft>
                <a:spcPts val="0"/>
              </a:spcAft>
              <a:defRPr/>
            </a:pPr>
            <a:r>
              <a:rPr lang="en-US" b="1" dirty="0"/>
              <a:t>Encryption</a:t>
            </a:r>
          </a:p>
          <a:p>
            <a:pPr lvl="1" eaLnBrk="1" fontAlgn="auto" hangingPunct="1">
              <a:lnSpc>
                <a:spcPct val="90000"/>
              </a:lnSpc>
              <a:spcAft>
                <a:spcPts val="0"/>
              </a:spcAft>
              <a:defRPr/>
            </a:pPr>
            <a:r>
              <a:rPr lang="en-US" dirty="0"/>
              <a:t>Public-key cryptography</a:t>
            </a:r>
          </a:p>
          <a:p>
            <a:pPr eaLnBrk="1" fontAlgn="auto" hangingPunct="1">
              <a:lnSpc>
                <a:spcPct val="90000"/>
              </a:lnSpc>
              <a:spcAft>
                <a:spcPts val="0"/>
              </a:spcAft>
              <a:defRPr/>
            </a:pPr>
            <a:r>
              <a:rPr lang="en-US" dirty="0"/>
              <a:t>Business tools and policies for protecting data</a:t>
            </a:r>
          </a:p>
        </p:txBody>
      </p:sp>
      <p:sp>
        <p:nvSpPr>
          <p:cNvPr id="36866" name="Rectangle 2"/>
          <p:cNvSpPr>
            <a:spLocks noGrp="1" noChangeArrowheads="1"/>
          </p:cNvSpPr>
          <p:nvPr>
            <p:ph type="title"/>
          </p:nvPr>
        </p:nvSpPr>
        <p:spPr>
          <a:xfrm>
            <a:off x="800100" y="457200"/>
            <a:ext cx="8229600" cy="1523999"/>
          </a:xfrm>
        </p:spPr>
        <p:txBody>
          <a:bodyPr>
            <a:noAutofit/>
          </a:bodyPr>
          <a:lstStyle/>
          <a:p>
            <a:pPr eaLnBrk="1" fontAlgn="auto" hangingPunct="1">
              <a:spcAft>
                <a:spcPts val="0"/>
              </a:spcAft>
              <a:defRPr/>
            </a:pPr>
            <a:r>
              <a:rPr lang="en-US" sz="3600" b="1" dirty="0">
                <a:solidFill>
                  <a:srgbClr val="0070C0"/>
                </a:solidFill>
              </a:rPr>
              <a:t>5- Protecting Privacy:</a:t>
            </a:r>
            <a:br>
              <a:rPr lang="en-US" sz="3600" b="1" dirty="0">
                <a:solidFill>
                  <a:srgbClr val="0070C0"/>
                </a:solidFill>
              </a:rPr>
            </a:br>
            <a:r>
              <a:rPr lang="en-US" sz="3600" b="1" dirty="0">
                <a:solidFill>
                  <a:srgbClr val="C00000"/>
                </a:solidFill>
              </a:rPr>
              <a:t>Technology and Markets</a:t>
            </a:r>
            <a:br>
              <a:rPr lang="en-US" sz="3600" b="1" dirty="0"/>
            </a:br>
            <a:endParaRPr lang="en-US" sz="3600" b="1" dirty="0">
              <a:solidFill>
                <a:srgbClr val="0070C0"/>
              </a:solidFill>
            </a:endParaRPr>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114-119</a:t>
            </a:r>
          </a:p>
          <a:p>
            <a:pPr eaLnBrk="1" fontAlgn="auto" hangingPunct="1">
              <a:spcAft>
                <a:spcPts val="0"/>
              </a:spcAft>
              <a:defRPr/>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52500" y="1905000"/>
            <a:ext cx="8039100" cy="3733800"/>
          </a:xfrm>
        </p:spPr>
        <p:txBody>
          <a:bodyPr rtlCol="0">
            <a:normAutofit/>
          </a:bodyPr>
          <a:lstStyle/>
          <a:p>
            <a:pPr eaLnBrk="1" fontAlgn="auto" hangingPunct="1">
              <a:lnSpc>
                <a:spcPct val="90000"/>
              </a:lnSpc>
              <a:spcAft>
                <a:spcPts val="0"/>
              </a:spcAft>
              <a:defRPr/>
            </a:pPr>
            <a:r>
              <a:rPr lang="en-US" sz="2800" b="1" dirty="0"/>
              <a:t>Free Market View</a:t>
            </a:r>
          </a:p>
          <a:p>
            <a:pPr lvl="1" eaLnBrk="1" fontAlgn="auto" hangingPunct="1">
              <a:lnSpc>
                <a:spcPct val="90000"/>
              </a:lnSpc>
              <a:spcAft>
                <a:spcPts val="0"/>
              </a:spcAft>
              <a:defRPr/>
            </a:pPr>
            <a:r>
              <a:rPr lang="en-US" dirty="0"/>
              <a:t>Freedom of consumers to make voluntary agreements</a:t>
            </a:r>
            <a:r>
              <a:rPr lang="ar-SA" sz="2000" dirty="0"/>
              <a:t>.</a:t>
            </a:r>
            <a:endParaRPr lang="en-US" sz="2000" dirty="0"/>
          </a:p>
          <a:p>
            <a:pPr lvl="1" eaLnBrk="1" fontAlgn="auto" hangingPunct="1">
              <a:lnSpc>
                <a:spcPct val="90000"/>
              </a:lnSpc>
              <a:spcAft>
                <a:spcPts val="0"/>
              </a:spcAft>
              <a:defRPr/>
            </a:pPr>
            <a:r>
              <a:rPr lang="en-US" dirty="0"/>
              <a:t>Diversity of individual tastes and values</a:t>
            </a:r>
          </a:p>
          <a:p>
            <a:pPr lvl="1" eaLnBrk="1" fontAlgn="auto" hangingPunct="1">
              <a:lnSpc>
                <a:spcPct val="90000"/>
              </a:lnSpc>
              <a:spcAft>
                <a:spcPts val="0"/>
              </a:spcAft>
              <a:defRPr/>
            </a:pPr>
            <a:r>
              <a:rPr lang="en-US" dirty="0"/>
              <a:t>Response of the market to consumer preferences</a:t>
            </a:r>
          </a:p>
          <a:p>
            <a:pPr lvl="1" eaLnBrk="1" fontAlgn="auto" hangingPunct="1">
              <a:lnSpc>
                <a:spcPct val="90000"/>
              </a:lnSpc>
              <a:spcAft>
                <a:spcPts val="0"/>
              </a:spcAft>
              <a:defRPr/>
            </a:pPr>
            <a:r>
              <a:rPr lang="en-US" dirty="0"/>
              <a:t>Usefulness of contracts</a:t>
            </a:r>
            <a:r>
              <a:rPr lang="ar-SA" dirty="0"/>
              <a:t> </a:t>
            </a:r>
            <a:r>
              <a:rPr lang="en-US" dirty="0"/>
              <a:t> Flaws of regulatory solutions .</a:t>
            </a:r>
          </a:p>
        </p:txBody>
      </p:sp>
      <p:sp>
        <p:nvSpPr>
          <p:cNvPr id="3" name="Title 2"/>
          <p:cNvSpPr>
            <a:spLocks noGrp="1"/>
          </p:cNvSpPr>
          <p:nvPr>
            <p:ph type="title"/>
          </p:nvPr>
        </p:nvSpPr>
        <p:spPr>
          <a:xfrm>
            <a:off x="952500" y="131763"/>
            <a:ext cx="7924800" cy="1143000"/>
          </a:xfrm>
        </p:spPr>
        <p:txBody>
          <a:bodyPr>
            <a:normAutofit fontScale="90000"/>
          </a:bodyPr>
          <a:lstStyle/>
          <a:p>
            <a:pPr eaLnBrk="1" fontAlgn="auto" hangingPunct="1">
              <a:spcAft>
                <a:spcPts val="0"/>
              </a:spcAft>
              <a:defRPr/>
            </a:pPr>
            <a:r>
              <a:rPr lang="en-US" sz="4000" b="1" dirty="0">
                <a:solidFill>
                  <a:srgbClr val="0070C0"/>
                </a:solidFill>
              </a:rPr>
              <a:t>5- Protecting Privacy:</a:t>
            </a:r>
            <a:br>
              <a:rPr lang="en-US" sz="4000" b="1" dirty="0">
                <a:solidFill>
                  <a:srgbClr val="0070C0"/>
                </a:solidFill>
              </a:rPr>
            </a:br>
            <a:r>
              <a:rPr lang="en-US" sz="4000" b="1" dirty="0">
                <a:solidFill>
                  <a:srgbClr val="C00000"/>
                </a:solidFill>
              </a:rPr>
              <a:t>Rights and Law: Contrasting viewpoints</a:t>
            </a:r>
          </a:p>
        </p:txBody>
      </p:sp>
      <p:sp>
        <p:nvSpPr>
          <p:cNvPr id="4" name="Content Placeholder 3"/>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126-129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idx="1"/>
          </p:nvPr>
        </p:nvSpPr>
        <p:spPr>
          <a:xfrm>
            <a:off x="914400" y="2209800"/>
            <a:ext cx="8229600" cy="3733800"/>
          </a:xfrm>
        </p:spPr>
        <p:txBody>
          <a:bodyPr rtlCol="0">
            <a:normAutofit/>
          </a:bodyPr>
          <a:lstStyle/>
          <a:p>
            <a:pPr eaLnBrk="1" fontAlgn="auto" hangingPunct="1">
              <a:lnSpc>
                <a:spcPct val="90000"/>
              </a:lnSpc>
              <a:spcAft>
                <a:spcPts val="0"/>
              </a:spcAft>
              <a:defRPr/>
            </a:pPr>
            <a:r>
              <a:rPr lang="en-US" sz="2800" b="1" dirty="0"/>
              <a:t>Consumer Protection View</a:t>
            </a:r>
          </a:p>
          <a:p>
            <a:pPr marL="971550" lvl="1" indent="-514350" eaLnBrk="1" fontAlgn="auto" hangingPunct="1">
              <a:lnSpc>
                <a:spcPct val="90000"/>
              </a:lnSpc>
              <a:spcAft>
                <a:spcPts val="0"/>
              </a:spcAft>
              <a:buClrTx/>
              <a:buSzPct val="100000"/>
              <a:buFont typeface="+mj-lt"/>
              <a:buAutoNum type="arabicPeriod"/>
              <a:defRPr/>
            </a:pPr>
            <a:r>
              <a:rPr lang="en-US" dirty="0"/>
              <a:t>Uses of personal information</a:t>
            </a:r>
          </a:p>
          <a:p>
            <a:pPr marL="971550" lvl="1" indent="-514350" eaLnBrk="1" fontAlgn="auto" hangingPunct="1">
              <a:lnSpc>
                <a:spcPct val="90000"/>
              </a:lnSpc>
              <a:spcAft>
                <a:spcPts val="0"/>
              </a:spcAft>
              <a:buClrTx/>
              <a:buSzPct val="100000"/>
              <a:buFont typeface="+mj-lt"/>
              <a:buAutoNum type="arabicPeriod"/>
              <a:defRPr/>
            </a:pPr>
            <a:r>
              <a:rPr lang="en-US" dirty="0"/>
              <a:t>Costly and disruptive results of errors in databases</a:t>
            </a:r>
            <a:endParaRPr lang="en-US" sz="2000" dirty="0"/>
          </a:p>
          <a:p>
            <a:pPr marL="971550" lvl="1" indent="-514350" eaLnBrk="1" fontAlgn="auto" hangingPunct="1">
              <a:lnSpc>
                <a:spcPct val="90000"/>
              </a:lnSpc>
              <a:spcAft>
                <a:spcPts val="0"/>
              </a:spcAft>
              <a:buClrTx/>
              <a:buSzPct val="100000"/>
              <a:buFont typeface="+mj-lt"/>
              <a:buAutoNum type="arabicPeriod"/>
              <a:defRPr/>
            </a:pPr>
            <a:r>
              <a:rPr lang="en-US" dirty="0"/>
              <a:t>Ease with which personal information leaks out</a:t>
            </a:r>
          </a:p>
          <a:p>
            <a:pPr marL="971550" lvl="1" indent="-514350" eaLnBrk="1" fontAlgn="auto" hangingPunct="1">
              <a:lnSpc>
                <a:spcPct val="90000"/>
              </a:lnSpc>
              <a:spcAft>
                <a:spcPts val="0"/>
              </a:spcAft>
              <a:buClrTx/>
              <a:buSzPct val="100000"/>
              <a:buFont typeface="+mj-lt"/>
              <a:buAutoNum type="arabicPeriod"/>
              <a:defRPr/>
            </a:pPr>
            <a:r>
              <a:rPr lang="en-US" dirty="0"/>
              <a:t>Consumers need protection from their own </a:t>
            </a:r>
            <a:r>
              <a:rPr lang="en-US" dirty="0" err="1"/>
              <a:t>lackof</a:t>
            </a:r>
            <a:r>
              <a:rPr lang="en-US" dirty="0"/>
              <a:t> knowledge, judgment, or interest</a:t>
            </a:r>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126-129</a:t>
            </a:r>
          </a:p>
          <a:p>
            <a:pPr eaLnBrk="1" fontAlgn="auto" hangingPunct="1">
              <a:spcAft>
                <a:spcPts val="0"/>
              </a:spcAft>
              <a:defRPr/>
            </a:pPr>
            <a:endParaRPr lang="en-US" dirty="0"/>
          </a:p>
        </p:txBody>
      </p:sp>
      <p:sp>
        <p:nvSpPr>
          <p:cNvPr id="6" name="Title 2"/>
          <p:cNvSpPr>
            <a:spLocks noGrp="1"/>
          </p:cNvSpPr>
          <p:nvPr>
            <p:ph type="title"/>
          </p:nvPr>
        </p:nvSpPr>
        <p:spPr>
          <a:xfrm>
            <a:off x="762000" y="228600"/>
            <a:ext cx="8382000" cy="1143000"/>
          </a:xfrm>
        </p:spPr>
        <p:txBody>
          <a:bodyPr>
            <a:noAutofit/>
          </a:bodyPr>
          <a:lstStyle/>
          <a:p>
            <a:pPr eaLnBrk="1" fontAlgn="auto" hangingPunct="1">
              <a:spcAft>
                <a:spcPts val="0"/>
              </a:spcAft>
              <a:defRPr/>
            </a:pPr>
            <a:r>
              <a:rPr lang="en-US" sz="3600" b="1" dirty="0">
                <a:solidFill>
                  <a:srgbClr val="0070C0"/>
                </a:solidFill>
              </a:rPr>
              <a:t>5- Protecting Privacy:</a:t>
            </a:r>
            <a:br>
              <a:rPr lang="en-US" sz="3600" b="1" dirty="0">
                <a:solidFill>
                  <a:srgbClr val="0070C0"/>
                </a:solidFill>
              </a:rPr>
            </a:br>
            <a:r>
              <a:rPr lang="en-US" sz="3200" b="1" dirty="0">
                <a:solidFill>
                  <a:srgbClr val="C00000"/>
                </a:solidFill>
              </a:rPr>
              <a:t>Rights and Law: Contrasting  viewpoints</a:t>
            </a:r>
            <a:r>
              <a:rPr lang="en-US" sz="3200" dirty="0"/>
              <a:t>(cont.)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1" name="Rectangle 5"/>
          <p:cNvSpPr>
            <a:spLocks noGrp="1" noChangeArrowheads="1"/>
          </p:cNvSpPr>
          <p:nvPr>
            <p:ph idx="1"/>
          </p:nvPr>
        </p:nvSpPr>
        <p:spPr>
          <a:xfrm>
            <a:off x="914400" y="1371600"/>
            <a:ext cx="8229600" cy="4876800"/>
          </a:xfrm>
        </p:spPr>
        <p:txBody>
          <a:bodyPr rtlCol="0">
            <a:normAutofit/>
          </a:bodyPr>
          <a:lstStyle/>
          <a:p>
            <a:pPr eaLnBrk="1" fontAlgn="auto" hangingPunct="1">
              <a:lnSpc>
                <a:spcPct val="80000"/>
              </a:lnSpc>
              <a:spcAft>
                <a:spcPts val="0"/>
              </a:spcAft>
              <a:buFontTx/>
              <a:buNone/>
              <a:defRPr/>
            </a:pPr>
            <a:r>
              <a:rPr lang="en-US" sz="2400" b="1" dirty="0"/>
              <a:t>Wiretapping and Email Protection:</a:t>
            </a:r>
          </a:p>
          <a:p>
            <a:pPr eaLnBrk="1" fontAlgn="auto" hangingPunct="1">
              <a:lnSpc>
                <a:spcPct val="80000"/>
              </a:lnSpc>
              <a:spcAft>
                <a:spcPts val="0"/>
              </a:spcAft>
              <a:defRPr/>
            </a:pPr>
            <a:r>
              <a:rPr lang="en-US" sz="2400" b="1" dirty="0">
                <a:solidFill>
                  <a:srgbClr val="C00000"/>
                </a:solidFill>
              </a:rPr>
              <a:t>Telephone</a:t>
            </a:r>
          </a:p>
          <a:p>
            <a:pPr lvl="1" eaLnBrk="1" fontAlgn="auto" hangingPunct="1">
              <a:lnSpc>
                <a:spcPct val="80000"/>
              </a:lnSpc>
              <a:spcAft>
                <a:spcPts val="0"/>
              </a:spcAft>
              <a:defRPr/>
            </a:pPr>
            <a:r>
              <a:rPr lang="en-US" sz="2400" dirty="0">
                <a:solidFill>
                  <a:srgbClr val="C00000"/>
                </a:solidFill>
              </a:rPr>
              <a:t>1934</a:t>
            </a:r>
            <a:r>
              <a:rPr lang="en-US" sz="2400" dirty="0"/>
              <a:t> Communications Act prohibited interception of messages</a:t>
            </a:r>
            <a:r>
              <a:rPr lang="ar-JO" sz="2400" dirty="0"/>
              <a:t>. </a:t>
            </a:r>
            <a:endParaRPr lang="en-US" sz="2400" dirty="0"/>
          </a:p>
          <a:p>
            <a:pPr lvl="1" eaLnBrk="1" fontAlgn="auto" hangingPunct="1">
              <a:lnSpc>
                <a:spcPct val="80000"/>
              </a:lnSpc>
              <a:spcAft>
                <a:spcPts val="0"/>
              </a:spcAft>
              <a:defRPr/>
            </a:pPr>
            <a:r>
              <a:rPr lang="en-US" sz="2400" dirty="0"/>
              <a:t>1968 Omnibus Crime Control and Safe Streets Act allowed wiretapping and electronic surveillance by law-enforcement (with court order)</a:t>
            </a:r>
            <a:r>
              <a:rPr lang="ar-JO" sz="2000" dirty="0"/>
              <a:t>.</a:t>
            </a:r>
          </a:p>
          <a:p>
            <a:pPr eaLnBrk="1" fontAlgn="auto" hangingPunct="1">
              <a:lnSpc>
                <a:spcPct val="80000"/>
              </a:lnSpc>
              <a:spcAft>
                <a:spcPts val="0"/>
              </a:spcAft>
              <a:defRPr/>
            </a:pPr>
            <a:r>
              <a:rPr lang="en-US" sz="2400" b="1" dirty="0">
                <a:solidFill>
                  <a:srgbClr val="C00000"/>
                </a:solidFill>
              </a:rPr>
              <a:t>Email and other new communications</a:t>
            </a:r>
          </a:p>
          <a:p>
            <a:pPr lvl="1" eaLnBrk="1" fontAlgn="auto" hangingPunct="1">
              <a:lnSpc>
                <a:spcPct val="80000"/>
              </a:lnSpc>
              <a:spcAft>
                <a:spcPts val="0"/>
              </a:spcAft>
              <a:defRPr/>
            </a:pPr>
            <a:r>
              <a:rPr lang="en-US" sz="2400" b="1" dirty="0"/>
              <a:t>Electronic Communications Privacy Act </a:t>
            </a:r>
            <a:r>
              <a:rPr lang="en-US" sz="2400" dirty="0"/>
              <a:t>of </a:t>
            </a:r>
            <a:r>
              <a:rPr lang="en-US" sz="2400" b="1" dirty="0">
                <a:solidFill>
                  <a:srgbClr val="C00000"/>
                </a:solidFill>
              </a:rPr>
              <a:t>1986</a:t>
            </a:r>
            <a:r>
              <a:rPr lang="en-US" sz="2400" b="1" dirty="0"/>
              <a:t> (ECPA) </a:t>
            </a:r>
            <a:r>
              <a:rPr lang="en-US" sz="2400" dirty="0"/>
              <a:t>extended the 1968 wiretapping laws to include electronic communications, restricts government access to email</a:t>
            </a:r>
          </a:p>
        </p:txBody>
      </p:sp>
      <p:sp>
        <p:nvSpPr>
          <p:cNvPr id="75780" name="Rectangle 4"/>
          <p:cNvSpPr>
            <a:spLocks noGrp="1" noChangeArrowheads="1"/>
          </p:cNvSpPr>
          <p:nvPr>
            <p:ph type="title"/>
          </p:nvPr>
        </p:nvSpPr>
        <p:spPr>
          <a:xfrm>
            <a:off x="1257300" y="0"/>
            <a:ext cx="7543800" cy="1025525"/>
          </a:xfrm>
        </p:spPr>
        <p:txBody>
          <a:bodyPr>
            <a:normAutofit/>
          </a:bodyPr>
          <a:lstStyle/>
          <a:p>
            <a:pPr eaLnBrk="1" fontAlgn="auto" hangingPunct="1">
              <a:spcAft>
                <a:spcPts val="0"/>
              </a:spcAft>
              <a:defRPr/>
            </a:pPr>
            <a:r>
              <a:rPr lang="en-US" sz="4000" b="1" dirty="0">
                <a:solidFill>
                  <a:srgbClr val="0070C0"/>
                </a:solidFill>
              </a:rPr>
              <a:t>6- Communications</a:t>
            </a:r>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132-134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295400" y="990600"/>
            <a:ext cx="7086600" cy="4419600"/>
          </a:xfrm>
          <a:prstGeom prst="rect">
            <a:avLst/>
          </a:prstGeom>
        </p:spPr>
      </p:pic>
    </p:spTree>
    <p:extLst>
      <p:ext uri="{BB962C8B-B14F-4D97-AF65-F5344CB8AC3E}">
        <p14:creationId xmlns:p14="http://schemas.microsoft.com/office/powerpoint/2010/main" val="3922191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1104900" y="1565564"/>
            <a:ext cx="8039100" cy="4876800"/>
          </a:xfrm>
        </p:spPr>
        <p:txBody>
          <a:bodyPr rtlCol="0">
            <a:normAutofit fontScale="92500" lnSpcReduction="10000"/>
          </a:bodyPr>
          <a:lstStyle/>
          <a:p>
            <a:pPr eaLnBrk="1" fontAlgn="auto" hangingPunct="1">
              <a:spcAft>
                <a:spcPts val="0"/>
              </a:spcAft>
              <a:buFontTx/>
              <a:buNone/>
              <a:defRPr/>
            </a:pPr>
            <a:r>
              <a:rPr lang="en-US" b="1" dirty="0">
                <a:solidFill>
                  <a:srgbClr val="C00000"/>
                </a:solidFill>
                <a:cs typeface="+mj-cs"/>
              </a:rPr>
              <a:t>What is Privacy???</a:t>
            </a:r>
          </a:p>
          <a:p>
            <a:pPr eaLnBrk="1" fontAlgn="auto" hangingPunct="1">
              <a:spcAft>
                <a:spcPts val="0"/>
              </a:spcAft>
              <a:defRPr/>
            </a:pPr>
            <a:r>
              <a:rPr lang="en-US" dirty="0">
                <a:cs typeface="+mj-cs"/>
              </a:rPr>
              <a:t>Computer </a:t>
            </a:r>
            <a:r>
              <a:rPr lang="en-US" dirty="0">
                <a:solidFill>
                  <a:srgbClr val="C00000"/>
                </a:solidFill>
                <a:cs typeface="+mj-cs"/>
              </a:rPr>
              <a:t>technologies—databases, digital cameras, the Web, smartphones, and global positioning system (GPS) devices,</a:t>
            </a:r>
            <a:r>
              <a:rPr lang="en-US" dirty="0">
                <a:cs typeface="+mj-cs"/>
              </a:rPr>
              <a:t> among others—have changed what people can know about us and how they can use that information.</a:t>
            </a:r>
          </a:p>
          <a:p>
            <a:pPr eaLnBrk="1" fontAlgn="auto" hangingPunct="1">
              <a:spcAft>
                <a:spcPts val="0"/>
              </a:spcAft>
              <a:defRPr/>
            </a:pPr>
            <a:r>
              <a:rPr lang="en-US" dirty="0">
                <a:cs typeface="+mj-cs"/>
              </a:rPr>
              <a:t>Understanding the risks and problems is a first step toward </a:t>
            </a:r>
            <a:r>
              <a:rPr lang="ar-JO" dirty="0">
                <a:cs typeface="+mj-cs"/>
              </a:rPr>
              <a:t> </a:t>
            </a:r>
            <a:r>
              <a:rPr lang="en-US" dirty="0">
                <a:cs typeface="+mj-cs"/>
              </a:rPr>
              <a:t>protecting privacy. </a:t>
            </a:r>
          </a:p>
          <a:p>
            <a:pPr eaLnBrk="1" fontAlgn="auto" hangingPunct="1">
              <a:spcAft>
                <a:spcPts val="0"/>
              </a:spcAft>
              <a:defRPr/>
            </a:pPr>
            <a:r>
              <a:rPr lang="en-US" dirty="0">
                <a:cs typeface="+mj-cs"/>
              </a:rPr>
              <a:t>For computer professionals, understanding the risks and problems is a step toward designing systems with built-in privacy protections and less risk</a:t>
            </a:r>
          </a:p>
        </p:txBody>
      </p:sp>
      <p:sp>
        <p:nvSpPr>
          <p:cNvPr id="39938" name="Rectangle 2"/>
          <p:cNvSpPr>
            <a:spLocks noGrp="1" noChangeArrowheads="1"/>
          </p:cNvSpPr>
          <p:nvPr>
            <p:ph type="title"/>
          </p:nvPr>
        </p:nvSpPr>
        <p:spPr>
          <a:xfrm>
            <a:off x="1219200" y="263525"/>
            <a:ext cx="7162800" cy="838200"/>
          </a:xfrm>
        </p:spPr>
        <p:txBody>
          <a:bodyPr/>
          <a:lstStyle/>
          <a:p>
            <a:pPr eaLnBrk="1" fontAlgn="auto" hangingPunct="1">
              <a:spcAft>
                <a:spcPts val="0"/>
              </a:spcAft>
              <a:defRPr/>
            </a:pPr>
            <a:r>
              <a:rPr lang="en-US" b="1" dirty="0"/>
              <a:t>1- Privacy Risks and Principles</a:t>
            </a:r>
          </a:p>
        </p:txBody>
      </p:sp>
      <p:sp>
        <p:nvSpPr>
          <p:cNvPr id="2" name="Content Placeholder 1"/>
          <p:cNvSpPr>
            <a:spLocks noGrp="1"/>
          </p:cNvSpPr>
          <p:nvPr>
            <p:ph sz="quarter" idx="10"/>
          </p:nvPr>
        </p:nvSpPr>
        <p:spPr>
          <a:xfrm>
            <a:off x="3733800" y="6400800"/>
            <a:ext cx="2362200" cy="381000"/>
          </a:xfrm>
        </p:spPr>
        <p:txBody>
          <a:bodyPr rtlCol="0"/>
          <a:lstStyle/>
          <a:p>
            <a:pPr eaLnBrk="1" fontAlgn="auto" hangingPunct="1">
              <a:spcAft>
                <a:spcPts val="0"/>
              </a:spcAft>
              <a:defRPr/>
            </a:pPr>
            <a:r>
              <a:rPr lang="en-US" dirty="0"/>
              <a:t>67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1066800" y="1371600"/>
            <a:ext cx="7772400" cy="4876800"/>
          </a:xfrm>
        </p:spPr>
        <p:txBody>
          <a:bodyPr rtlCol="0">
            <a:normAutofit/>
          </a:bodyPr>
          <a:lstStyle/>
          <a:p>
            <a:pPr eaLnBrk="1" fontAlgn="auto" hangingPunct="1">
              <a:spcAft>
                <a:spcPts val="0"/>
              </a:spcAft>
              <a:buFontTx/>
              <a:buNone/>
              <a:defRPr/>
            </a:pPr>
            <a:r>
              <a:rPr lang="en-US" b="1" dirty="0"/>
              <a:t>Key Aspects of Privacy:</a:t>
            </a:r>
          </a:p>
          <a:p>
            <a:pPr marL="514350" indent="-514350" eaLnBrk="1" fontAlgn="auto" hangingPunct="1">
              <a:spcAft>
                <a:spcPts val="0"/>
              </a:spcAft>
              <a:buClrTx/>
              <a:buFont typeface="+mj-lt"/>
              <a:buAutoNum type="arabicPeriod"/>
              <a:defRPr/>
            </a:pPr>
            <a:r>
              <a:rPr lang="en-US" dirty="0"/>
              <a:t>Freedom from intrusion</a:t>
            </a:r>
            <a:r>
              <a:rPr lang="ar-JO" sz="2000" dirty="0"/>
              <a:t> </a:t>
            </a:r>
            <a:r>
              <a:rPr lang="en-US" dirty="0"/>
              <a:t>(being left alone)</a:t>
            </a:r>
          </a:p>
          <a:p>
            <a:pPr marL="514350" indent="-514350" eaLnBrk="1" fontAlgn="auto" hangingPunct="1">
              <a:spcAft>
                <a:spcPts val="0"/>
              </a:spcAft>
              <a:buClrTx/>
              <a:buFont typeface="+mj-lt"/>
              <a:buAutoNum type="arabicPeriod"/>
              <a:defRPr/>
            </a:pPr>
            <a:r>
              <a:rPr lang="en-US" dirty="0"/>
              <a:t>Control of information about oneself</a:t>
            </a:r>
          </a:p>
          <a:p>
            <a:pPr marL="514350" indent="-514350" eaLnBrk="1" fontAlgn="auto" hangingPunct="1">
              <a:spcAft>
                <a:spcPts val="0"/>
              </a:spcAft>
              <a:buClrTx/>
              <a:buFont typeface="+mj-lt"/>
              <a:buAutoNum type="arabicPeriod"/>
              <a:defRPr/>
            </a:pPr>
            <a:r>
              <a:rPr lang="en-US" dirty="0">
                <a:solidFill>
                  <a:srgbClr val="C00000"/>
                </a:solidFill>
              </a:rPr>
              <a:t>Freedom from surveillance</a:t>
            </a:r>
            <a:r>
              <a:rPr lang="ar-SA" dirty="0">
                <a:solidFill>
                  <a:srgbClr val="C00000"/>
                </a:solidFill>
              </a:rPr>
              <a:t> </a:t>
            </a:r>
            <a:r>
              <a:rPr lang="en-US" dirty="0">
                <a:solidFill>
                  <a:srgbClr val="C00000"/>
                </a:solidFill>
              </a:rPr>
              <a:t> (from being tracked, followed, watched)</a:t>
            </a:r>
          </a:p>
          <a:p>
            <a:pPr eaLnBrk="1" fontAlgn="auto" hangingPunct="1">
              <a:spcAft>
                <a:spcPts val="0"/>
              </a:spcAft>
              <a:defRPr/>
            </a:pPr>
            <a:endParaRPr lang="en-US" dirty="0"/>
          </a:p>
        </p:txBody>
      </p:sp>
      <p:sp>
        <p:nvSpPr>
          <p:cNvPr id="39938" name="Rectangle 2"/>
          <p:cNvSpPr>
            <a:spLocks noGrp="1" noChangeArrowheads="1"/>
          </p:cNvSpPr>
          <p:nvPr>
            <p:ph type="title"/>
          </p:nvPr>
        </p:nvSpPr>
        <p:spPr>
          <a:xfrm>
            <a:off x="1219200" y="228600"/>
            <a:ext cx="7772400" cy="762000"/>
          </a:xfrm>
        </p:spPr>
        <p:txBody>
          <a:bodyPr>
            <a:normAutofit/>
          </a:bodyPr>
          <a:lstStyle/>
          <a:p>
            <a:pPr eaLnBrk="1" fontAlgn="auto" hangingPunct="1">
              <a:spcAft>
                <a:spcPts val="0"/>
              </a:spcAft>
              <a:defRPr/>
            </a:pPr>
            <a:r>
              <a:rPr lang="en-US" b="1" dirty="0">
                <a:solidFill>
                  <a:srgbClr val="0070C0"/>
                </a:solidFill>
              </a:rPr>
              <a:t>1- Privacy Risks and Principles …</a:t>
            </a:r>
            <a:endParaRPr lang="en-US" dirty="0"/>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67</a:t>
            </a:r>
          </a:p>
        </p:txBody>
      </p:sp>
      <p:pic>
        <p:nvPicPr>
          <p:cNvPr id="2050" name="Picture 2" descr="Data Privacy vs Data Security [definitions and comparisons] – Data Privacy  Manag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267200"/>
            <a:ext cx="5943600" cy="2098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257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480463"/>
            <a:ext cx="8229600" cy="4876800"/>
          </a:xfrm>
        </p:spPr>
        <p:txBody>
          <a:bodyPr/>
          <a:lstStyle/>
          <a:p>
            <a:r>
              <a:rPr lang="en-US" dirty="0"/>
              <a:t>Concern for privacy may be regarded with a suspicious </a:t>
            </a:r>
            <a:r>
              <a:rPr lang="en-US" dirty="0">
                <a:solidFill>
                  <a:srgbClr val="C00000"/>
                </a:solidFill>
              </a:rPr>
              <a:t>“What do you have to hide?” </a:t>
            </a:r>
          </a:p>
          <a:p>
            <a:r>
              <a:rPr lang="en-US" dirty="0"/>
              <a:t> We might wish to keep health, relationship, and family issues private. </a:t>
            </a:r>
          </a:p>
          <a:p>
            <a:r>
              <a:rPr lang="en-US" dirty="0"/>
              <a:t>We might wish to </a:t>
            </a:r>
            <a:r>
              <a:rPr lang="en-US" dirty="0">
                <a:solidFill>
                  <a:srgbClr val="FF0000"/>
                </a:solidFill>
              </a:rPr>
              <a:t>keep religious beliefs </a:t>
            </a:r>
            <a:r>
              <a:rPr lang="en-US" dirty="0"/>
              <a:t>and </a:t>
            </a:r>
            <a:r>
              <a:rPr lang="en-US" dirty="0">
                <a:solidFill>
                  <a:srgbClr val="FF0000"/>
                </a:solidFill>
              </a:rPr>
              <a:t>political views </a:t>
            </a:r>
            <a:r>
              <a:rPr lang="en-US" dirty="0"/>
              <a:t>private from some of the people we interact with. </a:t>
            </a:r>
          </a:p>
          <a:p>
            <a:r>
              <a:rPr lang="en-US" dirty="0"/>
              <a:t>Privacy of some kinds of information can be important to safety and security as well. </a:t>
            </a:r>
          </a:p>
        </p:txBody>
      </p:sp>
      <p:sp>
        <p:nvSpPr>
          <p:cNvPr id="3" name="Title 2"/>
          <p:cNvSpPr>
            <a:spLocks noGrp="1"/>
          </p:cNvSpPr>
          <p:nvPr>
            <p:ph type="title"/>
          </p:nvPr>
        </p:nvSpPr>
        <p:spPr>
          <a:xfrm>
            <a:off x="1219200" y="228600"/>
            <a:ext cx="7620000" cy="990600"/>
          </a:xfrm>
        </p:spPr>
        <p:txBody>
          <a:bodyPr>
            <a:normAutofit/>
          </a:bodyPr>
          <a:lstStyle/>
          <a:p>
            <a:r>
              <a:rPr lang="en-US" b="1" dirty="0">
                <a:solidFill>
                  <a:srgbClr val="0070C0"/>
                </a:solidFill>
              </a:rPr>
              <a:t>1- Privacy Risks and Principles …</a:t>
            </a:r>
            <a:endParaRPr lang="en-US" dirty="0"/>
          </a:p>
        </p:txBody>
      </p:sp>
      <p:sp>
        <p:nvSpPr>
          <p:cNvPr id="4" name="Content Placeholder 3"/>
          <p:cNvSpPr>
            <a:spLocks noGrp="1"/>
          </p:cNvSpPr>
          <p:nvPr>
            <p:ph sz="quarter" idx="10"/>
          </p:nvPr>
        </p:nvSpPr>
        <p:spPr/>
        <p:txBody>
          <a:bodyPr/>
          <a:lstStyle/>
          <a:p>
            <a:endParaRPr lang="en-US"/>
          </a:p>
        </p:txBody>
      </p:sp>
    </p:spTree>
    <p:extLst>
      <p:ext uri="{BB962C8B-B14F-4D97-AF65-F5344CB8AC3E}">
        <p14:creationId xmlns:p14="http://schemas.microsoft.com/office/powerpoint/2010/main" val="36795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a:xfrm>
            <a:off x="990600" y="1395701"/>
            <a:ext cx="8153400" cy="4876800"/>
          </a:xfrm>
        </p:spPr>
        <p:txBody>
          <a:bodyPr rtlCol="0">
            <a:normAutofit/>
          </a:bodyPr>
          <a:lstStyle/>
          <a:p>
            <a:pPr eaLnBrk="1" fontAlgn="auto" hangingPunct="1">
              <a:spcAft>
                <a:spcPts val="0"/>
              </a:spcAft>
              <a:buFontTx/>
              <a:buNone/>
              <a:defRPr/>
            </a:pPr>
            <a:r>
              <a:rPr lang="en-US" b="1" dirty="0">
                <a:solidFill>
                  <a:srgbClr val="00B050"/>
                </a:solidFill>
              </a:rPr>
              <a:t>Privacy threats come in several categories:</a:t>
            </a:r>
          </a:p>
          <a:p>
            <a:pPr marL="514350" indent="-514350" eaLnBrk="1" fontAlgn="auto" hangingPunct="1">
              <a:spcAft>
                <a:spcPts val="0"/>
              </a:spcAft>
              <a:buClrTx/>
              <a:buFont typeface="+mj-lt"/>
              <a:buAutoNum type="arabicPeriod"/>
              <a:defRPr/>
            </a:pPr>
            <a:r>
              <a:rPr lang="en-US" dirty="0"/>
              <a:t>Intentional</a:t>
            </a:r>
            <a:r>
              <a:rPr lang="ar-SA" dirty="0"/>
              <a:t> </a:t>
            </a:r>
            <a:r>
              <a:rPr lang="en-US" dirty="0"/>
              <a:t>institutional uses of personal information  </a:t>
            </a:r>
            <a:r>
              <a:rPr lang="ar-SA" dirty="0"/>
              <a:t> </a:t>
            </a:r>
            <a:r>
              <a:rPr lang="en-US" dirty="0"/>
              <a:t>Unauthorized use or release by “insiders”</a:t>
            </a:r>
            <a:endParaRPr lang="en-US" sz="2400" dirty="0"/>
          </a:p>
          <a:p>
            <a:pPr marL="514350" indent="-514350" eaLnBrk="1" fontAlgn="auto" hangingPunct="1">
              <a:spcAft>
                <a:spcPts val="0"/>
              </a:spcAft>
              <a:buClrTx/>
              <a:buFont typeface="+mj-lt"/>
              <a:buAutoNum type="arabicPeriod"/>
              <a:defRPr/>
            </a:pPr>
            <a:r>
              <a:rPr lang="en-US" dirty="0"/>
              <a:t>Theft of information</a:t>
            </a:r>
          </a:p>
          <a:p>
            <a:pPr marL="514350" indent="-514350" eaLnBrk="1" fontAlgn="auto" hangingPunct="1">
              <a:spcAft>
                <a:spcPts val="0"/>
              </a:spcAft>
              <a:buClrTx/>
              <a:buFont typeface="+mj-lt"/>
              <a:buAutoNum type="arabicPeriod"/>
              <a:defRPr/>
            </a:pPr>
            <a:r>
              <a:rPr lang="en-US" dirty="0"/>
              <a:t>Inadvertent leakage of information</a:t>
            </a:r>
            <a:endParaRPr lang="ar-SA" dirty="0"/>
          </a:p>
          <a:p>
            <a:pPr marL="0" indent="0" eaLnBrk="1" fontAlgn="auto" hangingPunct="1">
              <a:spcAft>
                <a:spcPts val="0"/>
              </a:spcAft>
              <a:buClrTx/>
              <a:buNone/>
              <a:defRPr/>
            </a:pPr>
            <a:r>
              <a:rPr lang="en-US" dirty="0"/>
              <a:t>5.   Our own actions</a:t>
            </a:r>
          </a:p>
          <a:p>
            <a:pPr eaLnBrk="1" fontAlgn="auto" hangingPunct="1">
              <a:spcAft>
                <a:spcPts val="0"/>
              </a:spcAft>
              <a:defRPr/>
            </a:pPr>
            <a:endParaRPr lang="en-US" dirty="0"/>
          </a:p>
        </p:txBody>
      </p:sp>
      <p:sp>
        <p:nvSpPr>
          <p:cNvPr id="39938" name="Rectangle 2"/>
          <p:cNvSpPr>
            <a:spLocks noGrp="1" noChangeArrowheads="1"/>
          </p:cNvSpPr>
          <p:nvPr>
            <p:ph type="title"/>
          </p:nvPr>
        </p:nvSpPr>
        <p:spPr>
          <a:xfrm>
            <a:off x="1219200" y="228600"/>
            <a:ext cx="7772400" cy="1143000"/>
          </a:xfrm>
        </p:spPr>
        <p:txBody>
          <a:bodyPr>
            <a:normAutofit/>
          </a:bodyPr>
          <a:lstStyle/>
          <a:p>
            <a:pPr eaLnBrk="1" fontAlgn="auto" hangingPunct="1">
              <a:spcAft>
                <a:spcPts val="0"/>
              </a:spcAft>
              <a:defRPr/>
            </a:pPr>
            <a:r>
              <a:rPr lang="en-US" b="1" dirty="0">
                <a:solidFill>
                  <a:srgbClr val="0070C0"/>
                </a:solidFill>
              </a:rPr>
              <a:t>1- Privacy Risks and Principles …</a:t>
            </a:r>
            <a:endParaRPr lang="en-US" dirty="0"/>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68</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1219200" y="1960273"/>
            <a:ext cx="7620000" cy="3733800"/>
          </a:xfrm>
        </p:spPr>
        <p:txBody>
          <a:bodyPr rtlCol="0">
            <a:normAutofit/>
          </a:bodyPr>
          <a:lstStyle/>
          <a:p>
            <a:pPr eaLnBrk="1" fontAlgn="auto" hangingPunct="1">
              <a:spcAft>
                <a:spcPts val="0"/>
              </a:spcAft>
              <a:buFontTx/>
              <a:buNone/>
              <a:defRPr/>
            </a:pPr>
            <a:r>
              <a:rPr lang="en-US" b="1" dirty="0">
                <a:solidFill>
                  <a:srgbClr val="00B050"/>
                </a:solidFill>
              </a:rPr>
              <a:t>New Technology, New Risks:</a:t>
            </a:r>
          </a:p>
          <a:p>
            <a:pPr eaLnBrk="1" fontAlgn="auto" hangingPunct="1">
              <a:spcAft>
                <a:spcPts val="0"/>
              </a:spcAft>
              <a:defRPr/>
            </a:pPr>
            <a:r>
              <a:rPr lang="en-US" dirty="0"/>
              <a:t>Government and private databases</a:t>
            </a:r>
          </a:p>
          <a:p>
            <a:pPr eaLnBrk="1" fontAlgn="auto" hangingPunct="1">
              <a:spcAft>
                <a:spcPts val="0"/>
              </a:spcAft>
              <a:defRPr/>
            </a:pPr>
            <a:r>
              <a:rPr lang="en-US" dirty="0"/>
              <a:t>Sophisticated tools for surveillance and data analysis</a:t>
            </a:r>
          </a:p>
          <a:p>
            <a:pPr eaLnBrk="1" fontAlgn="auto" hangingPunct="1">
              <a:spcAft>
                <a:spcPts val="0"/>
              </a:spcAft>
              <a:defRPr/>
            </a:pPr>
            <a:r>
              <a:rPr lang="en-US" dirty="0"/>
              <a:t>Weakness of data</a:t>
            </a:r>
          </a:p>
        </p:txBody>
      </p:sp>
      <p:sp>
        <p:nvSpPr>
          <p:cNvPr id="41986" name="Rectangle 2"/>
          <p:cNvSpPr>
            <a:spLocks noGrp="1" noChangeArrowheads="1"/>
          </p:cNvSpPr>
          <p:nvPr>
            <p:ph type="title"/>
          </p:nvPr>
        </p:nvSpPr>
        <p:spPr>
          <a:xfrm>
            <a:off x="1219200" y="228600"/>
            <a:ext cx="7772400" cy="1143000"/>
          </a:xfrm>
        </p:spPr>
        <p:txBody>
          <a:bodyPr>
            <a:normAutofit/>
          </a:bodyPr>
          <a:lstStyle/>
          <a:p>
            <a:pPr eaLnBrk="1" fontAlgn="auto" hangingPunct="1">
              <a:spcAft>
                <a:spcPts val="0"/>
              </a:spcAft>
              <a:defRPr/>
            </a:pPr>
            <a:r>
              <a:rPr lang="en-US" b="1" dirty="0">
                <a:solidFill>
                  <a:srgbClr val="0070C0"/>
                </a:solidFill>
              </a:rPr>
              <a:t>1- Privacy Risks and Principles …</a:t>
            </a:r>
            <a:endParaRPr lang="en-US" dirty="0"/>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69-70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943495" y="1870075"/>
            <a:ext cx="8229600" cy="3768725"/>
          </a:xfrm>
        </p:spPr>
        <p:txBody>
          <a:bodyPr rtlCol="0">
            <a:normAutofit/>
          </a:bodyPr>
          <a:lstStyle/>
          <a:p>
            <a:pPr eaLnBrk="1" fontAlgn="auto" hangingPunct="1">
              <a:spcAft>
                <a:spcPts val="0"/>
              </a:spcAft>
              <a:buFontTx/>
              <a:buNone/>
              <a:defRPr/>
            </a:pPr>
            <a:r>
              <a:rPr lang="en-US" b="1" dirty="0">
                <a:solidFill>
                  <a:srgbClr val="00B050"/>
                </a:solidFill>
              </a:rPr>
              <a:t>New Technology, New Risks – Examples:  </a:t>
            </a:r>
          </a:p>
          <a:p>
            <a:pPr eaLnBrk="1" fontAlgn="auto" hangingPunct="1">
              <a:spcAft>
                <a:spcPts val="0"/>
              </a:spcAft>
              <a:buFontTx/>
              <a:buNone/>
              <a:defRPr/>
            </a:pPr>
            <a:r>
              <a:rPr lang="en-US" b="1" dirty="0">
                <a:solidFill>
                  <a:srgbClr val="C00000"/>
                </a:solidFill>
              </a:rPr>
              <a:t>Search query data</a:t>
            </a:r>
          </a:p>
          <a:p>
            <a:pPr lvl="1" eaLnBrk="1" fontAlgn="auto" hangingPunct="1">
              <a:spcAft>
                <a:spcPts val="0"/>
              </a:spcAft>
              <a:defRPr/>
            </a:pPr>
            <a:r>
              <a:rPr lang="en-US" dirty="0"/>
              <a:t>Search engines collect many terabytes of data daily.</a:t>
            </a:r>
          </a:p>
          <a:p>
            <a:pPr lvl="1" eaLnBrk="1" fontAlgn="auto" hangingPunct="1">
              <a:spcAft>
                <a:spcPts val="0"/>
              </a:spcAft>
              <a:defRPr/>
            </a:pPr>
            <a:r>
              <a:rPr lang="en-US" dirty="0"/>
              <a:t>Data is analyzed to target advertising and develop new services.</a:t>
            </a:r>
          </a:p>
          <a:p>
            <a:pPr lvl="1" eaLnBrk="1" fontAlgn="auto" hangingPunct="1">
              <a:spcAft>
                <a:spcPts val="0"/>
              </a:spcAft>
              <a:defRPr/>
            </a:pPr>
            <a:r>
              <a:rPr lang="en-US" dirty="0"/>
              <a:t>Who gets to see this data? Why should we care?</a:t>
            </a:r>
          </a:p>
        </p:txBody>
      </p:sp>
      <p:sp>
        <p:nvSpPr>
          <p:cNvPr id="41986" name="Rectangle 2"/>
          <p:cNvSpPr>
            <a:spLocks noGrp="1" noChangeArrowheads="1"/>
          </p:cNvSpPr>
          <p:nvPr>
            <p:ph type="title"/>
          </p:nvPr>
        </p:nvSpPr>
        <p:spPr>
          <a:xfrm>
            <a:off x="1219200" y="228600"/>
            <a:ext cx="7772400" cy="1143000"/>
          </a:xfrm>
        </p:spPr>
        <p:txBody>
          <a:bodyPr>
            <a:normAutofit/>
          </a:bodyPr>
          <a:lstStyle/>
          <a:p>
            <a:pPr eaLnBrk="1" fontAlgn="auto" hangingPunct="1">
              <a:spcAft>
                <a:spcPts val="0"/>
              </a:spcAft>
              <a:defRPr/>
            </a:pPr>
            <a:r>
              <a:rPr lang="en-US" b="1" dirty="0">
                <a:solidFill>
                  <a:srgbClr val="0070C0"/>
                </a:solidFill>
              </a:rPr>
              <a:t>1- Privacy Risks and Principles …</a:t>
            </a:r>
            <a:endParaRPr lang="en-US" dirty="0"/>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70-71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idx="1"/>
          </p:nvPr>
        </p:nvSpPr>
        <p:spPr>
          <a:xfrm>
            <a:off x="838200" y="1371600"/>
            <a:ext cx="8305800" cy="2815588"/>
          </a:xfrm>
        </p:spPr>
        <p:txBody>
          <a:bodyPr rtlCol="0">
            <a:normAutofit/>
          </a:bodyPr>
          <a:lstStyle/>
          <a:p>
            <a:pPr eaLnBrk="1" fontAlgn="auto" hangingPunct="1">
              <a:spcAft>
                <a:spcPts val="0"/>
              </a:spcAft>
              <a:buFontTx/>
              <a:buNone/>
              <a:defRPr/>
            </a:pPr>
            <a:r>
              <a:rPr lang="en-US" sz="3200" b="1" dirty="0">
                <a:solidFill>
                  <a:srgbClr val="00B050"/>
                </a:solidFill>
              </a:rPr>
              <a:t>New Technology, New Risks – Examples:  </a:t>
            </a:r>
          </a:p>
          <a:p>
            <a:pPr eaLnBrk="1" fontAlgn="auto" hangingPunct="1">
              <a:spcAft>
                <a:spcPts val="0"/>
              </a:spcAft>
              <a:buFontTx/>
              <a:buNone/>
              <a:defRPr/>
            </a:pPr>
            <a:r>
              <a:rPr lang="en-US" b="1" dirty="0">
                <a:solidFill>
                  <a:srgbClr val="C00000"/>
                </a:solidFill>
              </a:rPr>
              <a:t>Smartphones</a:t>
            </a:r>
          </a:p>
          <a:p>
            <a:pPr lvl="1" eaLnBrk="1" fontAlgn="auto" hangingPunct="1">
              <a:spcAft>
                <a:spcPts val="0"/>
              </a:spcAft>
              <a:defRPr/>
            </a:pPr>
            <a:r>
              <a:rPr lang="en-US" dirty="0"/>
              <a:t>Location apps</a:t>
            </a:r>
          </a:p>
          <a:p>
            <a:pPr lvl="1" eaLnBrk="1" fontAlgn="auto" hangingPunct="1">
              <a:spcAft>
                <a:spcPts val="0"/>
              </a:spcAft>
              <a:defRPr/>
            </a:pPr>
            <a:r>
              <a:rPr lang="en-US" dirty="0"/>
              <a:t>Data sometimes stored and sent without user’s knowledge</a:t>
            </a:r>
          </a:p>
          <a:p>
            <a:pPr lvl="1" eaLnBrk="1" fontAlgn="auto" hangingPunct="1">
              <a:spcAft>
                <a:spcPts val="0"/>
              </a:spcAft>
              <a:defRPr/>
            </a:pPr>
            <a:endParaRPr lang="en-US" dirty="0"/>
          </a:p>
          <a:p>
            <a:pPr lvl="1" eaLnBrk="1" fontAlgn="auto" hangingPunct="1">
              <a:spcAft>
                <a:spcPts val="0"/>
              </a:spcAft>
              <a:defRPr/>
            </a:pPr>
            <a:endParaRPr lang="en-US" dirty="0"/>
          </a:p>
        </p:txBody>
      </p:sp>
      <p:sp>
        <p:nvSpPr>
          <p:cNvPr id="41986" name="Rectangle 2"/>
          <p:cNvSpPr>
            <a:spLocks noGrp="1" noChangeArrowheads="1"/>
          </p:cNvSpPr>
          <p:nvPr>
            <p:ph type="title"/>
          </p:nvPr>
        </p:nvSpPr>
        <p:spPr>
          <a:xfrm>
            <a:off x="990600" y="139382"/>
            <a:ext cx="7620000" cy="1143000"/>
          </a:xfrm>
        </p:spPr>
        <p:txBody>
          <a:bodyPr>
            <a:normAutofit/>
          </a:bodyPr>
          <a:lstStyle/>
          <a:p>
            <a:pPr eaLnBrk="1" fontAlgn="auto" hangingPunct="1">
              <a:spcAft>
                <a:spcPts val="0"/>
              </a:spcAft>
              <a:defRPr/>
            </a:pPr>
            <a:r>
              <a:rPr lang="en-US" b="1" dirty="0">
                <a:solidFill>
                  <a:srgbClr val="0070C0"/>
                </a:solidFill>
              </a:rPr>
              <a:t>1- Privacy Risks and Principles …</a:t>
            </a:r>
            <a:endParaRPr lang="en-US" dirty="0"/>
          </a:p>
        </p:txBody>
      </p:sp>
      <p:sp>
        <p:nvSpPr>
          <p:cNvPr id="2" name="Content Placeholder 1"/>
          <p:cNvSpPr>
            <a:spLocks noGrp="1"/>
          </p:cNvSpPr>
          <p:nvPr>
            <p:ph sz="quarter" idx="10"/>
          </p:nvPr>
        </p:nvSpPr>
        <p:spPr>
          <a:xfrm>
            <a:off x="3733800" y="6365875"/>
            <a:ext cx="2362200" cy="381000"/>
          </a:xfrm>
        </p:spPr>
        <p:txBody>
          <a:bodyPr rtlCol="0"/>
          <a:lstStyle/>
          <a:p>
            <a:pPr eaLnBrk="1" fontAlgn="auto" hangingPunct="1">
              <a:spcAft>
                <a:spcPts val="0"/>
              </a:spcAft>
              <a:defRPr/>
            </a:pPr>
            <a:r>
              <a:rPr lang="en-US" dirty="0"/>
              <a:t>72-73</a:t>
            </a:r>
          </a:p>
        </p:txBody>
      </p:sp>
    </p:spTree>
  </p:cSld>
  <p:clrMapOvr>
    <a:masterClrMapping/>
  </p:clrMapOvr>
</p:sld>
</file>

<file path=ppt/theme/theme1.xml><?xml version="1.0" encoding="utf-8"?>
<a:theme xmlns:a="http://schemas.openxmlformats.org/drawingml/2006/main" name="Baas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95BFACE31A6B047826E54B8186CB91F" ma:contentTypeVersion="2" ma:contentTypeDescription="Create a new document." ma:contentTypeScope="" ma:versionID="027a491855d0a814f5d4176e8bd9aa85">
  <xsd:schema xmlns:xsd="http://www.w3.org/2001/XMLSchema" xmlns:xs="http://www.w3.org/2001/XMLSchema" xmlns:p="http://schemas.microsoft.com/office/2006/metadata/properties" xmlns:ns2="8eabc705-a498-49ce-8c00-07256e55ff3e" targetNamespace="http://schemas.microsoft.com/office/2006/metadata/properties" ma:root="true" ma:fieldsID="af7ec9490d0db88b19a93a5a48ff5695" ns2:_="">
    <xsd:import namespace="8eabc705-a498-49ce-8c00-07256e55ff3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abc705-a498-49ce-8c00-07256e55ff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0564CE-991C-4B58-8B73-D324CFD1043A}">
  <ds:schemaRefs>
    <ds:schemaRef ds:uri="http://schemas.microsoft.com/sharepoint/v3/contenttype/forms"/>
  </ds:schemaRefs>
</ds:datastoreItem>
</file>

<file path=customXml/itemProps2.xml><?xml version="1.0" encoding="utf-8"?>
<ds:datastoreItem xmlns:ds="http://schemas.openxmlformats.org/officeDocument/2006/customXml" ds:itemID="{5647D2A3-4D25-4A70-A930-C80E89ED6D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abc705-a498-49ce-8c00-07256e55ff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340487-D0ED-42B1-9D34-21797992EAE8}">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8eabc705-a498-49ce-8c00-07256e55ff3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Baase</Template>
  <TotalTime>0</TotalTime>
  <Words>2067</Words>
  <Application>Microsoft Office PowerPoint</Application>
  <PresentationFormat>On-screen Show (4:3)</PresentationFormat>
  <Paragraphs>234</Paragraphs>
  <Slides>29</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Baase</vt:lpstr>
      <vt:lpstr>PowerPoint Presentation</vt:lpstr>
      <vt:lpstr>What We Will Cover</vt:lpstr>
      <vt:lpstr>1- Privacy Risks and Principles</vt:lpstr>
      <vt:lpstr>1- Privacy Risks and Principles …</vt:lpstr>
      <vt:lpstr>1- Privacy Risks and Principles …</vt:lpstr>
      <vt:lpstr>1- Privacy Risks and Principles …</vt:lpstr>
      <vt:lpstr>1- Privacy Risks and Principles …</vt:lpstr>
      <vt:lpstr>1- Privacy Risks and Principles …</vt:lpstr>
      <vt:lpstr>1- Privacy Risks and Principles …</vt:lpstr>
      <vt:lpstr>1- Privacy Risks and Principles …</vt:lpstr>
      <vt:lpstr>1- Privacy Risks and Principles …</vt:lpstr>
      <vt:lpstr>1- Privacy Risks and Principles …</vt:lpstr>
      <vt:lpstr>1- Privacy Risks and Principles …</vt:lpstr>
      <vt:lpstr>1- Privacy Risks and Principles …</vt:lpstr>
      <vt:lpstr>1- Privacy Risks and Principles …</vt:lpstr>
      <vt:lpstr>1- Privacy Risks and Principles …</vt:lpstr>
      <vt:lpstr>1- Privacy Risks and Principles …</vt:lpstr>
      <vt:lpstr>2. The Fourth Amendment: New Technologies …</vt:lpstr>
      <vt:lpstr>3. The Business and Social Sectors:  Marketing and Personalization</vt:lpstr>
      <vt:lpstr>3. The Business and Social Sectors: Location Tracking</vt:lpstr>
      <vt:lpstr>3. The Business and Social Sectors:  Location Tracking</vt:lpstr>
      <vt:lpstr>4- Government Systems</vt:lpstr>
      <vt:lpstr>4- Government Systems: National ID Systems</vt:lpstr>
      <vt:lpstr>4- Government Systems National ID Systems …</vt:lpstr>
      <vt:lpstr>5- Protecting Privacy: Technology and Markets </vt:lpstr>
      <vt:lpstr>5- Protecting Privacy: Rights and Law: Contrasting viewpoints</vt:lpstr>
      <vt:lpstr>5- Protecting Privacy: Rights and Law: Contrasting  viewpoints(cont.)</vt:lpstr>
      <vt:lpstr>6- Communications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
  <cp:revision>1</cp:revision>
  <dcterms:created xsi:type="dcterms:W3CDTF">2012-09-04T21:47:13Z</dcterms:created>
  <dcterms:modified xsi:type="dcterms:W3CDTF">2024-07-30T03:04:40Z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0x010100C95BFACE31A6B047826E54B8186CB91F</vt:lpwstr>
  </property>
</Properties>
</file>