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3"/>
  </p:sldMasterIdLst>
  <p:notesMasterIdLst>
    <p:notesMasterId r:id="rId31"/>
  </p:notesMasterIdLst>
  <p:handoutMasterIdLst>
    <p:handoutMasterId r:id="rId32"/>
  </p:handoutMasterIdLst>
  <p:sldIdLst>
    <p:sldId id="349" r:id="rId4"/>
    <p:sldId id="272" r:id="rId5"/>
    <p:sldId id="299" r:id="rId6"/>
    <p:sldId id="288" r:id="rId7"/>
    <p:sldId id="285" r:id="rId8"/>
    <p:sldId id="322" r:id="rId9"/>
    <p:sldId id="300" r:id="rId10"/>
    <p:sldId id="291" r:id="rId11"/>
    <p:sldId id="292" r:id="rId12"/>
    <p:sldId id="324" r:id="rId13"/>
    <p:sldId id="290" r:id="rId14"/>
    <p:sldId id="294" r:id="rId15"/>
    <p:sldId id="304" r:id="rId16"/>
    <p:sldId id="325" r:id="rId17"/>
    <p:sldId id="295" r:id="rId18"/>
    <p:sldId id="326" r:id="rId19"/>
    <p:sldId id="351" r:id="rId20"/>
    <p:sldId id="296" r:id="rId21"/>
    <p:sldId id="308" r:id="rId22"/>
    <p:sldId id="331" r:id="rId23"/>
    <p:sldId id="334" r:id="rId24"/>
    <p:sldId id="339" r:id="rId25"/>
    <p:sldId id="301" r:id="rId26"/>
    <p:sldId id="352" r:id="rId27"/>
    <p:sldId id="298" r:id="rId28"/>
    <p:sldId id="311" r:id="rId29"/>
    <p:sldId id="350" r:id="rId30"/>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57" autoAdjust="0"/>
  </p:normalViewPr>
  <p:slideViewPr>
    <p:cSldViewPr>
      <p:cViewPr varScale="1">
        <p:scale>
          <a:sx n="55" d="100"/>
          <a:sy n="55" d="100"/>
        </p:scale>
        <p:origin x="18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E8F06409-DA94-4F34-9C69-C6B05FF6CDFD}" type="datetimeFigureOut">
              <a:rPr lang="en-US" smtClean="0"/>
              <a:t>28/11/2023</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A291888-7BEA-4D82-803A-78EAF25ECD85}" type="slidenum">
              <a:rPr lang="en-US" smtClean="0"/>
              <a:t>‹#›</a:t>
            </a:fld>
            <a:endParaRPr lang="en-US"/>
          </a:p>
        </p:txBody>
      </p:sp>
    </p:spTree>
    <p:extLst>
      <p:ext uri="{BB962C8B-B14F-4D97-AF65-F5344CB8AC3E}">
        <p14:creationId xmlns:p14="http://schemas.microsoft.com/office/powerpoint/2010/main" val="238669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charset="0"/>
                <a:cs typeface="Arial" charset="0"/>
              </a:defRPr>
            </a:lvl1pPr>
          </a:lstStyle>
          <a:p>
            <a:pPr>
              <a:defRPr/>
            </a:pPr>
            <a:endParaRPr lang="en-US"/>
          </a:p>
        </p:txBody>
      </p:sp>
      <p:sp>
        <p:nvSpPr>
          <p:cNvPr id="55299" name="Rectangle 3"/>
          <p:cNvSpPr>
            <a:spLocks noGrp="1" noChangeArrowheads="1"/>
          </p:cNvSpPr>
          <p:nvPr>
            <p:ph type="dt"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charset="0"/>
                <a:cs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679768" y="4715153"/>
            <a:ext cx="5438140" cy="44669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charset="0"/>
                <a:cs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5691CD7F-CA79-47D4-9CE2-9C46BFEE35E1}" type="slidenum">
              <a:rPr lang="en-US" altLang="en-US"/>
              <a:pPr/>
              <a:t>‹#›</a:t>
            </a:fld>
            <a:endParaRPr lang="en-US" altLang="en-US"/>
          </a:p>
        </p:txBody>
      </p:sp>
    </p:spTree>
    <p:extLst>
      <p:ext uri="{BB962C8B-B14F-4D97-AF65-F5344CB8AC3E}">
        <p14:creationId xmlns:p14="http://schemas.microsoft.com/office/powerpoint/2010/main" val="21905976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43F9317B-6ACE-4DFA-B2F7-742456E9C7B8}" type="slidenum">
              <a:rPr lang="en-US" altLang="en-US"/>
              <a:pPr eaLnBrk="1" hangingPunct="1"/>
              <a:t>3</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latin typeface="Times New Roman" panose="02020603050405020304" pitchFamily="18" charset="0"/>
                <a:cs typeface="Arial" panose="020B0604020202020204" pitchFamily="34" charset="0"/>
              </a:rPr>
              <a:t>Print:</a:t>
            </a:r>
          </a:p>
          <a:p>
            <a:pPr eaLnBrk="1" hangingPunct="1"/>
            <a:r>
              <a:rPr lang="en-US" altLang="en-US" dirty="0" smtClean="0">
                <a:latin typeface="Times New Roman" panose="02020603050405020304" pitchFamily="18" charset="0"/>
                <a:cs typeface="Arial" panose="020B0604020202020204" pitchFamily="34" charset="0"/>
              </a:rPr>
              <a:t>Has strongest First Amendment protection</a:t>
            </a:r>
          </a:p>
          <a:p>
            <a:pPr eaLnBrk="1" hangingPunct="1"/>
            <a:r>
              <a:rPr lang="en-US" altLang="en-US" dirty="0" smtClean="0">
                <a:latin typeface="Times New Roman" panose="02020603050405020304" pitchFamily="18" charset="0"/>
                <a:cs typeface="Arial" panose="020B0604020202020204" pitchFamily="34" charset="0"/>
              </a:rPr>
              <a:t>Trend toward fewer government restraints on printed words</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b="1" dirty="0" smtClean="0">
                <a:latin typeface="Times New Roman" panose="02020603050405020304" pitchFamily="18" charset="0"/>
                <a:cs typeface="Arial" panose="020B0604020202020204" pitchFamily="34" charset="0"/>
              </a:rPr>
              <a:t>Broadcast:</a:t>
            </a:r>
          </a:p>
          <a:p>
            <a:pPr eaLnBrk="1" hangingPunct="1"/>
            <a:r>
              <a:rPr lang="en-US" altLang="en-US" dirty="0" smtClean="0">
                <a:latin typeface="Times New Roman" panose="02020603050405020304" pitchFamily="18" charset="0"/>
                <a:cs typeface="Arial" panose="020B0604020202020204" pitchFamily="34" charset="0"/>
              </a:rPr>
              <a:t>Government regulates structure of industry and content of programs</a:t>
            </a:r>
          </a:p>
          <a:p>
            <a:pPr eaLnBrk="1" hangingPunct="1"/>
            <a:r>
              <a:rPr lang="en-US" altLang="en-US" dirty="0" smtClean="0">
                <a:latin typeface="Times New Roman" panose="02020603050405020304" pitchFamily="18" charset="0"/>
                <a:cs typeface="Arial" panose="020B0604020202020204" pitchFamily="34" charset="0"/>
              </a:rPr>
              <a:t>Government grants broadcast licenses</a:t>
            </a:r>
          </a:p>
          <a:p>
            <a:pPr eaLnBrk="1" hangingPunct="1"/>
            <a:r>
              <a:rPr lang="en-US" altLang="en-US" dirty="0" smtClean="0">
                <a:latin typeface="Times New Roman" panose="02020603050405020304" pitchFamily="18" charset="0"/>
                <a:cs typeface="Arial" panose="020B0604020202020204" pitchFamily="34" charset="0"/>
              </a:rPr>
              <a:t>Federal Communication Commission (FCC) is the regulating body</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b="1" dirty="0" smtClean="0">
                <a:latin typeface="Times New Roman" panose="02020603050405020304" pitchFamily="18" charset="0"/>
                <a:cs typeface="Arial" panose="020B0604020202020204" pitchFamily="34" charset="0"/>
              </a:rPr>
              <a:t>Common carriers:</a:t>
            </a:r>
          </a:p>
          <a:p>
            <a:pPr eaLnBrk="1" hangingPunct="1"/>
            <a:r>
              <a:rPr lang="en-US" altLang="en-US" dirty="0" smtClean="0">
                <a:latin typeface="Times New Roman" panose="02020603050405020304" pitchFamily="18" charset="0"/>
                <a:cs typeface="Arial" panose="020B0604020202020204" pitchFamily="34" charset="0"/>
              </a:rPr>
              <a:t>Provide medium of communication and make service available to everyone</a:t>
            </a:r>
          </a:p>
          <a:p>
            <a:pPr eaLnBrk="1" hangingPunct="1"/>
            <a:endParaRPr lang="en-US" altLang="en-US" dirty="0"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61924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Some argue that the interactivity of video games has a more powerful impact on children than passively watching television or reading a violent story. Others point out that children have played at killing each other for generations. Does falling down “dead” on the grass compare to the repeated, explosive gore of a video game?</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The California Supreme Court ruled that “disgust is not a valid basis for restricting expression.” The Court considered research on the impact of video games on children’s feelings of aggression and found that the impacts were small and differed little from the impact of other media.</a:t>
            </a:r>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93CF4102-09C4-4B6B-A9F1-356277C6EC8A}" type="slidenum">
              <a:rPr lang="en-US" altLang="en-US"/>
              <a:pPr eaLnBrk="1" hangingPunct="1"/>
              <a:t>14</a:t>
            </a:fld>
            <a:endParaRPr lang="en-US" altLang="en-US"/>
          </a:p>
        </p:txBody>
      </p:sp>
    </p:spTree>
    <p:extLst>
      <p:ext uri="{BB962C8B-B14F-4D97-AF65-F5344CB8AC3E}">
        <p14:creationId xmlns:p14="http://schemas.microsoft.com/office/powerpoint/2010/main" val="2516300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
        <p:nvSpPr>
          <p:cNvPr id="686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B8B12A26-4E81-4F94-A886-E5AC90134F31}" type="slidenum">
              <a:rPr lang="en-US" altLang="en-US"/>
              <a:pPr eaLnBrk="1" hangingPunct="1"/>
              <a:t>16</a:t>
            </a:fld>
            <a:endParaRPr lang="en-US" altLang="en-US"/>
          </a:p>
        </p:txBody>
      </p:sp>
    </p:spTree>
    <p:extLst>
      <p:ext uri="{BB962C8B-B14F-4D97-AF65-F5344CB8AC3E}">
        <p14:creationId xmlns:p14="http://schemas.microsoft.com/office/powerpoint/2010/main" val="3979667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mtClean="0">
                <a:latin typeface="Times New Roman" panose="02020603050405020304" pitchFamily="18" charset="0"/>
                <a:cs typeface="Arial" panose="020B0604020202020204" pitchFamily="34" charset="0"/>
              </a:rPr>
              <a:t>“Virtual” child pornography includes computer-generated images that appear to be minors, as well as other images where real adults appear to be minors.</a:t>
            </a:r>
          </a:p>
          <a:p>
            <a:pPr eaLnBrk="1" hangingPunct="1"/>
            <a:endParaRPr lang="en-US" altLang="en-US" smtClean="0">
              <a:latin typeface="Times New Roman" panose="02020603050405020304" pitchFamily="18" charset="0"/>
              <a:cs typeface="Arial" panose="020B0604020202020204" pitchFamily="34" charset="0"/>
            </a:endParaRPr>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1321FE7C-2FA4-4B7B-A8DB-118F2755A30C}" type="slidenum">
              <a:rPr lang="en-US" altLang="en-US"/>
              <a:pPr eaLnBrk="1" hangingPunct="1"/>
              <a:t>17</a:t>
            </a:fld>
            <a:endParaRPr lang="en-US" altLang="en-US"/>
          </a:p>
        </p:txBody>
      </p:sp>
    </p:spTree>
    <p:extLst>
      <p:ext uri="{BB962C8B-B14F-4D97-AF65-F5344CB8AC3E}">
        <p14:creationId xmlns:p14="http://schemas.microsoft.com/office/powerpoint/2010/main" val="47476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The term </a:t>
            </a:r>
            <a:r>
              <a:rPr lang="en-US" altLang="en-US" i="1" dirty="0" smtClean="0">
                <a:latin typeface="Times New Roman" panose="02020603050405020304" pitchFamily="18" charset="0"/>
                <a:cs typeface="Arial" panose="020B0604020202020204" pitchFamily="34" charset="0"/>
              </a:rPr>
              <a:t>spam</a:t>
            </a:r>
            <a:r>
              <a:rPr lang="en-US" altLang="en-US" dirty="0" smtClean="0">
                <a:latin typeface="Times New Roman" panose="02020603050405020304" pitchFamily="18" charset="0"/>
                <a:cs typeface="Arial" panose="020B0604020202020204" pitchFamily="34" charset="0"/>
              </a:rPr>
              <a:t>, in the context of electronic communications, was adopted in the 1990s to mean unsolicited bulk email. It now applies to text messages, tweets, and phone calls as well. </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Spam developed because email is extremely cheap compared to printed direct-mail advertising.</a:t>
            </a:r>
          </a:p>
        </p:txBody>
      </p:sp>
      <p:sp>
        <p:nvSpPr>
          <p:cNvPr id="727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C1882455-8A33-4F78-9CE1-23B95A444DD5}" type="slidenum">
              <a:rPr lang="en-US" altLang="en-US"/>
              <a:pPr eaLnBrk="1" hangingPunct="1"/>
              <a:t>18</a:t>
            </a:fld>
            <a:endParaRPr lang="en-US" altLang="en-US"/>
          </a:p>
        </p:txBody>
      </p:sp>
    </p:spTree>
    <p:extLst>
      <p:ext uri="{BB962C8B-B14F-4D97-AF65-F5344CB8AC3E}">
        <p14:creationId xmlns:p14="http://schemas.microsoft.com/office/powerpoint/2010/main" val="187415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en-US" dirty="0" smtClean="0"/>
              <a:t>The CAN-SPAM act covers labeling of advertising messages (for easier filtering), opt-out provisions, and methods of generating emailing lists. </a:t>
            </a:r>
          </a:p>
          <a:p>
            <a:pPr eaLnBrk="1" hangingPunct="1">
              <a:defRPr/>
            </a:pPr>
            <a:endParaRPr lang="en-US" dirty="0" smtClean="0"/>
          </a:p>
          <a:p>
            <a:pPr eaLnBrk="1" hangingPunct="1">
              <a:defRPr/>
            </a:pPr>
            <a:r>
              <a:rPr lang="en-US" dirty="0" smtClean="0"/>
              <a:t>Commercial messages must include:</a:t>
            </a:r>
          </a:p>
          <a:p>
            <a:pPr marL="171450" indent="-171450" eaLnBrk="1" hangingPunct="1">
              <a:buFont typeface="Arial" pitchFamily="34" charset="0"/>
              <a:buChar char="•"/>
              <a:defRPr/>
            </a:pPr>
            <a:r>
              <a:rPr lang="en-US" dirty="0" smtClean="0"/>
              <a:t>valid mail header information (that is, not faking the “From” line to disguise the sender is prohibited)</a:t>
            </a:r>
          </a:p>
          <a:p>
            <a:pPr marL="171450" indent="-171450" eaLnBrk="1" hangingPunct="1">
              <a:buFont typeface="Arial" pitchFamily="34" charset="0"/>
              <a:buChar char="•"/>
              <a:defRPr/>
            </a:pPr>
            <a:r>
              <a:rPr lang="en-US" dirty="0" smtClean="0"/>
              <a:t>valid return address</a:t>
            </a:r>
          </a:p>
          <a:p>
            <a:pPr marL="171450" indent="-171450" eaLnBrk="1" hangingPunct="1">
              <a:buFont typeface="Arial" pitchFamily="34" charset="0"/>
              <a:buChar char="•"/>
              <a:defRPr/>
            </a:pPr>
            <a:r>
              <a:rPr lang="en-US" dirty="0" smtClean="0"/>
              <a:t>clear and honest subject lines</a:t>
            </a:r>
          </a:p>
        </p:txBody>
      </p:sp>
      <p:sp>
        <p:nvSpPr>
          <p:cNvPr id="737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882D5387-2A69-4FF9-95C2-0B252C931FC4}" type="slidenum">
              <a:rPr lang="en-US" altLang="en-US"/>
              <a:pPr eaLnBrk="1" hangingPunct="1"/>
              <a:t>19</a:t>
            </a:fld>
            <a:endParaRPr lang="en-US" altLang="en-US"/>
          </a:p>
        </p:txBody>
      </p:sp>
    </p:spTree>
    <p:extLst>
      <p:ext uri="{BB962C8B-B14F-4D97-AF65-F5344CB8AC3E}">
        <p14:creationId xmlns:p14="http://schemas.microsoft.com/office/powerpoint/2010/main" val="6837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Do search engine providers have a social or ethical obligation to provide complete search results to all queries, or do they have a social or ethical obligation to omit very offensive sites from search results?</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People should consider potential risks of posting material. They should consider unintended readers or users and should consider ways to prevent access by unintended users.</a:t>
            </a:r>
          </a:p>
          <a:p>
            <a:pPr eaLnBrk="1" hangingPunct="1"/>
            <a:endParaRPr lang="en-US" altLang="en-US" dirty="0" smtClean="0">
              <a:latin typeface="Times New Roman" panose="02020603050405020304" pitchFamily="18" charset="0"/>
              <a:cs typeface="Arial" panose="020B0604020202020204" pitchFamily="34" charset="0"/>
            </a:endParaRPr>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C7C436EA-CFCE-49ED-81BA-9EA06445C352}" type="slidenum">
              <a:rPr lang="en-US" altLang="en-US"/>
              <a:pPr eaLnBrk="1" hangingPunct="1"/>
              <a:t>20</a:t>
            </a:fld>
            <a:endParaRPr lang="en-US" altLang="en-US"/>
          </a:p>
        </p:txBody>
      </p:sp>
    </p:spTree>
    <p:extLst>
      <p:ext uri="{BB962C8B-B14F-4D97-AF65-F5344CB8AC3E}">
        <p14:creationId xmlns:p14="http://schemas.microsoft.com/office/powerpoint/2010/main" val="1163110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WikiLeaks released U.S. military documents related to the wars in Iraq and Afghanistan, including videos of shooting incidents. When a long, costly war is controversial, does the public have a right to see the internal reports and vivid video that can inform debate? WikiLeaks released a large set of confidential U.S. diplomatic cables that included, among much else, discussions of the personalities of foreign leaders. </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Climategate emails leaked in 2009 and 2011 showed that researchers at the University of East Anglia pursued a variety of methods to deny access to their temperature data by scientists who question some aspects of global warming. The emails also described efforts to stop scientific journals from publishing papers by scientists who are considered skeptics about global warming. Investigations by the British government and other groups concluded that the emails did not show scientific misconduct, but the research center had broken Britain’s Freedom of Information Act. The reports criticized various procedures the research group used but not its scientific conclusions. Some emails discussed criticisms and uncertainties related to details of the argument that human activity causes global warming. Researchers discuss such uncertainties in papers and conferences, but news reports often exclude them. Is it important for the public to know what is in the emails? What criteria argue for or against these leaks?</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When evaluating the ethics of leaking documents on political or highly politicized issues, it can be difficult to make judgments that are independent of our views on the issues themselves.</a:t>
            </a:r>
          </a:p>
          <a:p>
            <a:pPr eaLnBrk="1" hangingPunct="1"/>
            <a:endParaRPr lang="en-US" altLang="en-US" dirty="0" smtClean="0">
              <a:latin typeface="Times New Roman" panose="02020603050405020304" pitchFamily="18" charset="0"/>
              <a:cs typeface="Arial" panose="020B0604020202020204" pitchFamily="34" charset="0"/>
            </a:endParaRPr>
          </a:p>
        </p:txBody>
      </p:sp>
      <p:sp>
        <p:nvSpPr>
          <p:cNvPr id="768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41AEA40E-21D3-451E-959B-CF4D70AD077B}" type="slidenum">
              <a:rPr lang="en-US" altLang="en-US"/>
              <a:pPr eaLnBrk="1" hangingPunct="1"/>
              <a:t>21</a:t>
            </a:fld>
            <a:endParaRPr lang="en-US" altLang="en-US"/>
          </a:p>
        </p:txBody>
      </p:sp>
    </p:spTree>
    <p:extLst>
      <p:ext uri="{BB962C8B-B14F-4D97-AF65-F5344CB8AC3E}">
        <p14:creationId xmlns:p14="http://schemas.microsoft.com/office/powerpoint/2010/main" val="3285933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en-US" dirty="0" smtClean="0">
                <a:latin typeface="Times New Roman" panose="02020603050405020304" pitchFamily="18" charset="0"/>
                <a:cs typeface="Arial" panose="020B0604020202020204" pitchFamily="34" charset="0"/>
              </a:rPr>
              <a:t>Glowing reviews (such as those posted on eBay or Amazon.com) may actually be from the author, publisher, seller, or their friends.</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U.S. and European countries are working on laws that require ISPs to maintain records of the true identity of each user and maintain records of online activity for potential use in criminal investigations.</a:t>
            </a:r>
          </a:p>
          <a:p>
            <a:pPr eaLnBrk="1" hangingPunct="1"/>
            <a:endParaRPr lang="en-US" altLang="en-US" dirty="0" smtClean="0">
              <a:latin typeface="Times New Roman" panose="02020603050405020304" pitchFamily="18" charset="0"/>
              <a:cs typeface="Arial" panose="020B0604020202020204" pitchFamily="34" charset="0"/>
            </a:endParaRPr>
          </a:p>
        </p:txBody>
      </p:sp>
      <p:sp>
        <p:nvSpPr>
          <p:cNvPr id="829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0B062909-C611-42C7-B931-18F1F5E2A33E}" type="slidenum">
              <a:rPr lang="en-US" altLang="en-US"/>
              <a:pPr eaLnBrk="1" hangingPunct="1"/>
              <a:t>22</a:t>
            </a:fld>
            <a:endParaRPr lang="en-US" altLang="en-US"/>
          </a:p>
        </p:txBody>
      </p:sp>
    </p:spTree>
    <p:extLst>
      <p:ext uri="{BB962C8B-B14F-4D97-AF65-F5344CB8AC3E}">
        <p14:creationId xmlns:p14="http://schemas.microsoft.com/office/powerpoint/2010/main" val="3039034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
        <p:nvSpPr>
          <p:cNvPr id="849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C1E46703-B838-4B15-9330-A38A0228A152}" type="slidenum">
              <a:rPr lang="en-US" altLang="en-US"/>
              <a:pPr eaLnBrk="1" hangingPunct="1"/>
              <a:t>23</a:t>
            </a:fld>
            <a:endParaRPr lang="en-US" altLang="en-US"/>
          </a:p>
        </p:txBody>
      </p:sp>
    </p:spTree>
    <p:extLst>
      <p:ext uri="{BB962C8B-B14F-4D97-AF65-F5344CB8AC3E}">
        <p14:creationId xmlns:p14="http://schemas.microsoft.com/office/powerpoint/2010/main" val="907792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latin typeface="Times New Roman" panose="02020603050405020304" pitchFamily="18" charset="0"/>
                <a:cs typeface="Arial" panose="020B0604020202020204" pitchFamily="34" charset="0"/>
              </a:rPr>
              <a:t>The government of Iran, at various times, blocked the sites of amazon.com, Wikipedia, the </a:t>
            </a:r>
            <a:r>
              <a:rPr lang="en-US" altLang="en-US" i="1" smtClean="0">
                <a:latin typeface="Times New Roman" panose="02020603050405020304" pitchFamily="18" charset="0"/>
                <a:cs typeface="Arial" panose="020B0604020202020204" pitchFamily="34" charset="0"/>
              </a:rPr>
              <a:t>New York Times</a:t>
            </a:r>
            <a:r>
              <a:rPr lang="en-US" altLang="en-US" smtClean="0">
                <a:latin typeface="Times New Roman" panose="02020603050405020304" pitchFamily="18" charset="0"/>
                <a:cs typeface="Arial" panose="020B0604020202020204" pitchFamily="34" charset="0"/>
              </a:rPr>
              <a:t>, and YouTube. It also blocked a site advocating the end of the practice of stoning women. Generally, the government says it blocks sites to keep out decadent Western culture.</a:t>
            </a:r>
          </a:p>
          <a:p>
            <a:pPr eaLnBrk="1" hangingPunct="1">
              <a:lnSpc>
                <a:spcPct val="90000"/>
              </a:lnSpc>
            </a:pPr>
            <a:endParaRPr lang="en-US" altLang="en-US" smtClean="0">
              <a:latin typeface="Times New Roman" panose="02020603050405020304" pitchFamily="18" charset="0"/>
              <a:cs typeface="Arial" panose="020B0604020202020204" pitchFamily="34" charset="0"/>
            </a:endParaRPr>
          </a:p>
        </p:txBody>
      </p:sp>
      <p:sp>
        <p:nvSpPr>
          <p:cNvPr id="870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E19C7217-1CCA-4583-92B5-03709F723320}" type="slidenum">
              <a:rPr lang="en-US" altLang="en-US"/>
              <a:pPr eaLnBrk="1" hangingPunct="1"/>
              <a:t>24</a:t>
            </a:fld>
            <a:endParaRPr lang="en-US" altLang="en-US"/>
          </a:p>
        </p:txBody>
      </p:sp>
    </p:spTree>
    <p:extLst>
      <p:ext uri="{BB962C8B-B14F-4D97-AF65-F5344CB8AC3E}">
        <p14:creationId xmlns:p14="http://schemas.microsoft.com/office/powerpoint/2010/main" val="294891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New Roman" panose="02020603050405020304" pitchFamily="18" charset="0"/>
              <a:cs typeface="Arial" panose="020B0604020202020204" pitchFamily="34" charset="0"/>
            </a:endParaRPr>
          </a:p>
        </p:txBody>
      </p:sp>
      <p:sp>
        <p:nvSpPr>
          <p:cNvPr id="583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F289F1CD-F104-4C47-868C-0FB3FBD65004}" type="slidenum">
              <a:rPr lang="en-US" altLang="en-US"/>
              <a:pPr eaLnBrk="1" hangingPunct="1"/>
              <a:t>4</a:t>
            </a:fld>
            <a:endParaRPr lang="en-US" altLang="en-US"/>
          </a:p>
        </p:txBody>
      </p:sp>
    </p:spTree>
    <p:extLst>
      <p:ext uri="{BB962C8B-B14F-4D97-AF65-F5344CB8AC3E}">
        <p14:creationId xmlns:p14="http://schemas.microsoft.com/office/powerpoint/2010/main" val="229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
        <p:nvSpPr>
          <p:cNvPr id="880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92D752AC-7031-4D54-87B8-1BA345CA00DD}" type="slidenum">
              <a:rPr lang="en-US" altLang="en-US"/>
              <a:pPr eaLnBrk="1" hangingPunct="1"/>
              <a:t>25</a:t>
            </a:fld>
            <a:endParaRPr lang="en-US" altLang="en-US"/>
          </a:p>
        </p:txBody>
      </p:sp>
    </p:spTree>
    <p:extLst>
      <p:ext uri="{BB962C8B-B14F-4D97-AF65-F5344CB8AC3E}">
        <p14:creationId xmlns:p14="http://schemas.microsoft.com/office/powerpoint/2010/main" val="1306090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a:p>
        </p:txBody>
      </p:sp>
      <p:sp>
        <p:nvSpPr>
          <p:cNvPr id="4" name="Slide Number Placeholder 3"/>
          <p:cNvSpPr>
            <a:spLocks noGrp="1"/>
          </p:cNvSpPr>
          <p:nvPr>
            <p:ph type="sldNum" sz="quarter" idx="10"/>
          </p:nvPr>
        </p:nvSpPr>
        <p:spPr/>
        <p:txBody>
          <a:bodyPr/>
          <a:lstStyle/>
          <a:p>
            <a:fld id="{5691CD7F-CA79-47D4-9CE2-9C46BFEE35E1}" type="slidenum">
              <a:rPr lang="en-US" altLang="en-US" smtClean="0"/>
              <a:pPr/>
              <a:t>27</a:t>
            </a:fld>
            <a:endParaRPr lang="en-US" altLang="en-US"/>
          </a:p>
        </p:txBody>
      </p:sp>
    </p:spTree>
    <p:extLst>
      <p:ext uri="{BB962C8B-B14F-4D97-AF65-F5344CB8AC3E}">
        <p14:creationId xmlns:p14="http://schemas.microsoft.com/office/powerpoint/2010/main" val="205649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Publishers do not have to publish material they consider offensive, poorly written, or unlikely to appeal to their customers for any reason. Rejection or editing by a publisher is not a violation of the writer’s First Amendment rights. Web sites, search engine companies, and magazines may decline specific advertisements if they so choose. That does not violate the advertiser’s freedom of speech.</a:t>
            </a: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D3799C63-679B-4887-A96C-254C455692FB}" type="slidenum">
              <a:rPr lang="en-US" altLang="en-US"/>
              <a:pPr eaLnBrk="1" hangingPunct="1"/>
              <a:t>6</a:t>
            </a:fld>
            <a:endParaRPr lang="en-US" altLang="en-US"/>
          </a:p>
        </p:txBody>
      </p:sp>
    </p:spTree>
    <p:extLst>
      <p:ext uri="{BB962C8B-B14F-4D97-AF65-F5344CB8AC3E}">
        <p14:creationId xmlns:p14="http://schemas.microsoft.com/office/powerpoint/2010/main" val="1341492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Cases in recent years have gone against the trend of treating advertising as “second class” speech. Courts have begun to rule that restrictions on truthful advertising do indeed violate the First Amendment.</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Similarly, since the 1970s, the government has severely regulated political campaign speech, but recent Supreme Court decisions have restored some First Amendment protection for it.</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There have been serious attempts to limit or prohibit anonymity on the Internet.</a:t>
            </a: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18785D41-46C9-4D0E-AB13-78B3AC15A2D8}" type="slidenum">
              <a:rPr lang="en-US" altLang="en-US"/>
              <a:pPr eaLnBrk="1" hangingPunct="1"/>
              <a:t>7</a:t>
            </a:fld>
            <a:endParaRPr lang="en-US" altLang="en-US"/>
          </a:p>
        </p:txBody>
      </p:sp>
    </p:spTree>
    <p:extLst>
      <p:ext uri="{BB962C8B-B14F-4D97-AF65-F5344CB8AC3E}">
        <p14:creationId xmlns:p14="http://schemas.microsoft.com/office/powerpoint/2010/main" val="333152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The state of Georgia tried to ban pictures of marijuana from the Internet. A doctor argued for regulating medical discussion on the Net so that people would not get bad advice. The Chinese government restricts reporting of emergencies (such as major accidents or disasters) and how the government handles them. The French government approved a law banning anyone except professional journalists from recording or distributing video of acts of violence.</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dirty="0" smtClean="0">
                <a:latin typeface="Times New Roman" panose="02020603050405020304" pitchFamily="18" charset="0"/>
                <a:cs typeface="Arial" panose="020B0604020202020204" pitchFamily="34" charset="0"/>
              </a:rPr>
              <a:t>The distinctions between categories such as erotica, art, and pornography are not always clear, and different people have very different personal standards.</a:t>
            </a:r>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F04551E9-A078-4F37-BC71-5779BAA0EFF4}" type="slidenum">
              <a:rPr lang="en-US" altLang="en-US"/>
              <a:pPr eaLnBrk="1" hangingPunct="1"/>
              <a:t>8</a:t>
            </a:fld>
            <a:endParaRPr lang="en-US" altLang="en-US"/>
          </a:p>
        </p:txBody>
      </p:sp>
    </p:spTree>
    <p:extLst>
      <p:ext uri="{BB962C8B-B14F-4D97-AF65-F5344CB8AC3E}">
        <p14:creationId xmlns:p14="http://schemas.microsoft.com/office/powerpoint/2010/main" val="59702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The First Amendment does not protect obscenity, but how does one determine something is obscene? The 1973 Supreme Court </a:t>
            </a:r>
            <a:r>
              <a:rPr lang="en-US" altLang="en-US" i="1" dirty="0" smtClean="0">
                <a:latin typeface="Times New Roman" panose="02020603050405020304" pitchFamily="18" charset="0"/>
                <a:cs typeface="Arial" panose="020B0604020202020204" pitchFamily="34" charset="0"/>
              </a:rPr>
              <a:t>Miller v. California</a:t>
            </a:r>
            <a:r>
              <a:rPr lang="en-US" altLang="en-US" dirty="0" smtClean="0">
                <a:latin typeface="Times New Roman" panose="02020603050405020304" pitchFamily="18" charset="0"/>
                <a:cs typeface="Arial" panose="020B0604020202020204" pitchFamily="34" charset="0"/>
              </a:rPr>
              <a:t>  decision established a three-part guideline for determining whether material is obscene under law. The second point – the application of community standards – was a compromise intended to avoid the problem of setting a national standard of obscenity in so large and diverse a country. Thus, small conservative or religious towns could restrict pornography to a greater extent than cosmopolitan urban areas.</a:t>
            </a: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FACBE0A0-7237-4363-8057-2252BDB5A8AA}" type="slidenum">
              <a:rPr lang="en-US" altLang="en-US"/>
              <a:pPr eaLnBrk="1" hangingPunct="1"/>
              <a:t>9</a:t>
            </a:fld>
            <a:endParaRPr lang="en-US" altLang="en-US"/>
          </a:p>
        </p:txBody>
      </p:sp>
    </p:spTree>
    <p:extLst>
      <p:ext uri="{BB962C8B-B14F-4D97-AF65-F5344CB8AC3E}">
        <p14:creationId xmlns:p14="http://schemas.microsoft.com/office/powerpoint/2010/main" val="46971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The CDA was found unconstitutional in </a:t>
            </a:r>
            <a:r>
              <a:rPr lang="en-US" altLang="en-US" i="1" dirty="0" smtClean="0">
                <a:latin typeface="Times New Roman" panose="02020603050405020304" pitchFamily="18" charset="0"/>
                <a:cs typeface="Arial" panose="020B0604020202020204" pitchFamily="34" charset="0"/>
              </a:rPr>
              <a:t>American Civil Liberties Union et al. v. Janet Reno. </a:t>
            </a:r>
            <a:r>
              <a:rPr lang="en-US" altLang="en-US" dirty="0" smtClean="0">
                <a:latin typeface="Times New Roman" panose="02020603050405020304" pitchFamily="18" charset="0"/>
                <a:cs typeface="Arial" panose="020B0604020202020204" pitchFamily="34" charset="0"/>
              </a:rPr>
              <a:t>That decision established that “the Internet deserves the highest protection from government intrusion.” </a:t>
            </a:r>
          </a:p>
          <a:p>
            <a:pPr eaLnBrk="1" hangingPunct="1"/>
            <a:endParaRPr lang="en-US" altLang="en-US" dirty="0" smtClean="0">
              <a:latin typeface="Times New Roman" panose="02020603050405020304" pitchFamily="18" charset="0"/>
              <a:cs typeface="Arial" panose="020B0604020202020204" pitchFamily="34" charset="0"/>
            </a:endParaRPr>
          </a:p>
          <a:p>
            <a:pPr eaLnBrk="1" hangingPunct="1"/>
            <a:r>
              <a:rPr lang="en-US" altLang="en-US" sz="2800" dirty="0" smtClean="0">
                <a:solidFill>
                  <a:srgbClr val="FF0000"/>
                </a:solidFill>
                <a:latin typeface="Times New Roman" panose="02020603050405020304" pitchFamily="18" charset="0"/>
                <a:cs typeface="Arial" panose="020B0604020202020204" pitchFamily="34" charset="0"/>
              </a:rPr>
              <a:t>The courts found that the then newly developing filtering software was less restrictive and more desirable than censorship.</a:t>
            </a:r>
          </a:p>
          <a:p>
            <a:pPr eaLnBrk="1" hangingPunct="1"/>
            <a:endParaRPr lang="en-US" altLang="en-US" dirty="0" smtClean="0">
              <a:latin typeface="Times New Roman" panose="02020603050405020304" pitchFamily="18" charset="0"/>
              <a:cs typeface="Arial" panose="020B0604020202020204" pitchFamily="34" charset="0"/>
            </a:endParaRPr>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32167F2F-4C1C-4D06-8E88-34DA879A0F77}" type="slidenum">
              <a:rPr lang="en-US" altLang="en-US"/>
              <a:pPr eaLnBrk="1" hangingPunct="1"/>
              <a:t>11</a:t>
            </a:fld>
            <a:endParaRPr lang="en-US" altLang="en-US"/>
          </a:p>
        </p:txBody>
      </p:sp>
    </p:spTree>
    <p:extLst>
      <p:ext uri="{BB962C8B-B14F-4D97-AF65-F5344CB8AC3E}">
        <p14:creationId xmlns:p14="http://schemas.microsoft.com/office/powerpoint/2010/main" val="72398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en-US" sz="2400" dirty="0" smtClean="0">
                <a:latin typeface="Times New Roman" panose="02020603050405020304" pitchFamily="18" charset="0"/>
                <a:cs typeface="Arial" panose="020B0604020202020204" pitchFamily="34" charset="0"/>
              </a:rPr>
              <a:t>Law found to be too broad; would threaten art, news, and health sites.</a:t>
            </a:r>
          </a:p>
          <a:p>
            <a:pPr marL="0" lvl="1" eaLnBrk="1" hangingPunct="1"/>
            <a:endParaRPr lang="en-US" altLang="en-US" sz="2400" dirty="0" smtClean="0">
              <a:latin typeface="Times New Roman" panose="02020603050405020304" pitchFamily="18" charset="0"/>
              <a:cs typeface="Arial" panose="020B0604020202020204" pitchFamily="34" charset="0"/>
            </a:endParaRPr>
          </a:p>
          <a:p>
            <a:pPr marL="0" lvl="1" eaLnBrk="1" hangingPunct="1"/>
            <a:r>
              <a:rPr lang="en-US" altLang="en-US" sz="2400" dirty="0" smtClean="0">
                <a:latin typeface="Times New Roman" panose="02020603050405020304" pitchFamily="18" charset="0"/>
                <a:cs typeface="Arial" panose="020B0604020202020204" pitchFamily="34" charset="0"/>
              </a:rPr>
              <a:t>Courts noted that because the Web is accessible everywhere, the community-standards provision would restrict the entire country to the standards of the most conservative community. </a:t>
            </a:r>
          </a:p>
          <a:p>
            <a:pPr marL="0" lvl="1" eaLnBrk="1" hangingPunct="1"/>
            <a:endParaRPr lang="en-US" altLang="en-US" sz="2400" dirty="0" smtClean="0">
              <a:latin typeface="Times New Roman" panose="02020603050405020304" pitchFamily="18" charset="0"/>
              <a:cs typeface="Arial" panose="020B0604020202020204" pitchFamily="34" charset="0"/>
            </a:endParaRPr>
          </a:p>
          <a:p>
            <a:pPr marL="0" lvl="1" eaLnBrk="1" hangingPunct="1"/>
            <a:r>
              <a:rPr lang="en-US" altLang="en-US" sz="2400" dirty="0" smtClean="0">
                <a:latin typeface="Times New Roman" panose="02020603050405020304" pitchFamily="18" charset="0"/>
                <a:cs typeface="Arial" panose="020B0604020202020204" pitchFamily="34" charset="0"/>
              </a:rPr>
              <a:t>COPA would restrict access to a substantial amount of online speech that is lawful for adults and would have an unconstitutional chilling effect on free speech. </a:t>
            </a:r>
          </a:p>
          <a:p>
            <a:pPr marL="0" lvl="1" eaLnBrk="1" hangingPunct="1"/>
            <a:endParaRPr lang="en-US" altLang="en-US" sz="2400" dirty="0" smtClean="0">
              <a:latin typeface="Times New Roman" panose="02020603050405020304" pitchFamily="18" charset="0"/>
              <a:cs typeface="Arial" panose="020B0604020202020204" pitchFamily="34" charset="0"/>
            </a:endParaRPr>
          </a:p>
          <a:p>
            <a:pPr marL="0" lvl="1" eaLnBrk="1" hangingPunct="1"/>
            <a:r>
              <a:rPr lang="en-US" altLang="en-US" sz="2400" dirty="0" smtClean="0">
                <a:latin typeface="Times New Roman" panose="02020603050405020304" pitchFamily="18" charset="0"/>
                <a:cs typeface="Arial" panose="020B0604020202020204" pitchFamily="34" charset="0"/>
              </a:rPr>
              <a:t>After more than 10 years of lawsuits and appeals, the Supreme Court declined to hear the last government appeal, and COPA died in 2009.</a:t>
            </a:r>
          </a:p>
          <a:p>
            <a:pPr eaLnBrk="1" hangingPunct="1"/>
            <a:endParaRPr lang="en-US" altLang="en-US" dirty="0" smtClean="0">
              <a:latin typeface="Times New Roman" panose="02020603050405020304" pitchFamily="18" charset="0"/>
              <a:cs typeface="Arial" panose="020B0604020202020204" pitchFamily="34" charset="0"/>
            </a:endParaRPr>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6C8177A2-8E3F-40AD-A3D9-2B84733D0E5C}" type="slidenum">
              <a:rPr lang="en-US" altLang="en-US"/>
              <a:pPr eaLnBrk="1" hangingPunct="1"/>
              <a:t>12</a:t>
            </a:fld>
            <a:endParaRPr lang="en-US" altLang="en-US"/>
          </a:p>
        </p:txBody>
      </p:sp>
    </p:spTree>
    <p:extLst>
      <p:ext uri="{BB962C8B-B14F-4D97-AF65-F5344CB8AC3E}">
        <p14:creationId xmlns:p14="http://schemas.microsoft.com/office/powerpoint/2010/main" val="3773862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Times New Roman" panose="02020603050405020304" pitchFamily="18" charset="0"/>
                <a:cs typeface="Arial" panose="020B0604020202020204" pitchFamily="34" charset="0"/>
              </a:rPr>
              <a:t>Outside of public schools and libraries, the trend of judicial decisions is to give the Internet First Amendment protection similar to that of print media, that is, the highest degree of protection.</a:t>
            </a:r>
          </a:p>
          <a:p>
            <a:pPr eaLnBrk="1" hangingPunct="1"/>
            <a:endParaRPr lang="en-US" altLang="en-US" dirty="0" smtClean="0">
              <a:latin typeface="Times New Roman" panose="02020603050405020304" pitchFamily="18" charset="0"/>
              <a:cs typeface="Arial" panose="020B0604020202020204" pitchFamily="34" charset="0"/>
            </a:endParaRPr>
          </a:p>
        </p:txBody>
      </p:sp>
      <p:sp>
        <p:nvSpPr>
          <p:cNvPr id="665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2BF98AAD-8D0D-4867-B545-DBCBDC654931}" type="slidenum">
              <a:rPr lang="en-US" altLang="en-US"/>
              <a:pPr eaLnBrk="1" hangingPunct="1"/>
              <a:t>13</a:t>
            </a:fld>
            <a:endParaRPr lang="en-US" altLang="en-US"/>
          </a:p>
        </p:txBody>
      </p:sp>
    </p:spTree>
    <p:extLst>
      <p:ext uri="{BB962C8B-B14F-4D97-AF65-F5344CB8AC3E}">
        <p14:creationId xmlns:p14="http://schemas.microsoft.com/office/powerpoint/2010/main" val="267310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p:nvSpPr>
        <p:spPr>
          <a:xfrm>
            <a:off x="1295400" y="6324600"/>
            <a:ext cx="7543800" cy="338138"/>
          </a:xfrm>
          <a:prstGeom prst="rect">
            <a:avLst/>
          </a:prstGeom>
          <a:noFill/>
        </p:spPr>
        <p:txBody>
          <a:bodyPr>
            <a:spAutoFit/>
          </a:bodyPr>
          <a:lstStyle/>
          <a:p>
            <a:pPr>
              <a:defRPr/>
            </a:pPr>
            <a:r>
              <a:rPr lang="en-US" sz="1600" dirty="0">
                <a:latin typeface="+mn-lt"/>
                <a:cs typeface="Arial" charset="0"/>
              </a:rPr>
              <a:t>Slides prepared by Cyndi Chie and Sarah Frye.  Fourth edition revisions by Sharon Gray.</a:t>
            </a:r>
          </a:p>
        </p:txBody>
      </p:sp>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2029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Box 8"/>
          <p:cNvSpPr txBox="1"/>
          <p:nvPr/>
        </p:nvSpPr>
        <p:spPr>
          <a:xfrm>
            <a:off x="1219200" y="6365875"/>
            <a:ext cx="2590800" cy="338138"/>
          </a:xfrm>
          <a:prstGeom prst="rect">
            <a:avLst/>
          </a:prstGeom>
          <a:noFill/>
        </p:spPr>
        <p:txBody>
          <a:bodyPr>
            <a:spAutoFit/>
          </a:bodyPr>
          <a:lstStyle/>
          <a:p>
            <a:pPr>
              <a:defRPr/>
            </a:pPr>
            <a:r>
              <a:rPr lang="en-US" sz="1600" i="1" dirty="0">
                <a:solidFill>
                  <a:schemeClr val="bg1">
                    <a:lumMod val="50000"/>
                  </a:schemeClr>
                </a:solidFill>
                <a:latin typeface="+mn-lt"/>
                <a:cs typeface="Arial" charset="0"/>
              </a:rPr>
              <a:t>Corresponding page number:</a:t>
            </a:r>
            <a:endParaRPr lang="en-US" sz="1600" dirty="0">
              <a:latin typeface="+mn-lt"/>
              <a:cs typeface="Arial" charset="0"/>
            </a:endParaRPr>
          </a:p>
        </p:txBody>
      </p:sp>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0"/>
          </p:nvPr>
        </p:nvSpPr>
        <p:spPr>
          <a:xfrm>
            <a:off x="3733800" y="6365576"/>
            <a:ext cx="2362200" cy="381000"/>
          </a:xfrm>
        </p:spPr>
        <p:txBody>
          <a:bodyPr>
            <a:noAutofit/>
          </a:bodyPr>
          <a:lstStyle>
            <a:lvl1pPr marL="0" indent="0">
              <a:buNone/>
              <a:defRPr sz="1600" i="1" baseline="0">
                <a:solidFill>
                  <a:schemeClr val="bg1">
                    <a:lumMod val="50000"/>
                  </a:schemeClr>
                </a:solidFill>
              </a:defRPr>
            </a:lvl1pPr>
            <a:lvl2pPr marL="457200" indent="0">
              <a:buNone/>
              <a:defRPr sz="1800" i="1">
                <a:solidFill>
                  <a:schemeClr val="bg1">
                    <a:lumMod val="50000"/>
                  </a:schemeClr>
                </a:solidFill>
              </a:defRPr>
            </a:lvl2pPr>
            <a:lvl3pPr marL="914400" indent="0">
              <a:buNone/>
              <a:defRPr sz="1600" i="1">
                <a:solidFill>
                  <a:schemeClr val="bg1">
                    <a:lumMod val="50000"/>
                  </a:schemeClr>
                </a:solidFill>
              </a:defRPr>
            </a:lvl3pPr>
            <a:lvl4pPr marL="1371600" indent="0">
              <a:buNone/>
              <a:defRPr sz="1400" i="1">
                <a:solidFill>
                  <a:schemeClr val="bg1">
                    <a:lumMod val="50000"/>
                  </a:schemeClr>
                </a:solidFill>
              </a:defRPr>
            </a:lvl4pPr>
            <a:lvl5pPr marL="1828800" indent="0">
              <a:buNone/>
              <a:defRPr sz="1400" i="1">
                <a:solidFill>
                  <a:schemeClr val="bg1">
                    <a:lumMod val="50000"/>
                  </a:schemeClr>
                </a:solidFill>
              </a:defRPr>
            </a:lvl5pPr>
          </a:lstStyle>
          <a:p>
            <a:pPr lvl="0"/>
            <a:r>
              <a:rPr lang="en-US" dirty="0" smtClean="0"/>
              <a:t>Click to edit Master text styles</a:t>
            </a:r>
          </a:p>
        </p:txBody>
      </p:sp>
    </p:spTree>
    <p:extLst>
      <p:ext uri="{BB962C8B-B14F-4D97-AF65-F5344CB8AC3E}">
        <p14:creationId xmlns:p14="http://schemas.microsoft.com/office/powerpoint/2010/main" val="2791840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6"/>
          <p:cNvSpPr txBox="1"/>
          <p:nvPr/>
        </p:nvSpPr>
        <p:spPr>
          <a:xfrm>
            <a:off x="1295400" y="6324600"/>
            <a:ext cx="7543800" cy="338138"/>
          </a:xfrm>
          <a:prstGeom prst="rect">
            <a:avLst/>
          </a:prstGeom>
          <a:noFill/>
        </p:spPr>
        <p:txBody>
          <a:bodyPr>
            <a:spAutoFit/>
          </a:bodyPr>
          <a:lstStyle/>
          <a:p>
            <a:pPr>
              <a:defRPr/>
            </a:pPr>
            <a:r>
              <a:rPr lang="en-US" sz="1600" dirty="0">
                <a:latin typeface="+mn-lt"/>
                <a:cs typeface="Arial" charset="0"/>
              </a:rPr>
              <a:t>Slides prepared by Cyndi Chie and Sarah Frye.  Fourth edition revisions by Sharon Gray.</a:t>
            </a:r>
          </a:p>
        </p:txBody>
      </p:sp>
      <p:sp>
        <p:nvSpPr>
          <p:cNvPr id="2" name="Title 1"/>
          <p:cNvSpPr>
            <a:spLocks noGrp="1"/>
          </p:cNvSpPr>
          <p:nvPr>
            <p:ph type="title"/>
          </p:nvPr>
        </p:nvSpPr>
        <p:spPr>
          <a:xfrm>
            <a:off x="990599" y="4406900"/>
            <a:ext cx="7848601"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753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atin typeface="Times New Roman" charset="0"/>
                <a:cs typeface="Arial" charset="0"/>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Times New Roman" charset="0"/>
                <a:cs typeface="Arial" charset="0"/>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255F8CB-8F77-42D6-98AD-F3F0F0BF4234}" type="slidenum">
              <a:rPr lang="en-US" altLang="en-US"/>
              <a:pPr/>
              <a:t>‹#›</a:t>
            </a:fld>
            <a:endParaRPr lang="en-US" altLang="en-US"/>
          </a:p>
        </p:txBody>
      </p:sp>
    </p:spTree>
    <p:extLst>
      <p:ext uri="{BB962C8B-B14F-4D97-AF65-F5344CB8AC3E}">
        <p14:creationId xmlns:p14="http://schemas.microsoft.com/office/powerpoint/2010/main" val="2781319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1219200" y="228600"/>
            <a:ext cx="7162800" cy="11430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pitchFamily="34" charset="0"/>
        </a:defRPr>
      </a:lvl2pPr>
      <a:lvl3pPr algn="l" rtl="0" eaLnBrk="0" fontAlgn="base" hangingPunct="0">
        <a:spcBef>
          <a:spcPct val="0"/>
        </a:spcBef>
        <a:spcAft>
          <a:spcPct val="0"/>
        </a:spcAft>
        <a:defRPr sz="4200">
          <a:solidFill>
            <a:schemeClr val="tx1"/>
          </a:solidFill>
          <a:latin typeface="Calibri" pitchFamily="34" charset="0"/>
        </a:defRPr>
      </a:lvl3pPr>
      <a:lvl4pPr algn="l" rtl="0" eaLnBrk="0" fontAlgn="base" hangingPunct="0">
        <a:spcBef>
          <a:spcPct val="0"/>
        </a:spcBef>
        <a:spcAft>
          <a:spcPct val="0"/>
        </a:spcAft>
        <a:defRPr sz="4200">
          <a:solidFill>
            <a:schemeClr val="tx1"/>
          </a:solidFill>
          <a:latin typeface="Calibri" pitchFamily="34" charset="0"/>
        </a:defRPr>
      </a:lvl4pPr>
      <a:lvl5pPr algn="l" rtl="0" eaLnBrk="0" fontAlgn="base" hangingPunct="0">
        <a:spcBef>
          <a:spcPct val="0"/>
        </a:spcBef>
        <a:spcAft>
          <a:spcPct val="0"/>
        </a:spcAft>
        <a:defRPr sz="4200">
          <a:solidFill>
            <a:schemeClr val="tx1"/>
          </a:solidFill>
          <a:latin typeface="Calibri" pitchFamily="34" charset="0"/>
        </a:defRPr>
      </a:lvl5pPr>
      <a:lvl6pPr marL="457200" algn="l" rtl="0" fontAlgn="base">
        <a:spcBef>
          <a:spcPct val="0"/>
        </a:spcBef>
        <a:spcAft>
          <a:spcPct val="0"/>
        </a:spcAft>
        <a:defRPr sz="4200">
          <a:solidFill>
            <a:schemeClr val="tx1"/>
          </a:solidFill>
          <a:latin typeface="Calibri" pitchFamily="34" charset="0"/>
        </a:defRPr>
      </a:lvl6pPr>
      <a:lvl7pPr marL="914400" algn="l" rtl="0" fontAlgn="base">
        <a:spcBef>
          <a:spcPct val="0"/>
        </a:spcBef>
        <a:spcAft>
          <a:spcPct val="0"/>
        </a:spcAft>
        <a:defRPr sz="4200">
          <a:solidFill>
            <a:schemeClr val="tx1"/>
          </a:solidFill>
          <a:latin typeface="Calibri" pitchFamily="34" charset="0"/>
        </a:defRPr>
      </a:lvl7pPr>
      <a:lvl8pPr marL="1371600" algn="l" rtl="0" fontAlgn="base">
        <a:spcBef>
          <a:spcPct val="0"/>
        </a:spcBef>
        <a:spcAft>
          <a:spcPct val="0"/>
        </a:spcAft>
        <a:defRPr sz="4200">
          <a:solidFill>
            <a:schemeClr val="tx1"/>
          </a:solidFill>
          <a:latin typeface="Calibri" pitchFamily="34" charset="0"/>
        </a:defRPr>
      </a:lvl8pPr>
      <a:lvl9pPr marL="1828800" algn="l" rtl="0" fontAlgn="base">
        <a:spcBef>
          <a:spcPct val="0"/>
        </a:spcBef>
        <a:spcAft>
          <a:spcPct val="0"/>
        </a:spcAft>
        <a:defRPr sz="4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ikileaks.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9"/>
          <p:cNvSpPr>
            <a:spLocks noGrp="1" noChangeArrowheads="1"/>
          </p:cNvSpPr>
          <p:nvPr>
            <p:ph type="subTitle" idx="1"/>
          </p:nvPr>
        </p:nvSpPr>
        <p:spPr>
          <a:xfrm>
            <a:off x="990600" y="4267200"/>
            <a:ext cx="7772400" cy="1752600"/>
          </a:xfrm>
          <a:solidFill>
            <a:srgbClr val="C1E9F5"/>
          </a:solidFill>
        </p:spPr>
        <p:txBody>
          <a:bodyPr rtlCol="0">
            <a:normAutofit/>
          </a:bodyPr>
          <a:lstStyle/>
          <a:p>
            <a:pPr algn="ctr" eaLnBrk="1" fontAlgn="auto" hangingPunct="1">
              <a:spcAft>
                <a:spcPts val="0"/>
              </a:spcAft>
              <a:defRPr/>
            </a:pPr>
            <a:r>
              <a:rPr lang="en-US" sz="4400" b="1" dirty="0">
                <a:solidFill>
                  <a:schemeClr val="tx1"/>
                </a:solidFill>
              </a:rPr>
              <a:t>Chapter </a:t>
            </a:r>
            <a:r>
              <a:rPr lang="en-US" sz="4400" b="1" dirty="0" smtClean="0">
                <a:solidFill>
                  <a:schemeClr val="tx1"/>
                </a:solidFill>
              </a:rPr>
              <a:t>3 </a:t>
            </a:r>
            <a:br>
              <a:rPr lang="en-US" sz="4400" b="1" dirty="0" smtClean="0">
                <a:solidFill>
                  <a:schemeClr val="tx1"/>
                </a:solidFill>
              </a:rPr>
            </a:br>
            <a:r>
              <a:rPr lang="en-US" sz="4400" b="1" dirty="0" smtClean="0">
                <a:solidFill>
                  <a:schemeClr val="tx1"/>
                </a:solidFill>
              </a:rPr>
              <a:t>Freedom </a:t>
            </a:r>
            <a:r>
              <a:rPr lang="en-US" sz="4400" b="1" dirty="0">
                <a:solidFill>
                  <a:schemeClr val="tx1"/>
                </a:solidFill>
              </a:rPr>
              <a:t>of Speech</a:t>
            </a:r>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
            <a:ext cx="11588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1997075" y="1722437"/>
            <a:ext cx="6096000" cy="1570038"/>
          </a:xfrm>
          <a:prstGeom prst="rect">
            <a:avLst/>
          </a:pr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3500000" scaled="1"/>
            <a:tileRect/>
          </a:gradFill>
          <a:ln>
            <a:noFill/>
          </a:ln>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dirty="0">
              <a:solidFill>
                <a:srgbClr val="C00000"/>
              </a:solidFill>
            </a:endParaRPr>
          </a:p>
          <a:p>
            <a:pPr algn="ctr"/>
            <a:r>
              <a:rPr lang="en-US" altLang="en-US" b="1" dirty="0">
                <a:solidFill>
                  <a:srgbClr val="C00000"/>
                </a:solidFill>
              </a:rPr>
              <a:t>Mu’tah University</a:t>
            </a:r>
          </a:p>
          <a:p>
            <a:pPr algn="ctr"/>
            <a:r>
              <a:rPr lang="en-US" altLang="en-US" b="1" dirty="0">
                <a:solidFill>
                  <a:srgbClr val="C00000"/>
                </a:solidFill>
              </a:rPr>
              <a:t>Faculty of IT, Department of Software Engineering</a:t>
            </a:r>
          </a:p>
        </p:txBody>
      </p:sp>
    </p:spTree>
    <p:extLst>
      <p:ext uri="{BB962C8B-B14F-4D97-AF65-F5344CB8AC3E}">
        <p14:creationId xmlns:p14="http://schemas.microsoft.com/office/powerpoint/2010/main" val="141056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1371600"/>
            <a:ext cx="8153400" cy="4876800"/>
          </a:xfrm>
        </p:spPr>
        <p:txBody>
          <a:bodyPr rtlCol="0">
            <a:normAutofit fontScale="92500"/>
          </a:bodyPr>
          <a:lstStyle/>
          <a:p>
            <a:pPr marL="0" indent="0" eaLnBrk="1" fontAlgn="auto" hangingPunct="1">
              <a:spcAft>
                <a:spcPts val="0"/>
              </a:spcAft>
              <a:buFont typeface="Wingdings" pitchFamily="2" charset="2"/>
              <a:buNone/>
              <a:defRPr/>
            </a:pPr>
            <a:r>
              <a:rPr lang="en-US" b="1" dirty="0" smtClean="0">
                <a:solidFill>
                  <a:srgbClr val="C00000"/>
                </a:solidFill>
              </a:rPr>
              <a:t>Freedom of speech guidelines</a:t>
            </a:r>
          </a:p>
          <a:p>
            <a:pPr eaLnBrk="1" fontAlgn="auto" hangingPunct="1">
              <a:spcAft>
                <a:spcPts val="0"/>
              </a:spcAft>
              <a:defRPr/>
            </a:pPr>
            <a:r>
              <a:rPr lang="en-US" sz="2600" dirty="0" smtClean="0"/>
              <a:t>Distinguish speech from action. Advocating illegal acts is (usually) legal.</a:t>
            </a:r>
            <a:endParaRPr lang="ar-JO" sz="2600" dirty="0" smtClean="0"/>
          </a:p>
          <a:p>
            <a:pPr algn="r" rtl="1" eaLnBrk="1" fontAlgn="auto" hangingPunct="1">
              <a:spcAft>
                <a:spcPts val="0"/>
              </a:spcAft>
              <a:defRPr/>
            </a:pPr>
            <a:r>
              <a:rPr lang="ar-JO" sz="2600" dirty="0" smtClean="0"/>
              <a:t> </a:t>
            </a:r>
            <a:r>
              <a:rPr lang="ar-JO" sz="2600" dirty="0"/>
              <a:t>التمييز بين الكلام والفعل. عادة ما تكون الدعوة إلى الأعمال غير القانونية أمرًا قانونيًا.</a:t>
            </a:r>
            <a:endParaRPr lang="en-US" sz="2600" dirty="0" smtClean="0"/>
          </a:p>
          <a:p>
            <a:pPr eaLnBrk="1" fontAlgn="auto" hangingPunct="1">
              <a:spcAft>
                <a:spcPts val="0"/>
              </a:spcAft>
              <a:defRPr/>
            </a:pPr>
            <a:r>
              <a:rPr lang="en-US" sz="2600" dirty="0" smtClean="0"/>
              <a:t>Laws must not chill expression of legal speech.</a:t>
            </a:r>
            <a:endParaRPr lang="ar-SA" sz="2600" dirty="0" smtClean="0"/>
          </a:p>
          <a:p>
            <a:pPr algn="r" rtl="1" eaLnBrk="1" fontAlgn="auto" hangingPunct="1">
              <a:spcAft>
                <a:spcPts val="0"/>
              </a:spcAft>
              <a:defRPr/>
            </a:pPr>
            <a:r>
              <a:rPr lang="ar-JO" sz="2600" dirty="0"/>
              <a:t>يجب ألا تخفف </a:t>
            </a:r>
            <a:r>
              <a:rPr lang="ar-SA" sz="2600" dirty="0" smtClean="0"/>
              <a:t>قوانين التعبير </a:t>
            </a:r>
          </a:p>
          <a:p>
            <a:pPr eaLnBrk="1" fontAlgn="auto" hangingPunct="1">
              <a:spcAft>
                <a:spcPts val="0"/>
              </a:spcAft>
              <a:defRPr/>
            </a:pPr>
            <a:r>
              <a:rPr lang="en-US" sz="2600" dirty="0" smtClean="0"/>
              <a:t>Do not reduce adults to reading only what is fit for children.</a:t>
            </a:r>
            <a:endParaRPr lang="ar-SA" sz="2600" dirty="0" smtClean="0"/>
          </a:p>
          <a:p>
            <a:pPr algn="r" rtl="1" eaLnBrk="1" fontAlgn="auto" hangingPunct="1">
              <a:spcAft>
                <a:spcPts val="0"/>
              </a:spcAft>
              <a:defRPr/>
            </a:pPr>
            <a:r>
              <a:rPr lang="ar-JO" sz="2600" dirty="0"/>
              <a:t>لا تقصر الكبار على قراءة ما يصلح للأطفال فقط.</a:t>
            </a:r>
          </a:p>
          <a:p>
            <a:pPr eaLnBrk="1" fontAlgn="auto" hangingPunct="1">
              <a:spcAft>
                <a:spcPts val="0"/>
              </a:spcAft>
              <a:defRPr/>
            </a:pPr>
            <a:r>
              <a:rPr lang="en-US" sz="2600" dirty="0" smtClean="0"/>
              <a:t>Solve speech problems by least restrictive means.</a:t>
            </a:r>
          </a:p>
          <a:p>
            <a:pPr algn="r" rtl="1" eaLnBrk="1" fontAlgn="auto" hangingPunct="1">
              <a:spcAft>
                <a:spcPts val="0"/>
              </a:spcAft>
              <a:defRPr/>
            </a:pPr>
            <a:r>
              <a:rPr lang="ar-JO" sz="2600" dirty="0"/>
              <a:t>حل مشاكل الكلام بالوسائل الأقل تقييدًا</a:t>
            </a:r>
            <a:r>
              <a:rPr lang="ar-JO" sz="2600" dirty="0" smtClean="0"/>
              <a:t>.</a:t>
            </a:r>
            <a:endParaRPr lang="en-US" sz="2600" dirty="0" smtClean="0"/>
          </a:p>
          <a:p>
            <a:pPr lvl="1" eaLnBrk="1" fontAlgn="auto" hangingPunct="1">
              <a:spcAft>
                <a:spcPts val="0"/>
              </a:spcAft>
              <a:defRPr/>
            </a:pP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161</a:t>
            </a:r>
            <a:endParaRPr lang="en-US" dirty="0"/>
          </a:p>
        </p:txBody>
      </p:sp>
      <p:sp>
        <p:nvSpPr>
          <p:cNvPr id="6"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a:t>
            </a:r>
            <a:r>
              <a:rPr lang="en-US" sz="4000" b="1" dirty="0" smtClean="0">
                <a:solidFill>
                  <a:srgbClr val="0070C0"/>
                </a:solidFill>
              </a:rPr>
              <a:t>Speech…</a:t>
            </a:r>
            <a:endParaRPr 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3" name="Rectangle 11"/>
          <p:cNvSpPr>
            <a:spLocks noGrp="1" noChangeArrowheads="1"/>
          </p:cNvSpPr>
          <p:nvPr>
            <p:ph idx="1"/>
          </p:nvPr>
        </p:nvSpPr>
        <p:spPr>
          <a:xfrm>
            <a:off x="914400" y="1462994"/>
            <a:ext cx="8229600" cy="4876800"/>
          </a:xfrm>
        </p:spPr>
        <p:txBody>
          <a:bodyPr rtlCol="0">
            <a:normAutofit fontScale="92500" lnSpcReduction="10000"/>
          </a:bodyPr>
          <a:lstStyle/>
          <a:p>
            <a:pPr eaLnBrk="1" fontAlgn="auto" hangingPunct="1">
              <a:lnSpc>
                <a:spcPct val="90000"/>
              </a:lnSpc>
              <a:spcAft>
                <a:spcPts val="0"/>
              </a:spcAft>
              <a:buFontTx/>
              <a:buNone/>
              <a:defRPr/>
            </a:pPr>
            <a:r>
              <a:rPr lang="en-US" sz="3200" b="1" dirty="0">
                <a:solidFill>
                  <a:srgbClr val="C00000"/>
                </a:solidFill>
              </a:rPr>
              <a:t>Internet Censorship Laws &amp; Alternatives</a:t>
            </a:r>
          </a:p>
          <a:p>
            <a:pPr lvl="1" eaLnBrk="1" fontAlgn="auto" hangingPunct="1">
              <a:lnSpc>
                <a:spcPct val="90000"/>
              </a:lnSpc>
              <a:spcAft>
                <a:spcPts val="0"/>
              </a:spcAft>
              <a:defRPr/>
            </a:pPr>
            <a:r>
              <a:rPr lang="en-US" sz="2600" dirty="0" smtClean="0"/>
              <a:t>Attempted </a:t>
            </a:r>
            <a:r>
              <a:rPr lang="en-US" sz="2600" dirty="0"/>
              <a:t>to avoid conflict with </a:t>
            </a:r>
            <a:r>
              <a:rPr lang="en-US" sz="2600" dirty="0" smtClean="0"/>
              <a:t>First Amendment </a:t>
            </a:r>
            <a:r>
              <a:rPr lang="en-US" sz="2600" dirty="0"/>
              <a:t>by focusing on </a:t>
            </a:r>
            <a:r>
              <a:rPr lang="en-US" sz="2600" dirty="0" smtClean="0"/>
              <a:t>children</a:t>
            </a:r>
            <a:r>
              <a:rPr lang="ar-SA" sz="2600" dirty="0"/>
              <a:t>.</a:t>
            </a:r>
            <a:endParaRPr lang="en-US" sz="2600" dirty="0" smtClean="0"/>
          </a:p>
          <a:p>
            <a:pPr lvl="1" eaLnBrk="1" fontAlgn="auto" hangingPunct="1">
              <a:lnSpc>
                <a:spcPct val="90000"/>
              </a:lnSpc>
              <a:spcAft>
                <a:spcPts val="0"/>
              </a:spcAft>
              <a:defRPr/>
            </a:pPr>
            <a:r>
              <a:rPr lang="en-US" sz="2600" dirty="0" smtClean="0"/>
              <a:t>Made it a crime to make available to anyone under 18 any obscene or indecent communication</a:t>
            </a:r>
            <a:endParaRPr lang="ar-JO" sz="2600" dirty="0" smtClean="0"/>
          </a:p>
          <a:p>
            <a:pPr lvl="1" algn="r" rtl="1" eaLnBrk="1" fontAlgn="auto" hangingPunct="1">
              <a:lnSpc>
                <a:spcPct val="90000"/>
              </a:lnSpc>
              <a:spcAft>
                <a:spcPts val="0"/>
              </a:spcAft>
              <a:defRPr/>
            </a:pPr>
            <a:r>
              <a:rPr lang="ar-SA" sz="2600" dirty="0" smtClean="0"/>
              <a:t>.</a:t>
            </a:r>
            <a:r>
              <a:rPr lang="ar-JO" sz="2600" dirty="0" smtClean="0"/>
              <a:t>جريمة التحرش اللفظي</a:t>
            </a:r>
            <a:endParaRPr lang="en-US" sz="2600" dirty="0" smtClean="0"/>
          </a:p>
          <a:p>
            <a:pPr eaLnBrk="1" fontAlgn="auto" hangingPunct="1">
              <a:spcAft>
                <a:spcPts val="0"/>
              </a:spcAft>
              <a:defRPr/>
            </a:pPr>
            <a:r>
              <a:rPr lang="en-US" b="1" dirty="0">
                <a:solidFill>
                  <a:srgbClr val="C00000"/>
                </a:solidFill>
              </a:rPr>
              <a:t>Found to be </a:t>
            </a:r>
            <a:r>
              <a:rPr lang="en-US" b="1" dirty="0" smtClean="0">
                <a:solidFill>
                  <a:srgbClr val="C00000"/>
                </a:solidFill>
              </a:rPr>
              <a:t>unconstitutional</a:t>
            </a:r>
            <a:r>
              <a:rPr lang="ar-JO" b="1" dirty="0" smtClean="0">
                <a:solidFill>
                  <a:srgbClr val="C00000"/>
                </a:solidFill>
              </a:rPr>
              <a:t> </a:t>
            </a:r>
            <a:r>
              <a:rPr lang="ar-SA" b="1" dirty="0" smtClean="0">
                <a:solidFill>
                  <a:srgbClr val="C00000"/>
                </a:solidFill>
              </a:rPr>
              <a:t>غير دستوري </a:t>
            </a:r>
            <a:endParaRPr lang="en-US" b="1" dirty="0">
              <a:solidFill>
                <a:srgbClr val="C00000"/>
              </a:solidFill>
            </a:endParaRPr>
          </a:p>
          <a:p>
            <a:pPr lvl="1" eaLnBrk="1" fontAlgn="auto" hangingPunct="1">
              <a:spcAft>
                <a:spcPts val="0"/>
              </a:spcAft>
              <a:defRPr/>
            </a:pPr>
            <a:r>
              <a:rPr lang="en-US" sz="2600" dirty="0"/>
              <a:t>The worst material threatening children was already </a:t>
            </a:r>
            <a:r>
              <a:rPr lang="en-US" sz="2600" dirty="0" smtClean="0"/>
              <a:t>illegal </a:t>
            </a:r>
            <a:r>
              <a:rPr lang="ar-JO" sz="2600" dirty="0"/>
              <a:t>أسوأ المواد التي تهدد الأطفال كانت بالفعل غير </a:t>
            </a:r>
            <a:r>
              <a:rPr lang="ar-JO" sz="2600" dirty="0" smtClean="0"/>
              <a:t>قانونية </a:t>
            </a:r>
          </a:p>
          <a:p>
            <a:pPr lvl="1" eaLnBrk="1" fontAlgn="auto" hangingPunct="1">
              <a:spcAft>
                <a:spcPts val="0"/>
              </a:spcAft>
              <a:defRPr/>
            </a:pPr>
            <a:r>
              <a:rPr lang="en-US" sz="2600" dirty="0" smtClean="0"/>
              <a:t>It </a:t>
            </a:r>
            <a:r>
              <a:rPr lang="en-US" sz="2600" dirty="0"/>
              <a:t>was too vague and </a:t>
            </a:r>
            <a:r>
              <a:rPr lang="en-US" sz="2600" dirty="0" smtClean="0"/>
              <a:t>broad </a:t>
            </a:r>
            <a:r>
              <a:rPr lang="ar-JO" sz="2600" dirty="0" smtClean="0"/>
              <a:t>غامضة وواسعة </a:t>
            </a:r>
            <a:endParaRPr lang="en-US" sz="2600" dirty="0"/>
          </a:p>
          <a:p>
            <a:pPr lvl="1" eaLnBrk="1" fontAlgn="auto" hangingPunct="1">
              <a:spcAft>
                <a:spcPts val="0"/>
              </a:spcAft>
              <a:defRPr/>
            </a:pPr>
            <a:r>
              <a:rPr lang="en-US" sz="2600" dirty="0"/>
              <a:t>It did not use the least restrictive means of accomplishing the goal of protecting </a:t>
            </a:r>
            <a:r>
              <a:rPr lang="en-US" sz="2600" dirty="0" smtClean="0"/>
              <a:t>children</a:t>
            </a:r>
            <a:endParaRPr lang="ar-JO" sz="2600" dirty="0" smtClean="0"/>
          </a:p>
          <a:p>
            <a:pPr lvl="1" algn="r" rtl="1" eaLnBrk="1" fontAlgn="auto" hangingPunct="1">
              <a:spcAft>
                <a:spcPts val="0"/>
              </a:spcAft>
              <a:defRPr/>
            </a:pPr>
            <a:r>
              <a:rPr lang="ar-JO" sz="2600" dirty="0"/>
              <a:t>لم تستخدم أقل الوسائل تقييدًا لتحقيق هدف حماية الأطفال</a:t>
            </a:r>
            <a:endParaRPr lang="en-US" sz="2600" dirty="0"/>
          </a:p>
          <a:p>
            <a:pPr lvl="1" eaLnBrk="1" fontAlgn="auto" hangingPunct="1">
              <a:spcAft>
                <a:spcPts val="0"/>
              </a:spcAft>
              <a:defRPr/>
            </a:pPr>
            <a:endParaRPr lang="en-US" sz="2600" dirty="0"/>
          </a:p>
          <a:p>
            <a:pPr lvl="1" eaLnBrk="1" fontAlgn="auto" hangingPunct="1">
              <a:lnSpc>
                <a:spcPct val="90000"/>
              </a:lnSpc>
              <a:spcAft>
                <a:spcPts val="0"/>
              </a:spcAft>
              <a:defRPr/>
            </a:pPr>
            <a:endParaRPr lang="en-US" sz="2400" dirty="0"/>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160</a:t>
            </a:r>
            <a:endParaRPr lang="en-US" dirty="0"/>
          </a:p>
        </p:txBody>
      </p:sp>
      <p:sp>
        <p:nvSpPr>
          <p:cNvPr id="9"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Rectangle 9"/>
          <p:cNvSpPr>
            <a:spLocks noGrp="1" noChangeArrowheads="1"/>
          </p:cNvSpPr>
          <p:nvPr>
            <p:ph idx="1"/>
          </p:nvPr>
        </p:nvSpPr>
        <p:spPr>
          <a:xfrm>
            <a:off x="990600" y="1905000"/>
            <a:ext cx="8001000" cy="4191000"/>
          </a:xfrm>
        </p:spPr>
        <p:txBody>
          <a:bodyPr rtlCol="0">
            <a:normAutofit/>
          </a:bodyPr>
          <a:lstStyle/>
          <a:p>
            <a:pPr eaLnBrk="1" fontAlgn="auto" hangingPunct="1">
              <a:lnSpc>
                <a:spcPct val="90000"/>
              </a:lnSpc>
              <a:spcAft>
                <a:spcPts val="0"/>
              </a:spcAft>
              <a:buFontTx/>
              <a:buNone/>
              <a:defRPr/>
            </a:pPr>
            <a:r>
              <a:rPr lang="en-US" b="1" dirty="0">
                <a:solidFill>
                  <a:srgbClr val="C00000"/>
                </a:solidFill>
              </a:rPr>
              <a:t>Internet Censorship Laws &amp; Alternatives </a:t>
            </a:r>
          </a:p>
          <a:p>
            <a:pPr eaLnBrk="1" fontAlgn="auto" hangingPunct="1">
              <a:lnSpc>
                <a:spcPct val="90000"/>
              </a:lnSpc>
              <a:spcAft>
                <a:spcPts val="0"/>
              </a:spcAft>
              <a:defRPr/>
            </a:pPr>
            <a:r>
              <a:rPr lang="en-US" sz="2800" b="1" dirty="0"/>
              <a:t>Child Online Protection Act of 1998 (COPA</a:t>
            </a:r>
            <a:r>
              <a:rPr lang="en-US" sz="2800" b="1" dirty="0" smtClean="0"/>
              <a:t>)</a:t>
            </a:r>
            <a:endParaRPr lang="en-US" sz="2800" b="1" dirty="0"/>
          </a:p>
          <a:p>
            <a:pPr lvl="1" eaLnBrk="1" fontAlgn="auto" hangingPunct="1">
              <a:lnSpc>
                <a:spcPct val="90000"/>
              </a:lnSpc>
              <a:spcAft>
                <a:spcPts val="0"/>
              </a:spcAft>
              <a:defRPr/>
            </a:pPr>
            <a:r>
              <a:rPr lang="en-US" dirty="0"/>
              <a:t>M</a:t>
            </a:r>
            <a:r>
              <a:rPr lang="en-US" dirty="0" smtClean="0"/>
              <a:t>ore limited than </a:t>
            </a:r>
            <a:r>
              <a:rPr lang="en-US" b="1" dirty="0" smtClean="0"/>
              <a:t>CDA</a:t>
            </a:r>
            <a:r>
              <a:rPr lang="en-US" dirty="0" smtClean="0"/>
              <a:t> (</a:t>
            </a:r>
            <a:r>
              <a:rPr lang="en-US" dirty="0"/>
              <a:t>Communications Decency </a:t>
            </a:r>
            <a:r>
              <a:rPr lang="en-US" dirty="0" smtClean="0"/>
              <a:t>Act)</a:t>
            </a:r>
          </a:p>
          <a:p>
            <a:pPr lvl="1" eaLnBrk="1" fontAlgn="auto" hangingPunct="1">
              <a:lnSpc>
                <a:spcPct val="90000"/>
              </a:lnSpc>
              <a:spcAft>
                <a:spcPts val="0"/>
              </a:spcAft>
              <a:defRPr/>
            </a:pPr>
            <a:r>
              <a:rPr lang="en-US" dirty="0" smtClean="0"/>
              <a:t>Federal </a:t>
            </a:r>
            <a:r>
              <a:rPr lang="en-US" dirty="0"/>
              <a:t>crime for commercial </a:t>
            </a:r>
            <a:r>
              <a:rPr lang="en-US" dirty="0" smtClean="0"/>
              <a:t>Web </a:t>
            </a:r>
            <a:r>
              <a:rPr lang="en-US" dirty="0"/>
              <a:t>sites to make available to minors </a:t>
            </a:r>
            <a:r>
              <a:rPr lang="en-US" dirty="0" smtClean="0"/>
              <a:t>material “harmful to minors” as judged by community standards</a:t>
            </a:r>
            <a:endParaRPr lang="ar-SA" dirty="0" smtClean="0"/>
          </a:p>
          <a:p>
            <a:pPr marL="293688" lvl="1" indent="-114300" algn="r" rtl="1" eaLnBrk="1" fontAlgn="auto" hangingPunct="1">
              <a:lnSpc>
                <a:spcPct val="90000"/>
              </a:lnSpc>
              <a:spcAft>
                <a:spcPts val="0"/>
              </a:spcAft>
              <a:defRPr/>
            </a:pPr>
            <a:r>
              <a:rPr lang="ar-JO" dirty="0"/>
              <a:t>الجريمة الفيدرالية لمواقع الويب التجارية لإتاحة مواد "ضارة بالقصر" للقصر وفقًا لمعايير المجتمع</a:t>
            </a:r>
            <a:endParaRPr lang="en-US" dirty="0"/>
          </a:p>
          <a:p>
            <a:pPr eaLnBrk="1" fontAlgn="auto" hangingPunct="1">
              <a:lnSpc>
                <a:spcPct val="90000"/>
              </a:lnSpc>
              <a:spcAft>
                <a:spcPts val="0"/>
              </a:spcAft>
              <a:defRPr/>
            </a:pPr>
            <a:endParaRPr lang="en-US" sz="2800" dirty="0"/>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161</a:t>
            </a:r>
            <a:endParaRPr lang="en-US" dirty="0"/>
          </a:p>
        </p:txBody>
      </p:sp>
      <p:sp>
        <p:nvSpPr>
          <p:cNvPr id="9"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Grp="1" noChangeArrowheads="1"/>
          </p:cNvSpPr>
          <p:nvPr>
            <p:ph idx="1"/>
          </p:nvPr>
        </p:nvSpPr>
        <p:spPr>
          <a:xfrm>
            <a:off x="838200" y="2012731"/>
            <a:ext cx="8305800" cy="2787869"/>
          </a:xfrm>
        </p:spPr>
        <p:txBody>
          <a:bodyPr rtlCol="0">
            <a:noAutofit/>
          </a:bodyPr>
          <a:lstStyle/>
          <a:p>
            <a:pPr eaLnBrk="1" fontAlgn="auto" hangingPunct="1">
              <a:lnSpc>
                <a:spcPct val="90000"/>
              </a:lnSpc>
              <a:spcAft>
                <a:spcPts val="0"/>
              </a:spcAft>
              <a:buFontTx/>
              <a:buNone/>
              <a:defRPr/>
            </a:pPr>
            <a:r>
              <a:rPr lang="en-US" sz="3200" b="1" dirty="0">
                <a:solidFill>
                  <a:srgbClr val="C00000"/>
                </a:solidFill>
                <a:latin typeface="Times New Roman" panose="02020603050405020304" pitchFamily="18" charset="0"/>
                <a:cs typeface="Times New Roman" panose="02020603050405020304" pitchFamily="18" charset="0"/>
              </a:rPr>
              <a:t>Internet Censorship Laws &amp; </a:t>
            </a:r>
            <a:r>
              <a:rPr lang="en-US" sz="3200" b="1" dirty="0" smtClean="0">
                <a:solidFill>
                  <a:srgbClr val="C00000"/>
                </a:solidFill>
                <a:latin typeface="Times New Roman" panose="02020603050405020304" pitchFamily="18" charset="0"/>
                <a:cs typeface="Times New Roman" panose="02020603050405020304" pitchFamily="18" charset="0"/>
              </a:rPr>
              <a:t>Alternatives</a:t>
            </a:r>
            <a:endParaRPr lang="en-US" sz="3200" b="1" dirty="0">
              <a:solidFill>
                <a:srgbClr val="C00000"/>
              </a:solidFill>
              <a:latin typeface="Times New Roman" panose="02020603050405020304" pitchFamily="18" charset="0"/>
              <a:cs typeface="Times New Roman" panose="02020603050405020304" pitchFamily="18" charset="0"/>
            </a:endParaRPr>
          </a:p>
          <a:p>
            <a:pPr eaLnBrk="1" fontAlgn="auto" hangingPunct="1">
              <a:lnSpc>
                <a:spcPct val="90000"/>
              </a:lnSpc>
              <a:spcAft>
                <a:spcPts val="0"/>
              </a:spcAft>
              <a:defRPr/>
            </a:pPr>
            <a:r>
              <a:rPr lang="en-US" sz="3100" dirty="0">
                <a:latin typeface="Times New Roman" panose="02020603050405020304" pitchFamily="18" charset="0"/>
                <a:cs typeface="Times New Roman" panose="02020603050405020304" pitchFamily="18" charset="0"/>
              </a:rPr>
              <a:t>Children's Internet Protection Act of </a:t>
            </a:r>
            <a:r>
              <a:rPr lang="en-US" sz="3100" dirty="0" smtClean="0">
                <a:latin typeface="Times New Roman" panose="02020603050405020304" pitchFamily="18" charset="0"/>
                <a:cs typeface="Times New Roman" panose="02020603050405020304" pitchFamily="18" charset="0"/>
              </a:rPr>
              <a:t>2000(CIPA)</a:t>
            </a:r>
            <a:endParaRPr lang="en-US" sz="3100" dirty="0">
              <a:latin typeface="Times New Roman" panose="02020603050405020304" pitchFamily="18" charset="0"/>
              <a:cs typeface="Times New Roman" panose="02020603050405020304" pitchFamily="18" charset="0"/>
            </a:endParaRPr>
          </a:p>
          <a:p>
            <a:pPr lvl="1" eaLnBrk="1" fontAlgn="auto" hangingPunct="1">
              <a:lnSpc>
                <a:spcPct val="90000"/>
              </a:lnSpc>
              <a:spcAft>
                <a:spcPts val="0"/>
              </a:spcAft>
              <a:defRPr/>
            </a:pPr>
            <a:r>
              <a:rPr lang="en-US" sz="3200" dirty="0">
                <a:latin typeface="Times New Roman" panose="02020603050405020304" pitchFamily="18" charset="0"/>
                <a:cs typeface="Times New Roman" panose="02020603050405020304" pitchFamily="18" charset="0"/>
              </a:rPr>
              <a:t>Requires schools and libraries that participate in certain federal programs to install filtering </a:t>
            </a:r>
            <a:r>
              <a:rPr lang="en-US" sz="3200" dirty="0" smtClean="0">
                <a:latin typeface="Times New Roman" panose="02020603050405020304" pitchFamily="18" charset="0"/>
                <a:cs typeface="Times New Roman" panose="02020603050405020304" pitchFamily="18" charset="0"/>
              </a:rPr>
              <a:t>software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161-162</a:t>
            </a:r>
            <a:endParaRPr lang="en-US" dirty="0"/>
          </a:p>
        </p:txBody>
      </p:sp>
      <p:sp>
        <p:nvSpPr>
          <p:cNvPr id="10"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1679575"/>
            <a:ext cx="8153400" cy="4876800"/>
          </a:xfrm>
        </p:spPr>
        <p:txBody>
          <a:bodyPr rtlCol="0">
            <a:normAutofit/>
          </a:bodyPr>
          <a:lstStyle/>
          <a:p>
            <a:pPr marL="0" indent="0" eaLnBrk="1" fontAlgn="auto" hangingPunct="1">
              <a:spcAft>
                <a:spcPts val="0"/>
              </a:spcAft>
              <a:buFont typeface="Wingdings" pitchFamily="2" charset="2"/>
              <a:buNone/>
              <a:defRPr/>
            </a:pPr>
            <a:r>
              <a:rPr lang="en-US" b="1" dirty="0" smtClean="0">
                <a:solidFill>
                  <a:srgbClr val="C00000"/>
                </a:solidFill>
                <a:latin typeface="Times New Roman" panose="02020603050405020304" pitchFamily="18" charset="0"/>
                <a:cs typeface="Times New Roman" panose="02020603050405020304" pitchFamily="18" charset="0"/>
              </a:rPr>
              <a:t>Video Games</a:t>
            </a:r>
          </a:p>
          <a:p>
            <a:pPr eaLnBrk="1" fontAlgn="auto" hangingPunct="1">
              <a:spcAft>
                <a:spcPts val="0"/>
              </a:spcAft>
              <a:defRPr/>
            </a:pPr>
            <a:r>
              <a:rPr lang="en-US" dirty="0" smtClean="0">
                <a:latin typeface="Times New Roman" panose="02020603050405020304" pitchFamily="18" charset="0"/>
                <a:cs typeface="Times New Roman" panose="02020603050405020304" pitchFamily="18" charset="0"/>
              </a:rPr>
              <a:t>A California law banned sale or rental of violent video games to minors. </a:t>
            </a:r>
          </a:p>
          <a:p>
            <a:pPr eaLnBrk="1" fontAlgn="auto" hangingPunct="1">
              <a:spcAft>
                <a:spcPts val="0"/>
              </a:spcAft>
              <a:defRPr/>
            </a:pPr>
            <a:r>
              <a:rPr lang="en-US" dirty="0" smtClean="0">
                <a:latin typeface="Times New Roman" panose="02020603050405020304" pitchFamily="18" charset="0"/>
                <a:cs typeface="Times New Roman" panose="02020603050405020304" pitchFamily="18" charset="0"/>
              </a:rPr>
              <a:t>In 2011, the Supreme Court of California ruled it violated the First law.</a:t>
            </a:r>
          </a:p>
          <a:p>
            <a:pPr algn="r" rtl="1" eaLnBrk="1" fontAlgn="auto" hangingPunct="1">
              <a:spcAft>
                <a:spcPts val="0"/>
              </a:spcAft>
              <a:defRPr/>
            </a:pPr>
            <a:r>
              <a:rPr lang="ar-JO" dirty="0">
                <a:latin typeface="Times New Roman" panose="02020603050405020304" pitchFamily="18" charset="0"/>
                <a:cs typeface="Times New Roman" panose="02020603050405020304" pitchFamily="18" charset="0"/>
              </a:rPr>
              <a:t>حظر قانون في ولاية كاليفورنيا بيع أو تأجير ألعاب الفيديو العنيفة للقصر.</a:t>
            </a:r>
          </a:p>
          <a:p>
            <a:pPr algn="r" rtl="1" eaLnBrk="1" fontAlgn="auto" hangingPunct="1">
              <a:spcAft>
                <a:spcPts val="0"/>
              </a:spcAft>
              <a:defRPr/>
            </a:pPr>
            <a:r>
              <a:rPr lang="ar-JO" dirty="0">
                <a:latin typeface="Times New Roman" panose="02020603050405020304" pitchFamily="18" charset="0"/>
                <a:cs typeface="Times New Roman" panose="02020603050405020304" pitchFamily="18" charset="0"/>
              </a:rPr>
              <a:t>في عام 2011 ، قضت المحكمة العليا في كاليفورنيا بأنها انتهكت التعديل الأول.</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162-163</a:t>
            </a:r>
            <a:endParaRPr lang="en-US" dirty="0"/>
          </a:p>
        </p:txBody>
      </p:sp>
      <p:sp>
        <p:nvSpPr>
          <p:cNvPr id="5"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a:xfrm>
            <a:off x="990600" y="1870075"/>
            <a:ext cx="8229600" cy="4876800"/>
          </a:xfrm>
        </p:spPr>
        <p:txBody>
          <a:bodyPr rtlCol="0">
            <a:normAutofit/>
          </a:bodyPr>
          <a:lstStyle/>
          <a:p>
            <a:pPr eaLnBrk="1" fontAlgn="auto" hangingPunct="1">
              <a:lnSpc>
                <a:spcPct val="80000"/>
              </a:lnSpc>
              <a:spcAft>
                <a:spcPts val="0"/>
              </a:spcAft>
              <a:buFontTx/>
              <a:buNone/>
              <a:defRPr/>
            </a:pPr>
            <a:r>
              <a:rPr lang="en-US" b="1" dirty="0" smtClean="0">
                <a:solidFill>
                  <a:srgbClr val="C00000"/>
                </a:solidFill>
                <a:cs typeface="+mj-cs"/>
              </a:rPr>
              <a:t>Alternatives to censorship </a:t>
            </a:r>
            <a:r>
              <a:rPr lang="ar-SA" dirty="0" smtClean="0">
                <a:cs typeface="+mj-cs"/>
              </a:rPr>
              <a:t>بدائل القيود \ للتخفيف من القيود </a:t>
            </a:r>
            <a:endParaRPr lang="en-US" dirty="0" smtClean="0">
              <a:cs typeface="+mj-cs"/>
            </a:endParaRPr>
          </a:p>
          <a:p>
            <a:pPr marL="0" indent="0" eaLnBrk="1" fontAlgn="auto" hangingPunct="1">
              <a:lnSpc>
                <a:spcPct val="80000"/>
              </a:lnSpc>
              <a:spcAft>
                <a:spcPts val="0"/>
              </a:spcAft>
              <a:buNone/>
              <a:defRPr/>
            </a:pPr>
            <a:r>
              <a:rPr lang="en-US" sz="2800" b="1" u="sng" dirty="0" smtClean="0">
                <a:cs typeface="+mj-cs"/>
              </a:rPr>
              <a:t>1- Filters</a:t>
            </a:r>
            <a:endParaRPr lang="en-US" sz="2800" b="1" u="sng" dirty="0">
              <a:cs typeface="+mj-cs"/>
            </a:endParaRPr>
          </a:p>
          <a:p>
            <a:pPr lvl="1" eaLnBrk="1" fontAlgn="auto" hangingPunct="1">
              <a:lnSpc>
                <a:spcPct val="80000"/>
              </a:lnSpc>
              <a:spcAft>
                <a:spcPts val="0"/>
              </a:spcAft>
              <a:defRPr/>
            </a:pPr>
            <a:r>
              <a:rPr lang="en-US" dirty="0">
                <a:cs typeface="+mj-cs"/>
              </a:rPr>
              <a:t>Blocks sites with specific words, phrases or images</a:t>
            </a:r>
          </a:p>
          <a:p>
            <a:pPr lvl="1" eaLnBrk="1" fontAlgn="auto" hangingPunct="1">
              <a:lnSpc>
                <a:spcPct val="80000"/>
              </a:lnSpc>
              <a:spcAft>
                <a:spcPts val="0"/>
              </a:spcAft>
              <a:defRPr/>
            </a:pPr>
            <a:r>
              <a:rPr lang="en-US" dirty="0">
                <a:cs typeface="+mj-cs"/>
              </a:rPr>
              <a:t>Parental control </a:t>
            </a:r>
            <a:r>
              <a:rPr lang="en-US" dirty="0" smtClean="0">
                <a:cs typeface="+mj-cs"/>
              </a:rPr>
              <a:t> violence</a:t>
            </a:r>
            <a:r>
              <a:rPr lang="ar-SA" dirty="0" smtClean="0">
                <a:cs typeface="+mj-cs"/>
              </a:rPr>
              <a:t> </a:t>
            </a:r>
            <a:r>
              <a:rPr lang="en-US" dirty="0">
                <a:cs typeface="+mj-cs"/>
              </a:rPr>
              <a:t> and </a:t>
            </a:r>
            <a:r>
              <a:rPr lang="en-US" dirty="0" smtClean="0">
                <a:cs typeface="+mj-cs"/>
              </a:rPr>
              <a:t>porn.</a:t>
            </a:r>
          </a:p>
          <a:p>
            <a:pPr lvl="1" algn="r" rtl="1" eaLnBrk="1" fontAlgn="auto" hangingPunct="1">
              <a:lnSpc>
                <a:spcPct val="80000"/>
              </a:lnSpc>
              <a:spcAft>
                <a:spcPts val="0"/>
              </a:spcAft>
              <a:defRPr/>
            </a:pPr>
            <a:r>
              <a:rPr lang="ar-SA" dirty="0" smtClean="0">
                <a:cs typeface="+mj-cs"/>
              </a:rPr>
              <a:t>و الإباحية </a:t>
            </a:r>
            <a:r>
              <a:rPr lang="en-US" dirty="0" smtClean="0">
                <a:cs typeface="+mj-cs"/>
              </a:rPr>
              <a:t> </a:t>
            </a:r>
            <a:r>
              <a:rPr lang="ar-SA" dirty="0" smtClean="0">
                <a:cs typeface="+mj-cs"/>
              </a:rPr>
              <a:t>و </a:t>
            </a:r>
            <a:r>
              <a:rPr lang="ar-JO" dirty="0" smtClean="0">
                <a:cs typeface="+mj-cs"/>
              </a:rPr>
              <a:t>الرقابة </a:t>
            </a:r>
            <a:r>
              <a:rPr lang="ar-JO" dirty="0">
                <a:cs typeface="+mj-cs"/>
              </a:rPr>
              <a:t>الأبوية </a:t>
            </a:r>
            <a:r>
              <a:rPr lang="ar-JO" dirty="0" smtClean="0">
                <a:cs typeface="+mj-cs"/>
              </a:rPr>
              <a:t>والعنف</a:t>
            </a:r>
            <a:endParaRPr lang="en-US" dirty="0">
              <a:cs typeface="+mj-cs"/>
            </a:endParaRPr>
          </a:p>
          <a:p>
            <a:pPr lvl="1" eaLnBrk="1" fontAlgn="auto" hangingPunct="1">
              <a:lnSpc>
                <a:spcPct val="80000"/>
              </a:lnSpc>
              <a:spcAft>
                <a:spcPts val="0"/>
              </a:spcAft>
              <a:defRPr/>
            </a:pPr>
            <a:r>
              <a:rPr lang="en-US" dirty="0">
                <a:cs typeface="+mj-cs"/>
              </a:rPr>
              <a:t>Updated frequently but may still screen out too much or too </a:t>
            </a:r>
            <a:r>
              <a:rPr lang="en-US" dirty="0" smtClean="0">
                <a:cs typeface="+mj-cs"/>
              </a:rPr>
              <a:t>little.  </a:t>
            </a:r>
            <a:r>
              <a:rPr lang="ar-SA" dirty="0" smtClean="0">
                <a:cs typeface="+mj-cs"/>
              </a:rPr>
              <a:t>تحديث الحجب كل مرة </a:t>
            </a:r>
            <a:endParaRPr lang="en-US" dirty="0">
              <a:cs typeface="+mj-cs"/>
            </a:endParaRPr>
          </a:p>
          <a:p>
            <a:pPr lvl="1" eaLnBrk="1" fontAlgn="auto" hangingPunct="1">
              <a:lnSpc>
                <a:spcPct val="80000"/>
              </a:lnSpc>
              <a:spcAft>
                <a:spcPts val="0"/>
              </a:spcAft>
              <a:defRPr/>
            </a:pPr>
            <a:r>
              <a:rPr lang="en-US" dirty="0">
                <a:cs typeface="+mj-cs"/>
              </a:rPr>
              <a:t>Not possible to eliminate all errors</a:t>
            </a:r>
          </a:p>
          <a:p>
            <a:pPr lvl="1" eaLnBrk="1" fontAlgn="auto" hangingPunct="1">
              <a:lnSpc>
                <a:spcPct val="80000"/>
              </a:lnSpc>
              <a:spcAft>
                <a:spcPts val="0"/>
              </a:spcAft>
              <a:defRPr/>
            </a:pPr>
            <a:r>
              <a:rPr lang="en-US" dirty="0" smtClean="0">
                <a:cs typeface="+mj-cs"/>
              </a:rPr>
              <a:t>What </a:t>
            </a:r>
            <a:r>
              <a:rPr lang="en-US" dirty="0">
                <a:cs typeface="+mj-cs"/>
              </a:rPr>
              <a:t>should be blocked</a:t>
            </a:r>
            <a:r>
              <a:rPr lang="en-US" dirty="0" smtClean="0">
                <a:cs typeface="+mj-cs"/>
              </a:rPr>
              <a:t>?</a:t>
            </a: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164</a:t>
            </a:r>
            <a:endParaRPr lang="en-US" dirty="0"/>
          </a:p>
        </p:txBody>
      </p:sp>
      <p:sp>
        <p:nvSpPr>
          <p:cNvPr id="9"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a:xfrm>
            <a:off x="990600" y="1711106"/>
            <a:ext cx="8001000" cy="4156294"/>
          </a:xfrm>
        </p:spPr>
        <p:txBody>
          <a:bodyPr rtlCol="0">
            <a:normAutofit lnSpcReduction="10000"/>
          </a:bodyPr>
          <a:lstStyle/>
          <a:p>
            <a:pPr eaLnBrk="1" fontAlgn="auto" hangingPunct="1">
              <a:lnSpc>
                <a:spcPct val="80000"/>
              </a:lnSpc>
              <a:spcAft>
                <a:spcPts val="0"/>
              </a:spcAft>
              <a:buFontTx/>
              <a:buNone/>
              <a:defRPr/>
            </a:pPr>
            <a:r>
              <a:rPr lang="en-US" b="1" dirty="0" smtClean="0">
                <a:solidFill>
                  <a:srgbClr val="C00000"/>
                </a:solidFill>
                <a:cs typeface="+mj-cs"/>
              </a:rPr>
              <a:t>Alternatives to censorship</a:t>
            </a:r>
          </a:p>
          <a:p>
            <a:pPr marL="0" indent="0" eaLnBrk="1" fontAlgn="auto" hangingPunct="1">
              <a:lnSpc>
                <a:spcPct val="80000"/>
              </a:lnSpc>
              <a:spcAft>
                <a:spcPts val="0"/>
              </a:spcAft>
              <a:buNone/>
              <a:defRPr/>
            </a:pPr>
            <a:r>
              <a:rPr lang="en-US" sz="2800" b="1" u="sng" dirty="0" smtClean="0">
                <a:cs typeface="+mj-cs"/>
              </a:rPr>
              <a:t>2- Policies</a:t>
            </a:r>
            <a:endParaRPr lang="en-US" sz="2800" b="1" u="sng" dirty="0">
              <a:cs typeface="+mj-cs"/>
            </a:endParaRPr>
          </a:p>
          <a:p>
            <a:pPr lvl="1" eaLnBrk="1" fontAlgn="auto" hangingPunct="1">
              <a:lnSpc>
                <a:spcPct val="80000"/>
              </a:lnSpc>
              <a:spcAft>
                <a:spcPts val="0"/>
              </a:spcAft>
              <a:defRPr/>
            </a:pPr>
            <a:r>
              <a:rPr lang="en-US" sz="3200" dirty="0" smtClean="0">
                <a:cs typeface="+mj-cs"/>
              </a:rPr>
              <a:t>Commercial services, online communities, and social networking sites develop policies to protect members.</a:t>
            </a:r>
          </a:p>
          <a:p>
            <a:pPr lvl="1" eaLnBrk="1" fontAlgn="auto" hangingPunct="1">
              <a:lnSpc>
                <a:spcPct val="80000"/>
              </a:lnSpc>
              <a:spcAft>
                <a:spcPts val="0"/>
              </a:spcAft>
              <a:defRPr/>
            </a:pPr>
            <a:r>
              <a:rPr lang="en-US" sz="3200" dirty="0" smtClean="0">
                <a:cs typeface="+mj-cs"/>
              </a:rPr>
              <a:t>Video game industry developed rating system that provides an indication for parents about the amount</a:t>
            </a:r>
            <a:r>
              <a:rPr lang="ar-SA" sz="3200" dirty="0" smtClean="0">
                <a:cs typeface="+mj-cs"/>
              </a:rPr>
              <a:t> </a:t>
            </a:r>
            <a:r>
              <a:rPr lang="en-US" sz="3200" dirty="0" smtClean="0">
                <a:cs typeface="+mj-cs"/>
              </a:rPr>
              <a:t>of , profanity, and violence in a game.</a:t>
            </a:r>
          </a:p>
          <a:p>
            <a:pPr lvl="1" algn="r" rtl="1" eaLnBrk="1" fontAlgn="auto" hangingPunct="1">
              <a:lnSpc>
                <a:spcPct val="80000"/>
              </a:lnSpc>
              <a:spcAft>
                <a:spcPts val="0"/>
              </a:spcAft>
              <a:defRPr/>
            </a:pPr>
            <a:r>
              <a:rPr lang="ar-JO" sz="3200" dirty="0">
                <a:cs typeface="+mj-cs"/>
              </a:rPr>
              <a:t>الألفاظ النابية والعنف في اللعبة.</a:t>
            </a:r>
            <a:endParaRPr lang="en-US" sz="3200" dirty="0" smtClean="0">
              <a:cs typeface="+mj-cs"/>
            </a:endParaRP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164</a:t>
            </a:r>
            <a:endParaRPr lang="en-US" dirty="0"/>
          </a:p>
        </p:txBody>
      </p:sp>
      <p:sp>
        <p:nvSpPr>
          <p:cNvPr id="6"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7"/>
          <p:cNvSpPr>
            <a:spLocks noGrp="1" noChangeArrowheads="1"/>
          </p:cNvSpPr>
          <p:nvPr>
            <p:ph idx="1"/>
          </p:nvPr>
        </p:nvSpPr>
        <p:spPr>
          <a:xfrm>
            <a:off x="1104900" y="1447800"/>
            <a:ext cx="7620000" cy="3733800"/>
          </a:xfrm>
        </p:spPr>
        <p:txBody>
          <a:bodyPr rtlCol="0">
            <a:normAutofit/>
          </a:bodyPr>
          <a:lstStyle/>
          <a:p>
            <a:pPr eaLnBrk="1" fontAlgn="auto" hangingPunct="1">
              <a:lnSpc>
                <a:spcPct val="80000"/>
              </a:lnSpc>
              <a:spcAft>
                <a:spcPts val="0"/>
              </a:spcAft>
              <a:buNone/>
              <a:defRPr/>
            </a:pPr>
            <a:r>
              <a:rPr lang="en-US" sz="2800" b="1" dirty="0">
                <a:solidFill>
                  <a:srgbClr val="C00000"/>
                </a:solidFill>
              </a:rPr>
              <a:t>Child Pornography </a:t>
            </a:r>
            <a:r>
              <a:rPr lang="ar-JO" sz="2800" b="1" dirty="0">
                <a:solidFill>
                  <a:srgbClr val="C00000"/>
                </a:solidFill>
              </a:rPr>
              <a:t>المواد الإباحية للأطفال</a:t>
            </a:r>
            <a:r>
              <a:rPr lang="en-US" sz="2800" b="1" dirty="0">
                <a:solidFill>
                  <a:srgbClr val="C00000"/>
                </a:solidFill>
              </a:rPr>
              <a:t> </a:t>
            </a:r>
          </a:p>
          <a:p>
            <a:pPr eaLnBrk="1" fontAlgn="auto" hangingPunct="1">
              <a:lnSpc>
                <a:spcPct val="80000"/>
              </a:lnSpc>
              <a:spcAft>
                <a:spcPts val="0"/>
              </a:spcAft>
              <a:defRPr/>
            </a:pPr>
            <a:r>
              <a:rPr lang="en-US" sz="2800" dirty="0" smtClean="0"/>
              <a:t>Congress extended the </a:t>
            </a:r>
            <a:r>
              <a:rPr lang="en-US" sz="2800" b="1" dirty="0" smtClean="0"/>
              <a:t>law against </a:t>
            </a:r>
            <a:r>
              <a:rPr lang="en-US" sz="2800" dirty="0" smtClean="0"/>
              <a:t>child pornography to include “virtual” child pornography. </a:t>
            </a:r>
            <a:r>
              <a:rPr lang="ar-SA" sz="2000" dirty="0" smtClean="0"/>
              <a:t>ا</a:t>
            </a:r>
            <a:r>
              <a:rPr lang="ar-SA" sz="2000" b="1" dirty="0" smtClean="0"/>
              <a:t>لقانون شمل العالم العادي والافتراضي للأطفال </a:t>
            </a:r>
            <a:r>
              <a:rPr lang="ar-SA" sz="2800" dirty="0" smtClean="0"/>
              <a:t>.</a:t>
            </a:r>
            <a:r>
              <a:rPr lang="en-US" sz="2800" dirty="0" smtClean="0"/>
              <a:t> </a:t>
            </a:r>
          </a:p>
          <a:p>
            <a:pPr eaLnBrk="1" fontAlgn="auto" hangingPunct="1">
              <a:lnSpc>
                <a:spcPct val="80000"/>
              </a:lnSpc>
              <a:spcAft>
                <a:spcPts val="0"/>
              </a:spcAft>
              <a:defRPr/>
            </a:pPr>
            <a:r>
              <a:rPr lang="en-US" sz="2800" dirty="0" smtClean="0"/>
              <a:t>The </a:t>
            </a:r>
            <a:r>
              <a:rPr lang="en-US" sz="2800" b="1" dirty="0" smtClean="0"/>
              <a:t>Court accepted a later law </a:t>
            </a:r>
            <a:r>
              <a:rPr lang="en-US" sz="2800" dirty="0" smtClean="0"/>
              <a:t>providing harsh penalties for certain categories of computer-generated and cartoon-type images.</a:t>
            </a:r>
          </a:p>
          <a:p>
            <a:pPr marL="0" indent="0" algn="r" eaLnBrk="1" fontAlgn="auto" hangingPunct="1">
              <a:lnSpc>
                <a:spcPct val="80000"/>
              </a:lnSpc>
              <a:spcAft>
                <a:spcPts val="0"/>
              </a:spcAft>
              <a:buNone/>
              <a:defRPr/>
            </a:pPr>
            <a:r>
              <a:rPr lang="ar-SA" sz="2400" b="1" dirty="0" smtClean="0"/>
              <a:t>عدلت</a:t>
            </a:r>
            <a:r>
              <a:rPr lang="ar-JO" sz="2400" b="1" dirty="0" smtClean="0"/>
              <a:t> </a:t>
            </a:r>
            <a:r>
              <a:rPr lang="ar-JO" sz="2400" b="1" dirty="0"/>
              <a:t>المحكمة قانونًا </a:t>
            </a:r>
            <a:r>
              <a:rPr lang="ar-JO" sz="2400" b="1" dirty="0" smtClean="0"/>
              <a:t>يتعلق ب الرسومات والصور الكرتونية.</a:t>
            </a:r>
            <a:endParaRPr lang="en-US" sz="2400" b="1" dirty="0" smtClean="0"/>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165-166</a:t>
            </a:r>
            <a:endParaRPr lang="en-US" dirty="0"/>
          </a:p>
        </p:txBody>
      </p:sp>
      <p:sp>
        <p:nvSpPr>
          <p:cNvPr id="6"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extLst>
      <p:ext uri="{BB962C8B-B14F-4D97-AF65-F5344CB8AC3E}">
        <p14:creationId xmlns:p14="http://schemas.microsoft.com/office/powerpoint/2010/main" val="2761184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idx="1"/>
          </p:nvPr>
        </p:nvSpPr>
        <p:spPr>
          <a:xfrm>
            <a:off x="838200" y="1386840"/>
            <a:ext cx="8305800" cy="4876800"/>
          </a:xfrm>
        </p:spPr>
        <p:txBody>
          <a:bodyPr rtlCol="0">
            <a:normAutofit/>
          </a:bodyPr>
          <a:lstStyle/>
          <a:p>
            <a:pPr eaLnBrk="1" fontAlgn="auto" hangingPunct="1">
              <a:lnSpc>
                <a:spcPct val="80000"/>
              </a:lnSpc>
              <a:spcAft>
                <a:spcPts val="0"/>
              </a:spcAft>
              <a:buNone/>
              <a:defRPr/>
            </a:pPr>
            <a:r>
              <a:rPr lang="en-US" b="1" dirty="0" smtClean="0">
                <a:solidFill>
                  <a:srgbClr val="C00000"/>
                </a:solidFill>
                <a:latin typeface="Times New Roman" panose="02020603050405020304" pitchFamily="18" charset="0"/>
                <a:cs typeface="Times New Roman" panose="02020603050405020304" pitchFamily="18" charset="0"/>
              </a:rPr>
              <a:t>Spam </a:t>
            </a:r>
            <a:r>
              <a:rPr lang="ar-JO" sz="3200" dirty="0">
                <a:solidFill>
                  <a:srgbClr val="C00000"/>
                </a:solidFill>
                <a:latin typeface="Times New Roman" panose="02020603050405020304" pitchFamily="18" charset="0"/>
                <a:cs typeface="Times New Roman" panose="02020603050405020304" pitchFamily="18" charset="0"/>
              </a:rPr>
              <a:t>رسائل إلكترونية </a:t>
            </a:r>
            <a:r>
              <a:rPr lang="ar-JO" sz="3200" dirty="0" smtClean="0">
                <a:solidFill>
                  <a:srgbClr val="C00000"/>
                </a:solidFill>
                <a:latin typeface="Times New Roman" panose="02020603050405020304" pitchFamily="18" charset="0"/>
                <a:cs typeface="Times New Roman" panose="02020603050405020304" pitchFamily="18" charset="0"/>
              </a:rPr>
              <a:t>مزعجة</a:t>
            </a:r>
            <a:endParaRPr lang="en-US" b="1" dirty="0">
              <a:solidFill>
                <a:srgbClr val="C00000"/>
              </a:solidFill>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defRPr/>
            </a:pPr>
            <a:r>
              <a:rPr lang="en-US" sz="2800" b="1" dirty="0">
                <a:latin typeface="Times New Roman" panose="02020603050405020304" pitchFamily="18" charset="0"/>
                <a:cs typeface="Times New Roman" panose="02020603050405020304" pitchFamily="18" charset="0"/>
              </a:rPr>
              <a:t>What’s the problem?</a:t>
            </a:r>
          </a:p>
          <a:p>
            <a:pPr lvl="1" eaLnBrk="1" fontAlgn="auto" hangingPunct="1">
              <a:lnSpc>
                <a:spcPct val="80000"/>
              </a:lnSpc>
              <a:spcAft>
                <a:spcPts val="0"/>
              </a:spcAft>
              <a:defRPr/>
            </a:pPr>
            <a:r>
              <a:rPr lang="en-US" dirty="0" smtClean="0">
                <a:latin typeface="Times New Roman" panose="02020603050405020304" pitchFamily="18" charset="0"/>
                <a:cs typeface="Times New Roman" panose="02020603050405020304" pitchFamily="18" charset="0"/>
              </a:rPr>
              <a:t>unwelcome </a:t>
            </a:r>
            <a:r>
              <a:rPr lang="en-US" dirty="0">
                <a:latin typeface="Times New Roman" panose="02020603050405020304" pitchFamily="18" charset="0"/>
                <a:cs typeface="Times New Roman" panose="02020603050405020304" pitchFamily="18" charset="0"/>
              </a:rPr>
              <a:t>bulk email</a:t>
            </a:r>
          </a:p>
          <a:p>
            <a:pPr lvl="1" eaLnBrk="1" fontAlgn="auto" hangingPunct="1">
              <a:lnSpc>
                <a:spcPct val="80000"/>
              </a:lnSpc>
              <a:spcAft>
                <a:spcPts val="0"/>
              </a:spcAft>
              <a:defRPr/>
            </a:pPr>
            <a:r>
              <a:rPr lang="en-US" dirty="0">
                <a:latin typeface="Times New Roman" panose="02020603050405020304" pitchFamily="18" charset="0"/>
                <a:cs typeface="Times New Roman" panose="02020603050405020304" pitchFamily="18" charset="0"/>
              </a:rPr>
              <a:t>Mostly commercial advertisement</a:t>
            </a:r>
          </a:p>
          <a:p>
            <a:pPr lvl="1" eaLnBrk="1" fontAlgn="auto" hangingPunct="1">
              <a:lnSpc>
                <a:spcPct val="80000"/>
              </a:lnSpc>
              <a:spcAft>
                <a:spcPts val="0"/>
              </a:spcAft>
              <a:defRPr/>
            </a:pPr>
            <a:r>
              <a:rPr lang="en-US" dirty="0">
                <a:latin typeface="Times New Roman" panose="02020603050405020304" pitchFamily="18" charset="0"/>
                <a:cs typeface="Times New Roman" panose="02020603050405020304" pitchFamily="18" charset="0"/>
              </a:rPr>
              <a:t>Angers people </a:t>
            </a:r>
            <a:r>
              <a:rPr lang="en-US" dirty="0" smtClean="0">
                <a:latin typeface="Times New Roman" panose="02020603050405020304" pitchFamily="18" charset="0"/>
                <a:cs typeface="Times New Roman" panose="02020603050405020304" pitchFamily="18" charset="0"/>
              </a:rPr>
              <a:t>because of </a:t>
            </a:r>
            <a:r>
              <a:rPr lang="en-US" dirty="0">
                <a:latin typeface="Times New Roman" panose="02020603050405020304" pitchFamily="18" charset="0"/>
                <a:cs typeface="Times New Roman" panose="02020603050405020304" pitchFamily="18" charset="0"/>
              </a:rPr>
              <a:t>content and the way it’s </a:t>
            </a:r>
            <a:r>
              <a:rPr lang="en-US" dirty="0" smtClean="0">
                <a:latin typeface="Times New Roman" panose="02020603050405020304" pitchFamily="18" charset="0"/>
                <a:cs typeface="Times New Roman" panose="02020603050405020304" pitchFamily="18" charset="0"/>
              </a:rPr>
              <a:t>sent.</a:t>
            </a:r>
          </a:p>
          <a:p>
            <a:pPr marL="457200" lvl="1" indent="0" eaLnBrk="1" fontAlgn="auto" hangingPunct="1">
              <a:lnSpc>
                <a:spcPct val="80000"/>
              </a:lnSpc>
              <a:spcAft>
                <a:spcPts val="0"/>
              </a:spcAft>
              <a:buNone/>
              <a:defRPr/>
            </a:pPr>
            <a:endParaRPr lang="en-US" dirty="0">
              <a:latin typeface="Times New Roman" panose="02020603050405020304" pitchFamily="18" charset="0"/>
              <a:cs typeface="Times New Roman" panose="02020603050405020304" pitchFamily="18" charset="0"/>
            </a:endParaRPr>
          </a:p>
          <a:p>
            <a:pPr eaLnBrk="1" fontAlgn="auto" hangingPunct="1">
              <a:lnSpc>
                <a:spcPct val="80000"/>
              </a:lnSpc>
              <a:spcAft>
                <a:spcPts val="0"/>
              </a:spcAft>
              <a:defRPr/>
            </a:pPr>
            <a:r>
              <a:rPr lang="en-US" sz="2800" b="1" dirty="0">
                <a:latin typeface="Times New Roman" panose="02020603050405020304" pitchFamily="18" charset="0"/>
                <a:cs typeface="Times New Roman" panose="02020603050405020304" pitchFamily="18" charset="0"/>
              </a:rPr>
              <a:t>Free speech </a:t>
            </a:r>
            <a:r>
              <a:rPr lang="en-US" sz="2800" b="1" dirty="0" smtClean="0">
                <a:latin typeface="Times New Roman" panose="02020603050405020304" pitchFamily="18" charset="0"/>
                <a:cs typeface="Times New Roman" panose="02020603050405020304" pitchFamily="18" charset="0"/>
              </a:rPr>
              <a:t>issues </a:t>
            </a:r>
            <a:r>
              <a:rPr lang="ar-JO" sz="2800" b="1" dirty="0">
                <a:latin typeface="Times New Roman" panose="02020603050405020304" pitchFamily="18" charset="0"/>
                <a:cs typeface="Times New Roman" panose="02020603050405020304" pitchFamily="18" charset="0"/>
              </a:rPr>
              <a:t>لا تنتهك حرية التعبير</a:t>
            </a:r>
            <a:endParaRPr lang="en-US" sz="2800" b="1" dirty="0">
              <a:latin typeface="Times New Roman" panose="02020603050405020304" pitchFamily="18" charset="0"/>
              <a:cs typeface="Times New Roman" panose="02020603050405020304" pitchFamily="18" charset="0"/>
            </a:endParaRPr>
          </a:p>
          <a:p>
            <a:pPr lvl="1" eaLnBrk="1" fontAlgn="auto" hangingPunct="1">
              <a:lnSpc>
                <a:spcPct val="80000"/>
              </a:lnSpc>
              <a:spcAft>
                <a:spcPts val="0"/>
              </a:spcAft>
              <a:defRPr/>
            </a:pPr>
            <a:r>
              <a:rPr lang="en-US" dirty="0" smtClean="0">
                <a:latin typeface="Times New Roman" panose="02020603050405020304" pitchFamily="18" charset="0"/>
                <a:cs typeface="Times New Roman" panose="02020603050405020304" pitchFamily="18" charset="0"/>
              </a:rPr>
              <a:t>Spam </a:t>
            </a:r>
            <a:r>
              <a:rPr lang="en-US" dirty="0">
                <a:latin typeface="Times New Roman" panose="02020603050405020304" pitchFamily="18" charset="0"/>
                <a:cs typeface="Times New Roman" panose="02020603050405020304" pitchFamily="18" charset="0"/>
              </a:rPr>
              <a:t>filters do not violate free speech (free speech does not require anyone to listen</a:t>
            </a:r>
            <a:r>
              <a:rPr lang="en-US" dirty="0" smtClean="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166-167</a:t>
            </a:r>
            <a:endParaRPr lang="en-US" dirty="0"/>
          </a:p>
        </p:txBody>
      </p:sp>
      <p:sp>
        <p:nvSpPr>
          <p:cNvPr id="10" name="Rectangle 4"/>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838200" y="1679575"/>
            <a:ext cx="8305800" cy="4876800"/>
          </a:xfrm>
        </p:spPr>
        <p:txBody>
          <a:bodyPr rtlCol="0">
            <a:normAutofit lnSpcReduction="10000"/>
          </a:bodyPr>
          <a:lstStyle/>
          <a:p>
            <a:pPr eaLnBrk="1" fontAlgn="auto" hangingPunct="1">
              <a:lnSpc>
                <a:spcPct val="90000"/>
              </a:lnSpc>
              <a:spcAft>
                <a:spcPts val="0"/>
              </a:spcAft>
              <a:buFontTx/>
              <a:buNone/>
              <a:defRPr/>
            </a:pPr>
            <a:r>
              <a:rPr lang="en-US" b="1" dirty="0">
                <a:solidFill>
                  <a:srgbClr val="C00000"/>
                </a:solidFill>
              </a:rPr>
              <a:t>Spam (cont</a:t>
            </a:r>
            <a:r>
              <a:rPr lang="en-US" b="1" dirty="0" smtClean="0">
                <a:solidFill>
                  <a:srgbClr val="C00000"/>
                </a:solidFill>
              </a:rPr>
              <a:t>.)  </a:t>
            </a:r>
            <a:r>
              <a:rPr lang="ar-SA" b="1" dirty="0" smtClean="0">
                <a:solidFill>
                  <a:srgbClr val="C00000"/>
                </a:solidFill>
              </a:rPr>
              <a:t>ايميل مزعج</a:t>
            </a:r>
            <a:endParaRPr lang="en-US" b="1" dirty="0">
              <a:solidFill>
                <a:srgbClr val="C00000"/>
              </a:solidFill>
            </a:endParaRPr>
          </a:p>
          <a:p>
            <a:pPr eaLnBrk="1" fontAlgn="auto" hangingPunct="1">
              <a:lnSpc>
                <a:spcPct val="90000"/>
              </a:lnSpc>
              <a:spcAft>
                <a:spcPts val="0"/>
              </a:spcAft>
              <a:defRPr/>
            </a:pPr>
            <a:r>
              <a:rPr lang="en-US" sz="2800" b="1" dirty="0"/>
              <a:t>Anti-spam </a:t>
            </a:r>
            <a:r>
              <a:rPr lang="en-US" sz="2800" b="1" dirty="0" smtClean="0"/>
              <a:t>Laws:</a:t>
            </a:r>
            <a:endParaRPr lang="en-US" sz="2800" b="1" dirty="0"/>
          </a:p>
          <a:p>
            <a:pPr lvl="1" eaLnBrk="1" fontAlgn="auto" hangingPunct="1">
              <a:lnSpc>
                <a:spcPct val="90000"/>
              </a:lnSpc>
              <a:spcAft>
                <a:spcPts val="0"/>
              </a:spcAft>
              <a:defRPr/>
            </a:pPr>
            <a:r>
              <a:rPr lang="en-US" dirty="0"/>
              <a:t>Controlling the Assault of </a:t>
            </a:r>
            <a:r>
              <a:rPr lang="en-US" dirty="0" smtClean="0"/>
              <a:t>Non-Solicited</a:t>
            </a:r>
            <a:r>
              <a:rPr lang="ar-JO" dirty="0" smtClean="0"/>
              <a:t> </a:t>
            </a:r>
            <a:r>
              <a:rPr lang="en-US" dirty="0" smtClean="0"/>
              <a:t>Pornography </a:t>
            </a:r>
            <a:r>
              <a:rPr lang="en-US" dirty="0"/>
              <a:t>and Marketing </a:t>
            </a:r>
            <a:endParaRPr lang="ar-SA" dirty="0" smtClean="0"/>
          </a:p>
          <a:p>
            <a:pPr marL="457200" lvl="1" indent="-290513" algn="r" rtl="1" eaLnBrk="1" fontAlgn="auto" hangingPunct="1">
              <a:lnSpc>
                <a:spcPct val="90000"/>
              </a:lnSpc>
              <a:spcAft>
                <a:spcPts val="0"/>
              </a:spcAft>
              <a:defRPr/>
            </a:pPr>
            <a:r>
              <a:rPr lang="ar-SA" dirty="0"/>
              <a:t>السيطرة على الاعتداء على قانون المواد الإباحية والتسويق غير المرغوب </a:t>
            </a:r>
            <a:r>
              <a:rPr lang="ar-SA" dirty="0" smtClean="0"/>
              <a:t>فيه</a:t>
            </a:r>
            <a:r>
              <a:rPr lang="ar-JO" dirty="0"/>
              <a:t>.</a:t>
            </a:r>
            <a:r>
              <a:rPr lang="ar-SA" dirty="0" smtClean="0"/>
              <a:t> </a:t>
            </a:r>
            <a:endParaRPr lang="ar-JO" dirty="0" smtClean="0"/>
          </a:p>
          <a:p>
            <a:pPr lvl="1" eaLnBrk="1" fontAlgn="auto" hangingPunct="1">
              <a:lnSpc>
                <a:spcPct val="90000"/>
              </a:lnSpc>
              <a:spcAft>
                <a:spcPts val="0"/>
              </a:spcAft>
              <a:defRPr/>
            </a:pPr>
            <a:r>
              <a:rPr lang="en-US" dirty="0" smtClean="0"/>
              <a:t>Targets </a:t>
            </a:r>
            <a:r>
              <a:rPr lang="en-US" dirty="0"/>
              <a:t>commercial </a:t>
            </a:r>
            <a:r>
              <a:rPr lang="en-US" dirty="0" smtClean="0"/>
              <a:t>spam</a:t>
            </a:r>
            <a:r>
              <a:rPr lang="ar-JO" dirty="0"/>
              <a:t>.</a:t>
            </a:r>
            <a:r>
              <a:rPr lang="ar-SA" dirty="0" smtClean="0"/>
              <a:t> </a:t>
            </a:r>
            <a:endParaRPr lang="en-US" dirty="0"/>
          </a:p>
          <a:p>
            <a:pPr lvl="1" eaLnBrk="1" fontAlgn="auto" hangingPunct="1">
              <a:lnSpc>
                <a:spcPct val="90000"/>
              </a:lnSpc>
              <a:spcAft>
                <a:spcPts val="0"/>
              </a:spcAft>
              <a:defRPr/>
            </a:pPr>
            <a:r>
              <a:rPr lang="en-US" dirty="0"/>
              <a:t>Criticized for not banning all spam</a:t>
            </a:r>
            <a:r>
              <a:rPr lang="en-US" dirty="0" smtClean="0"/>
              <a:t>, </a:t>
            </a:r>
          </a:p>
          <a:p>
            <a:pPr lvl="1" algn="r" rtl="1" eaLnBrk="1" fontAlgn="auto" hangingPunct="1">
              <a:lnSpc>
                <a:spcPct val="90000"/>
              </a:lnSpc>
              <a:spcAft>
                <a:spcPts val="0"/>
              </a:spcAft>
              <a:defRPr/>
            </a:pPr>
            <a:r>
              <a:rPr lang="ar-JO" dirty="0" smtClean="0"/>
              <a:t>انتقد لعدم </a:t>
            </a:r>
            <a:r>
              <a:rPr lang="ar-JO" dirty="0"/>
              <a:t>حظر جميع الرسائل غير المرغوب فيها </a:t>
            </a:r>
          </a:p>
          <a:p>
            <a:pPr lvl="1" eaLnBrk="1" fontAlgn="auto" hangingPunct="1">
              <a:lnSpc>
                <a:spcPct val="90000"/>
              </a:lnSpc>
              <a:spcAft>
                <a:spcPts val="0"/>
              </a:spcAft>
              <a:defRPr/>
            </a:pPr>
            <a:endParaRPr lang="ar-SA" dirty="0" smtClean="0"/>
          </a:p>
          <a:p>
            <a:pPr lvl="1" eaLnBrk="1" fontAlgn="auto" hangingPunct="1">
              <a:lnSpc>
                <a:spcPct val="90000"/>
              </a:lnSpc>
              <a:spcAft>
                <a:spcPts val="0"/>
              </a:spcAft>
              <a:defRPr/>
            </a:pPr>
            <a:r>
              <a:rPr lang="en-US" dirty="0" smtClean="0"/>
              <a:t> </a:t>
            </a:r>
            <a:r>
              <a:rPr lang="en-US" dirty="0"/>
              <a:t>legitimized commercial </a:t>
            </a:r>
            <a:r>
              <a:rPr lang="en-US" dirty="0" smtClean="0"/>
              <a:t>spam</a:t>
            </a:r>
            <a:r>
              <a:rPr lang="ar-SA" dirty="0" smtClean="0"/>
              <a:t>.</a:t>
            </a:r>
            <a:r>
              <a:rPr lang="ar-JO" dirty="0" smtClean="0"/>
              <a:t>بريد قانوني </a:t>
            </a:r>
            <a:endParaRPr lang="ar-SA" dirty="0" smtClean="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170</a:t>
            </a:r>
            <a:endParaRPr lang="en-US" dirty="0"/>
          </a:p>
        </p:txBody>
      </p:sp>
      <p:sp>
        <p:nvSpPr>
          <p:cNvPr id="8" name="Rectangle 4"/>
          <p:cNvSpPr>
            <a:spLocks noGrp="1" noChangeArrowheads="1"/>
          </p:cNvSpPr>
          <p:nvPr>
            <p:ph type="title"/>
          </p:nvPr>
        </p:nvSpPr>
        <p:spPr>
          <a:xfrm>
            <a:off x="1219200" y="228600"/>
            <a:ext cx="7162800" cy="1025525"/>
          </a:xfrm>
        </p:spPr>
        <p:txBody>
          <a:bodyPr/>
          <a:lstStyle/>
          <a:p>
            <a:pPr eaLnBrk="1" fontAlgn="auto" hangingPunct="1">
              <a:spcAft>
                <a:spcPts val="0"/>
              </a:spcAft>
              <a:defRPr/>
            </a:pPr>
            <a:r>
              <a:rPr lang="en-US" sz="4000" b="1" dirty="0">
                <a:solidFill>
                  <a:srgbClr val="0070C0"/>
                </a:solidFill>
              </a:rPr>
              <a:t>2- Controlling Speech…</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9"/>
          <p:cNvSpPr>
            <a:spLocks noGrp="1" noChangeArrowheads="1"/>
          </p:cNvSpPr>
          <p:nvPr>
            <p:ph idx="1"/>
          </p:nvPr>
        </p:nvSpPr>
        <p:spPr>
          <a:xfrm>
            <a:off x="1219200" y="1593631"/>
            <a:ext cx="7772400" cy="4876800"/>
          </a:xfrm>
        </p:spPr>
        <p:txBody>
          <a:bodyPr rtlCol="0">
            <a:normAutofit/>
          </a:bodyPr>
          <a:lstStyle/>
          <a:p>
            <a:pPr marL="514350" indent="-514350" eaLnBrk="1" fontAlgn="auto" hangingPunct="1">
              <a:lnSpc>
                <a:spcPct val="90000"/>
              </a:lnSpc>
              <a:spcAft>
                <a:spcPts val="0"/>
              </a:spcAft>
              <a:buClrTx/>
              <a:buFont typeface="+mj-lt"/>
              <a:buAutoNum type="arabicPeriod"/>
              <a:defRPr/>
            </a:pPr>
            <a:r>
              <a:rPr lang="en-US" dirty="0" smtClean="0"/>
              <a:t>Communication Paradigms </a:t>
            </a:r>
            <a:r>
              <a:rPr lang="ar-JO" sz="3200" dirty="0" smtClean="0"/>
              <a:t>الاتصال</a:t>
            </a:r>
            <a:r>
              <a:rPr lang="en-US" sz="3200" dirty="0" smtClean="0"/>
              <a:t> </a:t>
            </a:r>
            <a:r>
              <a:rPr lang="ar-SA" sz="3200" dirty="0" smtClean="0"/>
              <a:t>نماذج</a:t>
            </a:r>
            <a:endParaRPr lang="en-US" dirty="0"/>
          </a:p>
          <a:p>
            <a:pPr marL="514350" indent="-514350" eaLnBrk="1" fontAlgn="auto" hangingPunct="1">
              <a:lnSpc>
                <a:spcPct val="90000"/>
              </a:lnSpc>
              <a:spcAft>
                <a:spcPts val="0"/>
              </a:spcAft>
              <a:buClrTx/>
              <a:buFont typeface="+mj-lt"/>
              <a:buAutoNum type="arabicPeriod"/>
              <a:defRPr/>
            </a:pPr>
            <a:r>
              <a:rPr lang="en-US" dirty="0"/>
              <a:t>Controlling </a:t>
            </a:r>
            <a:r>
              <a:rPr lang="en-US" dirty="0" smtClean="0"/>
              <a:t> Speech</a:t>
            </a:r>
            <a:endParaRPr lang="en-US" dirty="0"/>
          </a:p>
          <a:p>
            <a:pPr marL="514350" indent="-514350" eaLnBrk="1" fontAlgn="auto" hangingPunct="1">
              <a:lnSpc>
                <a:spcPct val="90000"/>
              </a:lnSpc>
              <a:spcAft>
                <a:spcPts val="0"/>
              </a:spcAft>
              <a:buClrTx/>
              <a:buFont typeface="+mj-lt"/>
              <a:buAutoNum type="arabicPeriod"/>
              <a:defRPr/>
            </a:pPr>
            <a:r>
              <a:rPr lang="en-US" dirty="0" smtClean="0"/>
              <a:t>Posting, Selling, and Leaking Sensitive Material</a:t>
            </a:r>
            <a:endParaRPr lang="en-US" dirty="0"/>
          </a:p>
          <a:p>
            <a:pPr marL="514350" indent="-514350" eaLnBrk="1" fontAlgn="auto" hangingPunct="1">
              <a:lnSpc>
                <a:spcPct val="90000"/>
              </a:lnSpc>
              <a:spcAft>
                <a:spcPts val="0"/>
              </a:spcAft>
              <a:buClrTx/>
              <a:buFont typeface="+mj-lt"/>
              <a:buAutoNum type="arabicPeriod"/>
              <a:defRPr/>
            </a:pPr>
            <a:r>
              <a:rPr lang="en-US" dirty="0" smtClean="0"/>
              <a:t>Anonymity </a:t>
            </a:r>
            <a:r>
              <a:rPr lang="ar-JO" dirty="0"/>
              <a:t>عدم الكشف عن </a:t>
            </a:r>
            <a:r>
              <a:rPr lang="ar-JO" dirty="0" smtClean="0"/>
              <a:t>هويته\ مجهول </a:t>
            </a:r>
            <a:endParaRPr lang="en-US" dirty="0"/>
          </a:p>
          <a:p>
            <a:pPr marL="514350" indent="-514350" eaLnBrk="1" fontAlgn="auto" hangingPunct="1">
              <a:lnSpc>
                <a:spcPct val="90000"/>
              </a:lnSpc>
              <a:spcAft>
                <a:spcPts val="0"/>
              </a:spcAft>
              <a:buClrTx/>
              <a:buFont typeface="+mj-lt"/>
              <a:buAutoNum type="arabicPeriod"/>
              <a:defRPr/>
            </a:pPr>
            <a:r>
              <a:rPr lang="en-US" dirty="0" smtClean="0"/>
              <a:t>The Global Net: Censorship and Political Freedom </a:t>
            </a:r>
            <a:r>
              <a:rPr lang="ar-JO" dirty="0"/>
              <a:t>الشبكة العالمية: الرقابة والحرية السياسية</a:t>
            </a:r>
            <a:endParaRPr lang="en-US" dirty="0" smtClean="0"/>
          </a:p>
          <a:p>
            <a:pPr marL="514350" indent="-514350" eaLnBrk="1" fontAlgn="auto" hangingPunct="1">
              <a:lnSpc>
                <a:spcPct val="90000"/>
              </a:lnSpc>
              <a:spcAft>
                <a:spcPts val="0"/>
              </a:spcAft>
              <a:buClrTx/>
              <a:buFont typeface="+mj-lt"/>
              <a:buAutoNum type="arabicPeriod"/>
              <a:defRPr/>
            </a:pPr>
            <a:r>
              <a:rPr lang="en-US" dirty="0" smtClean="0"/>
              <a:t>Net </a:t>
            </a:r>
            <a:r>
              <a:rPr lang="en-US" dirty="0"/>
              <a:t>Neutrality </a:t>
            </a:r>
            <a:r>
              <a:rPr lang="en-US" dirty="0" smtClean="0"/>
              <a:t>Regulations or the Market?</a:t>
            </a:r>
            <a:r>
              <a:rPr lang="ar-SA" dirty="0" smtClean="0"/>
              <a:t> </a:t>
            </a:r>
            <a:r>
              <a:rPr lang="ar-JO" dirty="0" smtClean="0"/>
              <a:t>أنظمة عادلة </a:t>
            </a:r>
            <a:endParaRPr lang="en-US" dirty="0"/>
          </a:p>
        </p:txBody>
      </p:sp>
      <p:sp>
        <p:nvSpPr>
          <p:cNvPr id="25608" name="Rectangle 8"/>
          <p:cNvSpPr>
            <a:spLocks noGrp="1" noChangeArrowheads="1"/>
          </p:cNvSpPr>
          <p:nvPr>
            <p:ph type="title"/>
          </p:nvPr>
        </p:nvSpPr>
        <p:spPr>
          <a:xfrm>
            <a:off x="1219200" y="228600"/>
            <a:ext cx="7162800" cy="1025525"/>
          </a:xfrm>
        </p:spPr>
        <p:txBody>
          <a:bodyPr/>
          <a:lstStyle/>
          <a:p>
            <a:pPr eaLnBrk="1" fontAlgn="auto" hangingPunct="1">
              <a:spcAft>
                <a:spcPts val="0"/>
              </a:spcAft>
              <a:defRPr/>
            </a:pPr>
            <a:r>
              <a:rPr lang="en-US" b="1" dirty="0">
                <a:solidFill>
                  <a:srgbClr val="0070C0"/>
                </a:solidFill>
              </a:rPr>
              <a:t>What We Will Cover</a:t>
            </a: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54309"/>
            <a:ext cx="7620000" cy="3936891"/>
          </a:xfrm>
        </p:spPr>
        <p:txBody>
          <a:bodyPr rtlCol="0">
            <a:normAutofit/>
          </a:bodyPr>
          <a:lstStyle/>
          <a:p>
            <a:pPr eaLnBrk="1" fontAlgn="auto" hangingPunct="1">
              <a:spcAft>
                <a:spcPts val="0"/>
              </a:spcAft>
              <a:defRPr/>
            </a:pPr>
            <a:r>
              <a:rPr lang="en-US" b="1" dirty="0" smtClean="0"/>
              <a:t>Policies of large companies</a:t>
            </a:r>
            <a:endParaRPr lang="en-US" b="1" dirty="0"/>
          </a:p>
          <a:p>
            <a:pPr eaLnBrk="1" fontAlgn="auto" hangingPunct="1">
              <a:spcAft>
                <a:spcPts val="0"/>
              </a:spcAft>
              <a:defRPr/>
            </a:pPr>
            <a:r>
              <a:rPr lang="en-US" b="1" dirty="0" smtClean="0"/>
              <a:t>A Web site with risks</a:t>
            </a:r>
          </a:p>
          <a:p>
            <a:pPr eaLnBrk="1" fontAlgn="auto" hangingPunct="1">
              <a:spcAft>
                <a:spcPts val="0"/>
              </a:spcAft>
              <a:defRPr/>
            </a:pPr>
            <a:r>
              <a:rPr lang="en-US" sz="2800" b="1" dirty="0" smtClean="0"/>
              <a:t>Leaks</a:t>
            </a:r>
            <a:r>
              <a:rPr lang="ar-JO" sz="2800" b="1" dirty="0" smtClean="0"/>
              <a:t> </a:t>
            </a:r>
            <a:r>
              <a:rPr lang="ar-SA" sz="2800" b="1" dirty="0" smtClean="0"/>
              <a:t>تسريبات </a:t>
            </a:r>
            <a:endParaRPr lang="en-US" b="1" dirty="0"/>
          </a:p>
          <a:p>
            <a:pPr lvl="1" eaLnBrk="1" fontAlgn="auto" hangingPunct="1">
              <a:spcAft>
                <a:spcPts val="0"/>
              </a:spcAft>
              <a:defRPr/>
            </a:pPr>
            <a:r>
              <a:rPr lang="en-US" dirty="0"/>
              <a:t>Type of material</a:t>
            </a:r>
          </a:p>
          <a:p>
            <a:pPr lvl="1" eaLnBrk="1" fontAlgn="auto" hangingPunct="1">
              <a:spcAft>
                <a:spcPts val="0"/>
              </a:spcAft>
              <a:defRPr/>
            </a:pPr>
            <a:r>
              <a:rPr lang="en-US" dirty="0"/>
              <a:t>Value to </a:t>
            </a:r>
            <a:r>
              <a:rPr lang="en-US" dirty="0" smtClean="0"/>
              <a:t>society</a:t>
            </a:r>
            <a:r>
              <a:rPr lang="ar-SA" dirty="0" smtClean="0"/>
              <a:t> </a:t>
            </a:r>
            <a:endParaRPr lang="en-US" dirty="0"/>
          </a:p>
          <a:p>
            <a:pPr lvl="1" eaLnBrk="1" fontAlgn="auto" hangingPunct="1">
              <a:spcAft>
                <a:spcPts val="0"/>
              </a:spcAft>
              <a:defRPr/>
            </a:pPr>
            <a:r>
              <a:rPr lang="en-US" dirty="0"/>
              <a:t>Risks to society and individuals</a:t>
            </a:r>
          </a:p>
          <a:p>
            <a:pPr eaLnBrk="1" fontAlgn="auto" hangingPunct="1">
              <a:spcAft>
                <a:spcPts val="0"/>
              </a:spcAft>
              <a:defRPr/>
            </a:pPr>
            <a:endParaRPr lang="en-US" dirty="0" smtClean="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173-176</a:t>
            </a:r>
            <a:endParaRPr lang="en-US" dirty="0"/>
          </a:p>
        </p:txBody>
      </p:sp>
      <p:sp>
        <p:nvSpPr>
          <p:cNvPr id="5" name="Title 2"/>
          <p:cNvSpPr>
            <a:spLocks noGrp="1"/>
          </p:cNvSpPr>
          <p:nvPr>
            <p:ph type="title"/>
          </p:nvPr>
        </p:nvSpPr>
        <p:spPr>
          <a:xfrm>
            <a:off x="838200" y="228600"/>
            <a:ext cx="8305800" cy="1143000"/>
          </a:xfrm>
        </p:spPr>
        <p:txBody>
          <a:bodyPr>
            <a:normAutofit fontScale="90000"/>
          </a:bodyPr>
          <a:lstStyle/>
          <a:p>
            <a:pPr eaLnBrk="1" fontAlgn="auto" hangingPunct="1">
              <a:spcAft>
                <a:spcPts val="0"/>
              </a:spcAft>
              <a:defRPr/>
            </a:pPr>
            <a:r>
              <a:rPr lang="en-US" b="1" dirty="0" smtClean="0">
                <a:solidFill>
                  <a:srgbClr val="0070C0"/>
                </a:solidFill>
              </a:rPr>
              <a:t>3- Posting, Selling, and Leaking Sensitive Material</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6592" y="1898968"/>
            <a:ext cx="8287407" cy="4197032"/>
          </a:xfrm>
        </p:spPr>
        <p:txBody>
          <a:bodyPr rtlCol="0">
            <a:noAutofit/>
          </a:bodyPr>
          <a:lstStyle/>
          <a:p>
            <a:pPr eaLnBrk="1" fontAlgn="auto" hangingPunct="1">
              <a:spcAft>
                <a:spcPts val="0"/>
              </a:spcAft>
              <a:defRPr/>
            </a:pPr>
            <a:r>
              <a:rPr lang="en-US" sz="2800" b="1" dirty="0" smtClean="0"/>
              <a:t>Leaks</a:t>
            </a:r>
            <a:r>
              <a:rPr lang="en-US" sz="2800" dirty="0" smtClean="0"/>
              <a:t> </a:t>
            </a:r>
          </a:p>
          <a:p>
            <a:pPr eaLnBrk="1" fontAlgn="auto" hangingPunct="1">
              <a:spcAft>
                <a:spcPts val="0"/>
              </a:spcAft>
              <a:defRPr/>
            </a:pPr>
            <a:r>
              <a:rPr lang="en-US" sz="2800" dirty="0" smtClean="0"/>
              <a:t>Examples</a:t>
            </a:r>
          </a:p>
          <a:p>
            <a:pPr lvl="2" eaLnBrk="1" fontAlgn="auto" hangingPunct="1">
              <a:spcAft>
                <a:spcPts val="0"/>
              </a:spcAft>
              <a:defRPr/>
            </a:pPr>
            <a:r>
              <a:rPr lang="en-US" sz="2800" dirty="0" smtClean="0">
                <a:hlinkClick r:id="rId3"/>
              </a:rPr>
              <a:t>WikiLeaks </a:t>
            </a:r>
            <a:r>
              <a:rPr lang="ar-SA" sz="2800" dirty="0" smtClean="0">
                <a:hlinkClick r:id="rId3"/>
              </a:rPr>
              <a:t>وكيليس ( </a:t>
            </a:r>
            <a:r>
              <a:rPr lang="ar-JO" sz="2800" dirty="0" smtClean="0">
                <a:hlinkClick r:id="rId3"/>
              </a:rPr>
              <a:t>وثائق سرية )</a:t>
            </a:r>
            <a:r>
              <a:rPr lang="en-US" sz="2800" dirty="0" smtClean="0">
                <a:hlinkClick r:id="rId3"/>
              </a:rPr>
              <a:t> </a:t>
            </a:r>
            <a:endParaRPr lang="en-US" sz="2800" dirty="0" smtClean="0"/>
          </a:p>
          <a:p>
            <a:pPr lvl="2" eaLnBrk="1" fontAlgn="auto" hangingPunct="1">
              <a:spcAft>
                <a:spcPts val="0"/>
              </a:spcAft>
              <a:defRPr/>
            </a:pPr>
            <a:r>
              <a:rPr lang="en-US" sz="2800" dirty="0" smtClean="0"/>
              <a:t>Climategate</a:t>
            </a:r>
            <a:r>
              <a:rPr lang="ar-JO" sz="2800" dirty="0" smtClean="0"/>
              <a:t>  </a:t>
            </a:r>
            <a:r>
              <a:rPr lang="en-US" sz="2800" dirty="0"/>
              <a:t> </a:t>
            </a:r>
            <a:r>
              <a:rPr lang="en-US" sz="2800" dirty="0" smtClean="0"/>
              <a:t> </a:t>
            </a:r>
            <a:r>
              <a:rPr lang="ar-SA" sz="2800" dirty="0" smtClean="0"/>
              <a:t>تسريبات المناخ </a:t>
            </a:r>
            <a:endParaRPr lang="en-US" sz="2800" dirty="0" smtClean="0"/>
          </a:p>
          <a:p>
            <a:pPr lvl="2" eaLnBrk="1" fontAlgn="auto" hangingPunct="1">
              <a:spcAft>
                <a:spcPts val="0"/>
              </a:spcAft>
              <a:defRPr/>
            </a:pPr>
            <a:endParaRPr lang="en-US" sz="2800" dirty="0"/>
          </a:p>
          <a:p>
            <a:pPr marL="457200" lvl="1" indent="-457200" eaLnBrk="1" fontAlgn="auto" hangingPunct="1">
              <a:spcAft>
                <a:spcPts val="0"/>
              </a:spcAft>
              <a:buClrTx/>
              <a:buSzPct val="111000"/>
              <a:defRPr/>
            </a:pPr>
            <a:r>
              <a:rPr lang="en-US" b="1" dirty="0"/>
              <a:t>Potentially dangerous leaks Releasing a huge mass of documents</a:t>
            </a:r>
            <a:r>
              <a:rPr lang="ar-SA" b="1" dirty="0"/>
              <a:t> </a:t>
            </a:r>
            <a:r>
              <a:rPr lang="ar-JO" b="1" dirty="0"/>
              <a:t>.</a:t>
            </a:r>
            <a:endParaRPr lang="en-US" b="1" dirty="0"/>
          </a:p>
          <a:p>
            <a:pPr marL="457200" lvl="1" indent="-457200" fontAlgn="auto">
              <a:spcAft>
                <a:spcPts val="0"/>
              </a:spcAft>
              <a:buClrTx/>
              <a:buSzPct val="111000"/>
              <a:defRPr/>
            </a:pPr>
            <a:r>
              <a:rPr lang="en-US" b="1" dirty="0"/>
              <a:t>Responsibilities of operators of Web sites for leaks</a:t>
            </a:r>
            <a:r>
              <a:rPr lang="en-US" dirty="0"/>
              <a:t>.</a:t>
            </a:r>
          </a:p>
          <a:p>
            <a:pPr lvl="1" eaLnBrk="1" fontAlgn="auto" hangingPunct="1">
              <a:spcAft>
                <a:spcPts val="0"/>
              </a:spcAft>
              <a:defRPr/>
            </a:pPr>
            <a:endParaRPr lang="en-US" dirty="0"/>
          </a:p>
          <a:p>
            <a:pPr lvl="2"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175-176</a:t>
            </a:r>
            <a:endParaRPr lang="en-US" dirty="0"/>
          </a:p>
        </p:txBody>
      </p:sp>
      <p:sp>
        <p:nvSpPr>
          <p:cNvPr id="5" name="Title 2"/>
          <p:cNvSpPr>
            <a:spLocks noGrp="1"/>
          </p:cNvSpPr>
          <p:nvPr>
            <p:ph type="title"/>
          </p:nvPr>
        </p:nvSpPr>
        <p:spPr>
          <a:xfrm>
            <a:off x="838200" y="228600"/>
            <a:ext cx="8305800" cy="1143000"/>
          </a:xfrm>
        </p:spPr>
        <p:txBody>
          <a:bodyPr>
            <a:normAutofit fontScale="90000"/>
          </a:bodyPr>
          <a:lstStyle/>
          <a:p>
            <a:pPr eaLnBrk="1" fontAlgn="auto" hangingPunct="1">
              <a:spcAft>
                <a:spcPts val="0"/>
              </a:spcAft>
              <a:defRPr/>
            </a:pPr>
            <a:r>
              <a:rPr lang="en-US" b="1" dirty="0">
                <a:solidFill>
                  <a:srgbClr val="0070C0"/>
                </a:solidFill>
              </a:rPr>
              <a:t>3- Posting, Selling, and Leaking Sensitive </a:t>
            </a:r>
            <a:r>
              <a:rPr lang="en-US" b="1" dirty="0" smtClean="0">
                <a:solidFill>
                  <a:srgbClr val="0070C0"/>
                </a:solidFill>
              </a:rPr>
              <a:t>Material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764628" y="1679575"/>
            <a:ext cx="8379372" cy="4187825"/>
          </a:xfrm>
        </p:spPr>
        <p:txBody>
          <a:bodyPr rtlCol="0">
            <a:normAutofit fontScale="92500" lnSpcReduction="20000"/>
          </a:bodyPr>
          <a:lstStyle/>
          <a:p>
            <a:pPr eaLnBrk="1" fontAlgn="auto" hangingPunct="1">
              <a:spcAft>
                <a:spcPts val="0"/>
              </a:spcAft>
              <a:defRPr/>
            </a:pPr>
            <a:r>
              <a:rPr lang="en-US" sz="2800" b="1" dirty="0" smtClean="0">
                <a:solidFill>
                  <a:srgbClr val="C00000"/>
                </a:solidFill>
              </a:rPr>
              <a:t>Negative uses of anonymity</a:t>
            </a:r>
          </a:p>
          <a:p>
            <a:pPr lvl="1" eaLnBrk="1" fontAlgn="auto" hangingPunct="1">
              <a:spcAft>
                <a:spcPts val="0"/>
              </a:spcAft>
              <a:defRPr/>
            </a:pPr>
            <a:r>
              <a:rPr lang="en-US" dirty="0" smtClean="0"/>
              <a:t>protects criminal and antisocial activities</a:t>
            </a:r>
          </a:p>
          <a:p>
            <a:pPr lvl="1" algn="r" rtl="1" eaLnBrk="1" fontAlgn="auto" hangingPunct="1">
              <a:spcAft>
                <a:spcPts val="0"/>
              </a:spcAft>
              <a:defRPr/>
            </a:pPr>
            <a:r>
              <a:rPr lang="ar-JO" dirty="0"/>
              <a:t>يحمي الأنشطة الإجرامية والمعادية للمجتمع</a:t>
            </a:r>
            <a:endParaRPr lang="en-US" dirty="0" smtClean="0"/>
          </a:p>
          <a:p>
            <a:pPr lvl="1" eaLnBrk="1" fontAlgn="auto" hangingPunct="1">
              <a:spcAft>
                <a:spcPts val="0"/>
              </a:spcAft>
              <a:defRPr/>
            </a:pPr>
            <a:r>
              <a:rPr lang="en-US" dirty="0" smtClean="0"/>
              <a:t>aids fraud, harassment, extortion, distribution of child pornography, theft, and copyright infringement</a:t>
            </a:r>
          </a:p>
          <a:p>
            <a:pPr lvl="1" eaLnBrk="1" fontAlgn="auto" hangingPunct="1">
              <a:spcAft>
                <a:spcPts val="0"/>
              </a:spcAft>
              <a:defRPr/>
            </a:pPr>
            <a:r>
              <a:rPr lang="en-US" dirty="0" smtClean="0"/>
              <a:t>masks illegal surveillance by government agencies.</a:t>
            </a:r>
          </a:p>
          <a:p>
            <a:pPr lvl="1" eaLnBrk="1" fontAlgn="auto" hangingPunct="1">
              <a:spcAft>
                <a:spcPts val="0"/>
              </a:spcAft>
              <a:defRPr/>
            </a:pPr>
            <a:endParaRPr lang="en-US" dirty="0" smtClean="0"/>
          </a:p>
          <a:p>
            <a:pPr lvl="1" algn="r" eaLnBrk="1" fontAlgn="auto" hangingPunct="1">
              <a:spcAft>
                <a:spcPts val="0"/>
              </a:spcAft>
              <a:defRPr/>
            </a:pPr>
            <a:r>
              <a:rPr lang="ar-JO" dirty="0" smtClean="0"/>
              <a:t>يساعد على الاحتيال والمضايقة والابتزاز وتوزيع المواد الإباحية للأطفال والسرقة وانتهاك حقوق النشر</a:t>
            </a:r>
          </a:p>
          <a:p>
            <a:pPr lvl="1" algn="r" eaLnBrk="1" fontAlgn="auto" hangingPunct="1">
              <a:spcAft>
                <a:spcPts val="0"/>
              </a:spcAft>
              <a:defRPr/>
            </a:pPr>
            <a:r>
              <a:rPr lang="ar-JO" dirty="0" smtClean="0"/>
              <a:t>أقنعة المراقبة غير القانونية من قبل الجهات الحكومية</a:t>
            </a:r>
            <a:endParaRPr lang="en-US" dirty="0" smtClean="0"/>
          </a:p>
          <a:p>
            <a:pPr eaLnBrk="1" fontAlgn="auto" hangingPunct="1">
              <a:spcAft>
                <a:spcPts val="0"/>
              </a:spcAft>
              <a:defRPr/>
            </a:pPr>
            <a:endParaRPr lang="en-US" sz="2000" dirty="0" smtClean="0"/>
          </a:p>
        </p:txBody>
      </p:sp>
      <p:sp>
        <p:nvSpPr>
          <p:cNvPr id="70658" name="Rectangle 2"/>
          <p:cNvSpPr>
            <a:spLocks noGrp="1" noChangeArrowheads="1"/>
          </p:cNvSpPr>
          <p:nvPr>
            <p:ph type="title"/>
          </p:nvPr>
        </p:nvSpPr>
        <p:spPr/>
        <p:txBody>
          <a:bodyPr/>
          <a:lstStyle/>
          <a:p>
            <a:pPr eaLnBrk="1" fontAlgn="auto" hangingPunct="1">
              <a:spcAft>
                <a:spcPts val="0"/>
              </a:spcAft>
              <a:defRPr/>
            </a:pPr>
            <a:r>
              <a:rPr lang="en-US" sz="4000" b="1" dirty="0">
                <a:solidFill>
                  <a:srgbClr val="0070C0"/>
                </a:solidFill>
              </a:rPr>
              <a:t>4- Anonymity</a:t>
            </a:r>
            <a:r>
              <a:rPr lang="ar-JO" sz="4000" b="1" dirty="0">
                <a:solidFill>
                  <a:srgbClr val="0070C0"/>
                </a:solidFill>
              </a:rPr>
              <a:t>  </a:t>
            </a:r>
            <a:r>
              <a:rPr lang="ar-JO" sz="4000" b="1" dirty="0" smtClean="0">
                <a:solidFill>
                  <a:srgbClr val="0070C0"/>
                </a:solidFill>
              </a:rPr>
              <a:t>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180-181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914400" y="1752600"/>
            <a:ext cx="7924800" cy="4495800"/>
          </a:xfrm>
        </p:spPr>
        <p:txBody>
          <a:bodyPr rtlCol="0">
            <a:normAutofit/>
          </a:bodyPr>
          <a:lstStyle/>
          <a:p>
            <a:pPr marL="0" indent="0" eaLnBrk="1" fontAlgn="auto" hangingPunct="1">
              <a:spcAft>
                <a:spcPts val="0"/>
              </a:spcAft>
              <a:buFont typeface="Wingdings" pitchFamily="2" charset="2"/>
              <a:buNone/>
              <a:defRPr/>
            </a:pPr>
            <a:r>
              <a:rPr lang="en-US" b="1" dirty="0" smtClean="0">
                <a:solidFill>
                  <a:srgbClr val="C00000"/>
                </a:solidFill>
              </a:rPr>
              <a:t>Discussion Questions</a:t>
            </a:r>
          </a:p>
          <a:p>
            <a:pPr eaLnBrk="1" fontAlgn="auto" hangingPunct="1">
              <a:spcAft>
                <a:spcPts val="0"/>
              </a:spcAft>
              <a:defRPr/>
            </a:pPr>
            <a:r>
              <a:rPr lang="en-US" dirty="0" smtClean="0"/>
              <a:t>Where </a:t>
            </a:r>
            <a:r>
              <a:rPr lang="en-US" dirty="0"/>
              <a:t>(if anywhere) is anonymity appropriate on the Internet?</a:t>
            </a:r>
          </a:p>
          <a:p>
            <a:pPr eaLnBrk="1" fontAlgn="auto" hangingPunct="1">
              <a:spcAft>
                <a:spcPts val="0"/>
              </a:spcAft>
              <a:defRPr/>
            </a:pPr>
            <a:r>
              <a:rPr lang="en-US" dirty="0"/>
              <a:t>What are some kinds of Web sites that should </a:t>
            </a:r>
            <a:r>
              <a:rPr lang="en-US" dirty="0" smtClean="0"/>
              <a:t>forbid </a:t>
            </a:r>
            <a:r>
              <a:rPr lang="en-US" dirty="0"/>
              <a:t>anonymity?</a:t>
            </a:r>
          </a:p>
          <a:p>
            <a:pPr eaLnBrk="1" fontAlgn="auto" hangingPunct="1">
              <a:spcAft>
                <a:spcPts val="0"/>
              </a:spcAft>
              <a:defRPr/>
            </a:pPr>
            <a:r>
              <a:rPr lang="en-US" dirty="0"/>
              <a:t>Where (if anywhere) should laws </a:t>
            </a:r>
            <a:r>
              <a:rPr lang="en-US" dirty="0" smtClean="0"/>
              <a:t>forbid </a:t>
            </a:r>
            <a:r>
              <a:rPr lang="ar-SA" dirty="0" smtClean="0"/>
              <a:t>يحظر </a:t>
            </a:r>
            <a:r>
              <a:rPr lang="en-US" dirty="0" smtClean="0"/>
              <a:t>anonymity </a:t>
            </a:r>
            <a:r>
              <a:rPr lang="en-US" dirty="0"/>
              <a:t>on the Internet?</a:t>
            </a:r>
          </a:p>
        </p:txBody>
      </p:sp>
      <p:sp>
        <p:nvSpPr>
          <p:cNvPr id="57346" name="Rectangle 2"/>
          <p:cNvSpPr>
            <a:spLocks noGrp="1" noChangeArrowheads="1"/>
          </p:cNvSpPr>
          <p:nvPr>
            <p:ph type="title"/>
          </p:nvPr>
        </p:nvSpPr>
        <p:spPr/>
        <p:txBody>
          <a:bodyPr/>
          <a:lstStyle/>
          <a:p>
            <a:pPr eaLnBrk="1" fontAlgn="auto" hangingPunct="1">
              <a:spcAft>
                <a:spcPts val="0"/>
              </a:spcAft>
              <a:defRPr/>
            </a:pPr>
            <a:r>
              <a:rPr lang="en-US" sz="4400" b="1" dirty="0">
                <a:solidFill>
                  <a:srgbClr val="0070C0"/>
                </a:solidFill>
              </a:rPr>
              <a:t>4- Anonymity</a:t>
            </a:r>
            <a:r>
              <a:rPr lang="ar-JO" sz="4400" b="1" dirty="0">
                <a:solidFill>
                  <a:srgbClr val="0070C0"/>
                </a:solidFill>
              </a:rPr>
              <a:t>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178-181</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p:txBody>
          <a:bodyPr rtlCol="0">
            <a:normAutofit/>
          </a:bodyPr>
          <a:lstStyle/>
          <a:p>
            <a:pPr marL="0" indent="0" eaLnBrk="1" fontAlgn="auto" hangingPunct="1">
              <a:spcAft>
                <a:spcPts val="0"/>
              </a:spcAft>
              <a:buNone/>
              <a:defRPr/>
            </a:pPr>
            <a:r>
              <a:rPr lang="en-US" sz="2800" b="1" dirty="0">
                <a:solidFill>
                  <a:srgbClr val="C00000"/>
                </a:solidFill>
              </a:rPr>
              <a:t>Tools for communication, tools for oppression </a:t>
            </a:r>
            <a:r>
              <a:rPr lang="ar-JO" sz="3200" b="1" dirty="0"/>
              <a:t>القهر </a:t>
            </a:r>
            <a:endParaRPr lang="en-US" sz="3200" b="1" dirty="0"/>
          </a:p>
          <a:p>
            <a:pPr eaLnBrk="1" fontAlgn="auto" hangingPunct="1">
              <a:lnSpc>
                <a:spcPct val="90000"/>
              </a:lnSpc>
              <a:spcAft>
                <a:spcPts val="0"/>
              </a:spcAft>
              <a:defRPr/>
            </a:pPr>
            <a:r>
              <a:rPr lang="en-US" sz="2400" dirty="0" smtClean="0"/>
              <a:t>Attempts </a:t>
            </a:r>
            <a:r>
              <a:rPr lang="en-US" sz="2400" dirty="0"/>
              <a:t>to limit the flow of information on the Internet similar to earlier attempts to place limits on other communications </a:t>
            </a:r>
            <a:r>
              <a:rPr lang="en-US" sz="2400" dirty="0" smtClean="0"/>
              <a:t>media</a:t>
            </a:r>
            <a:r>
              <a:rPr lang="ar-JO" sz="2400" dirty="0"/>
              <a:t>.</a:t>
            </a:r>
            <a:endParaRPr lang="en-US" sz="2400" dirty="0"/>
          </a:p>
          <a:p>
            <a:pPr eaLnBrk="1" fontAlgn="auto" hangingPunct="1">
              <a:lnSpc>
                <a:spcPct val="90000"/>
              </a:lnSpc>
              <a:spcAft>
                <a:spcPts val="0"/>
              </a:spcAft>
              <a:defRPr/>
            </a:pPr>
            <a:r>
              <a:rPr lang="en-US" sz="2400" dirty="0"/>
              <a:t>Some countries own the Internet backbone within their </a:t>
            </a:r>
            <a:r>
              <a:rPr lang="en-US" sz="2400" dirty="0" smtClean="0"/>
              <a:t>countries and block specific sites and content </a:t>
            </a:r>
            <a:r>
              <a:rPr lang="en-US" sz="2400" dirty="0"/>
              <a:t>at the border </a:t>
            </a:r>
            <a:endParaRPr lang="en-US" sz="2400" dirty="0" smtClean="0"/>
          </a:p>
          <a:p>
            <a:pPr eaLnBrk="1" fontAlgn="auto" hangingPunct="1">
              <a:lnSpc>
                <a:spcPct val="90000"/>
              </a:lnSpc>
              <a:spcAft>
                <a:spcPts val="0"/>
              </a:spcAft>
              <a:defRPr/>
            </a:pPr>
            <a:r>
              <a:rPr lang="en-US" sz="2400" dirty="0" smtClean="0"/>
              <a:t>Some </a:t>
            </a:r>
            <a:r>
              <a:rPr lang="en-US" sz="2400" dirty="0"/>
              <a:t>countries ban all or certain types of access to the Internet</a:t>
            </a:r>
          </a:p>
          <a:p>
            <a:pPr marL="0" indent="0" eaLnBrk="1" fontAlgn="auto" hangingPunct="1">
              <a:lnSpc>
                <a:spcPct val="90000"/>
              </a:lnSpc>
              <a:spcAft>
                <a:spcPts val="0"/>
              </a:spcAft>
              <a:buFont typeface="Wingdings" pitchFamily="2" charset="2"/>
              <a:buNone/>
              <a:defRPr/>
            </a:pPr>
            <a:r>
              <a:rPr lang="en-US" sz="2800" dirty="0" smtClean="0"/>
              <a:t> </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182-184</a:t>
            </a:r>
            <a:endParaRPr lang="en-US" dirty="0"/>
          </a:p>
        </p:txBody>
      </p:sp>
      <p:sp>
        <p:nvSpPr>
          <p:cNvPr id="6" name="Title 2"/>
          <p:cNvSpPr>
            <a:spLocks noGrp="1"/>
          </p:cNvSpPr>
          <p:nvPr>
            <p:ph type="title"/>
          </p:nvPr>
        </p:nvSpPr>
        <p:spPr/>
        <p:txBody>
          <a:bodyPr>
            <a:normAutofit fontScale="90000"/>
          </a:bodyPr>
          <a:lstStyle/>
          <a:p>
            <a:pPr eaLnBrk="1" fontAlgn="auto" hangingPunct="1">
              <a:spcAft>
                <a:spcPts val="0"/>
              </a:spcAft>
              <a:defRPr/>
            </a:pPr>
            <a:r>
              <a:rPr lang="en-US" b="1" dirty="0">
                <a:solidFill>
                  <a:srgbClr val="0070C0"/>
                </a:solidFill>
              </a:rPr>
              <a:t>5- The Global Net: Censorship and Political Freedom …</a:t>
            </a:r>
            <a:endParaRPr lang="en-US" dirty="0"/>
          </a:p>
        </p:txBody>
      </p:sp>
    </p:spTree>
    <p:extLst>
      <p:ext uri="{BB962C8B-B14F-4D97-AF65-F5344CB8AC3E}">
        <p14:creationId xmlns:p14="http://schemas.microsoft.com/office/powerpoint/2010/main" val="2445751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idx="1"/>
          </p:nvPr>
        </p:nvSpPr>
        <p:spPr>
          <a:xfrm>
            <a:off x="838200" y="1981200"/>
            <a:ext cx="83058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sz="2800" b="1" dirty="0">
                <a:solidFill>
                  <a:srgbClr val="C00000"/>
                </a:solidFill>
              </a:rPr>
              <a:t>Tools for communication, tools for </a:t>
            </a:r>
            <a:r>
              <a:rPr lang="en-US" sz="2800" b="1" dirty="0" smtClean="0">
                <a:solidFill>
                  <a:srgbClr val="C00000"/>
                </a:solidFill>
              </a:rPr>
              <a:t>oppression (cont.)</a:t>
            </a:r>
            <a:endParaRPr lang="en-US" sz="2800" b="1" dirty="0">
              <a:solidFill>
                <a:srgbClr val="C00000"/>
              </a:solidFill>
            </a:endParaRPr>
          </a:p>
          <a:p>
            <a:pPr eaLnBrk="1" fontAlgn="auto" hangingPunct="1">
              <a:spcAft>
                <a:spcPts val="0"/>
              </a:spcAft>
              <a:defRPr/>
            </a:pPr>
            <a:r>
              <a:rPr lang="en-US" altLang="en-US" sz="2800" dirty="0">
                <a:solidFill>
                  <a:srgbClr val="C00000"/>
                </a:solidFill>
              </a:rPr>
              <a:t>Avoiding censorship</a:t>
            </a:r>
            <a:r>
              <a:rPr lang="en-US" altLang="en-US" sz="2800" dirty="0"/>
              <a:t>: the global nature of the Net allows restrictions (or barriers) in one country to be </a:t>
            </a:r>
            <a:r>
              <a:rPr lang="en-US" altLang="en-US" sz="2800" dirty="0" smtClean="0"/>
              <a:t>avoided </a:t>
            </a:r>
            <a:r>
              <a:rPr lang="en-US" altLang="en-US" sz="2800" dirty="0"/>
              <a:t>by using networks in other, less restrictive countries.</a:t>
            </a:r>
          </a:p>
          <a:p>
            <a:pPr eaLnBrk="1" fontAlgn="auto" hangingPunct="1">
              <a:spcAft>
                <a:spcPts val="0"/>
              </a:spcAft>
              <a:defRPr/>
            </a:pPr>
            <a:r>
              <a:rPr lang="en-US" altLang="en-US" sz="2800" dirty="0">
                <a:solidFill>
                  <a:srgbClr val="C00000"/>
                </a:solidFill>
              </a:rPr>
              <a:t>Creating censorship: </a:t>
            </a:r>
            <a:r>
              <a:rPr lang="en-US" altLang="en-US" sz="2800" dirty="0"/>
              <a:t>the global nature of the Net makes it easier for one nation to </a:t>
            </a:r>
            <a:r>
              <a:rPr lang="en-US" altLang="en-US" sz="2800" dirty="0" smtClean="0"/>
              <a:t>execute </a:t>
            </a:r>
            <a:r>
              <a:rPr lang="en-US" altLang="en-US" sz="2800" dirty="0"/>
              <a:t>restrictive standards on others.</a:t>
            </a:r>
          </a:p>
          <a:p>
            <a:pPr marL="0" indent="0" algn="r" rtl="1" eaLnBrk="1" fontAlgn="auto" hangingPunct="1">
              <a:lnSpc>
                <a:spcPct val="90000"/>
              </a:lnSpc>
              <a:spcAft>
                <a:spcPts val="0"/>
              </a:spcAft>
              <a:buNone/>
              <a:defRPr/>
            </a:pPr>
            <a:r>
              <a:rPr lang="ar-JO" sz="2800" dirty="0"/>
              <a:t>تسهل الطبيعة العالمية للشبكة على دولة ما تنفيذ معايير تقييدية على دول أخرى.</a:t>
            </a:r>
            <a:endParaRPr lang="en-US" sz="2800" dirty="0" smtClean="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182-184</a:t>
            </a:r>
            <a:endParaRPr lang="en-US" dirty="0"/>
          </a:p>
        </p:txBody>
      </p:sp>
      <p:sp>
        <p:nvSpPr>
          <p:cNvPr id="6" name="Title 2"/>
          <p:cNvSpPr>
            <a:spLocks noGrp="1"/>
          </p:cNvSpPr>
          <p:nvPr>
            <p:ph type="title"/>
          </p:nvPr>
        </p:nvSpPr>
        <p:spPr>
          <a:xfrm>
            <a:off x="838200" y="228600"/>
            <a:ext cx="8305800" cy="1143000"/>
          </a:xfrm>
        </p:spPr>
        <p:txBody>
          <a:bodyPr>
            <a:normAutofit fontScale="90000"/>
          </a:bodyPr>
          <a:lstStyle/>
          <a:p>
            <a:pPr eaLnBrk="1" fontAlgn="auto" hangingPunct="1">
              <a:spcAft>
                <a:spcPts val="0"/>
              </a:spcAft>
              <a:defRPr/>
            </a:pPr>
            <a:r>
              <a:rPr lang="en-US" b="1" dirty="0">
                <a:solidFill>
                  <a:srgbClr val="0070C0"/>
                </a:solidFill>
              </a:rPr>
              <a:t>5- The Global Net: Censorship and Political </a:t>
            </a:r>
            <a:r>
              <a:rPr lang="en-US" b="1" dirty="0" smtClean="0">
                <a:solidFill>
                  <a:srgbClr val="0070C0"/>
                </a:solidFill>
              </a:rPr>
              <a:t>Freedom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914400" y="1828800"/>
            <a:ext cx="8229600" cy="3276600"/>
          </a:xfrm>
        </p:spPr>
        <p:txBody>
          <a:bodyPr rtlCol="0">
            <a:normAutofit/>
          </a:bodyPr>
          <a:lstStyle/>
          <a:p>
            <a:pPr marL="0" indent="0" eaLnBrk="1" fontAlgn="auto" hangingPunct="1">
              <a:spcAft>
                <a:spcPts val="0"/>
              </a:spcAft>
              <a:buFont typeface="Wingdings" pitchFamily="2" charset="2"/>
              <a:buNone/>
              <a:defRPr/>
            </a:pPr>
            <a:r>
              <a:rPr lang="en-US" sz="2800" b="1" dirty="0" smtClean="0">
                <a:solidFill>
                  <a:srgbClr val="C00000"/>
                </a:solidFill>
              </a:rPr>
              <a:t>Discussion Questions</a:t>
            </a:r>
          </a:p>
          <a:p>
            <a:pPr eaLnBrk="1" fontAlgn="auto" hangingPunct="1">
              <a:spcAft>
                <a:spcPts val="0"/>
              </a:spcAft>
              <a:defRPr/>
            </a:pPr>
            <a:r>
              <a:rPr lang="en-US" sz="2800" dirty="0" smtClean="0"/>
              <a:t>What </a:t>
            </a:r>
            <a:r>
              <a:rPr lang="en-US" sz="2800" dirty="0"/>
              <a:t>impact does the global net have on free speech?</a:t>
            </a:r>
          </a:p>
          <a:p>
            <a:pPr eaLnBrk="1" fontAlgn="auto" hangingPunct="1">
              <a:spcAft>
                <a:spcPts val="0"/>
              </a:spcAft>
              <a:defRPr/>
            </a:pPr>
            <a:r>
              <a:rPr lang="en-US" sz="2800" dirty="0" smtClean="0"/>
              <a:t>How </a:t>
            </a:r>
            <a:r>
              <a:rPr lang="en-US" sz="2800" dirty="0"/>
              <a:t>does free speech in ‘free countries’ impact more restrictive countries?</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165-167</a:t>
            </a:r>
            <a:endParaRPr lang="en-US" dirty="0"/>
          </a:p>
        </p:txBody>
      </p:sp>
      <p:sp>
        <p:nvSpPr>
          <p:cNvPr id="6" name="Title 2"/>
          <p:cNvSpPr>
            <a:spLocks noGrp="1"/>
          </p:cNvSpPr>
          <p:nvPr>
            <p:ph type="title"/>
          </p:nvPr>
        </p:nvSpPr>
        <p:spPr>
          <a:xfrm>
            <a:off x="914400" y="228600"/>
            <a:ext cx="8229600" cy="1143000"/>
          </a:xfrm>
        </p:spPr>
        <p:txBody>
          <a:bodyPr>
            <a:normAutofit fontScale="90000"/>
          </a:bodyPr>
          <a:lstStyle/>
          <a:p>
            <a:pPr eaLnBrk="1" fontAlgn="auto" hangingPunct="1">
              <a:spcAft>
                <a:spcPts val="0"/>
              </a:spcAft>
              <a:defRPr/>
            </a:pPr>
            <a:r>
              <a:rPr lang="en-US" b="1" dirty="0">
                <a:solidFill>
                  <a:srgbClr val="0070C0"/>
                </a:solidFill>
              </a:rPr>
              <a:t>5- The Global Net: Censorship and Political </a:t>
            </a:r>
            <a:r>
              <a:rPr lang="en-US" b="1" dirty="0" smtClean="0">
                <a:solidFill>
                  <a:srgbClr val="0070C0"/>
                </a:solidFill>
              </a:rPr>
              <a:t>Freedom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2667000"/>
            <a:ext cx="4419600" cy="685800"/>
          </a:xfrm>
        </p:spPr>
        <p:txBody>
          <a:bodyPr/>
          <a:lstStyle/>
          <a:p>
            <a:pPr algn="ctr"/>
            <a:r>
              <a:rPr lang="en-US" sz="5000" b="1" dirty="0" smtClean="0">
                <a:solidFill>
                  <a:srgbClr val="002060"/>
                </a:solidFill>
              </a:rPr>
              <a:t>The End </a:t>
            </a:r>
            <a:endParaRPr lang="en-US" sz="5000" b="1" dirty="0">
              <a:solidFill>
                <a:srgbClr val="002060"/>
              </a:solidFill>
            </a:endParaRPr>
          </a:p>
        </p:txBody>
      </p:sp>
    </p:spTree>
    <p:extLst>
      <p:ext uri="{BB962C8B-B14F-4D97-AF65-F5344CB8AC3E}">
        <p14:creationId xmlns:p14="http://schemas.microsoft.com/office/powerpoint/2010/main" val="218963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a:xfrm>
            <a:off x="914400" y="1752600"/>
            <a:ext cx="8153400" cy="4495800"/>
          </a:xfrm>
        </p:spPr>
        <p:txBody>
          <a:bodyPr rtlCol="0">
            <a:normAutofit fontScale="92500"/>
          </a:bodyPr>
          <a:lstStyle/>
          <a:p>
            <a:pPr eaLnBrk="1" fontAlgn="auto" hangingPunct="1">
              <a:lnSpc>
                <a:spcPct val="90000"/>
              </a:lnSpc>
              <a:spcAft>
                <a:spcPts val="0"/>
              </a:spcAft>
              <a:buFontTx/>
              <a:buNone/>
              <a:defRPr/>
            </a:pPr>
            <a:r>
              <a:rPr lang="en-US" b="1" dirty="0">
                <a:solidFill>
                  <a:srgbClr val="C00000"/>
                </a:solidFill>
              </a:rPr>
              <a:t>Regulating </a:t>
            </a:r>
            <a:r>
              <a:rPr lang="en-US" b="1" dirty="0" smtClean="0">
                <a:solidFill>
                  <a:srgbClr val="C00000"/>
                </a:solidFill>
              </a:rPr>
              <a:t>communications media</a:t>
            </a:r>
            <a:r>
              <a:rPr lang="ar-JO" b="1" dirty="0">
                <a:solidFill>
                  <a:srgbClr val="C00000"/>
                </a:solidFill>
              </a:rPr>
              <a:t>تنظيم وسائل الاتصال</a:t>
            </a:r>
            <a:endParaRPr lang="en-US" b="1" dirty="0">
              <a:solidFill>
                <a:srgbClr val="C00000"/>
              </a:solidFill>
            </a:endParaRPr>
          </a:p>
          <a:p>
            <a:pPr eaLnBrk="1" fontAlgn="auto" hangingPunct="1">
              <a:lnSpc>
                <a:spcPct val="90000"/>
              </a:lnSpc>
              <a:spcAft>
                <a:spcPts val="0"/>
              </a:spcAft>
              <a:defRPr/>
            </a:pPr>
            <a:r>
              <a:rPr lang="en-US" dirty="0"/>
              <a:t>First Amendment protection and government regulation</a:t>
            </a:r>
          </a:p>
          <a:p>
            <a:pPr lvl="1" eaLnBrk="1" fontAlgn="auto" hangingPunct="1">
              <a:lnSpc>
                <a:spcPct val="90000"/>
              </a:lnSpc>
              <a:spcAft>
                <a:spcPts val="0"/>
              </a:spcAft>
              <a:defRPr/>
            </a:pPr>
            <a:r>
              <a:rPr lang="en-US" dirty="0"/>
              <a:t>Print media (newspapers, magazines, books)</a:t>
            </a:r>
          </a:p>
          <a:p>
            <a:pPr lvl="1" eaLnBrk="1" fontAlgn="auto" hangingPunct="1">
              <a:lnSpc>
                <a:spcPct val="90000"/>
              </a:lnSpc>
              <a:spcAft>
                <a:spcPts val="0"/>
              </a:spcAft>
              <a:defRPr/>
            </a:pPr>
            <a:r>
              <a:rPr lang="en-US" dirty="0"/>
              <a:t>Broadcast (television, radio)</a:t>
            </a:r>
          </a:p>
          <a:p>
            <a:pPr lvl="1" eaLnBrk="1" fontAlgn="auto" hangingPunct="1">
              <a:lnSpc>
                <a:spcPct val="90000"/>
              </a:lnSpc>
              <a:spcAft>
                <a:spcPts val="0"/>
              </a:spcAft>
              <a:defRPr/>
            </a:pPr>
            <a:r>
              <a:rPr lang="en-US" dirty="0"/>
              <a:t>Common carries (telephones, postal system</a:t>
            </a:r>
            <a:r>
              <a:rPr lang="en-US" dirty="0" smtClean="0"/>
              <a:t>)</a:t>
            </a:r>
          </a:p>
          <a:p>
            <a:pPr lvl="1" eaLnBrk="1" fontAlgn="auto" hangingPunct="1">
              <a:lnSpc>
                <a:spcPct val="90000"/>
              </a:lnSpc>
              <a:spcAft>
                <a:spcPts val="0"/>
              </a:spcAft>
              <a:defRPr/>
            </a:pPr>
            <a:endParaRPr lang="en-US" dirty="0" smtClean="0"/>
          </a:p>
          <a:p>
            <a:pPr lvl="1" algn="r" rtl="1" eaLnBrk="1" fontAlgn="auto" hangingPunct="1">
              <a:lnSpc>
                <a:spcPct val="90000"/>
              </a:lnSpc>
              <a:spcAft>
                <a:spcPts val="0"/>
              </a:spcAft>
              <a:defRPr/>
            </a:pPr>
            <a:r>
              <a:rPr lang="ar-JO" dirty="0" smtClean="0"/>
              <a:t>وسائل </a:t>
            </a:r>
            <a:r>
              <a:rPr lang="ar-JO" dirty="0"/>
              <a:t>الإعلام المطبوعة (الصحف والمجلات والكتب)</a:t>
            </a:r>
          </a:p>
          <a:p>
            <a:pPr lvl="1" algn="r" rtl="1" eaLnBrk="1" fontAlgn="auto" hangingPunct="1">
              <a:lnSpc>
                <a:spcPct val="90000"/>
              </a:lnSpc>
              <a:spcAft>
                <a:spcPts val="0"/>
              </a:spcAft>
              <a:defRPr/>
            </a:pPr>
            <a:r>
              <a:rPr lang="ar-JO" dirty="0"/>
              <a:t>البث (التلفزيون والراديو)</a:t>
            </a:r>
          </a:p>
          <a:p>
            <a:pPr lvl="1" algn="r" rtl="1" eaLnBrk="1" fontAlgn="auto" hangingPunct="1">
              <a:lnSpc>
                <a:spcPct val="90000"/>
              </a:lnSpc>
              <a:spcAft>
                <a:spcPts val="0"/>
              </a:spcAft>
              <a:defRPr/>
            </a:pPr>
            <a:r>
              <a:rPr lang="ar-JO" dirty="0"/>
              <a:t>الناقلات الشائعة (الهواتف ، النظام البريدي)</a:t>
            </a:r>
            <a:endParaRPr lang="en-US" dirty="0"/>
          </a:p>
        </p:txBody>
      </p:sp>
      <p:sp>
        <p:nvSpPr>
          <p:cNvPr id="53252" name="Rectangle 4"/>
          <p:cNvSpPr>
            <a:spLocks noGrp="1" noChangeArrowheads="1"/>
          </p:cNvSpPr>
          <p:nvPr>
            <p:ph type="title"/>
          </p:nvPr>
        </p:nvSpPr>
        <p:spPr>
          <a:xfrm>
            <a:off x="914400" y="228600"/>
            <a:ext cx="7924800" cy="1143000"/>
          </a:xfrm>
        </p:spPr>
        <p:txBody>
          <a:bodyPr>
            <a:noAutofit/>
          </a:bodyPr>
          <a:lstStyle/>
          <a:p>
            <a:pPr eaLnBrk="1" fontAlgn="auto" hangingPunct="1">
              <a:spcAft>
                <a:spcPts val="0"/>
              </a:spcAft>
              <a:defRPr/>
            </a:pPr>
            <a:r>
              <a:rPr lang="en-US" b="1" dirty="0" smtClean="0">
                <a:solidFill>
                  <a:srgbClr val="0070C0"/>
                </a:solidFill>
              </a:rPr>
              <a:t>1-Communication Paradigms </a:t>
            </a:r>
            <a:r>
              <a:rPr lang="ar-JO" sz="4000" b="1" dirty="0">
                <a:solidFill>
                  <a:srgbClr val="0070C0"/>
                </a:solidFill>
              </a:rPr>
              <a:t>نماذج الاتصال</a:t>
            </a:r>
            <a:endParaRPr lang="en-US" sz="4000" b="1" dirty="0">
              <a:solidFill>
                <a:srgbClr val="0070C0"/>
              </a:solidFill>
            </a:endParaRP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152-154</a:t>
            </a:r>
            <a:endParaRPr lang="en-US" dirty="0"/>
          </a:p>
        </p:txBody>
      </p:sp>
      <p:sp>
        <p:nvSpPr>
          <p:cNvPr id="2" name="Arc 1"/>
          <p:cNvSpPr/>
          <p:nvPr/>
        </p:nvSpPr>
        <p:spPr>
          <a:xfrm>
            <a:off x="7467600" y="381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7"/>
          <p:cNvSpPr>
            <a:spLocks noGrp="1" noChangeArrowheads="1"/>
          </p:cNvSpPr>
          <p:nvPr>
            <p:ph idx="1"/>
          </p:nvPr>
        </p:nvSpPr>
        <p:spPr>
          <a:xfrm>
            <a:off x="914400" y="1371600"/>
            <a:ext cx="8229600" cy="4876800"/>
          </a:xfrm>
        </p:spPr>
        <p:txBody>
          <a:bodyPr rtlCol="0">
            <a:normAutofit lnSpcReduction="10000"/>
          </a:bodyPr>
          <a:lstStyle/>
          <a:p>
            <a:pPr eaLnBrk="1" fontAlgn="auto" hangingPunct="1">
              <a:spcAft>
                <a:spcPts val="0"/>
              </a:spcAft>
              <a:buFontTx/>
              <a:buNone/>
              <a:defRPr/>
            </a:pPr>
            <a:r>
              <a:rPr lang="en-US" b="1" dirty="0">
                <a:solidFill>
                  <a:srgbClr val="C00000"/>
                </a:solidFill>
                <a:latin typeface="Times New Roman" panose="02020603050405020304" pitchFamily="18" charset="0"/>
                <a:cs typeface="Times New Roman" panose="02020603050405020304" pitchFamily="18" charset="0"/>
              </a:rPr>
              <a:t>Telecommunication Act of </a:t>
            </a:r>
            <a:r>
              <a:rPr lang="en-US" b="1" dirty="0" smtClean="0">
                <a:solidFill>
                  <a:srgbClr val="C00000"/>
                </a:solidFill>
                <a:latin typeface="Times New Roman" panose="02020603050405020304" pitchFamily="18" charset="0"/>
                <a:cs typeface="Times New Roman" panose="02020603050405020304" pitchFamily="18" charset="0"/>
              </a:rPr>
              <a:t>1996</a:t>
            </a:r>
            <a:endParaRPr lang="en-US" b="1" dirty="0">
              <a:solidFill>
                <a:srgbClr val="C00000"/>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800" dirty="0">
                <a:latin typeface="Times New Roman" panose="02020603050405020304" pitchFamily="18" charset="0"/>
                <a:cs typeface="Times New Roman" panose="02020603050405020304" pitchFamily="18" charset="0"/>
              </a:rPr>
              <a:t>Changed regulatory structure and removed </a:t>
            </a:r>
            <a:r>
              <a:rPr lang="en-US" sz="2800" dirty="0" smtClean="0">
                <a:latin typeface="Times New Roman" panose="02020603050405020304" pitchFamily="18" charset="0"/>
                <a:cs typeface="Times New Roman" panose="02020603050405020304" pitchFamily="18" charset="0"/>
              </a:rPr>
              <a:t>artificial </a:t>
            </a:r>
            <a:r>
              <a:rPr lang="en-US" sz="2800" dirty="0">
                <a:latin typeface="Times New Roman" panose="02020603050405020304" pitchFamily="18" charset="0"/>
                <a:cs typeface="Times New Roman" panose="02020603050405020304" pitchFamily="18" charset="0"/>
              </a:rPr>
              <a:t>legal divisions of service areas and restrictions on services that telephone companies can </a:t>
            </a:r>
            <a:r>
              <a:rPr lang="en-US" sz="2800" dirty="0" smtClean="0">
                <a:latin typeface="Times New Roman" panose="02020603050405020304" pitchFamily="18" charset="0"/>
                <a:cs typeface="Times New Roman" panose="02020603050405020304" pitchFamily="18" charset="0"/>
              </a:rPr>
              <a:t>provide.</a:t>
            </a:r>
            <a:endParaRPr lang="ar-JO" sz="2800" dirty="0" smtClean="0">
              <a:latin typeface="Times New Roman" panose="02020603050405020304" pitchFamily="18" charset="0"/>
              <a:cs typeface="Times New Roman" panose="02020603050405020304" pitchFamily="18" charset="0"/>
            </a:endParaRPr>
          </a:p>
          <a:p>
            <a:pPr algn="r" rtl="1" eaLnBrk="1" fontAlgn="auto" hangingPunct="1">
              <a:spcAft>
                <a:spcPts val="0"/>
              </a:spcAft>
              <a:defRPr/>
            </a:pPr>
            <a:r>
              <a:rPr lang="ar-JO" sz="2800" dirty="0" smtClean="0">
                <a:latin typeface="Times New Roman" panose="02020603050405020304" pitchFamily="18" charset="0"/>
                <a:cs typeface="Times New Roman" panose="02020603050405020304" pitchFamily="18" charset="0"/>
              </a:rPr>
              <a:t> </a:t>
            </a:r>
            <a:r>
              <a:rPr lang="ar-JO" sz="2800" dirty="0">
                <a:latin typeface="Times New Roman" panose="02020603050405020304" pitchFamily="18" charset="0"/>
                <a:cs typeface="Times New Roman" panose="02020603050405020304" pitchFamily="18" charset="0"/>
              </a:rPr>
              <a:t>تم </a:t>
            </a:r>
            <a:r>
              <a:rPr lang="ar-JO" sz="2800" dirty="0" smtClean="0">
                <a:latin typeface="Times New Roman" panose="02020603050405020304" pitchFamily="18" charset="0"/>
                <a:cs typeface="Times New Roman" panose="02020603050405020304" pitchFamily="18" charset="0"/>
              </a:rPr>
              <a:t>تغيير </a:t>
            </a:r>
            <a:r>
              <a:rPr lang="ar-JO" sz="2800" dirty="0">
                <a:latin typeface="Times New Roman" panose="02020603050405020304" pitchFamily="18" charset="0"/>
                <a:cs typeface="Times New Roman" panose="02020603050405020304" pitchFamily="18" charset="0"/>
              </a:rPr>
              <a:t>الهيكل التنظيمي وإزالة التقسيمات القانونية المصطنعة لمناطق الخدمة </a:t>
            </a:r>
            <a:endParaRPr lang="ar-JO" sz="2800" dirty="0" smtClean="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800" dirty="0" smtClean="0">
                <a:latin typeface="Times New Roman" panose="02020603050405020304" pitchFamily="18" charset="0"/>
                <a:cs typeface="Times New Roman" panose="02020603050405020304" pitchFamily="18" charset="0"/>
              </a:rPr>
              <a:t>No </a:t>
            </a:r>
            <a:r>
              <a:rPr lang="en-US" sz="2800" dirty="0">
                <a:latin typeface="Times New Roman" panose="02020603050405020304" pitchFamily="18" charset="0"/>
                <a:cs typeface="Times New Roman" panose="02020603050405020304" pitchFamily="18" charset="0"/>
              </a:rPr>
              <a:t>provider or user of interactive computer </a:t>
            </a:r>
            <a:r>
              <a:rPr lang="en-US" sz="2800" dirty="0" smtClean="0">
                <a:latin typeface="Times New Roman" panose="02020603050405020304" pitchFamily="18" charset="0"/>
                <a:cs typeface="Times New Roman" panose="02020603050405020304" pitchFamily="18" charset="0"/>
              </a:rPr>
              <a:t>services </a:t>
            </a:r>
            <a:r>
              <a:rPr lang="en-US" sz="2800" dirty="0">
                <a:latin typeface="Times New Roman" panose="02020603050405020304" pitchFamily="18" charset="0"/>
                <a:cs typeface="Times New Roman" panose="02020603050405020304" pitchFamily="18" charset="0"/>
              </a:rPr>
              <a:t>shall be treated as a publisher of any information  provided by another information- content </a:t>
            </a:r>
            <a:r>
              <a:rPr lang="en-US" sz="2800" dirty="0" smtClean="0">
                <a:latin typeface="Times New Roman" panose="02020603050405020304" pitchFamily="18" charset="0"/>
                <a:cs typeface="Times New Roman" panose="02020603050405020304" pitchFamily="18" charset="0"/>
              </a:rPr>
              <a:t>provider.</a:t>
            </a:r>
            <a:r>
              <a:rPr lang="ar-JO" sz="2800" dirty="0">
                <a:latin typeface="Times New Roman" panose="02020603050405020304" pitchFamily="18" charset="0"/>
                <a:cs typeface="Times New Roman" panose="02020603050405020304" pitchFamily="18" charset="0"/>
              </a:rPr>
              <a:t> </a:t>
            </a:r>
            <a:endParaRPr lang="ar-JO" sz="2800" dirty="0" smtClean="0">
              <a:latin typeface="Times New Roman" panose="02020603050405020304" pitchFamily="18" charset="0"/>
              <a:cs typeface="Times New Roman" panose="02020603050405020304" pitchFamily="18" charset="0"/>
            </a:endParaRPr>
          </a:p>
          <a:p>
            <a:pPr algn="r" rtl="1" eaLnBrk="1" fontAlgn="auto" hangingPunct="1">
              <a:spcAft>
                <a:spcPts val="0"/>
              </a:spcAft>
              <a:defRPr/>
            </a:pPr>
            <a:r>
              <a:rPr lang="ar-JO" sz="2800" dirty="0" smtClean="0">
                <a:latin typeface="Times New Roman" panose="02020603050405020304" pitchFamily="18" charset="0"/>
                <a:cs typeface="Times New Roman" panose="02020603050405020304" pitchFamily="18" charset="0"/>
              </a:rPr>
              <a:t>لا </a:t>
            </a:r>
            <a:r>
              <a:rPr lang="ar-JO" sz="2800" dirty="0">
                <a:latin typeface="Times New Roman" panose="02020603050405020304" pitchFamily="18" charset="0"/>
                <a:cs typeface="Times New Roman" panose="02020603050405020304" pitchFamily="18" charset="0"/>
              </a:rPr>
              <a:t>يجوز التعامل مع أي مزود أو مستخدم لخدمات الكمبيوتر التفاعلية كناشر لأي معلومات مقدمة من مزود محتوى معلومات آخر.</a:t>
            </a:r>
            <a:endParaRPr lang="en-US" sz="28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156</a:t>
            </a:r>
            <a:endParaRPr lang="en-US" dirty="0"/>
          </a:p>
        </p:txBody>
      </p:sp>
      <p:sp>
        <p:nvSpPr>
          <p:cNvPr id="9" name="Rectangle 4"/>
          <p:cNvSpPr>
            <a:spLocks noGrp="1" noChangeArrowheads="1"/>
          </p:cNvSpPr>
          <p:nvPr>
            <p:ph type="title"/>
          </p:nvPr>
        </p:nvSpPr>
        <p:spPr>
          <a:xfrm>
            <a:off x="914400" y="228600"/>
            <a:ext cx="7924800" cy="838200"/>
          </a:xfrm>
        </p:spPr>
        <p:txBody>
          <a:bodyPr>
            <a:normAutofit/>
          </a:bodyPr>
          <a:lstStyle/>
          <a:p>
            <a:pPr eaLnBrk="1" fontAlgn="auto" hangingPunct="1">
              <a:spcAft>
                <a:spcPts val="0"/>
              </a:spcAft>
              <a:defRPr/>
            </a:pPr>
            <a:r>
              <a:rPr lang="en-US" sz="4000" b="1" dirty="0" smtClean="0">
                <a:solidFill>
                  <a:srgbClr val="0070C0"/>
                </a:solidFill>
                <a:latin typeface="Times New Roman" panose="02020603050405020304" pitchFamily="18" charset="0"/>
                <a:cs typeface="Times New Roman" panose="02020603050405020304" pitchFamily="18" charset="0"/>
              </a:rPr>
              <a:t>1- Communication Paradigms…</a:t>
            </a:r>
            <a:endParaRPr lang="en-US" sz="40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idx="1"/>
          </p:nvPr>
        </p:nvSpPr>
        <p:spPr>
          <a:xfrm>
            <a:off x="990600" y="1489075"/>
            <a:ext cx="7924800" cy="4876800"/>
          </a:xfrm>
        </p:spPr>
        <p:txBody>
          <a:bodyPr rtlCol="0">
            <a:normAutofit/>
          </a:bodyPr>
          <a:lstStyle/>
          <a:p>
            <a:pPr eaLnBrk="1" fontAlgn="auto" hangingPunct="1">
              <a:spcAft>
                <a:spcPts val="0"/>
              </a:spcAft>
              <a:buFontTx/>
              <a:buNone/>
              <a:defRPr/>
            </a:pPr>
            <a:r>
              <a:rPr lang="en-US" b="1" dirty="0" smtClean="0">
                <a:solidFill>
                  <a:srgbClr val="C00000"/>
                </a:solidFill>
              </a:rPr>
              <a:t>Communications Decency Act of 1996</a:t>
            </a:r>
          </a:p>
          <a:p>
            <a:pPr eaLnBrk="1" fontAlgn="auto" hangingPunct="1">
              <a:spcAft>
                <a:spcPts val="0"/>
              </a:spcAft>
              <a:defRPr/>
            </a:pPr>
            <a:r>
              <a:rPr lang="en-US" sz="2800" dirty="0" smtClean="0"/>
              <a:t>First major Internet censorship law</a:t>
            </a:r>
          </a:p>
          <a:p>
            <a:pPr eaLnBrk="1" fontAlgn="auto" hangingPunct="1">
              <a:spcAft>
                <a:spcPts val="0"/>
              </a:spcAft>
              <a:defRPr/>
            </a:pPr>
            <a:r>
              <a:rPr lang="en-US" sz="2800" dirty="0" smtClean="0"/>
              <a:t>Main parts ruled unconstitutional</a:t>
            </a:r>
          </a:p>
          <a:p>
            <a:pPr marL="0" indent="0" algn="r" eaLnBrk="1" fontAlgn="auto" hangingPunct="1">
              <a:spcAft>
                <a:spcPts val="0"/>
              </a:spcAft>
              <a:buNone/>
              <a:defRPr/>
            </a:pPr>
            <a:r>
              <a:rPr lang="ar-JO" dirty="0"/>
              <a:t>قانون آداب الاتصالات لعام 1996</a:t>
            </a:r>
          </a:p>
          <a:p>
            <a:pPr marL="0" indent="0" algn="r" eaLnBrk="1" fontAlgn="auto" hangingPunct="1">
              <a:spcAft>
                <a:spcPts val="0"/>
              </a:spcAft>
              <a:buNone/>
              <a:defRPr/>
            </a:pPr>
            <a:r>
              <a:rPr lang="ar-JO" dirty="0"/>
              <a:t>أول قانون رئيسي للرقابة على </a:t>
            </a:r>
            <a:r>
              <a:rPr lang="ar-JO" dirty="0" smtClean="0"/>
              <a:t>الإنترنت .</a:t>
            </a:r>
            <a:endParaRPr lang="ar-JO" dirty="0"/>
          </a:p>
          <a:p>
            <a:pPr marL="0" indent="0" algn="r" eaLnBrk="1" fontAlgn="auto" hangingPunct="1">
              <a:spcAft>
                <a:spcPts val="0"/>
              </a:spcAft>
              <a:buNone/>
              <a:defRPr/>
            </a:pPr>
            <a:r>
              <a:rPr lang="ar-JO" dirty="0"/>
              <a:t>الأجزاء الرئيسية حكمت غير دستورية</a:t>
            </a:r>
            <a:endParaRPr lang="en-US" dirty="0"/>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156</a:t>
            </a:r>
            <a:endParaRPr lang="en-US" dirty="0"/>
          </a:p>
        </p:txBody>
      </p:sp>
      <p:sp>
        <p:nvSpPr>
          <p:cNvPr id="9" name="Rectangle 4"/>
          <p:cNvSpPr>
            <a:spLocks noGrp="1" noChangeArrowheads="1"/>
          </p:cNvSpPr>
          <p:nvPr>
            <p:ph type="title"/>
          </p:nvPr>
        </p:nvSpPr>
        <p:spPr>
          <a:xfrm>
            <a:off x="1219200" y="228600"/>
            <a:ext cx="7391400" cy="838200"/>
          </a:xfrm>
        </p:spPr>
        <p:txBody>
          <a:bodyPr>
            <a:normAutofit/>
          </a:bodyPr>
          <a:lstStyle/>
          <a:p>
            <a:pPr eaLnBrk="1" fontAlgn="auto" hangingPunct="1">
              <a:spcAft>
                <a:spcPts val="0"/>
              </a:spcAft>
              <a:defRPr/>
            </a:pPr>
            <a:r>
              <a:rPr lang="en-US" sz="4000" b="1" dirty="0">
                <a:solidFill>
                  <a:srgbClr val="0070C0"/>
                </a:solidFill>
                <a:latin typeface="Times New Roman" panose="02020603050405020304" pitchFamily="18" charset="0"/>
                <a:cs typeface="Times New Roman" panose="02020603050405020304" pitchFamily="18" charset="0"/>
              </a:rPr>
              <a:t>1- Communication Paradigms…</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idx="1"/>
          </p:nvPr>
        </p:nvSpPr>
        <p:spPr>
          <a:xfrm>
            <a:off x="838200" y="1371600"/>
            <a:ext cx="8305800" cy="4876800"/>
          </a:xfrm>
        </p:spPr>
        <p:txBody>
          <a:bodyPr rtlCol="0">
            <a:normAutofit lnSpcReduction="10000"/>
          </a:bodyPr>
          <a:lstStyle/>
          <a:p>
            <a:pPr eaLnBrk="1" fontAlgn="auto" hangingPunct="1">
              <a:spcAft>
                <a:spcPts val="0"/>
              </a:spcAft>
              <a:buFontTx/>
              <a:buNone/>
              <a:defRPr/>
            </a:pPr>
            <a:r>
              <a:rPr lang="en-US" b="1" i="1" dirty="0">
                <a:solidFill>
                  <a:srgbClr val="C00000"/>
                </a:solidFill>
                <a:latin typeface="Times New Roman" panose="02020603050405020304" pitchFamily="18" charset="0"/>
                <a:cs typeface="Times New Roman" panose="02020603050405020304" pitchFamily="18" charset="0"/>
              </a:rPr>
              <a:t>Free-speech </a:t>
            </a:r>
            <a:r>
              <a:rPr lang="en-US" b="1" i="1" dirty="0" smtClean="0">
                <a:solidFill>
                  <a:srgbClr val="C00000"/>
                </a:solidFill>
                <a:latin typeface="Times New Roman" panose="02020603050405020304" pitchFamily="18" charset="0"/>
                <a:cs typeface="Times New Roman" panose="02020603050405020304" pitchFamily="18" charset="0"/>
              </a:rPr>
              <a:t>Principles</a:t>
            </a:r>
            <a:endParaRPr lang="en-US" b="1" i="1" dirty="0">
              <a:solidFill>
                <a:srgbClr val="C00000"/>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800" dirty="0">
                <a:latin typeface="Times New Roman" panose="02020603050405020304" pitchFamily="18" charset="0"/>
                <a:cs typeface="Times New Roman" panose="02020603050405020304" pitchFamily="18" charset="0"/>
              </a:rPr>
              <a:t>Written for offensive </a:t>
            </a:r>
            <a:r>
              <a:rPr lang="en-US" sz="2800" dirty="0" smtClean="0">
                <a:latin typeface="Times New Roman" panose="02020603050405020304" pitchFamily="18" charset="0"/>
                <a:cs typeface="Times New Roman" panose="02020603050405020304" pitchFamily="18" charset="0"/>
              </a:rPr>
              <a:t>or </a:t>
            </a:r>
            <a:r>
              <a:rPr lang="en-US" sz="2800" dirty="0">
                <a:latin typeface="Times New Roman" panose="02020603050405020304" pitchFamily="18" charset="0"/>
                <a:cs typeface="Times New Roman" panose="02020603050405020304" pitchFamily="18" charset="0"/>
              </a:rPr>
              <a:t>controversial speech and </a:t>
            </a:r>
            <a:r>
              <a:rPr lang="en-US" sz="2800" dirty="0" smtClean="0">
                <a:latin typeface="Times New Roman" panose="02020603050405020304" pitchFamily="18" charset="0"/>
                <a:cs typeface="Times New Roman" panose="02020603050405020304" pitchFamily="18" charset="0"/>
              </a:rPr>
              <a:t>ideas</a:t>
            </a:r>
            <a:r>
              <a:rPr lang="ar-JO" sz="2800" dirty="0">
                <a:latin typeface="Times New Roman" panose="02020603050405020304" pitchFamily="18" charset="0"/>
                <a:cs typeface="Times New Roman" panose="02020603050405020304" pitchFamily="18" charset="0"/>
              </a:rPr>
              <a:t> </a:t>
            </a:r>
            <a:endParaRPr lang="ar-JO" sz="2800" dirty="0" smtClean="0">
              <a:latin typeface="Times New Roman" panose="02020603050405020304" pitchFamily="18" charset="0"/>
              <a:cs typeface="Times New Roman" panose="02020603050405020304" pitchFamily="18" charset="0"/>
            </a:endParaRPr>
          </a:p>
          <a:p>
            <a:pPr algn="r" rtl="1" eaLnBrk="1" fontAlgn="auto" hangingPunct="1">
              <a:spcAft>
                <a:spcPts val="0"/>
              </a:spcAft>
              <a:defRPr/>
            </a:pPr>
            <a:r>
              <a:rPr lang="ar-JO" sz="2800" dirty="0" smtClean="0">
                <a:latin typeface="Times New Roman" panose="02020603050405020304" pitchFamily="18" charset="0"/>
                <a:cs typeface="Times New Roman" panose="02020603050405020304" pitchFamily="18" charset="0"/>
              </a:rPr>
              <a:t>  </a:t>
            </a:r>
            <a:r>
              <a:rPr lang="ar-JO" sz="2800" dirty="0">
                <a:latin typeface="Times New Roman" panose="02020603050405020304" pitchFamily="18" charset="0"/>
                <a:cs typeface="Times New Roman" panose="02020603050405020304" pitchFamily="18" charset="0"/>
              </a:rPr>
              <a:t>كُتب لخطاب وأفكار مسيئة أو مثيرة </a:t>
            </a:r>
            <a:r>
              <a:rPr lang="ar-JO" sz="2800" dirty="0" smtClean="0">
                <a:latin typeface="Times New Roman" panose="02020603050405020304" pitchFamily="18" charset="0"/>
                <a:cs typeface="Times New Roman" panose="02020603050405020304" pitchFamily="18" charset="0"/>
              </a:rPr>
              <a:t>للجدل </a:t>
            </a:r>
            <a:endParaRPr lang="ar-JO" sz="28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800" dirty="0" smtClean="0">
                <a:latin typeface="Times New Roman" panose="02020603050405020304" pitchFamily="18" charset="0"/>
                <a:cs typeface="Times New Roman" panose="02020603050405020304" pitchFamily="18" charset="0"/>
              </a:rPr>
              <a:t>Covers spoken and written words, pictures, art, and other forms of expression of ideas and opinions</a:t>
            </a:r>
            <a:r>
              <a:rPr lang="ar-JO" sz="2800" dirty="0">
                <a:latin typeface="Times New Roman" panose="02020603050405020304" pitchFamily="18" charset="0"/>
                <a:cs typeface="Times New Roman" panose="02020603050405020304" pitchFamily="18" charset="0"/>
              </a:rPr>
              <a:t> </a:t>
            </a:r>
            <a:endParaRPr lang="ar-JO" sz="2800" dirty="0" smtClean="0">
              <a:latin typeface="Times New Roman" panose="02020603050405020304" pitchFamily="18" charset="0"/>
              <a:cs typeface="Times New Roman" panose="02020603050405020304" pitchFamily="18" charset="0"/>
            </a:endParaRPr>
          </a:p>
          <a:p>
            <a:pPr algn="r" rtl="1" eaLnBrk="1" fontAlgn="auto" hangingPunct="1">
              <a:spcAft>
                <a:spcPts val="0"/>
              </a:spcAft>
              <a:defRPr/>
            </a:pPr>
            <a:r>
              <a:rPr lang="ar-JO" sz="2800" dirty="0" smtClean="0">
                <a:latin typeface="Times New Roman" panose="02020603050405020304" pitchFamily="18" charset="0"/>
                <a:cs typeface="Times New Roman" panose="02020603050405020304" pitchFamily="18" charset="0"/>
              </a:rPr>
              <a:t>يغطي </a:t>
            </a:r>
            <a:r>
              <a:rPr lang="ar-JO" sz="2800" dirty="0">
                <a:latin typeface="Times New Roman" panose="02020603050405020304" pitchFamily="18" charset="0"/>
                <a:cs typeface="Times New Roman" panose="02020603050405020304" pitchFamily="18" charset="0"/>
              </a:rPr>
              <a:t>الكلمات المنطوقة والمكتوبة والصور والفنون وغيرها من أشكال التعبير عن الأفكار والآراء</a:t>
            </a:r>
            <a:endParaRPr lang="en-US" sz="2800" dirty="0" smtClean="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800" dirty="0" smtClean="0">
                <a:latin typeface="Times New Roman" panose="02020603050405020304" pitchFamily="18" charset="0"/>
                <a:cs typeface="Times New Roman" panose="02020603050405020304" pitchFamily="18" charset="0"/>
              </a:rPr>
              <a:t>Restriction </a:t>
            </a:r>
            <a:r>
              <a:rPr lang="en-US" sz="2800" dirty="0">
                <a:latin typeface="Times New Roman" panose="02020603050405020304" pitchFamily="18" charset="0"/>
                <a:cs typeface="Times New Roman" panose="02020603050405020304" pitchFamily="18" charset="0"/>
              </a:rPr>
              <a:t>on the power of government, not individuals or private </a:t>
            </a:r>
            <a:r>
              <a:rPr lang="en-US" sz="2800" dirty="0" smtClean="0">
                <a:latin typeface="Times New Roman" panose="02020603050405020304" pitchFamily="18" charset="0"/>
                <a:cs typeface="Times New Roman" panose="02020603050405020304" pitchFamily="18" charset="0"/>
              </a:rPr>
              <a:t>businesses</a:t>
            </a:r>
            <a:endParaRPr lang="ar-JO" sz="2800" dirty="0" smtClean="0">
              <a:latin typeface="Times New Roman" panose="02020603050405020304" pitchFamily="18" charset="0"/>
              <a:cs typeface="Times New Roman" panose="02020603050405020304" pitchFamily="18" charset="0"/>
            </a:endParaRPr>
          </a:p>
          <a:p>
            <a:pPr algn="r" rtl="1" eaLnBrk="1" fontAlgn="auto" hangingPunct="1">
              <a:spcAft>
                <a:spcPts val="0"/>
              </a:spcAft>
              <a:defRPr/>
            </a:pPr>
            <a:r>
              <a:rPr lang="ar-JO" sz="2800" dirty="0">
                <a:latin typeface="Times New Roman" panose="02020603050405020304" pitchFamily="18" charset="0"/>
                <a:cs typeface="Times New Roman" panose="02020603050405020304" pitchFamily="18" charset="0"/>
              </a:rPr>
              <a:t>تقييد سلطة الحكومة ، وليس الأفراد أو الشركات الخاصة</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156-157</a:t>
            </a:r>
            <a:endParaRPr lang="en-US" dirty="0"/>
          </a:p>
        </p:txBody>
      </p:sp>
      <p:sp>
        <p:nvSpPr>
          <p:cNvPr id="9" name="Rectangle 4"/>
          <p:cNvSpPr>
            <a:spLocks noGrp="1" noChangeArrowheads="1"/>
          </p:cNvSpPr>
          <p:nvPr>
            <p:ph type="title"/>
          </p:nvPr>
        </p:nvSpPr>
        <p:spPr>
          <a:xfrm>
            <a:off x="1219200" y="228600"/>
            <a:ext cx="7162800" cy="838200"/>
          </a:xfrm>
        </p:spPr>
        <p:txBody>
          <a:bodyPr>
            <a:normAutofit fontScale="90000"/>
          </a:bodyPr>
          <a:lstStyle/>
          <a:p>
            <a:pPr eaLnBrk="1" fontAlgn="auto" hangingPunct="1">
              <a:spcAft>
                <a:spcPts val="0"/>
              </a:spcAft>
              <a:defRPr/>
            </a:pPr>
            <a:r>
              <a:rPr lang="en-US" sz="4000" b="1" dirty="0">
                <a:solidFill>
                  <a:srgbClr val="0070C0"/>
                </a:solidFill>
                <a:latin typeface="Times New Roman" panose="02020603050405020304" pitchFamily="18" charset="0"/>
                <a:cs typeface="Times New Roman" panose="02020603050405020304" pitchFamily="18" charset="0"/>
              </a:rPr>
              <a:t>1- Communication Paradigms…</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990600" y="1371600"/>
            <a:ext cx="8153400" cy="4876800"/>
          </a:xfrm>
        </p:spPr>
        <p:txBody>
          <a:bodyPr rtlCol="0">
            <a:normAutofit/>
          </a:bodyPr>
          <a:lstStyle/>
          <a:p>
            <a:pPr eaLnBrk="1" fontAlgn="auto" hangingPunct="1">
              <a:spcAft>
                <a:spcPts val="0"/>
              </a:spcAft>
              <a:buFontTx/>
              <a:buNone/>
              <a:defRPr/>
            </a:pPr>
            <a:r>
              <a:rPr lang="en-US" sz="2800" b="1" dirty="0">
                <a:solidFill>
                  <a:srgbClr val="C00000"/>
                </a:solidFill>
              </a:rPr>
              <a:t>Free-speech Principles (cont</a:t>
            </a:r>
            <a:r>
              <a:rPr lang="en-US" sz="2800" b="1" dirty="0" smtClean="0">
                <a:solidFill>
                  <a:srgbClr val="C00000"/>
                </a:solidFill>
              </a:rPr>
              <a:t>.)</a:t>
            </a:r>
            <a:endParaRPr lang="en-US" sz="2800" b="1" dirty="0">
              <a:solidFill>
                <a:srgbClr val="C00000"/>
              </a:solidFill>
            </a:endParaRPr>
          </a:p>
          <a:p>
            <a:pPr eaLnBrk="1" fontAlgn="auto" hangingPunct="1">
              <a:spcAft>
                <a:spcPts val="0"/>
              </a:spcAft>
              <a:defRPr/>
            </a:pPr>
            <a:r>
              <a:rPr lang="en-US" sz="2800" b="1" u="sng" dirty="0"/>
              <a:t>Supreme Court principles and </a:t>
            </a:r>
            <a:r>
              <a:rPr lang="en-US" sz="2800" b="1" u="sng" dirty="0" smtClean="0"/>
              <a:t>guidelines:</a:t>
            </a:r>
            <a:endParaRPr lang="en-US" sz="2800" b="1" u="sng" dirty="0"/>
          </a:p>
          <a:p>
            <a:pPr lvl="1" eaLnBrk="1" fontAlgn="auto" hangingPunct="1">
              <a:spcAft>
                <a:spcPts val="0"/>
              </a:spcAft>
              <a:defRPr/>
            </a:pPr>
            <a:r>
              <a:rPr lang="en-US" dirty="0" smtClean="0"/>
              <a:t>Anonymous </a:t>
            </a:r>
            <a:r>
              <a:rPr lang="en-US" dirty="0"/>
              <a:t>speech is protected</a:t>
            </a:r>
            <a:r>
              <a:rPr lang="en-US" dirty="0" smtClean="0"/>
              <a:t>.</a:t>
            </a:r>
            <a:endParaRPr lang="ar-JO" dirty="0" smtClean="0"/>
          </a:p>
          <a:p>
            <a:pPr lvl="1" algn="r" rtl="1" eaLnBrk="1" fontAlgn="auto" hangingPunct="1">
              <a:spcAft>
                <a:spcPts val="0"/>
              </a:spcAft>
              <a:defRPr/>
            </a:pPr>
            <a:r>
              <a:rPr lang="ar-JO" dirty="0"/>
              <a:t>الكلام المجهول محمي.</a:t>
            </a:r>
            <a:endParaRPr lang="en-US" dirty="0"/>
          </a:p>
          <a:p>
            <a:pPr lvl="1" eaLnBrk="1" fontAlgn="auto" hangingPunct="1">
              <a:spcAft>
                <a:spcPts val="0"/>
              </a:spcAft>
              <a:defRPr/>
            </a:pPr>
            <a:r>
              <a:rPr lang="en-US" dirty="0"/>
              <a:t>Some restrictions are allowed on advertising.</a:t>
            </a:r>
          </a:p>
          <a:p>
            <a:pPr lvl="1" eaLnBrk="1" fontAlgn="auto" hangingPunct="1">
              <a:spcAft>
                <a:spcPts val="0"/>
              </a:spcAft>
              <a:defRPr/>
            </a:pPr>
            <a:r>
              <a:rPr lang="en-US" dirty="0" smtClean="0"/>
              <a:t>Libel </a:t>
            </a:r>
            <a:r>
              <a:rPr lang="en-US" dirty="0"/>
              <a:t>and direct, specific </a:t>
            </a:r>
            <a:r>
              <a:rPr lang="en-US" dirty="0" smtClean="0"/>
              <a:t>threats are not protected.</a:t>
            </a:r>
            <a:r>
              <a:rPr lang="ar-JO" dirty="0"/>
              <a:t> التشهير </a:t>
            </a:r>
            <a:r>
              <a:rPr lang="ar-JO" dirty="0" smtClean="0"/>
              <a:t>والتهديدات .</a:t>
            </a:r>
            <a:endParaRPr lang="en-US" dirty="0"/>
          </a:p>
          <a:p>
            <a:pPr lvl="1" eaLnBrk="1" fontAlgn="auto" hangingPunct="1">
              <a:spcAft>
                <a:spcPts val="0"/>
              </a:spcAft>
              <a:defRPr/>
            </a:pPr>
            <a:r>
              <a:rPr lang="en-US" dirty="0"/>
              <a:t>Inciting violence is </a:t>
            </a:r>
            <a:r>
              <a:rPr lang="en-US" dirty="0" smtClean="0"/>
              <a:t>illegal.</a:t>
            </a:r>
            <a:endParaRPr lang="ar-JO" dirty="0" smtClean="0"/>
          </a:p>
          <a:p>
            <a:pPr lvl="1" algn="r" rtl="1" eaLnBrk="1" fontAlgn="auto" hangingPunct="1">
              <a:spcAft>
                <a:spcPts val="0"/>
              </a:spcAft>
              <a:defRPr/>
            </a:pPr>
            <a:r>
              <a:rPr lang="ar-JO" dirty="0" smtClean="0"/>
              <a:t> </a:t>
            </a:r>
            <a:r>
              <a:rPr lang="ar-JO" dirty="0"/>
              <a:t>التحريض على العنف غير قانوني.</a:t>
            </a:r>
            <a:endParaRPr lang="en-US" dirty="0"/>
          </a:p>
          <a:p>
            <a:pPr eaLnBrk="1" fontAlgn="auto" hangingPunct="1">
              <a:spcAft>
                <a:spcPts val="0"/>
              </a:spcAft>
              <a:buFontTx/>
              <a:buNone/>
              <a:defRPr/>
            </a:pPr>
            <a:endParaRPr lang="en-US" sz="2800" dirty="0"/>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157</a:t>
            </a:r>
            <a:endParaRPr lang="en-US" dirty="0"/>
          </a:p>
        </p:txBody>
      </p:sp>
      <p:sp>
        <p:nvSpPr>
          <p:cNvPr id="9" name="Rectangle 4"/>
          <p:cNvSpPr>
            <a:spLocks noGrp="1" noChangeArrowheads="1"/>
          </p:cNvSpPr>
          <p:nvPr>
            <p:ph type="title"/>
          </p:nvPr>
        </p:nvSpPr>
        <p:spPr>
          <a:xfrm>
            <a:off x="1219200" y="228601"/>
            <a:ext cx="7391400" cy="838200"/>
          </a:xfrm>
        </p:spPr>
        <p:txBody>
          <a:bodyPr>
            <a:normAutofit/>
          </a:bodyPr>
          <a:lstStyle/>
          <a:p>
            <a:pPr eaLnBrk="1" fontAlgn="auto" hangingPunct="1">
              <a:spcAft>
                <a:spcPts val="0"/>
              </a:spcAft>
              <a:defRPr/>
            </a:pPr>
            <a:r>
              <a:rPr lang="en-US" sz="4000" b="1" dirty="0">
                <a:solidFill>
                  <a:srgbClr val="0070C0"/>
                </a:solidFill>
                <a:latin typeface="Times New Roman" panose="02020603050405020304" pitchFamily="18" charset="0"/>
                <a:cs typeface="Times New Roman" panose="02020603050405020304" pitchFamily="18" charset="0"/>
              </a:rPr>
              <a:t>1- Communication Paradigms…</a:t>
            </a: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990600" y="1504841"/>
            <a:ext cx="7620000" cy="4876800"/>
          </a:xfrm>
        </p:spPr>
        <p:txBody>
          <a:bodyPr rtlCol="0">
            <a:normAutofit/>
          </a:bodyPr>
          <a:lstStyle/>
          <a:p>
            <a:pPr eaLnBrk="1" fontAlgn="auto" hangingPunct="1">
              <a:spcAft>
                <a:spcPts val="0"/>
              </a:spcAft>
              <a:buFontTx/>
              <a:buNone/>
              <a:defRPr/>
            </a:pPr>
            <a:r>
              <a:rPr lang="en-US" b="1" dirty="0" smtClean="0">
                <a:solidFill>
                  <a:srgbClr val="C00000"/>
                </a:solidFill>
              </a:rPr>
              <a:t>Offensive speech</a:t>
            </a:r>
            <a:r>
              <a:rPr lang="en-US" dirty="0" smtClean="0">
                <a:solidFill>
                  <a:srgbClr val="C00000"/>
                </a:solidFill>
              </a:rPr>
              <a:t>:</a:t>
            </a:r>
            <a:r>
              <a:rPr lang="ar-SA" dirty="0" smtClean="0"/>
              <a:t>كلام سيئ </a:t>
            </a:r>
            <a:r>
              <a:rPr lang="en-US" dirty="0" smtClean="0"/>
              <a:t> What </a:t>
            </a:r>
            <a:r>
              <a:rPr lang="en-US" dirty="0"/>
              <a:t>is it? What is illegal?</a:t>
            </a:r>
          </a:p>
          <a:p>
            <a:pPr eaLnBrk="1" fontAlgn="auto" hangingPunct="1">
              <a:spcAft>
                <a:spcPts val="0"/>
              </a:spcAft>
              <a:defRPr/>
            </a:pPr>
            <a:r>
              <a:rPr lang="en-US" dirty="0" smtClean="0"/>
              <a:t>Answers depend </a:t>
            </a:r>
            <a:r>
              <a:rPr lang="en-US" dirty="0"/>
              <a:t>on who you </a:t>
            </a:r>
            <a:r>
              <a:rPr lang="en-US" dirty="0" smtClean="0"/>
              <a:t>are.</a:t>
            </a:r>
            <a:endParaRPr lang="en-US" dirty="0"/>
          </a:p>
          <a:p>
            <a:pPr eaLnBrk="1" fontAlgn="auto" hangingPunct="1">
              <a:spcAft>
                <a:spcPts val="0"/>
              </a:spcAft>
              <a:defRPr/>
            </a:pPr>
            <a:r>
              <a:rPr lang="en-US" dirty="0" smtClean="0"/>
              <a:t>Most efforts </a:t>
            </a:r>
            <a:r>
              <a:rPr lang="en-US" dirty="0"/>
              <a:t>to censor the Internet </a:t>
            </a:r>
            <a:r>
              <a:rPr lang="en-US" dirty="0" smtClean="0"/>
              <a:t>focus </a:t>
            </a:r>
            <a:r>
              <a:rPr lang="en-US" dirty="0"/>
              <a:t>on </a:t>
            </a:r>
            <a:r>
              <a:rPr lang="en-US" dirty="0" smtClean="0"/>
              <a:t>pornographic and other sexually </a:t>
            </a:r>
            <a:r>
              <a:rPr lang="en-US" dirty="0"/>
              <a:t>explicit </a:t>
            </a:r>
            <a:r>
              <a:rPr lang="en-US" dirty="0" smtClean="0"/>
              <a:t>material</a:t>
            </a:r>
          </a:p>
          <a:p>
            <a:pPr marL="0" indent="0" algn="r" rtl="1" eaLnBrk="1" fontAlgn="auto" hangingPunct="1">
              <a:spcAft>
                <a:spcPts val="0"/>
              </a:spcAft>
              <a:buNone/>
              <a:defRPr/>
            </a:pPr>
            <a:r>
              <a:rPr lang="ar-SA" dirty="0" smtClean="0"/>
              <a:t>. </a:t>
            </a:r>
            <a:r>
              <a:rPr lang="ar-SA" dirty="0"/>
              <a:t>تركز معظم الجهود لفرض الرقابة على الإنترنت على المواد الإباحية</a:t>
            </a:r>
            <a:endParaRPr lang="en-US" dirty="0"/>
          </a:p>
        </p:txBody>
      </p:sp>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en-US" sz="4400" b="1" dirty="0" smtClean="0">
                <a:solidFill>
                  <a:srgbClr val="0070C0"/>
                </a:solidFill>
              </a:rPr>
              <a:t>2- Controlling Speech</a:t>
            </a:r>
            <a:endParaRPr lang="en-US" sz="4400" b="1" dirty="0">
              <a:solidFill>
                <a:srgbClr val="0070C0"/>
              </a:solidFill>
            </a:endParaRPr>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a:xfrm>
            <a:off x="762000" y="1489075"/>
            <a:ext cx="8382000" cy="4876800"/>
          </a:xfrm>
          <a:solidFill>
            <a:schemeClr val="accent6">
              <a:lumMod val="20000"/>
              <a:lumOff val="80000"/>
            </a:schemeClr>
          </a:solidFill>
        </p:spPr>
        <p:txBody>
          <a:bodyPr rtlCol="0">
            <a:normAutofit/>
          </a:bodyPr>
          <a:lstStyle/>
          <a:p>
            <a:pPr eaLnBrk="1" fontAlgn="auto" hangingPunct="1">
              <a:lnSpc>
                <a:spcPct val="90000"/>
              </a:lnSpc>
              <a:spcAft>
                <a:spcPts val="0"/>
              </a:spcAft>
              <a:buFontTx/>
              <a:buNone/>
              <a:defRPr/>
            </a:pPr>
            <a:r>
              <a:rPr lang="en-US" sz="2800" b="1" dirty="0">
                <a:solidFill>
                  <a:srgbClr val="C00000"/>
                </a:solidFill>
              </a:rPr>
              <a:t>What was already illegal?</a:t>
            </a:r>
          </a:p>
          <a:p>
            <a:pPr eaLnBrk="1" fontAlgn="auto" hangingPunct="1">
              <a:lnSpc>
                <a:spcPct val="90000"/>
              </a:lnSpc>
              <a:spcAft>
                <a:spcPts val="0"/>
              </a:spcAft>
              <a:defRPr/>
            </a:pPr>
            <a:r>
              <a:rPr lang="en-US" sz="2800" b="1" dirty="0" smtClean="0"/>
              <a:t>Obscenity </a:t>
            </a:r>
            <a:r>
              <a:rPr lang="ar-SA" sz="2800" b="1" dirty="0" smtClean="0"/>
              <a:t>الفواحش </a:t>
            </a:r>
            <a:endParaRPr lang="en-US" sz="2800" b="1" dirty="0"/>
          </a:p>
          <a:p>
            <a:pPr lvl="1" eaLnBrk="1" fontAlgn="auto" hangingPunct="1">
              <a:lnSpc>
                <a:spcPct val="90000"/>
              </a:lnSpc>
              <a:spcAft>
                <a:spcPts val="0"/>
              </a:spcAft>
              <a:defRPr/>
            </a:pPr>
            <a:r>
              <a:rPr lang="en-US" dirty="0" smtClean="0"/>
              <a:t>Depicts </a:t>
            </a:r>
            <a:r>
              <a:rPr lang="en-US" dirty="0"/>
              <a:t>these acts in a patently offensive manner that appeals to prurient interest as judged by a reasonable person using community </a:t>
            </a:r>
            <a:r>
              <a:rPr lang="en-US" dirty="0" smtClean="0"/>
              <a:t>standards</a:t>
            </a:r>
            <a:endParaRPr lang="ar-SA" dirty="0" smtClean="0"/>
          </a:p>
          <a:p>
            <a:pPr marL="400050" lvl="1" indent="-228600" algn="r" rtl="1" eaLnBrk="1" fontAlgn="auto" hangingPunct="1">
              <a:lnSpc>
                <a:spcPct val="90000"/>
              </a:lnSpc>
              <a:spcAft>
                <a:spcPts val="0"/>
              </a:spcAft>
              <a:defRPr/>
            </a:pPr>
            <a:r>
              <a:rPr lang="ar-JO" dirty="0"/>
              <a:t>يصور هذه الأفعال بطريقة مسيئة بشكل واضح تستدعي المصلحة الأولية </a:t>
            </a:r>
            <a:r>
              <a:rPr lang="ar-SA" dirty="0" smtClean="0"/>
              <a:t>الخاضعة ل</a:t>
            </a:r>
            <a:r>
              <a:rPr lang="ar-JO" dirty="0" smtClean="0"/>
              <a:t>معايير </a:t>
            </a:r>
            <a:r>
              <a:rPr lang="ar-JO" dirty="0"/>
              <a:t>المجتمع</a:t>
            </a:r>
            <a:endParaRPr lang="en-US" dirty="0"/>
          </a:p>
          <a:p>
            <a:pPr lvl="1" eaLnBrk="1" fontAlgn="auto" hangingPunct="1">
              <a:lnSpc>
                <a:spcPct val="90000"/>
              </a:lnSpc>
              <a:spcAft>
                <a:spcPts val="0"/>
              </a:spcAft>
              <a:defRPr/>
            </a:pPr>
            <a:r>
              <a:rPr lang="en-US" dirty="0"/>
              <a:t>Lacks literary, artistic, social, political or scientific </a:t>
            </a:r>
            <a:r>
              <a:rPr lang="en-US" dirty="0" smtClean="0"/>
              <a:t>value</a:t>
            </a:r>
          </a:p>
          <a:p>
            <a:pPr marL="457200" lvl="1" indent="-171450" algn="r" rtl="1" eaLnBrk="1" fontAlgn="auto" hangingPunct="1">
              <a:lnSpc>
                <a:spcPct val="90000"/>
              </a:lnSpc>
              <a:spcAft>
                <a:spcPts val="0"/>
              </a:spcAft>
              <a:defRPr/>
            </a:pPr>
            <a:r>
              <a:rPr lang="ar-SA" dirty="0" smtClean="0"/>
              <a:t> </a:t>
            </a:r>
            <a:r>
              <a:rPr lang="ar-SA" dirty="0"/>
              <a:t>يفتقر إلى القيمة الأدبية أو الفنية أو الاجتماعية أو السياسية أو العلمية</a:t>
            </a:r>
            <a:endParaRPr lang="en-US" dirty="0"/>
          </a:p>
        </p:txBody>
      </p:sp>
      <p:sp>
        <p:nvSpPr>
          <p:cNvPr id="3" name="Content Placeholder 2"/>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smtClean="0"/>
              <a:t>159</a:t>
            </a:r>
            <a:endParaRPr lang="en-US" dirty="0"/>
          </a:p>
        </p:txBody>
      </p:sp>
      <p:sp>
        <p:nvSpPr>
          <p:cNvPr id="9" name="Rectangle 4"/>
          <p:cNvSpPr>
            <a:spLocks noGrp="1" noChangeArrowheads="1"/>
          </p:cNvSpPr>
          <p:nvPr>
            <p:ph type="title"/>
          </p:nvPr>
        </p:nvSpPr>
        <p:spPr>
          <a:xfrm>
            <a:off x="1219200" y="228600"/>
            <a:ext cx="7162800" cy="1025525"/>
          </a:xfrm>
        </p:spPr>
        <p:txBody>
          <a:bodyPr>
            <a:normAutofit/>
          </a:bodyPr>
          <a:lstStyle/>
          <a:p>
            <a:pPr eaLnBrk="1" fontAlgn="auto" hangingPunct="1">
              <a:spcAft>
                <a:spcPts val="0"/>
              </a:spcAft>
              <a:defRPr/>
            </a:pPr>
            <a:r>
              <a:rPr lang="en-US" sz="4000" b="1" dirty="0">
                <a:solidFill>
                  <a:srgbClr val="0070C0"/>
                </a:solidFill>
              </a:rPr>
              <a:t>2- Controlling </a:t>
            </a:r>
            <a:r>
              <a:rPr lang="en-US" sz="4000" b="1" dirty="0" smtClean="0">
                <a:solidFill>
                  <a:srgbClr val="0070C0"/>
                </a:solidFill>
              </a:rPr>
              <a:t>Speech …</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5BFACE31A6B047826E54B8186CB91F" ma:contentTypeVersion="2" ma:contentTypeDescription="Create a new document." ma:contentTypeScope="" ma:versionID="027a491855d0a814f5d4176e8bd9aa85">
  <xsd:schema xmlns:xsd="http://www.w3.org/2001/XMLSchema" xmlns:xs="http://www.w3.org/2001/XMLSchema" xmlns:p="http://schemas.microsoft.com/office/2006/metadata/properties" xmlns:ns2="8eabc705-a498-49ce-8c00-07256e55ff3e" targetNamespace="http://schemas.microsoft.com/office/2006/metadata/properties" ma:root="true" ma:fieldsID="af7ec9490d0db88b19a93a5a48ff5695" ns2:_="">
    <xsd:import namespace="8eabc705-a498-49ce-8c00-07256e55ff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bc705-a498-49ce-8c00-07256e55ff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205686-9741-4238-8D9C-495BEDE8D9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abc705-a498-49ce-8c00-07256e55ff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583AB9-E491-4AB2-81FC-07E9A54535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Baase</Template>
  <TotalTime>0</TotalTime>
  <Words>2817</Words>
  <Application>Microsoft Office PowerPoint</Application>
  <PresentationFormat>On-screen Show (4:3)</PresentationFormat>
  <Paragraphs>286</Paragraphs>
  <Slides>27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Baase</vt:lpstr>
      <vt:lpstr>PowerPoint Presentation</vt:lpstr>
      <vt:lpstr>What We Will Cover</vt:lpstr>
      <vt:lpstr>1-Communication Paradigms نماذج الاتصال</vt:lpstr>
      <vt:lpstr>1- Communication Paradigms…</vt:lpstr>
      <vt:lpstr>1- Communication Paradigms…</vt:lpstr>
      <vt:lpstr>1- Communication Paradigms…</vt:lpstr>
      <vt:lpstr>1- Communication Paradigms…</vt:lpstr>
      <vt:lpstr>2- Controlling Speech</vt:lpstr>
      <vt:lpstr>2- Controlling Speech …</vt:lpstr>
      <vt:lpstr>2- Controlling Speech…</vt:lpstr>
      <vt:lpstr>2- Controlling Speech…</vt:lpstr>
      <vt:lpstr>2- Controlling Speech…</vt:lpstr>
      <vt:lpstr>2- Controlling Speech…</vt:lpstr>
      <vt:lpstr>2- Controlling Speech…</vt:lpstr>
      <vt:lpstr>2- Controlling Speech…</vt:lpstr>
      <vt:lpstr>2- Controlling Speech…</vt:lpstr>
      <vt:lpstr>2- Controlling Speech…</vt:lpstr>
      <vt:lpstr>2- Controlling Speech…</vt:lpstr>
      <vt:lpstr>2- Controlling Speech…</vt:lpstr>
      <vt:lpstr>3- Posting, Selling, and Leaking Sensitive Material</vt:lpstr>
      <vt:lpstr>3- Posting, Selling, and Leaking Sensitive Material …</vt:lpstr>
      <vt:lpstr>4- Anonymity   ....</vt:lpstr>
      <vt:lpstr>4- Anonymity   ....</vt:lpstr>
      <vt:lpstr>5- The Global Net: Censorship and Political Freedom …</vt:lpstr>
      <vt:lpstr>5- The Global Net: Censorship and Political Freedom …</vt:lpstr>
      <vt:lpstr>5- The Global Net: Censorship and Political Freedom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2012-09-10T18:53:37Z</dcterms:created>
  <dcterms:modified xsi:type="dcterms:W3CDTF">2023-11-27T21:47:30Z</dcterms:modified>
</cp:coreProperties>
</file>