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8"/>
  </p:notesMasterIdLst>
  <p:sldIdLst>
    <p:sldId id="320" r:id="rId2"/>
    <p:sldId id="268" r:id="rId3"/>
    <p:sldId id="257" r:id="rId4"/>
    <p:sldId id="270" r:id="rId5"/>
    <p:sldId id="271" r:id="rId6"/>
    <p:sldId id="273" r:id="rId7"/>
    <p:sldId id="274" r:id="rId8"/>
    <p:sldId id="275" r:id="rId9"/>
    <p:sldId id="259" r:id="rId10"/>
    <p:sldId id="276" r:id="rId11"/>
    <p:sldId id="277" r:id="rId12"/>
    <p:sldId id="278" r:id="rId13"/>
    <p:sldId id="279" r:id="rId14"/>
    <p:sldId id="280" r:id="rId15"/>
    <p:sldId id="314" r:id="rId16"/>
    <p:sldId id="285" r:id="rId17"/>
    <p:sldId id="289" r:id="rId18"/>
    <p:sldId id="319" r:id="rId19"/>
    <p:sldId id="290" r:id="rId20"/>
    <p:sldId id="311" r:id="rId21"/>
    <p:sldId id="322" r:id="rId22"/>
    <p:sldId id="294" r:id="rId23"/>
    <p:sldId id="295" r:id="rId24"/>
    <p:sldId id="296" r:id="rId25"/>
    <p:sldId id="297" r:id="rId26"/>
    <p:sldId id="299" r:id="rId27"/>
    <p:sldId id="323" r:id="rId28"/>
    <p:sldId id="300" r:id="rId29"/>
    <p:sldId id="301" r:id="rId30"/>
    <p:sldId id="302" r:id="rId31"/>
    <p:sldId id="303" r:id="rId32"/>
    <p:sldId id="321" r:id="rId33"/>
    <p:sldId id="305" r:id="rId34"/>
    <p:sldId id="306" r:id="rId35"/>
    <p:sldId id="265" r:id="rId36"/>
    <p:sldId id="308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>
      <p:cViewPr varScale="1">
        <p:scale>
          <a:sx n="73" d="100"/>
          <a:sy n="73" d="100"/>
        </p:scale>
        <p:origin x="1338" y="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39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1142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43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F12014AE-52B4-4732-A998-0B59F15AACC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/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878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/>
          </p:cNvPr>
          <p:cNvSpPr>
            <a:spLocks noChangeArrowheads="1"/>
          </p:cNvSpPr>
          <p:nvPr userDrawn="1"/>
        </p:nvSpPr>
        <p:spPr bwMode="auto">
          <a:xfrm>
            <a:off x="18288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  <a:ea typeface="+mn-ea"/>
              </a:rPr>
              <a:t>Copyright © Pearson Education, Inc. Publishing as Pearson Addison-Wesley</a:t>
            </a:r>
          </a:p>
        </p:txBody>
      </p:sp>
      <p:sp>
        <p:nvSpPr>
          <p:cNvPr id="370693" name="Rectangle 5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924800" cy="3200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ctr">
              <a:defRPr sz="2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1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343D9F72-034C-47D7-8C51-3718A0EF306F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4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FE62D353-A11E-44B7-921C-932A21DF7B64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8ABB7C01-EF0A-44FF-9A30-8CA4747FAB38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5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9492B3C-C010-46B0-B17C-1D8CC9DA9367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3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3F46563-199E-42A0-8188-DAEDE116CC2A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1A92016-25E6-4CE9-9334-6B8E750AF262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53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FA33517B-5760-472F-BDBA-A19DB9F00A12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7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E06FE962-98BA-4D26-81AC-3895D06D7908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8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FB983BB-B741-4955-BD4E-41F78676257B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96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3D65274-2F92-4B77-8B7D-E350D8C3653D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6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/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7ACE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69669" name="Rectangle 5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49708D6E-DCAC-4CF8-86A4-1AE9D5624513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E382674E-4AEA-4F28-8BCA-82D2CD472585}" type="slidenum">
              <a:rPr lang="en-US" altLang="en-US" sz="1200" smtClean="0">
                <a:solidFill>
                  <a:schemeClr val="bg1"/>
                </a:solidFill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/>
          </p:cNvPr>
          <p:cNvSpPr>
            <a:spLocks noChangeArrowheads="1"/>
          </p:cNvSpPr>
          <p:nvPr userDrawn="1"/>
        </p:nvSpPr>
        <p:spPr bwMode="auto">
          <a:xfrm>
            <a:off x="0" y="64770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  <a:ea typeface="+mn-ea"/>
              </a:rPr>
              <a:t>Copyright ©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Times" panose="02020603050405020304" pitchFamily="18" charset="0"/>
              </a:rPr>
              <a:t/>
            </a:r>
            <a:br>
              <a:rPr lang="en-US" altLang="en-US" sz="3200" smtClean="0">
                <a:latin typeface="Times" panose="02020603050405020304" pitchFamily="18" charset="0"/>
              </a:rPr>
            </a:br>
            <a:r>
              <a:rPr lang="en-US" altLang="en-US" sz="3200" smtClean="0">
                <a:latin typeface="Times" panose="02020603050405020304" pitchFamily="18" charset="0"/>
              </a:rPr>
              <a:t> </a:t>
            </a:r>
            <a:endParaRPr lang="en-US" altLang="en-US" smtClean="0"/>
          </a:p>
        </p:txBody>
      </p:sp>
      <p:sp>
        <p:nvSpPr>
          <p:cNvPr id="4099" name="Rectangle 3" descr="Pink tissue paper"/>
          <p:cNvSpPr>
            <a:spLocks noGrp="1" noChangeArrowheads="1"/>
          </p:cNvSpPr>
          <p:nvPr>
            <p:ph type="subTitle" idx="4294967295"/>
          </p:nvPr>
        </p:nvSpPr>
        <p:spPr>
          <a:xfrm>
            <a:off x="1257300" y="2667000"/>
            <a:ext cx="6781800" cy="1143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indent="0" algn="ctr" eaLnBrk="1" hangingPunct="1">
              <a:buFont typeface="Times" panose="02020603050405020304" pitchFamily="18" charset="0"/>
              <a:buNone/>
            </a:pPr>
            <a:r>
              <a:rPr lang="en-US" altLang="en-US" sz="4400" b="1" smtClean="0">
                <a:latin typeface="Times" panose="02020603050405020304" pitchFamily="18" charset="0"/>
              </a:rPr>
              <a:t>Intellectual Property</a:t>
            </a:r>
          </a:p>
        </p:txBody>
      </p:sp>
      <p:sp>
        <p:nvSpPr>
          <p:cNvPr id="4100" name="TextBox 2"/>
          <p:cNvSpPr txBox="1">
            <a:spLocks noChangeArrowheads="1"/>
          </p:cNvSpPr>
          <p:nvPr/>
        </p:nvSpPr>
        <p:spPr bwMode="auto">
          <a:xfrm>
            <a:off x="3427413" y="1985963"/>
            <a:ext cx="2441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="1"/>
              <a:t>Chapter 4 </a:t>
            </a:r>
          </a:p>
        </p:txBody>
      </p:sp>
      <p:pic>
        <p:nvPicPr>
          <p:cNvPr id="410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396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2892968-12D3-4DEE-B12F-68633A4D9107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1- Trade Secret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305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Confidential piece of intellectual prope</a:t>
            </a:r>
            <a:r>
              <a:rPr lang="en-US" altLang="en-US" sz="2600" smtClean="0">
                <a:solidFill>
                  <a:srgbClr val="C00000"/>
                </a:solidFill>
              </a:rPr>
              <a:t>r</a:t>
            </a:r>
            <a:r>
              <a:rPr lang="en-US" altLang="en-US" sz="2600" smtClean="0"/>
              <a:t>ty that gives company a competitive advantage</a:t>
            </a:r>
            <a:r>
              <a:rPr lang="ar-JO" altLang="en-US" sz="2600" smtClean="0"/>
              <a:t>سرية </a:t>
            </a:r>
            <a:r>
              <a:rPr lang="ar-SA" altLang="en-US" sz="2600" smtClean="0"/>
              <a:t> </a:t>
            </a:r>
            <a:endParaRPr lang="en-US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Employees are asked to make confidentiality agreement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Examples: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smtClean="0"/>
              <a:t>Formulas</a:t>
            </a:r>
            <a:r>
              <a:rPr lang="ar-JO" altLang="en-US" sz="2000" b="1" smtClean="0"/>
              <a:t>مكونات </a:t>
            </a:r>
            <a:r>
              <a:rPr lang="en-US" altLang="en-US" sz="2000" b="1" smtClean="0"/>
              <a:t>, customers’ lists, strategic plans, branded design</a:t>
            </a:r>
            <a:r>
              <a:rPr lang="ar-JO" altLang="en-US" sz="2000" b="1" smtClean="0"/>
              <a:t>.</a:t>
            </a:r>
            <a:endParaRPr lang="en-US" altLang="en-US" sz="20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Not suitable for all intellectual properties (</a:t>
            </a:r>
            <a:r>
              <a:rPr lang="en-US" altLang="en-US" sz="2200" smtClean="0"/>
              <a:t>movies- they should be viewed and </a:t>
            </a:r>
            <a:r>
              <a:rPr lang="en-US" altLang="en-US" sz="2200" smtClean="0">
                <a:solidFill>
                  <a:srgbClr val="C00000"/>
                </a:solidFill>
              </a:rPr>
              <a:t>n</a:t>
            </a:r>
            <a:r>
              <a:rPr lang="en-US" altLang="en-US" sz="2200" smtClean="0"/>
              <a:t>ot to be kept in secret??)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Reverse engineering allowed (</a:t>
            </a:r>
            <a:r>
              <a:rPr lang="en-US" altLang="en-US" sz="2200" smtClean="0"/>
              <a:t>buying a can of Coca-Cola and trying to figure out it’s formula is legal</a:t>
            </a:r>
            <a:r>
              <a:rPr lang="en-US" altLang="en-US" sz="26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smtClean="0"/>
              <a:t>May be compromised when employees leave firm</a:t>
            </a:r>
            <a:endParaRPr lang="ar-JO" altLang="en-US" sz="2600" smtClean="0"/>
          </a:p>
          <a:p>
            <a:pPr eaLnBrk="1" hangingPunct="1">
              <a:lnSpc>
                <a:spcPct val="90000"/>
              </a:lnSpc>
            </a:pPr>
            <a:r>
              <a:rPr lang="ar-JO" altLang="en-US" sz="2600" smtClean="0"/>
              <a:t>التعرض للخطر </a:t>
            </a:r>
            <a:endParaRPr lang="en-US" altLang="en-US" sz="26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5E950596-CD6A-48DE-B034-29F25EEE5470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2- Trademark,  Service Mark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77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Trademark: Identifies goods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given by a government to a distinctive product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smtClean="0"/>
              <a:t>By word, symbol, picture, color, smell, sound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Service mark: </a:t>
            </a:r>
            <a:r>
              <a:rPr lang="en-US" altLang="en-US" sz="2200" smtClean="0"/>
              <a:t>Identifies services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Company can establish a “brand name</a:t>
            </a:r>
            <a:r>
              <a:rPr lang="en-US" altLang="en-US" sz="2200" smtClean="0"/>
              <a:t>”(</a:t>
            </a:r>
            <a:r>
              <a:rPr lang="ar-JO" altLang="en-US" sz="2200" smtClean="0"/>
              <a:t> </a:t>
            </a:r>
            <a:r>
              <a:rPr lang="en-US" altLang="en-US" sz="2200" smtClean="0"/>
              <a:t>apple, Nike, H&amp;M, Adidas, Zara).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Does not expire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If brand name becomes common noun, trademark may be lost </a:t>
            </a:r>
            <a:r>
              <a:rPr lang="en-US" altLang="en-US" sz="2200" smtClean="0">
                <a:solidFill>
                  <a:srgbClr val="C00000"/>
                </a:solidFill>
              </a:rPr>
              <a:t>(Aspirin) ( fine) ( Tide)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Companies advertise to </a:t>
            </a:r>
            <a:r>
              <a:rPr lang="en-US" altLang="en-US" sz="2600" u="sng" smtClean="0"/>
              <a:t>protect</a:t>
            </a:r>
            <a:r>
              <a:rPr lang="en-US" altLang="en-US" sz="2600" smtClean="0"/>
              <a:t> their trademarks, using </a:t>
            </a:r>
            <a:r>
              <a:rPr lang="en-US" altLang="en-US" sz="2600" smtClean="0">
                <a:solidFill>
                  <a:srgbClr val="C00000"/>
                </a:solidFill>
              </a:rPr>
              <a:t>adjectives</a:t>
            </a:r>
            <a:r>
              <a:rPr lang="en-US" altLang="en-US" sz="2600" smtClean="0"/>
              <a:t> not verbs or nouns.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smtClean="0"/>
              <a:t>Companies also </a:t>
            </a:r>
            <a:r>
              <a:rPr lang="en-US" altLang="en-US" sz="2600" u="sng" smtClean="0"/>
              <a:t>protect</a:t>
            </a:r>
            <a:r>
              <a:rPr lang="en-US" altLang="en-US" sz="2600" smtClean="0"/>
              <a:t> trademarks by </a:t>
            </a:r>
            <a:r>
              <a:rPr lang="en-US" altLang="en-US" sz="2600" smtClean="0">
                <a:solidFill>
                  <a:srgbClr val="C00000"/>
                </a:solidFill>
              </a:rPr>
              <a:t>contacting those who misuse them </a:t>
            </a:r>
            <a:r>
              <a:rPr lang="en-US" altLang="en-US" sz="2600" smtClean="0"/>
              <a:t>(Photoshop must not be used as verb or noun from misusers)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6EAF3A5-748D-477D-8C82-6A443235FAFB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3- Patent</a:t>
            </a:r>
            <a:r>
              <a:rPr lang="ar-SA" altLang="en-US" smtClean="0"/>
              <a:t> </a:t>
            </a:r>
            <a:r>
              <a:rPr lang="ar-SA" altLang="en-US" sz="2000" smtClean="0"/>
              <a:t>براءة اختراع  </a:t>
            </a:r>
            <a:endParaRPr lang="en-US" altLang="en-US" sz="20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</a:t>
            </a:r>
            <a:r>
              <a:rPr lang="en-US" altLang="en-US" sz="2800" u="sng" smtClean="0"/>
              <a:t>public </a:t>
            </a:r>
            <a:r>
              <a:rPr lang="en-US" altLang="en-US" sz="2800" smtClean="0"/>
              <a:t>(not secret) document that provides detailed description of invention</a:t>
            </a:r>
            <a:r>
              <a:rPr lang="ar-SA" altLang="en-US" sz="2800" smtClean="0"/>
              <a:t>اختراع 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Provides owner with exclusive right to the invention</a:t>
            </a:r>
            <a:r>
              <a:rPr lang="ar-SA" altLang="en-US" sz="2800" smtClean="0"/>
              <a:t> 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Owner can prevent others from making, using, or selling invention for 20 years</a:t>
            </a:r>
            <a:r>
              <a:rPr lang="ar-SA" altLang="en-US" sz="2800" smtClean="0"/>
              <a:t>.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After that anyone can make use of the idea</a:t>
            </a:r>
          </a:p>
          <a:p>
            <a:pPr eaLnBrk="1" hangingPunct="1"/>
            <a:r>
              <a:rPr lang="en-US" altLang="en-US" sz="2800" smtClean="0"/>
              <a:t>Example: </a:t>
            </a:r>
            <a:r>
              <a:rPr lang="en-US" altLang="en-US" sz="2200" smtClean="0"/>
              <a:t>Polaroid vs Kodak- instant photography</a:t>
            </a:r>
            <a:r>
              <a:rPr lang="ar-SA" altLang="en-US" sz="2200" smtClean="0"/>
              <a:t> شركة كوداك مقابل شركة بولاريد _البديل التصوير الفوري </a:t>
            </a:r>
            <a:endParaRPr lang="en-US" altLang="en-US" sz="2200" smtClean="0"/>
          </a:p>
        </p:txBody>
      </p:sp>
      <p:pic>
        <p:nvPicPr>
          <p:cNvPr id="15365" name="Picture 6" descr="Fujifilm Blue instax mini 11 Instant Came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38" y="5715000"/>
            <a:ext cx="1214437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21752C6-21D3-43B2-9FC2-0235DA725C40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4- Copyright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Provides owner of an original work five rights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Reproduction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Distribution (copies of the work to public)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Public display (copies of the work in public place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Public performance. (quality)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smtClean="0"/>
              <a:t>Production of derivative works.( other copies)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Examples: </a:t>
            </a:r>
            <a:r>
              <a:rPr lang="en-US" altLang="en-US" sz="2200" b="1" smtClean="0"/>
              <a:t>movie, music, SW, book industry.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Copyright protection has expanded greatly since 1970.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02675823-9FD9-45E0-8645-0C2FE33480E6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50"/>
                </a:solidFill>
              </a:rPr>
              <a:t>Fair Use Concept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1225"/>
            <a:ext cx="8686800" cy="594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 smtClean="0"/>
              <a:t>Sometimes legal to reproduce a copyrighted work without pe</a:t>
            </a:r>
            <a:r>
              <a:rPr lang="en-US" altLang="en-US" sz="2800" dirty="0" smtClean="0">
                <a:solidFill>
                  <a:srgbClr val="C00000"/>
                </a:solidFill>
              </a:rPr>
              <a:t>r</a:t>
            </a:r>
            <a:r>
              <a:rPr lang="en-US" altLang="en-US" sz="2800" dirty="0" smtClean="0"/>
              <a:t>mission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smtClean="0"/>
              <a:t>Citing short exce</a:t>
            </a:r>
            <a:r>
              <a:rPr lang="en-US" altLang="en-US" sz="2400" dirty="0" smtClean="0">
                <a:solidFill>
                  <a:srgbClr val="C00000"/>
                </a:solidFill>
              </a:rPr>
              <a:t>r</a:t>
            </a:r>
            <a:r>
              <a:rPr lang="en-US" altLang="en-US" sz="2400" dirty="0" smtClean="0"/>
              <a:t>pts for teaching, research, criticism, commentary, news reporting 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ar-JO" altLang="en-US" sz="2400" dirty="0" smtClean="0"/>
              <a:t>اقتباس مقتطفات قصيرة للتدريس والبحث والنقد والتعليق والتقرير الإخباري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b="1" dirty="0" smtClean="0"/>
              <a:t>Courts consider four factors </a:t>
            </a:r>
            <a:r>
              <a:rPr lang="en-US" altLang="en-US" sz="2000" b="1" dirty="0"/>
              <a:t>or the </a:t>
            </a:r>
            <a:r>
              <a:rPr lang="en-US" sz="2000" b="1" dirty="0"/>
              <a:t>four factors to consider in determining whether a particular use is a “fair use”:</a:t>
            </a:r>
            <a:endParaRPr lang="en-US" altLang="en-US" sz="2000" b="1" dirty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1-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Purpose and character of use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(Educational is permissible not commercial)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2- </a:t>
            </a:r>
            <a:r>
              <a:rPr lang="en-US" altLang="en-US" sz="2400" b="1" dirty="0">
                <a:solidFill>
                  <a:srgbClr val="00B050"/>
                </a:solidFill>
              </a:rPr>
              <a:t>Nature of work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Fiction vs nonfiction (</a:t>
            </a:r>
            <a:r>
              <a:rPr lang="en-US" altLang="en-US" sz="2000" u="sng" dirty="0" smtClean="0"/>
              <a:t>facts</a:t>
            </a:r>
            <a:r>
              <a:rPr lang="en-US" altLang="en-US" sz="2000" dirty="0" smtClean="0"/>
              <a:t>) and published preferred over non-published </a:t>
            </a:r>
            <a:r>
              <a:rPr lang="ar-SA" altLang="en-US" sz="2000" dirty="0" smtClean="0"/>
              <a:t>خيال وواقعي </a:t>
            </a:r>
            <a:endParaRPr lang="en-US" altLang="en-US" sz="2000" dirty="0" smtClean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3- </a:t>
            </a:r>
            <a:r>
              <a:rPr lang="en-US" altLang="en-US" sz="2400" b="1" dirty="0">
                <a:solidFill>
                  <a:srgbClr val="00B050"/>
                </a:solidFill>
              </a:rPr>
              <a:t>Amount of work being copied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Brief exce</a:t>
            </a:r>
            <a:r>
              <a:rPr lang="en-US" altLang="en-US" sz="2000" dirty="0" smtClean="0">
                <a:solidFill>
                  <a:srgbClr val="C00000"/>
                </a:solidFill>
              </a:rPr>
              <a:t>r</a:t>
            </a:r>
            <a:r>
              <a:rPr lang="en-US" altLang="en-US" sz="2000" dirty="0" smtClean="0"/>
              <a:t>pts not the entire work</a:t>
            </a:r>
            <a:r>
              <a:rPr lang="ar-SA" altLang="en-US" sz="2000" dirty="0" smtClean="0"/>
              <a:t> مختصرة </a:t>
            </a:r>
            <a:endParaRPr lang="en-US" altLang="en-US" sz="2000" dirty="0" smtClean="0"/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 smtClean="0"/>
              <a:t>4- 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Effect </a:t>
            </a:r>
            <a:r>
              <a:rPr lang="en-US" altLang="en-US" sz="2400" b="1" dirty="0">
                <a:solidFill>
                  <a:srgbClr val="00B050"/>
                </a:solidFill>
              </a:rPr>
              <a:t>on market for work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The use of out of print is pe</a:t>
            </a:r>
            <a:r>
              <a:rPr lang="en-US" altLang="en-US" sz="2000" dirty="0" smtClean="0">
                <a:solidFill>
                  <a:srgbClr val="C00000"/>
                </a:solidFill>
              </a:rPr>
              <a:t>r</a:t>
            </a:r>
            <a:r>
              <a:rPr lang="en-US" altLang="en-US" sz="2000" dirty="0" smtClean="0"/>
              <a:t>missible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56F6484F-5D87-4FE7-A82E-75AD35EB034B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Digital Recording Technology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Copying from vinyl records to cassette tapes introduced distortions (bad quality)</a:t>
            </a:r>
          </a:p>
          <a:p>
            <a:pPr eaLnBrk="1" hangingPunct="1"/>
            <a:r>
              <a:rPr lang="en-US" altLang="en-US" sz="2200" smtClean="0"/>
              <a:t>Introduction of compact disc (CD) a benefit for music industry</a:t>
            </a:r>
          </a:p>
          <a:p>
            <a:pPr lvl="1" eaLnBrk="1" hangingPunct="1"/>
            <a:r>
              <a:rPr lang="en-US" altLang="en-US" sz="2200" smtClean="0">
                <a:solidFill>
                  <a:srgbClr val="C00000"/>
                </a:solidFill>
              </a:rPr>
              <a:t>Cheaper to produce than vinyl records</a:t>
            </a:r>
          </a:p>
          <a:p>
            <a:pPr lvl="1" eaLnBrk="1" hangingPunct="1"/>
            <a:r>
              <a:rPr lang="en-US" altLang="en-US" sz="2200" smtClean="0">
                <a:solidFill>
                  <a:srgbClr val="C00000"/>
                </a:solidFill>
              </a:rPr>
              <a:t>Higher quality</a:t>
            </a:r>
          </a:p>
          <a:p>
            <a:pPr lvl="1" eaLnBrk="1" hangingPunct="1"/>
            <a:r>
              <a:rPr lang="en-US" altLang="en-US" sz="2200" smtClean="0">
                <a:solidFill>
                  <a:srgbClr val="C00000"/>
                </a:solidFill>
              </a:rPr>
              <a:t>Higher price  (companies charge more)</a:t>
            </a:r>
            <a:r>
              <a:rPr lang="en-US" altLang="en-US" sz="2200" smtClean="0">
                <a:solidFill>
                  <a:srgbClr val="C00000"/>
                </a:solidFill>
                <a:sym typeface="Symbol" panose="05050102010706020507" pitchFamily="18" charset="2"/>
              </a:rPr>
              <a:t> higher profits</a:t>
            </a:r>
          </a:p>
          <a:p>
            <a:pPr eaLnBrk="1" hangingPunct="1"/>
            <a:r>
              <a:rPr lang="en-US" altLang="en-US" smtClean="0">
                <a:sym typeface="Symbol" panose="05050102010706020507" pitchFamily="18" charset="2"/>
              </a:rPr>
              <a:t>BUT it’s possible to make a perfect copy of a CD</a:t>
            </a: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4196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E4B8842-BF4F-41D8-BA56-0AB7CDAE7B97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Digital Rights Management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Actions </a:t>
            </a:r>
            <a:r>
              <a:rPr lang="en-US" altLang="en-US" u="sng" dirty="0" smtClean="0"/>
              <a:t>owners</a:t>
            </a:r>
            <a:r>
              <a:rPr lang="en-US" altLang="en-US" dirty="0" smtClean="0"/>
              <a:t> of digital intellectual property take to protect their rights</a:t>
            </a:r>
          </a:p>
          <a:p>
            <a:pPr eaLnBrk="1" hangingPunct="1"/>
            <a:r>
              <a:rPr lang="en-US" altLang="en-US" sz="2400" b="1" dirty="0" smtClean="0"/>
              <a:t>Approaches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C00000"/>
                </a:solidFill>
              </a:rPr>
              <a:t>Encrypt digital content</a:t>
            </a:r>
          </a:p>
          <a:p>
            <a:pPr lvl="1" eaLnBrk="1" hangingPunct="1"/>
            <a:r>
              <a:rPr lang="en-US" altLang="en-US" sz="2600" dirty="0" smtClean="0">
                <a:solidFill>
                  <a:srgbClr val="C00000"/>
                </a:solidFill>
              </a:rPr>
              <a:t>Digital marking so devices can recognize content as copy-protected </a:t>
            </a:r>
            <a:r>
              <a:rPr lang="ar-SA" altLang="en-US" sz="2600" dirty="0" smtClean="0">
                <a:solidFill>
                  <a:srgbClr val="C00000"/>
                </a:solidFill>
              </a:rPr>
              <a:t>منع النسخ </a:t>
            </a:r>
            <a:endParaRPr lang="en-US" altLang="en-US" sz="26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2644352-B28D-4EE9-A176-4A35C14E4FB2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00B050"/>
                </a:solidFill>
              </a:rPr>
              <a:t>Criticisms of Digital Rights Management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763000" cy="41148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Any technological “fix” is bound to fail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DRM reduce fair use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DRM could reduce competition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/>
              <a:t>Some schemes </a:t>
            </a:r>
            <a:r>
              <a:rPr lang="ar-SA" altLang="en-US" dirty="0" smtClean="0"/>
              <a:t>مخطط </a:t>
            </a:r>
            <a:r>
              <a:rPr lang="en-US" altLang="en-US" dirty="0" smtClean="0"/>
              <a:t> make unknown access impossible</a:t>
            </a:r>
          </a:p>
          <a:p>
            <a:pPr lvl="1" eaLnBrk="1" hangingPunct="1"/>
            <a:r>
              <a:rPr lang="en-US" altLang="en-US" sz="2200" dirty="0" smtClean="0"/>
              <a:t>Media Player tracks the contents the users view</a:t>
            </a:r>
            <a:endParaRPr lang="ar-SA" altLang="en-US" sz="2200" dirty="0" smtClean="0"/>
          </a:p>
          <a:p>
            <a:pPr lvl="1" eaLnBrk="1" hangingPunct="1"/>
            <a:r>
              <a:rPr lang="ar-SA" altLang="en-US" sz="2200" dirty="0" smtClean="0"/>
              <a:t> </a:t>
            </a:r>
            <a:r>
              <a:rPr lang="ar-JO" altLang="en-US" sz="2200" dirty="0" smtClean="0"/>
              <a:t>تتبع تشغيل الوسائط </a:t>
            </a:r>
            <a:endParaRPr lang="en-US" altLang="en-US" sz="2200" dirty="0" smtClean="0"/>
          </a:p>
        </p:txBody>
      </p:sp>
      <p:sp>
        <p:nvSpPr>
          <p:cNvPr id="20485" name="Rectangle 1"/>
          <p:cNvSpPr>
            <a:spLocks noChangeArrowheads="1"/>
          </p:cNvSpPr>
          <p:nvPr/>
        </p:nvSpPr>
        <p:spPr bwMode="auto">
          <a:xfrm>
            <a:off x="2895600" y="882650"/>
            <a:ext cx="3122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ar-SA" altLang="en-US" sz="2400">
                <a:solidFill>
                  <a:srgbClr val="00B050"/>
                </a:solidFill>
                <a:cs typeface="Arial" panose="020B0604020202020204" pitchFamily="34" charset="0"/>
              </a:rPr>
              <a:t>انتقادات لإدارة الحقوق الرقمية</a:t>
            </a:r>
            <a:endParaRPr lang="en-US" alt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F2E20E0-3E49-4DDA-9C60-0815FC8BC130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Peer-to-Peer Networks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smtClean="0"/>
              <a:t>Peer-to-peer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Transient network </a:t>
            </a:r>
            <a:r>
              <a:rPr lang="ar-JO" altLang="en-US" sz="2400" smtClean="0"/>
              <a:t>شبكة عابرة</a:t>
            </a:r>
            <a:endParaRPr lang="en-US" alt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Connects computers running same networking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Computers can access files stored on each other’s hard drives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smtClean="0"/>
              <a:t>How P2P networks facilitate data exchange</a:t>
            </a:r>
            <a:r>
              <a:rPr lang="ar-SA" altLang="en-US" sz="2400" b="1" smtClean="0"/>
              <a:t>  </a:t>
            </a:r>
            <a:r>
              <a:rPr lang="en-US" altLang="en-US" sz="2400" b="1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Give each user </a:t>
            </a:r>
            <a:r>
              <a:rPr lang="en-US" altLang="en-US" sz="2400" u="sng" smtClean="0">
                <a:solidFill>
                  <a:srgbClr val="C00000"/>
                </a:solidFill>
              </a:rPr>
              <a:t>access</a:t>
            </a:r>
            <a:r>
              <a:rPr lang="en-US" altLang="en-US" sz="2400" smtClean="0"/>
              <a:t> to data stored in many other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Support synchronized </a:t>
            </a:r>
            <a:r>
              <a:rPr lang="en-US" altLang="en-US" sz="2400" u="sng" smtClean="0">
                <a:solidFill>
                  <a:srgbClr val="C00000"/>
                </a:solidFill>
              </a:rPr>
              <a:t>file transfers</a:t>
            </a:r>
            <a:r>
              <a:rPr lang="en-US" altLang="en-US" sz="2400" smtClean="0">
                <a:solidFill>
                  <a:srgbClr val="C00000"/>
                </a:solidFill>
              </a:rPr>
              <a:t> </a:t>
            </a:r>
            <a:r>
              <a:rPr lang="en-US" altLang="en-US" sz="2400" smtClean="0"/>
              <a:t>among random pairs of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Allow users to </a:t>
            </a:r>
            <a:r>
              <a:rPr lang="en-US" altLang="en-US" sz="2400" u="sng" smtClean="0">
                <a:solidFill>
                  <a:srgbClr val="C00000"/>
                </a:solidFill>
              </a:rPr>
              <a:t>identify systems with faster file exchange speeds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smtClean="0"/>
              <a:t>Ex: (PCs that have faster transfer rate because they have ADSL speed)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98ADD25-3355-47A5-AE30-52B83C35344F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Napster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Peer-to-peer music exchange network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Began operation in 1999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Sued by RIAA (Recording Industry Association of America ) for copyright violations.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ar-JO" altLang="en-US" sz="2600" dirty="0" smtClean="0"/>
              <a:t>رفع دعوى قضائية من قبل جمعية صناعة التسجيلات الأمريكية) لانتهاكات حقوق النشر)</a:t>
            </a:r>
            <a:endParaRPr lang="en-US" alt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Courts ruled in favor of RIAA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Went off-line in July 2001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Re-emerged in 2003 as a subscription music service</a:t>
            </a:r>
            <a:endParaRPr lang="ar-JO" altLang="en-US" sz="2600" dirty="0" smtClean="0"/>
          </a:p>
          <a:p>
            <a:pPr algn="r" rtl="1" eaLnBrk="1" hangingPunct="1">
              <a:lnSpc>
                <a:spcPct val="90000"/>
              </a:lnSpc>
            </a:pPr>
            <a:r>
              <a:rPr lang="ar-JO" altLang="en-US" sz="2600" dirty="0" smtClean="0"/>
              <a:t>عادت للظهور في عام</a:t>
            </a:r>
            <a:endParaRPr lang="en-US" altLang="en-US" sz="2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E169B6C-8B92-4F19-91B0-559C4C2264CF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Overview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4488" y="923925"/>
            <a:ext cx="7772400" cy="54102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Intellectual property rights</a:t>
            </a:r>
          </a:p>
          <a:p>
            <a:pPr eaLnBrk="1" hangingPunct="1"/>
            <a:r>
              <a:rPr lang="en-US" altLang="en-US" smtClean="0"/>
              <a:t>Protecting intellectual property</a:t>
            </a:r>
          </a:p>
          <a:p>
            <a:pPr eaLnBrk="1" hangingPunct="1"/>
            <a:r>
              <a:rPr lang="en-US" altLang="en-US" smtClean="0"/>
              <a:t>Fair use</a:t>
            </a:r>
          </a:p>
          <a:p>
            <a:pPr eaLnBrk="1" hangingPunct="1"/>
            <a:r>
              <a:rPr lang="en-US" altLang="en-US" smtClean="0"/>
              <a:t>Peer-to-peer networks</a:t>
            </a:r>
          </a:p>
          <a:p>
            <a:pPr eaLnBrk="1" hangingPunct="1"/>
            <a:r>
              <a:rPr lang="en-US" altLang="en-US" smtClean="0"/>
              <a:t>Protections for software</a:t>
            </a:r>
          </a:p>
          <a:p>
            <a:pPr eaLnBrk="1" hangingPunct="1"/>
            <a:r>
              <a:rPr lang="en-US" altLang="en-US" smtClean="0"/>
              <a:t>Open-source software</a:t>
            </a:r>
          </a:p>
          <a:p>
            <a:pPr eaLnBrk="1" hangingPunct="1"/>
            <a:r>
              <a:rPr lang="en-US" altLang="en-US" smtClean="0"/>
              <a:t>Legitimacy of intellectual property </a:t>
            </a:r>
            <a:r>
              <a:rPr lang="ar-SA" altLang="en-US" smtClean="0"/>
              <a:t>ج</a:t>
            </a:r>
            <a:r>
              <a:rPr lang="en-US" altLang="en-US" smtClean="0"/>
              <a:t>protection for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CAFB9D6-D3BB-493C-9B8B-28DF13F424D4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175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00B050"/>
                </a:solidFill>
              </a:rPr>
              <a:t>BitTorrent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ar-SA" altLang="en-US" sz="2500" b="0" dirty="0" smtClean="0">
                <a:solidFill>
                  <a:srgbClr val="00B050"/>
                </a:solidFill>
              </a:rPr>
              <a:t>تدفق وانسياب المعلومات</a:t>
            </a:r>
            <a:r>
              <a:rPr lang="ar-SA" altLang="en-US" dirty="0" smtClean="0">
                <a:solidFill>
                  <a:srgbClr val="00B050"/>
                </a:solidFill>
              </a:rPr>
              <a:t> </a:t>
            </a:r>
            <a:endParaRPr lang="en-US" altLang="en-US" dirty="0" smtClean="0">
              <a:solidFill>
                <a:srgbClr val="00B05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C00000"/>
                </a:solidFill>
              </a:rPr>
              <a:t>Broadband connections</a:t>
            </a:r>
            <a:r>
              <a:rPr lang="en-US" altLang="en-US" sz="2800" smtClean="0"/>
              <a:t>: download much faster than upload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C00000"/>
                </a:solidFill>
              </a:rPr>
              <a:t>BitTorrent speeds downloading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Files broken into pieces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Different pieces downloaded from different computers</a:t>
            </a:r>
            <a:r>
              <a:rPr lang="ar-JO" altLang="en-US" smtClean="0"/>
              <a:t>.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C00000"/>
                </a:solidFill>
              </a:rPr>
              <a:t>Used for downloading large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Computer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Television shows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Movies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" y="5984875"/>
            <a:ext cx="8458200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latin typeface="Roboto"/>
              </a:rPr>
              <a:t>a peer-to-peer file transfer protocol for sharing large amounts of data over the internet, in which each part of a file downloaded by a user is transferred to other users.</a:t>
            </a:r>
            <a:endParaRPr lang="en-US" sz="1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</a:t>
            </a:r>
            <a:fld id="{C95D575C-4391-42B0-92C6-E4B3D41BBF78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534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3879CD8B-3708-4301-ABEA-8DCB0CDD68E0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00B050"/>
                </a:solidFill>
              </a:rPr>
              <a:t>Universities Caught in Middle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Universities hotbed for file 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High-speed Internet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High-capacity file servers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In </a:t>
            </a:r>
            <a:r>
              <a:rPr lang="en-US" altLang="en-US" sz="2000" dirty="0"/>
              <a:t>2003 </a:t>
            </a:r>
            <a:r>
              <a:rPr lang="en-US" altLang="en-US" sz="2000" dirty="0">
                <a:solidFill>
                  <a:srgbClr val="FF0000"/>
                </a:solidFill>
              </a:rPr>
              <a:t>RIAA</a:t>
            </a:r>
            <a:r>
              <a:rPr lang="en-US" altLang="en-US" sz="2000" dirty="0"/>
              <a:t>(</a:t>
            </a:r>
            <a:r>
              <a:rPr lang="en-US" sz="2000" dirty="0"/>
              <a:t>Recording Industry Association of America )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sued four students (for distributing copyrighted music) for about $100 billion (settled for $50,000)</a:t>
            </a:r>
            <a:r>
              <a:rPr lang="ar-JO" altLang="en-US" sz="2000" dirty="0" smtClean="0"/>
              <a:t>.</a:t>
            </a:r>
            <a:endParaRPr lang="ar-SA" altLang="en-US" sz="2000" dirty="0" smtClean="0"/>
          </a:p>
          <a:p>
            <a:pPr algn="r" rtl="1" eaLnBrk="1" hangingPunct="1">
              <a:lnSpc>
                <a:spcPct val="90000"/>
              </a:lnSpc>
            </a:pPr>
            <a:r>
              <a:rPr lang="ar-JO" altLang="en-US" sz="2000" dirty="0" smtClean="0"/>
              <a:t>في عام 2003 ، رفعت </a:t>
            </a:r>
            <a:r>
              <a:rPr lang="ar-SA" altLang="en-US" sz="2000" dirty="0" smtClean="0"/>
              <a:t> </a:t>
            </a:r>
            <a:r>
              <a:rPr lang="en-US" altLang="en-US" sz="2000" dirty="0" smtClean="0"/>
              <a:t>RIAA </a:t>
            </a:r>
            <a:r>
              <a:rPr lang="ar-JO" altLang="en-US" sz="2000" dirty="0" smtClean="0"/>
              <a:t>دعوى قضائية ضد أربعة طلاب (لتوزيعها موسيقى محمية بحقوق الطبع والنشر) مقابل حوالي 100 مليار دولار (استقرت بمبلغ 50000 دولار).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Different university responses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Taking PCs of students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Banning file-sharing</a:t>
            </a:r>
            <a:r>
              <a:rPr lang="ar-SA" altLang="en-US" sz="2500" dirty="0" smtClean="0"/>
              <a:t> حظر مشاركة الملفات </a:t>
            </a:r>
            <a:endParaRPr lang="en-US" altLang="en-US" sz="2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dirty="0" smtClean="0"/>
              <a:t>Signing agreements with legal file-sharing services like Napster (for fees</a:t>
            </a:r>
            <a:r>
              <a:rPr lang="en-US" altLang="en-US" dirty="0" smtClean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65246A1-FC4F-42F5-ACF9-162A9529A121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00B050"/>
                </a:solidFill>
              </a:rPr>
              <a:t>Legal Music Services on the Internet</a:t>
            </a:r>
            <a:r>
              <a:rPr lang="ar-SA" altLang="en-US" sz="2400" smtClean="0">
                <a:solidFill>
                  <a:srgbClr val="00B050"/>
                </a:solidFill>
              </a:rPr>
              <a:t> خدمات الموسيقى القانونية على الإنترنت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Subscription services for legal downloading (</a:t>
            </a:r>
            <a:r>
              <a:rPr lang="en-US" altLang="en-US" sz="2200" dirty="0" smtClean="0"/>
              <a:t>like Napster</a:t>
            </a:r>
            <a:r>
              <a:rPr lang="en-US" altLang="en-US" dirty="0" smtClean="0"/>
              <a:t>)</a:t>
            </a:r>
          </a:p>
          <a:p>
            <a:pPr eaLnBrk="1" hangingPunct="1"/>
            <a:r>
              <a:rPr lang="en-US" altLang="en-US" dirty="0" smtClean="0"/>
              <a:t>Some based on monthly fee; some free</a:t>
            </a:r>
          </a:p>
          <a:p>
            <a:pPr eaLnBrk="1" hangingPunct="1"/>
            <a:r>
              <a:rPr lang="en-US" altLang="en-US" dirty="0" smtClean="0"/>
              <a:t>Consumers pay for each download</a:t>
            </a:r>
          </a:p>
          <a:p>
            <a:pPr lvl="1" eaLnBrk="1" hangingPunct="1"/>
            <a:r>
              <a:rPr lang="en-US" altLang="en-US" dirty="0" smtClean="0"/>
              <a:t>Apple’s iTunes Music Store leading service</a:t>
            </a:r>
            <a:r>
              <a:rPr lang="ar-SA" altLang="en-US" dirty="0" smtClean="0"/>
              <a:t>.</a:t>
            </a:r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19BA71D-F6B6-4F4A-97E9-C57FA84FC368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000" dirty="0" smtClean="0">
                <a:solidFill>
                  <a:srgbClr val="00B050"/>
                </a:solidFill>
              </a:rPr>
              <a:t>Protections for Software – Software Copyrights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Copyright protection began 1964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What gets copyrighted?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 dirty="0" smtClean="0"/>
              <a:t>Expression of idea, not idea itself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Implementation of DBMS NOT the concept of it (App. Not Idea of DB)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ar-SA" altLang="en-US" sz="2000" dirty="0" smtClean="0"/>
              <a:t>    </a:t>
            </a:r>
            <a:r>
              <a:rPr lang="en-US" altLang="en-US" sz="2000" dirty="0" smtClean="0"/>
              <a:t>Object program (.exe), not source program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Because source codes are secrets</a:t>
            </a:r>
            <a:r>
              <a:rPr lang="ar-JO" altLang="en-US" sz="2000" dirty="0" smtClean="0">
                <a:solidFill>
                  <a:srgbClr val="C00000"/>
                </a:solidFill>
              </a:rPr>
              <a:t>.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Companies deliver .exe</a:t>
            </a:r>
            <a:r>
              <a:rPr lang="ar-SA" altLang="en-US" sz="2000" dirty="0" smtClean="0">
                <a:solidFill>
                  <a:srgbClr val="C00000"/>
                </a:solidFill>
              </a:rPr>
              <a:t> </a:t>
            </a:r>
            <a:r>
              <a:rPr lang="ar-JO" altLang="en-US" sz="2000" dirty="0" smtClean="0">
                <a:solidFill>
                  <a:srgbClr val="C00000"/>
                </a:solidFill>
              </a:rPr>
              <a:t>النسخ التنفيذية فقط 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Companies treat</a:t>
            </a:r>
            <a:r>
              <a:rPr lang="ar-JO" altLang="en-US" sz="2200" dirty="0" smtClean="0"/>
              <a:t>تتعامل </a:t>
            </a:r>
            <a:r>
              <a:rPr lang="en-US" altLang="en-US" sz="2200" dirty="0" smtClean="0"/>
              <a:t> source code as a trade secret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7E945E9F-D487-4829-9EB5-6CC19CC8D833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smtClean="0">
                <a:solidFill>
                  <a:srgbClr val="00B050"/>
                </a:solidFill>
              </a:rPr>
              <a:t>Violations of Software Copyrights</a:t>
            </a:r>
            <a:r>
              <a:rPr lang="ar-JO" altLang="en-US" sz="3300" smtClean="0">
                <a:solidFill>
                  <a:srgbClr val="00B050"/>
                </a:solidFill>
              </a:rPr>
              <a:t/>
            </a:r>
            <a:br>
              <a:rPr lang="ar-JO" altLang="en-US" sz="3300" smtClean="0">
                <a:solidFill>
                  <a:srgbClr val="00B050"/>
                </a:solidFill>
              </a:rPr>
            </a:br>
            <a:r>
              <a:rPr lang="ar-JO" altLang="en-US" sz="2200" smtClean="0">
                <a:solidFill>
                  <a:srgbClr val="00B050"/>
                </a:solidFill>
              </a:rPr>
              <a:t>انتهاكات حقوق النشر الخاصة بالبرنامج</a:t>
            </a:r>
            <a:endParaRPr lang="en-US" altLang="en-US" sz="2200" smtClean="0">
              <a:solidFill>
                <a:srgbClr val="00B05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u="sng" dirty="0" smtClean="0"/>
              <a:t>Copying</a:t>
            </a:r>
            <a:r>
              <a:rPr lang="en-US" altLang="en-US" dirty="0" smtClean="0"/>
              <a:t> a program to give or sell to someone else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u="sng" dirty="0" smtClean="0"/>
              <a:t>Preloading</a:t>
            </a:r>
            <a:r>
              <a:rPr lang="en-US" altLang="en-US" dirty="0" smtClean="0"/>
              <a:t> a program onto the hard disk of a computer being sold</a:t>
            </a:r>
            <a:r>
              <a:rPr lang="ar-JO" altLang="en-US" dirty="0" smtClean="0"/>
              <a:t> </a:t>
            </a:r>
            <a:endParaRPr lang="en-US" altLang="en-US" dirty="0" smtClean="0"/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u="sng" dirty="0" smtClean="0"/>
              <a:t>Distributing</a:t>
            </a:r>
            <a:r>
              <a:rPr lang="en-US" altLang="en-US" dirty="0" smtClean="0"/>
              <a:t> a program over the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26AD4F04-D2B6-4F30-AAEF-9DD89E8E18ED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50"/>
                </a:solidFill>
              </a:rPr>
              <a:t>Safe Software Development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7314"/>
            <a:ext cx="8763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u="sng" dirty="0" smtClean="0"/>
              <a:t>Reverse engineering</a:t>
            </a:r>
            <a:r>
              <a:rPr lang="en-US" altLang="en-US" b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Companies must protect against unconscious copying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Making the same duplicate of a program because programmers move from </a:t>
            </a:r>
            <a:r>
              <a:rPr lang="en-US" altLang="en-US" dirty="0" smtClean="0"/>
              <a:t>one firm </a:t>
            </a:r>
            <a:r>
              <a:rPr lang="en-US" altLang="en-US" dirty="0" smtClean="0"/>
              <a:t>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Solution: “clean room” software development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Team 1 analyzes </a:t>
            </a:r>
            <a:r>
              <a:rPr lang="en-US" altLang="en-US" dirty="0" smtClean="0"/>
              <a:t>competitors’ programs </a:t>
            </a:r>
            <a:r>
              <a:rPr lang="en-US" altLang="en-US" dirty="0" smtClean="0"/>
              <a:t>and writes </a:t>
            </a:r>
            <a:r>
              <a:rPr lang="en-US" altLang="en-US" dirty="0" smtClean="0"/>
              <a:t>specifications.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Team 2 uses </a:t>
            </a:r>
            <a:r>
              <a:rPr lang="en-US" altLang="en-US" dirty="0" smtClean="0"/>
              <a:t>specifications </a:t>
            </a:r>
            <a:r>
              <a:rPr lang="en-US" altLang="en-US" dirty="0" smtClean="0"/>
              <a:t>to develop software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</a:t>
            </a:r>
            <a:fld id="{E06FE962-98BA-4D26-81AC-3895D06D7908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438400" y="2438400"/>
            <a:ext cx="45720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Arial Black" panose="020B0A04020102020204" pitchFamily="34" charset="0"/>
              </a:rPr>
              <a:t>Open-Source </a:t>
            </a:r>
            <a:r>
              <a:rPr lang="en-US" altLang="en-US" b="1" dirty="0" smtClean="0">
                <a:latin typeface="Arial Black" panose="020B0A04020102020204" pitchFamily="34" charset="0"/>
              </a:rPr>
              <a:t>Software</a:t>
            </a:r>
            <a:r>
              <a:rPr lang="en-US" altLang="en-US" b="1" dirty="0">
                <a:latin typeface="Arial Black" panose="020B0A04020102020204" pitchFamily="34" charset="0"/>
              </a:rPr>
              <a:t/>
            </a:r>
            <a:br>
              <a:rPr lang="en-US" altLang="en-US" b="1" dirty="0">
                <a:latin typeface="Arial Black" panose="020B0A04020102020204" pitchFamily="34" charset="0"/>
              </a:rPr>
            </a:br>
            <a:endParaRPr lang="en-US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44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A1338A75-ACB8-4858-A45B-6B9887D3324F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Open-Source Software:</a:t>
            </a:r>
            <a:br>
              <a:rPr lang="en-US" altLang="en-US" dirty="0" smtClean="0"/>
            </a:br>
            <a:r>
              <a:rPr lang="en-US" altLang="en-US" sz="3200" dirty="0" smtClean="0"/>
              <a:t>Consequences of Proprietary Software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Increasingly tough measures being taken to enforce copyrights (</a:t>
            </a:r>
            <a:r>
              <a:rPr lang="en-US" altLang="en-US" sz="2000" dirty="0" smtClean="0"/>
              <a:t>infringe our liberties</a:t>
            </a:r>
            <a:r>
              <a:rPr lang="ar-SA" altLang="en-US" sz="2000" dirty="0" smtClean="0"/>
              <a:t> تنتهك حرياتنا </a:t>
            </a:r>
            <a:r>
              <a:rPr lang="en-US" altLang="en-US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This act was created in an era with difficulties to make copies. This is not the case NOW.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Copyrights are not serving promoting progress. </a:t>
            </a:r>
            <a:r>
              <a:rPr lang="ar-SA" altLang="en-US" dirty="0" smtClean="0"/>
              <a:t>القيود لا تخدم التقدم 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They make authors wealthy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It is wrong to allow someone to “own” a piece of intellectual 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Cooperation is more important than copyright,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62DD84F1-6D2C-48F7-9C20-24129952F4F3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Open Source Definition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562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Licenses have the following characteristics: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 restrictions preventing others from </a:t>
            </a:r>
            <a:r>
              <a:rPr lang="en-US" altLang="en-US" sz="2800" u="sng" dirty="0" smtClean="0"/>
              <a:t>selling</a:t>
            </a:r>
            <a:r>
              <a:rPr lang="en-US" altLang="en-US" sz="2800" dirty="0" smtClean="0"/>
              <a:t> or </a:t>
            </a:r>
            <a:r>
              <a:rPr lang="en-US" altLang="en-US" sz="2800" u="sng" dirty="0" smtClean="0"/>
              <a:t>giving away</a:t>
            </a:r>
            <a:r>
              <a:rPr lang="en-US" altLang="en-US" sz="2800" dirty="0" smtClean="0"/>
              <a:t>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Source code included in </a:t>
            </a:r>
            <a:r>
              <a:rPr lang="en-US" altLang="en-US" sz="2800" u="sng" dirty="0" smtClean="0"/>
              <a:t>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 restrictions preventing others from </a:t>
            </a:r>
            <a:r>
              <a:rPr lang="en-US" altLang="en-US" sz="2800" u="sng" dirty="0" smtClean="0"/>
              <a:t>modifying</a:t>
            </a:r>
            <a:r>
              <a:rPr lang="en-US" altLang="en-US" sz="2800" dirty="0" smtClean="0"/>
              <a:t> source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No restrictions regarding how people can use software. </a:t>
            </a:r>
            <a:r>
              <a:rPr lang="en-US" altLang="en-US" sz="2800" u="sng" dirty="0" smtClean="0"/>
              <a:t>They can exchange or sell.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Same rights apply to everyone receiving redistributions of the software)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u="sng" dirty="0" smtClean="0"/>
              <a:t>NOTE</a:t>
            </a:r>
            <a:r>
              <a:rPr lang="en-US" altLang="en-US" sz="2800" dirty="0" smtClean="0"/>
              <a:t>: </a:t>
            </a:r>
            <a:r>
              <a:rPr lang="en-US" altLang="en-US" sz="2000" dirty="0" smtClean="0"/>
              <a:t>Nothing states that Open Source SW must be given FREE.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7B9B50E-7245-44E8-AAEA-0C6DD074C14A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388" y="1392238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Digital music storage + Internet </a:t>
            </a:r>
            <a:r>
              <a:rPr lang="en-US" altLang="en-US" dirty="0" smtClean="0">
                <a:sym typeface="Symbol" panose="05050102010706020507" pitchFamily="18" charset="2"/>
              </a:rPr>
              <a:t> crisis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Value of intellectual properties much greater than value of media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sym typeface="Symbol" panose="05050102010706020507" pitchFamily="18" charset="2"/>
              </a:rPr>
              <a:t>Creating first copy is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sym typeface="Symbol" panose="05050102010706020507" pitchFamily="18" charset="2"/>
              </a:rPr>
              <a:t>Duplicates cost almost nothing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Illegal copying pervasive</a:t>
            </a:r>
            <a:r>
              <a:rPr lang="ar-SA" altLang="en-US" dirty="0" smtClean="0">
                <a:sym typeface="Symbol" panose="05050102010706020507" pitchFamily="18" charset="2"/>
              </a:rPr>
              <a:t> </a:t>
            </a:r>
            <a:r>
              <a:rPr lang="ar-JO" altLang="en-US" dirty="0" smtClean="0">
                <a:sym typeface="Symbol" panose="05050102010706020507" pitchFamily="18" charset="2"/>
              </a:rPr>
              <a:t>منتشر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 smtClean="0">
                <a:sym typeface="Symbol" panose="05050102010706020507" pitchFamily="18" charset="2"/>
              </a:rPr>
              <a:t>Internet allows copies to spread quickly and widely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ym typeface="Symbol" panose="05050102010706020507" pitchFamily="18" charset="2"/>
              </a:rPr>
              <a:t>In light of information technology, how should we treat intellectual property?</a:t>
            </a:r>
            <a:endParaRPr lang="ar-SA" altLang="en-US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9C519BD-E732-411D-8C06-22D85F14DA46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00B050"/>
                </a:solidFill>
              </a:rPr>
              <a:t>Beneficial Consequences of Open-Source Software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839200" cy="4724400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 dirty="0" smtClean="0"/>
              <a:t>Gives everyone opportunity to improve program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 dirty="0" smtClean="0"/>
              <a:t>New versions of programs appear more frequently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 dirty="0" smtClean="0"/>
              <a:t>Eliminates tension between obeying law and helping others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 dirty="0" smtClean="0"/>
              <a:t>Programs belong to entire community</a:t>
            </a:r>
          </a:p>
          <a:p>
            <a:pPr marL="514350" indent="-51435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 dirty="0" smtClean="0"/>
              <a:t>Shifts focus from manufacturing to service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Buying Open Source SW with easy installation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Providing great manuals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Providing support after sales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FCAF2371-16BC-4CF1-B035-2D64A8576BA7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 sz="10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of Open-Source Software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BIND – give DNS for entire Internet</a:t>
            </a:r>
            <a:endParaRPr lang="ar-SA" altLang="en-US" sz="2200" dirty="0" smtClean="0"/>
          </a:p>
          <a:p>
            <a:pPr eaLnBrk="1" hangingPunct="1"/>
            <a:r>
              <a:rPr lang="ar-SA" altLang="en-US" sz="2200" dirty="0" smtClean="0"/>
              <a:t>) </a:t>
            </a:r>
            <a:r>
              <a:rPr lang="en-US" altLang="en-US" sz="1600" dirty="0" smtClean="0">
                <a:solidFill>
                  <a:srgbClr val="C00000"/>
                </a:solidFill>
              </a:rPr>
              <a:t>BIND (Berkeley Internet Name Domain) is </a:t>
            </a:r>
            <a:r>
              <a:rPr lang="en-US" altLang="en-US" sz="1600" b="1" dirty="0" smtClean="0">
                <a:solidFill>
                  <a:srgbClr val="C00000"/>
                </a:solidFill>
              </a:rPr>
              <a:t>a software collection of tools including the world's most widely used DNS</a:t>
            </a:r>
            <a:r>
              <a:rPr lang="en-US" altLang="en-US" sz="1600" dirty="0" smtClean="0">
                <a:solidFill>
                  <a:srgbClr val="C00000"/>
                </a:solidFill>
              </a:rPr>
              <a:t> (Domain Name System) server software. This feature-full implementation of DNS service and tools aims to be 100% standards-compliant and is; intended to serve as a reference architecture for DNS </a:t>
            </a:r>
            <a:r>
              <a:rPr lang="en-US" altLang="en-US" sz="1600" dirty="0" err="1" smtClean="0">
                <a:solidFill>
                  <a:srgbClr val="C00000"/>
                </a:solidFill>
              </a:rPr>
              <a:t>software.Jan</a:t>
            </a:r>
            <a:r>
              <a:rPr lang="en-US" altLang="en-US" sz="1600" dirty="0" smtClean="0">
                <a:solidFill>
                  <a:srgbClr val="C00000"/>
                </a:solidFill>
              </a:rPr>
              <a:t> 14, 2020</a:t>
            </a:r>
          </a:p>
          <a:p>
            <a:pPr eaLnBrk="1" hangingPunct="1"/>
            <a:r>
              <a:rPr lang="en-US" altLang="en-US" sz="2200" dirty="0" smtClean="0"/>
              <a:t>Apache – runs half of Web servers</a:t>
            </a:r>
          </a:p>
          <a:p>
            <a:pPr eaLnBrk="1" hangingPunct="1"/>
            <a:r>
              <a:rPr lang="en-US" altLang="en-US" sz="2200" dirty="0" smtClean="0"/>
              <a:t>Send mail – moving e-mail via internet</a:t>
            </a:r>
          </a:p>
          <a:p>
            <a:pPr rtl="1" eaLnBrk="1" hangingPunct="1"/>
            <a:r>
              <a:rPr lang="en-US" altLang="en-US" sz="2200" dirty="0" smtClean="0"/>
              <a:t>GNU (General Public License) compilers for C, C++, Objective-C, Fortran, Java, and Ada</a:t>
            </a:r>
            <a:endParaRPr lang="ar-SA" altLang="en-US" sz="2200" dirty="0" smtClean="0"/>
          </a:p>
          <a:p>
            <a:pPr rtl="1" eaLnBrk="1" hangingPunct="1"/>
            <a:endParaRPr lang="en-US" altLang="en-US" sz="2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4-</a:t>
            </a:r>
            <a:fld id="{7F83476C-EBBB-4EA4-B4E0-D1299D6E5A5E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30638"/>
            <a:ext cx="36576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28600" y="458788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Perl, Python, Ruby, TCL/TK, PHP, Zope </a:t>
            </a:r>
            <a:r>
              <a:rPr lang="en-US" altLang="en-US" sz="1600"/>
              <a:t>(</a:t>
            </a:r>
            <a:r>
              <a:rPr lang="en-US" altLang="en-US" sz="1600">
                <a:solidFill>
                  <a:srgbClr val="C00000"/>
                </a:solidFill>
              </a:rPr>
              <a:t>is a free and open source web</a:t>
            </a:r>
            <a:r>
              <a:rPr lang="ar-SA" altLang="en-US" sz="1600">
                <a:solidFill>
                  <a:srgbClr val="C00000"/>
                </a:solidFill>
              </a:rPr>
              <a:t> </a:t>
            </a:r>
            <a:r>
              <a:rPr lang="en-US" altLang="en-US" sz="1600">
                <a:solidFill>
                  <a:srgbClr val="C00000"/>
                </a:solidFill>
              </a:rPr>
              <a:t>application server written in the object-oriented programming language Python. Since its release in 1998, 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00000"/>
                </a:solidFill>
              </a:rPr>
              <a:t> </a:t>
            </a:r>
            <a:endParaRPr lang="en-US" altLang="en-US" sz="2400"/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658938"/>
            <a:ext cx="807720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430335F1-29F5-40DB-A859-9A0CC243EB2F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 sz="10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Impact of Open-Source Software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Linux putting pressure on companies selling proprietary versions of Unix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Linux putting pressure on Microsoft and Apple desktops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mtClean="0"/>
              <a:t>Cost for these OSs goes down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9FF8E5D1-EE81-4934-B023-830E98036749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 sz="1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00B050"/>
                </a:solidFill>
              </a:rPr>
              <a:t>Critique of the Open-Source Software Movement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763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Without attracting critical mass of </a:t>
            </a:r>
            <a:r>
              <a:rPr lang="en-US" altLang="en-US" smtClean="0">
                <a:solidFill>
                  <a:srgbClr val="C00000"/>
                </a:solidFill>
              </a:rPr>
              <a:t>developers, </a:t>
            </a:r>
            <a:r>
              <a:rPr lang="en-US" altLang="en-US" smtClean="0"/>
              <a:t>open source SW quality can be poor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Without an </a:t>
            </a:r>
            <a:r>
              <a:rPr lang="en-US" altLang="en-US" smtClean="0">
                <a:solidFill>
                  <a:srgbClr val="C00000"/>
                </a:solidFill>
              </a:rPr>
              <a:t>“owner,” incompatible </a:t>
            </a:r>
            <a:r>
              <a:rPr lang="en-US" altLang="en-US" smtClean="0"/>
              <a:t>versions may arise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Independent groups of users make enhancements, so many versions will </a:t>
            </a:r>
            <a:r>
              <a:rPr lang="en-US" altLang="en-US" smtClean="0">
                <a:solidFill>
                  <a:srgbClr val="C00000"/>
                </a:solidFill>
              </a:rPr>
              <a:t>appear – no compatibility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Relatively weak graphical user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Poor mechanism for stimulating innovation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No companies will spend billions on new programs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CF681CA1-E3D7-45B8-ADA7-EA449C466AD7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en-US" sz="10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8"/>
            <a:ext cx="8305800" cy="1449387"/>
          </a:xfrm>
        </p:spPr>
        <p:txBody>
          <a:bodyPr/>
          <a:lstStyle/>
          <a:p>
            <a:pPr eaLnBrk="1" hangingPunct="1"/>
            <a:r>
              <a:rPr lang="en-US" altLang="en-US" sz="2500" smtClean="0">
                <a:solidFill>
                  <a:srgbClr val="00B050"/>
                </a:solidFill>
              </a:rPr>
              <a:t>Legitimacy of Intellectual Property Protection for Software </a:t>
            </a:r>
            <a:r>
              <a:rPr lang="ar-JO" altLang="en-US" sz="2500" smtClean="0">
                <a:solidFill>
                  <a:srgbClr val="00B050"/>
                </a:solidFill>
              </a:rPr>
              <a:t>شرعية حماية الملكية الفكرية للبرامج</a:t>
            </a:r>
            <a:endParaRPr lang="en-US" altLang="en-US" sz="2500" smtClean="0">
              <a:solidFill>
                <a:srgbClr val="00B050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Software licenses typically prevent you from making copies of software to sell or give away.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Software licenses are legal agreements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Here we are not discussing morality of breaking the law.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We are discussing whether society </a:t>
            </a:r>
            <a:r>
              <a:rPr lang="en-US" altLang="en-US" i="1" smtClean="0"/>
              <a:t>should</a:t>
            </a:r>
            <a:r>
              <a:rPr lang="en-US" altLang="en-US" smtClean="0"/>
              <a:t> give intellectual property protection to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cs typeface="Arial" panose="020B0604020202020204" pitchFamily="34" charset="0"/>
              </a:rPr>
              <a:t>utilitarian analysis.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C01301E-73BF-401E-B833-571D18512632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en-US" sz="10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00B050"/>
                </a:solidFill>
              </a:rPr>
              <a:t>Utilitarian Analysis</a:t>
            </a:r>
            <a:r>
              <a:rPr lang="ar-SA" altLang="en-US" smtClean="0">
                <a:solidFill>
                  <a:srgbClr val="00B050"/>
                </a:solidFill>
              </a:rPr>
              <a:t> </a:t>
            </a:r>
            <a:r>
              <a:rPr lang="ar-SA" altLang="en-US" sz="2200" smtClean="0">
                <a:solidFill>
                  <a:srgbClr val="00B050"/>
                </a:solidFill>
              </a:rPr>
              <a:t>تحليل الفوائد </a:t>
            </a:r>
            <a:endParaRPr lang="en-US" altLang="en-US" sz="2200" smtClean="0">
              <a:solidFill>
                <a:srgbClr val="00B050"/>
              </a:solidFill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Argument against copying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Copying software reduces software purchases…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Leading to less income for software makers…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Leading to lower production of new software…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Leading to fewer benefits to society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smtClean="0"/>
              <a:t>Each of these claims can be debated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Not all who get free copies can afford to buy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Open-source movement demonstrates many people are willing to give their software-writing skills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Hardware industry wants to stimulate software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Difficult to quantify how much society would be harmed if certain software packages not released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It is not a matter of how many SW, but what they can be use for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E8496BF-12E9-4877-AF5B-55081A3699E9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Intellectual Property?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Intellectual property</a:t>
            </a:r>
            <a:r>
              <a:rPr lang="en-US" altLang="en-US" dirty="0" smtClean="0">
                <a:solidFill>
                  <a:srgbClr val="C00000"/>
                </a:solidFill>
              </a:rPr>
              <a:t>: </a:t>
            </a:r>
            <a:r>
              <a:rPr lang="en-US" altLang="en-US" dirty="0" smtClean="0"/>
              <a:t>any unique product of the human intellect that has commercial value</a:t>
            </a:r>
          </a:p>
          <a:p>
            <a:pPr lvl="1" eaLnBrk="1" hangingPunct="1"/>
            <a:r>
              <a:rPr lang="en-US" altLang="en-US" sz="3200" dirty="0" smtClean="0"/>
              <a:t>Books, songs, movies</a:t>
            </a:r>
          </a:p>
          <a:p>
            <a:pPr lvl="1" eaLnBrk="1" hangingPunct="1"/>
            <a:r>
              <a:rPr lang="en-US" altLang="en-US" sz="3200" dirty="0" smtClean="0"/>
              <a:t>Paintings, drawings</a:t>
            </a:r>
            <a:r>
              <a:rPr lang="ar-JO" altLang="en-US" sz="3200" dirty="0" smtClean="0"/>
              <a:t> اللوحات والرسومات </a:t>
            </a:r>
            <a:endParaRPr lang="en-US" altLang="en-US" sz="3200" dirty="0" smtClean="0"/>
          </a:p>
          <a:p>
            <a:pPr lvl="1" eaLnBrk="1" hangingPunct="1"/>
            <a:r>
              <a:rPr lang="en-US" altLang="en-US" sz="3200" dirty="0" smtClean="0"/>
              <a:t>Inventions, chemical formulas, computer programs</a:t>
            </a:r>
            <a:r>
              <a:rPr lang="ar-JO" altLang="en-US" sz="3200" dirty="0" smtClean="0"/>
              <a:t> اختراعات </a:t>
            </a:r>
            <a:endParaRPr lang="en-US" altLang="en-US" sz="3200" dirty="0" smtClean="0"/>
          </a:p>
          <a:p>
            <a:pPr eaLnBrk="1" hangingPunct="1"/>
            <a:r>
              <a:rPr lang="en-US" altLang="en-US" dirty="0" smtClean="0"/>
              <a:t>Intellectual property (idea) </a:t>
            </a:r>
            <a:r>
              <a:rPr lang="ar-JO" altLang="en-US" dirty="0" smtClean="0">
                <a:cs typeface="Arial" panose="020B0604020202020204" pitchFamily="34" charset="0"/>
              </a:rPr>
              <a:t>الملكية الفكرية</a:t>
            </a:r>
            <a:endParaRPr lang="en-US" altLang="en-US" dirty="0" smtClean="0"/>
          </a:p>
          <a:p>
            <a:pPr lvl="1" eaLnBrk="1" hangingPunct="1">
              <a:buFontTx/>
              <a:buNone/>
            </a:pPr>
            <a:r>
              <a:rPr lang="en-US" altLang="en-US" sz="3200" dirty="0" smtClean="0">
                <a:cs typeface="Arial" panose="020B0604020202020204" pitchFamily="34" charset="0"/>
              </a:rPr>
              <a:t>physical manifestation (paper)</a:t>
            </a:r>
            <a:r>
              <a:rPr lang="ar-JO" altLang="en-US" sz="3200" dirty="0" smtClean="0">
                <a:cs typeface="Arial" panose="020B0604020202020204" pitchFamily="34" charset="0"/>
              </a:rPr>
              <a:t> مظاهر فيزيائية (ورق)</a:t>
            </a:r>
            <a:endParaRPr lang="en-US" altLang="en-US" sz="3200" dirty="0" smtClean="0">
              <a:cs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3200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55B79225-1581-4F5E-B8C1-2014FC848D8F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Property Rights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solidFill>
                  <a:srgbClr val="C00000"/>
                </a:solidFill>
              </a:rPr>
              <a:t>The Second Treatise of Government</a:t>
            </a:r>
            <a:r>
              <a:rPr lang="ar-JO" altLang="en-US" sz="3600" dirty="0" smtClean="0">
                <a:solidFill>
                  <a:srgbClr val="C00000"/>
                </a:solidFill>
              </a:rPr>
              <a:t> </a:t>
            </a:r>
            <a:r>
              <a:rPr lang="en-US" altLang="en-US" sz="3600" dirty="0" smtClean="0">
                <a:solidFill>
                  <a:srgbClr val="C00000"/>
                </a:solidFill>
              </a:rPr>
              <a:t> </a:t>
            </a:r>
            <a:r>
              <a:rPr lang="ar-SA" altLang="en-US" sz="3600" dirty="0" smtClean="0">
                <a:solidFill>
                  <a:srgbClr val="C00000"/>
                </a:solidFill>
              </a:rPr>
              <a:t>تعليمات </a:t>
            </a:r>
            <a:endParaRPr lang="en-US" altLang="en-US" sz="36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3600" dirty="0" smtClean="0"/>
              <a:t>People have a right…</a:t>
            </a:r>
          </a:p>
          <a:p>
            <a:pPr lvl="1" eaLnBrk="1" hangingPunct="1"/>
            <a:r>
              <a:rPr lang="en-US" altLang="en-US" sz="3600" dirty="0" smtClean="0"/>
              <a:t>to property in their own person</a:t>
            </a:r>
          </a:p>
          <a:p>
            <a:pPr lvl="1" eaLnBrk="1" hangingPunct="1"/>
            <a:r>
              <a:rPr lang="en-US" altLang="en-US" sz="3600" dirty="0" smtClean="0"/>
              <a:t>to their own labor</a:t>
            </a:r>
            <a:r>
              <a:rPr lang="ar-JO" altLang="en-US" sz="3600" dirty="0" smtClean="0"/>
              <a:t>  </a:t>
            </a:r>
            <a:endParaRPr lang="en-US" altLang="en-US" sz="3600" dirty="0" smtClean="0"/>
          </a:p>
          <a:p>
            <a:pPr lvl="1" eaLnBrk="1" hangingPunct="1"/>
            <a:r>
              <a:rPr lang="en-US" altLang="en-US" sz="3600" dirty="0" smtClean="0"/>
              <a:t>to things which they remove from Nature through their labor (ex: cutting wood-logs-, gaining </a:t>
            </a:r>
            <a:r>
              <a:rPr lang="en-US" altLang="en-US" sz="2200" dirty="0" smtClean="0"/>
              <a:t>a land)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E1D4B04E-E79A-49A1-8909-AB43B7559E2C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Analogy Is Imperfect</a:t>
            </a:r>
            <a:r>
              <a:rPr lang="ar-SA" altLang="en-US" sz="2200" smtClean="0">
                <a:solidFill>
                  <a:srgbClr val="FF0000"/>
                </a:solidFill>
              </a:rPr>
              <a:t> </a:t>
            </a:r>
            <a:r>
              <a:rPr lang="ar-SA" altLang="en-US" sz="2200" b="0" smtClean="0">
                <a:solidFill>
                  <a:srgbClr val="FF0000"/>
                </a:solidFill>
              </a:rPr>
              <a:t>المقاييس غيرعادلة</a:t>
            </a:r>
            <a:r>
              <a:rPr lang="ar-SA" altLang="en-US" sz="2200" smtClean="0">
                <a:solidFill>
                  <a:srgbClr val="FF0000"/>
                </a:solidFill>
              </a:rPr>
              <a:t> </a:t>
            </a:r>
            <a:endParaRPr lang="en-US" altLang="en-US" sz="2200" smtClean="0">
              <a:solidFill>
                <a:srgbClr val="FF0000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two people write same play, both cannot own it </a:t>
            </a:r>
            <a:r>
              <a:rPr lang="en-US" altLang="en-US" smtClean="0">
                <a:sym typeface="Symbol" panose="05050102010706020507" pitchFamily="18" charset="2"/>
              </a:rPr>
              <a:t> every intellectual property is one-of-a-kind</a:t>
            </a:r>
            <a:r>
              <a:rPr lang="ar-SA" altLang="en-US" smtClean="0">
                <a:sym typeface="Symbol" panose="05050102010706020507" pitchFamily="18" charset="2"/>
              </a:rPr>
              <a:t> </a:t>
            </a:r>
            <a:endParaRPr lang="en-US" altLang="en-US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mtClean="0"/>
              <a:t>If one person “takes” another’s play, both have it </a:t>
            </a:r>
            <a:r>
              <a:rPr lang="en-US" altLang="en-US" smtClean="0">
                <a:sym typeface="Symbol" panose="05050102010706020507" pitchFamily="18" charset="2"/>
              </a:rPr>
              <a:t>copying an intellectual property is different from stealing a physical object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B4A1DF48-AD4B-4A2F-8180-152B8AAC903B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FF0000"/>
                </a:solidFill>
              </a:rPr>
              <a:t>Benefits of Intellectual Property Protection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Some people are altruistic; some are not</a:t>
            </a:r>
          </a:p>
          <a:p>
            <a:pPr lvl="1" eaLnBrk="1" hangingPunct="1"/>
            <a:r>
              <a:rPr lang="en-US" altLang="en-US" sz="3200" smtClean="0"/>
              <a:t>People can benefit from having ownership of their ideas, and thus can improve the quality of life for others</a:t>
            </a:r>
          </a:p>
          <a:p>
            <a:pPr eaLnBrk="1" hangingPunct="1"/>
            <a:r>
              <a:rPr lang="en-US" altLang="en-US" smtClean="0"/>
              <a:t>Attraction of wealth can be an incentive for work.</a:t>
            </a:r>
            <a:r>
              <a:rPr lang="ar-SA" altLang="en-US" smtClean="0"/>
              <a:t> </a:t>
            </a:r>
            <a:r>
              <a:rPr lang="ar-SA" altLang="en-US" sz="2200" smtClean="0"/>
              <a:t>يمكن أن تكون جاذبية الثروة حافزًا للعمل</a:t>
            </a:r>
            <a:r>
              <a:rPr lang="ar-SA" altLang="en-US" smtClean="0"/>
              <a:t>.</a:t>
            </a:r>
            <a:endParaRPr lang="en-US" altLang="en-US" smtClean="0"/>
          </a:p>
          <a:p>
            <a:pPr lvl="1" eaLnBrk="1" hangingPunct="1"/>
            <a:r>
              <a:rPr lang="en-US" altLang="en-US" sz="2400" smtClean="0"/>
              <a:t>Giving creators rights to their inventions encourages creativity</a:t>
            </a:r>
            <a:r>
              <a:rPr lang="ar-SA" altLang="en-US" sz="2400" smtClean="0"/>
              <a:t>    </a:t>
            </a:r>
            <a:r>
              <a:rPr lang="ar-JO" altLang="en-US" sz="2400" smtClean="0"/>
              <a:t>حقوق الملكية حافزا للابداع 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0F18AAF9-5E8A-4AC8-B6AF-0DB907F5DD62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FF0000"/>
                </a:solidFill>
              </a:rPr>
              <a:t>Limits to Intellectual Property Protection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Society benefits most when inventions in public domain</a:t>
            </a:r>
          </a:p>
          <a:p>
            <a:pPr eaLnBrk="1" hangingPunct="1"/>
            <a:r>
              <a:rPr lang="en-US" altLang="en-US" sz="2800" smtClean="0"/>
              <a:t>Congress has struck compromise </a:t>
            </a:r>
            <a:r>
              <a:rPr lang="ar-JO" altLang="en-US" sz="2800" smtClean="0"/>
              <a:t>حل وسط </a:t>
            </a:r>
            <a:r>
              <a:rPr lang="en-US" altLang="en-US" sz="2800" smtClean="0"/>
              <a:t> by giving authors and inventors rights for a limited time.</a:t>
            </a:r>
          </a:p>
          <a:p>
            <a:pPr lvl="1" eaLnBrk="1" hangingPunct="1"/>
            <a:r>
              <a:rPr lang="en-US" altLang="en-US" smtClean="0"/>
              <a:t>Authors of U.S. Constitution </a:t>
            </a:r>
            <a:r>
              <a:rPr lang="ar-SA" altLang="en-US" smtClean="0"/>
              <a:t>الدستور </a:t>
            </a:r>
            <a:r>
              <a:rPr lang="en-US" altLang="en-US" smtClean="0"/>
              <a:t> recognized benefits to </a:t>
            </a:r>
            <a:r>
              <a:rPr lang="en-US" altLang="en-US" i="1" smtClean="0"/>
              <a:t>limited</a:t>
            </a:r>
            <a:r>
              <a:rPr lang="en-US" altLang="en-US" smtClean="0"/>
              <a:t> intellectual property protection. </a:t>
            </a:r>
            <a:r>
              <a:rPr lang="en-US" altLang="en-US" sz="2200" smtClean="0"/>
              <a:t>(Ex: exclusive rights for novels for a limited period of time</a:t>
            </a:r>
            <a:r>
              <a:rPr lang="en-US" altLang="en-US" smtClean="0"/>
              <a:t>)  </a:t>
            </a:r>
            <a:r>
              <a:rPr lang="ar-SA" altLang="en-US" sz="1800" smtClean="0"/>
              <a:t>الحقوق الحصرية للروايات </a:t>
            </a:r>
            <a:endParaRPr lang="en-US" altLang="en-US" sz="1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4-</a:t>
            </a:r>
            <a:fld id="{856B3809-A613-417F-8B09-5CE7A31B6C9E}" type="slidenum">
              <a:rPr lang="en-US" altLang="en-US" sz="1000" smtClean="0"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Protecting Intellectual Property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Trade secrets</a:t>
            </a:r>
            <a:r>
              <a:rPr lang="ar-SA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ar-JO" altLang="en-US" dirty="0" smtClean="0">
                <a:solidFill>
                  <a:schemeClr val="accent6">
                    <a:lumMod val="50000"/>
                  </a:schemeClr>
                </a:solidFill>
              </a:rPr>
              <a:t>اسرار تجارية </a:t>
            </a: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Trademarks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Patents</a:t>
            </a:r>
            <a:r>
              <a:rPr lang="ar-JO" alt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Copyrights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5302</TotalTime>
  <Words>1895</Words>
  <Application>Microsoft Office PowerPoint</Application>
  <PresentationFormat>On-screen Show (4:3)</PresentationFormat>
  <Paragraphs>279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Black</vt:lpstr>
      <vt:lpstr>Roboto</vt:lpstr>
      <vt:lpstr>Symbol</vt:lpstr>
      <vt:lpstr>Times</vt:lpstr>
      <vt:lpstr>Times New Roman</vt:lpstr>
      <vt:lpstr>ヒラギノ角ゴ Pro W3</vt:lpstr>
      <vt:lpstr>ch01</vt:lpstr>
      <vt:lpstr>  </vt:lpstr>
      <vt:lpstr>Chapter Overview </vt:lpstr>
      <vt:lpstr>Introduction</vt:lpstr>
      <vt:lpstr>What Is Intellectual Property?</vt:lpstr>
      <vt:lpstr>Property Rights</vt:lpstr>
      <vt:lpstr>Analogy Is Imperfect المقاييس غيرعادلة </vt:lpstr>
      <vt:lpstr>Benefits of Intellectual Property Protection</vt:lpstr>
      <vt:lpstr>Limits to Intellectual Property Protection</vt:lpstr>
      <vt:lpstr>Protecting Intellectual Property</vt:lpstr>
      <vt:lpstr>1- Trade Secret</vt:lpstr>
      <vt:lpstr>2- Trademark,  Service Mark</vt:lpstr>
      <vt:lpstr>3- Patent براءة اختراع  </vt:lpstr>
      <vt:lpstr>4- Copyright</vt:lpstr>
      <vt:lpstr>Fair Use Concept</vt:lpstr>
      <vt:lpstr>Digital Recording Technology</vt:lpstr>
      <vt:lpstr>Digital Rights Management</vt:lpstr>
      <vt:lpstr>Criticisms of Digital Rights Management</vt:lpstr>
      <vt:lpstr>Peer-to-Peer Networks</vt:lpstr>
      <vt:lpstr>Napster</vt:lpstr>
      <vt:lpstr>BitTorrent تدفق وانسياب المعلومات </vt:lpstr>
      <vt:lpstr>PowerPoint Presentation</vt:lpstr>
      <vt:lpstr>Universities Caught in Middle</vt:lpstr>
      <vt:lpstr>Legal Music Services on the Internet خدمات الموسيقى القانونية على الإنترنت</vt:lpstr>
      <vt:lpstr>Protections for Software – Software Copyrights</vt:lpstr>
      <vt:lpstr>Violations of Software Copyrights انتهاكات حقوق النشر الخاصة بالبرنامج</vt:lpstr>
      <vt:lpstr>Safe Software Development</vt:lpstr>
      <vt:lpstr>PowerPoint Presentation</vt:lpstr>
      <vt:lpstr>Open-Source Software: Consequences of Proprietary Software</vt:lpstr>
      <vt:lpstr>Open Source Definition</vt:lpstr>
      <vt:lpstr>Beneficial Consequences of Open-Source Software</vt:lpstr>
      <vt:lpstr>Examples of Open-Source Software</vt:lpstr>
      <vt:lpstr>PowerPoint Presentation</vt:lpstr>
      <vt:lpstr>Impact of Open-Source Software</vt:lpstr>
      <vt:lpstr>Critique of the Open-Source Software Movement</vt:lpstr>
      <vt:lpstr>Legitimacy of Intellectual Property Protection for Software شرعية حماية الملكية الفكرية للبرامج</vt:lpstr>
      <vt:lpstr>Utilitarian Analysis تحليل الفوائد 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Intellectual Property</dc:subject>
  <dc:creator>Michael J. Quinn</dc:creator>
  <cp:keywords/>
  <dc:description/>
  <cp:lastModifiedBy>Asma Nawaiseh</cp:lastModifiedBy>
  <cp:revision>189</cp:revision>
  <dcterms:created xsi:type="dcterms:W3CDTF">2004-07-01T03:12:43Z</dcterms:created>
  <dcterms:modified xsi:type="dcterms:W3CDTF">2023-12-14T13:33:12Z</dcterms:modified>
  <cp:category/>
</cp:coreProperties>
</file>