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33"/>
  </p:notesMasterIdLst>
  <p:handoutMasterIdLst>
    <p:handoutMasterId r:id="rId34"/>
  </p:handoutMasterIdLst>
  <p:sldIdLst>
    <p:sldId id="314" r:id="rId2"/>
    <p:sldId id="276" r:id="rId3"/>
    <p:sldId id="311" r:id="rId4"/>
    <p:sldId id="267" r:id="rId5"/>
    <p:sldId id="277" r:id="rId6"/>
    <p:sldId id="278" r:id="rId7"/>
    <p:sldId id="279" r:id="rId8"/>
    <p:sldId id="281" r:id="rId9"/>
    <p:sldId id="315" r:id="rId10"/>
    <p:sldId id="282" r:id="rId11"/>
    <p:sldId id="283" r:id="rId12"/>
    <p:sldId id="312" r:id="rId13"/>
    <p:sldId id="313" r:id="rId14"/>
    <p:sldId id="285" r:id="rId15"/>
    <p:sldId id="286" r:id="rId16"/>
    <p:sldId id="287" r:id="rId17"/>
    <p:sldId id="291" r:id="rId18"/>
    <p:sldId id="292" r:id="rId19"/>
    <p:sldId id="317" r:id="rId20"/>
    <p:sldId id="293" r:id="rId21"/>
    <p:sldId id="294" r:id="rId22"/>
    <p:sldId id="295" r:id="rId23"/>
    <p:sldId id="296" r:id="rId24"/>
    <p:sldId id="298" r:id="rId25"/>
    <p:sldId id="300" r:id="rId26"/>
    <p:sldId id="303" r:id="rId27"/>
    <p:sldId id="304" r:id="rId28"/>
    <p:sldId id="306" r:id="rId29"/>
    <p:sldId id="308" r:id="rId30"/>
    <p:sldId id="309" r:id="rId31"/>
    <p:sldId id="316" r:id="rId32"/>
  </p:sldIdLst>
  <p:sldSz cx="9144000" cy="6858000" type="screen4x3"/>
  <p:notesSz cx="91440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CC0066"/>
    <a:srgbClr val="B5E67A"/>
    <a:srgbClr val="18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8" autoAdjust="0"/>
    <p:restoredTop sz="94617" autoAdjust="0"/>
  </p:normalViewPr>
  <p:slideViewPr>
    <p:cSldViewPr>
      <p:cViewPr varScale="1">
        <p:scale>
          <a:sx n="73" d="100"/>
          <a:sy n="73" d="100"/>
        </p:scale>
        <p:origin x="1116" y="5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>
            <a:extLst/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6179" name="Rectangle 3">
            <a:extLst/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6180" name="Rectangle 4">
            <a:extLst/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6181" name="Rectangle 5">
            <a:extLst/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FAC22D63-32AA-4AB3-AE08-CD9208B00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/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1139" name="Rectangle 3">
            <a:extLst/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41" name="Rectangle 5">
            <a:extLst/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1142" name="Rectangle 6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1143" name="Rectangle 7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79BEA5E1-EF8B-4FF0-9FF2-A1482040DF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>
            <a:extLst/>
          </p:cNvPr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878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 eaLnBrk="1" hangingPunct="1">
              <a:defRPr/>
            </a:pPr>
            <a:endParaRPr lang="en-US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4" name="Rectangle 3">
            <a:extLst/>
          </p:cNvPr>
          <p:cNvSpPr>
            <a:spLocks noChangeArrowheads="1"/>
          </p:cNvSpPr>
          <p:nvPr userDrawn="1"/>
        </p:nvSpPr>
        <p:spPr bwMode="auto">
          <a:xfrm>
            <a:off x="1524000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>
                <a:latin typeface="Times New Roman" panose="02020603050405020304" pitchFamily="18" charset="0"/>
                <a:ea typeface="+mn-ea"/>
              </a:rPr>
              <a:t>Copyright © Pearson Education, Inc. Publishing as Pearson Addison-Wesley</a:t>
            </a:r>
          </a:p>
        </p:txBody>
      </p:sp>
      <p:sp>
        <p:nvSpPr>
          <p:cNvPr id="299013" name="Rectangle 5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81200"/>
            <a:ext cx="7924800" cy="32004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ctr">
              <a:defRPr sz="2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53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442F32E1-513C-4F71-8416-5046CB03A6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75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031CF1A4-E470-4CC8-8619-55A1742A397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835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683526BC-8EA6-4C78-878D-99502BD6AC3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538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76FA894F-97A3-4330-A4A3-60BD8E5838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11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14B0196B-1634-4A00-ACD4-CF86CDD51A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83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E0F073FD-E684-4511-8AD1-889BA87FC4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51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E248AE89-8AD8-4F8D-8BB0-2E940DA4AF1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739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16D62FA0-918D-40AE-AADA-2CF471C370C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17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9FFDB705-D007-4F05-9FC8-9FB3D375B45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095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3-</a:t>
            </a:r>
            <a:fld id="{8965F0F8-D949-4FDE-AC74-BF50A6EC0E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79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extLst/>
          </p:cNvPr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7ACE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 eaLnBrk="1" hangingPunct="1">
              <a:defRPr/>
            </a:pPr>
            <a:endParaRPr lang="en-US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97989" name="Rectangle 5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C080E0DE-1232-4AD0-8F8F-A029138C1EF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Rectangle 6">
            <a:extLst/>
          </p:cNvPr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 algn="r">
              <a:defRPr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0D7D9B6A-7FD9-4777-90C1-DFE4E7BD207E}" type="slidenum">
              <a:rPr lang="en-US" altLang="en-US" sz="1200" smtClean="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8" name="Rectangle 3">
            <a:extLst/>
          </p:cNvPr>
          <p:cNvSpPr>
            <a:spLocks noChangeArrowheads="1"/>
          </p:cNvSpPr>
          <p:nvPr userDrawn="1"/>
        </p:nvSpPr>
        <p:spPr bwMode="auto">
          <a:xfrm>
            <a:off x="0" y="64770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>
                <a:latin typeface="Times New Roman" panose="02020603050405020304" pitchFamily="18" charset="0"/>
                <a:ea typeface="+mn-ea"/>
              </a:rPr>
              <a:t>Copyright ©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304800"/>
            <a:ext cx="7924800" cy="99060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latin typeface="Times" panose="02020603050405020304" pitchFamily="18" charset="0"/>
              </a:rPr>
              <a:t>Chapter 5 </a:t>
            </a:r>
            <a:endParaRPr lang="en-US" altLang="en-US" smtClean="0"/>
          </a:p>
        </p:txBody>
      </p:sp>
      <p:sp>
        <p:nvSpPr>
          <p:cNvPr id="5123" name="Rectangle 3" descr="Pink tissue paper"/>
          <p:cNvSpPr>
            <a:spLocks noGrp="1" noChangeArrowheads="1"/>
          </p:cNvSpPr>
          <p:nvPr>
            <p:ph type="subTitle" idx="4294967295"/>
          </p:nvPr>
        </p:nvSpPr>
        <p:spPr>
          <a:xfrm>
            <a:off x="2209800" y="1905000"/>
            <a:ext cx="5943600" cy="762000"/>
          </a:xfrm>
          <a:solidFill>
            <a:schemeClr val="accent1">
              <a:lumMod val="50000"/>
            </a:schemeClr>
          </a:solidFill>
          <a:ln>
            <a:solidFill>
              <a:schemeClr val="tx2"/>
            </a:solidFill>
          </a:ln>
        </p:spPr>
        <p:txBody>
          <a:bodyPr wrap="none"/>
          <a:lstStyle/>
          <a:p>
            <a:pPr marL="0" indent="0" algn="ctr" eaLnBrk="1" hangingPunct="1">
              <a:buFont typeface="Times" panose="02020603050405020304" pitchFamily="18" charset="0"/>
              <a:buNone/>
              <a:defRPr/>
            </a:pPr>
            <a:r>
              <a:rPr lang="en-US" altLang="en-US" sz="4400" b="1" dirty="0" smtClean="0">
                <a:solidFill>
                  <a:srgbClr val="C00000"/>
                </a:solidFill>
                <a:latin typeface="Times" panose="02020603050405020304" pitchFamily="18" charset="0"/>
              </a:rPr>
              <a:t>Networking</a:t>
            </a:r>
          </a:p>
        </p:txBody>
      </p:sp>
      <p:pic>
        <p:nvPicPr>
          <p:cNvPr id="5124" name="Picture 5" descr="Networking icon - people community and handshake - Stock Illustration  [71190247] - PIX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819400"/>
            <a:ext cx="3549650" cy="290671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bg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C00000"/>
                </a:solidFill>
              </a:rPr>
              <a:t>Ethical Evaluations of Publishing Blacklist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53340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Social contract theory evaluation</a:t>
            </a:r>
          </a:p>
          <a:p>
            <a:pPr lvl="1" eaLnBrk="1" hangingPunct="1"/>
            <a:r>
              <a:rPr lang="en-US" altLang="en-US" dirty="0" smtClean="0"/>
              <a:t>Senders and receivers do not derive equal benefit from emails.</a:t>
            </a:r>
          </a:p>
          <a:p>
            <a:pPr eaLnBrk="1" hangingPunct="1"/>
            <a:r>
              <a:rPr lang="en-US" altLang="en-US" sz="2800" b="1" dirty="0" smtClean="0"/>
              <a:t>Utilitarian evaluation</a:t>
            </a:r>
          </a:p>
          <a:p>
            <a:pPr lvl="1" eaLnBrk="1" hangingPunct="1"/>
            <a:r>
              <a:rPr lang="en-US" altLang="en-US" dirty="0" smtClean="0"/>
              <a:t>Blacklisting will affect innocent </a:t>
            </a:r>
            <a:r>
              <a:rPr lang="ar-SA" altLang="en-US" dirty="0" smtClean="0"/>
              <a:t>الابرياء</a:t>
            </a:r>
            <a:r>
              <a:rPr lang="en-US" altLang="en-US" dirty="0" smtClean="0"/>
              <a:t>users, receivers and marketing firms, this will reduce the benefits of internet utility as a whole.</a:t>
            </a:r>
          </a:p>
          <a:p>
            <a:pPr eaLnBrk="1" hangingPunct="1"/>
            <a:r>
              <a:rPr lang="en-US" altLang="en-US" sz="2800" b="1" dirty="0" smtClean="0"/>
              <a:t>Kantian evaluation</a:t>
            </a:r>
          </a:p>
          <a:p>
            <a:pPr lvl="1" eaLnBrk="1" hangingPunct="1"/>
            <a:r>
              <a:rPr lang="en-US" altLang="en-US" dirty="0" smtClean="0"/>
              <a:t>Innocent users are used as a means for an end (eliminating spams)</a:t>
            </a:r>
            <a:r>
              <a:rPr lang="ar-SA" altLang="en-US" dirty="0" smtClean="0"/>
              <a:t> </a:t>
            </a:r>
            <a:r>
              <a:rPr lang="ar-JO" altLang="en-US" dirty="0" smtClean="0"/>
              <a:t>القضاء عليه</a:t>
            </a:r>
            <a:endParaRPr lang="ar-SA" altLang="en-US" dirty="0" smtClean="0"/>
          </a:p>
          <a:p>
            <a:pPr lvl="1" eaLnBrk="1" hangingPunct="1"/>
            <a:r>
              <a:rPr lang="en-US" altLang="en-US" dirty="0" err="1" smtClean="0">
                <a:solidFill>
                  <a:srgbClr val="FF0000"/>
                </a:solidFill>
              </a:rPr>
              <a:t>Inecent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ar-JO" altLang="en-US" dirty="0" smtClean="0">
                <a:solidFill>
                  <a:srgbClr val="FF0000"/>
                </a:solidFill>
              </a:rPr>
              <a:t>ابرياء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en-US" sz="2800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50850045-5C51-43C2-9EC4-0A2C066327D1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FF0000"/>
                </a:solidFill>
              </a:rPr>
              <a:t>Proposed Solutions to Spam Epidemic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1963" y="1676400"/>
            <a:ext cx="8605837" cy="3124200"/>
          </a:xfrm>
        </p:spPr>
        <p:txBody>
          <a:bodyPr/>
          <a:lstStyle/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en-US" sz="2200" dirty="0" smtClean="0"/>
              <a:t>Require an </a:t>
            </a:r>
            <a:r>
              <a:rPr lang="en-US" altLang="en-US" sz="2200" u="sng" dirty="0" smtClean="0"/>
              <a:t>explicit</a:t>
            </a:r>
            <a:r>
              <a:rPr lang="en-US" altLang="en-US" sz="2200" dirty="0" smtClean="0"/>
              <a:t> opt-in of subscribers</a:t>
            </a:r>
            <a:r>
              <a:rPr lang="ar-JO" altLang="en-US" sz="2200" dirty="0" smtClean="0"/>
              <a:t>اشتراك صريح </a:t>
            </a:r>
            <a:endParaRPr lang="en-US" altLang="en-US" sz="2200" dirty="0" smtClean="0"/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en-US" sz="2200" dirty="0" smtClean="0"/>
              <a:t>Require labeling of email advertising (all commercial emails must write </a:t>
            </a:r>
            <a:r>
              <a:rPr lang="en-US" altLang="en-US" sz="2200" dirty="0" smtClean="0">
                <a:solidFill>
                  <a:srgbClr val="C00000"/>
                </a:solidFill>
              </a:rPr>
              <a:t>ADS on the subject line</a:t>
            </a:r>
            <a:r>
              <a:rPr lang="en-US" altLang="en-US" sz="2200" dirty="0" smtClean="0"/>
              <a:t>)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en-US" sz="2200" dirty="0" smtClean="0"/>
              <a:t>Add a cost to every email that is sent for ads. A micropayment systems is proposed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eriod"/>
            </a:pPr>
            <a:r>
              <a:rPr lang="en-US" altLang="en-US" sz="2200" dirty="0" smtClean="0"/>
              <a:t>Ban unsolicited email by laws</a:t>
            </a:r>
            <a:r>
              <a:rPr lang="ar-SA" altLang="en-US" sz="2200" dirty="0" smtClean="0"/>
              <a:t> حظر البريد الإلكتروني غير المرغوب فيه بموجب</a:t>
            </a:r>
            <a:endParaRPr lang="en-US" altLang="en-US" sz="2200" dirty="0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94A3913B-3A47-4F09-93E2-8CC5B1D9A32B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en-US" altLang="en-US" dirty="0" smtClean="0">
                <a:solidFill>
                  <a:srgbClr val="CC0066"/>
                </a:solidFill>
              </a:rPr>
              <a:t>Emergence of “Spam”</a:t>
            </a:r>
            <a:br>
              <a:rPr lang="en-US" altLang="en-US" dirty="0" smtClean="0">
                <a:solidFill>
                  <a:srgbClr val="CC0066"/>
                </a:solidFill>
              </a:rPr>
            </a:br>
            <a:r>
              <a:rPr lang="ar-JO" altLang="en-US" dirty="0" smtClean="0">
                <a:solidFill>
                  <a:srgbClr val="CC0066"/>
                </a:solidFill>
              </a:rPr>
              <a:t>"</a:t>
            </a:r>
            <a:r>
              <a:rPr lang="ar-JO" altLang="en-US" sz="2000" dirty="0" smtClean="0">
                <a:solidFill>
                  <a:srgbClr val="CC0066"/>
                </a:solidFill>
              </a:rPr>
              <a:t>هي رسالة فورية مجمعة غير مرغوب فيه</a:t>
            </a:r>
            <a:r>
              <a:rPr lang="ar-JO" altLang="en-US" dirty="0" smtClean="0">
                <a:solidFill>
                  <a:srgbClr val="CC0066"/>
                </a:solidFill>
              </a:rPr>
              <a:t>ا.</a:t>
            </a:r>
            <a:endParaRPr lang="en-US" altLang="en-US" dirty="0" smtClean="0">
              <a:solidFill>
                <a:srgbClr val="CC0066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286000"/>
            <a:ext cx="8305800" cy="2667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“Spam” is an unwanted, bulk instant message. </a:t>
            </a:r>
            <a:r>
              <a:rPr lang="ar-JO" altLang="en-US" sz="2200" dirty="0" smtClean="0"/>
              <a:t>رسائل فورية مجمعة.</a:t>
            </a:r>
            <a:endParaRPr lang="en-US" altLang="en-US" sz="2200" dirty="0" smtClean="0"/>
          </a:p>
          <a:p>
            <a:pPr eaLnBrk="1" hangingPunct="1"/>
            <a:r>
              <a:rPr lang="en-US" altLang="en-US" dirty="0" smtClean="0"/>
              <a:t>People combat</a:t>
            </a:r>
            <a:r>
              <a:rPr lang="ar-JO" altLang="en-US" sz="2200" dirty="0" smtClean="0"/>
              <a:t>يحارب</a:t>
            </a:r>
            <a:r>
              <a:rPr lang="ar-JO" altLang="en-US" dirty="0" smtClean="0"/>
              <a:t> </a:t>
            </a:r>
            <a:r>
              <a:rPr lang="en-US" altLang="en-US" dirty="0" smtClean="0"/>
              <a:t> spam by accepting messages only from friends or buddies</a:t>
            </a:r>
            <a:r>
              <a:rPr lang="ar-SA" altLang="en-US" sz="2200" dirty="0" smtClean="0"/>
              <a:t>معارف</a:t>
            </a:r>
            <a:r>
              <a:rPr lang="ar-SA" altLang="en-US" dirty="0" smtClean="0"/>
              <a:t> </a:t>
            </a:r>
            <a:endParaRPr lang="en-US" altLang="en-US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C39064D8-063D-4E86-8208-B69C785AC953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CC0066"/>
                </a:solidFill>
              </a:rPr>
              <a:t>Need for Socio-Technical Solutions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97025"/>
            <a:ext cx="8458200" cy="4270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New technologies sometimes cause new social situations to emerge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Spam an example of this phenomenon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C00000"/>
                </a:solidFill>
              </a:rPr>
              <a:t>Email messages practically free</a:t>
            </a:r>
            <a:r>
              <a:rPr lang="ar-SA" altLang="en-US" sz="2400" dirty="0" smtClean="0">
                <a:solidFill>
                  <a:srgbClr val="C00000"/>
                </a:solidFill>
              </a:rPr>
              <a:t>.</a:t>
            </a:r>
            <a:endParaRPr lang="en-US" altLang="en-US" sz="2400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C00000"/>
                </a:solidFill>
              </a:rPr>
              <a:t>Profits increase with number of messages sent</a:t>
            </a:r>
            <a:r>
              <a:rPr lang="ar-SA" altLang="en-US" sz="2400" dirty="0" smtClean="0">
                <a:solidFill>
                  <a:srgbClr val="C00000"/>
                </a:solidFill>
              </a:rPr>
              <a:t>.</a:t>
            </a:r>
            <a:endParaRPr lang="en-US" altLang="en-US" sz="2400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rgbClr val="C00000"/>
                </a:solidFill>
              </a:rPr>
              <a:t>Strong motivation to send more messages</a:t>
            </a:r>
            <a:r>
              <a:rPr lang="ar-SA" altLang="en-US" sz="2400" dirty="0" smtClean="0">
                <a:solidFill>
                  <a:srgbClr val="C00000"/>
                </a:solidFill>
              </a:rPr>
              <a:t>.</a:t>
            </a:r>
            <a:endParaRPr lang="en-US" altLang="en-US" sz="24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Internet design allows unfair, one-way communications – You might receive e-mail But you cannot reply</a:t>
            </a:r>
            <a:r>
              <a:rPr lang="ar-SA" altLang="en-US" sz="2800" dirty="0" smtClean="0"/>
              <a:t>.</a:t>
            </a:r>
            <a:endParaRPr lang="en-US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1937C09D-BD6E-423D-97A0-1452337C22C7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1">
                    <a:lumMod val="25000"/>
                  </a:schemeClr>
                </a:solidFill>
              </a:rPr>
              <a:t>Attributes of the Websites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36688"/>
            <a:ext cx="8991600" cy="4506912"/>
          </a:xfrm>
        </p:spPr>
        <p:txBody>
          <a:bodyPr/>
          <a:lstStyle/>
          <a:p>
            <a:pPr eaLnBrk="1" hangingPunct="1"/>
            <a:r>
              <a:rPr lang="en-US" altLang="en-US" sz="3000" b="1" dirty="0" smtClean="0"/>
              <a:t>It is decentralized </a:t>
            </a:r>
          </a:p>
          <a:p>
            <a:pPr lvl="1" eaLnBrk="1" hangingPunct="1"/>
            <a:r>
              <a:rPr lang="en-US" altLang="en-US" dirty="0" smtClean="0">
                <a:solidFill>
                  <a:srgbClr val="C00000"/>
                </a:solidFill>
              </a:rPr>
              <a:t>No need for central authority</a:t>
            </a:r>
          </a:p>
          <a:p>
            <a:pPr lvl="1" eaLnBrk="1" hangingPunct="1"/>
            <a:r>
              <a:rPr lang="en-US" altLang="en-US" dirty="0" smtClean="0">
                <a:solidFill>
                  <a:srgbClr val="C00000"/>
                </a:solidFill>
              </a:rPr>
              <a:t>BUT it becomes difficult to control the Web</a:t>
            </a:r>
          </a:p>
          <a:p>
            <a:pPr eaLnBrk="1" hangingPunct="1"/>
            <a:r>
              <a:rPr lang="en-US" altLang="en-US" sz="3000" b="1" dirty="0" smtClean="0"/>
              <a:t>Every Web object has a unique address</a:t>
            </a:r>
          </a:p>
          <a:p>
            <a:pPr lvl="1" eaLnBrk="1" hangingPunct="1"/>
            <a:r>
              <a:rPr lang="en-US" altLang="en-US" dirty="0" smtClean="0"/>
              <a:t>URL.  Every Web page has a unique URL  </a:t>
            </a:r>
          </a:p>
          <a:p>
            <a:pPr eaLnBrk="1" hangingPunct="1"/>
            <a:r>
              <a:rPr lang="en-US" altLang="en-US" sz="3000" b="1" dirty="0" smtClean="0"/>
              <a:t>It is based on the Internet</a:t>
            </a:r>
          </a:p>
          <a:p>
            <a:pPr lvl="1" eaLnBrk="1" hangingPunct="1"/>
            <a:r>
              <a:rPr lang="en-US" altLang="en-US" dirty="0" smtClean="0"/>
              <a:t>It needs browsers, media for storage, SW for retrieving data, ftp, OSs…etc.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DD86B963-129F-4B9C-84F4-B68E1A68516A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solidFill>
            <a:schemeClr val="accent5"/>
          </a:solidFill>
          <a:ln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1">
                    <a:lumMod val="25000"/>
                  </a:schemeClr>
                </a:solidFill>
              </a:rPr>
              <a:t>How We Use the Web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92586" y="1680255"/>
            <a:ext cx="8607425" cy="4191000"/>
          </a:xfrm>
          <a:solidFill>
            <a:schemeClr val="accent5"/>
          </a:solidFill>
          <a:ln>
            <a:solidFill>
              <a:schemeClr val="tx2"/>
            </a:solidFill>
          </a:ln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en-US" sz="2000" b="1" dirty="0" smtClean="0"/>
              <a:t>Shopping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  <a:defRPr/>
            </a:pPr>
            <a:r>
              <a:rPr lang="en-US" altLang="en-US" sz="2000" b="1" dirty="0" smtClean="0"/>
              <a:t>Contributing content (wikis, blogs</a:t>
            </a:r>
            <a:r>
              <a:rPr lang="en-US" altLang="en-US" sz="2800" dirty="0" smtClean="0"/>
              <a:t>)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700" dirty="0" smtClean="0"/>
              <a:t>A </a:t>
            </a:r>
            <a:r>
              <a:rPr lang="en-US" altLang="en-US" sz="1700" b="1" i="1" dirty="0" smtClean="0"/>
              <a:t>wiki</a:t>
            </a:r>
            <a:r>
              <a:rPr lang="en-US" altLang="en-US" sz="1700" dirty="0" smtClean="0"/>
              <a:t> is a website that allows the easy creation and editing of any number of interlinked web pages via a web browser using a simplified markup language. Collaborative site – many authors  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700" b="1" dirty="0"/>
              <a:t>An individual with regular entries of commentary usually maintains blogs</a:t>
            </a:r>
            <a:r>
              <a:rPr lang="en-US" altLang="en-US" sz="1700" dirty="0" smtClean="0"/>
              <a:t>. </a:t>
            </a:r>
            <a:r>
              <a:rPr lang="en-US" altLang="en-US" sz="1700" dirty="0" smtClean="0"/>
              <a:t>Personal site (Ex: online journal).</a:t>
            </a:r>
            <a:r>
              <a:rPr lang="en-US" altLang="en-US" sz="2000" dirty="0" smtClean="0"/>
              <a:t>Promoting business</a:t>
            </a:r>
          </a:p>
          <a:p>
            <a:pPr marL="457200" lvl="1" indent="-457200" eaLnBrk="1" hangingPunct="1">
              <a:lnSpc>
                <a:spcPct val="90000"/>
              </a:lnSpc>
              <a:buFontTx/>
              <a:buAutoNum type="arabicPeriod" startAt="3"/>
              <a:defRPr/>
            </a:pPr>
            <a:r>
              <a:rPr lang="en-US" altLang="en-US" sz="2000" b="1" dirty="0" smtClean="0"/>
              <a:t>Learning.</a:t>
            </a:r>
          </a:p>
          <a:p>
            <a:pPr marL="457200" lvl="1" indent="-457200" eaLnBrk="1" hangingPunct="1">
              <a:lnSpc>
                <a:spcPct val="90000"/>
              </a:lnSpc>
              <a:buFontTx/>
              <a:buAutoNum type="arabicPeriod" startAt="3"/>
              <a:defRPr/>
            </a:pPr>
            <a:r>
              <a:rPr lang="en-US" altLang="en-US" sz="2000" b="1" dirty="0" smtClean="0"/>
              <a:t>Entering virtual worlds.</a:t>
            </a:r>
          </a:p>
          <a:p>
            <a:pPr marL="457200" lvl="1" indent="-457200" eaLnBrk="1" hangingPunct="1">
              <a:lnSpc>
                <a:spcPct val="90000"/>
              </a:lnSpc>
              <a:buFontTx/>
              <a:buAutoNum type="arabicPeriod" startAt="3"/>
              <a:defRPr/>
            </a:pPr>
            <a:r>
              <a:rPr lang="en-US" altLang="en-US" sz="2000" b="1" dirty="0" smtClean="0"/>
              <a:t>Paying taxes( E-Government).</a:t>
            </a:r>
          </a:p>
          <a:p>
            <a:pPr marL="457200" lvl="1" indent="-457200" eaLnBrk="1" hangingPunct="1">
              <a:lnSpc>
                <a:spcPct val="90000"/>
              </a:lnSpc>
              <a:buFontTx/>
              <a:buAutoNum type="arabicPeriod" startAt="3"/>
              <a:defRPr/>
            </a:pPr>
            <a:r>
              <a:rPr lang="en-US" altLang="en-US" sz="2000" b="1" dirty="0" smtClean="0"/>
              <a:t>E-commerce.</a:t>
            </a:r>
            <a:endParaRPr lang="en-US" altLang="en-US" sz="2000" b="1" dirty="0" smtClean="0"/>
          </a:p>
          <a:p>
            <a:pPr marL="457200" lvl="1" indent="-457200" eaLnBrk="1" hangingPunct="1">
              <a:lnSpc>
                <a:spcPct val="90000"/>
              </a:lnSpc>
              <a:buFontTx/>
              <a:buAutoNum type="arabicPeriod" startAt="3"/>
              <a:defRPr/>
            </a:pPr>
            <a:r>
              <a:rPr lang="en-US" altLang="en-US" sz="2000" b="1" dirty="0" smtClean="0"/>
              <a:t>Entertainment</a:t>
            </a:r>
            <a:r>
              <a:rPr lang="ar-JO" altLang="en-US" sz="2000" b="1" dirty="0" smtClean="0"/>
              <a:t> </a:t>
            </a:r>
            <a:endParaRPr lang="en-US" altLang="en-US" sz="2000" b="1" dirty="0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44C776DD-570F-4F8F-B889-2BE75FDF3328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1275"/>
            <a:ext cx="8305800" cy="1143000"/>
          </a:xfrm>
          <a:solidFill>
            <a:schemeClr val="accent5"/>
          </a:solidFill>
          <a:ln>
            <a:solidFill>
              <a:schemeClr val="tx2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en-US" altLang="en-US" sz="3000" dirty="0" smtClean="0">
                <a:solidFill>
                  <a:schemeClr val="accent1">
                    <a:lumMod val="25000"/>
                  </a:schemeClr>
                </a:solidFill>
              </a:rPr>
              <a:t>Too Much Control or Too Little?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98625"/>
            <a:ext cx="8610600" cy="38639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Not everyone in the world has Internet access.</a:t>
            </a:r>
          </a:p>
          <a:p>
            <a:pPr eaLnBrk="1" hangingPunct="1"/>
            <a:r>
              <a:rPr lang="en-US" altLang="en-US" sz="2200" dirty="0" smtClean="0">
                <a:solidFill>
                  <a:srgbClr val="C00000"/>
                </a:solidFill>
              </a:rPr>
              <a:t>Saudi Arabia</a:t>
            </a:r>
            <a:r>
              <a:rPr lang="en-US" altLang="en-US" sz="2200" dirty="0" smtClean="0"/>
              <a:t>: centralized control center</a:t>
            </a:r>
          </a:p>
          <a:p>
            <a:pPr eaLnBrk="1" hangingPunct="1"/>
            <a:r>
              <a:rPr lang="en-US" altLang="en-US" sz="2200" dirty="0" smtClean="0">
                <a:solidFill>
                  <a:srgbClr val="C00000"/>
                </a:solidFill>
              </a:rPr>
              <a:t>People’s Republic of China: </a:t>
            </a:r>
            <a:r>
              <a:rPr lang="en-US" altLang="en-US" sz="2200" dirty="0" smtClean="0"/>
              <a:t>ISPs sign</a:t>
            </a:r>
            <a:br>
              <a:rPr lang="en-US" altLang="en-US" sz="2200" dirty="0" smtClean="0"/>
            </a:br>
            <a:r>
              <a:rPr lang="en-US" altLang="en-US" sz="2200" dirty="0" smtClean="0"/>
              <a:t>“self-discipline” agreement </a:t>
            </a:r>
            <a:r>
              <a:rPr lang="ar-JO" altLang="en-US" sz="2200" dirty="0" smtClean="0"/>
              <a:t>"الانضباط الذاتي"</a:t>
            </a:r>
            <a:endParaRPr lang="en-US" altLang="en-US" sz="2200" dirty="0" smtClean="0"/>
          </a:p>
          <a:p>
            <a:pPr eaLnBrk="1" hangingPunct="1"/>
            <a:r>
              <a:rPr lang="en-US" altLang="en-US" sz="2200" dirty="0" smtClean="0">
                <a:solidFill>
                  <a:srgbClr val="C00000"/>
                </a:solidFill>
              </a:rPr>
              <a:t>Germany: </a:t>
            </a:r>
            <a:r>
              <a:rPr lang="en-US" altLang="en-US" sz="2200" dirty="0" smtClean="0"/>
              <a:t>Forbids access to neo-Nazi sites </a:t>
            </a:r>
            <a:r>
              <a:rPr lang="ar-SA" altLang="en-US" sz="2200" dirty="0" smtClean="0"/>
              <a:t>النازيين الجدد </a:t>
            </a:r>
            <a:endParaRPr lang="en-US" altLang="en-US" sz="2200" dirty="0" smtClean="0"/>
          </a:p>
          <a:p>
            <a:pPr eaLnBrk="1" hangingPunct="1"/>
            <a:r>
              <a:rPr lang="en-US" altLang="en-US" sz="2200" dirty="0" smtClean="0">
                <a:solidFill>
                  <a:srgbClr val="C00000"/>
                </a:solidFill>
              </a:rPr>
              <a:t>United States: </a:t>
            </a:r>
            <a:r>
              <a:rPr lang="en-US" altLang="en-US" sz="2200" dirty="0" smtClean="0"/>
              <a:t>Repeated efforts to limit access of minors to pornography.</a:t>
            </a:r>
            <a:r>
              <a:rPr lang="ar-SA" altLang="en-US" sz="2200" dirty="0" smtClean="0"/>
              <a:t>التحرش وانتهاكات الطفولة </a:t>
            </a:r>
            <a:endParaRPr lang="en-US" altLang="en-US" sz="2200" dirty="0" smtClean="0"/>
          </a:p>
          <a:p>
            <a:pPr lvl="1" eaLnBrk="1" hangingPunct="1">
              <a:buFontTx/>
              <a:buNone/>
            </a:pPr>
            <a:endParaRPr lang="en-US" altLang="en-US" sz="2200" dirty="0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AE63311E-595E-48F7-96CE-676A36FD8D64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1">
                    <a:lumMod val="25000"/>
                  </a:schemeClr>
                </a:solidFill>
              </a:rPr>
              <a:t>Direct Censorship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52600"/>
            <a:ext cx="8534400" cy="3581400"/>
          </a:xfrm>
        </p:spPr>
        <p:txBody>
          <a:bodyPr/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b="1" dirty="0" smtClean="0"/>
              <a:t>Censorship </a:t>
            </a:r>
            <a:r>
              <a:rPr lang="en-US" altLang="en-US" sz="2000" dirty="0" smtClean="0"/>
              <a:t>is the attempt to suppress or regulate public access to material considered offensive</a:t>
            </a:r>
            <a:r>
              <a:rPr lang="ar-SA" altLang="en-US" sz="2000" dirty="0" smtClean="0"/>
              <a:t> </a:t>
            </a:r>
            <a:r>
              <a:rPr lang="en-US" altLang="en-US" sz="2000" dirty="0" smtClean="0"/>
              <a:t>or harmful.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b="1" dirty="0" smtClean="0"/>
              <a:t>Direct Censorship Forms:</a:t>
            </a:r>
          </a:p>
          <a:p>
            <a:pPr eaLnBrk="1" hangingPunct="1"/>
            <a:r>
              <a:rPr lang="en-US" altLang="en-US" sz="2000" dirty="0" smtClean="0">
                <a:solidFill>
                  <a:srgbClr val="C00000"/>
                </a:solidFill>
              </a:rPr>
              <a:t>Government domination</a:t>
            </a:r>
            <a:r>
              <a:rPr lang="ar-SA" altLang="en-US" sz="2000" dirty="0" smtClean="0">
                <a:solidFill>
                  <a:srgbClr val="C00000"/>
                </a:solidFill>
              </a:rPr>
              <a:t> </a:t>
            </a:r>
            <a:r>
              <a:rPr lang="ar-JO" altLang="en-US" sz="2000" dirty="0" smtClean="0">
                <a:solidFill>
                  <a:srgbClr val="C00000"/>
                </a:solidFill>
              </a:rPr>
              <a:t>سيطرة </a:t>
            </a:r>
            <a:endParaRPr lang="en-US" altLang="en-US" sz="2000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en-US" sz="2000" dirty="0" smtClean="0"/>
              <a:t>TVs, Newspapers and radio stations </a:t>
            </a:r>
          </a:p>
          <a:p>
            <a:pPr eaLnBrk="1" hangingPunct="1"/>
            <a:r>
              <a:rPr lang="en-US" altLang="en-US" sz="2000" dirty="0" smtClean="0">
                <a:solidFill>
                  <a:srgbClr val="C00000"/>
                </a:solidFill>
              </a:rPr>
              <a:t>Prepublication review</a:t>
            </a:r>
            <a:r>
              <a:rPr lang="ar-JO" altLang="en-US" sz="2000" dirty="0" smtClean="0">
                <a:solidFill>
                  <a:srgbClr val="C00000"/>
                </a:solidFill>
              </a:rPr>
              <a:t> مراجعة ما قبل النشر</a:t>
            </a:r>
            <a:endParaRPr lang="en-US" altLang="en-US" sz="2000" dirty="0" smtClean="0">
              <a:solidFill>
                <a:srgbClr val="C00000"/>
              </a:solidFill>
            </a:endParaRPr>
          </a:p>
          <a:p>
            <a:pPr lvl="1" eaLnBrk="1" hangingPunct="1"/>
            <a:r>
              <a:rPr lang="en-US" altLang="en-US" sz="2000" dirty="0" smtClean="0"/>
              <a:t>To monitor government secrets (Nuclear weapons)</a:t>
            </a:r>
          </a:p>
          <a:p>
            <a:pPr eaLnBrk="1" hangingPunct="1"/>
            <a:r>
              <a:rPr lang="en-US" altLang="en-US" sz="2000" dirty="0" smtClean="0">
                <a:solidFill>
                  <a:srgbClr val="C00000"/>
                </a:solidFill>
              </a:rPr>
              <a:t>Licensing and registration</a:t>
            </a:r>
            <a:r>
              <a:rPr lang="ar-JO" altLang="en-US" sz="2000" dirty="0" smtClean="0">
                <a:solidFill>
                  <a:srgbClr val="C00000"/>
                </a:solidFill>
              </a:rPr>
              <a:t> الترخيص والتسجيل </a:t>
            </a:r>
          </a:p>
          <a:p>
            <a:pPr lvl="1" eaLnBrk="1" hangingPunct="1"/>
            <a:r>
              <a:rPr lang="en-US" altLang="en-US" sz="2000" dirty="0" smtClean="0"/>
              <a:t>To control media with limited bandwidth. (Frequencies)</a:t>
            </a:r>
            <a:endParaRPr lang="ar-SA" altLang="en-US" sz="2000" dirty="0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C14F72DC-1A2C-445E-9D65-16FF2E04CE2C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1">
                    <a:lumMod val="25000"/>
                  </a:schemeClr>
                </a:solidFill>
              </a:rPr>
              <a:t>Self-censorship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20688" y="1371600"/>
            <a:ext cx="8305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990033"/>
                </a:solidFill>
              </a:rPr>
              <a:t>Most common form of censorship:</a:t>
            </a:r>
            <a:r>
              <a:rPr lang="ar-SA" altLang="en-US" sz="2800" b="1" dirty="0" smtClean="0">
                <a:solidFill>
                  <a:srgbClr val="990033"/>
                </a:solidFill>
              </a:rPr>
              <a:t> </a:t>
            </a:r>
            <a:endParaRPr lang="en-US" altLang="en-US" sz="2800" b="1" dirty="0" smtClean="0">
              <a:solidFill>
                <a:srgbClr val="990033"/>
              </a:solidFill>
            </a:endParaRPr>
          </a:p>
          <a:p>
            <a:pPr eaLnBrk="1" hangingPunct="1"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altLang="en-US" sz="2800" dirty="0" smtClean="0"/>
              <a:t>	</a:t>
            </a:r>
            <a:r>
              <a:rPr lang="ar-JO" altLang="en-US" sz="2200" dirty="0" smtClean="0"/>
              <a:t>The group</a:t>
            </a:r>
            <a:r>
              <a:rPr lang="en-US" altLang="en-US" sz="2200" dirty="0" smtClean="0"/>
              <a:t> decides for itself not to publish(</a:t>
            </a:r>
            <a:r>
              <a:rPr lang="ar-SA" altLang="en-US" sz="2200" dirty="0" smtClean="0"/>
              <a:t>رقابة ذاتية</a:t>
            </a:r>
            <a:r>
              <a:rPr lang="en-US" altLang="en-US" sz="2200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990033"/>
                </a:solidFill>
              </a:rPr>
              <a:t>Reasons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Avoid subsequent persecution (CNN in Iraq)</a:t>
            </a:r>
            <a:endParaRPr lang="ar-SA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ar-SA" altLang="en-US" sz="2200" dirty="0" smtClean="0"/>
              <a:t>تجنب الاضطهاد اللاحق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Maintain good relations with government officials (if they offend </a:t>
            </a:r>
            <a:r>
              <a:rPr lang="ar-JO" altLang="en-US" sz="2200" dirty="0" smtClean="0"/>
              <a:t>the </a:t>
            </a:r>
            <a:r>
              <a:rPr lang="en-US" altLang="en-US" sz="2200" dirty="0" smtClean="0"/>
              <a:t>government they </a:t>
            </a:r>
            <a:r>
              <a:rPr lang="ar-JO" altLang="en-US" sz="2200" dirty="0" smtClean="0"/>
              <a:t>lose</a:t>
            </a:r>
            <a:r>
              <a:rPr lang="en-US" altLang="en-US" sz="2200" dirty="0" smtClean="0"/>
              <a:t> their official sources of information)</a:t>
            </a:r>
            <a:r>
              <a:rPr lang="ar-SA" altLang="en-US" sz="2200" dirty="0" smtClean="0"/>
              <a:t> الحفاظ على علاقات جيدة مع المسؤولين الحكوميين (إذا أساءوا)</a:t>
            </a:r>
            <a:endParaRPr lang="en-US" altLang="en-US" sz="2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Movies, TVs, CD</a:t>
            </a:r>
            <a:endParaRPr lang="ar-JO" altLang="en-US" sz="2400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rgbClr val="990033"/>
                </a:solidFill>
              </a:rPr>
              <a:t>Ratings </a:t>
            </a:r>
            <a:r>
              <a:rPr lang="en-US" altLang="en-US" sz="2400" b="1" dirty="0">
                <a:solidFill>
                  <a:srgbClr val="990033"/>
                </a:solidFill>
              </a:rPr>
              <a:t>systems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s, video games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Not universally accepted on the Web (</a:t>
            </a:r>
            <a:r>
              <a:rPr lang="en-US" altLang="en-US" sz="2200" dirty="0" smtClean="0"/>
              <a:t>some may have warning– and ask for agree to enter a site</a:t>
            </a:r>
            <a:r>
              <a:rPr lang="en-US" altLang="en-US" sz="2400" dirty="0" smtClean="0"/>
              <a:t>)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57E123BD-9C1D-44E5-8A37-8A8E44A19493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3-</a:t>
            </a:r>
            <a:fld id="{683526BC-8EA6-4C78-878D-99502BD6AC3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276647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Overview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Introduction</a:t>
            </a:r>
          </a:p>
          <a:p>
            <a:pPr eaLnBrk="1" hangingPunct="1"/>
            <a:r>
              <a:rPr lang="en-US" altLang="en-US" dirty="0" smtClean="0"/>
              <a:t>Email and spam</a:t>
            </a:r>
          </a:p>
          <a:p>
            <a:pPr eaLnBrk="1" hangingPunct="1"/>
            <a:r>
              <a:rPr lang="en-US" altLang="en-US" dirty="0" smtClean="0"/>
              <a:t>Fighting spam</a:t>
            </a:r>
          </a:p>
          <a:p>
            <a:pPr eaLnBrk="1" hangingPunct="1"/>
            <a:r>
              <a:rPr lang="en-US" altLang="en-US" dirty="0" smtClean="0"/>
              <a:t>World Wide Web</a:t>
            </a:r>
          </a:p>
          <a:p>
            <a:pPr eaLnBrk="1" hangingPunct="1"/>
            <a:r>
              <a:rPr lang="en-US" altLang="en-US" dirty="0" smtClean="0"/>
              <a:t>Ethical perspectives on pornography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24527117-E3B9-4C72-A338-9AEE998047AD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accent1">
                    <a:lumMod val="25000"/>
                  </a:schemeClr>
                </a:solidFill>
              </a:rPr>
              <a:t>Challenges Posed by the Internet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0" y="1458913"/>
            <a:ext cx="90678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Many-to-many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It is easy to close a radio station BUT difficult to do so for a Web page (millions can post pages</a:t>
            </a:r>
            <a:r>
              <a:rPr lang="en-US" altLang="en-US" dirty="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Dynamic connections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Millions of PCs are connected to internet yearly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Huge numbers of Web sites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/>
              <a:t>No way to monitor them all.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Extends beyond national borders, laws</a:t>
            </a:r>
            <a:r>
              <a:rPr lang="ar-SA" altLang="en-US" sz="3000" dirty="0" smtClean="0"/>
              <a:t> </a:t>
            </a:r>
            <a:r>
              <a:rPr lang="ar-SA" altLang="en-US" sz="2200" dirty="0" smtClean="0"/>
              <a:t>يمتد إلى ما وراء الحدود الوطنية</a:t>
            </a:r>
            <a:endParaRPr lang="en-US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3000" dirty="0" smtClean="0"/>
              <a:t>Can’t determine age of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 </a:t>
            </a:r>
            <a:r>
              <a:rPr lang="en-US" altLang="en-US" sz="2200" dirty="0" smtClean="0"/>
              <a:t>an adult Web site </a:t>
            </a:r>
            <a:r>
              <a:rPr lang="en-US" altLang="en-US" sz="2200" dirty="0" err="1" smtClean="0"/>
              <a:t>can not</a:t>
            </a:r>
            <a:r>
              <a:rPr lang="en-US" altLang="en-US" sz="2200" dirty="0" smtClean="0"/>
              <a:t> confirm the age of a user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8EE22188-31C8-49DB-A70D-47D2B49C6CFF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279400"/>
            <a:ext cx="8305800" cy="914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1">
                    <a:lumMod val="25000"/>
                  </a:schemeClr>
                </a:solidFill>
              </a:rPr>
              <a:t>Ethical Perspectives on Censorship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839200" cy="35814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Kant</a:t>
            </a:r>
            <a:r>
              <a:rPr lang="en-US" altLang="en-US" dirty="0" smtClean="0"/>
              <a:t> opposed censorship </a:t>
            </a:r>
            <a:r>
              <a:rPr lang="ar-SA" altLang="en-US" dirty="0" smtClean="0"/>
              <a:t>عارض </a:t>
            </a:r>
            <a:endParaRPr lang="en-US" altLang="en-US" dirty="0" smtClean="0"/>
          </a:p>
          <a:p>
            <a:pPr lvl="1" eaLnBrk="1" hangingPunct="1"/>
            <a:r>
              <a:rPr lang="en-US" altLang="en-US" sz="2200" dirty="0" smtClean="0"/>
              <a:t>Enlightenment thinker</a:t>
            </a:r>
            <a:r>
              <a:rPr lang="ar-SA" altLang="en-US" sz="2200" dirty="0" smtClean="0"/>
              <a:t> تنويري 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“Have courage to use your own reason”</a:t>
            </a:r>
          </a:p>
          <a:p>
            <a:pPr eaLnBrk="1" hangingPunct="1"/>
            <a:r>
              <a:rPr lang="en-US" altLang="en-US" b="1" dirty="0" smtClean="0"/>
              <a:t>Mill</a:t>
            </a:r>
            <a:r>
              <a:rPr lang="en-US" altLang="en-US" dirty="0" smtClean="0"/>
              <a:t> opposed censorship</a:t>
            </a:r>
          </a:p>
          <a:p>
            <a:pPr lvl="1" eaLnBrk="1" hangingPunct="1"/>
            <a:r>
              <a:rPr lang="en-US" altLang="en-US" sz="2200" dirty="0" smtClean="0"/>
              <a:t>No one is infallible</a:t>
            </a:r>
            <a:r>
              <a:rPr lang="ar-SA" altLang="en-US" sz="2200" dirty="0" smtClean="0"/>
              <a:t> </a:t>
            </a:r>
            <a:r>
              <a:rPr lang="en-US" altLang="en-US" sz="2200" dirty="0" smtClean="0"/>
              <a:t> </a:t>
            </a:r>
            <a:r>
              <a:rPr lang="ar-SA" altLang="en-US" sz="2200" dirty="0" smtClean="0"/>
              <a:t>معصوم 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Any opinion (not the majority opinion) may contain a kernel </a:t>
            </a:r>
            <a:r>
              <a:rPr lang="ar-SA" altLang="en-US" sz="2200" dirty="0" smtClean="0"/>
              <a:t>نواة </a:t>
            </a:r>
            <a:r>
              <a:rPr lang="en-US" altLang="en-US" sz="2200" dirty="0" smtClean="0"/>
              <a:t> of truth (a part of the whole truth).</a:t>
            </a:r>
          </a:p>
          <a:p>
            <a:pPr lvl="1" eaLnBrk="1" hangingPunct="1"/>
            <a:endParaRPr lang="en-US" altLang="en-US" sz="2200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02D3A202-E48D-47B0-9807-E83630B72AEE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1">
                    <a:lumMod val="25000"/>
                  </a:schemeClr>
                </a:solidFill>
              </a:rPr>
              <a:t>Mill’s Principle of Harm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99F28EC3-8A87-470A-A82F-9DB0FF41F437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000" smtClean="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0325" y="1600200"/>
            <a:ext cx="8726488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“</a:t>
            </a:r>
            <a:r>
              <a:rPr lang="en-US" altLang="en-US" sz="2200" dirty="0"/>
              <a:t>The only ground on which intervention</a:t>
            </a:r>
            <a:r>
              <a:rPr lang="ar-SA" altLang="en-US" sz="2200" dirty="0"/>
              <a:t> التدخل </a:t>
            </a:r>
            <a:endParaRPr lang="en-US" altLang="en-US" sz="22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200" dirty="0"/>
              <a:t>is justified is to prevent harm to others; the individual’s own</a:t>
            </a:r>
            <a:r>
              <a:rPr lang="ar-JO" altLang="en-US" sz="2200" dirty="0"/>
              <a:t>  </a:t>
            </a:r>
            <a:r>
              <a:rPr lang="en-US" altLang="en-US" sz="2200" dirty="0"/>
              <a:t>good is not a</a:t>
            </a:r>
            <a:r>
              <a:rPr lang="ar-JO" altLang="en-US" sz="2200" dirty="0"/>
              <a:t> </a:t>
            </a:r>
            <a:r>
              <a:rPr lang="en-US" altLang="en-US" sz="2200" dirty="0"/>
              <a:t>sufficient condition.</a:t>
            </a:r>
            <a:r>
              <a:rPr lang="en-US" altLang="en-US" sz="2800" dirty="0"/>
              <a:t>”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800" dirty="0"/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2800" dirty="0"/>
              <a:t>When individual’s act harms others</a:t>
            </a:r>
            <a:r>
              <a:rPr lang="ar-JO" altLang="en-US" sz="2800" dirty="0"/>
              <a:t> </a:t>
            </a:r>
            <a:r>
              <a:rPr lang="en-US" altLang="en-US" sz="2800" dirty="0"/>
              <a:t>the government must intervene. </a:t>
            </a:r>
          </a:p>
          <a:p>
            <a:pPr algn="r" rtl="1">
              <a:spcBef>
                <a:spcPct val="0"/>
              </a:spcBef>
              <a:buClrTx/>
              <a:buFontTx/>
              <a:buNone/>
            </a:pPr>
            <a:r>
              <a:rPr lang="ar-SA" altLang="en-US" sz="2800" dirty="0"/>
              <a:t>في حالة إيذاء الآخرين على الحكومة ان تتدخل </a:t>
            </a:r>
            <a:endParaRPr lang="en-US" alt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accent1">
                    <a:lumMod val="25000"/>
                  </a:schemeClr>
                </a:solidFill>
              </a:rPr>
              <a:t>Freedom of Expression: History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6213"/>
            <a:ext cx="8763000" cy="472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18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 century</a:t>
            </a:r>
          </a:p>
          <a:p>
            <a:pPr lvl="1" eaLnBrk="1" hangingPunct="1"/>
            <a:r>
              <a:rPr lang="en-US" altLang="en-US" sz="1800" b="1" dirty="0" smtClean="0"/>
              <a:t>England and the colonies: No prior restraints on publication</a:t>
            </a:r>
          </a:p>
          <a:p>
            <a:pPr lvl="1" eaLnBrk="1" hangingPunct="1"/>
            <a:r>
              <a:rPr lang="en-US" altLang="en-US" sz="1800" b="1" dirty="0" smtClean="0"/>
              <a:t>People could be punished for sedition or libel</a:t>
            </a:r>
            <a:endParaRPr lang="ar-SA" altLang="en-US" sz="1800" b="1" dirty="0" smtClean="0"/>
          </a:p>
          <a:p>
            <a:pPr lvl="1" eaLnBrk="1" hangingPunct="1"/>
            <a:r>
              <a:rPr lang="ar-SA" altLang="en-US" sz="1800" dirty="0" smtClean="0"/>
              <a:t>القرن ال 18</a:t>
            </a:r>
          </a:p>
          <a:p>
            <a:pPr lvl="1" eaLnBrk="1" hangingPunct="1"/>
            <a:r>
              <a:rPr lang="ar-SA" altLang="en-US" sz="1800" dirty="0" smtClean="0"/>
              <a:t>إنجلترا والمستعمرات: لا قيود مسبقة على النشر</a:t>
            </a:r>
          </a:p>
          <a:p>
            <a:pPr lvl="1" eaLnBrk="1" hangingPunct="1"/>
            <a:r>
              <a:rPr lang="ar-SA" altLang="en-US" sz="1800" dirty="0" smtClean="0"/>
              <a:t>يمكن معاقبة الناس على الفتنة أو الشتم </a:t>
            </a:r>
            <a:endParaRPr lang="en-US" altLang="en-US" sz="1800" dirty="0" smtClean="0"/>
          </a:p>
          <a:p>
            <a:pPr eaLnBrk="1" hangingPunct="1"/>
            <a:r>
              <a:rPr lang="en-US" altLang="en-US" sz="2200" b="1" dirty="0" smtClean="0"/>
              <a:t>American states adopted bills of rights including freedom of expression</a:t>
            </a:r>
            <a:r>
              <a:rPr lang="ar-SA" altLang="en-US" sz="2200" b="1" dirty="0" smtClean="0"/>
              <a:t>.</a:t>
            </a:r>
            <a:endParaRPr lang="en-US" altLang="en-US" sz="2200" b="1" dirty="0" smtClean="0"/>
          </a:p>
          <a:p>
            <a:pPr eaLnBrk="1" hangingPunct="1"/>
            <a:r>
              <a:rPr lang="en-US" altLang="en-US" sz="2200" b="1" dirty="0" smtClean="0"/>
              <a:t>Freedom of expression in 1</a:t>
            </a:r>
            <a:r>
              <a:rPr lang="en-US" altLang="en-US" sz="2200" b="1" baseline="30000" dirty="0" smtClean="0"/>
              <a:t>st</a:t>
            </a:r>
            <a:r>
              <a:rPr lang="en-US" altLang="en-US" sz="2200" b="1" dirty="0" smtClean="0"/>
              <a:t> amendment to U.S. Constitution </a:t>
            </a:r>
            <a:endParaRPr lang="ar-SA" altLang="en-US" sz="2200" b="1" dirty="0" smtClean="0"/>
          </a:p>
          <a:p>
            <a:pPr eaLnBrk="1" hangingPunct="1"/>
            <a:r>
              <a:rPr lang="en-US" altLang="en-US" sz="2200" b="1" dirty="0" smtClean="0"/>
              <a:t>addressed this issue – to discuss public issues</a:t>
            </a:r>
            <a:r>
              <a:rPr lang="en-US" altLang="en-US" b="1" dirty="0" smtClean="0"/>
              <a:t>.</a:t>
            </a:r>
            <a:endParaRPr lang="ar-SA" altLang="en-US" b="1" dirty="0" smtClean="0"/>
          </a:p>
          <a:p>
            <a:pPr eaLnBrk="1" hangingPunct="1"/>
            <a:r>
              <a:rPr lang="ar-SA" altLang="en-US" sz="1800" dirty="0" smtClean="0"/>
              <a:t>تناولت حرية التعبير في التعديل الأول لدستور الولايات المتحدة هذه القضية - لمناقشة القضايا العامة</a:t>
            </a:r>
            <a:endParaRPr lang="en-US" altLang="en-US" sz="1800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596E2829-6D36-4BEB-B419-3AC95970C882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6850" y="193675"/>
            <a:ext cx="8731250" cy="1219200"/>
          </a:xfrm>
          <a:solidFill>
            <a:schemeClr val="accent5"/>
          </a:solidFill>
          <a:ln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en-US" altLang="en-US" sz="3000" dirty="0" smtClean="0">
                <a:solidFill>
                  <a:schemeClr val="accent1">
                    <a:lumMod val="25000"/>
                  </a:schemeClr>
                </a:solidFill>
              </a:rPr>
              <a:t>Freedom of Expression</a:t>
            </a:r>
            <a:r>
              <a:rPr lang="ar-SA" altLang="en-US" sz="3000" dirty="0" smtClean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en-US" altLang="en-US" sz="3000" dirty="0">
                <a:solidFill>
                  <a:schemeClr val="accent1">
                    <a:lumMod val="25000"/>
                  </a:schemeClr>
                </a:solidFill>
              </a:rPr>
              <a:t>n</a:t>
            </a:r>
            <a:r>
              <a:rPr lang="en-US" altLang="en-US" sz="3000" dirty="0" smtClean="0">
                <a:solidFill>
                  <a:schemeClr val="accent1">
                    <a:lumMod val="25000"/>
                  </a:schemeClr>
                </a:solidFill>
              </a:rPr>
              <a:t>ot </a:t>
            </a:r>
            <a:r>
              <a:rPr lang="en-US" altLang="en-US" sz="3000" dirty="0" smtClean="0">
                <a:solidFill>
                  <a:schemeClr val="accent1">
                    <a:lumMod val="25000"/>
                  </a:schemeClr>
                </a:solidFill>
              </a:rPr>
              <a:t>an Absolute Right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96850" y="1981200"/>
            <a:ext cx="8839200" cy="3279775"/>
          </a:xfrm>
        </p:spPr>
        <p:txBody>
          <a:bodyPr/>
          <a:lstStyle/>
          <a:p>
            <a:pPr eaLnBrk="1" hangingPunct="1"/>
            <a:r>
              <a:rPr lang="en-US" altLang="en-US" sz="2200" smtClean="0"/>
              <a:t>1</a:t>
            </a:r>
            <a:r>
              <a:rPr lang="en-US" altLang="en-US" sz="2200" baseline="30000" smtClean="0"/>
              <a:t>st</a:t>
            </a:r>
            <a:r>
              <a:rPr lang="en-US" altLang="en-US" sz="2200" smtClean="0"/>
              <a:t> Amendment covers political and nonpolitical speech (as scientific speech, art).</a:t>
            </a:r>
          </a:p>
          <a:p>
            <a:pPr eaLnBrk="1" hangingPunct="1"/>
            <a:r>
              <a:rPr lang="en-US" altLang="en-US" sz="2200" smtClean="0"/>
              <a:t>Right to freedom of expression must be balanced against the public good. (not absolute)</a:t>
            </a:r>
          </a:p>
          <a:p>
            <a:pPr eaLnBrk="1" hangingPunct="1"/>
            <a:r>
              <a:rPr lang="en-US" altLang="en-US" sz="2200" smtClean="0"/>
              <a:t>Various restrictions on freedom of expression exist (for the public good):</a:t>
            </a:r>
            <a:r>
              <a:rPr lang="ar-SA" altLang="en-US" sz="2200" smtClean="0"/>
              <a:t> للصالح العام </a:t>
            </a:r>
            <a:endParaRPr lang="en-US" altLang="en-US" sz="2200" smtClean="0"/>
          </a:p>
          <a:p>
            <a:pPr lvl="1" eaLnBrk="1" hangingPunct="1"/>
            <a:r>
              <a:rPr lang="en-US" altLang="en-US" sz="2200" smtClean="0"/>
              <a:t> ban of cigarette advertising on TV</a:t>
            </a:r>
            <a:r>
              <a:rPr lang="ar-SA" altLang="en-US" sz="2200" smtClean="0"/>
              <a:t> حظر </a:t>
            </a:r>
            <a:endParaRPr lang="en-US" altLang="en-US" sz="220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F97020FD-F326-4DCD-A6AA-8C197DEB1B2E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accent1">
                    <a:lumMod val="25000"/>
                  </a:schemeClr>
                </a:solidFill>
              </a:rPr>
              <a:t>Children and the Web: Web Filters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30338"/>
            <a:ext cx="8763000" cy="4967287"/>
          </a:xfrm>
        </p:spPr>
        <p:txBody>
          <a:bodyPr/>
          <a:lstStyle/>
          <a:p>
            <a:pPr eaLnBrk="1" hangingPunct="1"/>
            <a:r>
              <a:rPr lang="en-US" altLang="en-US" sz="2200" b="1" dirty="0" smtClean="0">
                <a:latin typeface="Times" panose="02020603050405020304" pitchFamily="18" charset="0"/>
                <a:cs typeface="Times" panose="02020603050405020304" pitchFamily="18" charset="0"/>
              </a:rPr>
              <a:t>Web filter: </a:t>
            </a:r>
            <a:r>
              <a:rPr lang="en-US" alt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software that prevents display of certain Web pages (pornographic or violent)</a:t>
            </a:r>
            <a:r>
              <a:rPr lang="ar-SA" alt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إباحي أو عنيف </a:t>
            </a:r>
            <a:endParaRPr lang="en-US" altLang="en-US" sz="2200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 eaLnBrk="1" hangingPunct="1"/>
            <a:r>
              <a:rPr lang="en-US" alt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May be installed on an individual PC</a:t>
            </a:r>
          </a:p>
          <a:p>
            <a:pPr lvl="1" eaLnBrk="1" hangingPunct="1"/>
            <a:r>
              <a:rPr lang="en-US" altLang="en-US" sz="1800" b="1" dirty="0" smtClean="0">
                <a:latin typeface="Times" panose="02020603050405020304" pitchFamily="18" charset="0"/>
                <a:cs typeface="Times" panose="02020603050405020304" pitchFamily="18" charset="0"/>
              </a:rPr>
              <a:t>ISP</a:t>
            </a:r>
            <a:r>
              <a:rPr lang="en-US" alt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 may provide service for customers</a:t>
            </a:r>
            <a:r>
              <a:rPr lang="ar-SA" altLang="en-US" sz="1800" dirty="0" smtClean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lvl="1" eaLnBrk="1" hangingPunct="1"/>
            <a:r>
              <a:rPr lang="en-US" altLang="en-US" sz="1800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An Internet service provider (ISP) is a company that provides web access to both businesses and consumers.</a:t>
            </a:r>
          </a:p>
          <a:p>
            <a:pPr lvl="1" eaLnBrk="1" hangingPunct="1"/>
            <a:r>
              <a:rPr lang="en-US" altLang="en-US" sz="1800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ISPs may also provide other services such as email services, domain registration, web hosting, and browser services.</a:t>
            </a:r>
          </a:p>
          <a:p>
            <a:pPr eaLnBrk="1" hangingPunct="1"/>
            <a:r>
              <a:rPr lang="en-US" altLang="en-US" sz="2200" b="1" dirty="0" smtClean="0">
                <a:latin typeface="Times" panose="02020603050405020304" pitchFamily="18" charset="0"/>
                <a:cs typeface="Times" panose="02020603050405020304" pitchFamily="18" charset="0"/>
              </a:rPr>
              <a:t>Methodologies</a:t>
            </a:r>
          </a:p>
          <a:p>
            <a:pPr lvl="1" eaLnBrk="1" hangingPunct="1"/>
            <a:r>
              <a:rPr lang="en-US" altLang="en-US" sz="2200" dirty="0" smtClean="0"/>
              <a:t>Maintain “black list” of objectionable sites</a:t>
            </a:r>
            <a:r>
              <a:rPr lang="ar-SA" altLang="en-US" sz="2200" dirty="0" smtClean="0"/>
              <a:t> </a:t>
            </a:r>
            <a:r>
              <a:rPr lang="en-US" altLang="en-US" sz="2200" dirty="0" smtClean="0"/>
              <a:t> </a:t>
            </a:r>
            <a:r>
              <a:rPr lang="ar-SA" altLang="en-US" sz="2200" dirty="0" smtClean="0"/>
              <a:t>مواقع مرفوضة 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Before downloading a page, examine content for objectionable words/phrases</a:t>
            </a:r>
          </a:p>
          <a:p>
            <a:pPr eaLnBrk="1" hangingPunct="1"/>
            <a:r>
              <a:rPr lang="en-US" altLang="en-US" sz="2200" dirty="0" smtClean="0"/>
              <a:t>Child Internet Protection Acts started to arise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38DCB93B-6A5E-48ED-8FAD-8966A52D07E9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en-US" sz="1000" smtClean="0"/>
          </a:p>
        </p:txBody>
      </p:sp>
      <p:pic>
        <p:nvPicPr>
          <p:cNvPr id="1026" name="Picture 2" descr="Web hosting - Tweak IP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639" y="5334000"/>
            <a:ext cx="2190235" cy="129849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05800" cy="993775"/>
          </a:xfrm>
        </p:spPr>
        <p:txBody>
          <a:bodyPr/>
          <a:lstStyle/>
          <a:p>
            <a:pPr eaLnBrk="1" hangingPunct="1"/>
            <a:r>
              <a:rPr lang="en-US" altLang="en-US" sz="3000" dirty="0" smtClean="0">
                <a:solidFill>
                  <a:schemeClr val="accent1">
                    <a:lumMod val="25000"/>
                  </a:schemeClr>
                </a:solidFill>
              </a:rPr>
              <a:t>Breaking trust on the Internet: Identity Theft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05000"/>
            <a:ext cx="88392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b="1" dirty="0" smtClean="0"/>
              <a:t>Identity theft</a:t>
            </a:r>
            <a:r>
              <a:rPr lang="en-US" altLang="en-US" dirty="0" smtClean="0"/>
              <a:t>: </a:t>
            </a:r>
            <a:r>
              <a:rPr lang="en-US" altLang="en-US" sz="2200" dirty="0" smtClean="0"/>
              <a:t>when a person uses another person’s electronic identity.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/>
              <a:t>More than 1 million Americans were victims of identity theft in 2008 due to their online activities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b="1" dirty="0" smtClean="0"/>
              <a:t>Phishing</a:t>
            </a:r>
            <a:r>
              <a:rPr lang="ar-SA" altLang="en-US" sz="2200" b="1" dirty="0" smtClean="0"/>
              <a:t>تصيد: </a:t>
            </a:r>
            <a:r>
              <a:rPr lang="en-US" altLang="en-US" sz="2200" dirty="0" smtClean="0"/>
              <a:t>use of email or Web pages to attempt to deceive </a:t>
            </a:r>
            <a:r>
              <a:rPr lang="ar-JO" altLang="en-US" sz="2200" dirty="0" smtClean="0"/>
              <a:t>خداع </a:t>
            </a:r>
            <a:r>
              <a:rPr lang="en-US" altLang="en-US" sz="2200" dirty="0" smtClean="0"/>
              <a:t>people into revealing personal information.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ar-JO" altLang="en-US" sz="2200" dirty="0" smtClean="0"/>
              <a:t> للكشف عن معلومات شخصية.</a:t>
            </a:r>
            <a:endParaRPr lang="ar-SA" altLang="en-US" sz="22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 (</a:t>
            </a:r>
            <a:r>
              <a:rPr lang="en-US" altLang="en-US" sz="2200" dirty="0" smtClean="0"/>
              <a:t>a fake PayPal site asking you to disclosure of info. Because your card is about to expire</a:t>
            </a:r>
            <a:r>
              <a:rPr lang="en-US" altLang="en-US" dirty="0" smtClean="0"/>
              <a:t>)</a:t>
            </a:r>
            <a:r>
              <a:rPr lang="ar-JO" altLang="en-US" dirty="0" smtClean="0"/>
              <a:t> </a:t>
            </a:r>
            <a:r>
              <a:rPr lang="ar-JO" altLang="en-US" sz="2000" dirty="0" smtClean="0"/>
              <a:t>كشف المعلومات </a:t>
            </a:r>
            <a:endParaRPr lang="en-US" altLang="en-US" sz="2000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9C7E5DC9-C902-4CE3-88E5-936B25442AF1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145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en-US" sz="3000" dirty="0" smtClean="0">
                <a:solidFill>
                  <a:schemeClr val="accent1">
                    <a:lumMod val="25000"/>
                  </a:schemeClr>
                </a:solidFill>
              </a:rPr>
              <a:t>Chat Room Predators</a:t>
            </a:r>
            <a:r>
              <a:rPr lang="ar-SA" altLang="en-US" sz="3000" dirty="0" smtClean="0">
                <a:solidFill>
                  <a:schemeClr val="accent1">
                    <a:lumMod val="25000"/>
                  </a:schemeClr>
                </a:solidFill>
              </a:rPr>
              <a:t>مفترسون </a:t>
            </a:r>
            <a:endParaRPr lang="en-US" altLang="en-US" sz="3000" dirty="0" smtClean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763000" cy="3584575"/>
          </a:xfrm>
          <a:solidFill>
            <a:schemeClr val="accent5"/>
          </a:solidFill>
          <a:ln>
            <a:solidFill>
              <a:schemeClr val="tx2"/>
            </a:solidFill>
          </a:ln>
        </p:spPr>
        <p:txBody>
          <a:bodyPr/>
          <a:lstStyle/>
          <a:p>
            <a:pPr eaLnBrk="1" hangingPunct="1"/>
            <a:r>
              <a:rPr lang="en-US" altLang="en-US" sz="2200" b="1" dirty="0" smtClean="0"/>
              <a:t>Chat room</a:t>
            </a:r>
            <a:r>
              <a:rPr lang="en-US" altLang="en-US" sz="2200" dirty="0" smtClean="0"/>
              <a:t>: supports real-time discussions among many people connected to network</a:t>
            </a:r>
          </a:p>
          <a:p>
            <a:pPr eaLnBrk="1" hangingPunct="1"/>
            <a:r>
              <a:rPr lang="en-US" altLang="en-US" sz="2000" dirty="0" smtClean="0">
                <a:solidFill>
                  <a:srgbClr val="C00000"/>
                </a:solidFill>
              </a:rPr>
              <a:t>Messenger, snap, WhatsApp, telegram, teams, BOTIM....etc.</a:t>
            </a:r>
          </a:p>
          <a:p>
            <a:pPr eaLnBrk="1" hangingPunct="1"/>
            <a:r>
              <a:rPr lang="en-US" altLang="en-US" sz="2200" dirty="0" smtClean="0"/>
              <a:t>Some pedophiles meet through chat rooms. (first case 1995- 1998)</a:t>
            </a:r>
          </a:p>
          <a:p>
            <a:pPr eaLnBrk="1" hangingPunct="1"/>
            <a:r>
              <a:rPr lang="en-US" altLang="en-US" sz="2200" dirty="0" smtClean="0"/>
              <a:t>Police countering with “sting” operations</a:t>
            </a:r>
          </a:p>
          <a:p>
            <a:pPr eaLnBrk="1" hangingPunct="1"/>
            <a:r>
              <a:rPr lang="en-US" altLang="en-US" sz="2200" dirty="0" smtClean="0"/>
              <a:t>Policemen enter chat rooms to lure pedophiles.</a:t>
            </a:r>
            <a:r>
              <a:rPr lang="ar-JO" altLang="en-US" sz="2200" dirty="0" smtClean="0"/>
              <a:t>"</a:t>
            </a:r>
          </a:p>
          <a:p>
            <a:pPr eaLnBrk="1" hangingPunct="1"/>
            <a:r>
              <a:rPr lang="ar-JO" altLang="en-US" sz="2200" dirty="0" smtClean="0"/>
              <a:t>يدخل رجال الشرطة غرف الدردشة لإغراء المتحرشين بالأطفال.</a:t>
            </a:r>
            <a:endParaRPr lang="en-US" altLang="en-US" sz="2200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A61A029A-116C-4195-A382-2F3354F2E6F1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1">
                    <a:lumMod val="25000"/>
                  </a:schemeClr>
                </a:solidFill>
              </a:rPr>
              <a:t>False Information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6213"/>
            <a:ext cx="8305800" cy="4724400"/>
          </a:xfrm>
        </p:spPr>
        <p:txBody>
          <a:bodyPr/>
          <a:lstStyle/>
          <a:p>
            <a:pPr eaLnBrk="1" hangingPunct="1"/>
            <a:r>
              <a:rPr lang="en-US" altLang="en-US" sz="3000" dirty="0" smtClean="0"/>
              <a:t>Quality of Web-based information varies widely</a:t>
            </a:r>
          </a:p>
          <a:p>
            <a:pPr lvl="1" eaLnBrk="1" hangingPunct="1"/>
            <a:r>
              <a:rPr lang="en-US" altLang="en-US" sz="2200" dirty="0" smtClean="0"/>
              <a:t>Moon landings</a:t>
            </a:r>
            <a:r>
              <a:rPr lang="ar-SA" altLang="en-US" sz="2200" dirty="0" smtClean="0"/>
              <a:t>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/>
              <a:t>Holocaust</a:t>
            </a:r>
            <a:r>
              <a:rPr lang="ar-SA" altLang="en-US" sz="2200" dirty="0" smtClean="0"/>
              <a:t>.</a:t>
            </a:r>
            <a:r>
              <a:rPr lang="ar-JO" altLang="en-US" sz="2200" dirty="0" smtClean="0"/>
              <a:t>هولوكوست</a:t>
            </a:r>
            <a:endParaRPr lang="en-US" altLang="en-US" sz="2200" dirty="0" smtClean="0"/>
          </a:p>
          <a:p>
            <a:pPr eaLnBrk="1" hangingPunct="1"/>
            <a:r>
              <a:rPr lang="en-US" altLang="en-US" sz="3000" b="1" u="sng" dirty="0" smtClean="0"/>
              <a:t>Google attempts to reward quality</a:t>
            </a:r>
          </a:p>
          <a:p>
            <a:pPr lvl="1" eaLnBrk="1" hangingPunct="1"/>
            <a:r>
              <a:rPr lang="en-US" altLang="en-US" sz="2500" dirty="0" smtClean="0"/>
              <a:t>Keeps a DB of 8 million web pages.</a:t>
            </a:r>
          </a:p>
          <a:p>
            <a:pPr lvl="1" eaLnBrk="1" hangingPunct="1"/>
            <a:r>
              <a:rPr lang="en-US" altLang="en-US" sz="2500" dirty="0" smtClean="0"/>
              <a:t>Ranking Web pages uses “</a:t>
            </a:r>
            <a:r>
              <a:rPr lang="en-US" altLang="en-US" sz="2500" b="1" u="sng" dirty="0" smtClean="0"/>
              <a:t>voting</a:t>
            </a:r>
            <a:r>
              <a:rPr lang="en-US" altLang="en-US" sz="2500" dirty="0" smtClean="0"/>
              <a:t>” algorithm</a:t>
            </a:r>
          </a:p>
          <a:p>
            <a:pPr lvl="1" eaLnBrk="1" hangingPunct="1"/>
            <a:r>
              <a:rPr lang="en-US" altLang="en-US" sz="2500" dirty="0" smtClean="0"/>
              <a:t>If many links point to a page, Google search engine ranks that page higher</a:t>
            </a:r>
            <a:r>
              <a:rPr lang="ar-JO" altLang="en-US" sz="2500" dirty="0" smtClean="0"/>
              <a:t>.</a:t>
            </a:r>
            <a:endParaRPr lang="en-US" altLang="en-US" sz="2500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930AA358-46BD-48EE-ACAC-5CFBFC99A971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accent1">
                    <a:lumMod val="25000"/>
                  </a:schemeClr>
                </a:solidFill>
              </a:rPr>
              <a:t>Is Internet Addiction Real?</a:t>
            </a:r>
            <a:r>
              <a:rPr lang="ar-JO" altLang="en-US" dirty="0" smtClean="0">
                <a:solidFill>
                  <a:schemeClr val="accent1">
                    <a:lumMod val="25000"/>
                  </a:schemeClr>
                </a:solidFill>
              </a:rPr>
              <a:t> </a:t>
            </a:r>
            <a:r>
              <a:rPr lang="ar-SA" altLang="en-US" sz="2200" dirty="0" smtClean="0">
                <a:solidFill>
                  <a:schemeClr val="accent1">
                    <a:lumMod val="25000"/>
                  </a:schemeClr>
                </a:solidFill>
              </a:rPr>
              <a:t>ادمان</a:t>
            </a:r>
            <a:r>
              <a:rPr lang="ar-SA" altLang="en-US" dirty="0" smtClean="0">
                <a:solidFill>
                  <a:schemeClr val="accent1">
                    <a:lumMod val="25000"/>
                  </a:schemeClr>
                </a:solidFill>
              </a:rPr>
              <a:t> </a:t>
            </a:r>
            <a:endParaRPr lang="en-US" altLang="en-US" dirty="0" smtClean="0">
              <a:solidFill>
                <a:schemeClr val="accent1">
                  <a:lumMod val="25000"/>
                </a:schemeClr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520825"/>
            <a:ext cx="9067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Traditional definition of addiction: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Compulsive use of harmful substance or drug</a:t>
            </a:r>
            <a:endParaRPr lang="ar-SA" altLang="en-US" smtClean="0"/>
          </a:p>
          <a:p>
            <a:pPr lvl="1" eaLnBrk="1" hangingPunct="1">
              <a:lnSpc>
                <a:spcPct val="90000"/>
              </a:lnSpc>
            </a:pPr>
            <a:r>
              <a:rPr lang="ar-JO" altLang="en-US" smtClean="0"/>
              <a:t>استخدام قهري لشيء ضار ومؤذي </a:t>
            </a: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Knowledge of its long-term harm (misuse)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Kimberly Young created test for Internet addiction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 (8 questions on gambling on the Net)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(5 “yes” ------- means addiction)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Her test is controversial</a:t>
            </a:r>
          </a:p>
          <a:p>
            <a:pPr eaLnBrk="1" hangingPunct="1">
              <a:lnSpc>
                <a:spcPct val="90000"/>
              </a:lnSpc>
            </a:pPr>
            <a:r>
              <a:rPr lang="ar-JO" altLang="en-US" sz="2000" smtClean="0"/>
              <a:t>ابتكر كيمبرلي يونغ اختبارًا لإدمان الإنترنت</a:t>
            </a:r>
          </a:p>
          <a:p>
            <a:pPr eaLnBrk="1" hangingPunct="1">
              <a:lnSpc>
                <a:spcPct val="90000"/>
              </a:lnSpc>
            </a:pPr>
            <a:r>
              <a:rPr lang="ar-JO" altLang="en-US" sz="2000" smtClean="0"/>
              <a:t>  (8 أسئلة عن المقامرة على الإنترنت)</a:t>
            </a:r>
          </a:p>
          <a:p>
            <a:pPr eaLnBrk="1" hangingPunct="1">
              <a:lnSpc>
                <a:spcPct val="90000"/>
              </a:lnSpc>
            </a:pPr>
            <a:r>
              <a:rPr lang="ar-JO" altLang="en-US" sz="2000" smtClean="0"/>
              <a:t>("نعم" ------- تعني الإدمان)</a:t>
            </a:r>
          </a:p>
          <a:p>
            <a:pPr eaLnBrk="1" hangingPunct="1">
              <a:lnSpc>
                <a:spcPct val="90000"/>
              </a:lnSpc>
            </a:pPr>
            <a:r>
              <a:rPr lang="ar-JO" altLang="en-US" sz="2000" smtClean="0"/>
              <a:t>اختبارها مثير للجدل</a:t>
            </a:r>
            <a:endParaRPr lang="en-US" altLang="en-US" sz="200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60E54FE0-CAB3-4F28-8A68-750754CFCAD3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Censorship( control)</a:t>
            </a:r>
          </a:p>
          <a:p>
            <a:pPr eaLnBrk="1" hangingPunct="1"/>
            <a:r>
              <a:rPr lang="en-US" altLang="en-US" dirty="0" smtClean="0"/>
              <a:t>Freedom of expression</a:t>
            </a:r>
          </a:p>
          <a:p>
            <a:pPr eaLnBrk="1" hangingPunct="1"/>
            <a:r>
              <a:rPr lang="en-US" altLang="en-US" dirty="0" smtClean="0"/>
              <a:t>Children and the Web</a:t>
            </a:r>
          </a:p>
          <a:p>
            <a:pPr eaLnBrk="1" hangingPunct="1"/>
            <a:r>
              <a:rPr lang="en-US" altLang="en-US" dirty="0" smtClean="0"/>
              <a:t>Breaking trust on the Internet</a:t>
            </a:r>
          </a:p>
          <a:p>
            <a:pPr eaLnBrk="1" hangingPunct="1"/>
            <a:r>
              <a:rPr lang="en-US" altLang="en-US" dirty="0" smtClean="0"/>
              <a:t>Internet addiction </a:t>
            </a:r>
            <a:r>
              <a:rPr lang="ar-JO" altLang="en-US" dirty="0" smtClean="0"/>
              <a:t>ادمان الانترنت</a:t>
            </a:r>
            <a:endParaRPr lang="en-US" altLang="en-US" dirty="0" smtClean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A4088256-1C6D-443E-BFB1-80D1A11C2A2B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chemeClr val="accent1">
                    <a:lumMod val="25000"/>
                  </a:schemeClr>
                </a:solidFill>
              </a:rPr>
              <a:t>Contributing Factors to Computer Addiction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557338"/>
            <a:ext cx="86487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>
                <a:solidFill>
                  <a:schemeClr val="accent1">
                    <a:lumMod val="25000"/>
                  </a:schemeClr>
                </a:solidFill>
              </a:rPr>
              <a:t>Social factors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Peer groups</a:t>
            </a:r>
            <a:r>
              <a:rPr lang="ar-JO" altLang="en-US" sz="2400" dirty="0" smtClean="0"/>
              <a:t> </a:t>
            </a:r>
            <a:endParaRPr lang="en-US" alt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>
                <a:solidFill>
                  <a:schemeClr val="accent1">
                    <a:lumMod val="25000"/>
                  </a:schemeClr>
                </a:solidFill>
              </a:rPr>
              <a:t>Situational factors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Stress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Lack of social support </a:t>
            </a:r>
            <a:endParaRPr lang="ar-JO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Limited opportunities for productive activity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>
                <a:solidFill>
                  <a:schemeClr val="accent1">
                    <a:lumMod val="25000"/>
                  </a:schemeClr>
                </a:solidFill>
              </a:rPr>
              <a:t>Individual factors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Tendency to follow activities to excess</a:t>
            </a:r>
            <a:r>
              <a:rPr lang="ar-JO" altLang="en-US" sz="2400" dirty="0" smtClean="0"/>
              <a:t> </a:t>
            </a:r>
            <a:r>
              <a:rPr lang="en-US" altLang="en-US" sz="2400" dirty="0" smtClean="0"/>
              <a:t> </a:t>
            </a:r>
            <a:r>
              <a:rPr lang="ar-SA" altLang="en-US" sz="2400" dirty="0" smtClean="0"/>
              <a:t>متابعة زائدة </a:t>
            </a: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Lack of achievement</a:t>
            </a:r>
            <a:r>
              <a:rPr lang="ar-JO" altLang="en-US" sz="2400" dirty="0" smtClean="0"/>
              <a:t>.</a:t>
            </a: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Fear of failure</a:t>
            </a:r>
            <a:r>
              <a:rPr lang="ar-JO" altLang="en-US" sz="2400" dirty="0" smtClean="0"/>
              <a:t>.</a:t>
            </a: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A feeling </a:t>
            </a:r>
            <a:r>
              <a:rPr lang="en-US" altLang="en-US" sz="2400" dirty="0" smtClean="0"/>
              <a:t>of isolation</a:t>
            </a:r>
            <a:r>
              <a:rPr lang="ar-SA" altLang="en-US" sz="2400" dirty="0" smtClean="0"/>
              <a:t> </a:t>
            </a:r>
            <a:r>
              <a:rPr lang="ar-JO" altLang="en-US" sz="2400" dirty="0" smtClean="0"/>
              <a:t>وحدة وغربة </a:t>
            </a:r>
            <a:endParaRPr lang="en-US" altLang="en-US" sz="2400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C3A74695-CAB7-4E63-AD5F-C5E6C932AC34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 sz="1000" smtClean="0"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3-</a:t>
            </a:r>
            <a:fld id="{0DC4D2E6-F106-4046-8084-9ECD0E9123D0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7056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01738"/>
            <a:ext cx="83058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Networking increases computer’s </a:t>
            </a:r>
            <a:r>
              <a:rPr lang="en-US" altLang="en-US" sz="2800" b="1" dirty="0" smtClean="0"/>
              <a:t>utility</a:t>
            </a:r>
            <a:r>
              <a:rPr lang="en-US" altLang="en-US" sz="2800" dirty="0" smtClean="0"/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In addition to Word processing, Excel, …</a:t>
            </a:r>
            <a:r>
              <a:rPr lang="en-US" altLang="en-US" sz="2400" dirty="0" err="1" smtClean="0"/>
              <a:t>etc</a:t>
            </a:r>
            <a:r>
              <a:rPr lang="en-US" altLang="en-US" sz="2400" dirty="0" smtClean="0"/>
              <a:t>, you can share printers, extra storage, exchange data, e-mail.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Internet connects millions of </a:t>
            </a:r>
            <a:r>
              <a:rPr lang="en-US" altLang="en-US" sz="2800" b="1" dirty="0" smtClean="0"/>
              <a:t>computers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Powerful computational resource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 smtClean="0"/>
              <a:t>E-mail, surfing www, promoting your company.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Even more powerful communication medium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Network utility grows as number of users squared</a:t>
            </a:r>
            <a:endParaRPr lang="en-US" altLang="en-US" sz="24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As people grows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Network may suffer overload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people may act irresponsibly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sz="2400" dirty="0" smtClean="0">
              <a:sym typeface="Symbol" panose="05050102010706020507" pitchFamily="18" charset="2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45B161F9-1FB0-4EEC-A4B4-DDAD22189527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 smtClean="0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Email Works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Email</a:t>
            </a:r>
            <a:r>
              <a:rPr lang="en-US" altLang="en-US" dirty="0" smtClean="0"/>
              <a:t>: Messages embedded in files transferred between computers</a:t>
            </a:r>
          </a:p>
          <a:p>
            <a:pPr eaLnBrk="1" hangingPunct="1"/>
            <a:r>
              <a:rPr lang="en-US" altLang="en-US" b="1" dirty="0" smtClean="0"/>
              <a:t>Email address: </a:t>
            </a:r>
            <a:r>
              <a:rPr lang="en-US" altLang="en-US" dirty="0" smtClean="0"/>
              <a:t>Uniquely identifies cyberspace mailbox </a:t>
            </a:r>
            <a:r>
              <a:rPr lang="en-US" altLang="en-US" sz="1600" dirty="0" smtClean="0">
                <a:solidFill>
                  <a:srgbClr val="FF0000"/>
                </a:solidFill>
              </a:rPr>
              <a:t>(2-parts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sz="1600" b="1" dirty="0" smtClean="0">
                <a:solidFill>
                  <a:srgbClr val="00B050"/>
                </a:solidFill>
              </a:rPr>
              <a:t>User</a:t>
            </a:r>
            <a:r>
              <a:rPr lang="en-US" altLang="en-US" sz="1600" dirty="0" smtClean="0"/>
              <a:t>….@ </a:t>
            </a:r>
            <a:r>
              <a:rPr lang="en-US" altLang="en-US" sz="1600" b="1" dirty="0" smtClean="0">
                <a:solidFill>
                  <a:srgbClr val="0070C0"/>
                </a:solidFill>
              </a:rPr>
              <a:t>Domain....)</a:t>
            </a:r>
          </a:p>
          <a:p>
            <a:pPr eaLnBrk="1" hangingPunct="1"/>
            <a:r>
              <a:rPr lang="en-US" altLang="en-US" dirty="0" smtClean="0"/>
              <a:t>Messages broken into packets</a:t>
            </a:r>
          </a:p>
          <a:p>
            <a:pPr eaLnBrk="1" hangingPunct="1"/>
            <a:r>
              <a:rPr lang="en-US" altLang="en-US" dirty="0" smtClean="0"/>
              <a:t>Routers transfer packets from sender’s mail server to receiver’s mail server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9AA5A97A-B4B8-4E00-8B8D-DCBC1C0CD203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914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Spam Epidemic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839200" cy="56388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C00000"/>
                </a:solidFill>
              </a:rPr>
              <a:t>Spam: Unwelcome, bulk </a:t>
            </a:r>
            <a:r>
              <a:rPr lang="en-US" altLang="en-US" sz="2800" b="1" dirty="0">
                <a:solidFill>
                  <a:srgbClr val="C00000"/>
                </a:solidFill>
              </a:rPr>
              <a:t>E</a:t>
            </a:r>
            <a:r>
              <a:rPr lang="en-US" altLang="en-US" sz="2800" b="1" dirty="0" smtClean="0">
                <a:solidFill>
                  <a:srgbClr val="C00000"/>
                </a:solidFill>
              </a:rPr>
              <a:t>mail</a:t>
            </a:r>
          </a:p>
          <a:p>
            <a:pPr eaLnBrk="1" hangingPunct="1"/>
            <a:r>
              <a:rPr lang="en-US" altLang="en-US" sz="2800" dirty="0" smtClean="0"/>
              <a:t>Amount of email that is spam has increased</a:t>
            </a:r>
          </a:p>
          <a:p>
            <a:pPr lvl="1" eaLnBrk="1" hangingPunct="1"/>
            <a:r>
              <a:rPr lang="en-US" altLang="en-US" sz="2400" dirty="0" smtClean="0"/>
              <a:t>8% in 2001</a:t>
            </a:r>
          </a:p>
          <a:p>
            <a:pPr lvl="1" eaLnBrk="1" hangingPunct="1"/>
            <a:r>
              <a:rPr lang="en-US" altLang="en-US" sz="2400" dirty="0" smtClean="0"/>
              <a:t>40% in 2003</a:t>
            </a:r>
          </a:p>
          <a:p>
            <a:pPr lvl="1" eaLnBrk="1" hangingPunct="1"/>
            <a:r>
              <a:rPr lang="en-US" altLang="en-US" sz="2400" dirty="0" smtClean="0"/>
              <a:t>75% in 2007</a:t>
            </a:r>
          </a:p>
          <a:p>
            <a:pPr lvl="1" eaLnBrk="1" hangingPunct="1"/>
            <a:r>
              <a:rPr lang="en-US" altLang="en-US" sz="2400" dirty="0" smtClean="0"/>
              <a:t>90% in 2009</a:t>
            </a:r>
          </a:p>
          <a:p>
            <a:pPr eaLnBrk="1" hangingPunct="1"/>
            <a:r>
              <a:rPr lang="en-US" altLang="en-US" sz="2800" dirty="0" smtClean="0"/>
              <a:t>Spam is effective </a:t>
            </a:r>
            <a:r>
              <a:rPr lang="en-US" altLang="en-US" sz="2000" dirty="0" smtClean="0"/>
              <a:t>(Cheap way for Ads. It costs $500 - $2000 to a million e-mail address)</a:t>
            </a:r>
          </a:p>
          <a:p>
            <a:pPr lvl="1" eaLnBrk="1" hangingPunct="1"/>
            <a:r>
              <a:rPr lang="en-US" altLang="en-US" sz="2400" dirty="0" smtClean="0"/>
              <a:t>A company hires an </a:t>
            </a:r>
            <a:r>
              <a:rPr lang="en-US" altLang="en-US" sz="2400" u="sng" dirty="0" smtClean="0"/>
              <a:t>internet marketing firm</a:t>
            </a:r>
            <a:r>
              <a:rPr lang="en-US" altLang="en-US" sz="2400" dirty="0" smtClean="0"/>
              <a:t> to send thousands of emails</a:t>
            </a:r>
          </a:p>
          <a:p>
            <a:pPr lvl="1" eaLnBrk="1" hangingPunct="1"/>
            <a:r>
              <a:rPr lang="en-US" altLang="en-US" sz="2400" dirty="0" smtClean="0"/>
              <a:t>More than 100 times cheaper than “Junk (traditional) mail”</a:t>
            </a:r>
          </a:p>
          <a:p>
            <a:pPr lvl="1" eaLnBrk="1" hangingPunct="1"/>
            <a:r>
              <a:rPr lang="en-US" altLang="en-US" sz="2400" dirty="0" smtClean="0"/>
              <a:t>Profitable even if only 1 in 100,000 buys product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946BB392-CFC7-41AA-A8B4-65CF57080F12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474"/>
            <a:ext cx="8305800" cy="762000"/>
          </a:xfrm>
          <a:solidFill>
            <a:schemeClr val="bg2">
              <a:lumMod val="40000"/>
              <a:lumOff val="60000"/>
            </a:schemeClr>
          </a:solidFill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C00000"/>
                </a:solidFill>
              </a:rPr>
              <a:t>The Spam Epidemic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763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How firms get email addresses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Opt-in lists (voluntarily revealing them in contests to get offers) </a:t>
            </a:r>
            <a:r>
              <a:rPr lang="ar-JO" altLang="en-US" sz="2400" dirty="0" smtClean="0"/>
              <a:t>قوائم الاشتراك (الكشف عنها في مسابقات للحصول على عروض)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Viruses gather them from PCs address books.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Dictionary attacks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 smtClean="0"/>
              <a:t>Spammers seek privacy (bots and zombies)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Change email and IP addresses to mask sending machine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Capture another insecure system as a spam launch pad</a:t>
            </a:r>
          </a:p>
          <a:p>
            <a:pPr lvl="1" eaLnBrk="1" hangingPunct="1">
              <a:lnSpc>
                <a:spcPct val="90000"/>
              </a:lnSpc>
            </a:pPr>
            <a:r>
              <a:rPr lang="ar-JO" altLang="en-US" sz="2400" dirty="0" smtClean="0"/>
              <a:t>التقاط نظام غير آمن كمنصة إطلاق البريد العشوائي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>
                <a:solidFill>
                  <a:srgbClr val="C00000"/>
                </a:solidFill>
              </a:rPr>
              <a:t>Spam blockers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Attempt to screen out spam (spam filters) by blocking suspicious subject lines.</a:t>
            </a:r>
            <a:r>
              <a:rPr lang="ar-JO" altLang="en-US" sz="2400" dirty="0" smtClean="0"/>
              <a:t> محاولة حجب الرسائل غير المرغوب فيها (.</a:t>
            </a:r>
            <a:endParaRPr lang="en-US" alt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3B36B381-70CE-41AA-B843-42847D0383BF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Fighting Spam: Real-Time </a:t>
            </a:r>
            <a:r>
              <a:rPr lang="ar-JO" altLang="en-US" sz="2200" dirty="0" smtClean="0"/>
              <a:t>مكافحة البريد</a:t>
            </a:r>
            <a:r>
              <a:rPr lang="ar-JO" altLang="en-US" sz="3200" dirty="0" smtClean="0"/>
              <a:t> </a:t>
            </a:r>
            <a:r>
              <a:rPr lang="ar-JO" altLang="en-US" sz="2200" dirty="0" smtClean="0"/>
              <a:t>العشوائي</a:t>
            </a:r>
            <a:r>
              <a:rPr lang="ar-JO" altLang="en-US" sz="3200" dirty="0" smtClean="0"/>
              <a:t> </a:t>
            </a:r>
            <a:r>
              <a:rPr lang="en-US" altLang="en-US" sz="3200" dirty="0" err="1" smtClean="0"/>
              <a:t>Blackhole</a:t>
            </a:r>
            <a:r>
              <a:rPr lang="en-US" altLang="en-US" sz="3200" dirty="0" smtClean="0"/>
              <a:t> List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915400" cy="45720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Trend Micro contacts marketers who violate </a:t>
            </a:r>
            <a:r>
              <a:rPr lang="ar-JO" altLang="en-US" sz="2800" dirty="0" smtClean="0"/>
              <a:t>ينتهكون  </a:t>
            </a:r>
            <a:r>
              <a:rPr lang="en-US" altLang="en-US" sz="2800" dirty="0" smtClean="0"/>
              <a:t>standards for bulk email</a:t>
            </a:r>
            <a:r>
              <a:rPr lang="ar-JO" altLang="en-US" sz="2800" dirty="0" smtClean="0"/>
              <a:t> </a:t>
            </a:r>
            <a:r>
              <a:rPr lang="ar-SA" altLang="en-US" sz="2800" dirty="0" smtClean="0"/>
              <a:t>مجموعة الايميلات </a:t>
            </a:r>
            <a:endParaRPr lang="en-US" altLang="en-US" sz="2800" dirty="0" smtClean="0"/>
          </a:p>
          <a:p>
            <a:pPr lvl="1" eaLnBrk="1" hangingPunct="1"/>
            <a:r>
              <a:rPr lang="en-US" altLang="en-US" dirty="0" smtClean="0"/>
              <a:t>( a DB of IP addresses that make spam. Trend Micro sells this DB to organizations)</a:t>
            </a:r>
          </a:p>
          <a:p>
            <a:pPr lvl="1" eaLnBrk="1" hangingPunct="1"/>
            <a:r>
              <a:rPr lang="en-US" altLang="en-US" dirty="0" smtClean="0"/>
              <a:t>Unsecured mail servers that have been hijacked </a:t>
            </a:r>
            <a:r>
              <a:rPr lang="ar-JO" altLang="en-US" dirty="0" smtClean="0"/>
              <a:t>مستولى عليها </a:t>
            </a:r>
            <a:r>
              <a:rPr lang="en-US" altLang="en-US" dirty="0" smtClean="0"/>
              <a:t>may be regarded as spammers and they will be blocked even if they are not spammers)</a:t>
            </a:r>
          </a:p>
          <a:p>
            <a:pPr algn="r" eaLnBrk="1" hangingPunct="1"/>
            <a:r>
              <a:rPr lang="ar-JO" altLang="en-US" sz="2000" dirty="0" smtClean="0"/>
              <a:t>يمكن اعتبارهم مرسلي بريد عشوائي وسيتم حظرهم حتى لو لم يكونوا مرسلي بريد عشوائي</a:t>
            </a:r>
            <a:endParaRPr lang="en-US" altLang="en-US" sz="2000" dirty="0" smtClean="0"/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3-</a:t>
            </a:r>
            <a:fld id="{DC46D68C-0385-4E6A-851B-E418C1A8942F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3-</a:t>
            </a:r>
            <a:fld id="{252642C8-91DF-4470-B1D1-69F529071441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1331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71628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3379</TotalTime>
  <Words>1612</Words>
  <Application>Microsoft Office PowerPoint</Application>
  <PresentationFormat>On-screen Show (4:3)</PresentationFormat>
  <Paragraphs>250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Symbol</vt:lpstr>
      <vt:lpstr>Times</vt:lpstr>
      <vt:lpstr>Times New Roman</vt:lpstr>
      <vt:lpstr>ヒラギノ角ゴ Pro W3</vt:lpstr>
      <vt:lpstr>ch01</vt:lpstr>
      <vt:lpstr>Chapter 5 </vt:lpstr>
      <vt:lpstr>Chapter Overview</vt:lpstr>
      <vt:lpstr>Chapter Overview</vt:lpstr>
      <vt:lpstr>Introduction</vt:lpstr>
      <vt:lpstr>How Email Works</vt:lpstr>
      <vt:lpstr>The Spam Epidemic</vt:lpstr>
      <vt:lpstr>The Spam Epidemic</vt:lpstr>
      <vt:lpstr>Fighting Spam: Real-Time مكافحة البريد العشوائي Blackhole List</vt:lpstr>
      <vt:lpstr>PowerPoint Presentation</vt:lpstr>
      <vt:lpstr>Ethical Evaluations of Publishing Blacklist</vt:lpstr>
      <vt:lpstr>Proposed Solutions to Spam Epidemic</vt:lpstr>
      <vt:lpstr>Emergence of “Spam” "هي رسالة فورية مجمعة غير مرغوب فيها.</vt:lpstr>
      <vt:lpstr>Need for Socio-Technical Solutions</vt:lpstr>
      <vt:lpstr>Attributes of the Websites</vt:lpstr>
      <vt:lpstr>How We Use the Web</vt:lpstr>
      <vt:lpstr>Too Much Control or Too Little?</vt:lpstr>
      <vt:lpstr>Direct Censorship</vt:lpstr>
      <vt:lpstr>Self-censorship</vt:lpstr>
      <vt:lpstr>PowerPoint Presentation</vt:lpstr>
      <vt:lpstr>Challenges Posed by the Internet</vt:lpstr>
      <vt:lpstr>Ethical Perspectives on Censorship</vt:lpstr>
      <vt:lpstr>Mill’s Principle of Harm</vt:lpstr>
      <vt:lpstr>Freedom of Expression: History</vt:lpstr>
      <vt:lpstr>Freedom of Expression not an Absolute Right</vt:lpstr>
      <vt:lpstr>Children and the Web: Web Filters</vt:lpstr>
      <vt:lpstr>Breaking trust on the Internet: Identity Theft</vt:lpstr>
      <vt:lpstr>Chat Room Predatorsمفترسون </vt:lpstr>
      <vt:lpstr>False Information</vt:lpstr>
      <vt:lpstr>Is Internet Addiction Real? ادمان </vt:lpstr>
      <vt:lpstr>Contributing Factors to Computer Addiction</vt:lpstr>
      <vt:lpstr>PowerPoint Presentation</vt:lpstr>
    </vt:vector>
  </TitlesOfParts>
  <Manager/>
  <Company>©2009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subject>Networking</dc:subject>
  <dc:creator>Michael J. Quinn</dc:creator>
  <cp:keywords/>
  <dc:description/>
  <cp:lastModifiedBy>Asma Nawaiseh</cp:lastModifiedBy>
  <cp:revision>188</cp:revision>
  <dcterms:created xsi:type="dcterms:W3CDTF">2004-07-01T03:12:43Z</dcterms:created>
  <dcterms:modified xsi:type="dcterms:W3CDTF">2023-12-25T22:55:31Z</dcterms:modified>
  <cp:category/>
</cp:coreProperties>
</file>