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21"/>
  </p:notesMasterIdLst>
  <p:handoutMasterIdLst>
    <p:handoutMasterId r:id="rId22"/>
  </p:handoutMasterIdLst>
  <p:sldIdLst>
    <p:sldId id="291" r:id="rId2"/>
    <p:sldId id="262" r:id="rId3"/>
    <p:sldId id="257" r:id="rId4"/>
    <p:sldId id="263" r:id="rId5"/>
    <p:sldId id="265" r:id="rId6"/>
    <p:sldId id="266" r:id="rId7"/>
    <p:sldId id="267" r:id="rId8"/>
    <p:sldId id="268" r:id="rId9"/>
    <p:sldId id="290" r:id="rId10"/>
    <p:sldId id="269" r:id="rId11"/>
    <p:sldId id="270" r:id="rId12"/>
    <p:sldId id="271" r:id="rId13"/>
    <p:sldId id="272" r:id="rId14"/>
    <p:sldId id="278" r:id="rId15"/>
    <p:sldId id="279" r:id="rId16"/>
    <p:sldId id="284" r:id="rId17"/>
    <p:sldId id="285" r:id="rId18"/>
    <p:sldId id="286" r:id="rId19"/>
    <p:sldId id="292" r:id="rId20"/>
  </p:sldIdLst>
  <p:sldSz cx="9144000" cy="6858000" type="screen4x3"/>
  <p:notesSz cx="9190038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itchFamily="-4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33"/>
    <a:srgbClr val="18A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296" y="7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43" name="Rectangle 3">
            <a:extLst/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5413" y="0"/>
            <a:ext cx="39830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44" name="Rectangle 4">
            <a:extLst/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39830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9845" name="Rectangle 5">
            <a:extLst/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5413" y="6513513"/>
            <a:ext cx="3983037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1CD5B246-5024-4282-9F62-5947499016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1139" name="Rectangle 3">
            <a:extLst/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07000" y="0"/>
            <a:ext cx="39830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9725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1141" name="Rectangle 5">
            <a:extLst/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5550" y="3257550"/>
            <a:ext cx="6738938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1142" name="Rectangle 6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9830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1143" name="Rectangle 7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7000" y="6515100"/>
            <a:ext cx="3983038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4AE03435-C6A5-4EB1-BF2D-2C7F531360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87AC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/>
          </p:cNvPr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>
                <a:latin typeface="Times New Roman" panose="02020603050405020304" pitchFamily="18" charset="0"/>
                <a:ea typeface="+mn-ea"/>
              </a:rPr>
              <a:t>Copyright © 2009 Pearson Education, Inc. Publishing as Pearson Addison-Wesley</a:t>
            </a:r>
          </a:p>
        </p:txBody>
      </p:sp>
      <p:sp>
        <p:nvSpPr>
          <p:cNvPr id="5" name="AutoShape 4">
            <a:extLst/>
          </p:cNvPr>
          <p:cNvSpPr>
            <a:spLocks noChangeArrowheads="1"/>
          </p:cNvSpPr>
          <p:nvPr/>
        </p:nvSpPr>
        <p:spPr bwMode="auto">
          <a:xfrm flipH="1">
            <a:off x="0" y="1524000"/>
            <a:ext cx="9144000" cy="152400"/>
          </a:xfrm>
          <a:prstGeom prst="homePlate">
            <a:avLst>
              <a:gd name="adj" fmla="val 0"/>
            </a:avLst>
          </a:prstGeom>
          <a:solidFill>
            <a:srgbClr val="8786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eaLnBrk="1" hangingPunct="1">
              <a:defRPr/>
            </a:pPr>
            <a:endParaRPr lang="en-US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417797" name="Rectangle 5" descr="Pink tissue paper">
            <a:extLst/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81200"/>
            <a:ext cx="7924800" cy="3200400"/>
          </a:xfrm>
          <a:extLst>
            <a:ext uri="{909E8E84-426E-40DD-AFC4-6F175D3DCCD1}">
              <a14:hiddenFill xmlns:a14="http://schemas.microsoft.com/office/drawing/2010/main">
                <a:blipFill dpi="0" rotWithShape="0">
                  <a:blip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t"/>
          <a:lstStyle>
            <a:lvl1pPr algn="ctr">
              <a:defRPr sz="2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861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7A68D438-7A79-4CC5-9FAB-EC1E5573177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03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A394C0E4-7E55-4214-8293-18B49C6544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570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A118EFCF-8FA4-4890-8C27-681EFE08EBD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87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5C172FCA-2124-4303-8CD5-263C1F35567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61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20333A57-D627-4FD9-AF40-58C73285AA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24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FBFF6DA4-CEB6-4DF1-8FE3-49E30CC7056B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79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948127BC-D28B-42AA-969C-948CA2306F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634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C662F760-24B3-4CD5-AA08-47D251EAE4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46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F505DB1C-2F30-43F3-B3A5-6A4B4D51D3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1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/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6-</a:t>
            </a:r>
            <a:fld id="{B3F8FE4E-88AA-4EF1-8166-F3CF9254C6B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59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>
            <a:extLst/>
          </p:cNvPr>
          <p:cNvSpPr>
            <a:spLocks noChangeArrowheads="1"/>
          </p:cNvSpPr>
          <p:nvPr/>
        </p:nvSpPr>
        <p:spPr bwMode="auto">
          <a:xfrm flipH="1">
            <a:off x="0" y="0"/>
            <a:ext cx="9144000" cy="1295400"/>
          </a:xfrm>
          <a:prstGeom prst="homePlate">
            <a:avLst>
              <a:gd name="adj" fmla="val 0"/>
            </a:avLst>
          </a:prstGeom>
          <a:gradFill rotWithShape="1">
            <a:gsLst>
              <a:gs pos="0">
                <a:srgbClr val="87ACE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eaLnBrk="1" hangingPunct="1">
              <a:defRPr/>
            </a:pPr>
            <a:endParaRPr lang="en-US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6773" name="Rectangle 5">
            <a:extLst/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9762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pPr>
              <a:defRPr/>
            </a:pPr>
            <a:r>
              <a:rPr lang="en-US" altLang="en-US"/>
              <a:t>6-</a:t>
            </a:r>
            <a:fld id="{8866ED98-2F66-4582-A064-70A95E7A062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Rectangle 6">
            <a:extLst/>
          </p:cNvPr>
          <p:cNvSpPr>
            <a:spLocks noChangeArrowheads="1"/>
          </p:cNvSpPr>
          <p:nvPr/>
        </p:nvSpPr>
        <p:spPr bwMode="auto">
          <a:xfrm>
            <a:off x="7086600" y="5867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 algn="r">
              <a:defRPr/>
            </a:pPr>
            <a:r>
              <a:rPr lang="en-US" altLang="en-US" sz="1200">
                <a:solidFill>
                  <a:schemeClr val="bg1"/>
                </a:solidFill>
              </a:rPr>
              <a:t>1-</a:t>
            </a:r>
            <a:fld id="{6DA9F16C-BFD1-446A-8176-79F336227875}" type="slidenum">
              <a:rPr lang="en-US" altLang="en-US" sz="1200" smtClean="0">
                <a:solidFill>
                  <a:schemeClr val="bg1"/>
                </a:solidFill>
              </a:rPr>
              <a:pPr algn="r">
                <a:defRPr/>
              </a:pPr>
              <a:t>‹#›</a:t>
            </a:fld>
            <a:endParaRPr lang="en-US" altLang="en-US" sz="1200">
              <a:solidFill>
                <a:schemeClr val="bg1"/>
              </a:solidFill>
            </a:endParaRPr>
          </a:p>
        </p:txBody>
      </p:sp>
      <p:sp>
        <p:nvSpPr>
          <p:cNvPr id="1031" name="Rectangle 7">
            <a:extLst/>
          </p:cNvPr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200">
                <a:latin typeface="Times New Roman" panose="02020603050405020304" pitchFamily="18" charset="0"/>
              </a:rPr>
              <a:t>Copyright © 2009 Pearson Education, Inc. Publishing as Pearson Addison-Wesley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ヒラギノ角ゴ Pro W3" pitchFamily="-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Times" panose="02020603050405020304" pitchFamily="18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 descr="Pink tissue paper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924800" cy="990600"/>
          </a:xfrm>
        </p:spPr>
        <p:txBody>
          <a:bodyPr/>
          <a:lstStyle/>
          <a:p>
            <a:pPr eaLnBrk="1" hangingPunct="1"/>
            <a:r>
              <a:rPr lang="en-US" altLang="en-US" sz="3200" smtClean="0">
                <a:latin typeface="Times" panose="02020603050405020304" pitchFamily="18" charset="0"/>
              </a:rPr>
              <a:t>Chapter 6:</a:t>
            </a:r>
            <a:br>
              <a:rPr lang="en-US" altLang="en-US" sz="3200" smtClean="0">
                <a:latin typeface="Times" panose="02020603050405020304" pitchFamily="18" charset="0"/>
              </a:rPr>
            </a:br>
            <a:r>
              <a:rPr lang="en-US" altLang="en-US" sz="3200" smtClean="0">
                <a:latin typeface="Times" panose="02020603050405020304" pitchFamily="18" charset="0"/>
              </a:rPr>
              <a:t>Network Security</a:t>
            </a:r>
            <a:endParaRPr lang="en-US" altLang="en-US" smtClean="0"/>
          </a:p>
        </p:txBody>
      </p:sp>
      <p:pic>
        <p:nvPicPr>
          <p:cNvPr id="5123" name="Picture 7" descr="20 Ways You Can Stay on Top of Your Network Security - Stanfield 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1828800"/>
            <a:ext cx="3997325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85DD6752-D168-415B-9C05-7603ED6A01CF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0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Defensive Measures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915400" cy="3810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rgbClr val="990033"/>
                </a:solidFill>
              </a:rPr>
              <a:t>System administrators play key role</a:t>
            </a:r>
          </a:p>
          <a:p>
            <a:pPr eaLnBrk="1" hangingPunct="1"/>
            <a:r>
              <a:rPr lang="en-US" altLang="en-US" sz="2200" dirty="0" smtClean="0">
                <a:solidFill>
                  <a:srgbClr val="990033"/>
                </a:solidFill>
              </a:rPr>
              <a:t>Authorization: </a:t>
            </a:r>
            <a:r>
              <a:rPr lang="en-US" altLang="en-US" sz="2200" dirty="0" smtClean="0"/>
              <a:t>determining that a user has permission to perform a particular action</a:t>
            </a:r>
            <a:r>
              <a:rPr lang="ar-SA" altLang="en-US" sz="2200" dirty="0" smtClean="0"/>
              <a:t>.</a:t>
            </a:r>
            <a:r>
              <a:rPr lang="ar-JO" altLang="en-US" sz="2200" dirty="0" smtClean="0"/>
              <a:t>الصلاحيات </a:t>
            </a:r>
            <a:endParaRPr lang="en-US" altLang="en-US" sz="2200" dirty="0" smtClean="0"/>
          </a:p>
          <a:p>
            <a:pPr eaLnBrk="1" hangingPunct="1"/>
            <a:r>
              <a:rPr lang="en-US" altLang="en-US" sz="2200" dirty="0" smtClean="0">
                <a:solidFill>
                  <a:srgbClr val="990033"/>
                </a:solidFill>
              </a:rPr>
              <a:t>Authentication: </a:t>
            </a:r>
            <a:r>
              <a:rPr lang="en-US" altLang="en-US" sz="2200" dirty="0" smtClean="0"/>
              <a:t>determining that people are who they claim to be.</a:t>
            </a:r>
            <a:r>
              <a:rPr lang="ar-SA" altLang="en-US" sz="2200" dirty="0" smtClean="0"/>
              <a:t>مصادقة على الهوية </a:t>
            </a:r>
            <a:endParaRPr lang="en-US" altLang="en-US" sz="2200" dirty="0" smtClean="0"/>
          </a:p>
          <a:p>
            <a:pPr eaLnBrk="1" hangingPunct="1"/>
            <a:r>
              <a:rPr lang="en-US" altLang="en-US" sz="2200" dirty="0" smtClean="0">
                <a:solidFill>
                  <a:srgbClr val="990033"/>
                </a:solidFill>
              </a:rPr>
              <a:t>Firewall: </a:t>
            </a:r>
            <a:r>
              <a:rPr lang="en-US" altLang="en-US" sz="2200" dirty="0" smtClean="0"/>
              <a:t>a computer monitoring packets entering and leaving a local area network</a:t>
            </a:r>
            <a:r>
              <a:rPr lang="ar-JO" altLang="en-US" sz="2200" dirty="0" smtClean="0"/>
              <a:t>.</a:t>
            </a:r>
            <a:endParaRPr lang="en-US" altLang="en-US" sz="2200" dirty="0" smtClean="0"/>
          </a:p>
          <a:p>
            <a:pPr lvl="1" eaLnBrk="1" hangingPunct="1"/>
            <a:r>
              <a:rPr lang="en-US" altLang="en-US" sz="2200" dirty="0" smtClean="0">
                <a:solidFill>
                  <a:srgbClr val="990033"/>
                </a:solidFill>
              </a:rPr>
              <a:t>Ex: packet filter which accepts packets only from trusted computer on the Internet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609600"/>
          </a:xfrm>
        </p:spPr>
        <p:txBody>
          <a:bodyPr/>
          <a:lstStyle/>
          <a:p>
            <a:pPr eaLnBrk="1" hangingPunct="1"/>
            <a:r>
              <a:rPr lang="en-US" altLang="en-US" sz="3200" dirty="0" smtClean="0">
                <a:solidFill>
                  <a:srgbClr val="990033"/>
                </a:solidFill>
              </a:rPr>
              <a:t>Hackers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3813" y="1143000"/>
            <a:ext cx="9144001" cy="5715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Original meaning </a:t>
            </a:r>
            <a:r>
              <a:rPr lang="en-US" alt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(1950s)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Explorer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Risk-taker</a:t>
            </a:r>
            <a:r>
              <a:rPr lang="ar-JO" altLang="en-US" sz="2000" dirty="0" smtClean="0"/>
              <a:t> مجازفين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Technical virtuoso</a:t>
            </a:r>
            <a:r>
              <a:rPr lang="ar-JO" altLang="en-US" sz="2000" dirty="0" smtClean="0"/>
              <a:t>الموهوب التقني 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Make a system do something never done before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Hacker Ethic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Hands-on imperative </a:t>
            </a:r>
            <a:r>
              <a:rPr lang="ar-SA" altLang="en-US" sz="2400" dirty="0" smtClean="0"/>
              <a:t>تدريب عملي</a:t>
            </a:r>
            <a:endParaRPr lang="en-US" altLang="en-US" sz="2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 smtClean="0"/>
              <a:t>Access to computers that might teach you something about the 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Free exchange of 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Mistrust of authority---</a:t>
            </a: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smtClean="0">
                <a:sym typeface="Wingdings" panose="05000000000000000000" pitchFamily="2" charset="2"/>
              </a:rPr>
              <a:t>promote decentralization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Value skill above all else </a:t>
            </a: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smtClean="0">
                <a:sym typeface="Wingdings" panose="05000000000000000000" pitchFamily="2" charset="2"/>
              </a:rPr>
              <a:t>not degrees, position</a:t>
            </a:r>
            <a:r>
              <a:rPr lang="ar-SA" altLang="en-US" sz="2000" dirty="0" smtClean="0">
                <a:sym typeface="Wingdings" panose="05000000000000000000" pitchFamily="2" charset="2"/>
              </a:rPr>
              <a:t> مهارات فقط </a:t>
            </a:r>
            <a:endParaRPr lang="en-US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Optimistic view of technology </a:t>
            </a:r>
            <a:r>
              <a:rPr lang="en-US" altLang="en-US" sz="2400" dirty="0" smtClean="0">
                <a:sym typeface="Wingdings" panose="05000000000000000000" pitchFamily="2" charset="2"/>
              </a:rPr>
              <a:t> </a:t>
            </a:r>
            <a:r>
              <a:rPr lang="en-US" altLang="en-US" sz="2000" dirty="0" smtClean="0">
                <a:sym typeface="Wingdings" panose="05000000000000000000" pitchFamily="2" charset="2"/>
              </a:rPr>
              <a:t>computer can change your life to the better</a:t>
            </a:r>
            <a:endParaRPr lang="en-US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C5C74E93-2AF1-4AD4-B0D8-A4349BB790DA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0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990033"/>
                </a:solidFill>
              </a:rPr>
              <a:t>Hackers </a:t>
            </a:r>
            <a:r>
              <a:rPr lang="ar-SA" altLang="en-US" sz="1600" dirty="0" smtClean="0">
                <a:solidFill>
                  <a:srgbClr val="990033"/>
                </a:solidFill>
              </a:rPr>
              <a:t>قراصنة </a:t>
            </a:r>
            <a:endParaRPr lang="en-US" altLang="en-US" sz="1600" dirty="0" smtClean="0">
              <a:solidFill>
                <a:srgbClr val="990033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8" y="1573213"/>
            <a:ext cx="9040812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b="1" dirty="0" smtClean="0">
                <a:solidFill>
                  <a:srgbClr val="002060"/>
                </a:solidFill>
              </a:rPr>
              <a:t>Meaning of “hacker” changed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solidFill>
                  <a:srgbClr val="C00000"/>
                </a:solidFill>
              </a:rPr>
              <a:t>Movie War games</a:t>
            </a:r>
            <a:r>
              <a:rPr lang="ar-SA" altLang="en-US" sz="2000" dirty="0" smtClean="0">
                <a:solidFill>
                  <a:srgbClr val="C00000"/>
                </a:solidFill>
              </a:rPr>
              <a:t> </a:t>
            </a:r>
            <a:r>
              <a:rPr lang="ar-JO" altLang="en-US" sz="2000" dirty="0" smtClean="0">
                <a:solidFill>
                  <a:srgbClr val="C00000"/>
                </a:solidFill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</a:rPr>
              <a:t> </a:t>
            </a:r>
            <a:endParaRPr lang="ar-SA" altLang="en-US" sz="2000" dirty="0" smtClean="0">
              <a:solidFill>
                <a:srgbClr val="C00000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 smtClean="0"/>
              <a:t>Teenagers accessing </a:t>
            </a:r>
            <a:r>
              <a:rPr lang="en-US" altLang="en-US" sz="2000" dirty="0" smtClean="0">
                <a:solidFill>
                  <a:srgbClr val="C00000"/>
                </a:solidFill>
              </a:rPr>
              <a:t>corporate or government computers </a:t>
            </a:r>
            <a:r>
              <a:rPr lang="en-US" altLang="en-US" sz="2000" dirty="0" smtClean="0"/>
              <a:t>by trying to get user names and passwords</a:t>
            </a:r>
            <a:r>
              <a:rPr lang="en-US" altLang="en-US" sz="2400" dirty="0" smtClean="0"/>
              <a:t>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solidFill>
                  <a:srgbClr val="C00000"/>
                </a:solidFill>
              </a:rPr>
              <a:t>Dumpster diving </a:t>
            </a:r>
            <a:r>
              <a:rPr lang="ar-SA" altLang="en-US" sz="1400" dirty="0" smtClean="0"/>
              <a:t>قيادة متهورة </a:t>
            </a:r>
            <a:r>
              <a:rPr lang="en-US" altLang="en-US" sz="2000" dirty="0" smtClean="0"/>
              <a:t>: </a:t>
            </a:r>
            <a:r>
              <a:rPr lang="en-US" altLang="en-US" sz="1800" dirty="0" smtClean="0"/>
              <a:t>Looking through garbage for interesting bits of information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 smtClean="0">
                <a:solidFill>
                  <a:srgbClr val="C00000"/>
                </a:solidFill>
              </a:rPr>
              <a:t>Social engineering: </a:t>
            </a:r>
            <a:r>
              <a:rPr lang="en-US" altLang="en-US" sz="2000" dirty="0" smtClean="0"/>
              <a:t>manipulation of a person inside an organization to gain access to confidential info</a:t>
            </a:r>
            <a:r>
              <a:rPr lang="en-US" altLang="en-US" sz="1800" dirty="0" smtClean="0"/>
              <a:t>.</a:t>
            </a:r>
          </a:p>
          <a:p>
            <a:pPr lvl="2" algn="r" rtl="1" eaLnBrk="1" hangingPunct="1">
              <a:lnSpc>
                <a:spcPct val="80000"/>
              </a:lnSpc>
              <a:defRPr/>
            </a:pPr>
            <a:r>
              <a:rPr lang="ar-SA" altLang="en-US" sz="1800" dirty="0" smtClean="0"/>
              <a:t>الهندسة الاجتماعية: التلاعب بشخص داخل المنظمة للوصول إلى المعلومات السرية.</a:t>
            </a:r>
            <a:endParaRPr lang="en-US" altLang="en-US" sz="1800" dirty="0" smtClean="0"/>
          </a:p>
          <a:p>
            <a:pPr marL="342900" lvl="1" indent="-342900" eaLnBrk="1" hangingPunct="1">
              <a:lnSpc>
                <a:spcPct val="80000"/>
              </a:lnSpc>
              <a:buFont typeface="Times" panose="02020603050405020304" pitchFamily="18" charset="0"/>
              <a:buChar char="•"/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Modern use of hacking means </a:t>
            </a:r>
            <a:r>
              <a:rPr lang="ar-SA" altLang="en-US" b="1" dirty="0">
                <a:solidFill>
                  <a:srgbClr val="002060"/>
                </a:solidFill>
              </a:rPr>
              <a:t>)</a:t>
            </a:r>
            <a:r>
              <a:rPr lang="en-US" altLang="en-US" b="1" dirty="0">
                <a:solidFill>
                  <a:srgbClr val="002060"/>
                </a:solidFill>
              </a:rPr>
              <a:t> Malicious</a:t>
            </a:r>
            <a:r>
              <a:rPr lang="ar-SA" altLang="en-US" b="1" dirty="0">
                <a:solidFill>
                  <a:srgbClr val="002060"/>
                </a:solidFill>
              </a:rPr>
              <a:t>( خبث وسرقة </a:t>
            </a:r>
            <a:endParaRPr lang="en-US" altLang="en-US" b="1" dirty="0">
              <a:solidFill>
                <a:srgbClr val="002060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 smtClean="0"/>
              <a:t>Computer break-ins</a:t>
            </a:r>
            <a:r>
              <a:rPr lang="ar-SA" altLang="en-US" sz="1800" dirty="0" smtClean="0"/>
              <a:t> اقتحام </a:t>
            </a:r>
            <a:endParaRPr lang="en-US" altLang="en-US" sz="1800" dirty="0" smtClean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 smtClean="0"/>
              <a:t>Destroying databases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1800" dirty="0" smtClean="0"/>
              <a:t>Stealing confidential personal information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ar-SA" altLang="en-US" sz="1800" dirty="0" smtClean="0"/>
              <a:t> سرقة المعلومات الشخصية السرية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CE1B5F68-049F-4D6B-8500-3FEE3B90DEDA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00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990033"/>
                </a:solidFill>
              </a:rPr>
              <a:t>Phone Phreaking</a:t>
            </a:r>
            <a:r>
              <a:rPr lang="ar-SA" altLang="en-US" sz="2000" dirty="0" smtClean="0">
                <a:solidFill>
                  <a:srgbClr val="990033"/>
                </a:solidFill>
              </a:rPr>
              <a:t> متلصص </a:t>
            </a:r>
            <a:endParaRPr lang="en-US" altLang="en-US" sz="2000" dirty="0" smtClean="0">
              <a:solidFill>
                <a:srgbClr val="990033"/>
              </a:solidFill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8915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b="1" dirty="0" smtClean="0"/>
              <a:t>Phone phreak: </a:t>
            </a:r>
            <a:r>
              <a:rPr lang="en-US" altLang="en-US" sz="2200" dirty="0" smtClean="0"/>
              <a:t>someone who manipulates </a:t>
            </a:r>
            <a:r>
              <a:rPr lang="en-US" altLang="en-US" sz="2200" dirty="0" smtClean="0"/>
              <a:t>the phone </a:t>
            </a:r>
            <a:r>
              <a:rPr lang="en-US" altLang="en-US" sz="2200" dirty="0" smtClean="0"/>
              <a:t>system to make free calls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b="1" dirty="0" smtClean="0"/>
              <a:t>Most popular methods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990033"/>
                </a:solidFill>
              </a:rPr>
              <a:t>Steal long-distance</a:t>
            </a:r>
            <a:r>
              <a:rPr lang="en-US" altLang="en-US" sz="2200" dirty="0" smtClean="0">
                <a:solidFill>
                  <a:srgbClr val="C00000"/>
                </a:solidFill>
              </a:rPr>
              <a:t> </a:t>
            </a:r>
            <a:r>
              <a:rPr lang="en-US" altLang="en-US" sz="2200" dirty="0" smtClean="0"/>
              <a:t>telephone access codes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u="sng" dirty="0" smtClean="0">
                <a:solidFill>
                  <a:srgbClr val="990033"/>
                </a:solidFill>
              </a:rPr>
              <a:t>Guess</a:t>
            </a:r>
            <a:r>
              <a:rPr lang="en-US" altLang="en-US" sz="2200" dirty="0" smtClean="0">
                <a:solidFill>
                  <a:srgbClr val="990033"/>
                </a:solidFill>
              </a:rPr>
              <a:t> long-distance </a:t>
            </a:r>
            <a:r>
              <a:rPr lang="en-US" altLang="en-US" sz="2200" dirty="0" smtClean="0"/>
              <a:t>telephone access codes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990033"/>
                </a:solidFill>
              </a:rPr>
              <a:t>Use a “blue box” </a:t>
            </a:r>
            <a:r>
              <a:rPr lang="en-US" altLang="en-US" sz="2200" dirty="0" smtClean="0"/>
              <a:t>to get free access to long-distance lines --- mimic the actual frequency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Access codes posted on “pirate boards” by phreaks to share codes and credit card No.</a:t>
            </a:r>
            <a:endParaRPr lang="ar-SA" altLang="en-US" sz="2000" dirty="0" smtClean="0"/>
          </a:p>
          <a:p>
            <a:pPr algn="r" rtl="1" eaLnBrk="1" hangingPunct="1">
              <a:lnSpc>
                <a:spcPct val="90000"/>
              </a:lnSpc>
            </a:pPr>
            <a:r>
              <a:rPr lang="ar-SA" altLang="en-US" sz="2000" dirty="0" smtClean="0"/>
              <a:t>تم نشر رموز الوصول على "لوحات القرصنة" بواسطة أشخاص لمشاركة الرموز وبطاقات الائتمان</a:t>
            </a:r>
            <a:endParaRPr lang="en-US" altLang="en-US" sz="2000" dirty="0" smtClean="0"/>
          </a:p>
        </p:txBody>
      </p:sp>
      <p:pic>
        <p:nvPicPr>
          <p:cNvPr id="1026" name="Picture 2" descr="https://upload.wikimedia.org/wikipedia/commons/thumb/0/0d/Blue_Box_at_the_Powerhouse_Museum.jpg/280px-Blue_Box_at_the_Powerhouse_Muse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219" y="2286000"/>
            <a:ext cx="1855256" cy="114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1B256B53-DD07-4EF8-A0CB-3B874288747B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0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990033"/>
                </a:solidFill>
              </a:rPr>
              <a:t>Penalties for Hacking</a:t>
            </a:r>
            <a:r>
              <a:rPr lang="ar-SA" altLang="en-US" dirty="0" smtClean="0">
                <a:solidFill>
                  <a:srgbClr val="990033"/>
                </a:solidFill>
              </a:rPr>
              <a:t> </a:t>
            </a:r>
            <a:r>
              <a:rPr lang="en-US" altLang="en-US" dirty="0" smtClean="0">
                <a:solidFill>
                  <a:srgbClr val="990033"/>
                </a:solidFill>
              </a:rPr>
              <a:t> </a:t>
            </a:r>
            <a:r>
              <a:rPr lang="ar-SA" altLang="en-US" sz="2200" b="0" dirty="0" smtClean="0">
                <a:solidFill>
                  <a:srgbClr val="990033"/>
                </a:solidFill>
              </a:rPr>
              <a:t>العقوبات</a:t>
            </a:r>
            <a:r>
              <a:rPr lang="ar-SA" altLang="en-US" dirty="0" smtClean="0">
                <a:solidFill>
                  <a:srgbClr val="990033"/>
                </a:solidFill>
              </a:rPr>
              <a:t> </a:t>
            </a:r>
            <a:endParaRPr lang="en-US" altLang="en-US" dirty="0" smtClean="0">
              <a:solidFill>
                <a:srgbClr val="990033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1534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 smtClean="0">
                <a:solidFill>
                  <a:srgbClr val="990033"/>
                </a:solidFill>
              </a:rPr>
              <a:t>Examples of illegal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Accessing without authorization any Internet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Transmitting a virus or worm.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Trafficking in computer passwords.</a:t>
            </a:r>
            <a:r>
              <a:rPr lang="ar-SA" altLang="en-US" sz="1800" dirty="0" smtClean="0"/>
              <a:t> لاتجار بكلمات مرور الكمبيوتر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Intercepting a telephone conversation, email, or any other data transmission</a:t>
            </a:r>
            <a:r>
              <a:rPr lang="ar-SA" altLang="en-US" sz="1800" dirty="0" smtClean="0"/>
              <a:t>. اعتراض محادثة هاتفية أو بريد إلكتروني أو أي نقل بيانات آخر</a:t>
            </a:r>
            <a:endParaRPr lang="en-US" alt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Accessing stored email messages without authorization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 smtClean="0"/>
              <a:t>Adopting another identity to carry out an illegal activity.</a:t>
            </a:r>
          </a:p>
          <a:p>
            <a:pPr lvl="1" eaLnBrk="1" hangingPunct="1">
              <a:lnSpc>
                <a:spcPct val="90000"/>
              </a:lnSpc>
            </a:pPr>
            <a:r>
              <a:rPr lang="ar-SA" altLang="en-US" sz="1800" dirty="0" smtClean="0"/>
              <a:t>اعتماد هوية أخرى للقيام بنشاط غير قانوني.</a:t>
            </a:r>
            <a:endParaRPr lang="en-US" alt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93A32C3C-0FE9-4C9B-837F-F9E3429E2B86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0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990033"/>
                </a:solidFill>
              </a:rPr>
              <a:t>Denial-of-Service Attacks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7630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C00000"/>
                </a:solidFill>
              </a:rPr>
              <a:t>Denial-of-service attack</a:t>
            </a:r>
            <a:r>
              <a:rPr lang="en-US" altLang="en-US" sz="2000" dirty="0" smtClean="0">
                <a:solidFill>
                  <a:srgbClr val="C00000"/>
                </a:solidFill>
              </a:rPr>
              <a:t>: </a:t>
            </a:r>
            <a:r>
              <a:rPr lang="en-US" altLang="en-US" sz="2000" dirty="0" smtClean="0"/>
              <a:t>an intended </a:t>
            </a:r>
            <a:r>
              <a:rPr lang="ar-SA" altLang="en-US" sz="2000" dirty="0" smtClean="0"/>
              <a:t>مقصود</a:t>
            </a:r>
            <a:r>
              <a:rPr lang="en-US" altLang="en-US" sz="2000" dirty="0" smtClean="0"/>
              <a:t> action designed to prevent legitimate users from making use of a computer service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C00000"/>
                </a:solidFill>
              </a:rPr>
              <a:t>Goal of attack</a:t>
            </a:r>
            <a:r>
              <a:rPr lang="en-US" altLang="en-US" sz="2000" dirty="0" smtClean="0">
                <a:solidFill>
                  <a:srgbClr val="C00000"/>
                </a:solidFill>
              </a:rPr>
              <a:t>: </a:t>
            </a:r>
            <a:r>
              <a:rPr lang="en-US" altLang="en-US" sz="2000" dirty="0" smtClean="0"/>
              <a:t>disrupt</a:t>
            </a:r>
            <a:r>
              <a:rPr lang="ar-SA" altLang="en-US" sz="2000" dirty="0" smtClean="0"/>
              <a:t> يعطل</a:t>
            </a:r>
            <a:r>
              <a:rPr lang="en-US" altLang="en-US" sz="2000" dirty="0" smtClean="0"/>
              <a:t> a server’s ability to respond to its clients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About 4,000 Web sites attacked each week</a:t>
            </a:r>
            <a:endParaRPr lang="ar-SA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>
                <a:solidFill>
                  <a:srgbClr val="C00000"/>
                </a:solidFill>
              </a:rPr>
              <a:t>Asymmetrical attack: </a:t>
            </a:r>
            <a:r>
              <a:rPr lang="en-US" altLang="en-US" sz="2000" dirty="0" smtClean="0"/>
              <a:t>a single person can harm a huge organization (multinational organization)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Asymmetrical attacks that may prove popular with terrorists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Ex: </a:t>
            </a:r>
            <a:r>
              <a:rPr lang="en-US" altLang="en-US" sz="2000" b="1" dirty="0" smtClean="0"/>
              <a:t>mafia boy2000 </a:t>
            </a:r>
            <a:r>
              <a:rPr lang="en-US" altLang="en-US" sz="2000" dirty="0" smtClean="0"/>
              <a:t>(amazon, yahoo, CNN, eBay, dell 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7581C3EF-EDBA-4BC4-AE84-9BC791DBBB9B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0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990033"/>
                </a:solidFill>
              </a:rPr>
              <a:t>Motivation for Online Voting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2000 U.S. Presidential election closely contested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Florida pivotal state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Most Florida counties used keypunch voting machines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 smtClean="0"/>
              <a:t>Two voting irregularities traced to these machines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 dirty="0" smtClean="0"/>
          </a:p>
          <a:p>
            <a:pPr algn="r" rtl="1" eaLnBrk="1" hangingPunct="1">
              <a:lnSpc>
                <a:spcPct val="90000"/>
              </a:lnSpc>
            </a:pPr>
            <a:r>
              <a:rPr lang="ar-SA" altLang="en-US" sz="2000" dirty="0" smtClean="0"/>
              <a:t>2000 الانتخابات الرئاسية الأمريكية كان متنازع عليها بشدة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ar-SA" altLang="en-US" sz="2000" dirty="0" smtClean="0"/>
              <a:t>ولاية فلوريدا المحورية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ar-SA" altLang="en-US" sz="2000" dirty="0" smtClean="0"/>
              <a:t>استخدمت معظم مقاطعات فلوريدا آلات التصويت بالمفاتيح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ar-SA" altLang="en-US" sz="2000" dirty="0" smtClean="0"/>
              <a:t>مخالفتان في التصويت تم تتبعهما إلى هذه الآلات</a:t>
            </a:r>
            <a:endParaRPr lang="en-US" altLang="en-US" sz="20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5A1E1507-1477-4528-B6EC-C656BF5BE8EB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0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r>
              <a:rPr lang="en-US" altLang="en-US" dirty="0" smtClean="0">
                <a:solidFill>
                  <a:srgbClr val="990033"/>
                </a:solidFill>
              </a:rPr>
              <a:t>Benefits of Online Voting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1731963"/>
            <a:ext cx="8305800" cy="4194175"/>
          </a:xfrm>
        </p:spPr>
        <p:txBody>
          <a:bodyPr/>
          <a:lstStyle/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200" dirty="0" smtClean="0"/>
              <a:t>More people would vote</a:t>
            </a:r>
            <a:endParaRPr lang="en-US" altLang="en-US" sz="2200" dirty="0" smtClean="0">
              <a:sym typeface="Symbol" panose="05050102010706020507" pitchFamily="18" charset="2"/>
            </a:endParaRP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200" dirty="0" smtClean="0"/>
              <a:t>Votes would be counted more quickly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200" dirty="0" smtClean="0"/>
              <a:t>No ambiguity with electronic votes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200" dirty="0" smtClean="0"/>
              <a:t>Cost less money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200" dirty="0" smtClean="0"/>
              <a:t>Eliminate ballot box tampering</a:t>
            </a:r>
            <a:r>
              <a:rPr lang="ar-SA" altLang="en-US" sz="2200" dirty="0" smtClean="0"/>
              <a:t>إلغاء العبث بصناديق الاقتراع </a:t>
            </a:r>
            <a:endParaRPr lang="en-US" altLang="en-US" sz="2200" dirty="0" smtClean="0"/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200" dirty="0" smtClean="0"/>
              <a:t>Software can prevent accidental over-voting 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altLang="en-US" sz="2200" dirty="0" smtClean="0"/>
              <a:t>Software can prevent under-voting (caused by poor ballot design)</a:t>
            </a:r>
            <a:r>
              <a:rPr lang="ar-SA" altLang="en-US" sz="2200" dirty="0" smtClean="0"/>
              <a:t>.</a:t>
            </a:r>
            <a:endParaRPr lang="ar-SA" altLang="en-US" sz="2000" dirty="0" smtClean="0"/>
          </a:p>
          <a:p>
            <a:pPr eaLnBrk="1" hangingPunct="1">
              <a:defRPr/>
            </a:pPr>
            <a:r>
              <a:rPr lang="ar-SA" altLang="en-US" sz="2000" dirty="0" smtClean="0"/>
              <a:t>يمكن للبرنامج منع التصويت المفرط العرضي</a:t>
            </a:r>
          </a:p>
          <a:p>
            <a:pPr eaLnBrk="1" hangingPunct="1">
              <a:defRPr/>
            </a:pPr>
            <a:r>
              <a:rPr lang="ar-SA" altLang="en-US" sz="2000" dirty="0" smtClean="0"/>
              <a:t>يمكن للبرنامج منع التصويت الناقص (الناتج عن سوء تصميم الاقتراع)</a:t>
            </a:r>
            <a:endParaRPr lang="en-US" altLang="en-US" sz="2000" dirty="0" smtClean="0"/>
          </a:p>
        </p:txBody>
      </p:sp>
      <p:pic>
        <p:nvPicPr>
          <p:cNvPr id="2150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47863"/>
            <a:ext cx="2568575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5029200"/>
            <a:ext cx="21240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024949F6-6B1F-465C-A28B-18B6B58C9D62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0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Risks of Online Voting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954" y="1981200"/>
            <a:ext cx="85344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Gives an unfair advantage to those with home computers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More difficult to keep voter privacy</a:t>
            </a:r>
            <a:r>
              <a:rPr lang="en-US" altLang="en-US" sz="2000" dirty="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The system records the ballot as well as the identity of the voter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300" b="1" dirty="0" smtClean="0"/>
              <a:t>More opportunities for </a:t>
            </a:r>
            <a:r>
              <a:rPr lang="en-US" altLang="en-US" sz="2300" b="1" dirty="0" smtClean="0"/>
              <a:t>vote-selling</a:t>
            </a:r>
            <a:endParaRPr lang="en-US" altLang="en-US" sz="23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X: voter, y: candidate, z: broker who watch voting of x from his PC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The obvious target for a </a:t>
            </a:r>
            <a:r>
              <a:rPr lang="en-US" altLang="en-US" sz="2000" b="1" dirty="0" err="1" smtClean="0"/>
              <a:t>DDoS</a:t>
            </a:r>
            <a:r>
              <a:rPr lang="en-US" altLang="en-US" sz="2000" b="1" dirty="0" smtClean="0"/>
              <a:t> attack</a:t>
            </a:r>
            <a:r>
              <a:rPr lang="ar-SA" altLang="en-US" sz="2000" b="1" dirty="0" smtClean="0"/>
              <a:t>هدف واضح لهجوم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Security of election depends on the security of home computers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Redirected</a:t>
            </a:r>
            <a:r>
              <a:rPr lang="ar-JO" altLang="en-US" sz="2000" dirty="0" smtClean="0"/>
              <a:t> </a:t>
            </a:r>
            <a:r>
              <a:rPr lang="en-US" altLang="en-US" sz="2000" dirty="0" smtClean="0"/>
              <a:t>Susceptible to fake</a:t>
            </a:r>
            <a:r>
              <a:rPr lang="ar-JO" altLang="en-US" sz="2000" dirty="0" smtClean="0"/>
              <a:t> </a:t>
            </a:r>
            <a:r>
              <a:rPr lang="en-US" altLang="en-US" sz="2000" dirty="0" smtClean="0"/>
              <a:t>vote servers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phony server, getting credentials, then vote on your behalf from the actual site</a:t>
            </a:r>
            <a:r>
              <a:rPr lang="ar-SA" altLang="en-US" sz="2000" dirty="0" smtClean="0"/>
              <a:t>.</a:t>
            </a:r>
            <a:endParaRPr lang="en-US" alt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ar-SA" altLang="en-US" sz="2000" dirty="0" smtClean="0"/>
              <a:t>يتم إعادة توجيهك إلى خادم زائف ، والحصول على بيانات الاعتماد ، ثم التصويت نيابة عنك من الموقع الفعلي.</a:t>
            </a:r>
            <a:endParaRPr lang="en-US" alt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No paper copies of ballots for auditing or recounts</a:t>
            </a:r>
            <a:r>
              <a:rPr lang="ar-SA" altLang="en-US" sz="2000" b="1" dirty="0" smtClean="0"/>
              <a:t>.</a:t>
            </a:r>
            <a:endParaRPr lang="en-US" altLang="en-US" sz="2000" b="1" dirty="0" smtClean="0"/>
          </a:p>
        </p:txBody>
      </p:sp>
      <p:pic>
        <p:nvPicPr>
          <p:cNvPr id="2253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8350"/>
            <a:ext cx="22272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8" y="12700"/>
            <a:ext cx="2047875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6-</a:t>
            </a:r>
            <a:fld id="{4DAFA530-5B56-4335-AE29-91910151E289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23555" name="AutoShape 2" descr="24Slides sur Twitter : &quot;The Full Guide To Ending Your Presentation With  Impact https://t.co/rP2TDNVWH4 https://t.co/BfrUehDMI8&quot; / Twitter"/>
          <p:cNvSpPr>
            <a:spLocks noChangeAspect="1" noChangeArrowheads="1"/>
          </p:cNvSpPr>
          <p:nvPr/>
        </p:nvSpPr>
        <p:spPr bwMode="auto">
          <a:xfrm>
            <a:off x="685800" y="533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sp>
        <p:nvSpPr>
          <p:cNvPr id="23556" name="AutoShape 4" descr="THE END&quot; Message (conclusion presentation last slide thank you) Stock  Vector | Adobe Stock"/>
          <p:cNvSpPr>
            <a:spLocks noChangeAspect="1" noChangeArrowheads="1"/>
          </p:cNvSpPr>
          <p:nvPr/>
        </p:nvSpPr>
        <p:spPr bwMode="auto">
          <a:xfrm>
            <a:off x="176213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</p:txBody>
      </p:sp>
      <p:pic>
        <p:nvPicPr>
          <p:cNvPr id="23557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52600"/>
            <a:ext cx="5181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1CDE4205-9D67-4527-814C-2ED8B2B42E58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0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Overview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  <a:p>
            <a:pPr eaLnBrk="1" hangingPunct="1"/>
            <a:r>
              <a:rPr lang="en-US" altLang="en-US" smtClean="0"/>
              <a:t>Viruses, worms, and Trojan horses</a:t>
            </a:r>
          </a:p>
          <a:p>
            <a:pPr eaLnBrk="1" hangingPunct="1"/>
            <a:r>
              <a:rPr lang="en-US" altLang="en-US" smtClean="0"/>
              <a:t>Phreaks and hackers</a:t>
            </a:r>
            <a:r>
              <a:rPr lang="ar-SA" altLang="en-US" smtClean="0"/>
              <a:t> </a:t>
            </a:r>
            <a:r>
              <a:rPr lang="en-US" altLang="en-US" smtClean="0"/>
              <a:t> </a:t>
            </a:r>
            <a:r>
              <a:rPr lang="ar-SA" altLang="en-US" sz="2200" smtClean="0"/>
              <a:t>أصحاب النزوات</a:t>
            </a:r>
            <a:r>
              <a:rPr lang="ar-SA" altLang="en-US" smtClean="0"/>
              <a:t> </a:t>
            </a:r>
            <a:endParaRPr lang="en-US" altLang="en-US" smtClean="0"/>
          </a:p>
          <a:p>
            <a:pPr eaLnBrk="1" hangingPunct="1"/>
            <a:r>
              <a:rPr lang="en-US" altLang="en-US" smtClean="0"/>
              <a:t>Denial-of-service attacks</a:t>
            </a:r>
          </a:p>
          <a:p>
            <a:pPr eaLnBrk="1" hangingPunct="1"/>
            <a:r>
              <a:rPr lang="en-US" altLang="en-US" smtClean="0"/>
              <a:t>Online voting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05416663-5B71-4AD7-9AFC-66D06AACAF33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0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83" y="1219200"/>
            <a:ext cx="8305800" cy="4953000"/>
          </a:xfrm>
          <a:solidFill>
            <a:schemeClr val="accent5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/>
          <a:lstStyle/>
          <a:p>
            <a:pPr eaLnBrk="1" hangingPunct="1"/>
            <a:r>
              <a:rPr lang="en-US" altLang="en-US" dirty="0" smtClean="0"/>
              <a:t>Computers getting faster and less expensive</a:t>
            </a:r>
          </a:p>
          <a:p>
            <a:pPr eaLnBrk="1" hangingPunct="1"/>
            <a:r>
              <a:rPr lang="en-US" altLang="en-US" dirty="0" smtClean="0"/>
              <a:t>The utility </a:t>
            </a:r>
            <a:r>
              <a:rPr lang="en-US" altLang="en-US" dirty="0" smtClean="0"/>
              <a:t>of computers increasing</a:t>
            </a:r>
          </a:p>
          <a:p>
            <a:pPr lvl="1" eaLnBrk="1" hangingPunct="1"/>
            <a:r>
              <a:rPr lang="en-US" altLang="en-US" sz="2200" dirty="0" smtClean="0">
                <a:solidFill>
                  <a:srgbClr val="990033"/>
                </a:solidFill>
              </a:rPr>
              <a:t>Email</a:t>
            </a:r>
          </a:p>
          <a:p>
            <a:pPr lvl="1" eaLnBrk="1" hangingPunct="1"/>
            <a:r>
              <a:rPr lang="en-US" altLang="en-US" sz="2200" dirty="0" smtClean="0">
                <a:solidFill>
                  <a:srgbClr val="990033"/>
                </a:solidFill>
              </a:rPr>
              <a:t>Web surfing</a:t>
            </a:r>
          </a:p>
          <a:p>
            <a:pPr lvl="1" eaLnBrk="1" hangingPunct="1"/>
            <a:r>
              <a:rPr lang="en-US" altLang="en-US" sz="2200" dirty="0" smtClean="0">
                <a:solidFill>
                  <a:srgbClr val="990033"/>
                </a:solidFill>
              </a:rPr>
              <a:t>Shopping</a:t>
            </a:r>
          </a:p>
          <a:p>
            <a:pPr lvl="1" eaLnBrk="1" hangingPunct="1"/>
            <a:r>
              <a:rPr lang="en-US" altLang="en-US" sz="2200" dirty="0" smtClean="0">
                <a:solidFill>
                  <a:srgbClr val="990033"/>
                </a:solidFill>
              </a:rPr>
              <a:t>Managing personal information</a:t>
            </a:r>
          </a:p>
          <a:p>
            <a:pPr eaLnBrk="1" hangingPunct="1"/>
            <a:r>
              <a:rPr lang="en-US" altLang="en-US" dirty="0" smtClean="0"/>
              <a:t>Increasing use of computers </a:t>
            </a:r>
            <a:r>
              <a:rPr lang="en-US" altLang="en-US" dirty="0" smtClean="0">
                <a:sym typeface="Symbol" panose="05050102010706020507" pitchFamily="18" charset="2"/>
              </a:rPr>
              <a:t> growing importance of computer security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E7561BC1-5F5E-4EF9-9F77-DE5B72506F2D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0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05800" cy="6858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990033"/>
                </a:solidFill>
              </a:rPr>
              <a:t>Viruses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2225"/>
            <a:ext cx="8382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Virus:</a:t>
            </a:r>
            <a:r>
              <a:rPr lang="en-US" altLang="en-US" sz="2000" dirty="0" smtClean="0"/>
              <a:t> piece of self-replicating code embedded within another program (host)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Viruses associated with program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Hard disks, floppy disks, CD-ROMS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/>
              <a:t>Email attachments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 smtClean="0"/>
              <a:t>How viruses spread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Diskettes or CDs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Email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 smtClean="0">
                <a:solidFill>
                  <a:srgbClr val="C00000"/>
                </a:solidFill>
              </a:rPr>
              <a:t>Files downloaded from Internet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>
              <a:solidFill>
                <a:srgbClr val="C00000"/>
              </a:solidFill>
            </a:endParaRPr>
          </a:p>
          <a:p>
            <a:pPr eaLnBrk="1" hangingPunct="1"/>
            <a:r>
              <a:rPr lang="en-US" altLang="en-US" sz="2000" b="1" dirty="0" smtClean="0"/>
              <a:t>Viruses today</a:t>
            </a:r>
          </a:p>
          <a:p>
            <a:pPr lvl="1" eaLnBrk="1" hangingPunct="1"/>
            <a:r>
              <a:rPr lang="en-US" altLang="en-US" sz="2000" dirty="0" smtClean="0"/>
              <a:t>Commercial antivirus software</a:t>
            </a:r>
          </a:p>
          <a:p>
            <a:pPr lvl="1" eaLnBrk="1" hangingPunct="1"/>
            <a:r>
              <a:rPr lang="en-US" altLang="en-US" sz="2000" dirty="0" smtClean="0"/>
              <a:t>Few people keep up-to-date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9B37A3C6-F91C-4672-979B-F90FD36C4878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0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990033"/>
                </a:solidFill>
              </a:rPr>
              <a:t>Worms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" y="1522413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/>
              <a:t>Worm</a:t>
            </a:r>
          </a:p>
          <a:p>
            <a:pPr lvl="1" eaLnBrk="1" hangingPunct="1"/>
            <a:r>
              <a:rPr lang="en-US" altLang="en-US" sz="2400" dirty="0" smtClean="0"/>
              <a:t>Self-contained program (send by social engineering)</a:t>
            </a:r>
          </a:p>
          <a:p>
            <a:pPr lvl="1" eaLnBrk="1" hangingPunct="1"/>
            <a:r>
              <a:rPr lang="en-US" altLang="en-US" sz="2400" dirty="0" smtClean="0"/>
              <a:t>Spreads through a computer network</a:t>
            </a:r>
          </a:p>
          <a:p>
            <a:pPr lvl="1" eaLnBrk="1" hangingPunct="1"/>
            <a:r>
              <a:rPr lang="en-US" altLang="en-US" sz="2400" dirty="0" smtClean="0"/>
              <a:t>Exploits security holes in networked computers   </a:t>
            </a:r>
            <a:r>
              <a:rPr lang="ar-SA" altLang="en-US" sz="2400" dirty="0" smtClean="0"/>
              <a:t>استغلال</a:t>
            </a:r>
            <a:endParaRPr lang="en-US" altLang="en-US" sz="2400" dirty="0" smtClean="0"/>
          </a:p>
          <a:p>
            <a:pPr eaLnBrk="1" hangingPunct="1"/>
            <a:r>
              <a:rPr lang="en-US" altLang="en-US" sz="2800" b="1" dirty="0" smtClean="0"/>
              <a:t>Famous worms</a:t>
            </a:r>
          </a:p>
          <a:p>
            <a:pPr lvl="1" eaLnBrk="1" hangingPunct="1"/>
            <a:r>
              <a:rPr lang="en-US" altLang="en-US" sz="2000" dirty="0" smtClean="0"/>
              <a:t>WANK</a:t>
            </a:r>
          </a:p>
          <a:p>
            <a:pPr lvl="1" eaLnBrk="1" hangingPunct="1"/>
            <a:r>
              <a:rPr lang="en-US" altLang="en-US" sz="2000" dirty="0" smtClean="0"/>
              <a:t>Code Red</a:t>
            </a:r>
          </a:p>
          <a:p>
            <a:pPr lvl="1" eaLnBrk="1" hangingPunct="1"/>
            <a:r>
              <a:rPr lang="en-US" altLang="en-US" sz="2000" dirty="0" smtClean="0"/>
              <a:t>Sapphire (Slammer)</a:t>
            </a:r>
            <a:r>
              <a:rPr lang="ar-SA" altLang="en-US" sz="2000" dirty="0" smtClean="0"/>
              <a:t> الياقوت </a:t>
            </a:r>
            <a:endParaRPr lang="en-US" altLang="en-US" sz="2000" dirty="0" smtClean="0"/>
          </a:p>
          <a:p>
            <a:pPr lvl="1" eaLnBrk="1" hangingPunct="1"/>
            <a:r>
              <a:rPr lang="en-US" altLang="en-US" sz="2000" dirty="0" smtClean="0"/>
              <a:t>Blaster</a:t>
            </a:r>
          </a:p>
          <a:p>
            <a:pPr lvl="1" eaLnBrk="1" hangingPunct="1"/>
            <a:r>
              <a:rPr lang="en-US" altLang="en-US" sz="2000" dirty="0" smtClean="0"/>
              <a:t>Sasser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79D334DF-4DC7-4A63-AF72-E49B56AB756E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0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990033"/>
                </a:solidFill>
              </a:rPr>
              <a:t>The Internet Worm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13" y="1368425"/>
            <a:ext cx="8839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/>
              <a:t>Robert Tappan Morris, Jr.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Graduate student at Cornell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Released worm onto Internet from MIT computer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/>
              <a:t>Effect of worm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Spread to 6,000 Unix computers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Infected computers kept crashing or became unresponsive</a:t>
            </a:r>
            <a:r>
              <a:rPr lang="ar-SA" altLang="en-US" sz="2400" dirty="0" smtClean="0"/>
              <a:t> </a:t>
            </a:r>
            <a:r>
              <a:rPr lang="ar-JO" altLang="en-US" sz="2400" dirty="0" smtClean="0"/>
              <a:t>تعطل وعدم استجابة </a:t>
            </a:r>
            <a:endParaRPr lang="en-US" altLang="en-US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 smtClean="0"/>
              <a:t>Took a day for fixes to be published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b="1" dirty="0" smtClean="0"/>
              <a:t>Impact on Morris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Suspended from Cornell</a:t>
            </a:r>
            <a:r>
              <a:rPr lang="ar-JO" altLang="en-US" sz="1800" dirty="0" smtClean="0"/>
              <a:t> طرد من الجامعة </a:t>
            </a:r>
            <a:endParaRPr lang="en-US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3 years’ probation + 400 hours community service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 dirty="0" smtClean="0"/>
              <a:t>$150,000 in legal fees and fines</a:t>
            </a:r>
            <a:endParaRPr lang="ar-JO" alt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ar-JO" altLang="en-US" sz="1800" dirty="0" smtClean="0"/>
              <a:t>3 سنوات تحت المراقبة + 400 ساعة خدمة المجتمع</a:t>
            </a:r>
          </a:p>
          <a:p>
            <a:pPr lvl="1" eaLnBrk="1" hangingPunct="1">
              <a:lnSpc>
                <a:spcPct val="80000"/>
              </a:lnSpc>
            </a:pPr>
            <a:r>
              <a:rPr lang="ar-JO" altLang="en-US" sz="1800" dirty="0" smtClean="0"/>
              <a:t>150 ألف دولار رسوم قانونية وغرامات</a:t>
            </a:r>
            <a:endParaRPr lang="en-US" altLang="en-US" sz="1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C5A5C162-797F-440E-BC17-14C9EEDAA745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0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990033"/>
                </a:solidFill>
              </a:rPr>
              <a:t>Ethical Evaluation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368425"/>
            <a:ext cx="90678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Kantian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Morris used others by gaining access to their computers without permission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Social contract theory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Morris violated property rights of organizations</a:t>
            </a:r>
            <a:endParaRPr lang="ar-JO" alt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ar-JO" altLang="en-US" sz="2400" dirty="0" smtClean="0"/>
              <a:t>انتهك موريس حقوق ملكية المنظمات</a:t>
            </a:r>
            <a:endParaRPr lang="en-US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1" dirty="0" smtClean="0"/>
              <a:t>Utilitarian evaluation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Benefits: Organizations learned of security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 smtClean="0"/>
              <a:t>Harms: Time spent by those fighting worm, unavailable computers, disrupted network traffic</a:t>
            </a:r>
            <a:r>
              <a:rPr lang="ar-JO" altLang="en-US" sz="2400" dirty="0" smtClean="0"/>
              <a:t> </a:t>
            </a:r>
            <a:r>
              <a:rPr lang="ar-SA" altLang="en-US" sz="2400" dirty="0" smtClean="0"/>
              <a:t>تعطل حركة النت </a:t>
            </a:r>
            <a:r>
              <a:rPr lang="en-US" altLang="en-US" sz="2400" dirty="0" smtClean="0"/>
              <a:t>, Morris’s punishments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C00000"/>
                </a:solidFill>
              </a:rPr>
              <a:t>Morris was wrong to have released the Internet worm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1EAA8298-74CB-4210-9573-23BE43A3E164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0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 smtClean="0">
                <a:solidFill>
                  <a:srgbClr val="990033"/>
                </a:solidFill>
              </a:rPr>
              <a:t>Trojan Horses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3" y="1258888"/>
            <a:ext cx="9050337" cy="3316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 b="1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Trojan horse: </a:t>
            </a:r>
            <a:r>
              <a:rPr lang="en-US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program with benign</a:t>
            </a:r>
            <a:r>
              <a:rPr lang="ar-SA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حميدة </a:t>
            </a:r>
            <a:r>
              <a:rPr lang="en-US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capability that masks a sinister</a:t>
            </a:r>
            <a:r>
              <a:rPr lang="ar-SA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شرير </a:t>
            </a:r>
            <a:r>
              <a:rPr lang="en-US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purpose. They do not replicate themselves.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Remote access Trojan (RAT): </a:t>
            </a:r>
            <a:r>
              <a:rPr lang="en-US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Trojan horse that gives attack access to victim’s computer.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RAT servers are often found within </a:t>
            </a:r>
            <a:r>
              <a:rPr lang="en-US" altLang="en-US" sz="2200" dirty="0" smtClean="0">
                <a:solidFill>
                  <a:srgbClr val="C0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files downloaded from block  Usenet sites.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provide the attacker with complete control of the victim's system.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 Attackers usually hide these </a:t>
            </a:r>
            <a:r>
              <a:rPr lang="en-US" altLang="en-US" sz="22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Trojan horses in games </a:t>
            </a:r>
            <a:r>
              <a:rPr lang="en-US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and other </a:t>
            </a:r>
            <a:r>
              <a:rPr lang="en-US" altLang="en-US" sz="2200" dirty="0" smtClean="0">
                <a:solidFill>
                  <a:srgbClr val="FF000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small programs </a:t>
            </a:r>
            <a:r>
              <a:rPr lang="en-US" altLang="en-US" sz="2200" dirty="0" smtClean="0">
                <a:latin typeface="Times" panose="02020603050405020304" pitchFamily="18" charset="0"/>
                <a:cs typeface="Times" panose="02020603050405020304" pitchFamily="18" charset="0"/>
              </a:rPr>
              <a:t>that users then execute on their PCs. </a:t>
            </a:r>
          </a:p>
        </p:txBody>
      </p:sp>
      <p:pic>
        <p:nvPicPr>
          <p:cNvPr id="12293" name="Picture 6" descr="A Point of View: The Trojan horse - BBC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263" y="4518025"/>
            <a:ext cx="28194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95800"/>
            <a:ext cx="3048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48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000" smtClean="0"/>
              <a:t>6-</a:t>
            </a:r>
            <a:fld id="{A120394A-78B7-45D2-9116-5780FEF5CB1A}" type="slidenum">
              <a:rPr lang="en-US" altLang="en-US" sz="10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0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990033"/>
                </a:solidFill>
              </a:rPr>
              <a:t>Bot Networks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3225"/>
            <a:ext cx="9067800" cy="4724400"/>
          </a:xfrm>
        </p:spPr>
        <p:txBody>
          <a:bodyPr/>
          <a:lstStyle/>
          <a:p>
            <a:pPr eaLnBrk="1" hangingPunct="1"/>
            <a:r>
              <a:rPr lang="en-US" altLang="en-US" sz="2800" b="1" dirty="0" smtClean="0">
                <a:solidFill>
                  <a:srgbClr val="C00000"/>
                </a:solidFill>
              </a:rPr>
              <a:t>Bot:</a:t>
            </a:r>
            <a:r>
              <a:rPr lang="en-US" altLang="en-US" sz="2800" dirty="0" smtClean="0">
                <a:solidFill>
                  <a:srgbClr val="C00000"/>
                </a:solidFill>
              </a:rPr>
              <a:t> </a:t>
            </a:r>
            <a:r>
              <a:rPr lang="en-US" altLang="en-US" sz="2800" dirty="0" smtClean="0"/>
              <a:t>A software program that responds to commands from a program on another computer</a:t>
            </a:r>
          </a:p>
          <a:p>
            <a:pPr eaLnBrk="1" hangingPunct="1"/>
            <a:r>
              <a:rPr lang="en-US" altLang="en-US" sz="2800" dirty="0" smtClean="0"/>
              <a:t>Some bots support legitimate activities</a:t>
            </a:r>
          </a:p>
          <a:p>
            <a:pPr lvl="1" eaLnBrk="1" hangingPunct="1"/>
            <a:r>
              <a:rPr lang="en-US" altLang="en-US" sz="2400" dirty="0" smtClean="0"/>
              <a:t>Internet live Chat.</a:t>
            </a:r>
          </a:p>
          <a:p>
            <a:pPr lvl="1" eaLnBrk="1" hangingPunct="1"/>
            <a:r>
              <a:rPr lang="en-US" altLang="en-US" sz="2400" dirty="0" smtClean="0"/>
              <a:t>Multiplayer Internet games</a:t>
            </a:r>
          </a:p>
          <a:p>
            <a:pPr eaLnBrk="1" hangingPunct="1"/>
            <a:r>
              <a:rPr lang="en-US" altLang="en-US" sz="2800" dirty="0" smtClean="0"/>
              <a:t>Other bots support illegitimate activities</a:t>
            </a:r>
          </a:p>
          <a:p>
            <a:pPr lvl="1" eaLnBrk="1" hangingPunct="1"/>
            <a:r>
              <a:rPr lang="en-US" altLang="en-US" sz="2200" dirty="0" smtClean="0"/>
              <a:t>Distributing spam</a:t>
            </a:r>
          </a:p>
          <a:p>
            <a:pPr lvl="1" eaLnBrk="1" hangingPunct="1"/>
            <a:r>
              <a:rPr lang="en-US" altLang="en-US" sz="2200" dirty="0" smtClean="0"/>
              <a:t>Collecting person information for ID theft</a:t>
            </a:r>
          </a:p>
          <a:p>
            <a:pPr lvl="1" eaLnBrk="1" hangingPunct="1"/>
            <a:r>
              <a:rPr lang="en-US" altLang="en-US" sz="2200" dirty="0" smtClean="0"/>
              <a:t>Distributed denial-of-service attacks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HD:Users:stephanielindsey:Documents:AW-QUINN_Ethics CS PPT:ch01.pot</Template>
  <TotalTime>2236</TotalTime>
  <Words>1041</Words>
  <Application>Microsoft Office PowerPoint</Application>
  <PresentationFormat>On-screen Show (4:3)</PresentationFormat>
  <Paragraphs>182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Symbol</vt:lpstr>
      <vt:lpstr>Times</vt:lpstr>
      <vt:lpstr>Times New Roman</vt:lpstr>
      <vt:lpstr>Wingdings</vt:lpstr>
      <vt:lpstr>ヒラギノ角ゴ Pro W3</vt:lpstr>
      <vt:lpstr>ch01</vt:lpstr>
      <vt:lpstr>Chapter 6: Network Security</vt:lpstr>
      <vt:lpstr>Chapter Overview</vt:lpstr>
      <vt:lpstr>Introduction</vt:lpstr>
      <vt:lpstr>Viruses </vt:lpstr>
      <vt:lpstr>Worms</vt:lpstr>
      <vt:lpstr>The Internet Worm</vt:lpstr>
      <vt:lpstr>Ethical Evaluation</vt:lpstr>
      <vt:lpstr> Trojan Horses</vt:lpstr>
      <vt:lpstr>Bot Networks</vt:lpstr>
      <vt:lpstr>Defensive Measures</vt:lpstr>
      <vt:lpstr>Hackers </vt:lpstr>
      <vt:lpstr>Hackers قراصنة </vt:lpstr>
      <vt:lpstr>Phone Phreaking متلصص </vt:lpstr>
      <vt:lpstr>Penalties for Hacking  العقوبات </vt:lpstr>
      <vt:lpstr>Denial-of-Service Attacks</vt:lpstr>
      <vt:lpstr>Motivation for Online Voting</vt:lpstr>
      <vt:lpstr> Benefits of Online Voting</vt:lpstr>
      <vt:lpstr>Risks of Online Voting</vt:lpstr>
      <vt:lpstr>PowerPoint Presentation</vt:lpstr>
    </vt:vector>
  </TitlesOfParts>
  <Manager/>
  <Company>©2009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Computer and Network Security</dc:subject>
  <dc:creator>Michael J. Quinn</dc:creator>
  <cp:keywords/>
  <dc:description/>
  <cp:lastModifiedBy>Asma Nawaiseh</cp:lastModifiedBy>
  <cp:revision>137</cp:revision>
  <dcterms:created xsi:type="dcterms:W3CDTF">2004-07-01T03:12:43Z</dcterms:created>
  <dcterms:modified xsi:type="dcterms:W3CDTF">2023-12-25T23:02:50Z</dcterms:modified>
  <cp:category/>
</cp:coreProperties>
</file>