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6"/>
  </p:notesMasterIdLst>
  <p:sldIdLst>
    <p:sldId id="256" r:id="rId2"/>
    <p:sldId id="264" r:id="rId3"/>
    <p:sldId id="263" r:id="rId4"/>
    <p:sldId id="257" r:id="rId5"/>
    <p:sldId id="266" r:id="rId6"/>
    <p:sldId id="267" r:id="rId7"/>
    <p:sldId id="294" r:id="rId8"/>
    <p:sldId id="268" r:id="rId9"/>
    <p:sldId id="269" r:id="rId10"/>
    <p:sldId id="270" r:id="rId11"/>
    <p:sldId id="272" r:id="rId12"/>
    <p:sldId id="295" r:id="rId13"/>
    <p:sldId id="273" r:id="rId14"/>
    <p:sldId id="277" r:id="rId15"/>
    <p:sldId id="276" r:id="rId16"/>
    <p:sldId id="279" r:id="rId17"/>
    <p:sldId id="286" r:id="rId18"/>
    <p:sldId id="287" r:id="rId19"/>
    <p:sldId id="290" r:id="rId20"/>
    <p:sldId id="291" r:id="rId21"/>
    <p:sldId id="292" r:id="rId22"/>
    <p:sldId id="297" r:id="rId23"/>
    <p:sldId id="293" r:id="rId24"/>
    <p:sldId id="29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9F5"/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ar-JO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ar-JO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noProof="0" smtClean="0"/>
              <a:t>Click to edit Master text styles</a:t>
            </a:r>
          </a:p>
          <a:p>
            <a:pPr lvl="1"/>
            <a:r>
              <a:rPr lang="en-US" altLang="ar-JO" noProof="0" smtClean="0"/>
              <a:t>Second level</a:t>
            </a:r>
          </a:p>
          <a:p>
            <a:pPr lvl="2"/>
            <a:r>
              <a:rPr lang="en-US" altLang="ar-JO" noProof="0" smtClean="0"/>
              <a:t>Third level</a:t>
            </a:r>
          </a:p>
          <a:p>
            <a:pPr lvl="3"/>
            <a:r>
              <a:rPr lang="en-US" altLang="ar-JO" noProof="0" smtClean="0"/>
              <a:t>Fourth level</a:t>
            </a:r>
          </a:p>
          <a:p>
            <a:pPr lvl="4"/>
            <a:r>
              <a:rPr lang="en-US" altLang="ar-JO" noProof="0" smtClean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ar-JO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14EFD249-CCD0-4650-A194-0C48101A8527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87A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ar-JO" sz="1200" smtClean="0">
                <a:latin typeface="Times New Roman" panose="02020603050405020304" pitchFamily="18" charset="0"/>
                <a:ea typeface="+mn-ea"/>
              </a:rPr>
              <a:t>Copyright © Pearson Education, Inc. Publishing as Pearson Addison-Wesley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878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eaLnBrk="1" hangingPunct="1">
              <a:defRPr/>
            </a:pPr>
            <a:endParaRPr lang="en-US" altLang="en-US" baseline="-25000" smtClean="0">
              <a:latin typeface="Times New Roman" panose="02020603050405020304" pitchFamily="18" charset="0"/>
            </a:endParaRPr>
          </a:p>
        </p:txBody>
      </p:sp>
      <p:sp>
        <p:nvSpPr>
          <p:cNvPr id="471045" name="Rectangle 5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81200"/>
            <a:ext cx="7924800" cy="32004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ctr">
              <a:defRPr sz="2400"/>
            </a:lvl1pPr>
          </a:lstStyle>
          <a:p>
            <a:pPr lvl="0"/>
            <a:r>
              <a:rPr lang="en-US" altLang="ar-JO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0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r-JO"/>
              <a:t>8-</a:t>
            </a:r>
            <a:fld id="{B600A641-ECAA-46AF-BB1A-4B2C32F15C8F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2209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r-JO"/>
              <a:t>8-</a:t>
            </a:r>
            <a:fld id="{B69B737C-5C37-4E1F-8BEF-D5DA2342A5E3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26642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r-JO"/>
              <a:t>8-</a:t>
            </a:r>
            <a:fld id="{1F38067A-C16B-4CBD-8B49-C94E76C42CF7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3984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r-JO"/>
              <a:t>8-</a:t>
            </a:r>
            <a:fld id="{012E50D7-48A3-49EB-BF7D-CACD5EC36FE0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2430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r-JO"/>
              <a:t>8-</a:t>
            </a:r>
            <a:fld id="{966AC878-DB8C-44CA-9E0A-7C70BFFEB0A2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22117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r-JO"/>
              <a:t>8-</a:t>
            </a:r>
            <a:fld id="{29FD8350-A71F-4F01-B97A-9D1B47314166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56077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r-JO"/>
              <a:t>8-</a:t>
            </a:r>
            <a:fld id="{BA8DB7C6-1938-4F38-A1F8-F4B6D599C272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79237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r-JO"/>
              <a:t>8-</a:t>
            </a:r>
            <a:fld id="{8D39918E-8116-4933-85D3-A6AC048E9BED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23099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r-JO"/>
              <a:t>8-</a:t>
            </a:r>
            <a:fld id="{2E69A416-FEA4-46C3-995E-17D61DCD0FB5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02926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J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r-JO"/>
              <a:t>8-</a:t>
            </a:r>
            <a:fld id="{90E82B52-BB47-460C-B045-1A228A9420F0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4667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7ACE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eaLnBrk="1" hangingPunct="1">
              <a:defRPr/>
            </a:pPr>
            <a:endParaRPr lang="en-US" altLang="en-US" baseline="-25000" smtClean="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text styles</a:t>
            </a:r>
          </a:p>
          <a:p>
            <a:pPr lvl="1"/>
            <a:r>
              <a:rPr lang="en-US" altLang="ar-JO" smtClean="0"/>
              <a:t>Second level</a:t>
            </a:r>
          </a:p>
          <a:p>
            <a:pPr lvl="2"/>
            <a:r>
              <a:rPr lang="en-US" altLang="ar-JO" smtClean="0"/>
              <a:t>Third level</a:t>
            </a:r>
          </a:p>
          <a:p>
            <a:pPr lvl="3"/>
            <a:r>
              <a:rPr lang="en-US" altLang="ar-JO" smtClean="0"/>
              <a:t>Fourth level</a:t>
            </a:r>
          </a:p>
          <a:p>
            <a:pPr lvl="4"/>
            <a:r>
              <a:rPr lang="en-US" altLang="ar-JO" smtClean="0"/>
              <a:t>Fifth level</a:t>
            </a:r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 altLang="ar-JO"/>
              <a:t>8-</a:t>
            </a:r>
            <a:fld id="{DD2EBFA1-A131-4180-9E51-B9D48ADE7D69}" type="slidenum">
              <a:rPr lang="en-US" altLang="ar-JO"/>
              <a:pPr>
                <a:defRPr/>
              </a:pPr>
              <a:t>‹#›</a:t>
            </a:fld>
            <a:endParaRPr lang="en-US" altLang="ar-JO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algn="r">
              <a:defRPr/>
            </a:pPr>
            <a:r>
              <a:rPr lang="en-US" altLang="ar-JO" sz="1200" smtClean="0">
                <a:solidFill>
                  <a:schemeClr val="bg1"/>
                </a:solidFill>
              </a:rPr>
              <a:t>1-</a:t>
            </a:r>
            <a:fld id="{8EFFB8CD-316B-43A6-A26A-9ADAF14816BA}" type="slidenum">
              <a:rPr lang="en-US" altLang="ar-JO" sz="1200" smtClean="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altLang="ar-JO" sz="1200" smtClean="0">
              <a:solidFill>
                <a:schemeClr val="bg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ar-JO" sz="1200" smtClean="0">
                <a:latin typeface="Times New Roman" panose="02020603050405020304" pitchFamily="18" charset="0"/>
              </a:rPr>
              <a:t>Copyright ©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924800" cy="1219200"/>
          </a:xfrm>
        </p:spPr>
        <p:txBody>
          <a:bodyPr/>
          <a:lstStyle/>
          <a:p>
            <a:pPr eaLnBrk="1" hangingPunct="1"/>
            <a:r>
              <a:rPr lang="en-US" altLang="ar-JO" sz="3200" smtClean="0">
                <a:latin typeface="Times" panose="02020603050405020304" pitchFamily="18" charset="0"/>
              </a:rPr>
              <a:t>Chapter 7</a:t>
            </a:r>
            <a:br>
              <a:rPr lang="en-US" altLang="ar-JO" sz="3200" smtClean="0">
                <a:latin typeface="Times" panose="02020603050405020304" pitchFamily="18" charset="0"/>
              </a:rPr>
            </a:br>
            <a:r>
              <a:rPr lang="en-US" altLang="ar-JO" sz="3200" smtClean="0">
                <a:latin typeface="Times" panose="02020603050405020304" pitchFamily="18" charset="0"/>
              </a:rPr>
              <a:t>Professional Ethics</a:t>
            </a:r>
            <a:br>
              <a:rPr lang="en-US" altLang="ar-JO" sz="3200" smtClean="0">
                <a:latin typeface="Times" panose="02020603050405020304" pitchFamily="18" charset="0"/>
              </a:rPr>
            </a:br>
            <a:endParaRPr lang="en-US" altLang="ar-JO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2362200"/>
            <a:ext cx="6400800" cy="1295400"/>
          </a:xfrm>
          <a:solidFill>
            <a:srgbClr val="C1E9F5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ar-JO" sz="4400" b="1" dirty="0" smtClean="0">
                <a:latin typeface="Times" panose="02020603050405020304" pitchFamily="18" charset="0"/>
              </a:rPr>
              <a:t>Professional Ethics</a:t>
            </a:r>
          </a:p>
        </p:txBody>
      </p:sp>
      <p:pic>
        <p:nvPicPr>
          <p:cNvPr id="410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3581400" cy="20764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46447D79-28E5-41B1-BD34-A6CA295A4E1A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ar-JO" sz="10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dirty="0" smtClean="0">
                <a:solidFill>
                  <a:srgbClr val="C00000"/>
                </a:solidFill>
              </a:rPr>
              <a:t>Analysis of Preamble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No mechanical process for determining if an action is right or wrong</a:t>
            </a:r>
            <a:r>
              <a:rPr lang="ar-JO" altLang="ar-JO" sz="2800" dirty="0"/>
              <a:t>.</a:t>
            </a:r>
            <a:endParaRPr lang="en-US" altLang="ar-JO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Should not take an overly legalistic view of the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z="2000" dirty="0" smtClean="0"/>
              <a:t>If Code doesn’t forbid something, that doesn’t mean it is morally acceptable</a:t>
            </a:r>
            <a:r>
              <a:rPr lang="ar-JO" altLang="ar-JO" sz="2000" dirty="0" smtClean="0"/>
              <a:t>إذا كانت التعليمات البرمجية لا تمنع شيئًا ما ، فهذا لا يعني أنه مقبول أخلاقياً</a:t>
            </a:r>
            <a:endParaRPr lang="en-US" altLang="ar-JO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Code reflects principles drawn from multiple ethical theories </a:t>
            </a:r>
            <a:r>
              <a:rPr lang="en-US" altLang="ar-JO" sz="2000" dirty="0" smtClean="0"/>
              <a:t>( post on Facebook)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7F65AC1F-D905-400A-BF25-19496AD4D0DC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ar-JO" sz="10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dirty="0" smtClean="0">
                <a:solidFill>
                  <a:srgbClr val="C00000"/>
                </a:solidFill>
              </a:rPr>
              <a:t>Origin of Virtue Ethics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29700" cy="3851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JO" sz="2800" b="1" dirty="0" smtClean="0">
                <a:solidFill>
                  <a:srgbClr val="C00000"/>
                </a:solidFill>
              </a:rPr>
              <a:t>Aristotle</a:t>
            </a:r>
            <a:r>
              <a:rPr lang="ar-SA" altLang="ar-JO" sz="2800" b="1" dirty="0" smtClean="0">
                <a:solidFill>
                  <a:srgbClr val="C00000"/>
                </a:solidFill>
              </a:rPr>
              <a:t> </a:t>
            </a:r>
            <a:r>
              <a:rPr lang="ar-JO" altLang="ar-JO" sz="2800" b="1" dirty="0" smtClean="0">
                <a:solidFill>
                  <a:srgbClr val="C00000"/>
                </a:solidFill>
              </a:rPr>
              <a:t>ارسطو </a:t>
            </a:r>
            <a:endParaRPr lang="en-US" altLang="ar-JO" sz="28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/>
              <a:t>Happiness results from living a life of virtue</a:t>
            </a:r>
            <a:r>
              <a:rPr lang="ar-JO" altLang="ar-JO" sz="2400" dirty="0" smtClean="0"/>
              <a:t> </a:t>
            </a:r>
            <a:r>
              <a:rPr lang="ar-SA" altLang="ar-JO" sz="2400" dirty="0" smtClean="0"/>
              <a:t>فضيلة </a:t>
            </a:r>
            <a:endParaRPr lang="en-US" altLang="ar-JO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b="1" dirty="0" smtClean="0"/>
              <a:t>Intellectual virtue</a:t>
            </a:r>
            <a:r>
              <a:rPr lang="en-US" altLang="ar-JO" sz="2400" dirty="0" smtClean="0"/>
              <a:t>: developed through education</a:t>
            </a:r>
            <a:r>
              <a:rPr lang="ar-JO" altLang="ar-JO" sz="2400" dirty="0" smtClean="0"/>
              <a:t>فضيلة فكرية </a:t>
            </a:r>
            <a:endParaRPr lang="en-US" altLang="ar-JO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b="1" dirty="0" smtClean="0"/>
              <a:t>Moral virtue</a:t>
            </a:r>
            <a:r>
              <a:rPr lang="en-US" altLang="ar-JO" sz="2400" dirty="0" smtClean="0"/>
              <a:t>: developed by repeating appropriate acts</a:t>
            </a:r>
            <a:r>
              <a:rPr lang="ar-JO" altLang="ar-JO" sz="2400" dirty="0" smtClean="0"/>
              <a:t> فضيلة أخلاقية </a:t>
            </a:r>
            <a:endParaRPr lang="en-US" altLang="ar-JO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/>
              <a:t>Deriving pleasure from a virtuous act is a sign that the virtue has been acquired</a:t>
            </a:r>
            <a:r>
              <a:rPr lang="ar-JO" altLang="ar-JO" sz="2200" dirty="0" smtClean="0"/>
              <a:t>إن اشتقاق المتعة من فعل فاضل هو علامة على اكتساب الفضيلة</a:t>
            </a:r>
            <a:endParaRPr lang="en-US" altLang="ar-JO" sz="2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ar-JO" smtClean="0"/>
              <a:t>8-</a:t>
            </a:r>
            <a:fld id="{3E5872D0-09A1-47E5-AB6D-B6D7952EFCA8}" type="slidenum">
              <a:rPr lang="en-US" altLang="ar-JO" smtClean="0"/>
              <a:pPr>
                <a:defRPr/>
              </a:pPr>
              <a:t>12</a:t>
            </a:fld>
            <a:endParaRPr lang="en-US" altLang="ar-JO"/>
          </a:p>
        </p:txBody>
      </p:sp>
      <p:sp>
        <p:nvSpPr>
          <p:cNvPr id="3" name="Rectangle 2"/>
          <p:cNvSpPr/>
          <p:nvPr/>
        </p:nvSpPr>
        <p:spPr>
          <a:xfrm>
            <a:off x="122238" y="1676400"/>
            <a:ext cx="8945562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ar-JO" sz="2200" b="1" dirty="0"/>
              <a:t>Some virtues</a:t>
            </a:r>
            <a:r>
              <a:rPr lang="en-US" altLang="ar-JO" sz="2200" dirty="0"/>
              <a:t>: Benevolence, courage, fairness, generosity, honesty, loyalty, patience, tolerance</a:t>
            </a:r>
            <a:endParaRPr lang="ar-JO" altLang="ar-JO" sz="2200" dirty="0"/>
          </a:p>
          <a:p>
            <a:pPr marL="342900" indent="-342900" algn="r" rtl="1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ar-JO" altLang="ar-JO" sz="1800" dirty="0"/>
              <a:t>. الإحسان ، الشجاعة ، الإنصاف ، الكرم ، الصدق ، الولاء ، الصبر ، التسامح.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ar-JO" sz="1800" dirty="0"/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ar-JO" sz="2200" dirty="0"/>
              <a:t>A person of strong moral character</a:t>
            </a:r>
            <a:r>
              <a:rPr lang="ar-JO" altLang="ar-JO" sz="1800" dirty="0"/>
              <a:t>شخص ذو شخصية اخلاقية </a:t>
            </a:r>
            <a:r>
              <a:rPr lang="ar-JO" altLang="ar-JO" sz="1800" dirty="0" smtClean="0"/>
              <a:t>قوية</a:t>
            </a:r>
          </a:p>
          <a:p>
            <a:pPr eaLnBrk="1" hangingPunct="1">
              <a:lnSpc>
                <a:spcPct val="90000"/>
              </a:lnSpc>
              <a:defRPr/>
            </a:pPr>
            <a:endParaRPr lang="ar-JO" altLang="ar-JO" sz="1800" dirty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ar-JO" sz="2000" b="1" dirty="0">
                <a:solidFill>
                  <a:srgbClr val="C00000"/>
                </a:solidFill>
              </a:rPr>
              <a:t>possesses many virtues</a:t>
            </a:r>
            <a:r>
              <a:rPr lang="ar-SA" altLang="ar-JO" sz="2000" b="1" dirty="0">
                <a:solidFill>
                  <a:srgbClr val="C00000"/>
                </a:solidFill>
              </a:rPr>
              <a:t> </a:t>
            </a:r>
            <a:endParaRPr lang="en-US" altLang="ar-JO" sz="2000" b="1" dirty="0">
              <a:solidFill>
                <a:srgbClr val="C00000"/>
              </a:solidFill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ar-JO" sz="2000" b="1" dirty="0">
                <a:solidFill>
                  <a:srgbClr val="C00000"/>
                </a:solidFill>
              </a:rPr>
              <a:t>knows </a:t>
            </a:r>
            <a:r>
              <a:rPr lang="ar-JO" altLang="ar-JO" sz="2000" b="1" dirty="0" smtClean="0">
                <a:solidFill>
                  <a:srgbClr val="C00000"/>
                </a:solidFill>
              </a:rPr>
              <a:t>the </a:t>
            </a:r>
            <a:r>
              <a:rPr lang="en-US" altLang="ar-JO" sz="2000" b="1" dirty="0" smtClean="0">
                <a:solidFill>
                  <a:srgbClr val="C00000"/>
                </a:solidFill>
              </a:rPr>
              <a:t>right </a:t>
            </a:r>
            <a:r>
              <a:rPr lang="en-US" altLang="ar-JO" sz="2000" b="1" dirty="0">
                <a:solidFill>
                  <a:srgbClr val="C00000"/>
                </a:solidFill>
              </a:rPr>
              <a:t>thing to do in each situation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E36FAADE-343F-4217-9EF8-CFF0CD02A22E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ar-JO" sz="10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z="3000" dirty="0" smtClean="0">
                <a:solidFill>
                  <a:srgbClr val="C00000"/>
                </a:solidFill>
              </a:rPr>
              <a:t>Strengths of Virtue Ethics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257300"/>
            <a:ext cx="83058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JO" dirty="0" smtClean="0"/>
              <a:t>Provides a motivation for good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JO" dirty="0" smtClean="0"/>
              <a:t>Provides a solution to the problem of impartiality</a:t>
            </a:r>
            <a:r>
              <a:rPr lang="ar-SA" altLang="ar-JO" dirty="0" smtClean="0"/>
              <a:t> الحياد </a:t>
            </a:r>
            <a:endParaRPr lang="en-US" altLang="ar-JO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ar-JO" dirty="0" smtClean="0"/>
              <a:t>Some virtues are partial (</a:t>
            </a:r>
            <a:r>
              <a:rPr lang="en-US" altLang="ar-JO" sz="2000" dirty="0" smtClean="0"/>
              <a:t>generosity</a:t>
            </a:r>
            <a:r>
              <a:rPr lang="ar-SA" altLang="ar-JO" sz="2000" dirty="0" smtClean="0"/>
              <a:t> الكرم جزئي  </a:t>
            </a:r>
            <a:r>
              <a:rPr lang="en-US" altLang="ar-JO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dirty="0" smtClean="0"/>
              <a:t>Other virtues must be impartial (</a:t>
            </a:r>
            <a:r>
              <a:rPr lang="en-US" altLang="ar-JO" sz="2000" dirty="0" smtClean="0"/>
              <a:t>honesty</a:t>
            </a:r>
            <a:r>
              <a:rPr lang="ar-SA" altLang="ar-JO" sz="2000" dirty="0" smtClean="0"/>
              <a:t>الأمانة </a:t>
            </a:r>
            <a:r>
              <a:rPr lang="en-US" altLang="ar-JO" dirty="0" smtClean="0"/>
              <a:t>)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52438" y="3708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ar-JO" sz="3000" b="1" dirty="0">
                <a:solidFill>
                  <a:srgbClr val="C00000"/>
                </a:solidFill>
              </a:rPr>
              <a:t>Weakness of Virtue Ethics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228600" y="4470400"/>
            <a:ext cx="8305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eaLnBrk="1" hangingPunct="1"/>
            <a:r>
              <a:rPr lang="en-US" altLang="ar-JO" sz="2200" dirty="0"/>
              <a:t>No methodology for answering moral problems</a:t>
            </a:r>
          </a:p>
          <a:p>
            <a:pPr lvl="1" eaLnBrk="1" hangingPunct="1"/>
            <a:r>
              <a:rPr lang="en-US" altLang="ar-JO" sz="2000" dirty="0"/>
              <a:t>Given a problem, which virtues apply?</a:t>
            </a:r>
            <a:endParaRPr lang="ar-SA" altLang="ar-JO" sz="2000" dirty="0"/>
          </a:p>
          <a:p>
            <a:pPr lvl="1" eaLnBrk="1" hangingPunct="1"/>
            <a:r>
              <a:rPr lang="ar-JO" altLang="ar-JO" sz="2000" dirty="0"/>
              <a:t>بالنظر إلى المشكلة ، ما هي الفضائل التي تنطبق؟</a:t>
            </a:r>
            <a:endParaRPr lang="en-US" altLang="ar-JO" sz="2000" dirty="0"/>
          </a:p>
          <a:p>
            <a:pPr lvl="1" eaLnBrk="1" hangingPunct="1"/>
            <a:r>
              <a:rPr lang="en-US" altLang="ar-JO" sz="2000" dirty="0"/>
              <a:t>How to resolve a conflict between more than one virtue?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74D7E4D5-8115-4798-9DEE-38DFD264941C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ar-JO" sz="10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85800"/>
          </a:xfrm>
          <a:solidFill>
            <a:schemeClr val="accent1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ar-JO" sz="2400" dirty="0" smtClean="0">
                <a:solidFill>
                  <a:srgbClr val="C00000"/>
                </a:solidFill>
              </a:rPr>
              <a:t>Fundamental Principles of Professional Ethics </a:t>
            </a:r>
            <a:r>
              <a:rPr lang="ar-SA" altLang="ar-JO" sz="2400" dirty="0" smtClean="0">
                <a:solidFill>
                  <a:srgbClr val="C00000"/>
                </a:solidFill>
              </a:rPr>
              <a:t>اخلاقيات المهنة </a:t>
            </a:r>
            <a:endParaRPr lang="en-US" altLang="ar-JO" sz="2400" dirty="0" smtClean="0">
              <a:solidFill>
                <a:srgbClr val="C0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1054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Be impartial.</a:t>
            </a:r>
            <a:r>
              <a:rPr lang="ar-SA" altLang="ar-JO" sz="2800" dirty="0" smtClean="0"/>
              <a:t> </a:t>
            </a:r>
            <a:r>
              <a:rPr lang="ar-JO" altLang="ar-JO" sz="2800" dirty="0" smtClean="0"/>
              <a:t>حيادي </a:t>
            </a:r>
            <a:endParaRPr lang="en-US" altLang="ar-JO" sz="2800" dirty="0" smtClean="0"/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Disclose information that others ought to know.</a:t>
            </a:r>
            <a:r>
              <a:rPr lang="ar-JO" altLang="ar-JO" sz="2000" dirty="0" smtClean="0"/>
              <a:t>افصح عن المعلومات التي يجب أن يعرفها الآخرون</a:t>
            </a:r>
            <a:r>
              <a:rPr lang="ar-JO" altLang="ar-JO" sz="2800" dirty="0" smtClean="0"/>
              <a:t>.</a:t>
            </a:r>
            <a:endParaRPr lang="en-US" altLang="ar-JO" sz="2800" dirty="0" smtClean="0"/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Respect the rights of others.</a:t>
            </a:r>
            <a:r>
              <a:rPr lang="ar-JO" altLang="ar-JO" sz="2800" dirty="0" smtClean="0"/>
              <a:t> </a:t>
            </a:r>
            <a:r>
              <a:rPr lang="ar-JO" altLang="ar-JO" sz="2000" dirty="0" smtClean="0"/>
              <a:t>احترم حقوق الآخرين.</a:t>
            </a:r>
            <a:endParaRPr lang="en-US" altLang="ar-JO" sz="2000" dirty="0" smtClean="0"/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Treat others justly</a:t>
            </a:r>
            <a:r>
              <a:rPr lang="en-US" altLang="ar-JO" sz="2000" dirty="0" smtClean="0"/>
              <a:t>.</a:t>
            </a:r>
            <a:r>
              <a:rPr lang="ar-JO" altLang="ar-JO" sz="2000" dirty="0" smtClean="0"/>
              <a:t> عامل الآخرين بعدل</a:t>
            </a:r>
            <a:endParaRPr lang="en-US" altLang="ar-JO" sz="2800" dirty="0" smtClean="0"/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Take responsibility for your actions and inactions.</a:t>
            </a:r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Take responsibility for the actions of those you supervise..</a:t>
            </a:r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Continually improve your abilities.</a:t>
            </a:r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Share your knowledge, expertise, and values.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8C4821EC-D082-4049-948C-9E46AAB40C0D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ar-JO" sz="10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dirty="0" smtClean="0">
                <a:solidFill>
                  <a:srgbClr val="002060"/>
                </a:solidFill>
              </a:rPr>
              <a:t>Case: Software Recommendation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Sam Shaw asks for free advice on LAN security.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Prof. Smith answers questions and recommends top-ranked package.</a:t>
            </a:r>
            <a:r>
              <a:rPr lang="ar-SA" altLang="ar-JO" sz="2200" dirty="0" smtClean="0"/>
              <a:t>يوصي بحزم ذات تصنيف عالي</a:t>
            </a:r>
            <a:r>
              <a:rPr lang="ar-SA" altLang="ar-JO" sz="2800" dirty="0" smtClean="0"/>
              <a:t> </a:t>
            </a:r>
            <a:endParaRPr lang="en-US" altLang="ar-JO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Prof. Smith does not disclose</a:t>
            </a:r>
            <a:r>
              <a:rPr lang="ar-JO" altLang="ar-JO" sz="2800" dirty="0" smtClean="0"/>
              <a:t> لم تخبر </a:t>
            </a:r>
            <a:endParaRPr lang="en-US" altLang="ar-JO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/>
              <a:t>She has financial interest in company producing top-ranked package.</a:t>
            </a:r>
            <a:r>
              <a:rPr lang="ar-JO" altLang="ar-JO" sz="2400" dirty="0" smtClean="0"/>
              <a:t>عندها شركة نت تنتج هذه الحزم </a:t>
            </a:r>
            <a:endParaRPr lang="en-US" altLang="ar-JO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/>
              <a:t>Another package was given a “best buy” rating.</a:t>
            </a:r>
            <a:endParaRPr lang="ar-JO" altLang="ar-JO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ar-JO" altLang="ar-JO" sz="2400" dirty="0" smtClean="0"/>
              <a:t>مع توفر حزم افضل وارخص </a:t>
            </a:r>
            <a:endParaRPr lang="en-US" altLang="ar-JO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ar-JO" sz="2000" b="1" dirty="0" smtClean="0">
                <a:solidFill>
                  <a:srgbClr val="C00000"/>
                </a:solidFill>
              </a:rPr>
              <a:t>Did Prof. Smith do anything wrong?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3DBC2534-6B4F-4449-A795-E17515569C50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ar-JO" sz="10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Most relevant principles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>
                <a:solidFill>
                  <a:srgbClr val="C00000"/>
                </a:solidFill>
              </a:rPr>
              <a:t>Be impartial.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>
                <a:solidFill>
                  <a:srgbClr val="C00000"/>
                </a:solidFill>
              </a:rPr>
              <a:t>Disclose information others ought to know.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>
                <a:solidFill>
                  <a:srgbClr val="C00000"/>
                </a:solidFill>
              </a:rPr>
              <a:t>Share your knowledge, expertise, and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Prof. Smith was deceptive</a:t>
            </a:r>
            <a:r>
              <a:rPr lang="ar-JO" altLang="ar-JO" sz="2800" dirty="0" smtClean="0"/>
              <a:t>. كان الأستاذ سميث مخادعًا</a:t>
            </a:r>
            <a:endParaRPr lang="en-US" altLang="ar-JO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Prof. Smith freely gave valuable information</a:t>
            </a:r>
            <a:r>
              <a:rPr lang="ar-JO" altLang="ar-JO" sz="2800" dirty="0" smtClean="0"/>
              <a:t>.</a:t>
            </a:r>
          </a:p>
          <a:p>
            <a:pPr marL="0" indent="0" algn="r" rtl="1" eaLnBrk="1" hangingPunct="1">
              <a:lnSpc>
                <a:spcPct val="90000"/>
              </a:lnSpc>
              <a:buNone/>
            </a:pPr>
            <a:r>
              <a:rPr lang="ar-JO" altLang="ar-JO" sz="2800" dirty="0" smtClean="0"/>
              <a:t>قدم البروفيسور سميث معلومات قيمة بحرية</a:t>
            </a:r>
            <a:endParaRPr lang="en-US" altLang="ar-JO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Prof. Smith did not</a:t>
            </a:r>
            <a:r>
              <a:rPr lang="ar-JO" altLang="ar-JO" sz="2800" dirty="0" smtClean="0"/>
              <a:t> </a:t>
            </a:r>
            <a:r>
              <a:rPr lang="en-US" altLang="ar-JO" sz="2800" dirty="0" smtClean="0"/>
              <a:t>reveal conflict of interest</a:t>
            </a:r>
            <a:r>
              <a:rPr lang="ar-JO" altLang="ar-JO" sz="2800" dirty="0" smtClean="0"/>
              <a:t>.</a:t>
            </a:r>
          </a:p>
          <a:p>
            <a:pPr marL="0" indent="0" algn="r" rtl="1" eaLnBrk="1" hangingPunct="1">
              <a:lnSpc>
                <a:spcPct val="90000"/>
              </a:lnSpc>
              <a:buNone/>
            </a:pPr>
            <a:r>
              <a:rPr lang="ar-JO" altLang="ar-JO" sz="2800" dirty="0" smtClean="0"/>
              <a:t>لم يكشف البروفيسور سميث عن تضارب في المصالح.</a:t>
            </a:r>
            <a:endParaRPr lang="en-US" altLang="ar-JO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8829EA37-BF3C-4381-9330-6E67F666B185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ar-JO" sz="10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dirty="0" smtClean="0">
                <a:solidFill>
                  <a:srgbClr val="FF0000"/>
                </a:solidFill>
              </a:rPr>
              <a:t>Overview of Whistleblowing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067800" cy="4949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JO" sz="2800" b="1" u="sng" dirty="0" smtClean="0"/>
              <a:t>Whistleblower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z="2200" dirty="0" smtClean="0"/>
              <a:t>Tries to report harmful situation through authorized channels</a:t>
            </a:r>
            <a:r>
              <a:rPr lang="ar-JO" altLang="ar-JO" sz="2200" dirty="0" smtClean="0"/>
              <a:t>.</a:t>
            </a:r>
            <a:r>
              <a:rPr lang="ar-SA" altLang="ar-JO" sz="2200" dirty="0" smtClean="0"/>
              <a:t>البلاغ عن الفساد بشكل رسمي </a:t>
            </a:r>
            <a:endParaRPr lang="en-US" altLang="ar-JO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ar-JO" sz="2200" dirty="0" smtClean="0"/>
              <a:t>Rebuffed by organization</a:t>
            </a:r>
            <a:r>
              <a:rPr lang="ar-JO" altLang="ar-JO" sz="2200" dirty="0" smtClean="0"/>
              <a:t>.رفض المنظمة </a:t>
            </a:r>
            <a:endParaRPr lang="en-US" altLang="ar-JO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ar-JO" sz="2200" dirty="0" smtClean="0"/>
              <a:t>Makes disclosure through unauthorized channels</a:t>
            </a:r>
            <a:r>
              <a:rPr lang="ar-JO" altLang="ar-JO" sz="22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ar-JO" altLang="ar-JO" sz="2200" dirty="0" smtClean="0"/>
              <a:t>يتجه لقنوات غير رسمية ( خاصة) </a:t>
            </a:r>
            <a:endParaRPr lang="en-US" altLang="ar-JO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ar-JO" sz="2800" b="1" u="sng" dirty="0" smtClean="0"/>
              <a:t>Whistleblowers punished for their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z="2200" dirty="0" smtClean="0"/>
              <a:t>Lose job or all chances of advancement</a:t>
            </a:r>
            <a:r>
              <a:rPr lang="ar-JO" altLang="ar-JO" sz="2200" dirty="0" smtClean="0"/>
              <a:t> يحرمون من الوظيفة وفرص الترقي فيها.</a:t>
            </a:r>
            <a:endParaRPr lang="en-US" altLang="ar-JO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ar-JO" sz="2200" dirty="0" smtClean="0"/>
              <a:t>Financial and emotional hardship</a:t>
            </a:r>
            <a:r>
              <a:rPr lang="ar-JO" altLang="ar-JO" sz="2200" dirty="0" smtClean="0"/>
              <a:t> مشاكل مالية</a:t>
            </a:r>
            <a:r>
              <a:rPr lang="ar-SA" altLang="ar-JO" sz="2200" dirty="0" smtClean="0"/>
              <a:t> </a:t>
            </a:r>
            <a:r>
              <a:rPr lang="ar-JO" altLang="ar-JO" sz="2200" dirty="0" smtClean="0"/>
              <a:t>و أخلاقية </a:t>
            </a:r>
            <a:endParaRPr lang="en-US" altLang="ar-JO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False Claims Act</a:t>
            </a:r>
            <a:r>
              <a:rPr lang="ar-JO" altLang="ar-JO" sz="2800" dirty="0" smtClean="0"/>
              <a:t> قانون الادعاءات الكاذبة </a:t>
            </a:r>
            <a:endParaRPr lang="en-US" altLang="ar-JO" sz="2800" dirty="0" smtClean="0"/>
          </a:p>
          <a:p>
            <a:pPr algn="l" eaLnBrk="1" hangingPunct="1">
              <a:lnSpc>
                <a:spcPct val="90000"/>
              </a:lnSpc>
            </a:pPr>
            <a:r>
              <a:rPr lang="en-US" altLang="ar-JO" sz="2800" b="1" u="sng" dirty="0" smtClean="0"/>
              <a:t>Whistleblower Protection Act</a:t>
            </a:r>
            <a:r>
              <a:rPr lang="ar-JO" altLang="ar-JO" sz="2800" dirty="0" smtClean="0"/>
              <a:t>قانون حماية المبلغين عن المخالفات</a:t>
            </a:r>
            <a:endParaRPr lang="en-US" altLang="ar-JO" sz="28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F2D7B0AC-E9D2-4AE8-B16B-F0E76691EEFE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ar-JO" sz="10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ar-JO" dirty="0" smtClean="0">
                <a:solidFill>
                  <a:srgbClr val="002060"/>
                </a:solidFill>
              </a:rPr>
              <a:t>CaseStudy: Morton Thiokol/NASA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54150"/>
            <a:ext cx="8824913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JO" sz="2800" i="1" dirty="0" smtClean="0"/>
              <a:t>Challenger</a:t>
            </a:r>
            <a:r>
              <a:rPr lang="en-US" altLang="ar-JO" sz="2800" dirty="0" smtClean="0"/>
              <a:t> explosion</a:t>
            </a:r>
            <a:r>
              <a:rPr lang="ar-SA" altLang="ar-JO" sz="2800" dirty="0" smtClean="0"/>
              <a:t> المتحدي </a:t>
            </a:r>
            <a:r>
              <a:rPr lang="en-US" altLang="ar-JO" sz="2800" dirty="0" smtClean="0"/>
              <a:t>\</a:t>
            </a:r>
            <a:r>
              <a:rPr lang="ar-JO" altLang="ar-JO" sz="2800" dirty="0"/>
              <a:t> انفجار </a:t>
            </a:r>
            <a:r>
              <a:rPr lang="ar-JO" altLang="ar-JO" sz="2800" dirty="0" smtClean="0"/>
              <a:t>تشالنجر</a:t>
            </a:r>
            <a:r>
              <a:rPr lang="en-US" altLang="ar-JO" sz="2800" dirty="0" smtClean="0"/>
              <a:t> 1986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Roger and Morton engineers documented the dangers of low-temperature launches</a:t>
            </a:r>
            <a:r>
              <a:rPr lang="ar-SA" altLang="ar-JO" sz="2800" dirty="0" smtClean="0"/>
              <a:t> </a:t>
            </a:r>
            <a:r>
              <a:rPr lang="ar-JO" altLang="ar-JO" sz="2800" dirty="0" smtClean="0"/>
              <a:t>بلاغات من مهندسين </a:t>
            </a:r>
            <a:endParaRPr lang="en-US" altLang="ar-JO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>
                <a:solidFill>
                  <a:srgbClr val="002060"/>
                </a:solidFill>
              </a:rPr>
              <a:t>Morton Thiokol executives and NASA officials overrode and hid concerns</a:t>
            </a:r>
            <a:r>
              <a:rPr lang="ar-SA" altLang="ar-JO" sz="2800" dirty="0" smtClean="0">
                <a:solidFill>
                  <a:srgbClr val="002060"/>
                </a:solidFill>
              </a:rPr>
              <a:t> </a:t>
            </a:r>
            <a:r>
              <a:rPr lang="ar-JO" altLang="ar-JO" sz="2800" dirty="0" smtClean="0">
                <a:solidFill>
                  <a:srgbClr val="002060"/>
                </a:solidFill>
              </a:rPr>
              <a:t>اخفوا مخاوفهم </a:t>
            </a:r>
            <a:endParaRPr lang="en-US" altLang="ar-JO" sz="280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Roger shared information with the Presidential Commission</a:t>
            </a:r>
            <a:r>
              <a:rPr lang="ar-JO" altLang="ar-JO" sz="2800" dirty="0" smtClean="0"/>
              <a:t> تبادل المعلومات مع اللجنة الرئاسية</a:t>
            </a:r>
            <a:endParaRPr lang="en-US" altLang="ar-JO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Morton retaliated</a:t>
            </a:r>
            <a:r>
              <a:rPr lang="ar-JO" altLang="ar-JO" sz="2800" dirty="0" smtClean="0"/>
              <a:t> ردة فعله </a:t>
            </a:r>
            <a:endParaRPr lang="en-US" altLang="ar-JO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/>
              <a:t>Roger </a:t>
            </a:r>
            <a:r>
              <a:rPr lang="en-US" altLang="ar-JO" sz="2400" dirty="0" smtClean="0"/>
              <a:t>took medical leave because of stress, and then quit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/>
              <a:t>He found job as a consultant two years later</a:t>
            </a:r>
            <a:r>
              <a:rPr lang="ar-JO" altLang="ar-JO" sz="2400" dirty="0" smtClean="0"/>
              <a:t> مستشارة </a:t>
            </a:r>
            <a:endParaRPr lang="en-US" altLang="ar-JO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FB60955E-807C-44E9-9346-41BD0858FD7B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ar-JO" sz="10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z="3000" dirty="0" smtClean="0">
                <a:solidFill>
                  <a:srgbClr val="FF0000"/>
                </a:solidFill>
              </a:rPr>
              <a:t>Motives of Whistleblowers</a:t>
            </a:r>
            <a:r>
              <a:rPr lang="ar-JO" altLang="ar-JO" sz="3000" dirty="0" smtClean="0">
                <a:solidFill>
                  <a:srgbClr val="FF0000"/>
                </a:solidFill>
              </a:rPr>
              <a:t> دوافع المبلغين </a:t>
            </a:r>
            <a:endParaRPr lang="en-US" altLang="ar-JO" sz="3000" dirty="0" smtClean="0">
              <a:solidFill>
                <a:srgbClr val="FF0000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915400" cy="3276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ar-JO" sz="2600" b="1" dirty="0" smtClean="0"/>
              <a:t>People become whistleblowers for different reasons</a:t>
            </a:r>
            <a:r>
              <a:rPr lang="ar-JO" altLang="ar-JO" sz="2600" b="1" dirty="0" smtClean="0"/>
              <a:t>.</a:t>
            </a:r>
            <a:endParaRPr lang="en-US" altLang="ar-JO" sz="2600" b="1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ar-JO" sz="2600" dirty="0" smtClean="0"/>
              <a:t>Morality of action may depend on motives</a:t>
            </a:r>
            <a:r>
              <a:rPr lang="ar-JO" altLang="ar-JO" sz="2600" dirty="0" smtClean="0"/>
              <a:t>.</a:t>
            </a:r>
            <a:endParaRPr lang="en-US" altLang="ar-JO" sz="2600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ar-JO" sz="2600" dirty="0" smtClean="0"/>
              <a:t>Good motive</a:t>
            </a:r>
            <a:r>
              <a:rPr lang="ar-JO" altLang="ar-JO" sz="2600" dirty="0" smtClean="0"/>
              <a:t>.</a:t>
            </a:r>
            <a:endParaRPr lang="en-US" altLang="ar-JO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ar-JO" sz="2200" dirty="0" smtClean="0"/>
              <a:t>Desire to help the public</a:t>
            </a:r>
            <a:r>
              <a:rPr lang="ar-JO" altLang="ar-JO" sz="1600" b="1" dirty="0" smtClean="0"/>
              <a:t>الرغبة في مساعدة الجمهور </a:t>
            </a:r>
            <a:endParaRPr lang="en-US" altLang="ar-JO" sz="2200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ar-JO" sz="2600" dirty="0" smtClean="0"/>
              <a:t>Questionable motives</a:t>
            </a:r>
            <a:r>
              <a:rPr lang="ar-SA" altLang="ar-JO" sz="2600" dirty="0" smtClean="0"/>
              <a:t> </a:t>
            </a:r>
            <a:r>
              <a:rPr lang="ar-SA" altLang="ar-JO" sz="2000" dirty="0" smtClean="0"/>
              <a:t>دوافع مشكوك فيها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ar-JO" sz="2200" dirty="0" smtClean="0"/>
              <a:t>Retaliation</a:t>
            </a:r>
            <a:r>
              <a:rPr lang="ar-JO" altLang="ar-JO" sz="1600" b="1" dirty="0" smtClean="0"/>
              <a:t>الانتقام </a:t>
            </a:r>
            <a:endParaRPr lang="en-US" altLang="ar-JO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ar-JO" sz="2200" dirty="0" smtClean="0"/>
              <a:t>Avoiding punishment</a:t>
            </a:r>
            <a:r>
              <a:rPr lang="ar-JO" altLang="ar-JO" sz="2200" dirty="0" smtClean="0"/>
              <a:t>تجنب العقوبة </a:t>
            </a:r>
          </a:p>
          <a:p>
            <a:pPr lvl="1" eaLnBrk="1" hangingPunct="1">
              <a:lnSpc>
                <a:spcPct val="90000"/>
              </a:lnSpc>
            </a:pPr>
            <a:endParaRPr lang="ar-JO" altLang="ar-JO" sz="2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FE4E23AE-5716-48B1-BAA7-B0D770DC99E3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ar-JO" sz="10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dirty="0" smtClean="0">
                <a:solidFill>
                  <a:srgbClr val="FF0000"/>
                </a:solidFill>
              </a:rPr>
              <a:t>Characteristics of a Profession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3810000"/>
          </a:xfrm>
          <a:solidFill>
            <a:schemeClr val="accent1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ar-JO" sz="2400" dirty="0" smtClean="0"/>
              <a:t>Initial professional education</a:t>
            </a:r>
            <a:r>
              <a:rPr lang="ar-JO" altLang="ar-JO" sz="2400" dirty="0" smtClean="0"/>
              <a:t> التعليم المهني</a:t>
            </a:r>
            <a:r>
              <a:rPr lang="en-US" altLang="ar-JO" sz="2400" dirty="0" smtClean="0"/>
              <a:t> 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ar-JO" sz="2400" dirty="0" smtClean="0"/>
              <a:t>Accreditation</a:t>
            </a:r>
            <a:r>
              <a:rPr lang="ar-JO" altLang="ar-JO" sz="2400" dirty="0" smtClean="0"/>
              <a:t>الاعتماد الاكاديمي</a:t>
            </a:r>
            <a:endParaRPr lang="en-US" altLang="ar-JO" sz="2400" dirty="0" smtClean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ar-JO" sz="2400" dirty="0" smtClean="0"/>
              <a:t>Skills development </a:t>
            </a:r>
            <a:r>
              <a:rPr lang="ar-JO" altLang="ar-JO" sz="2400" dirty="0" smtClean="0"/>
              <a:t>تطوير المهارات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ar-JO" sz="2400" dirty="0" smtClean="0"/>
              <a:t>Certification</a:t>
            </a:r>
            <a:r>
              <a:rPr lang="ar-SA" altLang="ar-JO" sz="2400" dirty="0" smtClean="0"/>
              <a:t> شهادة </a:t>
            </a:r>
            <a:endParaRPr lang="en-US" altLang="ar-JO" sz="2400" dirty="0" smtClean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ar-JO" sz="2400" dirty="0" smtClean="0"/>
              <a:t>Licensing </a:t>
            </a:r>
            <a:r>
              <a:rPr lang="ar-SA" altLang="ar-JO" sz="2400" dirty="0" smtClean="0"/>
              <a:t>ترخيص </a:t>
            </a:r>
            <a:endParaRPr lang="en-US" altLang="ar-JO" sz="2400" dirty="0" smtClean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ar-JO" sz="2400" dirty="0" smtClean="0"/>
              <a:t>Professional development</a:t>
            </a:r>
            <a:r>
              <a:rPr lang="ar-JO" altLang="ar-JO" sz="2400" dirty="0" smtClean="0"/>
              <a:t>التطوير المهن</a:t>
            </a:r>
            <a:r>
              <a:rPr lang="ar-SA" altLang="ar-JO" sz="2400" dirty="0" smtClean="0"/>
              <a:t>ي</a:t>
            </a:r>
            <a:endParaRPr lang="ar-JO" altLang="ar-JO" sz="2400" dirty="0" smtClean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ar-JO" sz="2400" dirty="0" smtClean="0"/>
              <a:t>Code of ethics</a:t>
            </a:r>
            <a:r>
              <a:rPr lang="ar-SA" altLang="ar-JO" sz="2400" dirty="0" smtClean="0"/>
              <a:t> مدونة الاخلاق </a:t>
            </a:r>
            <a:endParaRPr lang="en-US" altLang="ar-JO" sz="2400" dirty="0" smtClean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ar-JO" sz="2400" dirty="0" smtClean="0"/>
              <a:t>Professional society</a:t>
            </a:r>
            <a:r>
              <a:rPr lang="ar-JO" altLang="ar-JO" sz="2400" dirty="0" smtClean="0"/>
              <a:t>المجتمع المهني</a:t>
            </a:r>
            <a:endParaRPr lang="en-US" altLang="ar-JO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ar-JO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13E081F5-8D14-4AEA-BBF4-08BFB86C3B14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ar-JO" sz="10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z="3200" dirty="0" smtClean="0">
                <a:solidFill>
                  <a:srgbClr val="002060"/>
                </a:solidFill>
              </a:rPr>
              <a:t>Corporate Response to Whistleblowing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34290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ar-JO" dirty="0" smtClean="0"/>
              <a:t>Whistleblowers are disloyal</a:t>
            </a:r>
            <a:r>
              <a:rPr lang="ar-JO" altLang="ar-JO" dirty="0" smtClean="0"/>
              <a:t> خائنون</a:t>
            </a:r>
            <a:endParaRPr lang="en-US" altLang="ar-JO" dirty="0" smtClean="0"/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ar-JO" sz="3200" dirty="0" smtClean="0">
              <a:solidFill>
                <a:srgbClr val="C00000"/>
              </a:solidFill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ar-JO" dirty="0" smtClean="0"/>
              <a:t>If company causes harm, public can use legal remedies to seek damages</a:t>
            </a:r>
          </a:p>
          <a:p>
            <a:pPr marL="0" indent="0" algn="r" eaLnBrk="1" hangingPunct="1">
              <a:lnSpc>
                <a:spcPct val="90000"/>
              </a:lnSpc>
              <a:buNone/>
              <a:defRPr/>
            </a:pPr>
            <a:r>
              <a:rPr lang="ar-JO" altLang="ar-JO" dirty="0" smtClean="0"/>
              <a:t>إذا تسببت الشركة في ضرر ، فيمكن للجمهور استخدام سبل الانتصاف القانونية لطلب التعويضات</a:t>
            </a:r>
          </a:p>
          <a:p>
            <a:pPr marL="0" indent="0" eaLnBrk="1" hangingPunct="1">
              <a:lnSpc>
                <a:spcPct val="90000"/>
              </a:lnSpc>
              <a:buFont typeface="Times" panose="02020603050405020304" pitchFamily="18" charset="0"/>
              <a:buNone/>
              <a:defRPr/>
            </a:pPr>
            <a:endParaRPr lang="ar-JO" altLang="ar-JO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06A5B601-A1FA-421B-878E-C0DFD81C2C29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ar-JO" sz="10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z="2800" dirty="0" smtClean="0">
                <a:solidFill>
                  <a:srgbClr val="002060"/>
                </a:solidFill>
              </a:rPr>
              <a:t>Whistleblowing as Organizational Failure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JO" sz="2800" b="1" u="sng" dirty="0" smtClean="0"/>
              <a:t>Whistleblowing harms organization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ar-JO" sz="2400" dirty="0" smtClean="0"/>
              <a:t>Ruined careers</a:t>
            </a:r>
            <a:r>
              <a:rPr lang="ar-JO" altLang="ar-JO" sz="2400" dirty="0" smtClean="0"/>
              <a:t>مهن محطمة</a:t>
            </a:r>
            <a:r>
              <a:rPr lang="ar-SA" altLang="ar-JO" sz="2400" dirty="0" smtClean="0"/>
              <a:t> </a:t>
            </a:r>
            <a:endParaRPr lang="en-US" altLang="ar-JO" sz="24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ar-JO" sz="2400" dirty="0" smtClean="0"/>
              <a:t>Bad publicity</a:t>
            </a:r>
            <a:r>
              <a:rPr lang="ar-JO" altLang="ar-JO" sz="2400" dirty="0" smtClean="0"/>
              <a:t> دعاية إعلامية سيئة </a:t>
            </a:r>
            <a:endParaRPr lang="en-US" altLang="ar-JO" sz="24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ar-JO" sz="2400" dirty="0" smtClean="0"/>
              <a:t>Disruption of organization’s social fabric</a:t>
            </a:r>
            <a:r>
              <a:rPr lang="ar-JO" altLang="ar-JO" sz="2400" dirty="0" smtClean="0"/>
              <a:t>تعطيل النسيج الاجتماعي للمنظمة </a:t>
            </a:r>
            <a:endParaRPr lang="en-US" altLang="ar-JO" sz="24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ar-JO" sz="2400" dirty="0" smtClean="0"/>
              <a:t>Makes it hard for people to work as team</a:t>
            </a:r>
            <a:r>
              <a:rPr lang="ar-JO" altLang="ar-JO" sz="2400" dirty="0" smtClean="0"/>
              <a:t> </a:t>
            </a:r>
            <a:r>
              <a:rPr lang="ar-SA" altLang="ar-JO" sz="2400" dirty="0" smtClean="0"/>
              <a:t>قتل روح الفريق </a:t>
            </a:r>
            <a:endParaRPr lang="ar-JO" altLang="ar-JO" sz="2400" dirty="0" smtClean="0"/>
          </a:p>
          <a:p>
            <a:pPr marL="914400" lvl="1" indent="-457200" eaLnBrk="1" hangingPunct="1">
              <a:lnSpc>
                <a:spcPct val="90000"/>
              </a:lnSpc>
              <a:buClr>
                <a:srgbClr val="808080"/>
              </a:buClr>
              <a:buFont typeface="+mj-lt"/>
              <a:buAutoNum type="arabicPeriod"/>
            </a:pPr>
            <a:r>
              <a:rPr lang="en-US" altLang="ar-JO" sz="2400" dirty="0" smtClean="0"/>
              <a:t>Whistleblowing harms whistleblower</a:t>
            </a:r>
            <a:r>
              <a:rPr lang="ar-SA" altLang="ar-JO" sz="1600" b="1" dirty="0" smtClean="0"/>
              <a:t>إبلاغ عن المخالفات يضر المبلغين</a:t>
            </a:r>
            <a:endParaRPr lang="en-US" altLang="ar-JO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ar-JO" sz="2400" dirty="0" smtClean="0"/>
              <a:t>Retaliation</a:t>
            </a:r>
            <a:r>
              <a:rPr lang="ar-JO" altLang="ar-JO" sz="2400" dirty="0" smtClean="0"/>
              <a:t>  </a:t>
            </a:r>
            <a:r>
              <a:rPr lang="ar-SA" altLang="ar-JO" sz="2400" dirty="0" smtClean="0"/>
              <a:t> الانتقام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ar-JO" sz="2400" dirty="0" smtClean="0"/>
              <a:t>Estrangement</a:t>
            </a:r>
            <a:r>
              <a:rPr lang="ar-JO" altLang="ar-JO" sz="2400" dirty="0" smtClean="0"/>
              <a:t> </a:t>
            </a:r>
            <a:r>
              <a:rPr lang="ar-SA" altLang="ar-JO" sz="2400" dirty="0" smtClean="0"/>
              <a:t> </a:t>
            </a:r>
            <a:r>
              <a:rPr lang="ar-JO" altLang="ar-JO" sz="2400" dirty="0" smtClean="0"/>
              <a:t>منبوذ\</a:t>
            </a:r>
            <a:r>
              <a:rPr lang="ar-SA" altLang="ar-JO" sz="2400" dirty="0" smtClean="0"/>
              <a:t>التغريب</a:t>
            </a:r>
            <a:endParaRPr lang="en-US" altLang="ar-JO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ar-JO" smtClean="0"/>
              <a:t>8-</a:t>
            </a:r>
            <a:fld id="{95286FEB-C751-4693-ADD8-7C1644765AFC}" type="slidenum">
              <a:rPr lang="en-US" altLang="ar-JO" smtClean="0"/>
              <a:pPr>
                <a:defRPr/>
              </a:pPr>
              <a:t>22</a:t>
            </a:fld>
            <a:endParaRPr lang="en-US" altLang="ar-JO"/>
          </a:p>
        </p:txBody>
      </p:sp>
      <p:sp>
        <p:nvSpPr>
          <p:cNvPr id="3" name="Rectangle 2"/>
          <p:cNvSpPr/>
          <p:nvPr/>
        </p:nvSpPr>
        <p:spPr>
          <a:xfrm>
            <a:off x="419100" y="450441"/>
            <a:ext cx="8343900" cy="2474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ar-JO" sz="2800" dirty="0"/>
              <a:t>Organizations should improve communication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ar-SA" altLang="ar-JO" dirty="0"/>
              <a:t>  </a:t>
            </a:r>
            <a:r>
              <a:rPr lang="en-US" altLang="ar-JO" dirty="0"/>
              <a:t>Robert Spitzer: Organizations should return to using </a:t>
            </a:r>
            <a:endParaRPr lang="ar-JO" altLang="ar-JO" dirty="0"/>
          </a:p>
          <a:p>
            <a:pPr eaLnBrk="1" hangingPunct="1">
              <a:lnSpc>
                <a:spcPct val="90000"/>
              </a:lnSpc>
              <a:defRPr/>
            </a:pPr>
            <a:r>
              <a:rPr lang="ar-JO" altLang="ar-JO" dirty="0"/>
              <a:t>    </a:t>
            </a:r>
            <a:r>
              <a:rPr lang="ar-SA" altLang="ar-JO" dirty="0"/>
              <a:t>  </a:t>
            </a:r>
            <a:r>
              <a:rPr lang="en-US" altLang="ar-JO" dirty="0"/>
              <a:t>principle-based ethics in decision making</a:t>
            </a:r>
            <a:endParaRPr lang="ar-JO" altLang="ar-JO" dirty="0"/>
          </a:p>
          <a:p>
            <a:pPr algn="r" eaLnBrk="1" hangingPunct="1">
              <a:lnSpc>
                <a:spcPct val="90000"/>
              </a:lnSpc>
              <a:defRPr/>
            </a:pPr>
            <a:r>
              <a:rPr lang="ar-JO" altLang="ar-JO" dirty="0"/>
              <a:t>روبرت سبيتزر: يجب أن تعود المنظمات إلى استخدام الأخلاق المبنية على المبادئ في صنع القرار</a:t>
            </a:r>
          </a:p>
          <a:p>
            <a:pPr eaLnBrk="1" hangingPunct="1">
              <a:lnSpc>
                <a:spcPct val="90000"/>
              </a:lnSpc>
              <a:defRPr/>
            </a:pPr>
            <a:endParaRPr lang="ar-SA" altLang="ar-JO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ar-JO" b="1" dirty="0">
                <a:solidFill>
                  <a:srgbClr val="C00000"/>
                </a:solidFill>
              </a:rPr>
              <a:t>#Example</a:t>
            </a:r>
            <a:r>
              <a:rPr lang="en-US" altLang="ar-JO" dirty="0"/>
              <a:t>: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19100" y="3048000"/>
            <a:ext cx="8229600" cy="2308225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  <a:extLst/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AutoNum type="arabicPeriod"/>
            </a:pPr>
            <a:r>
              <a:rPr lang="en-US" altLang="ar-JO" sz="2400" dirty="0"/>
              <a:t>The most common </a:t>
            </a:r>
            <a:r>
              <a:rPr lang="ar-JO" altLang="ar-JO" sz="2400" dirty="0" smtClean="0"/>
              <a:t>example</a:t>
            </a:r>
            <a:r>
              <a:rPr lang="en-US" altLang="ar-JO" sz="2400" dirty="0" smtClean="0"/>
              <a:t> </a:t>
            </a:r>
            <a:r>
              <a:rPr lang="ar-JO" altLang="ar-JO" sz="2400" dirty="0" smtClean="0"/>
              <a:t>is</a:t>
            </a:r>
            <a:r>
              <a:rPr lang="en-US" altLang="ar-JO" sz="2400" dirty="0"/>
              <a:t> </a:t>
            </a:r>
            <a:r>
              <a:rPr lang="en-US" altLang="ar-JO" sz="2400" b="1" dirty="0"/>
              <a:t>price fixing</a:t>
            </a:r>
            <a:r>
              <a:rPr lang="en-US" altLang="ar-JO" sz="2400" dirty="0" smtClean="0"/>
              <a:t>.</a:t>
            </a:r>
            <a:r>
              <a:rPr lang="ar-JO" altLang="ar-JO" sz="2400" dirty="0" smtClean="0"/>
              <a:t> </a:t>
            </a:r>
            <a:r>
              <a:rPr lang="ar-SA" altLang="ar-JO" sz="2400" dirty="0" smtClean="0"/>
              <a:t>تثبيت </a:t>
            </a:r>
            <a:r>
              <a:rPr lang="ar-SA" altLang="ar-JO" sz="2400" dirty="0"/>
              <a:t>الأسعار</a:t>
            </a:r>
            <a:endParaRPr lang="en-US" altLang="ar-JO" sz="2400" dirty="0"/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AutoNum type="arabicPeriod"/>
            </a:pPr>
            <a:r>
              <a:rPr lang="en-US" altLang="ar-JO" sz="2400" dirty="0"/>
              <a:t>over-billing or billing for services not performed</a:t>
            </a:r>
            <a:r>
              <a:rPr lang="ar-SA" altLang="ar-JO" sz="2400" dirty="0"/>
              <a:t> تزوير الفواتير</a:t>
            </a:r>
            <a:endParaRPr lang="en-US" altLang="ar-JO" sz="2400" dirty="0"/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AutoNum type="arabicPeriod"/>
            </a:pPr>
            <a:r>
              <a:rPr lang="en-US" altLang="ar-JO" sz="2400" dirty="0"/>
              <a:t>concealing safety concerns </a:t>
            </a:r>
            <a:r>
              <a:rPr lang="ar-SA" altLang="ar-JO" sz="2400" dirty="0"/>
              <a:t>السلامة العامة </a:t>
            </a:r>
            <a:r>
              <a:rPr lang="en-US" altLang="ar-JO" sz="2400" dirty="0"/>
              <a:t> </a:t>
            </a:r>
            <a:endParaRPr lang="ar-SA" altLang="ar-JO" sz="2400" dirty="0"/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AutoNum type="arabicPeriod"/>
            </a:pPr>
            <a:r>
              <a:rPr lang="en-US" altLang="ar-JO" sz="2400" dirty="0"/>
              <a:t> false certifications by educational institutions </a:t>
            </a:r>
            <a:r>
              <a:rPr lang="ar-SA" altLang="ar-JO" sz="2400" dirty="0"/>
              <a:t>.تزوير شهادات علمية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8F90130B-1778-4D9A-A7CA-AD4516569150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ar-JO" sz="10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en-US" altLang="ar-JO" sz="2400" dirty="0" smtClean="0">
                <a:solidFill>
                  <a:srgbClr val="C00000"/>
                </a:solidFill>
              </a:rPr>
              <a:t>Whistleblowing as Moral Duty</a:t>
            </a:r>
            <a:r>
              <a:rPr lang="ar-JO" altLang="ar-JO" sz="2400" dirty="0" smtClean="0">
                <a:solidFill>
                  <a:srgbClr val="C00000"/>
                </a:solidFill>
              </a:rPr>
              <a:t>الإبلاغ عن المخالفات كواجب أخلاقي</a:t>
            </a:r>
            <a:r>
              <a:rPr lang="ar-SA" altLang="ar-JO" sz="2400" dirty="0" smtClean="0">
                <a:solidFill>
                  <a:srgbClr val="C00000"/>
                </a:solidFill>
              </a:rPr>
              <a:t> </a:t>
            </a:r>
            <a:endParaRPr lang="en-US" altLang="ar-JO" sz="2400" dirty="0" smtClean="0">
              <a:solidFill>
                <a:srgbClr val="C00000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pPr marL="533400" indent="-533400" eaLnBrk="1" hangingPunct="1"/>
            <a:r>
              <a:rPr lang="en-US" altLang="ar-JO" sz="2400" dirty="0" smtClean="0"/>
              <a:t>Richard </a:t>
            </a:r>
            <a:r>
              <a:rPr lang="en-US" altLang="ar-JO" sz="2400" dirty="0" err="1" smtClean="0"/>
              <a:t>DeGeorge’s</a:t>
            </a:r>
            <a:r>
              <a:rPr lang="en-US" altLang="ar-JO" sz="2400" dirty="0" smtClean="0"/>
              <a:t> questions for whistleblowing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ar-JO" sz="2000" b="1" dirty="0" smtClean="0">
                <a:solidFill>
                  <a:srgbClr val="002060"/>
                </a:solidFill>
              </a:rPr>
              <a:t>Is serious harm to the public at stake?</a:t>
            </a:r>
            <a:r>
              <a:rPr lang="ar-JO" altLang="ar-JO" sz="2000" b="1" dirty="0" smtClean="0">
                <a:solidFill>
                  <a:srgbClr val="002060"/>
                </a:solidFill>
              </a:rPr>
              <a:t> هل الضرر الجسيم للجمهور على المحك؟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ar-JO" sz="2000" b="1" dirty="0" smtClean="0">
                <a:solidFill>
                  <a:srgbClr val="002060"/>
                </a:solidFill>
              </a:rPr>
              <a:t>Have you told your manager?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ar-JO" sz="2000" b="1" dirty="0" smtClean="0">
                <a:solidFill>
                  <a:srgbClr val="002060"/>
                </a:solidFill>
              </a:rPr>
              <a:t>Have you tried every possible inside channel?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ar-JO" sz="2000" b="1" dirty="0" smtClean="0">
                <a:solidFill>
                  <a:srgbClr val="002060"/>
                </a:solidFill>
              </a:rPr>
              <a:t>Do you have persuasive documented evidence?</a:t>
            </a:r>
            <a:r>
              <a:rPr lang="ar-JO" altLang="ar-JO" sz="2000" b="1" dirty="0" smtClean="0">
                <a:solidFill>
                  <a:srgbClr val="002060"/>
                </a:solidFill>
              </a:rPr>
              <a:t>ادلة مقنعة موثقة </a:t>
            </a:r>
            <a:endParaRPr lang="en-US" altLang="ar-JO" sz="2000" b="1" dirty="0" smtClean="0">
              <a:solidFill>
                <a:srgbClr val="002060"/>
              </a:solidFill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ar-JO" sz="2000" b="1" dirty="0" smtClean="0">
                <a:solidFill>
                  <a:srgbClr val="002060"/>
                </a:solidFill>
              </a:rPr>
              <a:t>Are you sure whistleblowing will work</a:t>
            </a:r>
            <a:r>
              <a:rPr lang="ar-SA" altLang="ar-JO" sz="2000" b="1" dirty="0" smtClean="0">
                <a:solidFill>
                  <a:srgbClr val="002060"/>
                </a:solidFill>
              </a:rPr>
              <a:t> </a:t>
            </a:r>
            <a:r>
              <a:rPr lang="en-US" altLang="ar-JO" sz="2000" b="1" dirty="0" smtClean="0">
                <a:solidFill>
                  <a:srgbClr val="002060"/>
                </a:solidFill>
              </a:rPr>
              <a:t>?</a:t>
            </a:r>
            <a:r>
              <a:rPr lang="ar-JO" altLang="ar-JO" sz="2000" b="1" dirty="0" smtClean="0">
                <a:solidFill>
                  <a:srgbClr val="002060"/>
                </a:solidFill>
              </a:rPr>
              <a:t> </a:t>
            </a:r>
            <a:r>
              <a:rPr lang="ar-SA" altLang="ar-JO" sz="2000" b="1" dirty="0" smtClean="0">
                <a:solidFill>
                  <a:srgbClr val="002060"/>
                </a:solidFill>
              </a:rPr>
              <a:t>هل سيكون مفيد </a:t>
            </a:r>
            <a:endParaRPr lang="en-US" altLang="ar-JO" sz="2000" b="1" dirty="0" smtClean="0">
              <a:solidFill>
                <a:srgbClr val="002060"/>
              </a:solidFill>
            </a:endParaRPr>
          </a:p>
          <a:p>
            <a:pPr marL="533400" indent="-533400" eaLnBrk="1" hangingPunct="1"/>
            <a:r>
              <a:rPr lang="en-US" altLang="ar-JO" sz="2400" dirty="0" smtClean="0"/>
              <a:t>Under what conditions must you blow the whistle?</a:t>
            </a:r>
          </a:p>
          <a:p>
            <a:pPr marL="914400" lvl="1" indent="-457200" eaLnBrk="1" hangingPunct="1"/>
            <a:r>
              <a:rPr lang="en-US" altLang="ar-JO" sz="2000" dirty="0" err="1" smtClean="0"/>
              <a:t>DeGeorge's</a:t>
            </a:r>
            <a:r>
              <a:rPr lang="ar-SA" altLang="ar-JO" sz="2000" dirty="0" smtClean="0"/>
              <a:t> </a:t>
            </a:r>
            <a:r>
              <a:rPr lang="en-US" altLang="ar-JO" sz="2000" dirty="0" smtClean="0"/>
              <a:t>: If all five conditions are met</a:t>
            </a:r>
          </a:p>
          <a:p>
            <a:pPr marL="914400" lvl="1" indent="-457200" eaLnBrk="1" hangingPunct="1"/>
            <a:r>
              <a:rPr lang="en-US" altLang="ar-JO" sz="2000" dirty="0" smtClean="0"/>
              <a:t>Others: If conditions 1-3 are met</a:t>
            </a:r>
          </a:p>
          <a:p>
            <a:pPr marL="914400" lvl="1" indent="-457200" eaLnBrk="1" hangingPunct="1"/>
            <a:r>
              <a:rPr lang="en-US" altLang="ar-JO" sz="2000" dirty="0" smtClean="0"/>
              <a:t>Still others: Whistleblowing is </a:t>
            </a:r>
            <a:r>
              <a:rPr lang="en-US" altLang="ar-JO" sz="2000" i="1" dirty="0" smtClean="0"/>
              <a:t>never</a:t>
            </a:r>
            <a:r>
              <a:rPr lang="en-US" altLang="ar-JO" sz="2000" dirty="0" smtClean="0"/>
              <a:t> morally required</a:t>
            </a:r>
            <a:r>
              <a:rPr lang="ar-SA" altLang="ar-JO" sz="2000" dirty="0" smtClean="0"/>
              <a:t> </a:t>
            </a:r>
            <a:r>
              <a:rPr lang="ar-JO" altLang="ar-JO" sz="2000" dirty="0" smtClean="0"/>
              <a:t>تصرف غير أخلاقي </a:t>
            </a:r>
            <a:endParaRPr lang="en-US" altLang="ar-JO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ar-JO" smtClean="0"/>
              <a:t>8-</a:t>
            </a:r>
            <a:fld id="{8EEC1E0B-3D60-46B2-9160-0FEEFDA55FBD}" type="slidenum">
              <a:rPr lang="en-US" altLang="ar-JO" smtClean="0"/>
              <a:pPr>
                <a:defRPr/>
              </a:pPr>
              <a:t>24</a:t>
            </a:fld>
            <a:endParaRPr lang="en-US" altLang="ar-JO"/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53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EF04212A-6692-4D9E-AC87-8F3CA83D5CC3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ar-JO" sz="10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ar-JO" dirty="0" smtClean="0"/>
              <a:t>Introduction</a:t>
            </a:r>
          </a:p>
          <a:p>
            <a:pPr eaLnBrk="1" hangingPunct="1"/>
            <a:r>
              <a:rPr lang="en-US" altLang="ar-JO" dirty="0" smtClean="0"/>
              <a:t>Is software engineering a profession?</a:t>
            </a:r>
          </a:p>
          <a:p>
            <a:pPr eaLnBrk="1" hangingPunct="1"/>
            <a:r>
              <a:rPr lang="en-US" altLang="ar-JO" dirty="0" smtClean="0"/>
              <a:t>Software engineering code of ethics</a:t>
            </a:r>
          </a:p>
          <a:p>
            <a:pPr eaLnBrk="1" hangingPunct="1"/>
            <a:r>
              <a:rPr lang="en-US" altLang="ar-JO" dirty="0" smtClean="0"/>
              <a:t>Analysis of the code</a:t>
            </a:r>
          </a:p>
          <a:p>
            <a:pPr eaLnBrk="1" hangingPunct="1"/>
            <a:r>
              <a:rPr lang="en-US" altLang="ar-JO" dirty="0" smtClean="0"/>
              <a:t>Case studies</a:t>
            </a:r>
          </a:p>
          <a:p>
            <a:pPr eaLnBrk="1" hangingPunct="1"/>
            <a:r>
              <a:rPr lang="en-US" altLang="ar-JO" dirty="0" smtClean="0"/>
              <a:t>Whistleblowing </a:t>
            </a:r>
            <a:r>
              <a:rPr lang="ar-JO" altLang="ar-JO" dirty="0" smtClean="0"/>
              <a:t>كاشف الفساد</a:t>
            </a:r>
            <a:endParaRPr lang="en-US" altLang="ar-JO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B35E46BA-5A7F-4D28-9DEE-90CDD1CD8256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ar-JO" sz="10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JO" sz="2800" b="1" dirty="0" smtClean="0"/>
              <a:t>Profession (informal)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/>
              <a:t>High level of education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/>
              <a:t>Practical experience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/>
              <a:t>Decisions have impact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JO" sz="2800" b="1" dirty="0" smtClean="0"/>
              <a:t>We pay professionals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/>
              <a:t>Doctors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z="2400" dirty="0" smtClean="0"/>
              <a:t>Lawyers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JO" sz="2800" dirty="0" smtClean="0"/>
              <a:t>We expect professionals to act for public good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25823B2D-D8AD-461A-8125-BD4D1E57A2AC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ar-JO" sz="10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dirty="0" smtClean="0">
                <a:solidFill>
                  <a:srgbClr val="C00000"/>
                </a:solidFill>
              </a:rPr>
              <a:t>Certified Public Accountants</a:t>
            </a:r>
            <a:r>
              <a:rPr lang="ar-JO" altLang="ar-JO" sz="2000" dirty="0" smtClean="0">
                <a:solidFill>
                  <a:srgbClr val="C00000"/>
                </a:solidFill>
              </a:rPr>
              <a:t>محاسبين قانونيين </a:t>
            </a:r>
            <a:endParaRPr lang="en-US" altLang="ar-JO" sz="2000" dirty="0" smtClean="0">
              <a:solidFill>
                <a:srgbClr val="C00000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JO" dirty="0" smtClean="0"/>
              <a:t>Bachelor’s degree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dirty="0" smtClean="0"/>
              <a:t>150+ semester hours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dirty="0" smtClean="0"/>
              <a:t>24+ hours of accounting-related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JO" dirty="0" smtClean="0"/>
              <a:t>Two years’ experience working under supervision of a CPA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JO" dirty="0" smtClean="0"/>
              <a:t>CPA exam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JO" dirty="0" smtClean="0"/>
              <a:t>To retain certification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dirty="0" smtClean="0"/>
              <a:t>Continuing education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dirty="0" smtClean="0"/>
              <a:t>Follow code of ethics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B228846F-B73B-42D1-AD91-798300A51F0F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ar-JO" sz="10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dirty="0" smtClean="0">
                <a:solidFill>
                  <a:srgbClr val="C00000"/>
                </a:solidFill>
              </a:rPr>
              <a:t>Software Engineers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19600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Responsibilities of a software engineer</a:t>
            </a:r>
            <a:r>
              <a:rPr lang="en-US" sz="2800" dirty="0" smtClean="0"/>
              <a:t>:</a:t>
            </a:r>
            <a:endParaRPr lang="en-US" sz="28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 smtClean="0"/>
              <a:t>analyze </a:t>
            </a:r>
            <a:r>
              <a:rPr lang="en-US" sz="2200" dirty="0"/>
              <a:t>user requirements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/>
              <a:t>write and test code, refining and rewriting it as necessary and communicate with any programmers involved in the project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/>
              <a:t>research, design and write new software programs (e.g. business applications or computer games) and computer operating </a:t>
            </a:r>
            <a:r>
              <a:rPr lang="en-US" sz="2200" dirty="0" smtClean="0"/>
              <a:t>systems.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200" dirty="0"/>
              <a:t>Work closely with other staff, such as project managers, graphic artists, UX designers, other developers, systems analysts and sales and marketing.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ar-JO" smtClean="0"/>
              <a:t>8-</a:t>
            </a:r>
            <a:fld id="{6827FB5A-C547-41B3-9EBE-D4155F2D0207}" type="slidenum">
              <a:rPr lang="en-US" altLang="ar-JO" smtClean="0"/>
              <a:pPr>
                <a:defRPr/>
              </a:pPr>
              <a:t>7</a:t>
            </a:fld>
            <a:endParaRPr lang="en-US" altLang="ar-JO"/>
          </a:p>
        </p:txBody>
      </p:sp>
      <p:sp>
        <p:nvSpPr>
          <p:cNvPr id="3" name="Rectangle 2"/>
          <p:cNvSpPr/>
          <p:nvPr/>
        </p:nvSpPr>
        <p:spPr>
          <a:xfrm>
            <a:off x="238125" y="857250"/>
            <a:ext cx="8707438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5"/>
              <a:defRPr/>
            </a:pPr>
            <a:r>
              <a:rPr lang="en-US" dirty="0"/>
              <a:t>incompatible platforms to work together</a:t>
            </a:r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dirty="0" smtClean="0"/>
              <a:t>create </a:t>
            </a:r>
            <a:r>
              <a:rPr lang="en-US" dirty="0"/>
              <a:t>technical specifications</a:t>
            </a:r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dirty="0"/>
              <a:t>write operational documentation with technical authors</a:t>
            </a:r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dirty="0"/>
              <a:t>maintain systems by monitoring and correcting software defects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84550"/>
            <a:ext cx="5287963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 descr="Developing a Code of Ethics for Software Engineers - Ethics S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06813"/>
            <a:ext cx="3481388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47FABB70-E8D4-4089-880E-D46412EA78A4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ar-JO" sz="10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ar-JO" dirty="0" smtClean="0">
                <a:solidFill>
                  <a:srgbClr val="C00000"/>
                </a:solidFill>
              </a:rPr>
              <a:t>Software Engineering Code: Preamble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4572000"/>
          </a:xfrm>
          <a:solidFill>
            <a:schemeClr val="accent5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ar-JO" altLang="ar-JO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ar-JO" sz="2800" b="1" dirty="0" smtClean="0"/>
              <a:t>Eight principles identify key ethical relationships and obligations</a:t>
            </a:r>
            <a:r>
              <a:rPr lang="ar-JO" altLang="ar-JO" sz="2800" b="1" dirty="0" smtClean="0"/>
              <a:t> التزامات  </a:t>
            </a:r>
            <a:r>
              <a:rPr lang="en-US" altLang="ar-JO" sz="2800" b="1" dirty="0" smtClean="0"/>
              <a:t>within </a:t>
            </a:r>
            <a:r>
              <a:rPr lang="ar-JO" altLang="ar-JO" sz="2800" b="1" dirty="0" smtClean="0"/>
              <a:t>this relationship.</a:t>
            </a:r>
          </a:p>
          <a:p>
            <a:pPr eaLnBrk="1" hangingPunct="1">
              <a:lnSpc>
                <a:spcPct val="90000"/>
              </a:lnSpc>
            </a:pPr>
            <a:endParaRPr lang="en-US" altLang="ar-JO" sz="2800" b="1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ar-JO" sz="28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ar-JO" sz="1000" smtClean="0"/>
              <a:t>8-</a:t>
            </a:r>
            <a:fld id="{4BAA4148-EB00-42FB-B2B7-B25BD982084C}" type="slidenum">
              <a:rPr lang="en-US" altLang="ar-JO" sz="10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ar-JO" sz="10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1143000"/>
          </a:xfrm>
          <a:ln>
            <a:solidFill>
              <a:schemeClr val="tx2"/>
            </a:solidFill>
          </a:ln>
        </p:spPr>
        <p:txBody>
          <a:bodyPr/>
          <a:lstStyle/>
          <a:p>
            <a:pPr algn="ctr" eaLnBrk="1" hangingPunct="1"/>
            <a:r>
              <a:rPr lang="en-US" altLang="ar-JO" dirty="0" smtClean="0">
                <a:solidFill>
                  <a:srgbClr val="C00000"/>
                </a:solidFill>
              </a:rPr>
              <a:t>Software Engineering Code</a:t>
            </a:r>
            <a:r>
              <a:rPr lang="ar-JO" altLang="ar-JO" dirty="0" smtClean="0">
                <a:solidFill>
                  <a:srgbClr val="C00000"/>
                </a:solidFill>
              </a:rPr>
              <a:t> </a:t>
            </a:r>
            <a:br>
              <a:rPr lang="ar-JO" altLang="ar-JO" dirty="0" smtClean="0">
                <a:solidFill>
                  <a:srgbClr val="C00000"/>
                </a:solidFill>
              </a:rPr>
            </a:br>
            <a:r>
              <a:rPr lang="en-US" altLang="ar-JO" dirty="0" smtClean="0">
                <a:solidFill>
                  <a:srgbClr val="C00000"/>
                </a:solidFill>
              </a:rPr>
              <a:t>Principles</a:t>
            </a:r>
            <a:r>
              <a:rPr lang="ar-JO" altLang="ar-JO" sz="2000" dirty="0" smtClean="0"/>
              <a:t> )</a:t>
            </a:r>
            <a:r>
              <a:rPr lang="en-US" altLang="ar-JO" sz="2000" dirty="0"/>
              <a:t> Eight </a:t>
            </a:r>
            <a:r>
              <a:rPr lang="en-US" altLang="ar-JO" sz="2200" dirty="0"/>
              <a:t>principles identify key ethical </a:t>
            </a:r>
            <a:r>
              <a:rPr lang="ar-JO" altLang="ar-JO" sz="2200" dirty="0" smtClean="0"/>
              <a:t>(</a:t>
            </a:r>
            <a:endParaRPr lang="en-US" altLang="ar-JO" sz="2200" dirty="0" smtClean="0">
              <a:solidFill>
                <a:srgbClr val="C00000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Public</a:t>
            </a:r>
            <a:r>
              <a:rPr lang="ar-JO" altLang="ar-JO" sz="2800" dirty="0" smtClean="0"/>
              <a:t>  خدمة عامة </a:t>
            </a:r>
            <a:endParaRPr lang="en-US" altLang="ar-JO" sz="2800" dirty="0" smtClean="0"/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Client and employer</a:t>
            </a:r>
            <a:r>
              <a:rPr lang="ar-SA" altLang="ar-JO" sz="2800" dirty="0" smtClean="0"/>
              <a:t> يراعي العميل والمسؤول  </a:t>
            </a:r>
            <a:endParaRPr lang="en-US" altLang="ar-JO" sz="2800" dirty="0" smtClean="0"/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Product</a:t>
            </a:r>
            <a:r>
              <a:rPr lang="ar-JO" altLang="ar-JO" sz="2800" dirty="0" smtClean="0"/>
              <a:t> جودة المنتج </a:t>
            </a:r>
            <a:endParaRPr lang="en-US" altLang="ar-JO" sz="2800" dirty="0" smtClean="0"/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Judgment</a:t>
            </a:r>
            <a:r>
              <a:rPr lang="ar-JO" altLang="ar-JO" sz="2800" dirty="0" smtClean="0"/>
              <a:t> تحكيم </a:t>
            </a:r>
            <a:endParaRPr lang="en-US" altLang="ar-JO" sz="2800" dirty="0" smtClean="0"/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Management</a:t>
            </a:r>
            <a:r>
              <a:rPr lang="ar-JO" altLang="ar-JO" sz="2800" dirty="0" smtClean="0"/>
              <a:t> متطلبات الإدارة</a:t>
            </a:r>
            <a:endParaRPr lang="en-US" altLang="ar-JO" sz="2800" dirty="0" smtClean="0"/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Profession</a:t>
            </a:r>
            <a:r>
              <a:rPr lang="ar-SA" altLang="ar-JO" sz="2800" dirty="0" smtClean="0"/>
              <a:t>خبير </a:t>
            </a:r>
            <a:endParaRPr lang="en-US" altLang="ar-JO" sz="2800" dirty="0" smtClean="0"/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Colleagues</a:t>
            </a:r>
            <a:r>
              <a:rPr lang="ar-SA" altLang="ar-JO" sz="2800" dirty="0" smtClean="0"/>
              <a:t>  يعمل مع فريق </a:t>
            </a:r>
            <a:endParaRPr lang="en-US" altLang="ar-JO" sz="2800" dirty="0" smtClean="0"/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ar-JO" sz="2800" dirty="0" smtClean="0"/>
              <a:t>Self</a:t>
            </a:r>
            <a:r>
              <a:rPr lang="ar-SA" altLang="ar-JO" sz="2800" dirty="0" smtClean="0"/>
              <a:t> تطوير ذاتي </a:t>
            </a:r>
            <a:endParaRPr lang="en-US" altLang="ar-JO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JO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JO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HD:Users:stephanielindsey:Documents:AW-QUINN_Ethics CS PPT:ch01.pot</Template>
  <TotalTime>1278</TotalTime>
  <Words>1195</Words>
  <Application>Microsoft Office PowerPoint</Application>
  <PresentationFormat>On-screen Show (4:3)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</vt:lpstr>
      <vt:lpstr>Times New Roman</vt:lpstr>
      <vt:lpstr>ヒラギノ角ゴ Pro W3</vt:lpstr>
      <vt:lpstr>ch01</vt:lpstr>
      <vt:lpstr>Chapter 7 Professional Ethics </vt:lpstr>
      <vt:lpstr>Characteristics of a Profession</vt:lpstr>
      <vt:lpstr>Chapter Overview</vt:lpstr>
      <vt:lpstr>Introduction</vt:lpstr>
      <vt:lpstr>Certified Public Accountantsمحاسبين قانونيين </vt:lpstr>
      <vt:lpstr>Software Engineers</vt:lpstr>
      <vt:lpstr>PowerPoint Presentation</vt:lpstr>
      <vt:lpstr>Software Engineering Code: Preamble</vt:lpstr>
      <vt:lpstr>Software Engineering Code  Principles ) Eight principles identify key ethical (</vt:lpstr>
      <vt:lpstr>Analysis of Preamble</vt:lpstr>
      <vt:lpstr>Origin of Virtue Ethics</vt:lpstr>
      <vt:lpstr>PowerPoint Presentation</vt:lpstr>
      <vt:lpstr>Strengths of Virtue Ethics</vt:lpstr>
      <vt:lpstr>Fundamental Principles of Professional Ethics اخلاقيات المهنة </vt:lpstr>
      <vt:lpstr>Case: Software Recommendation</vt:lpstr>
      <vt:lpstr>Analysis</vt:lpstr>
      <vt:lpstr>Overview of Whistleblowing</vt:lpstr>
      <vt:lpstr>CaseStudy: Morton Thiokol/NASA</vt:lpstr>
      <vt:lpstr>Motives of Whistleblowers دوافع المبلغين </vt:lpstr>
      <vt:lpstr>Corporate Response to Whistleblowing</vt:lpstr>
      <vt:lpstr>Whistleblowing as Organizational Failure</vt:lpstr>
      <vt:lpstr>PowerPoint Presentation</vt:lpstr>
      <vt:lpstr>Whistleblowing as Moral Dutyالإبلاغ عن المخالفات كواجب أخلاقي </vt:lpstr>
      <vt:lpstr>PowerPoint Presentation</vt:lpstr>
    </vt:vector>
  </TitlesOfParts>
  <Manager/>
  <Company>©2009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>Professional Ethics</dc:subject>
  <dc:creator>Michael J. Quinn</dc:creator>
  <cp:keywords/>
  <dc:description/>
  <cp:lastModifiedBy>Asma Nawaiseh</cp:lastModifiedBy>
  <cp:revision>121</cp:revision>
  <dcterms:created xsi:type="dcterms:W3CDTF">2004-07-01T03:12:43Z</dcterms:created>
  <dcterms:modified xsi:type="dcterms:W3CDTF">2023-12-31T09:23:04Z</dcterms:modified>
  <cp:category/>
</cp:coreProperties>
</file>