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69" r:id="rId16"/>
    <p:sldId id="270" r:id="rId17"/>
    <p:sldId id="271" r:id="rId18"/>
    <p:sldId id="272" r:id="rId19"/>
    <p:sldId id="273" r:id="rId20"/>
    <p:sldId id="274" r:id="rId21"/>
    <p:sldId id="275" r:id="rId22"/>
    <p:sldId id="276" r:id="rId23"/>
    <p:sldId id="278" r:id="rId24"/>
    <p:sldId id="281" r:id="rId25"/>
    <p:sldId id="28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CF1591-2995-4FB5-BED4-4230A65852C6}" v="5" dt="2022-11-10T08:41:10.75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46" d="100"/>
          <a:sy n="146" d="100"/>
        </p:scale>
        <p:origin x="126" y="4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Nadeem Ali. Eladaileh" userId="a9df04a0-d5d7-4210-a1a6-ba57034a4862" providerId="ADAL" clId="{AFCF1591-2995-4FB5-BED4-4230A65852C6}"/>
    <pc:docChg chg="undo custSel addSld delSld modSld">
      <pc:chgData name="Dr. Nadeem Ali. Eladaileh" userId="a9df04a0-d5d7-4210-a1a6-ba57034a4862" providerId="ADAL" clId="{AFCF1591-2995-4FB5-BED4-4230A65852C6}" dt="2022-11-10T09:15:08.365" v="15" actId="313"/>
      <pc:docMkLst>
        <pc:docMk/>
      </pc:docMkLst>
      <pc:sldChg chg="modSp mod">
        <pc:chgData name="Dr. Nadeem Ali. Eladaileh" userId="a9df04a0-d5d7-4210-a1a6-ba57034a4862" providerId="ADAL" clId="{AFCF1591-2995-4FB5-BED4-4230A65852C6}" dt="2022-11-10T08:31:54.547" v="0" actId="313"/>
        <pc:sldMkLst>
          <pc:docMk/>
          <pc:sldMk cId="800218764" sldId="267"/>
        </pc:sldMkLst>
        <pc:spChg chg="mod">
          <ac:chgData name="Dr. Nadeem Ali. Eladaileh" userId="a9df04a0-d5d7-4210-a1a6-ba57034a4862" providerId="ADAL" clId="{AFCF1591-2995-4FB5-BED4-4230A65852C6}" dt="2022-11-10T08:31:54.547" v="0" actId="313"/>
          <ac:spMkLst>
            <pc:docMk/>
            <pc:sldMk cId="800218764" sldId="267"/>
            <ac:spMk id="3" creationId="{BBBB14AF-2675-C6E5-5575-689E916E6CA2}"/>
          </ac:spMkLst>
        </pc:spChg>
      </pc:sldChg>
      <pc:sldChg chg="modSp mod">
        <pc:chgData name="Dr. Nadeem Ali. Eladaileh" userId="a9df04a0-d5d7-4210-a1a6-ba57034a4862" providerId="ADAL" clId="{AFCF1591-2995-4FB5-BED4-4230A65852C6}" dt="2022-11-10T09:15:08.365" v="15" actId="313"/>
        <pc:sldMkLst>
          <pc:docMk/>
          <pc:sldMk cId="843386233" sldId="281"/>
        </pc:sldMkLst>
        <pc:spChg chg="mod">
          <ac:chgData name="Dr. Nadeem Ali. Eladaileh" userId="a9df04a0-d5d7-4210-a1a6-ba57034a4862" providerId="ADAL" clId="{AFCF1591-2995-4FB5-BED4-4230A65852C6}" dt="2022-11-10T09:15:08.365" v="15" actId="313"/>
          <ac:spMkLst>
            <pc:docMk/>
            <pc:sldMk cId="843386233" sldId="281"/>
            <ac:spMk id="3" creationId="{6D9C3469-39E0-BD9D-76E5-8656A9E3B28B}"/>
          </ac:spMkLst>
        </pc:spChg>
      </pc:sldChg>
      <pc:sldChg chg="addSp delSp modSp new del">
        <pc:chgData name="Dr. Nadeem Ali. Eladaileh" userId="a9df04a0-d5d7-4210-a1a6-ba57034a4862" providerId="ADAL" clId="{AFCF1591-2995-4FB5-BED4-4230A65852C6}" dt="2022-11-10T09:00:01.208" v="14" actId="47"/>
        <pc:sldMkLst>
          <pc:docMk/>
          <pc:sldMk cId="1469303790" sldId="283"/>
        </pc:sldMkLst>
        <pc:spChg chg="del">
          <ac:chgData name="Dr. Nadeem Ali. Eladaileh" userId="a9df04a0-d5d7-4210-a1a6-ba57034a4862" providerId="ADAL" clId="{AFCF1591-2995-4FB5-BED4-4230A65852C6}" dt="2022-11-10T08:40:24.044" v="5"/>
          <ac:spMkLst>
            <pc:docMk/>
            <pc:sldMk cId="1469303790" sldId="283"/>
            <ac:spMk id="3" creationId="{1D4FFA79-E99B-BE3B-685A-DF9C8478BA39}"/>
          </ac:spMkLst>
        </pc:spChg>
        <pc:spChg chg="add mod">
          <ac:chgData name="Dr. Nadeem Ali. Eladaileh" userId="a9df04a0-d5d7-4210-a1a6-ba57034a4862" providerId="ADAL" clId="{AFCF1591-2995-4FB5-BED4-4230A65852C6}" dt="2022-11-10T08:41:08.536" v="11" actId="21"/>
          <ac:spMkLst>
            <pc:docMk/>
            <pc:sldMk cId="1469303790" sldId="283"/>
            <ac:spMk id="5" creationId="{EB39424E-5EC4-34F1-4B3B-98E5BBA3AA7D}"/>
          </ac:spMkLst>
        </pc:spChg>
        <pc:picChg chg="add del mod">
          <ac:chgData name="Dr. Nadeem Ali. Eladaileh" userId="a9df04a0-d5d7-4210-a1a6-ba57034a4862" providerId="ADAL" clId="{AFCF1591-2995-4FB5-BED4-4230A65852C6}" dt="2022-11-10T08:41:08.536" v="11" actId="21"/>
          <ac:picMkLst>
            <pc:docMk/>
            <pc:sldMk cId="1469303790" sldId="283"/>
            <ac:picMk id="2050" creationId="{261D1248-4BFB-9BBB-2F71-2C0813DCB576}"/>
          </ac:picMkLst>
        </pc:picChg>
      </pc:sldChg>
      <pc:sldChg chg="addSp delSp modSp new del">
        <pc:chgData name="Dr. Nadeem Ali. Eladaileh" userId="a9df04a0-d5d7-4210-a1a6-ba57034a4862" providerId="ADAL" clId="{AFCF1591-2995-4FB5-BED4-4230A65852C6}" dt="2022-11-10T08:39:15.424" v="3" actId="47"/>
        <pc:sldMkLst>
          <pc:docMk/>
          <pc:sldMk cId="1500035214" sldId="283"/>
        </pc:sldMkLst>
        <pc:spChg chg="del">
          <ac:chgData name="Dr. Nadeem Ali. Eladaileh" userId="a9df04a0-d5d7-4210-a1a6-ba57034a4862" providerId="ADAL" clId="{AFCF1591-2995-4FB5-BED4-4230A65852C6}" dt="2022-11-10T08:39:07.756" v="2"/>
          <ac:spMkLst>
            <pc:docMk/>
            <pc:sldMk cId="1500035214" sldId="283"/>
            <ac:spMk id="3" creationId="{E177E350-A794-BE70-13CC-D2E2358A420E}"/>
          </ac:spMkLst>
        </pc:spChg>
        <pc:spChg chg="add mod">
          <ac:chgData name="Dr. Nadeem Ali. Eladaileh" userId="a9df04a0-d5d7-4210-a1a6-ba57034a4862" providerId="ADAL" clId="{AFCF1591-2995-4FB5-BED4-4230A65852C6}" dt="2022-11-10T08:39:07.756" v="2"/>
          <ac:spMkLst>
            <pc:docMk/>
            <pc:sldMk cId="1500035214" sldId="283"/>
            <ac:spMk id="5" creationId="{F2781E9E-9036-A4A7-EDD1-EE2BBDB5A12A}"/>
          </ac:spMkLst>
        </pc:spChg>
      </pc:sldChg>
      <pc:sldChg chg="addSp delSp modSp new mod setBg">
        <pc:chgData name="Dr. Nadeem Ali. Eladaileh" userId="a9df04a0-d5d7-4210-a1a6-ba57034a4862" providerId="ADAL" clId="{AFCF1591-2995-4FB5-BED4-4230A65852C6}" dt="2022-11-10T08:41:17.649" v="13" actId="478"/>
        <pc:sldMkLst>
          <pc:docMk/>
          <pc:sldMk cId="2657241086" sldId="284"/>
        </pc:sldMkLst>
        <pc:spChg chg="add del">
          <ac:chgData name="Dr. Nadeem Ali. Eladaileh" userId="a9df04a0-d5d7-4210-a1a6-ba57034a4862" providerId="ADAL" clId="{AFCF1591-2995-4FB5-BED4-4230A65852C6}" dt="2022-11-10T08:41:05.304" v="10" actId="26606"/>
          <ac:spMkLst>
            <pc:docMk/>
            <pc:sldMk cId="2657241086" sldId="284"/>
            <ac:spMk id="2" creationId="{EB82EFAC-F4EC-D0C3-EA6B-13C67DC1152C}"/>
          </ac:spMkLst>
        </pc:spChg>
        <pc:spChg chg="del">
          <ac:chgData name="Dr. Nadeem Ali. Eladaileh" userId="a9df04a0-d5d7-4210-a1a6-ba57034a4862" providerId="ADAL" clId="{AFCF1591-2995-4FB5-BED4-4230A65852C6}" dt="2022-11-10T08:40:57.545" v="7"/>
          <ac:spMkLst>
            <pc:docMk/>
            <pc:sldMk cId="2657241086" sldId="284"/>
            <ac:spMk id="3" creationId="{A8BE3215-B7C3-6C8B-CDD2-E8515F52D2CF}"/>
          </ac:spMkLst>
        </pc:spChg>
        <pc:spChg chg="mod ord">
          <ac:chgData name="Dr. Nadeem Ali. Eladaileh" userId="a9df04a0-d5d7-4210-a1a6-ba57034a4862" providerId="ADAL" clId="{AFCF1591-2995-4FB5-BED4-4230A65852C6}" dt="2022-11-10T08:41:05.304" v="10" actId="26606"/>
          <ac:spMkLst>
            <pc:docMk/>
            <pc:sldMk cId="2657241086" sldId="284"/>
            <ac:spMk id="4" creationId="{217D4CD0-2D6C-4CFF-E06B-85B03D2295A6}"/>
          </ac:spMkLst>
        </pc:spChg>
        <pc:spChg chg="add del">
          <ac:chgData name="Dr. Nadeem Ali. Eladaileh" userId="a9df04a0-d5d7-4210-a1a6-ba57034a4862" providerId="ADAL" clId="{AFCF1591-2995-4FB5-BED4-4230A65852C6}" dt="2022-11-10T08:41:10.759" v="12"/>
          <ac:spMkLst>
            <pc:docMk/>
            <pc:sldMk cId="2657241086" sldId="284"/>
            <ac:spMk id="3078" creationId="{A03C9975-4341-05F9-8FCE-1AA6F61E9898}"/>
          </ac:spMkLst>
        </pc:spChg>
        <pc:spChg chg="add del">
          <ac:chgData name="Dr. Nadeem Ali. Eladaileh" userId="a9df04a0-d5d7-4210-a1a6-ba57034a4862" providerId="ADAL" clId="{AFCF1591-2995-4FB5-BED4-4230A65852C6}" dt="2022-11-10T08:41:05.288" v="9" actId="26606"/>
          <ac:spMkLst>
            <pc:docMk/>
            <pc:sldMk cId="2657241086" sldId="284"/>
            <ac:spMk id="3079" creationId="{22F15A2D-2324-487D-A02A-BF46C5C580EB}"/>
          </ac:spMkLst>
        </pc:spChg>
        <pc:spChg chg="add del">
          <ac:chgData name="Dr. Nadeem Ali. Eladaileh" userId="a9df04a0-d5d7-4210-a1a6-ba57034a4862" providerId="ADAL" clId="{AFCF1591-2995-4FB5-BED4-4230A65852C6}" dt="2022-11-10T08:41:05.288" v="9" actId="26606"/>
          <ac:spMkLst>
            <pc:docMk/>
            <pc:sldMk cId="2657241086" sldId="284"/>
            <ac:spMk id="3081" creationId="{17A7F34E-D418-47E2-9F86-2C45BBC31210}"/>
          </ac:spMkLst>
        </pc:spChg>
        <pc:spChg chg="add del">
          <ac:chgData name="Dr. Nadeem Ali. Eladaileh" userId="a9df04a0-d5d7-4210-a1a6-ba57034a4862" providerId="ADAL" clId="{AFCF1591-2995-4FB5-BED4-4230A65852C6}" dt="2022-11-10T08:41:05.288" v="9" actId="26606"/>
          <ac:spMkLst>
            <pc:docMk/>
            <pc:sldMk cId="2657241086" sldId="284"/>
            <ac:spMk id="3083" creationId="{2AEAFA59-923A-4F54-8B49-44C970BCC323}"/>
          </ac:spMkLst>
        </pc:spChg>
        <pc:spChg chg="add">
          <ac:chgData name="Dr. Nadeem Ali. Eladaileh" userId="a9df04a0-d5d7-4210-a1a6-ba57034a4862" providerId="ADAL" clId="{AFCF1591-2995-4FB5-BED4-4230A65852C6}" dt="2022-11-10T08:41:05.304" v="10" actId="26606"/>
          <ac:spMkLst>
            <pc:docMk/>
            <pc:sldMk cId="2657241086" sldId="284"/>
            <ac:spMk id="3086" creationId="{2B566528-1B12-4246-9431-5C2D7D081168}"/>
          </ac:spMkLst>
        </pc:spChg>
        <pc:spChg chg="add del">
          <ac:chgData name="Dr. Nadeem Ali. Eladaileh" userId="a9df04a0-d5d7-4210-a1a6-ba57034a4862" providerId="ADAL" clId="{AFCF1591-2995-4FB5-BED4-4230A65852C6}" dt="2022-11-10T08:41:17.649" v="13" actId="478"/>
          <ac:spMkLst>
            <pc:docMk/>
            <pc:sldMk cId="2657241086" sldId="284"/>
            <ac:spMk id="3090" creationId="{EB82EFAC-F4EC-D0C3-EA6B-13C67DC1152C}"/>
          </ac:spMkLst>
        </pc:spChg>
        <pc:grpChg chg="add">
          <ac:chgData name="Dr. Nadeem Ali. Eladaileh" userId="a9df04a0-d5d7-4210-a1a6-ba57034a4862" providerId="ADAL" clId="{AFCF1591-2995-4FB5-BED4-4230A65852C6}" dt="2022-11-10T08:41:05.304" v="10" actId="26606"/>
          <ac:grpSpMkLst>
            <pc:docMk/>
            <pc:sldMk cId="2657241086" sldId="284"/>
            <ac:grpSpMk id="3087" creationId="{5995D10D-E9C9-47DB-AE7E-801FEF38F5C9}"/>
          </ac:grpSpMkLst>
        </pc:grpChg>
        <pc:grpChg chg="add">
          <ac:chgData name="Dr. Nadeem Ali. Eladaileh" userId="a9df04a0-d5d7-4210-a1a6-ba57034a4862" providerId="ADAL" clId="{AFCF1591-2995-4FB5-BED4-4230A65852C6}" dt="2022-11-10T08:41:05.304" v="10" actId="26606"/>
          <ac:grpSpMkLst>
            <pc:docMk/>
            <pc:sldMk cId="2657241086" sldId="284"/>
            <ac:grpSpMk id="3091" creationId="{828A5161-06F1-46CF-8AD7-844680A59E13}"/>
          </ac:grpSpMkLst>
        </pc:grpChg>
        <pc:picChg chg="add mod">
          <ac:chgData name="Dr. Nadeem Ali. Eladaileh" userId="a9df04a0-d5d7-4210-a1a6-ba57034a4862" providerId="ADAL" clId="{AFCF1591-2995-4FB5-BED4-4230A65852C6}" dt="2022-11-10T08:41:10.759" v="12"/>
          <ac:picMkLst>
            <pc:docMk/>
            <pc:sldMk cId="2657241086" sldId="284"/>
            <ac:picMk id="5" creationId="{F839DCBE-7336-5EF3-5565-FBF6BCBF6B34}"/>
          </ac:picMkLst>
        </pc:picChg>
        <pc:picChg chg="add mod">
          <ac:chgData name="Dr. Nadeem Ali. Eladaileh" userId="a9df04a0-d5d7-4210-a1a6-ba57034a4862" providerId="ADAL" clId="{AFCF1591-2995-4FB5-BED4-4230A65852C6}" dt="2022-11-10T08:41:05.304" v="10" actId="26606"/>
          <ac:picMkLst>
            <pc:docMk/>
            <pc:sldMk cId="2657241086" sldId="284"/>
            <ac:picMk id="3074" creationId="{EAA42BF5-523C-993B-E153-092F7DAC67F7}"/>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83B7F8-5DC0-4B18-8CED-C5B2703743D0}" type="datetimeFigureOut">
              <a:rPr lang="en-GB" smtClean="0"/>
              <a:t>10/11/2022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576312-0376-46B5-89F2-62B21281CA83}" type="slidenum">
              <a:rPr lang="en-GB" smtClean="0"/>
              <a:t>‹#›</a:t>
            </a:fld>
            <a:endParaRPr lang="en-GB"/>
          </a:p>
        </p:txBody>
      </p:sp>
    </p:spTree>
    <p:extLst>
      <p:ext uri="{BB962C8B-B14F-4D97-AF65-F5344CB8AC3E}">
        <p14:creationId xmlns:p14="http://schemas.microsoft.com/office/powerpoint/2010/main" val="2241790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3D85D-F1AA-E0B5-9337-94F24FCF9A7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83D9F057-BF6B-2EBD-45CA-BDB55E55974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247BD02-607F-1B7C-27FA-2C141F6BD1F8}"/>
              </a:ext>
            </a:extLst>
          </p:cNvPr>
          <p:cNvSpPr>
            <a:spLocks noGrp="1"/>
          </p:cNvSpPr>
          <p:nvPr>
            <p:ph type="dt" sz="half" idx="10"/>
          </p:nvPr>
        </p:nvSpPr>
        <p:spPr/>
        <p:txBody>
          <a:bodyPr/>
          <a:lstStyle/>
          <a:p>
            <a:fld id="{FDFA35EB-16C4-47D6-A348-14A22937A473}" type="datetime1">
              <a:rPr lang="en-GB" smtClean="0"/>
              <a:t>10/11/2022</a:t>
            </a:fld>
            <a:endParaRPr lang="en-GB"/>
          </a:p>
        </p:txBody>
      </p:sp>
      <p:sp>
        <p:nvSpPr>
          <p:cNvPr id="5" name="Footer Placeholder 4">
            <a:extLst>
              <a:ext uri="{FF2B5EF4-FFF2-40B4-BE49-F238E27FC236}">
                <a16:creationId xmlns:a16="http://schemas.microsoft.com/office/drawing/2014/main" id="{7A6D420B-4AEB-E794-5771-E47E2127639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1330500-6370-B592-FCAE-CADFFBFFD4CC}"/>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0298681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93532-8F56-EE32-97EF-0A64B5467539}"/>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EE76B3A-0475-3BB3-0BDA-97E4DB1485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BFF9482-839C-4C52-E830-6FD54544F37F}"/>
              </a:ext>
            </a:extLst>
          </p:cNvPr>
          <p:cNvSpPr>
            <a:spLocks noGrp="1"/>
          </p:cNvSpPr>
          <p:nvPr>
            <p:ph type="dt" sz="half" idx="10"/>
          </p:nvPr>
        </p:nvSpPr>
        <p:spPr/>
        <p:txBody>
          <a:bodyPr/>
          <a:lstStyle/>
          <a:p>
            <a:fld id="{E90C6AE2-888D-40F0-8D37-AD9126120519}" type="datetime1">
              <a:rPr lang="en-GB" smtClean="0"/>
              <a:t>10/11/2022</a:t>
            </a:fld>
            <a:endParaRPr lang="en-GB"/>
          </a:p>
        </p:txBody>
      </p:sp>
      <p:sp>
        <p:nvSpPr>
          <p:cNvPr id="5" name="Footer Placeholder 4">
            <a:extLst>
              <a:ext uri="{FF2B5EF4-FFF2-40B4-BE49-F238E27FC236}">
                <a16:creationId xmlns:a16="http://schemas.microsoft.com/office/drawing/2014/main" id="{55815163-F618-A5A9-230A-67035EB38EC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DCC221-B3D1-4D3A-823A-77CDF8970CB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8092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BA87ED2-554F-0485-0A3D-9F0866DF40E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8706050-007B-14D0-15E5-11877D58F2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F2CE0E2-8267-387C-891B-F5A7B2AAC2CA}"/>
              </a:ext>
            </a:extLst>
          </p:cNvPr>
          <p:cNvSpPr>
            <a:spLocks noGrp="1"/>
          </p:cNvSpPr>
          <p:nvPr>
            <p:ph type="dt" sz="half" idx="10"/>
          </p:nvPr>
        </p:nvSpPr>
        <p:spPr/>
        <p:txBody>
          <a:bodyPr/>
          <a:lstStyle/>
          <a:p>
            <a:fld id="{FA9BD582-C491-4EE3-8B90-B6F09BFC3833}" type="datetime1">
              <a:rPr lang="en-GB" smtClean="0"/>
              <a:t>10/11/2022</a:t>
            </a:fld>
            <a:endParaRPr lang="en-GB"/>
          </a:p>
        </p:txBody>
      </p:sp>
      <p:sp>
        <p:nvSpPr>
          <p:cNvPr id="5" name="Footer Placeholder 4">
            <a:extLst>
              <a:ext uri="{FF2B5EF4-FFF2-40B4-BE49-F238E27FC236}">
                <a16:creationId xmlns:a16="http://schemas.microsoft.com/office/drawing/2014/main" id="{4EB4DB13-D9A5-5988-215A-558D3F3BDC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7175296-FF00-975A-6F69-7A95027771E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3339249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758C4-809E-E7EE-B646-B711EF44DFF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3A711FB-6779-A84D-1701-4938312C0B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5F65C1A-2809-B9DE-8EB6-990120CC6697}"/>
              </a:ext>
            </a:extLst>
          </p:cNvPr>
          <p:cNvSpPr>
            <a:spLocks noGrp="1"/>
          </p:cNvSpPr>
          <p:nvPr>
            <p:ph type="dt" sz="half" idx="10"/>
          </p:nvPr>
        </p:nvSpPr>
        <p:spPr/>
        <p:txBody>
          <a:bodyPr/>
          <a:lstStyle/>
          <a:p>
            <a:fld id="{44668C6D-8C36-4AB6-A152-786ADFCED118}" type="datetime1">
              <a:rPr lang="en-GB" smtClean="0"/>
              <a:t>10/11/2022</a:t>
            </a:fld>
            <a:endParaRPr lang="en-GB"/>
          </a:p>
        </p:txBody>
      </p:sp>
      <p:sp>
        <p:nvSpPr>
          <p:cNvPr id="5" name="Footer Placeholder 4">
            <a:extLst>
              <a:ext uri="{FF2B5EF4-FFF2-40B4-BE49-F238E27FC236}">
                <a16:creationId xmlns:a16="http://schemas.microsoft.com/office/drawing/2014/main" id="{261C90F3-213F-344C-E036-C314454DC0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FCE5530-50B7-9352-0EB0-30FC9DE595BA}"/>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5943011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DBB58-44AB-A289-EF92-D260A2F877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21E49FF-28A5-8CF1-C342-F40B83C4CE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152104-A4AC-29E7-F55F-43A997A9395E}"/>
              </a:ext>
            </a:extLst>
          </p:cNvPr>
          <p:cNvSpPr>
            <a:spLocks noGrp="1"/>
          </p:cNvSpPr>
          <p:nvPr>
            <p:ph type="dt" sz="half" idx="10"/>
          </p:nvPr>
        </p:nvSpPr>
        <p:spPr/>
        <p:txBody>
          <a:bodyPr/>
          <a:lstStyle/>
          <a:p>
            <a:fld id="{46C262CF-ACBB-4755-B591-7094BA3243E5}" type="datetime1">
              <a:rPr lang="en-GB" smtClean="0"/>
              <a:t>10/11/2022</a:t>
            </a:fld>
            <a:endParaRPr lang="en-GB"/>
          </a:p>
        </p:txBody>
      </p:sp>
      <p:sp>
        <p:nvSpPr>
          <p:cNvPr id="5" name="Footer Placeholder 4">
            <a:extLst>
              <a:ext uri="{FF2B5EF4-FFF2-40B4-BE49-F238E27FC236}">
                <a16:creationId xmlns:a16="http://schemas.microsoft.com/office/drawing/2014/main" id="{F61C7B3B-01DC-60BE-8F6B-A5139AB007F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BA0D3C-DD25-B542-ECE8-A8F5AD8AA9F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76445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F0C76C-08EF-2B9B-73D7-C9457BCA77B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197F783-7FB7-0889-F379-1F605EA488D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912B5AC5-7567-79AB-1C3B-1298731DBCD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8C3C8FE-DC2B-1F04-E07A-878CA6AF84B9}"/>
              </a:ext>
            </a:extLst>
          </p:cNvPr>
          <p:cNvSpPr>
            <a:spLocks noGrp="1"/>
          </p:cNvSpPr>
          <p:nvPr>
            <p:ph type="dt" sz="half" idx="10"/>
          </p:nvPr>
        </p:nvSpPr>
        <p:spPr/>
        <p:txBody>
          <a:bodyPr/>
          <a:lstStyle/>
          <a:p>
            <a:fld id="{3ACFB8B8-4F02-40CB-9330-2C147D24FAD3}" type="datetime1">
              <a:rPr lang="en-GB" smtClean="0"/>
              <a:t>10/11/2022</a:t>
            </a:fld>
            <a:endParaRPr lang="en-GB"/>
          </a:p>
        </p:txBody>
      </p:sp>
      <p:sp>
        <p:nvSpPr>
          <p:cNvPr id="6" name="Footer Placeholder 5">
            <a:extLst>
              <a:ext uri="{FF2B5EF4-FFF2-40B4-BE49-F238E27FC236}">
                <a16:creationId xmlns:a16="http://schemas.microsoft.com/office/drawing/2014/main" id="{D134C081-4943-B09F-50B8-DF2692DE66C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32FE21B-6112-DCD2-D058-99208614AB86}"/>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8605649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7CF5D-83CF-C348-C540-02E116B5254A}"/>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BBA79BB-1382-DA41-BF46-6D415125E1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A5471D-B301-BB5D-CFA8-9696949B13A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F17FC51-BFD2-B6E3-EB46-0C8993D3B46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5D66FC-A53F-BE9B-90FA-91290DB1C24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656063E1-DAE0-9786-386A-4CF27D7AB98E}"/>
              </a:ext>
            </a:extLst>
          </p:cNvPr>
          <p:cNvSpPr>
            <a:spLocks noGrp="1"/>
          </p:cNvSpPr>
          <p:nvPr>
            <p:ph type="dt" sz="half" idx="10"/>
          </p:nvPr>
        </p:nvSpPr>
        <p:spPr/>
        <p:txBody>
          <a:bodyPr/>
          <a:lstStyle/>
          <a:p>
            <a:fld id="{1A346CDE-4A50-4CEB-A04A-FBEF4E961B68}" type="datetime1">
              <a:rPr lang="en-GB" smtClean="0"/>
              <a:t>10/11/2022</a:t>
            </a:fld>
            <a:endParaRPr lang="en-GB"/>
          </a:p>
        </p:txBody>
      </p:sp>
      <p:sp>
        <p:nvSpPr>
          <p:cNvPr id="8" name="Footer Placeholder 7">
            <a:extLst>
              <a:ext uri="{FF2B5EF4-FFF2-40B4-BE49-F238E27FC236}">
                <a16:creationId xmlns:a16="http://schemas.microsoft.com/office/drawing/2014/main" id="{6F236F73-84E3-0A6D-6B00-CEB51B54E051}"/>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CD16014-A5E0-52D8-73F0-D2074440DF2E}"/>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486542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15E55-8564-3863-13D9-6A98EA547660}"/>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7A1663F7-EDA3-57CB-0D44-04CA8184366B}"/>
              </a:ext>
            </a:extLst>
          </p:cNvPr>
          <p:cNvSpPr>
            <a:spLocks noGrp="1"/>
          </p:cNvSpPr>
          <p:nvPr>
            <p:ph type="dt" sz="half" idx="10"/>
          </p:nvPr>
        </p:nvSpPr>
        <p:spPr/>
        <p:txBody>
          <a:bodyPr/>
          <a:lstStyle/>
          <a:p>
            <a:fld id="{D7097D6D-A02D-4FB5-9894-AB0CB467C738}" type="datetime1">
              <a:rPr lang="en-GB" smtClean="0"/>
              <a:t>10/11/2022</a:t>
            </a:fld>
            <a:endParaRPr lang="en-GB"/>
          </a:p>
        </p:txBody>
      </p:sp>
      <p:sp>
        <p:nvSpPr>
          <p:cNvPr id="4" name="Footer Placeholder 3">
            <a:extLst>
              <a:ext uri="{FF2B5EF4-FFF2-40B4-BE49-F238E27FC236}">
                <a16:creationId xmlns:a16="http://schemas.microsoft.com/office/drawing/2014/main" id="{9FB74672-801F-B0C0-82E7-4BFD2C47F9D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7EA5F12-F575-6124-BD7B-5AE00DF0952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734444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FA0BB7-EA1C-52AC-3A9E-7912362FB452}"/>
              </a:ext>
            </a:extLst>
          </p:cNvPr>
          <p:cNvSpPr>
            <a:spLocks noGrp="1"/>
          </p:cNvSpPr>
          <p:nvPr>
            <p:ph type="dt" sz="half" idx="10"/>
          </p:nvPr>
        </p:nvSpPr>
        <p:spPr/>
        <p:txBody>
          <a:bodyPr/>
          <a:lstStyle/>
          <a:p>
            <a:fld id="{25258132-3B87-49EA-A859-9D25EC6854A2}" type="datetime1">
              <a:rPr lang="en-GB" smtClean="0"/>
              <a:t>10/11/2022</a:t>
            </a:fld>
            <a:endParaRPr lang="en-GB"/>
          </a:p>
        </p:txBody>
      </p:sp>
      <p:sp>
        <p:nvSpPr>
          <p:cNvPr id="3" name="Footer Placeholder 2">
            <a:extLst>
              <a:ext uri="{FF2B5EF4-FFF2-40B4-BE49-F238E27FC236}">
                <a16:creationId xmlns:a16="http://schemas.microsoft.com/office/drawing/2014/main" id="{E4F055C3-FC84-6540-BD1F-18CEBDEA3BF0}"/>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5BEBB17-1596-160B-3900-66B7FEF30794}"/>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230291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08E5-13DF-FED9-59C5-E17966D112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FC50FF4-F39B-6755-2636-AFEEA9D6B8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A10813D6-9306-9707-B99F-890A5F0BF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3FA2F0-3083-462F-23F7-D4D83F44B2FB}"/>
              </a:ext>
            </a:extLst>
          </p:cNvPr>
          <p:cNvSpPr>
            <a:spLocks noGrp="1"/>
          </p:cNvSpPr>
          <p:nvPr>
            <p:ph type="dt" sz="half" idx="10"/>
          </p:nvPr>
        </p:nvSpPr>
        <p:spPr/>
        <p:txBody>
          <a:bodyPr/>
          <a:lstStyle/>
          <a:p>
            <a:fld id="{AFEF1A71-3AD1-4C24-A39D-7CA0F0003D0C}" type="datetime1">
              <a:rPr lang="en-GB" smtClean="0"/>
              <a:t>10/11/2022</a:t>
            </a:fld>
            <a:endParaRPr lang="en-GB"/>
          </a:p>
        </p:txBody>
      </p:sp>
      <p:sp>
        <p:nvSpPr>
          <p:cNvPr id="6" name="Footer Placeholder 5">
            <a:extLst>
              <a:ext uri="{FF2B5EF4-FFF2-40B4-BE49-F238E27FC236}">
                <a16:creationId xmlns:a16="http://schemas.microsoft.com/office/drawing/2014/main" id="{67789ECC-9409-5DAE-57D7-E2275FC79DB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42CFB5C-D5B4-FE82-FB11-D664E9455152}"/>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1376634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B726A-DDFE-C4CF-1022-511713D663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CF18AB2-A650-72F6-5D95-BDAD69D761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6D443688-6054-1162-A4AD-61AC0750CE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6CA2E4-8AA4-C424-22EE-A09D65BE21DB}"/>
              </a:ext>
            </a:extLst>
          </p:cNvPr>
          <p:cNvSpPr>
            <a:spLocks noGrp="1"/>
          </p:cNvSpPr>
          <p:nvPr>
            <p:ph type="dt" sz="half" idx="10"/>
          </p:nvPr>
        </p:nvSpPr>
        <p:spPr/>
        <p:txBody>
          <a:bodyPr/>
          <a:lstStyle/>
          <a:p>
            <a:fld id="{5A11CE26-BBED-4F26-A4B4-57458CF36E00}" type="datetime1">
              <a:rPr lang="en-GB" smtClean="0"/>
              <a:t>10/11/2022</a:t>
            </a:fld>
            <a:endParaRPr lang="en-GB"/>
          </a:p>
        </p:txBody>
      </p:sp>
      <p:sp>
        <p:nvSpPr>
          <p:cNvPr id="6" name="Footer Placeholder 5">
            <a:extLst>
              <a:ext uri="{FF2B5EF4-FFF2-40B4-BE49-F238E27FC236}">
                <a16:creationId xmlns:a16="http://schemas.microsoft.com/office/drawing/2014/main" id="{37FC8FB0-3CED-863C-1716-A785324EEAA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27AFCEE-D191-27B6-EE83-766690735F65}"/>
              </a:ext>
            </a:extLst>
          </p:cNvPr>
          <p:cNvSpPr>
            <a:spLocks noGrp="1"/>
          </p:cNvSpPr>
          <p:nvPr>
            <p:ph type="sldNum" sz="quarter" idx="12"/>
          </p:nvPr>
        </p:nvSpPr>
        <p:spPr/>
        <p:txBody>
          <a:bodyPr/>
          <a:lstStyle/>
          <a:p>
            <a:fld id="{450936E2-4E32-4B25-89D4-F368E54952C6}" type="slidenum">
              <a:rPr lang="en-GB" smtClean="0"/>
              <a:t>‹#›</a:t>
            </a:fld>
            <a:endParaRPr lang="en-GB"/>
          </a:p>
        </p:txBody>
      </p:sp>
    </p:spTree>
    <p:extLst>
      <p:ext uri="{BB962C8B-B14F-4D97-AF65-F5344CB8AC3E}">
        <p14:creationId xmlns:p14="http://schemas.microsoft.com/office/powerpoint/2010/main" val="9870814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E31B0D2-CA25-B7E3-A3E4-D90DC0C066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C0196C3-9A3C-8590-6709-9DF2F5BDE9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1C99D53-1FF0-0A5A-1269-36F3A2E3BA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56FEC7B-7CA1-4E99-846A-1DF0FECB830A}" type="datetime1">
              <a:rPr lang="en-GB" smtClean="0"/>
              <a:t>10/11/2022</a:t>
            </a:fld>
            <a:endParaRPr lang="en-GB"/>
          </a:p>
        </p:txBody>
      </p:sp>
      <p:sp>
        <p:nvSpPr>
          <p:cNvPr id="5" name="Footer Placeholder 4">
            <a:extLst>
              <a:ext uri="{FF2B5EF4-FFF2-40B4-BE49-F238E27FC236}">
                <a16:creationId xmlns:a16="http://schemas.microsoft.com/office/drawing/2014/main" id="{073702D8-0D23-525F-9C6E-1038DE3CD68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E1C375D-0F8B-784B-C84F-3D33C877B7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50936E2-4E32-4B25-89D4-F368E54952C6}" type="slidenum">
              <a:rPr lang="en-GB" smtClean="0"/>
              <a:t>‹#›</a:t>
            </a:fld>
            <a:endParaRPr lang="en-GB"/>
          </a:p>
        </p:txBody>
      </p:sp>
    </p:spTree>
    <p:extLst>
      <p:ext uri="{BB962C8B-B14F-4D97-AF65-F5344CB8AC3E}">
        <p14:creationId xmlns:p14="http://schemas.microsoft.com/office/powerpoint/2010/main" val="18166869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3848B-2790-078D-6350-9725992A226F}"/>
              </a:ext>
            </a:extLst>
          </p:cNvPr>
          <p:cNvSpPr>
            <a:spLocks noGrp="1"/>
          </p:cNvSpPr>
          <p:nvPr>
            <p:ph type="ctrTitle"/>
          </p:nvPr>
        </p:nvSpPr>
        <p:spPr/>
        <p:txBody>
          <a:bodyPr>
            <a:normAutofit/>
          </a:bodyPr>
          <a:lstStyle/>
          <a:p>
            <a:r>
              <a:rPr lang="en-GB" sz="8000" b="1"/>
              <a:t>Fundamentals of Data Science</a:t>
            </a:r>
            <a:endParaRPr lang="en-GB" sz="8000" b="1" dirty="0"/>
          </a:p>
        </p:txBody>
      </p:sp>
      <p:sp>
        <p:nvSpPr>
          <p:cNvPr id="3" name="Subtitle 2">
            <a:extLst>
              <a:ext uri="{FF2B5EF4-FFF2-40B4-BE49-F238E27FC236}">
                <a16:creationId xmlns:a16="http://schemas.microsoft.com/office/drawing/2014/main" id="{026A4FE1-265F-CA46-8E69-489651B599CC}"/>
              </a:ext>
            </a:extLst>
          </p:cNvPr>
          <p:cNvSpPr>
            <a:spLocks noGrp="1"/>
          </p:cNvSpPr>
          <p:nvPr>
            <p:ph type="subTitle" idx="1"/>
          </p:nvPr>
        </p:nvSpPr>
        <p:spPr>
          <a:xfrm>
            <a:off x="1524000" y="4079875"/>
            <a:ext cx="9144000" cy="1655762"/>
          </a:xfrm>
        </p:spPr>
        <p:txBody>
          <a:bodyPr>
            <a:normAutofit fontScale="92500" lnSpcReduction="20000"/>
          </a:bodyPr>
          <a:lstStyle/>
          <a:p>
            <a:r>
              <a:rPr lang="en-US" sz="4300" b="1" dirty="0"/>
              <a:t>Ch 2: </a:t>
            </a:r>
            <a:r>
              <a:rPr lang="en-GB" sz="4300" b="1" dirty="0"/>
              <a:t>The data science process</a:t>
            </a:r>
            <a:endParaRPr lang="en-US" sz="4300" b="1" dirty="0"/>
          </a:p>
          <a:p>
            <a:endParaRPr lang="en-US" dirty="0"/>
          </a:p>
          <a:p>
            <a:endParaRPr lang="en-US" dirty="0"/>
          </a:p>
          <a:p>
            <a:r>
              <a:rPr lang="en-US" dirty="0"/>
              <a:t>First Semester 2022/2023</a:t>
            </a:r>
          </a:p>
        </p:txBody>
      </p:sp>
      <p:sp>
        <p:nvSpPr>
          <p:cNvPr id="4" name="Slide Number Placeholder 3">
            <a:extLst>
              <a:ext uri="{FF2B5EF4-FFF2-40B4-BE49-F238E27FC236}">
                <a16:creationId xmlns:a16="http://schemas.microsoft.com/office/drawing/2014/main" id="{B20B4A18-C4F8-7AE7-BBBA-5CA7F6675B67}"/>
              </a:ext>
            </a:extLst>
          </p:cNvPr>
          <p:cNvSpPr>
            <a:spLocks noGrp="1"/>
          </p:cNvSpPr>
          <p:nvPr>
            <p:ph type="sldNum" sz="quarter" idx="12"/>
          </p:nvPr>
        </p:nvSpPr>
        <p:spPr/>
        <p:txBody>
          <a:bodyPr/>
          <a:lstStyle/>
          <a:p>
            <a:fld id="{450936E2-4E32-4B25-89D4-F368E54952C6}" type="slidenum">
              <a:rPr lang="en-GB" smtClean="0"/>
              <a:t>1</a:t>
            </a:fld>
            <a:endParaRPr lang="en-GB"/>
          </a:p>
        </p:txBody>
      </p:sp>
    </p:spTree>
    <p:extLst>
      <p:ext uri="{BB962C8B-B14F-4D97-AF65-F5344CB8AC3E}">
        <p14:creationId xmlns:p14="http://schemas.microsoft.com/office/powerpoint/2010/main" val="27029692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6A685-7AF2-A51B-C01C-A0FCFC35050F}"/>
              </a:ext>
            </a:extLst>
          </p:cNvPr>
          <p:cNvSpPr>
            <a:spLocks noGrp="1"/>
          </p:cNvSpPr>
          <p:nvPr>
            <p:ph type="title"/>
          </p:nvPr>
        </p:nvSpPr>
        <p:spPr/>
        <p:txBody>
          <a:bodyPr/>
          <a:lstStyle/>
          <a:p>
            <a:pPr algn="ctr"/>
            <a:r>
              <a:rPr lang="en-GB" b="1" dirty="0"/>
              <a:t>2.3.2 Don’t be afraid to shop around </a:t>
            </a:r>
          </a:p>
        </p:txBody>
      </p:sp>
      <p:sp>
        <p:nvSpPr>
          <p:cNvPr id="3" name="Content Placeholder 2">
            <a:extLst>
              <a:ext uri="{FF2B5EF4-FFF2-40B4-BE49-F238E27FC236}">
                <a16:creationId xmlns:a16="http://schemas.microsoft.com/office/drawing/2014/main" id="{CEF58A44-2172-5994-8D1E-28F9E9A770A9}"/>
              </a:ext>
            </a:extLst>
          </p:cNvPr>
          <p:cNvSpPr>
            <a:spLocks noGrp="1"/>
          </p:cNvSpPr>
          <p:nvPr>
            <p:ph idx="1"/>
          </p:nvPr>
        </p:nvSpPr>
        <p:spPr/>
        <p:txBody>
          <a:bodyPr>
            <a:normAutofit fontScale="92500" lnSpcReduction="20000"/>
          </a:bodyPr>
          <a:lstStyle/>
          <a:p>
            <a:r>
              <a:rPr lang="en-GB" dirty="0"/>
              <a:t>If data isn’t available inside your organization, look outside your organization’s walls. Many companies specialize in collecting valuable information. For instance, Nielsen and GFK are well known for this in the retail industry. Other companies provide data so that you, in turn, can enrich their services and ecosystem. Such is the case with Twitter, LinkedIn, and Facebook. Although data is considered an asset more valuable than oil by certain companies, more and more governments and organizations share their data for free with the world. This data can be of excellent quality; it depends on the institution that creates and manages it. The information they share covers a broad range of topics such as the number of accidents or amount of drug abuse in a certain region and its demographics. This data is helpful when you want to enrich proprietary data but also convenient when training your data science skills at home. Table 2.1 shows only a small selection from the growing number of open-data providers. </a:t>
            </a:r>
          </a:p>
        </p:txBody>
      </p:sp>
      <p:sp>
        <p:nvSpPr>
          <p:cNvPr id="4" name="Slide Number Placeholder 3">
            <a:extLst>
              <a:ext uri="{FF2B5EF4-FFF2-40B4-BE49-F238E27FC236}">
                <a16:creationId xmlns:a16="http://schemas.microsoft.com/office/drawing/2014/main" id="{81B46B99-1A12-BC06-E084-21F9B0C13351}"/>
              </a:ext>
            </a:extLst>
          </p:cNvPr>
          <p:cNvSpPr>
            <a:spLocks noGrp="1"/>
          </p:cNvSpPr>
          <p:nvPr>
            <p:ph type="sldNum" sz="quarter" idx="12"/>
          </p:nvPr>
        </p:nvSpPr>
        <p:spPr/>
        <p:txBody>
          <a:bodyPr/>
          <a:lstStyle/>
          <a:p>
            <a:fld id="{450936E2-4E32-4B25-89D4-F368E54952C6}" type="slidenum">
              <a:rPr lang="en-GB" smtClean="0"/>
              <a:t>10</a:t>
            </a:fld>
            <a:endParaRPr lang="en-GB"/>
          </a:p>
        </p:txBody>
      </p:sp>
    </p:spTree>
    <p:extLst>
      <p:ext uri="{BB962C8B-B14F-4D97-AF65-F5344CB8AC3E}">
        <p14:creationId xmlns:p14="http://schemas.microsoft.com/office/powerpoint/2010/main" val="41441118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4681BB65-11F0-290E-4773-BDBD143F2016}"/>
              </a:ext>
            </a:extLst>
          </p:cNvPr>
          <p:cNvPicPr>
            <a:picLocks noGrp="1" noChangeAspect="1"/>
          </p:cNvPicPr>
          <p:nvPr>
            <p:ph idx="1"/>
          </p:nvPr>
        </p:nvPicPr>
        <p:blipFill>
          <a:blip r:embed="rId2"/>
          <a:stretch>
            <a:fillRect/>
          </a:stretch>
        </p:blipFill>
        <p:spPr>
          <a:xfrm>
            <a:off x="394607" y="1171221"/>
            <a:ext cx="11402786" cy="4515557"/>
          </a:xfrm>
        </p:spPr>
      </p:pic>
      <p:sp>
        <p:nvSpPr>
          <p:cNvPr id="4" name="Slide Number Placeholder 3">
            <a:extLst>
              <a:ext uri="{FF2B5EF4-FFF2-40B4-BE49-F238E27FC236}">
                <a16:creationId xmlns:a16="http://schemas.microsoft.com/office/drawing/2014/main" id="{733ABFD5-F21A-CCCA-940B-4F86420F31F5}"/>
              </a:ext>
            </a:extLst>
          </p:cNvPr>
          <p:cNvSpPr>
            <a:spLocks noGrp="1"/>
          </p:cNvSpPr>
          <p:nvPr>
            <p:ph type="sldNum" sz="quarter" idx="12"/>
          </p:nvPr>
        </p:nvSpPr>
        <p:spPr/>
        <p:txBody>
          <a:bodyPr/>
          <a:lstStyle/>
          <a:p>
            <a:fld id="{450936E2-4E32-4B25-89D4-F368E54952C6}" type="slidenum">
              <a:rPr lang="en-GB" smtClean="0"/>
              <a:t>11</a:t>
            </a:fld>
            <a:endParaRPr lang="en-GB"/>
          </a:p>
        </p:txBody>
      </p:sp>
    </p:spTree>
    <p:extLst>
      <p:ext uri="{BB962C8B-B14F-4D97-AF65-F5344CB8AC3E}">
        <p14:creationId xmlns:p14="http://schemas.microsoft.com/office/powerpoint/2010/main" val="133154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32B74B-3F66-488E-FBF8-6903A21E97E3}"/>
              </a:ext>
            </a:extLst>
          </p:cNvPr>
          <p:cNvSpPr>
            <a:spLocks noGrp="1"/>
          </p:cNvSpPr>
          <p:nvPr>
            <p:ph type="title"/>
          </p:nvPr>
        </p:nvSpPr>
        <p:spPr/>
        <p:txBody>
          <a:bodyPr/>
          <a:lstStyle/>
          <a:p>
            <a:pPr algn="ctr"/>
            <a:r>
              <a:rPr lang="en-GB" b="1" dirty="0"/>
              <a:t>Step 3: Cleansing, integrating, and transforming data</a:t>
            </a:r>
          </a:p>
        </p:txBody>
      </p:sp>
      <p:sp>
        <p:nvSpPr>
          <p:cNvPr id="3" name="Content Placeholder 2">
            <a:extLst>
              <a:ext uri="{FF2B5EF4-FFF2-40B4-BE49-F238E27FC236}">
                <a16:creationId xmlns:a16="http://schemas.microsoft.com/office/drawing/2014/main" id="{BBBB14AF-2675-C6E5-5575-689E916E6CA2}"/>
              </a:ext>
            </a:extLst>
          </p:cNvPr>
          <p:cNvSpPr>
            <a:spLocks noGrp="1"/>
          </p:cNvSpPr>
          <p:nvPr>
            <p:ph idx="1"/>
          </p:nvPr>
        </p:nvSpPr>
        <p:spPr/>
        <p:txBody>
          <a:bodyPr>
            <a:normAutofit fontScale="92500" lnSpcReduction="20000"/>
          </a:bodyPr>
          <a:lstStyle/>
          <a:p>
            <a:r>
              <a:rPr lang="en-GB" dirty="0"/>
              <a:t>The data received from the data retrieval phase is likely to be “a diamond in the rough.” Your task now is to sanitize and prepare it for use in the modelling and reporting phase. Doing so is tremendously important because your models will perform better and you’ll lose less time trying to fix strange output. It can’t be mentioned nearly enough times: garbage in equals garbage out. Your model needs the data in a specific format, so data transformation will always come into play. It’s a good habit to correct data errors as early on in the process as possible. However, this isn’t always possible in a realistic setting, so you’ll need to take corrective actions in your program. Figure 2.4 shows the most common actions to take during the data cleansing, integration, and transformation phase. This mind map may look a bit abstract for now, but we’ll handle all of these points in more detail in the next sections. You’ll see a great commonality among all of these actions</a:t>
            </a:r>
          </a:p>
        </p:txBody>
      </p:sp>
      <p:sp>
        <p:nvSpPr>
          <p:cNvPr id="4" name="Slide Number Placeholder 3">
            <a:extLst>
              <a:ext uri="{FF2B5EF4-FFF2-40B4-BE49-F238E27FC236}">
                <a16:creationId xmlns:a16="http://schemas.microsoft.com/office/drawing/2014/main" id="{12ACC658-C89B-3062-44CF-D434E5A4A76E}"/>
              </a:ext>
            </a:extLst>
          </p:cNvPr>
          <p:cNvSpPr>
            <a:spLocks noGrp="1"/>
          </p:cNvSpPr>
          <p:nvPr>
            <p:ph type="sldNum" sz="quarter" idx="12"/>
          </p:nvPr>
        </p:nvSpPr>
        <p:spPr/>
        <p:txBody>
          <a:bodyPr/>
          <a:lstStyle/>
          <a:p>
            <a:fld id="{450936E2-4E32-4B25-89D4-F368E54952C6}" type="slidenum">
              <a:rPr lang="en-GB" smtClean="0"/>
              <a:t>12</a:t>
            </a:fld>
            <a:endParaRPr lang="en-GB"/>
          </a:p>
        </p:txBody>
      </p:sp>
    </p:spTree>
    <p:extLst>
      <p:ext uri="{BB962C8B-B14F-4D97-AF65-F5344CB8AC3E}">
        <p14:creationId xmlns:p14="http://schemas.microsoft.com/office/powerpoint/2010/main" val="800218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94A88F7B-9AF4-26D6-95B9-5C7117B8DD8A}"/>
              </a:ext>
            </a:extLst>
          </p:cNvPr>
          <p:cNvPicPr>
            <a:picLocks noGrp="1" noChangeAspect="1"/>
          </p:cNvPicPr>
          <p:nvPr>
            <p:ph idx="1"/>
          </p:nvPr>
        </p:nvPicPr>
        <p:blipFill>
          <a:blip r:embed="rId2"/>
          <a:stretch>
            <a:fillRect/>
          </a:stretch>
        </p:blipFill>
        <p:spPr>
          <a:xfrm>
            <a:off x="2765912" y="293128"/>
            <a:ext cx="6660175" cy="6271743"/>
          </a:xfrm>
        </p:spPr>
      </p:pic>
      <p:sp>
        <p:nvSpPr>
          <p:cNvPr id="4" name="Slide Number Placeholder 3">
            <a:extLst>
              <a:ext uri="{FF2B5EF4-FFF2-40B4-BE49-F238E27FC236}">
                <a16:creationId xmlns:a16="http://schemas.microsoft.com/office/drawing/2014/main" id="{E101E324-495F-388C-B184-E4AC7B48248F}"/>
              </a:ext>
            </a:extLst>
          </p:cNvPr>
          <p:cNvSpPr>
            <a:spLocks noGrp="1"/>
          </p:cNvSpPr>
          <p:nvPr>
            <p:ph type="sldNum" sz="quarter" idx="12"/>
          </p:nvPr>
        </p:nvSpPr>
        <p:spPr/>
        <p:txBody>
          <a:bodyPr/>
          <a:lstStyle/>
          <a:p>
            <a:fld id="{450936E2-4E32-4B25-89D4-F368E54952C6}" type="slidenum">
              <a:rPr lang="en-GB" smtClean="0"/>
              <a:t>13</a:t>
            </a:fld>
            <a:endParaRPr lang="en-GB"/>
          </a:p>
        </p:txBody>
      </p:sp>
    </p:spTree>
    <p:extLst>
      <p:ext uri="{BB962C8B-B14F-4D97-AF65-F5344CB8AC3E}">
        <p14:creationId xmlns:p14="http://schemas.microsoft.com/office/powerpoint/2010/main" val="33795537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6" name="Rectangle 3080">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91" name="Group 3082">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3084" name="Isosceles Triangle 308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5" name="Rectangle 3084">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074" name="Picture 2" descr="Extrapolation &amp; Interpolation: Definition, Examples - Statistics How To">
            <a:extLst>
              <a:ext uri="{FF2B5EF4-FFF2-40B4-BE49-F238E27FC236}">
                <a16:creationId xmlns:a16="http://schemas.microsoft.com/office/drawing/2014/main" id="{EAA42BF5-523C-993B-E153-092F7DAC67F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295320" y="2105154"/>
            <a:ext cx="6253212" cy="3717545"/>
          </a:xfrm>
          <a:prstGeom prst="rect">
            <a:avLst/>
          </a:prstGeom>
          <a:noFill/>
          <a:extLst>
            <a:ext uri="{909E8E84-426E-40DD-AFC4-6F175D3DCCD1}">
              <a14:hiddenFill xmlns:a14="http://schemas.microsoft.com/office/drawing/2010/main">
                <a:solidFill>
                  <a:srgbClr val="FFFFFF"/>
                </a:solidFill>
              </a14:hiddenFill>
            </a:ext>
          </a:extLst>
        </p:spPr>
      </p:pic>
      <p:grpSp>
        <p:nvGrpSpPr>
          <p:cNvPr id="3087" name="Group 3086">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3088" name="Rectangle 3087">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9" name="Isosceles Triangle 3088">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217D4CD0-2D6C-4CFF-E06B-85B03D2295A6}"/>
              </a:ext>
            </a:extLst>
          </p:cNvPr>
          <p:cNvSpPr>
            <a:spLocks noGrp="1"/>
          </p:cNvSpPr>
          <p:nvPr>
            <p:ph type="sldNum" sz="quarter" idx="12"/>
          </p:nvPr>
        </p:nvSpPr>
        <p:spPr>
          <a:xfrm>
            <a:off x="8805333" y="6356350"/>
            <a:ext cx="2743200" cy="365125"/>
          </a:xfrm>
        </p:spPr>
        <p:txBody>
          <a:bodyPr>
            <a:normAutofit/>
          </a:bodyPr>
          <a:lstStyle/>
          <a:p>
            <a:pPr>
              <a:spcAft>
                <a:spcPts val="600"/>
              </a:spcAft>
            </a:pPr>
            <a:fld id="{450936E2-4E32-4B25-89D4-F368E54952C6}" type="slidenum">
              <a:rPr lang="en-GB" smtClean="0"/>
              <a:pPr>
                <a:spcAft>
                  <a:spcPts val="600"/>
                </a:spcAft>
              </a:pPr>
              <a:t>14</a:t>
            </a:fld>
            <a:endParaRPr lang="en-GB"/>
          </a:p>
        </p:txBody>
      </p:sp>
      <p:pic>
        <p:nvPicPr>
          <p:cNvPr id="5" name="Picture 2" descr="How to Create Dummy Variables in Python with Pandas? - GeeksforGeeks">
            <a:extLst>
              <a:ext uri="{FF2B5EF4-FFF2-40B4-BE49-F238E27FC236}">
                <a16:creationId xmlns:a16="http://schemas.microsoft.com/office/drawing/2014/main" id="{F839DCBE-7336-5EF3-5565-FBF6BCBF6B3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55175" y="1782763"/>
            <a:ext cx="3583963" cy="4394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72410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6CDEC399-E766-AD0B-E9D1-F0D965167D7A}"/>
              </a:ext>
            </a:extLst>
          </p:cNvPr>
          <p:cNvPicPr>
            <a:picLocks noGrp="1" noChangeAspect="1"/>
          </p:cNvPicPr>
          <p:nvPr>
            <p:ph idx="1"/>
          </p:nvPr>
        </p:nvPicPr>
        <p:blipFill>
          <a:blip r:embed="rId2"/>
          <a:stretch>
            <a:fillRect/>
          </a:stretch>
        </p:blipFill>
        <p:spPr>
          <a:xfrm>
            <a:off x="2083329" y="680986"/>
            <a:ext cx="8025341" cy="5496027"/>
          </a:xfrm>
        </p:spPr>
      </p:pic>
      <p:sp>
        <p:nvSpPr>
          <p:cNvPr id="4" name="Slide Number Placeholder 3">
            <a:extLst>
              <a:ext uri="{FF2B5EF4-FFF2-40B4-BE49-F238E27FC236}">
                <a16:creationId xmlns:a16="http://schemas.microsoft.com/office/drawing/2014/main" id="{90649A82-F0E5-AC97-9A6B-C45AF4F925A0}"/>
              </a:ext>
            </a:extLst>
          </p:cNvPr>
          <p:cNvSpPr>
            <a:spLocks noGrp="1"/>
          </p:cNvSpPr>
          <p:nvPr>
            <p:ph type="sldNum" sz="quarter" idx="12"/>
          </p:nvPr>
        </p:nvSpPr>
        <p:spPr/>
        <p:txBody>
          <a:bodyPr/>
          <a:lstStyle/>
          <a:p>
            <a:fld id="{450936E2-4E32-4B25-89D4-F368E54952C6}" type="slidenum">
              <a:rPr lang="en-GB" smtClean="0"/>
              <a:t>15</a:t>
            </a:fld>
            <a:endParaRPr lang="en-GB"/>
          </a:p>
        </p:txBody>
      </p:sp>
    </p:spTree>
    <p:extLst>
      <p:ext uri="{BB962C8B-B14F-4D97-AF65-F5344CB8AC3E}">
        <p14:creationId xmlns:p14="http://schemas.microsoft.com/office/powerpoint/2010/main" val="8395016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7FD06954-F09D-FB10-0D62-D6FFCAF99570}"/>
              </a:ext>
            </a:extLst>
          </p:cNvPr>
          <p:cNvPicPr>
            <a:picLocks noGrp="1" noChangeAspect="1"/>
          </p:cNvPicPr>
          <p:nvPr>
            <p:ph idx="1"/>
          </p:nvPr>
        </p:nvPicPr>
        <p:blipFill>
          <a:blip r:embed="rId2"/>
          <a:stretch>
            <a:fillRect/>
          </a:stretch>
        </p:blipFill>
        <p:spPr>
          <a:xfrm>
            <a:off x="2103579" y="914904"/>
            <a:ext cx="7984841" cy="5028191"/>
          </a:xfrm>
        </p:spPr>
      </p:pic>
      <p:sp>
        <p:nvSpPr>
          <p:cNvPr id="4" name="Slide Number Placeholder 3">
            <a:extLst>
              <a:ext uri="{FF2B5EF4-FFF2-40B4-BE49-F238E27FC236}">
                <a16:creationId xmlns:a16="http://schemas.microsoft.com/office/drawing/2014/main" id="{602BCA6B-D148-5A8A-94D9-E71D85AE49DF}"/>
              </a:ext>
            </a:extLst>
          </p:cNvPr>
          <p:cNvSpPr>
            <a:spLocks noGrp="1"/>
          </p:cNvSpPr>
          <p:nvPr>
            <p:ph type="sldNum" sz="quarter" idx="12"/>
          </p:nvPr>
        </p:nvSpPr>
        <p:spPr/>
        <p:txBody>
          <a:bodyPr/>
          <a:lstStyle/>
          <a:p>
            <a:fld id="{450936E2-4E32-4B25-89D4-F368E54952C6}" type="slidenum">
              <a:rPr lang="en-GB" smtClean="0"/>
              <a:t>16</a:t>
            </a:fld>
            <a:endParaRPr lang="en-GB"/>
          </a:p>
        </p:txBody>
      </p:sp>
    </p:spTree>
    <p:extLst>
      <p:ext uri="{BB962C8B-B14F-4D97-AF65-F5344CB8AC3E}">
        <p14:creationId xmlns:p14="http://schemas.microsoft.com/office/powerpoint/2010/main" val="1914956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2855C37E-CA7D-3B7B-4BB4-3ADFFF32CDCC}"/>
              </a:ext>
            </a:extLst>
          </p:cNvPr>
          <p:cNvPicPr>
            <a:picLocks noGrp="1" noChangeAspect="1"/>
          </p:cNvPicPr>
          <p:nvPr>
            <p:ph idx="1"/>
          </p:nvPr>
        </p:nvPicPr>
        <p:blipFill>
          <a:blip r:embed="rId2"/>
          <a:stretch>
            <a:fillRect/>
          </a:stretch>
        </p:blipFill>
        <p:spPr>
          <a:xfrm>
            <a:off x="3685296" y="634766"/>
            <a:ext cx="4696480" cy="2648320"/>
          </a:xfrm>
        </p:spPr>
      </p:pic>
      <p:sp>
        <p:nvSpPr>
          <p:cNvPr id="4" name="Slide Number Placeholder 3">
            <a:extLst>
              <a:ext uri="{FF2B5EF4-FFF2-40B4-BE49-F238E27FC236}">
                <a16:creationId xmlns:a16="http://schemas.microsoft.com/office/drawing/2014/main" id="{1CBA1798-25F9-6B7C-B006-AA3B78EA4051}"/>
              </a:ext>
            </a:extLst>
          </p:cNvPr>
          <p:cNvSpPr>
            <a:spLocks noGrp="1"/>
          </p:cNvSpPr>
          <p:nvPr>
            <p:ph type="sldNum" sz="quarter" idx="12"/>
          </p:nvPr>
        </p:nvSpPr>
        <p:spPr/>
        <p:txBody>
          <a:bodyPr/>
          <a:lstStyle/>
          <a:p>
            <a:fld id="{450936E2-4E32-4B25-89D4-F368E54952C6}" type="slidenum">
              <a:rPr lang="en-GB" smtClean="0"/>
              <a:t>17</a:t>
            </a:fld>
            <a:endParaRPr lang="en-GB"/>
          </a:p>
        </p:txBody>
      </p:sp>
      <p:pic>
        <p:nvPicPr>
          <p:cNvPr id="8" name="Picture 7">
            <a:extLst>
              <a:ext uri="{FF2B5EF4-FFF2-40B4-BE49-F238E27FC236}">
                <a16:creationId xmlns:a16="http://schemas.microsoft.com/office/drawing/2014/main" id="{C3EF19C5-2D0E-2C43-E988-4EBE6D2C5186}"/>
              </a:ext>
            </a:extLst>
          </p:cNvPr>
          <p:cNvPicPr>
            <a:picLocks noChangeAspect="1"/>
          </p:cNvPicPr>
          <p:nvPr/>
        </p:nvPicPr>
        <p:blipFill>
          <a:blip r:embed="rId3"/>
          <a:stretch>
            <a:fillRect/>
          </a:stretch>
        </p:blipFill>
        <p:spPr>
          <a:xfrm>
            <a:off x="2147336" y="3429000"/>
            <a:ext cx="7897327" cy="1790950"/>
          </a:xfrm>
          <a:prstGeom prst="rect">
            <a:avLst/>
          </a:prstGeom>
        </p:spPr>
      </p:pic>
    </p:spTree>
    <p:extLst>
      <p:ext uri="{BB962C8B-B14F-4D97-AF65-F5344CB8AC3E}">
        <p14:creationId xmlns:p14="http://schemas.microsoft.com/office/powerpoint/2010/main" val="3935936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39548443-DF62-A96D-AC47-A2236F1E4128}"/>
              </a:ext>
            </a:extLst>
          </p:cNvPr>
          <p:cNvPicPr>
            <a:picLocks noGrp="1" noChangeAspect="1"/>
          </p:cNvPicPr>
          <p:nvPr>
            <p:ph idx="1"/>
          </p:nvPr>
        </p:nvPicPr>
        <p:blipFill>
          <a:blip r:embed="rId2"/>
          <a:stretch>
            <a:fillRect/>
          </a:stretch>
        </p:blipFill>
        <p:spPr>
          <a:xfrm>
            <a:off x="2287622" y="198576"/>
            <a:ext cx="7616756" cy="6460847"/>
          </a:xfrm>
        </p:spPr>
      </p:pic>
      <p:sp>
        <p:nvSpPr>
          <p:cNvPr id="4" name="Slide Number Placeholder 3">
            <a:extLst>
              <a:ext uri="{FF2B5EF4-FFF2-40B4-BE49-F238E27FC236}">
                <a16:creationId xmlns:a16="http://schemas.microsoft.com/office/drawing/2014/main" id="{AC85A245-3490-0B99-C717-9B1E2DEE769F}"/>
              </a:ext>
            </a:extLst>
          </p:cNvPr>
          <p:cNvSpPr>
            <a:spLocks noGrp="1"/>
          </p:cNvSpPr>
          <p:nvPr>
            <p:ph type="sldNum" sz="quarter" idx="12"/>
          </p:nvPr>
        </p:nvSpPr>
        <p:spPr/>
        <p:txBody>
          <a:bodyPr/>
          <a:lstStyle/>
          <a:p>
            <a:fld id="{450936E2-4E32-4B25-89D4-F368E54952C6}" type="slidenum">
              <a:rPr lang="en-GB" smtClean="0"/>
              <a:t>18</a:t>
            </a:fld>
            <a:endParaRPr lang="en-GB"/>
          </a:p>
        </p:txBody>
      </p:sp>
    </p:spTree>
    <p:extLst>
      <p:ext uri="{BB962C8B-B14F-4D97-AF65-F5344CB8AC3E}">
        <p14:creationId xmlns:p14="http://schemas.microsoft.com/office/powerpoint/2010/main" val="41633885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8AE0F-27DC-3E53-FE28-56047160F9E5}"/>
              </a:ext>
            </a:extLst>
          </p:cNvPr>
          <p:cNvSpPr>
            <a:spLocks noGrp="1"/>
          </p:cNvSpPr>
          <p:nvPr>
            <p:ph type="title"/>
          </p:nvPr>
        </p:nvSpPr>
        <p:spPr/>
        <p:txBody>
          <a:bodyPr/>
          <a:lstStyle/>
          <a:p>
            <a:pPr algn="ctr"/>
            <a:r>
              <a:rPr lang="en-GB" b="1" dirty="0"/>
              <a:t>DEALING WITH MISSING VALUES </a:t>
            </a:r>
          </a:p>
        </p:txBody>
      </p:sp>
      <p:sp>
        <p:nvSpPr>
          <p:cNvPr id="3" name="Content Placeholder 2">
            <a:extLst>
              <a:ext uri="{FF2B5EF4-FFF2-40B4-BE49-F238E27FC236}">
                <a16:creationId xmlns:a16="http://schemas.microsoft.com/office/drawing/2014/main" id="{1DBBD5DC-B735-E99C-6BF4-502C8BA187B9}"/>
              </a:ext>
            </a:extLst>
          </p:cNvPr>
          <p:cNvSpPr>
            <a:spLocks noGrp="1"/>
          </p:cNvSpPr>
          <p:nvPr>
            <p:ph idx="1"/>
          </p:nvPr>
        </p:nvSpPr>
        <p:spPr/>
        <p:txBody>
          <a:bodyPr/>
          <a:lstStyle/>
          <a:p>
            <a:r>
              <a:rPr lang="en-GB" dirty="0"/>
              <a:t>Missing values aren’t necessarily wrong, but you still need to handle them separately; certain </a:t>
            </a:r>
            <a:r>
              <a:rPr lang="en-GB" dirty="0" err="1"/>
              <a:t>modeling</a:t>
            </a:r>
            <a:r>
              <a:rPr lang="en-GB" dirty="0"/>
              <a:t> techniques can’t handle missing values. They might be an indicator that something went wrong in your data collection or that an error happened in the ETL process. </a:t>
            </a:r>
          </a:p>
        </p:txBody>
      </p:sp>
      <p:sp>
        <p:nvSpPr>
          <p:cNvPr id="4" name="Slide Number Placeholder 3">
            <a:extLst>
              <a:ext uri="{FF2B5EF4-FFF2-40B4-BE49-F238E27FC236}">
                <a16:creationId xmlns:a16="http://schemas.microsoft.com/office/drawing/2014/main" id="{605120C3-3DB5-824C-C75D-C9DB2824CE4A}"/>
              </a:ext>
            </a:extLst>
          </p:cNvPr>
          <p:cNvSpPr>
            <a:spLocks noGrp="1"/>
          </p:cNvSpPr>
          <p:nvPr>
            <p:ph type="sldNum" sz="quarter" idx="12"/>
          </p:nvPr>
        </p:nvSpPr>
        <p:spPr/>
        <p:txBody>
          <a:bodyPr/>
          <a:lstStyle/>
          <a:p>
            <a:fld id="{450936E2-4E32-4B25-89D4-F368E54952C6}" type="slidenum">
              <a:rPr lang="en-GB" smtClean="0"/>
              <a:t>19</a:t>
            </a:fld>
            <a:endParaRPr lang="en-GB"/>
          </a:p>
        </p:txBody>
      </p:sp>
    </p:spTree>
    <p:extLst>
      <p:ext uri="{BB962C8B-B14F-4D97-AF65-F5344CB8AC3E}">
        <p14:creationId xmlns:p14="http://schemas.microsoft.com/office/powerpoint/2010/main" val="285861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B2BC01-0382-C3F2-D02B-825B1F1F4E99}"/>
              </a:ext>
            </a:extLst>
          </p:cNvPr>
          <p:cNvSpPr>
            <a:spLocks noGrp="1"/>
          </p:cNvSpPr>
          <p:nvPr>
            <p:ph type="title"/>
          </p:nvPr>
        </p:nvSpPr>
        <p:spPr/>
        <p:txBody>
          <a:bodyPr/>
          <a:lstStyle/>
          <a:p>
            <a:pPr algn="ctr"/>
            <a:r>
              <a:rPr lang="en-GB" b="1" dirty="0"/>
              <a:t>This chapter covers:</a:t>
            </a:r>
          </a:p>
        </p:txBody>
      </p:sp>
      <p:sp>
        <p:nvSpPr>
          <p:cNvPr id="3" name="Content Placeholder 2">
            <a:extLst>
              <a:ext uri="{FF2B5EF4-FFF2-40B4-BE49-F238E27FC236}">
                <a16:creationId xmlns:a16="http://schemas.microsoft.com/office/drawing/2014/main" id="{A319D121-B5E0-CA79-1471-2087F9DB565A}"/>
              </a:ext>
            </a:extLst>
          </p:cNvPr>
          <p:cNvSpPr>
            <a:spLocks noGrp="1"/>
          </p:cNvSpPr>
          <p:nvPr>
            <p:ph idx="1"/>
          </p:nvPr>
        </p:nvSpPr>
        <p:spPr/>
        <p:txBody>
          <a:bodyPr/>
          <a:lstStyle/>
          <a:p>
            <a:r>
              <a:rPr lang="en-GB" dirty="0"/>
              <a:t>Understanding the flow of a data science process </a:t>
            </a:r>
          </a:p>
          <a:p>
            <a:r>
              <a:rPr lang="en-GB" dirty="0"/>
              <a:t>Discussing the steps in a data science process </a:t>
            </a:r>
          </a:p>
        </p:txBody>
      </p:sp>
      <p:sp>
        <p:nvSpPr>
          <p:cNvPr id="4" name="Slide Number Placeholder 3">
            <a:extLst>
              <a:ext uri="{FF2B5EF4-FFF2-40B4-BE49-F238E27FC236}">
                <a16:creationId xmlns:a16="http://schemas.microsoft.com/office/drawing/2014/main" id="{19494228-3530-C66C-6888-BAD2075343A2}"/>
              </a:ext>
            </a:extLst>
          </p:cNvPr>
          <p:cNvSpPr>
            <a:spLocks noGrp="1"/>
          </p:cNvSpPr>
          <p:nvPr>
            <p:ph type="sldNum" sz="quarter" idx="12"/>
          </p:nvPr>
        </p:nvSpPr>
        <p:spPr/>
        <p:txBody>
          <a:bodyPr/>
          <a:lstStyle/>
          <a:p>
            <a:fld id="{450936E2-4E32-4B25-89D4-F368E54952C6}" type="slidenum">
              <a:rPr lang="en-GB" smtClean="0"/>
              <a:t>2</a:t>
            </a:fld>
            <a:endParaRPr lang="en-GB"/>
          </a:p>
        </p:txBody>
      </p:sp>
    </p:spTree>
    <p:extLst>
      <p:ext uri="{BB962C8B-B14F-4D97-AF65-F5344CB8AC3E}">
        <p14:creationId xmlns:p14="http://schemas.microsoft.com/office/powerpoint/2010/main" val="1055981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FD881-EC3A-A22B-FFC2-496BCF6ACFA6}"/>
              </a:ext>
            </a:extLst>
          </p:cNvPr>
          <p:cNvSpPr>
            <a:spLocks noGrp="1"/>
          </p:cNvSpPr>
          <p:nvPr>
            <p:ph type="title"/>
          </p:nvPr>
        </p:nvSpPr>
        <p:spPr/>
        <p:txBody>
          <a:bodyPr/>
          <a:lstStyle/>
          <a:p>
            <a:pPr algn="ctr"/>
            <a:r>
              <a:rPr lang="en-GB" b="1" dirty="0"/>
              <a:t>Step 4: Exploratory data analysis</a:t>
            </a:r>
          </a:p>
        </p:txBody>
      </p:sp>
      <p:sp>
        <p:nvSpPr>
          <p:cNvPr id="3" name="Content Placeholder 2">
            <a:extLst>
              <a:ext uri="{FF2B5EF4-FFF2-40B4-BE49-F238E27FC236}">
                <a16:creationId xmlns:a16="http://schemas.microsoft.com/office/drawing/2014/main" id="{9C51F1BF-15D8-BFC5-BA59-E5E6DD66FFAB}"/>
              </a:ext>
            </a:extLst>
          </p:cNvPr>
          <p:cNvSpPr>
            <a:spLocks noGrp="1"/>
          </p:cNvSpPr>
          <p:nvPr>
            <p:ph idx="1"/>
          </p:nvPr>
        </p:nvSpPr>
        <p:spPr/>
        <p:txBody>
          <a:bodyPr/>
          <a:lstStyle/>
          <a:p>
            <a:r>
              <a:rPr lang="en-GB" dirty="0"/>
              <a:t>During exploratory data analysis you take a deep dive into the data (see figure 2.14). Information becomes much easier to grasp when shown in a picture, therefore you mainly use graphical techniques to gain an understanding of your data and the interactions between variables. This phase is about exploring data, so keeping your mind open and your eyes peeled is essential during the exploratory data analysis phase. The goal isn’t to cleanse the data, but it’s common that you’ll still discover anomalies you missed before, forcing you to take a step back and fix them.</a:t>
            </a:r>
          </a:p>
        </p:txBody>
      </p:sp>
      <p:sp>
        <p:nvSpPr>
          <p:cNvPr id="4" name="Slide Number Placeholder 3">
            <a:extLst>
              <a:ext uri="{FF2B5EF4-FFF2-40B4-BE49-F238E27FC236}">
                <a16:creationId xmlns:a16="http://schemas.microsoft.com/office/drawing/2014/main" id="{BE788974-9F6A-5063-58E3-A7FD1C4E8ADD}"/>
              </a:ext>
            </a:extLst>
          </p:cNvPr>
          <p:cNvSpPr>
            <a:spLocks noGrp="1"/>
          </p:cNvSpPr>
          <p:nvPr>
            <p:ph type="sldNum" sz="quarter" idx="12"/>
          </p:nvPr>
        </p:nvSpPr>
        <p:spPr/>
        <p:txBody>
          <a:bodyPr/>
          <a:lstStyle/>
          <a:p>
            <a:fld id="{450936E2-4E32-4B25-89D4-F368E54952C6}" type="slidenum">
              <a:rPr lang="en-GB" smtClean="0"/>
              <a:t>20</a:t>
            </a:fld>
            <a:endParaRPr lang="en-GB"/>
          </a:p>
        </p:txBody>
      </p:sp>
    </p:spTree>
    <p:extLst>
      <p:ext uri="{BB962C8B-B14F-4D97-AF65-F5344CB8AC3E}">
        <p14:creationId xmlns:p14="http://schemas.microsoft.com/office/powerpoint/2010/main" val="33121539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8EB00432-4A96-5AB4-DD87-72FAE2C37526}"/>
              </a:ext>
            </a:extLst>
          </p:cNvPr>
          <p:cNvPicPr>
            <a:picLocks noGrp="1" noChangeAspect="1"/>
          </p:cNvPicPr>
          <p:nvPr>
            <p:ph idx="1"/>
          </p:nvPr>
        </p:nvPicPr>
        <p:blipFill>
          <a:blip r:embed="rId2"/>
          <a:stretch>
            <a:fillRect/>
          </a:stretch>
        </p:blipFill>
        <p:spPr>
          <a:xfrm>
            <a:off x="1536364" y="807366"/>
            <a:ext cx="9119271" cy="5243267"/>
          </a:xfrm>
        </p:spPr>
      </p:pic>
      <p:sp>
        <p:nvSpPr>
          <p:cNvPr id="4" name="Slide Number Placeholder 3">
            <a:extLst>
              <a:ext uri="{FF2B5EF4-FFF2-40B4-BE49-F238E27FC236}">
                <a16:creationId xmlns:a16="http://schemas.microsoft.com/office/drawing/2014/main" id="{285B253B-8B35-832C-F7EA-42491B15826A}"/>
              </a:ext>
            </a:extLst>
          </p:cNvPr>
          <p:cNvSpPr>
            <a:spLocks noGrp="1"/>
          </p:cNvSpPr>
          <p:nvPr>
            <p:ph type="sldNum" sz="quarter" idx="12"/>
          </p:nvPr>
        </p:nvSpPr>
        <p:spPr/>
        <p:txBody>
          <a:bodyPr/>
          <a:lstStyle/>
          <a:p>
            <a:fld id="{450936E2-4E32-4B25-89D4-F368E54952C6}" type="slidenum">
              <a:rPr lang="en-GB" smtClean="0"/>
              <a:t>21</a:t>
            </a:fld>
            <a:endParaRPr lang="en-GB"/>
          </a:p>
        </p:txBody>
      </p:sp>
    </p:spTree>
    <p:extLst>
      <p:ext uri="{BB962C8B-B14F-4D97-AF65-F5344CB8AC3E}">
        <p14:creationId xmlns:p14="http://schemas.microsoft.com/office/powerpoint/2010/main" val="18184881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067DC9-22C4-5747-0B7F-6EAA5962755D}"/>
              </a:ext>
            </a:extLst>
          </p:cNvPr>
          <p:cNvSpPr>
            <a:spLocks noGrp="1"/>
          </p:cNvSpPr>
          <p:nvPr>
            <p:ph idx="1"/>
          </p:nvPr>
        </p:nvSpPr>
        <p:spPr>
          <a:xfrm>
            <a:off x="838200" y="136525"/>
            <a:ext cx="10515600" cy="6040438"/>
          </a:xfrm>
        </p:spPr>
        <p:txBody>
          <a:bodyPr/>
          <a:lstStyle/>
          <a:p>
            <a:pPr marL="0" indent="0">
              <a:buNone/>
            </a:pPr>
            <a:endParaRPr lang="en-GB" dirty="0"/>
          </a:p>
          <a:p>
            <a:pPr marL="0" indent="0">
              <a:buNone/>
            </a:pPr>
            <a:endParaRPr lang="en-GB" dirty="0"/>
          </a:p>
          <a:p>
            <a:pPr marL="0" indent="0">
              <a:buNone/>
            </a:pPr>
            <a:r>
              <a:rPr lang="en-GB" dirty="0"/>
              <a:t>Mike Bostock has interactive examples </a:t>
            </a:r>
          </a:p>
          <a:p>
            <a:pPr marL="0" indent="0">
              <a:buNone/>
            </a:pPr>
            <a:r>
              <a:rPr lang="en-GB" dirty="0"/>
              <a:t>of almost any type of graph. </a:t>
            </a:r>
          </a:p>
          <a:p>
            <a:pPr marL="0" indent="0">
              <a:buNone/>
            </a:pPr>
            <a:r>
              <a:rPr lang="en-GB" dirty="0"/>
              <a:t>It’s worth spending time on </a:t>
            </a:r>
          </a:p>
          <a:p>
            <a:pPr marL="0" indent="0">
              <a:buNone/>
            </a:pPr>
            <a:r>
              <a:rPr lang="en-GB" dirty="0"/>
              <a:t>his website, though most </a:t>
            </a:r>
          </a:p>
          <a:p>
            <a:pPr marL="0" indent="0">
              <a:buNone/>
            </a:pPr>
            <a:r>
              <a:rPr lang="en-GB" dirty="0"/>
              <a:t>of his examples are more </a:t>
            </a:r>
          </a:p>
          <a:p>
            <a:pPr marL="0" indent="0">
              <a:buNone/>
            </a:pPr>
            <a:r>
              <a:rPr lang="en-GB" dirty="0"/>
              <a:t>useful for data presentation </a:t>
            </a:r>
          </a:p>
          <a:p>
            <a:pPr marL="0" indent="0">
              <a:buNone/>
            </a:pPr>
            <a:r>
              <a:rPr lang="en-GB" dirty="0"/>
              <a:t>than data exploration.</a:t>
            </a:r>
          </a:p>
        </p:txBody>
      </p:sp>
      <p:sp>
        <p:nvSpPr>
          <p:cNvPr id="4" name="Slide Number Placeholder 3">
            <a:extLst>
              <a:ext uri="{FF2B5EF4-FFF2-40B4-BE49-F238E27FC236}">
                <a16:creationId xmlns:a16="http://schemas.microsoft.com/office/drawing/2014/main" id="{25F657C3-83CB-17C9-799E-D2CDE774F44F}"/>
              </a:ext>
            </a:extLst>
          </p:cNvPr>
          <p:cNvSpPr>
            <a:spLocks noGrp="1"/>
          </p:cNvSpPr>
          <p:nvPr>
            <p:ph type="sldNum" sz="quarter" idx="12"/>
          </p:nvPr>
        </p:nvSpPr>
        <p:spPr/>
        <p:txBody>
          <a:bodyPr/>
          <a:lstStyle/>
          <a:p>
            <a:fld id="{450936E2-4E32-4B25-89D4-F368E54952C6}" type="slidenum">
              <a:rPr lang="en-GB" smtClean="0"/>
              <a:t>22</a:t>
            </a:fld>
            <a:endParaRPr lang="en-GB"/>
          </a:p>
        </p:txBody>
      </p:sp>
      <p:pic>
        <p:nvPicPr>
          <p:cNvPr id="6" name="Picture 5">
            <a:extLst>
              <a:ext uri="{FF2B5EF4-FFF2-40B4-BE49-F238E27FC236}">
                <a16:creationId xmlns:a16="http://schemas.microsoft.com/office/drawing/2014/main" id="{21A93A56-C75A-B649-B610-A37960A03160}"/>
              </a:ext>
            </a:extLst>
          </p:cNvPr>
          <p:cNvPicPr>
            <a:picLocks noChangeAspect="1"/>
          </p:cNvPicPr>
          <p:nvPr/>
        </p:nvPicPr>
        <p:blipFill>
          <a:blip r:embed="rId2"/>
          <a:stretch>
            <a:fillRect/>
          </a:stretch>
        </p:blipFill>
        <p:spPr>
          <a:xfrm>
            <a:off x="6507804" y="0"/>
            <a:ext cx="5399840" cy="6858000"/>
          </a:xfrm>
          <a:prstGeom prst="rect">
            <a:avLst/>
          </a:prstGeom>
        </p:spPr>
      </p:pic>
    </p:spTree>
    <p:extLst>
      <p:ext uri="{BB962C8B-B14F-4D97-AF65-F5344CB8AC3E}">
        <p14:creationId xmlns:p14="http://schemas.microsoft.com/office/powerpoint/2010/main" val="25636693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8098D8-F3B0-8352-1A8C-946E491CA220}"/>
              </a:ext>
            </a:extLst>
          </p:cNvPr>
          <p:cNvSpPr>
            <a:spLocks noGrp="1"/>
          </p:cNvSpPr>
          <p:nvPr>
            <p:ph type="title"/>
          </p:nvPr>
        </p:nvSpPr>
        <p:spPr/>
        <p:txBody>
          <a:bodyPr/>
          <a:lstStyle/>
          <a:p>
            <a:pPr algn="ctr"/>
            <a:r>
              <a:rPr lang="en-GB" b="1" dirty="0"/>
              <a:t>Step 5: Build the models</a:t>
            </a:r>
            <a:endParaRPr lang="en-GB" dirty="0"/>
          </a:p>
        </p:txBody>
      </p:sp>
      <p:sp>
        <p:nvSpPr>
          <p:cNvPr id="3" name="Content Placeholder 2">
            <a:extLst>
              <a:ext uri="{FF2B5EF4-FFF2-40B4-BE49-F238E27FC236}">
                <a16:creationId xmlns:a16="http://schemas.microsoft.com/office/drawing/2014/main" id="{08BDFC78-AF98-EAE0-45A4-1CD8B7DD8184}"/>
              </a:ext>
            </a:extLst>
          </p:cNvPr>
          <p:cNvSpPr>
            <a:spLocks noGrp="1"/>
          </p:cNvSpPr>
          <p:nvPr>
            <p:ph sz="half" idx="1"/>
          </p:nvPr>
        </p:nvSpPr>
        <p:spPr/>
        <p:txBody>
          <a:bodyPr>
            <a:normAutofit fontScale="92500" lnSpcReduction="10000"/>
          </a:bodyPr>
          <a:lstStyle/>
          <a:p>
            <a:r>
              <a:rPr lang="en-GB" dirty="0"/>
              <a:t>With clean data in place and a good understanding of the content, you’re ready to build models with the goal of making better predictions, classifying objects, or gaining an understanding of the system that you’re </a:t>
            </a:r>
            <a:r>
              <a:rPr lang="en-GB" dirty="0" err="1"/>
              <a:t>modeling</a:t>
            </a:r>
            <a:r>
              <a:rPr lang="en-GB" dirty="0"/>
              <a:t>. This phase is much more focused than the exploratory analysis step, because you know what you’re looking for and what you want the outcome to be. Figure 2.21 shows the components of model building</a:t>
            </a:r>
          </a:p>
        </p:txBody>
      </p:sp>
      <p:pic>
        <p:nvPicPr>
          <p:cNvPr id="7" name="Content Placeholder 6">
            <a:extLst>
              <a:ext uri="{FF2B5EF4-FFF2-40B4-BE49-F238E27FC236}">
                <a16:creationId xmlns:a16="http://schemas.microsoft.com/office/drawing/2014/main" id="{CBF5F933-9D00-F052-EF94-7B56FCE451A5}"/>
              </a:ext>
            </a:extLst>
          </p:cNvPr>
          <p:cNvPicPr>
            <a:picLocks noGrp="1" noChangeAspect="1"/>
          </p:cNvPicPr>
          <p:nvPr>
            <p:ph sz="half" idx="2"/>
          </p:nvPr>
        </p:nvPicPr>
        <p:blipFill>
          <a:blip r:embed="rId2"/>
          <a:stretch>
            <a:fillRect/>
          </a:stretch>
        </p:blipFill>
        <p:spPr>
          <a:xfrm>
            <a:off x="6019800" y="2071991"/>
            <a:ext cx="5229522" cy="3525164"/>
          </a:xfrm>
        </p:spPr>
      </p:pic>
      <p:sp>
        <p:nvSpPr>
          <p:cNvPr id="5" name="Slide Number Placeholder 4">
            <a:extLst>
              <a:ext uri="{FF2B5EF4-FFF2-40B4-BE49-F238E27FC236}">
                <a16:creationId xmlns:a16="http://schemas.microsoft.com/office/drawing/2014/main" id="{8583270A-A4ED-885F-D892-EFB928323368}"/>
              </a:ext>
            </a:extLst>
          </p:cNvPr>
          <p:cNvSpPr>
            <a:spLocks noGrp="1"/>
          </p:cNvSpPr>
          <p:nvPr>
            <p:ph type="sldNum" sz="quarter" idx="12"/>
          </p:nvPr>
        </p:nvSpPr>
        <p:spPr/>
        <p:txBody>
          <a:bodyPr/>
          <a:lstStyle/>
          <a:p>
            <a:fld id="{450936E2-4E32-4B25-89D4-F368E54952C6}" type="slidenum">
              <a:rPr lang="en-GB" smtClean="0"/>
              <a:t>23</a:t>
            </a:fld>
            <a:endParaRPr lang="en-GB"/>
          </a:p>
        </p:txBody>
      </p:sp>
    </p:spTree>
    <p:extLst>
      <p:ext uri="{BB962C8B-B14F-4D97-AF65-F5344CB8AC3E}">
        <p14:creationId xmlns:p14="http://schemas.microsoft.com/office/powerpoint/2010/main" val="487393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C3469-39E0-BD9D-76E5-8656A9E3B28B}"/>
              </a:ext>
            </a:extLst>
          </p:cNvPr>
          <p:cNvSpPr>
            <a:spLocks noGrp="1"/>
          </p:cNvSpPr>
          <p:nvPr>
            <p:ph idx="1"/>
          </p:nvPr>
        </p:nvSpPr>
        <p:spPr>
          <a:xfrm>
            <a:off x="838200" y="457200"/>
            <a:ext cx="10515600" cy="5719763"/>
          </a:xfrm>
        </p:spPr>
        <p:txBody>
          <a:bodyPr>
            <a:normAutofit lnSpcReduction="10000"/>
          </a:bodyPr>
          <a:lstStyle/>
          <a:p>
            <a:r>
              <a:rPr lang="en-GB" dirty="0"/>
              <a:t>The techniques you’ll use now are borrowed from the field of machine learning, data mining, and/or statistics. </a:t>
            </a:r>
          </a:p>
          <a:p>
            <a:r>
              <a:rPr lang="en-GB" dirty="0"/>
              <a:t>In this chapter we only explore the tip of the iceberg of existing techniques, while chapter 3 introduces them properly. It’s beyond the scope of this book to give you more than a conceptual introduction, but it’s enough to get you started; 20% of the techniques will help you in 80% of the cases because techniques overlap in what they try to accomplish. They often achieve their goals in similar but slightly different ways. Building a model is an iterative process. </a:t>
            </a:r>
          </a:p>
          <a:p>
            <a:r>
              <a:rPr lang="en-GB" dirty="0"/>
              <a:t>The way you build your model depends on whether you go with classic statistics or the somewhat more recent machine learning school, and the type of technique you want to use. Either way, most models consist of the following main steps: 1 Selection of a </a:t>
            </a:r>
            <a:r>
              <a:rPr lang="en-GB" dirty="0" err="1"/>
              <a:t>modeling</a:t>
            </a:r>
            <a:r>
              <a:rPr lang="en-GB" dirty="0"/>
              <a:t> technique and variables to enter in the model 2 Execution of the model 3 Diagnosis and model comparison</a:t>
            </a:r>
          </a:p>
        </p:txBody>
      </p:sp>
      <p:sp>
        <p:nvSpPr>
          <p:cNvPr id="4" name="Slide Number Placeholder 3">
            <a:extLst>
              <a:ext uri="{FF2B5EF4-FFF2-40B4-BE49-F238E27FC236}">
                <a16:creationId xmlns:a16="http://schemas.microsoft.com/office/drawing/2014/main" id="{24718454-9258-845E-B710-3C92FE1B19A9}"/>
              </a:ext>
            </a:extLst>
          </p:cNvPr>
          <p:cNvSpPr>
            <a:spLocks noGrp="1"/>
          </p:cNvSpPr>
          <p:nvPr>
            <p:ph type="sldNum" sz="quarter" idx="12"/>
          </p:nvPr>
        </p:nvSpPr>
        <p:spPr/>
        <p:txBody>
          <a:bodyPr/>
          <a:lstStyle/>
          <a:p>
            <a:fld id="{450936E2-4E32-4B25-89D4-F368E54952C6}" type="slidenum">
              <a:rPr lang="en-GB" smtClean="0"/>
              <a:t>24</a:t>
            </a:fld>
            <a:endParaRPr lang="en-GB"/>
          </a:p>
        </p:txBody>
      </p:sp>
    </p:spTree>
    <p:extLst>
      <p:ext uri="{BB962C8B-B14F-4D97-AF65-F5344CB8AC3E}">
        <p14:creationId xmlns:p14="http://schemas.microsoft.com/office/powerpoint/2010/main" val="8433862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BE065A-1BAF-3D61-1EBD-BA76DD8397A7}"/>
              </a:ext>
            </a:extLst>
          </p:cNvPr>
          <p:cNvSpPr>
            <a:spLocks noGrp="1"/>
          </p:cNvSpPr>
          <p:nvPr>
            <p:ph type="title"/>
          </p:nvPr>
        </p:nvSpPr>
        <p:spPr/>
        <p:txBody>
          <a:bodyPr/>
          <a:lstStyle/>
          <a:p>
            <a:pPr algn="ctr"/>
            <a:r>
              <a:rPr lang="en-GB" b="1" dirty="0"/>
              <a:t>Step 6: Presenting findings and building applications on top of them</a:t>
            </a:r>
          </a:p>
        </p:txBody>
      </p:sp>
      <p:sp>
        <p:nvSpPr>
          <p:cNvPr id="3" name="Content Placeholder 2">
            <a:extLst>
              <a:ext uri="{FF2B5EF4-FFF2-40B4-BE49-F238E27FC236}">
                <a16:creationId xmlns:a16="http://schemas.microsoft.com/office/drawing/2014/main" id="{ABD25C22-C219-D3B9-5B89-C5DAD6B95DBC}"/>
              </a:ext>
            </a:extLst>
          </p:cNvPr>
          <p:cNvSpPr>
            <a:spLocks noGrp="1"/>
          </p:cNvSpPr>
          <p:nvPr>
            <p:ph sz="half" idx="1"/>
          </p:nvPr>
        </p:nvSpPr>
        <p:spPr/>
        <p:txBody>
          <a:bodyPr/>
          <a:lstStyle/>
          <a:p>
            <a:pPr marL="0" indent="0">
              <a:buNone/>
            </a:pPr>
            <a:r>
              <a:rPr lang="en-GB" dirty="0"/>
              <a:t>After you’ve successfully </a:t>
            </a:r>
            <a:r>
              <a:rPr lang="en-GB" dirty="0" err="1"/>
              <a:t>analyzed</a:t>
            </a:r>
            <a:r>
              <a:rPr lang="en-GB" dirty="0"/>
              <a:t> the data and built a well-performing model, you’re ready to present your findings to the world (figure 2.28). This is an exciting part; all your hours of hard work have paid off and you can explain what you found to the stakeholders. </a:t>
            </a:r>
          </a:p>
        </p:txBody>
      </p:sp>
      <p:pic>
        <p:nvPicPr>
          <p:cNvPr id="7" name="Content Placeholder 6">
            <a:extLst>
              <a:ext uri="{FF2B5EF4-FFF2-40B4-BE49-F238E27FC236}">
                <a16:creationId xmlns:a16="http://schemas.microsoft.com/office/drawing/2014/main" id="{79D1FD5A-5486-ECFC-F1FB-467AD2D45D61}"/>
              </a:ext>
            </a:extLst>
          </p:cNvPr>
          <p:cNvPicPr>
            <a:picLocks noGrp="1" noChangeAspect="1"/>
          </p:cNvPicPr>
          <p:nvPr>
            <p:ph sz="half" idx="2"/>
          </p:nvPr>
        </p:nvPicPr>
        <p:blipFill>
          <a:blip r:embed="rId2"/>
          <a:stretch>
            <a:fillRect/>
          </a:stretch>
        </p:blipFill>
        <p:spPr>
          <a:xfrm>
            <a:off x="6242118" y="1825625"/>
            <a:ext cx="5111682" cy="3972059"/>
          </a:xfrm>
        </p:spPr>
      </p:pic>
      <p:sp>
        <p:nvSpPr>
          <p:cNvPr id="5" name="Slide Number Placeholder 4">
            <a:extLst>
              <a:ext uri="{FF2B5EF4-FFF2-40B4-BE49-F238E27FC236}">
                <a16:creationId xmlns:a16="http://schemas.microsoft.com/office/drawing/2014/main" id="{CE7065A7-1723-8FE6-C9E3-3FA4717E535F}"/>
              </a:ext>
            </a:extLst>
          </p:cNvPr>
          <p:cNvSpPr>
            <a:spLocks noGrp="1"/>
          </p:cNvSpPr>
          <p:nvPr>
            <p:ph type="sldNum" sz="quarter" idx="12"/>
          </p:nvPr>
        </p:nvSpPr>
        <p:spPr/>
        <p:txBody>
          <a:bodyPr/>
          <a:lstStyle/>
          <a:p>
            <a:fld id="{450936E2-4E32-4B25-89D4-F368E54952C6}" type="slidenum">
              <a:rPr lang="en-GB" smtClean="0"/>
              <a:t>25</a:t>
            </a:fld>
            <a:endParaRPr lang="en-GB"/>
          </a:p>
        </p:txBody>
      </p:sp>
    </p:spTree>
    <p:extLst>
      <p:ext uri="{BB962C8B-B14F-4D97-AF65-F5344CB8AC3E}">
        <p14:creationId xmlns:p14="http://schemas.microsoft.com/office/powerpoint/2010/main" val="17234032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BAC8-852A-84DA-F5E1-7DDBB5DA9319}"/>
              </a:ext>
            </a:extLst>
          </p:cNvPr>
          <p:cNvSpPr>
            <a:spLocks noGrp="1"/>
          </p:cNvSpPr>
          <p:nvPr>
            <p:ph type="title"/>
          </p:nvPr>
        </p:nvSpPr>
        <p:spPr>
          <a:xfrm>
            <a:off x="838200" y="365125"/>
            <a:ext cx="5066489" cy="1325563"/>
          </a:xfrm>
        </p:spPr>
        <p:txBody>
          <a:bodyPr/>
          <a:lstStyle/>
          <a:p>
            <a:pPr algn="ctr"/>
            <a:r>
              <a:rPr lang="en-GB" b="1" dirty="0"/>
              <a:t>Overview of the data science process</a:t>
            </a:r>
          </a:p>
        </p:txBody>
      </p:sp>
      <p:sp>
        <p:nvSpPr>
          <p:cNvPr id="3" name="Content Placeholder 2">
            <a:extLst>
              <a:ext uri="{FF2B5EF4-FFF2-40B4-BE49-F238E27FC236}">
                <a16:creationId xmlns:a16="http://schemas.microsoft.com/office/drawing/2014/main" id="{06694EA8-B4CA-82FE-0C7C-697AF1B9D06E}"/>
              </a:ext>
            </a:extLst>
          </p:cNvPr>
          <p:cNvSpPr>
            <a:spLocks noGrp="1"/>
          </p:cNvSpPr>
          <p:nvPr>
            <p:ph idx="1"/>
          </p:nvPr>
        </p:nvSpPr>
        <p:spPr>
          <a:xfrm>
            <a:off x="368969" y="1825625"/>
            <a:ext cx="5603814" cy="4895850"/>
          </a:xfrm>
        </p:spPr>
        <p:txBody>
          <a:bodyPr>
            <a:normAutofit/>
          </a:bodyPr>
          <a:lstStyle/>
          <a:p>
            <a:r>
              <a:rPr lang="en-GB" sz="2000" dirty="0"/>
              <a:t>The typical data science process consists </a:t>
            </a:r>
          </a:p>
          <a:p>
            <a:pPr marL="0" indent="0">
              <a:buNone/>
            </a:pPr>
            <a:r>
              <a:rPr lang="en-GB" sz="2000" dirty="0"/>
              <a:t>of six steps through which you’ll iterate, </a:t>
            </a:r>
          </a:p>
          <a:p>
            <a:pPr marL="0" indent="0">
              <a:buNone/>
            </a:pPr>
            <a:r>
              <a:rPr lang="en-GB" sz="2000" dirty="0"/>
              <a:t>as shown in the figure</a:t>
            </a:r>
          </a:p>
          <a:p>
            <a:r>
              <a:rPr lang="en-GB" sz="2000" dirty="0"/>
              <a:t>This figure summarizes the data science process and shows the main steps and actions you’ll take during a project. The following list is a short introduction; each of the steps will be discussed in greater depth throughout this chapter</a:t>
            </a:r>
            <a:endParaRPr lang="en-GB" sz="3200" dirty="0"/>
          </a:p>
        </p:txBody>
      </p:sp>
      <p:sp>
        <p:nvSpPr>
          <p:cNvPr id="4" name="Slide Number Placeholder 3">
            <a:extLst>
              <a:ext uri="{FF2B5EF4-FFF2-40B4-BE49-F238E27FC236}">
                <a16:creationId xmlns:a16="http://schemas.microsoft.com/office/drawing/2014/main" id="{6F05CA81-5A2F-A248-B706-D69ABCD94E31}"/>
              </a:ext>
            </a:extLst>
          </p:cNvPr>
          <p:cNvSpPr>
            <a:spLocks noGrp="1"/>
          </p:cNvSpPr>
          <p:nvPr>
            <p:ph type="sldNum" sz="quarter" idx="12"/>
          </p:nvPr>
        </p:nvSpPr>
        <p:spPr/>
        <p:txBody>
          <a:bodyPr/>
          <a:lstStyle/>
          <a:p>
            <a:fld id="{450936E2-4E32-4B25-89D4-F368E54952C6}" type="slidenum">
              <a:rPr lang="en-GB" smtClean="0"/>
              <a:t>3</a:t>
            </a:fld>
            <a:endParaRPr lang="en-GB"/>
          </a:p>
        </p:txBody>
      </p:sp>
      <p:pic>
        <p:nvPicPr>
          <p:cNvPr id="8" name="Picture 7">
            <a:extLst>
              <a:ext uri="{FF2B5EF4-FFF2-40B4-BE49-F238E27FC236}">
                <a16:creationId xmlns:a16="http://schemas.microsoft.com/office/drawing/2014/main" id="{CE9A8C27-4BC0-EDB8-5936-588BEFA8500D}"/>
              </a:ext>
            </a:extLst>
          </p:cNvPr>
          <p:cNvPicPr>
            <a:picLocks noChangeAspect="1"/>
          </p:cNvPicPr>
          <p:nvPr/>
        </p:nvPicPr>
        <p:blipFill>
          <a:blip r:embed="rId2"/>
          <a:stretch>
            <a:fillRect/>
          </a:stretch>
        </p:blipFill>
        <p:spPr>
          <a:xfrm>
            <a:off x="5774315" y="0"/>
            <a:ext cx="5672569" cy="6858000"/>
          </a:xfrm>
          <a:prstGeom prst="rect">
            <a:avLst/>
          </a:prstGeom>
        </p:spPr>
      </p:pic>
    </p:spTree>
    <p:extLst>
      <p:ext uri="{BB962C8B-B14F-4D97-AF65-F5344CB8AC3E}">
        <p14:creationId xmlns:p14="http://schemas.microsoft.com/office/powerpoint/2010/main" val="178928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A3529-4F1E-B2E2-C419-4FA892E6A41C}"/>
              </a:ext>
            </a:extLst>
          </p:cNvPr>
          <p:cNvSpPr>
            <a:spLocks noGrp="1"/>
          </p:cNvSpPr>
          <p:nvPr>
            <p:ph type="title"/>
          </p:nvPr>
        </p:nvSpPr>
        <p:spPr/>
        <p:txBody>
          <a:bodyPr/>
          <a:lstStyle/>
          <a:p>
            <a:r>
              <a:rPr lang="en-GB" b="1" dirty="0"/>
              <a:t>Step 1: Defining research goals and creating a project charter</a:t>
            </a:r>
          </a:p>
        </p:txBody>
      </p:sp>
      <p:sp>
        <p:nvSpPr>
          <p:cNvPr id="3" name="Content Placeholder 2">
            <a:extLst>
              <a:ext uri="{FF2B5EF4-FFF2-40B4-BE49-F238E27FC236}">
                <a16:creationId xmlns:a16="http://schemas.microsoft.com/office/drawing/2014/main" id="{635A0E91-4062-B5C8-C86B-7C56F316596B}"/>
              </a:ext>
            </a:extLst>
          </p:cNvPr>
          <p:cNvSpPr>
            <a:spLocks noGrp="1"/>
          </p:cNvSpPr>
          <p:nvPr>
            <p:ph idx="1"/>
          </p:nvPr>
        </p:nvSpPr>
        <p:spPr/>
        <p:txBody>
          <a:bodyPr>
            <a:normAutofit fontScale="62500" lnSpcReduction="20000"/>
          </a:bodyPr>
          <a:lstStyle/>
          <a:p>
            <a:pPr marL="0" indent="0">
              <a:buNone/>
            </a:pPr>
            <a:r>
              <a:rPr lang="en-GB" dirty="0"/>
              <a:t>A project starts by understanding the what,  the why, and the how of your project</a:t>
            </a:r>
          </a:p>
          <a:p>
            <a:pPr marL="0" indent="0">
              <a:buNone/>
            </a:pPr>
            <a:r>
              <a:rPr lang="en-GB" dirty="0"/>
              <a:t> (figure 2.2). What does the company expect you to do? And why does management</a:t>
            </a:r>
          </a:p>
          <a:p>
            <a:pPr marL="0" indent="0">
              <a:buNone/>
            </a:pPr>
            <a:r>
              <a:rPr lang="en-GB" dirty="0"/>
              <a:t> place such a value on your research? Is it part of a bigger strategic picture </a:t>
            </a:r>
          </a:p>
          <a:p>
            <a:pPr marL="0" indent="0">
              <a:buNone/>
            </a:pPr>
            <a:r>
              <a:rPr lang="en-GB" dirty="0"/>
              <a:t>or a “lone wolf”  project originating from an opportunity someone detected?</a:t>
            </a:r>
          </a:p>
          <a:p>
            <a:pPr marL="0" indent="0">
              <a:buNone/>
            </a:pPr>
            <a:r>
              <a:rPr lang="en-GB" dirty="0"/>
              <a:t> Answering these three questions (what, why, how) is the goal </a:t>
            </a:r>
          </a:p>
          <a:p>
            <a:pPr marL="0" indent="0">
              <a:buNone/>
            </a:pPr>
            <a:r>
              <a:rPr lang="en-GB" dirty="0"/>
              <a:t>of the first phase, so that everybody knows what to do </a:t>
            </a:r>
          </a:p>
          <a:p>
            <a:pPr marL="0" indent="0">
              <a:buNone/>
            </a:pPr>
            <a:r>
              <a:rPr lang="en-GB" dirty="0"/>
              <a:t>and can agree on the best course of action. </a:t>
            </a:r>
          </a:p>
          <a:p>
            <a:pPr marL="0" indent="0">
              <a:buNone/>
            </a:pPr>
            <a:r>
              <a:rPr lang="en-GB" dirty="0"/>
              <a:t>The outcome should be a clear research goal,</a:t>
            </a:r>
          </a:p>
          <a:p>
            <a:pPr marL="0" indent="0">
              <a:buNone/>
            </a:pPr>
            <a:r>
              <a:rPr lang="en-GB" dirty="0"/>
              <a:t> a good understanding of the context, well-defined deliverables, </a:t>
            </a:r>
          </a:p>
          <a:p>
            <a:pPr marL="0" indent="0">
              <a:buNone/>
            </a:pPr>
            <a:r>
              <a:rPr lang="en-GB" dirty="0"/>
              <a:t>and a plan of action with a timetable. </a:t>
            </a:r>
          </a:p>
          <a:p>
            <a:pPr marL="0" indent="0">
              <a:buNone/>
            </a:pPr>
            <a:r>
              <a:rPr lang="en-GB" dirty="0"/>
              <a:t>This information is then best placed in a project charter. </a:t>
            </a:r>
          </a:p>
          <a:p>
            <a:pPr marL="0" indent="0">
              <a:buNone/>
            </a:pPr>
            <a:r>
              <a:rPr lang="en-GB" dirty="0"/>
              <a:t>The length and formality can, of course, differ between projects and companies.</a:t>
            </a:r>
          </a:p>
          <a:p>
            <a:pPr marL="0" indent="0">
              <a:buNone/>
            </a:pPr>
            <a:r>
              <a:rPr lang="en-GB" dirty="0"/>
              <a:t> In this early phase of the project, people skills and business acumen are more important than great technical prowess, which is why this part will often be guided by more senior personnel</a:t>
            </a:r>
          </a:p>
        </p:txBody>
      </p:sp>
      <p:sp>
        <p:nvSpPr>
          <p:cNvPr id="4" name="Slide Number Placeholder 3">
            <a:extLst>
              <a:ext uri="{FF2B5EF4-FFF2-40B4-BE49-F238E27FC236}">
                <a16:creationId xmlns:a16="http://schemas.microsoft.com/office/drawing/2014/main" id="{9CBA9DC4-AF90-D5BA-5A80-A0798645B99C}"/>
              </a:ext>
            </a:extLst>
          </p:cNvPr>
          <p:cNvSpPr>
            <a:spLocks noGrp="1"/>
          </p:cNvSpPr>
          <p:nvPr>
            <p:ph type="sldNum" sz="quarter" idx="12"/>
          </p:nvPr>
        </p:nvSpPr>
        <p:spPr/>
        <p:txBody>
          <a:bodyPr/>
          <a:lstStyle/>
          <a:p>
            <a:fld id="{450936E2-4E32-4B25-89D4-F368E54952C6}" type="slidenum">
              <a:rPr lang="en-GB" smtClean="0"/>
              <a:t>4</a:t>
            </a:fld>
            <a:endParaRPr lang="en-GB"/>
          </a:p>
        </p:txBody>
      </p:sp>
      <p:pic>
        <p:nvPicPr>
          <p:cNvPr id="6" name="Picture 5">
            <a:extLst>
              <a:ext uri="{FF2B5EF4-FFF2-40B4-BE49-F238E27FC236}">
                <a16:creationId xmlns:a16="http://schemas.microsoft.com/office/drawing/2014/main" id="{E05039AD-BDD4-2CD4-6A2F-2FDB0B7AA79D}"/>
              </a:ext>
            </a:extLst>
          </p:cNvPr>
          <p:cNvPicPr>
            <a:picLocks noChangeAspect="1"/>
          </p:cNvPicPr>
          <p:nvPr/>
        </p:nvPicPr>
        <p:blipFill>
          <a:blip r:embed="rId2"/>
          <a:stretch>
            <a:fillRect/>
          </a:stretch>
        </p:blipFill>
        <p:spPr>
          <a:xfrm>
            <a:off x="8328498" y="2465624"/>
            <a:ext cx="3636080" cy="2780494"/>
          </a:xfrm>
          <a:prstGeom prst="rect">
            <a:avLst/>
          </a:prstGeom>
        </p:spPr>
      </p:pic>
    </p:spTree>
    <p:extLst>
      <p:ext uri="{BB962C8B-B14F-4D97-AF65-F5344CB8AC3E}">
        <p14:creationId xmlns:p14="http://schemas.microsoft.com/office/powerpoint/2010/main" val="2886912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663DBC-0576-971A-8EDE-B50B54B14EAD}"/>
              </a:ext>
            </a:extLst>
          </p:cNvPr>
          <p:cNvSpPr>
            <a:spLocks noGrp="1"/>
          </p:cNvSpPr>
          <p:nvPr>
            <p:ph type="title"/>
          </p:nvPr>
        </p:nvSpPr>
        <p:spPr/>
        <p:txBody>
          <a:bodyPr/>
          <a:lstStyle/>
          <a:p>
            <a:r>
              <a:rPr lang="en-GB" b="1" dirty="0"/>
              <a:t>Step 1-1: Spend time understanding the goals and context of your research</a:t>
            </a:r>
          </a:p>
        </p:txBody>
      </p:sp>
      <p:sp>
        <p:nvSpPr>
          <p:cNvPr id="3" name="Content Placeholder 2">
            <a:extLst>
              <a:ext uri="{FF2B5EF4-FFF2-40B4-BE49-F238E27FC236}">
                <a16:creationId xmlns:a16="http://schemas.microsoft.com/office/drawing/2014/main" id="{8A6767E5-F5C1-FC65-067B-EDEB8F8CACEE}"/>
              </a:ext>
            </a:extLst>
          </p:cNvPr>
          <p:cNvSpPr>
            <a:spLocks noGrp="1"/>
          </p:cNvSpPr>
          <p:nvPr>
            <p:ph idx="1"/>
          </p:nvPr>
        </p:nvSpPr>
        <p:spPr/>
        <p:txBody>
          <a:bodyPr>
            <a:normAutofit fontScale="92500" lnSpcReduction="10000"/>
          </a:bodyPr>
          <a:lstStyle/>
          <a:p>
            <a:r>
              <a:rPr lang="en-GB" dirty="0"/>
              <a:t>An essential outcome is the research goal that states the purpose of your assignment in a clear and focused manner. Understanding the business goals and context is critical for project success. Continue asking questions and devising examples until you grasp the exact business expectations, identify how your project fits in the bigger picture, appreciate how your research is going to change the business, and understand how they’ll use your results. Nothing is more frustrating than spending months researching something until you have that one moment of brilliance and solve the problem, but when you report your findings back to the organization, everyone immediately realizes that you misunderstood their question. Don’t skim over this phase lightly. Many data scientists fail here: despite their mathematical wit and scientific brilliance, they never seem to grasp the business goals and context. </a:t>
            </a:r>
          </a:p>
        </p:txBody>
      </p:sp>
      <p:sp>
        <p:nvSpPr>
          <p:cNvPr id="4" name="Slide Number Placeholder 3">
            <a:extLst>
              <a:ext uri="{FF2B5EF4-FFF2-40B4-BE49-F238E27FC236}">
                <a16:creationId xmlns:a16="http://schemas.microsoft.com/office/drawing/2014/main" id="{093CA956-D7AF-175A-1D90-8D2B72EE5B38}"/>
              </a:ext>
            </a:extLst>
          </p:cNvPr>
          <p:cNvSpPr>
            <a:spLocks noGrp="1"/>
          </p:cNvSpPr>
          <p:nvPr>
            <p:ph type="sldNum" sz="quarter" idx="12"/>
          </p:nvPr>
        </p:nvSpPr>
        <p:spPr/>
        <p:txBody>
          <a:bodyPr/>
          <a:lstStyle/>
          <a:p>
            <a:fld id="{450936E2-4E32-4B25-89D4-F368E54952C6}" type="slidenum">
              <a:rPr lang="en-GB" smtClean="0"/>
              <a:t>5</a:t>
            </a:fld>
            <a:endParaRPr lang="en-GB"/>
          </a:p>
        </p:txBody>
      </p:sp>
    </p:spTree>
    <p:extLst>
      <p:ext uri="{BB962C8B-B14F-4D97-AF65-F5344CB8AC3E}">
        <p14:creationId xmlns:p14="http://schemas.microsoft.com/office/powerpoint/2010/main" val="15760969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71221E-F0F5-61F1-6B8D-BFDADACFF622}"/>
              </a:ext>
            </a:extLst>
          </p:cNvPr>
          <p:cNvSpPr>
            <a:spLocks noGrp="1"/>
          </p:cNvSpPr>
          <p:nvPr>
            <p:ph type="title"/>
          </p:nvPr>
        </p:nvSpPr>
        <p:spPr/>
        <p:txBody>
          <a:bodyPr/>
          <a:lstStyle/>
          <a:p>
            <a:r>
              <a:rPr lang="en-US" b="1" dirty="0"/>
              <a:t>Step 1-2: </a:t>
            </a:r>
            <a:r>
              <a:rPr lang="en-GB" b="1" dirty="0"/>
              <a:t>Create a project charter </a:t>
            </a:r>
          </a:p>
        </p:txBody>
      </p:sp>
      <p:sp>
        <p:nvSpPr>
          <p:cNvPr id="3" name="Content Placeholder 2">
            <a:extLst>
              <a:ext uri="{FF2B5EF4-FFF2-40B4-BE49-F238E27FC236}">
                <a16:creationId xmlns:a16="http://schemas.microsoft.com/office/drawing/2014/main" id="{2C8B69EB-2A67-5836-5287-87324FA6683A}"/>
              </a:ext>
            </a:extLst>
          </p:cNvPr>
          <p:cNvSpPr>
            <a:spLocks noGrp="1"/>
          </p:cNvSpPr>
          <p:nvPr>
            <p:ph idx="1"/>
          </p:nvPr>
        </p:nvSpPr>
        <p:spPr/>
        <p:txBody>
          <a:bodyPr>
            <a:normAutofit fontScale="92500" lnSpcReduction="20000"/>
          </a:bodyPr>
          <a:lstStyle/>
          <a:p>
            <a:pPr marL="0" indent="0">
              <a:buNone/>
            </a:pPr>
            <a:r>
              <a:rPr lang="en-GB" dirty="0"/>
              <a:t>All this information is best collected in a project charter. For any significant project this would be mandatory.</a:t>
            </a:r>
          </a:p>
          <a:p>
            <a:pPr marL="0" indent="0">
              <a:buNone/>
            </a:pPr>
            <a:r>
              <a:rPr lang="en-GB" dirty="0"/>
              <a:t>A project charter requires teamwork, and your input covers at least the following: </a:t>
            </a:r>
          </a:p>
          <a:p>
            <a:r>
              <a:rPr lang="en-GB" dirty="0"/>
              <a:t>A clear research goal </a:t>
            </a:r>
          </a:p>
          <a:p>
            <a:r>
              <a:rPr lang="en-GB" dirty="0"/>
              <a:t>The project mission and context </a:t>
            </a:r>
          </a:p>
          <a:p>
            <a:r>
              <a:rPr lang="en-GB" dirty="0"/>
              <a:t>How you’re going to perform your analysis </a:t>
            </a:r>
          </a:p>
          <a:p>
            <a:r>
              <a:rPr lang="en-GB" dirty="0"/>
              <a:t> What resources you expect to use </a:t>
            </a:r>
          </a:p>
          <a:p>
            <a:r>
              <a:rPr lang="en-GB" dirty="0"/>
              <a:t> Proof that it’s an achievable project, or proof of concepts </a:t>
            </a:r>
          </a:p>
          <a:p>
            <a:r>
              <a:rPr lang="en-GB" dirty="0"/>
              <a:t>Deliverables and a measure of success </a:t>
            </a:r>
          </a:p>
          <a:p>
            <a:r>
              <a:rPr lang="en-GB" dirty="0"/>
              <a:t> A timeline</a:t>
            </a:r>
          </a:p>
        </p:txBody>
      </p:sp>
      <p:sp>
        <p:nvSpPr>
          <p:cNvPr id="4" name="Slide Number Placeholder 3">
            <a:extLst>
              <a:ext uri="{FF2B5EF4-FFF2-40B4-BE49-F238E27FC236}">
                <a16:creationId xmlns:a16="http://schemas.microsoft.com/office/drawing/2014/main" id="{0618E31C-9128-B679-E7E5-06C3D06B64C6}"/>
              </a:ext>
            </a:extLst>
          </p:cNvPr>
          <p:cNvSpPr>
            <a:spLocks noGrp="1"/>
          </p:cNvSpPr>
          <p:nvPr>
            <p:ph type="sldNum" sz="quarter" idx="12"/>
          </p:nvPr>
        </p:nvSpPr>
        <p:spPr/>
        <p:txBody>
          <a:bodyPr/>
          <a:lstStyle/>
          <a:p>
            <a:fld id="{450936E2-4E32-4B25-89D4-F368E54952C6}" type="slidenum">
              <a:rPr lang="en-GB" smtClean="0"/>
              <a:t>6</a:t>
            </a:fld>
            <a:endParaRPr lang="en-GB"/>
          </a:p>
        </p:txBody>
      </p:sp>
    </p:spTree>
    <p:extLst>
      <p:ext uri="{BB962C8B-B14F-4D97-AF65-F5344CB8AC3E}">
        <p14:creationId xmlns:p14="http://schemas.microsoft.com/office/powerpoint/2010/main" val="181217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7E936-23B9-77B2-06B8-2B8281588B3A}"/>
              </a:ext>
            </a:extLst>
          </p:cNvPr>
          <p:cNvSpPr>
            <a:spLocks noGrp="1"/>
          </p:cNvSpPr>
          <p:nvPr>
            <p:ph type="title"/>
          </p:nvPr>
        </p:nvSpPr>
        <p:spPr/>
        <p:txBody>
          <a:bodyPr/>
          <a:lstStyle/>
          <a:p>
            <a:r>
              <a:rPr lang="en-GB" b="1" dirty="0"/>
              <a:t>Step 2: Retrieving data</a:t>
            </a:r>
          </a:p>
        </p:txBody>
      </p:sp>
      <p:sp>
        <p:nvSpPr>
          <p:cNvPr id="3" name="Content Placeholder 2">
            <a:extLst>
              <a:ext uri="{FF2B5EF4-FFF2-40B4-BE49-F238E27FC236}">
                <a16:creationId xmlns:a16="http://schemas.microsoft.com/office/drawing/2014/main" id="{DE240128-BF35-C357-AF4D-FEC19438992B}"/>
              </a:ext>
            </a:extLst>
          </p:cNvPr>
          <p:cNvSpPr>
            <a:spLocks noGrp="1"/>
          </p:cNvSpPr>
          <p:nvPr>
            <p:ph idx="1"/>
          </p:nvPr>
        </p:nvSpPr>
        <p:spPr/>
        <p:txBody>
          <a:bodyPr>
            <a:normAutofit fontScale="92500" lnSpcReduction="20000"/>
          </a:bodyPr>
          <a:lstStyle/>
          <a:p>
            <a:pPr marL="0" indent="0">
              <a:buNone/>
            </a:pPr>
            <a:r>
              <a:rPr lang="en-GB" sz="2600" dirty="0"/>
              <a:t>The next step in data science is to retrieve </a:t>
            </a:r>
          </a:p>
          <a:p>
            <a:pPr marL="0" indent="0">
              <a:buNone/>
            </a:pPr>
            <a:r>
              <a:rPr lang="en-GB" sz="2600" dirty="0"/>
              <a:t>the required data. Sometimes you need </a:t>
            </a:r>
          </a:p>
          <a:p>
            <a:pPr marL="0" indent="0">
              <a:buNone/>
            </a:pPr>
            <a:r>
              <a:rPr lang="en-GB" sz="2600" dirty="0"/>
              <a:t>to go into the field and design a data collection</a:t>
            </a:r>
          </a:p>
          <a:p>
            <a:pPr marL="0" indent="0">
              <a:buNone/>
            </a:pPr>
            <a:r>
              <a:rPr lang="en-GB" sz="2600" dirty="0"/>
              <a:t>process yourself, but most of the time you</a:t>
            </a:r>
          </a:p>
          <a:p>
            <a:pPr marL="0" indent="0">
              <a:buNone/>
            </a:pPr>
            <a:r>
              <a:rPr lang="en-GB" sz="2600" dirty="0"/>
              <a:t> won’t be involved in this step. </a:t>
            </a:r>
          </a:p>
          <a:p>
            <a:pPr marL="0" indent="0">
              <a:buNone/>
            </a:pPr>
            <a:r>
              <a:rPr lang="en-GB" dirty="0"/>
              <a:t>Many companies will have already collected and stored the data for you, and what they don’t have can often be bought from third parties. Don’t be afraid to look outside your organization for data, because more and more organizations are making even high-quality data freely available for public and commercial use. Data can be stored in many forms, ranging from simple text files to tables in a database. The objective now is acquiring all the data you need. This may be difficult, and even if you succeed, data is often like a diamond in the rough: it needs polishing to be of any use to you</a:t>
            </a:r>
          </a:p>
        </p:txBody>
      </p:sp>
      <p:sp>
        <p:nvSpPr>
          <p:cNvPr id="4" name="Slide Number Placeholder 3">
            <a:extLst>
              <a:ext uri="{FF2B5EF4-FFF2-40B4-BE49-F238E27FC236}">
                <a16:creationId xmlns:a16="http://schemas.microsoft.com/office/drawing/2014/main" id="{A9EF45F4-A97F-BDAC-D8C5-9ECCD75BC17A}"/>
              </a:ext>
            </a:extLst>
          </p:cNvPr>
          <p:cNvSpPr>
            <a:spLocks noGrp="1"/>
          </p:cNvSpPr>
          <p:nvPr>
            <p:ph type="sldNum" sz="quarter" idx="12"/>
          </p:nvPr>
        </p:nvSpPr>
        <p:spPr/>
        <p:txBody>
          <a:bodyPr/>
          <a:lstStyle/>
          <a:p>
            <a:fld id="{450936E2-4E32-4B25-89D4-F368E54952C6}" type="slidenum">
              <a:rPr lang="en-GB" smtClean="0"/>
              <a:t>7</a:t>
            </a:fld>
            <a:endParaRPr lang="en-GB"/>
          </a:p>
        </p:txBody>
      </p:sp>
      <p:pic>
        <p:nvPicPr>
          <p:cNvPr id="6" name="Picture 5">
            <a:extLst>
              <a:ext uri="{FF2B5EF4-FFF2-40B4-BE49-F238E27FC236}">
                <a16:creationId xmlns:a16="http://schemas.microsoft.com/office/drawing/2014/main" id="{90C2CEE3-EFEF-C2D3-FAA5-0B886EAB3428}"/>
              </a:ext>
            </a:extLst>
          </p:cNvPr>
          <p:cNvPicPr>
            <a:picLocks noChangeAspect="1"/>
          </p:cNvPicPr>
          <p:nvPr/>
        </p:nvPicPr>
        <p:blipFill rotWithShape="1">
          <a:blip r:embed="rId2"/>
          <a:srcRect l="3879"/>
          <a:stretch/>
        </p:blipFill>
        <p:spPr>
          <a:xfrm>
            <a:off x="7091464" y="136525"/>
            <a:ext cx="4339100" cy="3553321"/>
          </a:xfrm>
          <a:prstGeom prst="rect">
            <a:avLst/>
          </a:prstGeom>
        </p:spPr>
      </p:pic>
    </p:spTree>
    <p:extLst>
      <p:ext uri="{BB962C8B-B14F-4D97-AF65-F5344CB8AC3E}">
        <p14:creationId xmlns:p14="http://schemas.microsoft.com/office/powerpoint/2010/main" val="102102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B3EF9-8E0F-C4BC-73AF-205A3E871B94}"/>
              </a:ext>
            </a:extLst>
          </p:cNvPr>
          <p:cNvSpPr>
            <a:spLocks noGrp="1"/>
          </p:cNvSpPr>
          <p:nvPr>
            <p:ph type="title"/>
          </p:nvPr>
        </p:nvSpPr>
        <p:spPr>
          <a:xfrm>
            <a:off x="330740" y="136525"/>
            <a:ext cx="11023060" cy="1325563"/>
          </a:xfrm>
        </p:spPr>
        <p:txBody>
          <a:bodyPr/>
          <a:lstStyle/>
          <a:p>
            <a:pPr algn="ctr"/>
            <a:r>
              <a:rPr lang="en-GB" b="1" dirty="0"/>
              <a:t>2.3.1 Start with data stored within the company</a:t>
            </a:r>
          </a:p>
        </p:txBody>
      </p:sp>
      <p:sp>
        <p:nvSpPr>
          <p:cNvPr id="3" name="Content Placeholder 2">
            <a:extLst>
              <a:ext uri="{FF2B5EF4-FFF2-40B4-BE49-F238E27FC236}">
                <a16:creationId xmlns:a16="http://schemas.microsoft.com/office/drawing/2014/main" id="{63EA2767-71A3-919C-6943-A5501FB7651D}"/>
              </a:ext>
            </a:extLst>
          </p:cNvPr>
          <p:cNvSpPr>
            <a:spLocks noGrp="1"/>
          </p:cNvSpPr>
          <p:nvPr>
            <p:ph idx="1"/>
          </p:nvPr>
        </p:nvSpPr>
        <p:spPr>
          <a:xfrm>
            <a:off x="330740" y="1342417"/>
            <a:ext cx="11023060" cy="4834546"/>
          </a:xfrm>
        </p:spPr>
        <p:txBody>
          <a:bodyPr>
            <a:normAutofit fontScale="70000" lnSpcReduction="20000"/>
          </a:bodyPr>
          <a:lstStyle/>
          <a:p>
            <a:r>
              <a:rPr lang="en-GB" dirty="0"/>
              <a:t>Your first act should be to assess the relevance and quality of the data that’s readily available within your company. Most companies have a program for maintaining key data, so much of the cleaning work may already be done. This data can be stored in official data repositories such as databases, data marts, data warehouses, and data lakes maintained by a team of IT professionals. The primary goal of a database is data storage, while a data warehouse is designed for reading and </a:t>
            </a:r>
            <a:r>
              <a:rPr lang="en-GB" dirty="0" err="1"/>
              <a:t>analyzing</a:t>
            </a:r>
            <a:r>
              <a:rPr lang="en-GB" dirty="0"/>
              <a:t> that data. A data mart is a subset of the data warehouse and geared toward serving a specific business unit. While data warehouses and data marts are home to </a:t>
            </a:r>
            <a:r>
              <a:rPr lang="en-GB" dirty="0" err="1"/>
              <a:t>preprocessed</a:t>
            </a:r>
            <a:r>
              <a:rPr lang="en-GB" dirty="0"/>
              <a:t> data, data lakes contains data in its natural or raw format. But the possibility exists that your data still resides in Excel files on the desktop of a domain expert. Finding data even within your own company can sometimes be a challenge. As companies grow, their data becomes scattered around many places. Knowledge of the data may be dispersed as people change positions and leave the company. Documentation and metadata aren’t always the top priority of a delivery manager, so it’s possible you’ll need to develop some Sherlock Holmes–like skills to find all the lost bits. </a:t>
            </a:r>
          </a:p>
          <a:p>
            <a:r>
              <a:rPr lang="en-GB" dirty="0"/>
              <a:t>Getting access to data is another difficult task. Organizations understand the value and sensitivity of data and often have policies in place so everyone has access to what they need and nothing more. These policies translate into physical and digital barriers called Chinese walls. These “walls” are mandatory and well-regulated for customer data in most countries. This is for good reasons, too; imagine everybody in a credit card company having access to your spending habits. Getting access to the data may take time and involve company politics. </a:t>
            </a:r>
          </a:p>
        </p:txBody>
      </p:sp>
      <p:sp>
        <p:nvSpPr>
          <p:cNvPr id="4" name="Slide Number Placeholder 3">
            <a:extLst>
              <a:ext uri="{FF2B5EF4-FFF2-40B4-BE49-F238E27FC236}">
                <a16:creationId xmlns:a16="http://schemas.microsoft.com/office/drawing/2014/main" id="{EA3077CA-9013-3B42-FD9A-352A2986D4F7}"/>
              </a:ext>
            </a:extLst>
          </p:cNvPr>
          <p:cNvSpPr>
            <a:spLocks noGrp="1"/>
          </p:cNvSpPr>
          <p:nvPr>
            <p:ph type="sldNum" sz="quarter" idx="12"/>
          </p:nvPr>
        </p:nvSpPr>
        <p:spPr/>
        <p:txBody>
          <a:bodyPr/>
          <a:lstStyle/>
          <a:p>
            <a:fld id="{450936E2-4E32-4B25-89D4-F368E54952C6}" type="slidenum">
              <a:rPr lang="en-GB" smtClean="0"/>
              <a:t>8</a:t>
            </a:fld>
            <a:endParaRPr lang="en-GB"/>
          </a:p>
        </p:txBody>
      </p:sp>
    </p:spTree>
    <p:extLst>
      <p:ext uri="{BB962C8B-B14F-4D97-AF65-F5344CB8AC3E}">
        <p14:creationId xmlns:p14="http://schemas.microsoft.com/office/powerpoint/2010/main" val="3475813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6C329F7-436C-92B5-2DD6-83624D738BE4}"/>
              </a:ext>
            </a:extLst>
          </p:cNvPr>
          <p:cNvSpPr>
            <a:spLocks noGrp="1"/>
          </p:cNvSpPr>
          <p:nvPr>
            <p:ph type="sldNum" sz="quarter" idx="12"/>
          </p:nvPr>
        </p:nvSpPr>
        <p:spPr/>
        <p:txBody>
          <a:bodyPr/>
          <a:lstStyle/>
          <a:p>
            <a:fld id="{450936E2-4E32-4B25-89D4-F368E54952C6}" type="slidenum">
              <a:rPr lang="en-GB" smtClean="0"/>
              <a:t>9</a:t>
            </a:fld>
            <a:endParaRPr lang="en-GB"/>
          </a:p>
        </p:txBody>
      </p:sp>
      <p:pic>
        <p:nvPicPr>
          <p:cNvPr id="1026" name="Picture 2" descr="Data mart - Wikipedia">
            <a:extLst>
              <a:ext uri="{FF2B5EF4-FFF2-40B4-BE49-F238E27FC236}">
                <a16:creationId xmlns:a16="http://schemas.microsoft.com/office/drawing/2014/main" id="{9DFD74C5-9C09-109B-0322-75C544CEC7E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00669" y="513353"/>
            <a:ext cx="7790662" cy="58429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301263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3977</TotalTime>
  <Words>1985</Words>
  <Application>Microsoft Office PowerPoint</Application>
  <PresentationFormat>Widescreen</PresentationFormat>
  <Paragraphs>98</Paragraphs>
  <Slides>25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Arial</vt:lpstr>
      <vt:lpstr>Calibri</vt:lpstr>
      <vt:lpstr>Calibri Light</vt:lpstr>
      <vt:lpstr>Office Theme</vt:lpstr>
      <vt:lpstr>Fundamentals of Data Science</vt:lpstr>
      <vt:lpstr>This chapter covers:</vt:lpstr>
      <vt:lpstr>Overview of the data science process</vt:lpstr>
      <vt:lpstr>Step 1: Defining research goals and creating a project charter</vt:lpstr>
      <vt:lpstr>Step 1-1: Spend time understanding the goals and context of your research</vt:lpstr>
      <vt:lpstr>Step 1-2: Create a project charter </vt:lpstr>
      <vt:lpstr>Step 2: Retrieving data</vt:lpstr>
      <vt:lpstr>2.3.1 Start with data stored within the company</vt:lpstr>
      <vt:lpstr>PowerPoint Presentation</vt:lpstr>
      <vt:lpstr>2.3.2 Don’t be afraid to shop around </vt:lpstr>
      <vt:lpstr>PowerPoint Presentation</vt:lpstr>
      <vt:lpstr>Step 3: Cleansing, integrating, and transforming data</vt:lpstr>
      <vt:lpstr>PowerPoint Presentation</vt:lpstr>
      <vt:lpstr>PowerPoint Presentation</vt:lpstr>
      <vt:lpstr>PowerPoint Presentation</vt:lpstr>
      <vt:lpstr>PowerPoint Presentation</vt:lpstr>
      <vt:lpstr>PowerPoint Presentation</vt:lpstr>
      <vt:lpstr>PowerPoint Presentation</vt:lpstr>
      <vt:lpstr>DEALING WITH MISSING VALUES </vt:lpstr>
      <vt:lpstr>Step 4: Exploratory data analysis</vt:lpstr>
      <vt:lpstr>PowerPoint Presentation</vt:lpstr>
      <vt:lpstr>PowerPoint Presentation</vt:lpstr>
      <vt:lpstr>Step 5: Build the models</vt:lpstr>
      <vt:lpstr>PowerPoint Presentation</vt:lpstr>
      <vt:lpstr>Step 6: Presenting findings and building applications on top of them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Data Science</dc:title>
  <dc:creator>Dr. Nadeem Ali. Eladaileh</dc:creator>
  <cp:lastModifiedBy>Dr. Nadeem Ali. Eladaileh</cp:lastModifiedBy>
  <cp:revision>3</cp:revision>
  <dcterms:created xsi:type="dcterms:W3CDTF">2022-10-19T15:37:22Z</dcterms:created>
  <dcterms:modified xsi:type="dcterms:W3CDTF">2022-11-10T09:15:17Z</dcterms:modified>
</cp:coreProperties>
</file>