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0"/>
  </p:notesMasterIdLst>
  <p:sldIdLst>
    <p:sldId id="256" r:id="rId4"/>
    <p:sldId id="257" r:id="rId5"/>
    <p:sldId id="282" r:id="rId6"/>
    <p:sldId id="283" r:id="rId7"/>
    <p:sldId id="284" r:id="rId8"/>
    <p:sldId id="301" r:id="rId9"/>
    <p:sldId id="302" r:id="rId10"/>
    <p:sldId id="303" r:id="rId11"/>
    <p:sldId id="304" r:id="rId12"/>
    <p:sldId id="305" r:id="rId13"/>
    <p:sldId id="306" r:id="rId14"/>
    <p:sldId id="307" r:id="rId15"/>
    <p:sldId id="309"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98D47-E736-D533-8C6A-3517A8AC02BA}" v="2" dt="2024-04-30T07:21:58.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أحمد محمود أحمد الهدايات" userId="S::420232222511@mutah.edu.jo::07a6783e-b47f-41c5-ba86-b6b1c5804312" providerId="AD" clId="Web-{0DB98D47-E736-D533-8C6A-3517A8AC02BA}"/>
    <pc:docChg chg="modSld">
      <pc:chgData name="أحمد محمود أحمد الهدايات" userId="S::420232222511@mutah.edu.jo::07a6783e-b47f-41c5-ba86-b6b1c5804312" providerId="AD" clId="Web-{0DB98D47-E736-D533-8C6A-3517A8AC02BA}" dt="2024-04-30T07:21:58.712" v="1" actId="1076"/>
      <pc:docMkLst>
        <pc:docMk/>
      </pc:docMkLst>
      <pc:sldChg chg="modSp">
        <pc:chgData name="أحمد محمود أحمد الهدايات" userId="S::420232222511@mutah.edu.jo::07a6783e-b47f-41c5-ba86-b6b1c5804312" providerId="AD" clId="Web-{0DB98D47-E736-D533-8C6A-3517A8AC02BA}" dt="2024-04-30T07:21:58.712" v="1" actId="1076"/>
        <pc:sldMkLst>
          <pc:docMk/>
          <pc:sldMk cId="501620898" sldId="306"/>
        </pc:sldMkLst>
        <pc:picChg chg="mod">
          <ac:chgData name="أحمد محمود أحمد الهدايات" userId="S::420232222511@mutah.edu.jo::07a6783e-b47f-41c5-ba86-b6b1c5804312" providerId="AD" clId="Web-{0DB98D47-E736-D533-8C6A-3517A8AC02BA}" dt="2024-04-30T07:21:58.712" v="1" actId="1076"/>
          <ac:picMkLst>
            <pc:docMk/>
            <pc:sldMk cId="501620898" sldId="306"/>
            <ac:picMk id="10" creationId="{4F648F6B-4462-6FE5-1EC2-0B2AB9AE75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3B7F8-5DC0-4B18-8CED-C5B2703743D0}" type="datetimeFigureOut">
              <a:rPr lang="en-GB" smtClean="0"/>
              <a:t>30/04/2024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76312-0376-46B5-89F2-62B21281CA83}" type="slidenum">
              <a:rPr lang="en-GB" smtClean="0"/>
              <a:t>‹#›</a:t>
            </a:fld>
            <a:endParaRPr lang="en-GB"/>
          </a:p>
        </p:txBody>
      </p:sp>
    </p:spTree>
    <p:extLst>
      <p:ext uri="{BB962C8B-B14F-4D97-AF65-F5344CB8AC3E}">
        <p14:creationId xmlns:p14="http://schemas.microsoft.com/office/powerpoint/2010/main" val="224179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D85D-F1AA-E0B5-9337-94F24FCF9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D9F057-BF6B-2EBD-45CA-BDB55E559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47BD02-607F-1B7C-27FA-2C141F6BD1F8}"/>
              </a:ext>
            </a:extLst>
          </p:cNvPr>
          <p:cNvSpPr>
            <a:spLocks noGrp="1"/>
          </p:cNvSpPr>
          <p:nvPr>
            <p:ph type="dt" sz="half" idx="10"/>
          </p:nvPr>
        </p:nvSpPr>
        <p:spPr/>
        <p:txBody>
          <a:bodyPr/>
          <a:lstStyle/>
          <a:p>
            <a:fld id="{FDFA35EB-16C4-47D6-A348-14A22937A473}" type="datetime1">
              <a:rPr lang="en-GB" smtClean="0"/>
              <a:t>30/04/2024</a:t>
            </a:fld>
            <a:endParaRPr lang="en-GB"/>
          </a:p>
        </p:txBody>
      </p:sp>
      <p:sp>
        <p:nvSpPr>
          <p:cNvPr id="5" name="Footer Placeholder 4">
            <a:extLst>
              <a:ext uri="{FF2B5EF4-FFF2-40B4-BE49-F238E27FC236}">
                <a16:creationId xmlns:a16="http://schemas.microsoft.com/office/drawing/2014/main" id="{7A6D420B-4AEB-E794-5771-E47E21276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30500-6370-B592-FCAE-CADFFBFFD4CC}"/>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02986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3532-8F56-EE32-97EF-0A64B54675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E76B3A-0475-3BB3-0BDA-97E4DB148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FF9482-839C-4C52-E830-6FD54544F37F}"/>
              </a:ext>
            </a:extLst>
          </p:cNvPr>
          <p:cNvSpPr>
            <a:spLocks noGrp="1"/>
          </p:cNvSpPr>
          <p:nvPr>
            <p:ph type="dt" sz="half" idx="10"/>
          </p:nvPr>
        </p:nvSpPr>
        <p:spPr/>
        <p:txBody>
          <a:bodyPr/>
          <a:lstStyle/>
          <a:p>
            <a:fld id="{E90C6AE2-888D-40F0-8D37-AD9126120519}" type="datetime1">
              <a:rPr lang="en-GB" smtClean="0"/>
              <a:t>30/04/2024</a:t>
            </a:fld>
            <a:endParaRPr lang="en-GB"/>
          </a:p>
        </p:txBody>
      </p:sp>
      <p:sp>
        <p:nvSpPr>
          <p:cNvPr id="5" name="Footer Placeholder 4">
            <a:extLst>
              <a:ext uri="{FF2B5EF4-FFF2-40B4-BE49-F238E27FC236}">
                <a16:creationId xmlns:a16="http://schemas.microsoft.com/office/drawing/2014/main" id="{55815163-F618-A5A9-230A-67035EB38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CC221-B3D1-4D3A-823A-77CDF8970CB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809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87ED2-554F-0485-0A3D-9F0866DF4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706050-007B-14D0-15E5-11877D58F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2CE0E2-8267-387C-891B-F5A7B2AAC2CA}"/>
              </a:ext>
            </a:extLst>
          </p:cNvPr>
          <p:cNvSpPr>
            <a:spLocks noGrp="1"/>
          </p:cNvSpPr>
          <p:nvPr>
            <p:ph type="dt" sz="half" idx="10"/>
          </p:nvPr>
        </p:nvSpPr>
        <p:spPr/>
        <p:txBody>
          <a:bodyPr/>
          <a:lstStyle/>
          <a:p>
            <a:fld id="{FA9BD582-C491-4EE3-8B90-B6F09BFC3833}" type="datetime1">
              <a:rPr lang="en-GB" smtClean="0"/>
              <a:t>30/04/2024</a:t>
            </a:fld>
            <a:endParaRPr lang="en-GB"/>
          </a:p>
        </p:txBody>
      </p:sp>
      <p:sp>
        <p:nvSpPr>
          <p:cNvPr id="5" name="Footer Placeholder 4">
            <a:extLst>
              <a:ext uri="{FF2B5EF4-FFF2-40B4-BE49-F238E27FC236}">
                <a16:creationId xmlns:a16="http://schemas.microsoft.com/office/drawing/2014/main" id="{4EB4DB13-D9A5-5988-215A-558D3F3BDC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175296-FF00-975A-6F69-7A95027771E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33392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8C4-809E-E7EE-B646-B711EF44DF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A711FB-6779-A84D-1701-4938312C0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F65C1A-2809-B9DE-8EB6-990120CC6697}"/>
              </a:ext>
            </a:extLst>
          </p:cNvPr>
          <p:cNvSpPr>
            <a:spLocks noGrp="1"/>
          </p:cNvSpPr>
          <p:nvPr>
            <p:ph type="dt" sz="half" idx="10"/>
          </p:nvPr>
        </p:nvSpPr>
        <p:spPr/>
        <p:txBody>
          <a:bodyPr/>
          <a:lstStyle/>
          <a:p>
            <a:fld id="{44668C6D-8C36-4AB6-A152-786ADFCED118}" type="datetime1">
              <a:rPr lang="en-GB" smtClean="0"/>
              <a:t>30/04/2024</a:t>
            </a:fld>
            <a:endParaRPr lang="en-GB"/>
          </a:p>
        </p:txBody>
      </p:sp>
      <p:sp>
        <p:nvSpPr>
          <p:cNvPr id="5" name="Footer Placeholder 4">
            <a:extLst>
              <a:ext uri="{FF2B5EF4-FFF2-40B4-BE49-F238E27FC236}">
                <a16:creationId xmlns:a16="http://schemas.microsoft.com/office/drawing/2014/main" id="{261C90F3-213F-344C-E036-C314454DC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E5530-50B7-9352-0EB0-30FC9DE595BA}"/>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59430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BB58-44AB-A289-EF92-D260A2F87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1E49FF-28A5-8CF1-C342-F40B83C4C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52104-A4AC-29E7-F55F-43A997A9395E}"/>
              </a:ext>
            </a:extLst>
          </p:cNvPr>
          <p:cNvSpPr>
            <a:spLocks noGrp="1"/>
          </p:cNvSpPr>
          <p:nvPr>
            <p:ph type="dt" sz="half" idx="10"/>
          </p:nvPr>
        </p:nvSpPr>
        <p:spPr/>
        <p:txBody>
          <a:bodyPr/>
          <a:lstStyle/>
          <a:p>
            <a:fld id="{46C262CF-ACBB-4755-B591-7094BA3243E5}" type="datetime1">
              <a:rPr lang="en-GB" smtClean="0"/>
              <a:t>30/04/2024</a:t>
            </a:fld>
            <a:endParaRPr lang="en-GB"/>
          </a:p>
        </p:txBody>
      </p:sp>
      <p:sp>
        <p:nvSpPr>
          <p:cNvPr id="5" name="Footer Placeholder 4">
            <a:extLst>
              <a:ext uri="{FF2B5EF4-FFF2-40B4-BE49-F238E27FC236}">
                <a16:creationId xmlns:a16="http://schemas.microsoft.com/office/drawing/2014/main" id="{F61C7B3B-01DC-60BE-8F6B-A5139AB007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A0D3C-DD25-B542-ECE8-A8F5AD8AA9F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4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C76C-08EF-2B9B-73D7-C9457BCA7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97F783-7FB7-0889-F379-1F605EA4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2B5AC5-7567-79AB-1C3B-1298731DB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C3C8FE-DC2B-1F04-E07A-878CA6AF84B9}"/>
              </a:ext>
            </a:extLst>
          </p:cNvPr>
          <p:cNvSpPr>
            <a:spLocks noGrp="1"/>
          </p:cNvSpPr>
          <p:nvPr>
            <p:ph type="dt" sz="half" idx="10"/>
          </p:nvPr>
        </p:nvSpPr>
        <p:spPr/>
        <p:txBody>
          <a:bodyPr/>
          <a:lstStyle/>
          <a:p>
            <a:fld id="{3ACFB8B8-4F02-40CB-9330-2C147D24FAD3}" type="datetime1">
              <a:rPr lang="en-GB" smtClean="0"/>
              <a:t>30/04/2024</a:t>
            </a:fld>
            <a:endParaRPr lang="en-GB"/>
          </a:p>
        </p:txBody>
      </p:sp>
      <p:sp>
        <p:nvSpPr>
          <p:cNvPr id="6" name="Footer Placeholder 5">
            <a:extLst>
              <a:ext uri="{FF2B5EF4-FFF2-40B4-BE49-F238E27FC236}">
                <a16:creationId xmlns:a16="http://schemas.microsoft.com/office/drawing/2014/main" id="{D134C081-4943-B09F-50B8-DF2692DE66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2FE21B-6112-DCD2-D058-99208614AB8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86056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F5D-83CF-C348-C540-02E116B525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A79BB-1382-DA41-BF46-6D415125E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5471D-B301-BB5D-CFA8-9696949B1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17FC51-BFD2-B6E3-EB46-0C8993D3B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D66FC-A53F-BE9B-90FA-91290DB1C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063E1-DAE0-9786-386A-4CF27D7AB98E}"/>
              </a:ext>
            </a:extLst>
          </p:cNvPr>
          <p:cNvSpPr>
            <a:spLocks noGrp="1"/>
          </p:cNvSpPr>
          <p:nvPr>
            <p:ph type="dt" sz="half" idx="10"/>
          </p:nvPr>
        </p:nvSpPr>
        <p:spPr/>
        <p:txBody>
          <a:bodyPr/>
          <a:lstStyle/>
          <a:p>
            <a:fld id="{1A346CDE-4A50-4CEB-A04A-FBEF4E961B68}" type="datetime1">
              <a:rPr lang="en-GB" smtClean="0"/>
              <a:t>30/04/2024</a:t>
            </a:fld>
            <a:endParaRPr lang="en-GB"/>
          </a:p>
        </p:txBody>
      </p:sp>
      <p:sp>
        <p:nvSpPr>
          <p:cNvPr id="8" name="Footer Placeholder 7">
            <a:extLst>
              <a:ext uri="{FF2B5EF4-FFF2-40B4-BE49-F238E27FC236}">
                <a16:creationId xmlns:a16="http://schemas.microsoft.com/office/drawing/2014/main" id="{6F236F73-84E3-0A6D-6B00-CEB51B54E0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D16014-A5E0-52D8-73F0-D2074440DF2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4865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5E55-8564-3863-13D9-6A98EA5476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663F7-EDA3-57CB-0D44-04CA8184366B}"/>
              </a:ext>
            </a:extLst>
          </p:cNvPr>
          <p:cNvSpPr>
            <a:spLocks noGrp="1"/>
          </p:cNvSpPr>
          <p:nvPr>
            <p:ph type="dt" sz="half" idx="10"/>
          </p:nvPr>
        </p:nvSpPr>
        <p:spPr/>
        <p:txBody>
          <a:bodyPr/>
          <a:lstStyle/>
          <a:p>
            <a:fld id="{D7097D6D-A02D-4FB5-9894-AB0CB467C738}" type="datetime1">
              <a:rPr lang="en-GB" smtClean="0"/>
              <a:t>30/04/2024</a:t>
            </a:fld>
            <a:endParaRPr lang="en-GB"/>
          </a:p>
        </p:txBody>
      </p:sp>
      <p:sp>
        <p:nvSpPr>
          <p:cNvPr id="4" name="Footer Placeholder 3">
            <a:extLst>
              <a:ext uri="{FF2B5EF4-FFF2-40B4-BE49-F238E27FC236}">
                <a16:creationId xmlns:a16="http://schemas.microsoft.com/office/drawing/2014/main" id="{9FB74672-801F-B0C0-82E7-4BFD2C47F9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A5F12-F575-6124-BD7B-5AE00DF0952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7344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A0BB7-EA1C-52AC-3A9E-7912362FB452}"/>
              </a:ext>
            </a:extLst>
          </p:cNvPr>
          <p:cNvSpPr>
            <a:spLocks noGrp="1"/>
          </p:cNvSpPr>
          <p:nvPr>
            <p:ph type="dt" sz="half" idx="10"/>
          </p:nvPr>
        </p:nvSpPr>
        <p:spPr/>
        <p:txBody>
          <a:bodyPr/>
          <a:lstStyle/>
          <a:p>
            <a:fld id="{25258132-3B87-49EA-A859-9D25EC6854A2}" type="datetime1">
              <a:rPr lang="en-GB" smtClean="0"/>
              <a:t>30/04/2024</a:t>
            </a:fld>
            <a:endParaRPr lang="en-GB"/>
          </a:p>
        </p:txBody>
      </p:sp>
      <p:sp>
        <p:nvSpPr>
          <p:cNvPr id="3" name="Footer Placeholder 2">
            <a:extLst>
              <a:ext uri="{FF2B5EF4-FFF2-40B4-BE49-F238E27FC236}">
                <a16:creationId xmlns:a16="http://schemas.microsoft.com/office/drawing/2014/main" id="{E4F055C3-FC84-6540-BD1F-18CEBDEA3B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BEBB17-1596-160B-3900-66B7FEF30794}"/>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30291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8E5-13DF-FED9-59C5-E17966D1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C50FF4-F39B-6755-2636-AFEEA9D6B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813D6-9306-9707-B99F-890A5F0BF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FA2F0-3083-462F-23F7-D4D83F44B2FB}"/>
              </a:ext>
            </a:extLst>
          </p:cNvPr>
          <p:cNvSpPr>
            <a:spLocks noGrp="1"/>
          </p:cNvSpPr>
          <p:nvPr>
            <p:ph type="dt" sz="half" idx="10"/>
          </p:nvPr>
        </p:nvSpPr>
        <p:spPr/>
        <p:txBody>
          <a:bodyPr/>
          <a:lstStyle/>
          <a:p>
            <a:fld id="{AFEF1A71-3AD1-4C24-A39D-7CA0F0003D0C}" type="datetime1">
              <a:rPr lang="en-GB" smtClean="0"/>
              <a:t>30/04/2024</a:t>
            </a:fld>
            <a:endParaRPr lang="en-GB"/>
          </a:p>
        </p:txBody>
      </p:sp>
      <p:sp>
        <p:nvSpPr>
          <p:cNvPr id="6" name="Footer Placeholder 5">
            <a:extLst>
              <a:ext uri="{FF2B5EF4-FFF2-40B4-BE49-F238E27FC236}">
                <a16:creationId xmlns:a16="http://schemas.microsoft.com/office/drawing/2014/main" id="{67789ECC-9409-5DAE-57D7-E2275FC79D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CFB5C-D5B4-FE82-FB11-D664E9455152}"/>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3766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26A-DDFE-C4CF-1022-511713D66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F18AB2-A650-72F6-5D95-BDAD69D7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443688-6054-1162-A4AD-61AC0750C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A2E4-8AA4-C424-22EE-A09D65BE21DB}"/>
              </a:ext>
            </a:extLst>
          </p:cNvPr>
          <p:cNvSpPr>
            <a:spLocks noGrp="1"/>
          </p:cNvSpPr>
          <p:nvPr>
            <p:ph type="dt" sz="half" idx="10"/>
          </p:nvPr>
        </p:nvSpPr>
        <p:spPr/>
        <p:txBody>
          <a:bodyPr/>
          <a:lstStyle/>
          <a:p>
            <a:fld id="{5A11CE26-BBED-4F26-A4B4-57458CF36E00}" type="datetime1">
              <a:rPr lang="en-GB" smtClean="0"/>
              <a:t>30/04/2024</a:t>
            </a:fld>
            <a:endParaRPr lang="en-GB"/>
          </a:p>
        </p:txBody>
      </p:sp>
      <p:sp>
        <p:nvSpPr>
          <p:cNvPr id="6" name="Footer Placeholder 5">
            <a:extLst>
              <a:ext uri="{FF2B5EF4-FFF2-40B4-BE49-F238E27FC236}">
                <a16:creationId xmlns:a16="http://schemas.microsoft.com/office/drawing/2014/main" id="{37FC8FB0-3CED-863C-1716-A785324EEA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AFCEE-D191-27B6-EE83-766690735F6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8708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1B0D2-CA25-B7E3-A3E4-D90DC0C06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196C3-9A3C-8590-6709-9DF2F5BDE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99D53-1FF0-0A5A-1269-36F3A2E3B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FEC7B-7CA1-4E99-846A-1DF0FECB830A}" type="datetime1">
              <a:rPr lang="en-GB" smtClean="0"/>
              <a:t>30/04/2024</a:t>
            </a:fld>
            <a:endParaRPr lang="en-GB"/>
          </a:p>
        </p:txBody>
      </p:sp>
      <p:sp>
        <p:nvSpPr>
          <p:cNvPr id="5" name="Footer Placeholder 4">
            <a:extLst>
              <a:ext uri="{FF2B5EF4-FFF2-40B4-BE49-F238E27FC236}">
                <a16:creationId xmlns:a16="http://schemas.microsoft.com/office/drawing/2014/main" id="{073702D8-0D23-525F-9C6E-1038DE3CD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1C375D-0F8B-784B-C84F-3D33C877B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936E2-4E32-4B25-89D4-F368E54952C6}" type="slidenum">
              <a:rPr lang="en-GB" smtClean="0"/>
              <a:t>‹#›</a:t>
            </a:fld>
            <a:endParaRPr lang="en-GB"/>
          </a:p>
        </p:txBody>
      </p:sp>
    </p:spTree>
    <p:extLst>
      <p:ext uri="{BB962C8B-B14F-4D97-AF65-F5344CB8AC3E}">
        <p14:creationId xmlns:p14="http://schemas.microsoft.com/office/powerpoint/2010/main" val="181668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848B-2790-078D-6350-9725992A226F}"/>
              </a:ext>
            </a:extLst>
          </p:cNvPr>
          <p:cNvSpPr>
            <a:spLocks noGrp="1"/>
          </p:cNvSpPr>
          <p:nvPr>
            <p:ph type="ctrTitle"/>
          </p:nvPr>
        </p:nvSpPr>
        <p:spPr/>
        <p:txBody>
          <a:bodyPr>
            <a:normAutofit/>
          </a:bodyPr>
          <a:lstStyle/>
          <a:p>
            <a:r>
              <a:rPr lang="en-GB" sz="8000" b="1"/>
              <a:t>Fundamentals of Data Science</a:t>
            </a:r>
            <a:endParaRPr lang="en-GB" sz="8000" b="1" dirty="0"/>
          </a:p>
        </p:txBody>
      </p:sp>
      <p:sp>
        <p:nvSpPr>
          <p:cNvPr id="3" name="Subtitle 2">
            <a:extLst>
              <a:ext uri="{FF2B5EF4-FFF2-40B4-BE49-F238E27FC236}">
                <a16:creationId xmlns:a16="http://schemas.microsoft.com/office/drawing/2014/main" id="{026A4FE1-265F-CA46-8E69-489651B599CC}"/>
              </a:ext>
            </a:extLst>
          </p:cNvPr>
          <p:cNvSpPr>
            <a:spLocks noGrp="1"/>
          </p:cNvSpPr>
          <p:nvPr>
            <p:ph type="subTitle" idx="1"/>
          </p:nvPr>
        </p:nvSpPr>
        <p:spPr>
          <a:xfrm>
            <a:off x="1524000" y="4079875"/>
            <a:ext cx="9144000" cy="1655762"/>
          </a:xfrm>
        </p:spPr>
        <p:txBody>
          <a:bodyPr>
            <a:normAutofit/>
          </a:bodyPr>
          <a:lstStyle/>
          <a:p>
            <a:r>
              <a:rPr lang="en-US" sz="4300" b="1" dirty="0"/>
              <a:t>Ch 4: First steps in big data</a:t>
            </a:r>
          </a:p>
          <a:p>
            <a:endParaRPr lang="en-US" dirty="0"/>
          </a:p>
          <a:p>
            <a:endParaRPr lang="en-US" dirty="0"/>
          </a:p>
        </p:txBody>
      </p:sp>
      <p:sp>
        <p:nvSpPr>
          <p:cNvPr id="4" name="Slide Number Placeholder 3">
            <a:extLst>
              <a:ext uri="{FF2B5EF4-FFF2-40B4-BE49-F238E27FC236}">
                <a16:creationId xmlns:a16="http://schemas.microsoft.com/office/drawing/2014/main" id="{B20B4A18-C4F8-7AE7-BBBA-5CA7F6675B67}"/>
              </a:ext>
            </a:extLst>
          </p:cNvPr>
          <p:cNvSpPr>
            <a:spLocks noGrp="1"/>
          </p:cNvSpPr>
          <p:nvPr>
            <p:ph type="sldNum" sz="quarter" idx="12"/>
          </p:nvPr>
        </p:nvSpPr>
        <p:spPr/>
        <p:txBody>
          <a:bodyPr/>
          <a:lstStyle/>
          <a:p>
            <a:fld id="{450936E2-4E32-4B25-89D4-F368E54952C6}" type="slidenum">
              <a:rPr lang="en-GB" smtClean="0"/>
              <a:t>1</a:t>
            </a:fld>
            <a:endParaRPr lang="en-GB"/>
          </a:p>
        </p:txBody>
      </p:sp>
    </p:spTree>
    <p:extLst>
      <p:ext uri="{BB962C8B-B14F-4D97-AF65-F5344CB8AC3E}">
        <p14:creationId xmlns:p14="http://schemas.microsoft.com/office/powerpoint/2010/main" val="2702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724-1319-F0BE-B6E7-1223A422B31E}"/>
              </a:ext>
            </a:extLst>
          </p:cNvPr>
          <p:cNvSpPr>
            <a:spLocks noGrp="1"/>
          </p:cNvSpPr>
          <p:nvPr>
            <p:ph type="title"/>
          </p:nvPr>
        </p:nvSpPr>
        <p:spPr/>
        <p:txBody>
          <a:bodyPr/>
          <a:lstStyle/>
          <a:p>
            <a:pPr algn="ctr"/>
            <a:r>
              <a:rPr lang="en-US" b="1"/>
              <a:t>MAPREDUCE: HOW HADOOP ACHIEVES PARALLELISM</a:t>
            </a:r>
            <a:endParaRPr lang="en-US" b="1" dirty="0"/>
          </a:p>
        </p:txBody>
      </p:sp>
      <p:sp>
        <p:nvSpPr>
          <p:cNvPr id="3" name="Content Placeholder 2">
            <a:extLst>
              <a:ext uri="{FF2B5EF4-FFF2-40B4-BE49-F238E27FC236}">
                <a16:creationId xmlns:a16="http://schemas.microsoft.com/office/drawing/2014/main" id="{7BDE7182-138C-D749-D73B-57A4B7704CAA}"/>
              </a:ext>
            </a:extLst>
          </p:cNvPr>
          <p:cNvSpPr>
            <a:spLocks noGrp="1"/>
          </p:cNvSpPr>
          <p:nvPr>
            <p:ph idx="1"/>
          </p:nvPr>
        </p:nvSpPr>
        <p:spPr/>
        <p:txBody>
          <a:bodyPr/>
          <a:lstStyle/>
          <a:p>
            <a:pPr marL="0" indent="0">
              <a:buNone/>
            </a:pPr>
            <a:r>
              <a:rPr lang="en-US" dirty="0"/>
              <a:t>As the name suggests, the process roughly boils down to two big phases: </a:t>
            </a:r>
          </a:p>
          <a:p>
            <a:pPr marL="690563"/>
            <a:r>
              <a:rPr lang="en-US" dirty="0"/>
              <a:t> </a:t>
            </a:r>
            <a:r>
              <a:rPr lang="en-US" b="1" i="1" dirty="0"/>
              <a:t>Mapping phase</a:t>
            </a:r>
            <a:r>
              <a:rPr lang="en-US" dirty="0"/>
              <a:t>—The documents are split up into key-value pairs. Until we reduce, we can have many duplicates. </a:t>
            </a:r>
          </a:p>
          <a:p>
            <a:pPr marL="690563" indent="-174625"/>
            <a:r>
              <a:rPr lang="en-US" b="1" i="1" dirty="0"/>
              <a:t> Reduce phase</a:t>
            </a:r>
            <a:r>
              <a:rPr lang="en-US" dirty="0"/>
              <a:t>—It’s not unlike a SQL “group by.” The different unique occurrences are grouped together, and depending on the reducing function, a different result can be created. Here we wanted a count per color, so that’s what the reduce function returns. </a:t>
            </a:r>
          </a:p>
          <a:p>
            <a:pPr marL="0" indent="0">
              <a:buNone/>
            </a:pPr>
            <a:r>
              <a:rPr lang="en-US" dirty="0"/>
              <a:t>In reality it’s a bit more complicated than this though.</a:t>
            </a:r>
          </a:p>
        </p:txBody>
      </p:sp>
      <p:sp>
        <p:nvSpPr>
          <p:cNvPr id="4" name="Slide Number Placeholder 3">
            <a:extLst>
              <a:ext uri="{FF2B5EF4-FFF2-40B4-BE49-F238E27FC236}">
                <a16:creationId xmlns:a16="http://schemas.microsoft.com/office/drawing/2014/main" id="{546FE41E-204F-F529-2110-1BAB564979D2}"/>
              </a:ext>
            </a:extLst>
          </p:cNvPr>
          <p:cNvSpPr>
            <a:spLocks noGrp="1"/>
          </p:cNvSpPr>
          <p:nvPr>
            <p:ph type="sldNum" sz="quarter" idx="12"/>
          </p:nvPr>
        </p:nvSpPr>
        <p:spPr/>
        <p:txBody>
          <a:bodyPr/>
          <a:lstStyle/>
          <a:p>
            <a:fld id="{450936E2-4E32-4B25-89D4-F368E54952C6}" type="slidenum">
              <a:rPr lang="en-GB" smtClean="0"/>
              <a:t>10</a:t>
            </a:fld>
            <a:endParaRPr lang="en-GB"/>
          </a:p>
        </p:txBody>
      </p:sp>
    </p:spTree>
    <p:extLst>
      <p:ext uri="{BB962C8B-B14F-4D97-AF65-F5344CB8AC3E}">
        <p14:creationId xmlns:p14="http://schemas.microsoft.com/office/powerpoint/2010/main" val="22304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724-1319-F0BE-B6E7-1223A422B31E}"/>
              </a:ext>
            </a:extLst>
          </p:cNvPr>
          <p:cNvSpPr>
            <a:spLocks noGrp="1"/>
          </p:cNvSpPr>
          <p:nvPr>
            <p:ph type="title"/>
          </p:nvPr>
        </p:nvSpPr>
        <p:spPr/>
        <p:txBody>
          <a:bodyPr/>
          <a:lstStyle/>
          <a:p>
            <a:pPr algn="ctr"/>
            <a:r>
              <a:rPr lang="en-US" b="1"/>
              <a:t>MAPREDUCE: HOW HADOOP ACHIEVES PARALLELISM</a:t>
            </a:r>
            <a:endParaRPr lang="en-US" b="1" dirty="0"/>
          </a:p>
        </p:txBody>
      </p:sp>
      <p:sp>
        <p:nvSpPr>
          <p:cNvPr id="4" name="Slide Number Placeholder 3">
            <a:extLst>
              <a:ext uri="{FF2B5EF4-FFF2-40B4-BE49-F238E27FC236}">
                <a16:creationId xmlns:a16="http://schemas.microsoft.com/office/drawing/2014/main" id="{546FE41E-204F-F529-2110-1BAB564979D2}"/>
              </a:ext>
            </a:extLst>
          </p:cNvPr>
          <p:cNvSpPr>
            <a:spLocks noGrp="1"/>
          </p:cNvSpPr>
          <p:nvPr>
            <p:ph type="sldNum" sz="quarter" idx="12"/>
          </p:nvPr>
        </p:nvSpPr>
        <p:spPr/>
        <p:txBody>
          <a:bodyPr/>
          <a:lstStyle/>
          <a:p>
            <a:fld id="{450936E2-4E32-4B25-89D4-F368E54952C6}" type="slidenum">
              <a:rPr lang="en-GB" smtClean="0"/>
              <a:t>11</a:t>
            </a:fld>
            <a:endParaRPr lang="en-GB"/>
          </a:p>
        </p:txBody>
      </p:sp>
      <p:sp>
        <p:nvSpPr>
          <p:cNvPr id="8" name="TextBox 7">
            <a:extLst>
              <a:ext uri="{FF2B5EF4-FFF2-40B4-BE49-F238E27FC236}">
                <a16:creationId xmlns:a16="http://schemas.microsoft.com/office/drawing/2014/main" id="{67F4141C-6D23-0027-22E2-6E58A3C5F5E1}"/>
              </a:ext>
            </a:extLst>
          </p:cNvPr>
          <p:cNvSpPr txBox="1"/>
          <p:nvPr/>
        </p:nvSpPr>
        <p:spPr>
          <a:xfrm>
            <a:off x="1303506" y="1798818"/>
            <a:ext cx="7840494" cy="461665"/>
          </a:xfrm>
          <a:prstGeom prst="rect">
            <a:avLst/>
          </a:prstGeom>
          <a:noFill/>
        </p:spPr>
        <p:txBody>
          <a:bodyPr wrap="square">
            <a:spAutoFit/>
          </a:bodyPr>
          <a:lstStyle/>
          <a:p>
            <a:pPr marL="0" indent="0">
              <a:buNone/>
            </a:pPr>
            <a:r>
              <a:rPr lang="en-US" sz="2400" b="1"/>
              <a:t>In reality it’s a bit more complicated than this though.</a:t>
            </a:r>
            <a:endParaRPr lang="en-US" sz="2400" b="1" dirty="0"/>
          </a:p>
        </p:txBody>
      </p:sp>
      <p:pic>
        <p:nvPicPr>
          <p:cNvPr id="10" name="Picture 9">
            <a:extLst>
              <a:ext uri="{FF2B5EF4-FFF2-40B4-BE49-F238E27FC236}">
                <a16:creationId xmlns:a16="http://schemas.microsoft.com/office/drawing/2014/main" id="{4F648F6B-4462-6FE5-1EC2-0B2AB9AE750E}"/>
              </a:ext>
            </a:extLst>
          </p:cNvPr>
          <p:cNvPicPr>
            <a:picLocks noChangeAspect="1"/>
          </p:cNvPicPr>
          <p:nvPr/>
        </p:nvPicPr>
        <p:blipFill>
          <a:blip r:embed="rId2"/>
          <a:stretch>
            <a:fillRect/>
          </a:stretch>
        </p:blipFill>
        <p:spPr>
          <a:xfrm>
            <a:off x="1469468" y="2372121"/>
            <a:ext cx="7514752" cy="4166791"/>
          </a:xfrm>
          <a:prstGeom prst="rect">
            <a:avLst/>
          </a:prstGeom>
        </p:spPr>
      </p:pic>
    </p:spTree>
    <p:extLst>
      <p:ext uri="{BB962C8B-B14F-4D97-AF65-F5344CB8AC3E}">
        <p14:creationId xmlns:p14="http://schemas.microsoft.com/office/powerpoint/2010/main" val="50162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6593-7E69-B506-9902-A91AE8E448E6}"/>
              </a:ext>
            </a:extLst>
          </p:cNvPr>
          <p:cNvSpPr>
            <a:spLocks noGrp="1"/>
          </p:cNvSpPr>
          <p:nvPr>
            <p:ph type="title"/>
          </p:nvPr>
        </p:nvSpPr>
        <p:spPr/>
        <p:txBody>
          <a:bodyPr/>
          <a:lstStyle/>
          <a:p>
            <a:pPr algn="ctr"/>
            <a:r>
              <a:rPr lang="en-US" b="1" dirty="0"/>
              <a:t>Spark: replacing MapReduce for better performance</a:t>
            </a:r>
          </a:p>
        </p:txBody>
      </p:sp>
      <p:sp>
        <p:nvSpPr>
          <p:cNvPr id="3" name="Content Placeholder 2">
            <a:extLst>
              <a:ext uri="{FF2B5EF4-FFF2-40B4-BE49-F238E27FC236}">
                <a16:creationId xmlns:a16="http://schemas.microsoft.com/office/drawing/2014/main" id="{D2CE4294-D5DC-CA2F-62B7-FE8AEC989FB9}"/>
              </a:ext>
            </a:extLst>
          </p:cNvPr>
          <p:cNvSpPr>
            <a:spLocks noGrp="1"/>
          </p:cNvSpPr>
          <p:nvPr>
            <p:ph idx="1"/>
          </p:nvPr>
        </p:nvSpPr>
        <p:spPr/>
        <p:txBody>
          <a:bodyPr>
            <a:normAutofit/>
          </a:bodyPr>
          <a:lstStyle/>
          <a:p>
            <a:r>
              <a:rPr lang="en-US" dirty="0"/>
              <a:t>Data scientists often do interactive analysis and rely on algorithms that are inherently iterative; it can take awhile until an algorithm converges to a solution. As this is a weak point of the MapReduce framework, we’ll introduce the Spark Framework to overcome it. Spark improves the performance on such tasks by an order of magnitude</a:t>
            </a:r>
          </a:p>
        </p:txBody>
      </p:sp>
      <p:sp>
        <p:nvSpPr>
          <p:cNvPr id="4" name="Slide Number Placeholder 3">
            <a:extLst>
              <a:ext uri="{FF2B5EF4-FFF2-40B4-BE49-F238E27FC236}">
                <a16:creationId xmlns:a16="http://schemas.microsoft.com/office/drawing/2014/main" id="{B6B33277-2BD4-0F70-EDC4-1CB4B557A5A3}"/>
              </a:ext>
            </a:extLst>
          </p:cNvPr>
          <p:cNvSpPr>
            <a:spLocks noGrp="1"/>
          </p:cNvSpPr>
          <p:nvPr>
            <p:ph type="sldNum" sz="quarter" idx="12"/>
          </p:nvPr>
        </p:nvSpPr>
        <p:spPr/>
        <p:txBody>
          <a:bodyPr/>
          <a:lstStyle/>
          <a:p>
            <a:fld id="{450936E2-4E32-4B25-89D4-F368E54952C6}" type="slidenum">
              <a:rPr lang="en-GB" smtClean="0"/>
              <a:t>12</a:t>
            </a:fld>
            <a:endParaRPr lang="en-GB"/>
          </a:p>
        </p:txBody>
      </p:sp>
    </p:spTree>
    <p:extLst>
      <p:ext uri="{BB962C8B-B14F-4D97-AF65-F5344CB8AC3E}">
        <p14:creationId xmlns:p14="http://schemas.microsoft.com/office/powerpoint/2010/main" val="279785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6593-7E69-B506-9902-A91AE8E448E6}"/>
              </a:ext>
            </a:extLst>
          </p:cNvPr>
          <p:cNvSpPr>
            <a:spLocks noGrp="1"/>
          </p:cNvSpPr>
          <p:nvPr>
            <p:ph type="title"/>
          </p:nvPr>
        </p:nvSpPr>
        <p:spPr/>
        <p:txBody>
          <a:bodyPr/>
          <a:lstStyle/>
          <a:p>
            <a:pPr algn="ctr"/>
            <a:r>
              <a:rPr lang="en-US" b="1" dirty="0"/>
              <a:t>WHAT IS SPARK? </a:t>
            </a:r>
          </a:p>
        </p:txBody>
      </p:sp>
      <p:sp>
        <p:nvSpPr>
          <p:cNvPr id="3" name="Content Placeholder 2">
            <a:extLst>
              <a:ext uri="{FF2B5EF4-FFF2-40B4-BE49-F238E27FC236}">
                <a16:creationId xmlns:a16="http://schemas.microsoft.com/office/drawing/2014/main" id="{D2CE4294-D5DC-CA2F-62B7-FE8AEC989FB9}"/>
              </a:ext>
            </a:extLst>
          </p:cNvPr>
          <p:cNvSpPr>
            <a:spLocks noGrp="1"/>
          </p:cNvSpPr>
          <p:nvPr>
            <p:ph idx="1"/>
          </p:nvPr>
        </p:nvSpPr>
        <p:spPr/>
        <p:txBody>
          <a:bodyPr>
            <a:normAutofit/>
          </a:bodyPr>
          <a:lstStyle/>
          <a:p>
            <a:r>
              <a:rPr lang="en-US" dirty="0"/>
              <a:t>Spark is a cluster computing framework similar to MapReduce. Spark, however, doesn’t handle the storage of files on the (distributed) file system itself, nor does it handle the resource management. For this it relies on systems such as the Hadoop File System, YARN, or Apache Mesos. Hadoop and Spark are thus complementary systems. For testing and development, you can even run Spark on your local system</a:t>
            </a:r>
          </a:p>
        </p:txBody>
      </p:sp>
      <p:sp>
        <p:nvSpPr>
          <p:cNvPr id="4" name="Slide Number Placeholder 3">
            <a:extLst>
              <a:ext uri="{FF2B5EF4-FFF2-40B4-BE49-F238E27FC236}">
                <a16:creationId xmlns:a16="http://schemas.microsoft.com/office/drawing/2014/main" id="{B6B33277-2BD4-0F70-EDC4-1CB4B557A5A3}"/>
              </a:ext>
            </a:extLst>
          </p:cNvPr>
          <p:cNvSpPr>
            <a:spLocks noGrp="1"/>
          </p:cNvSpPr>
          <p:nvPr>
            <p:ph type="sldNum" sz="quarter" idx="12"/>
          </p:nvPr>
        </p:nvSpPr>
        <p:spPr/>
        <p:txBody>
          <a:bodyPr/>
          <a:lstStyle/>
          <a:p>
            <a:fld id="{450936E2-4E32-4B25-89D4-F368E54952C6}" type="slidenum">
              <a:rPr lang="en-GB" smtClean="0"/>
              <a:t>13</a:t>
            </a:fld>
            <a:endParaRPr lang="en-GB"/>
          </a:p>
        </p:txBody>
      </p:sp>
    </p:spTree>
    <p:extLst>
      <p:ext uri="{BB962C8B-B14F-4D97-AF65-F5344CB8AC3E}">
        <p14:creationId xmlns:p14="http://schemas.microsoft.com/office/powerpoint/2010/main" val="3784957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BECE-8EE1-C2D4-0667-888A37E3BC13}"/>
              </a:ext>
            </a:extLst>
          </p:cNvPr>
          <p:cNvSpPr>
            <a:spLocks noGrp="1"/>
          </p:cNvSpPr>
          <p:nvPr>
            <p:ph type="title"/>
          </p:nvPr>
        </p:nvSpPr>
        <p:spPr/>
        <p:txBody>
          <a:bodyPr/>
          <a:lstStyle/>
          <a:p>
            <a:pPr algn="ctr"/>
            <a:r>
              <a:rPr lang="en-US" b="1" dirty="0"/>
              <a:t>HOW DOES SPARK SOLVE THE PROBLEMS OF MAPREDUCE? </a:t>
            </a:r>
          </a:p>
        </p:txBody>
      </p:sp>
      <p:sp>
        <p:nvSpPr>
          <p:cNvPr id="3" name="Content Placeholder 2">
            <a:extLst>
              <a:ext uri="{FF2B5EF4-FFF2-40B4-BE49-F238E27FC236}">
                <a16:creationId xmlns:a16="http://schemas.microsoft.com/office/drawing/2014/main" id="{126565D7-B70E-529C-074A-8FB7AA5DEFA8}"/>
              </a:ext>
            </a:extLst>
          </p:cNvPr>
          <p:cNvSpPr>
            <a:spLocks noGrp="1"/>
          </p:cNvSpPr>
          <p:nvPr>
            <p:ph idx="1"/>
          </p:nvPr>
        </p:nvSpPr>
        <p:spPr/>
        <p:txBody>
          <a:bodyPr/>
          <a:lstStyle/>
          <a:p>
            <a:r>
              <a:rPr lang="en-US" dirty="0"/>
              <a:t>While we oversimplify things a bit for the sake of clarity, Spark creates a kind of shared RAM memory between the computers of your cluster. This allows the different workers to share variables (and their state) and thus eliminates the need to write the intermediate results to disk. More technically and more correctly if you’re into that: Spark uses Resilient Distributed Datasets (RDD), which are a distributed memory abstraction that lets programmers perform in-memory computations on large clusters in a </a:t>
            </a:r>
            <a:r>
              <a:rPr lang="en-US" dirty="0" err="1"/>
              <a:t>faulttolerant</a:t>
            </a:r>
            <a:r>
              <a:rPr lang="en-US" dirty="0"/>
              <a:t> way. Because it’s an in-memory system, it avoids costly disk operations.</a:t>
            </a:r>
          </a:p>
        </p:txBody>
      </p:sp>
      <p:sp>
        <p:nvSpPr>
          <p:cNvPr id="4" name="Slide Number Placeholder 3">
            <a:extLst>
              <a:ext uri="{FF2B5EF4-FFF2-40B4-BE49-F238E27FC236}">
                <a16:creationId xmlns:a16="http://schemas.microsoft.com/office/drawing/2014/main" id="{29E87CE4-9B20-CA68-8251-B57C6293C5C0}"/>
              </a:ext>
            </a:extLst>
          </p:cNvPr>
          <p:cNvSpPr>
            <a:spLocks noGrp="1"/>
          </p:cNvSpPr>
          <p:nvPr>
            <p:ph type="sldNum" sz="quarter" idx="12"/>
          </p:nvPr>
        </p:nvSpPr>
        <p:spPr/>
        <p:txBody>
          <a:bodyPr/>
          <a:lstStyle/>
          <a:p>
            <a:fld id="{450936E2-4E32-4B25-89D4-F368E54952C6}" type="slidenum">
              <a:rPr lang="en-GB" smtClean="0"/>
              <a:t>14</a:t>
            </a:fld>
            <a:endParaRPr lang="en-GB"/>
          </a:p>
        </p:txBody>
      </p:sp>
    </p:spTree>
    <p:extLst>
      <p:ext uri="{BB962C8B-B14F-4D97-AF65-F5344CB8AC3E}">
        <p14:creationId xmlns:p14="http://schemas.microsoft.com/office/powerpoint/2010/main" val="354543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14DF-5305-8B1A-D630-2ED2783E2261}"/>
              </a:ext>
            </a:extLst>
          </p:cNvPr>
          <p:cNvSpPr>
            <a:spLocks noGrp="1"/>
          </p:cNvSpPr>
          <p:nvPr>
            <p:ph type="title"/>
          </p:nvPr>
        </p:nvSpPr>
        <p:spPr/>
        <p:txBody>
          <a:bodyPr/>
          <a:lstStyle/>
          <a:p>
            <a:pPr algn="ctr"/>
            <a:r>
              <a:rPr lang="en-US" b="1" dirty="0"/>
              <a:t>THE DIFFERENT COMPONENTS OF THE SPARK ECOSYSTEM </a:t>
            </a:r>
          </a:p>
        </p:txBody>
      </p:sp>
      <p:sp>
        <p:nvSpPr>
          <p:cNvPr id="3" name="Content Placeholder 2">
            <a:extLst>
              <a:ext uri="{FF2B5EF4-FFF2-40B4-BE49-F238E27FC236}">
                <a16:creationId xmlns:a16="http://schemas.microsoft.com/office/drawing/2014/main" id="{1D67F142-4FA4-4BBF-4057-66D1C240FB2F}"/>
              </a:ext>
            </a:extLst>
          </p:cNvPr>
          <p:cNvSpPr>
            <a:spLocks noGrp="1"/>
          </p:cNvSpPr>
          <p:nvPr>
            <p:ph idx="1"/>
          </p:nvPr>
        </p:nvSpPr>
        <p:spPr/>
        <p:txBody>
          <a:bodyPr>
            <a:normAutofit/>
          </a:bodyPr>
          <a:lstStyle/>
          <a:p>
            <a:r>
              <a:rPr lang="en-US" dirty="0"/>
              <a:t>Spark core provides a NoSQL environment well suited for interactive, exploratory analysis. Spark can be run in batch and interactive mode and supports Python.</a:t>
            </a:r>
          </a:p>
          <a:p>
            <a:r>
              <a:rPr lang="en-US" dirty="0"/>
              <a:t>Spark has four other large components, as listed below and depicted in figure 5.5. </a:t>
            </a:r>
          </a:p>
          <a:p>
            <a:pPr marL="514350" indent="-514350">
              <a:buFont typeface="+mj-lt"/>
              <a:buAutoNum type="arabicPeriod"/>
            </a:pPr>
            <a:r>
              <a:rPr lang="en-US" dirty="0"/>
              <a:t> Spark streaming is a tool for real-time analysis.</a:t>
            </a:r>
          </a:p>
          <a:p>
            <a:pPr marL="514350" indent="-514350">
              <a:buFont typeface="+mj-lt"/>
              <a:buAutoNum type="arabicPeriod"/>
            </a:pPr>
            <a:r>
              <a:rPr lang="en-US" dirty="0"/>
              <a:t>Spark SQL provides a SQL interface to work with Spark. </a:t>
            </a:r>
          </a:p>
          <a:p>
            <a:pPr marL="514350" indent="-514350">
              <a:buFont typeface="+mj-lt"/>
              <a:buAutoNum type="arabicPeriod"/>
            </a:pPr>
            <a:r>
              <a:rPr lang="en-US" dirty="0" err="1"/>
              <a:t>MLLib</a:t>
            </a:r>
            <a:r>
              <a:rPr lang="en-US" dirty="0"/>
              <a:t> is a tool for machine learning inside the Spark framework. </a:t>
            </a:r>
          </a:p>
          <a:p>
            <a:pPr marL="514350" indent="-514350">
              <a:buFont typeface="+mj-lt"/>
              <a:buAutoNum type="arabicPeriod"/>
            </a:pPr>
            <a:r>
              <a:rPr lang="en-US" dirty="0" err="1"/>
              <a:t>GraphX</a:t>
            </a:r>
            <a:r>
              <a:rPr lang="en-US" dirty="0"/>
              <a:t> is a graph database for Spark. </a:t>
            </a:r>
          </a:p>
        </p:txBody>
      </p:sp>
      <p:sp>
        <p:nvSpPr>
          <p:cNvPr id="4" name="Slide Number Placeholder 3">
            <a:extLst>
              <a:ext uri="{FF2B5EF4-FFF2-40B4-BE49-F238E27FC236}">
                <a16:creationId xmlns:a16="http://schemas.microsoft.com/office/drawing/2014/main" id="{DEF0A073-05EA-B863-3789-7115B72C758A}"/>
              </a:ext>
            </a:extLst>
          </p:cNvPr>
          <p:cNvSpPr>
            <a:spLocks noGrp="1"/>
          </p:cNvSpPr>
          <p:nvPr>
            <p:ph type="sldNum" sz="quarter" idx="12"/>
          </p:nvPr>
        </p:nvSpPr>
        <p:spPr/>
        <p:txBody>
          <a:bodyPr/>
          <a:lstStyle/>
          <a:p>
            <a:fld id="{450936E2-4E32-4B25-89D4-F368E54952C6}" type="slidenum">
              <a:rPr lang="en-GB" smtClean="0"/>
              <a:t>15</a:t>
            </a:fld>
            <a:endParaRPr lang="en-GB"/>
          </a:p>
        </p:txBody>
      </p:sp>
    </p:spTree>
    <p:extLst>
      <p:ext uri="{BB962C8B-B14F-4D97-AF65-F5344CB8AC3E}">
        <p14:creationId xmlns:p14="http://schemas.microsoft.com/office/powerpoint/2010/main" val="108148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14DF-5305-8B1A-D630-2ED2783E2261}"/>
              </a:ext>
            </a:extLst>
          </p:cNvPr>
          <p:cNvSpPr>
            <a:spLocks noGrp="1"/>
          </p:cNvSpPr>
          <p:nvPr>
            <p:ph type="title"/>
          </p:nvPr>
        </p:nvSpPr>
        <p:spPr>
          <a:xfrm>
            <a:off x="838200" y="136525"/>
            <a:ext cx="10515600" cy="1325563"/>
          </a:xfrm>
        </p:spPr>
        <p:txBody>
          <a:bodyPr/>
          <a:lstStyle/>
          <a:p>
            <a:pPr algn="ctr"/>
            <a:r>
              <a:rPr lang="en-US" b="1" dirty="0"/>
              <a:t>THE DIFFERENT COMPONENTS OF THE SPARK ECOSYSTEM </a:t>
            </a:r>
          </a:p>
        </p:txBody>
      </p:sp>
      <p:sp>
        <p:nvSpPr>
          <p:cNvPr id="4" name="Slide Number Placeholder 3">
            <a:extLst>
              <a:ext uri="{FF2B5EF4-FFF2-40B4-BE49-F238E27FC236}">
                <a16:creationId xmlns:a16="http://schemas.microsoft.com/office/drawing/2014/main" id="{DEF0A073-05EA-B863-3789-7115B72C758A}"/>
              </a:ext>
            </a:extLst>
          </p:cNvPr>
          <p:cNvSpPr>
            <a:spLocks noGrp="1"/>
          </p:cNvSpPr>
          <p:nvPr>
            <p:ph type="sldNum" sz="quarter" idx="12"/>
          </p:nvPr>
        </p:nvSpPr>
        <p:spPr/>
        <p:txBody>
          <a:bodyPr/>
          <a:lstStyle/>
          <a:p>
            <a:fld id="{450936E2-4E32-4B25-89D4-F368E54952C6}" type="slidenum">
              <a:rPr lang="en-GB" smtClean="0"/>
              <a:t>16</a:t>
            </a:fld>
            <a:endParaRPr lang="en-GB"/>
          </a:p>
        </p:txBody>
      </p:sp>
      <p:pic>
        <p:nvPicPr>
          <p:cNvPr id="8" name="Picture 7">
            <a:extLst>
              <a:ext uri="{FF2B5EF4-FFF2-40B4-BE49-F238E27FC236}">
                <a16:creationId xmlns:a16="http://schemas.microsoft.com/office/drawing/2014/main" id="{02F90DB8-255D-9A6E-3E86-DB5F3713B8C4}"/>
              </a:ext>
            </a:extLst>
          </p:cNvPr>
          <p:cNvPicPr>
            <a:picLocks noChangeAspect="1"/>
          </p:cNvPicPr>
          <p:nvPr/>
        </p:nvPicPr>
        <p:blipFill rotWithShape="1">
          <a:blip r:embed="rId2"/>
          <a:srcRect l="1639" t="3266" r="1383"/>
          <a:stretch/>
        </p:blipFill>
        <p:spPr>
          <a:xfrm>
            <a:off x="466927" y="1547468"/>
            <a:ext cx="11517550" cy="5174007"/>
          </a:xfrm>
          <a:prstGeom prst="rect">
            <a:avLst/>
          </a:prstGeom>
        </p:spPr>
      </p:pic>
    </p:spTree>
    <p:extLst>
      <p:ext uri="{BB962C8B-B14F-4D97-AF65-F5344CB8AC3E}">
        <p14:creationId xmlns:p14="http://schemas.microsoft.com/office/powerpoint/2010/main" val="147967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C01-0382-C3F2-D02B-825B1F1F4E99}"/>
              </a:ext>
            </a:extLst>
          </p:cNvPr>
          <p:cNvSpPr>
            <a:spLocks noGrp="1"/>
          </p:cNvSpPr>
          <p:nvPr>
            <p:ph type="title"/>
          </p:nvPr>
        </p:nvSpPr>
        <p:spPr/>
        <p:txBody>
          <a:bodyPr/>
          <a:lstStyle/>
          <a:p>
            <a:pPr algn="ctr"/>
            <a:r>
              <a:rPr lang="en-GB" b="1" dirty="0"/>
              <a:t>This chapter covers:</a:t>
            </a:r>
          </a:p>
        </p:txBody>
      </p:sp>
      <p:sp>
        <p:nvSpPr>
          <p:cNvPr id="3" name="Content Placeholder 2">
            <a:extLst>
              <a:ext uri="{FF2B5EF4-FFF2-40B4-BE49-F238E27FC236}">
                <a16:creationId xmlns:a16="http://schemas.microsoft.com/office/drawing/2014/main" id="{A319D121-B5E0-CA79-1471-2087F9DB565A}"/>
              </a:ext>
            </a:extLst>
          </p:cNvPr>
          <p:cNvSpPr>
            <a:spLocks noGrp="1"/>
          </p:cNvSpPr>
          <p:nvPr>
            <p:ph idx="1"/>
          </p:nvPr>
        </p:nvSpPr>
        <p:spPr/>
        <p:txBody>
          <a:bodyPr/>
          <a:lstStyle/>
          <a:p>
            <a:r>
              <a:rPr lang="en-US" dirty="0"/>
              <a:t>Taking your first steps with two big data applications: Hadoop and Spark </a:t>
            </a:r>
          </a:p>
          <a:p>
            <a:r>
              <a:rPr lang="en-US" dirty="0"/>
              <a:t> Using Python to write big data jobs </a:t>
            </a:r>
          </a:p>
          <a:p>
            <a:r>
              <a:rPr lang="en-US" dirty="0"/>
              <a:t> Building an interactive dashboard that connects to data stored in a big data database</a:t>
            </a:r>
            <a:endParaRPr lang="en-GB" dirty="0"/>
          </a:p>
        </p:txBody>
      </p:sp>
      <p:sp>
        <p:nvSpPr>
          <p:cNvPr id="4" name="Slide Number Placeholder 3">
            <a:extLst>
              <a:ext uri="{FF2B5EF4-FFF2-40B4-BE49-F238E27FC236}">
                <a16:creationId xmlns:a16="http://schemas.microsoft.com/office/drawing/2014/main" id="{19494228-3530-C66C-6888-BAD2075343A2}"/>
              </a:ext>
            </a:extLst>
          </p:cNvPr>
          <p:cNvSpPr>
            <a:spLocks noGrp="1"/>
          </p:cNvSpPr>
          <p:nvPr>
            <p:ph type="sldNum" sz="quarter" idx="12"/>
          </p:nvPr>
        </p:nvSpPr>
        <p:spPr/>
        <p:txBody>
          <a:bodyPr/>
          <a:lstStyle/>
          <a:p>
            <a:fld id="{450936E2-4E32-4B25-89D4-F368E54952C6}" type="slidenum">
              <a:rPr lang="en-GB" smtClean="0"/>
              <a:t>2</a:t>
            </a:fld>
            <a:endParaRPr lang="en-GB"/>
          </a:p>
        </p:txBody>
      </p:sp>
    </p:spTree>
    <p:extLst>
      <p:ext uri="{BB962C8B-B14F-4D97-AF65-F5344CB8AC3E}">
        <p14:creationId xmlns:p14="http://schemas.microsoft.com/office/powerpoint/2010/main" val="1055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451261" y="2397967"/>
            <a:ext cx="11139055" cy="3778996"/>
          </a:xfrm>
        </p:spPr>
        <p:txBody>
          <a:bodyPr>
            <a:normAutofit/>
          </a:bodyPr>
          <a:lstStyle/>
          <a:p>
            <a:pPr marL="0" indent="0">
              <a:buNone/>
            </a:pPr>
            <a:r>
              <a:rPr lang="en-US" dirty="0"/>
              <a:t>New big data technologies such as Hadoop and Spark make it much easier to work with and control a cluster of computers. Hadoop can scale up to thousands of computers, creating a cluster with petabytes of storage. This enables businesses to grasp the value of the massive amount of data available.</a:t>
            </a:r>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3</a:t>
            </a:fld>
            <a:endParaRPr lang="en-GB"/>
          </a:p>
        </p:txBody>
      </p:sp>
      <p:sp>
        <p:nvSpPr>
          <p:cNvPr id="11" name="Title 1">
            <a:extLst>
              <a:ext uri="{FF2B5EF4-FFF2-40B4-BE49-F238E27FC236}">
                <a16:creationId xmlns:a16="http://schemas.microsoft.com/office/drawing/2014/main" id="{B38C065E-6CE9-EAEB-0BD8-92EB7E024767}"/>
              </a:ext>
            </a:extLst>
          </p:cNvPr>
          <p:cNvSpPr txBox="1">
            <a:spLocks/>
          </p:cNvSpPr>
          <p:nvPr/>
        </p:nvSpPr>
        <p:spPr>
          <a:xfrm>
            <a:off x="345374" y="1704027"/>
            <a:ext cx="121316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GB" b="1" dirty="0"/>
          </a:p>
        </p:txBody>
      </p:sp>
      <p:sp>
        <p:nvSpPr>
          <p:cNvPr id="13" name="Title 12">
            <a:extLst>
              <a:ext uri="{FF2B5EF4-FFF2-40B4-BE49-F238E27FC236}">
                <a16:creationId xmlns:a16="http://schemas.microsoft.com/office/drawing/2014/main" id="{5134119D-FAB4-8574-15A6-4B26440138ED}"/>
              </a:ext>
            </a:extLst>
          </p:cNvPr>
          <p:cNvSpPr>
            <a:spLocks noGrp="1"/>
          </p:cNvSpPr>
          <p:nvPr>
            <p:ph type="title"/>
          </p:nvPr>
        </p:nvSpPr>
        <p:spPr>
          <a:xfrm>
            <a:off x="345374" y="725227"/>
            <a:ext cx="11830056" cy="978800"/>
          </a:xfrm>
        </p:spPr>
        <p:txBody>
          <a:bodyPr>
            <a:noAutofit/>
          </a:bodyPr>
          <a:lstStyle/>
          <a:p>
            <a:pPr algn="ctr"/>
            <a:r>
              <a:rPr lang="en-US" sz="4800" b="1" dirty="0"/>
              <a:t>Distributing data storage and processing with </a:t>
            </a:r>
            <a:br>
              <a:rPr lang="en-US" sz="4800" b="1" dirty="0"/>
            </a:br>
            <a:r>
              <a:rPr lang="en-US" sz="4800" b="1" dirty="0"/>
              <a:t>frameworks</a:t>
            </a:r>
          </a:p>
        </p:txBody>
      </p:sp>
    </p:spTree>
    <p:extLst>
      <p:ext uri="{BB962C8B-B14F-4D97-AF65-F5344CB8AC3E}">
        <p14:creationId xmlns:p14="http://schemas.microsoft.com/office/powerpoint/2010/main" val="1723403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273132" y="1151906"/>
            <a:ext cx="11435938" cy="5340969"/>
          </a:xfrm>
        </p:spPr>
        <p:txBody>
          <a:bodyPr>
            <a:normAutofit lnSpcReduction="10000"/>
          </a:bodyPr>
          <a:lstStyle/>
          <a:p>
            <a:pPr marL="0" indent="0" algn="just">
              <a:buNone/>
            </a:pPr>
            <a:r>
              <a:rPr lang="en-US" dirty="0"/>
              <a:t>Apache Hadoop is a framework that simplifies working with a cluster of computers. It aims to be all of the following things and more: </a:t>
            </a:r>
          </a:p>
          <a:p>
            <a:pPr algn="just"/>
            <a:r>
              <a:rPr lang="en-US" b="1" dirty="0"/>
              <a:t>Reliable</a:t>
            </a:r>
            <a:r>
              <a:rPr lang="en-US" dirty="0"/>
              <a:t>—By automatically creating multiple copies of the data and redeploying processing logic in case of failure. </a:t>
            </a:r>
          </a:p>
          <a:p>
            <a:pPr algn="just"/>
            <a:r>
              <a:rPr lang="en-US" b="1" dirty="0"/>
              <a:t>Fault tolerant</a:t>
            </a:r>
            <a:r>
              <a:rPr lang="en-US" dirty="0"/>
              <a:t>—It detects faults and applies automatic recovery.</a:t>
            </a:r>
          </a:p>
          <a:p>
            <a:pPr algn="just"/>
            <a:r>
              <a:rPr lang="en-US" b="1" dirty="0"/>
              <a:t>Scalable</a:t>
            </a:r>
            <a:r>
              <a:rPr lang="en-US" dirty="0"/>
              <a:t>—Data and its processing are distributed over clusters of computers (horizontal scaling). </a:t>
            </a:r>
          </a:p>
          <a:p>
            <a:pPr algn="just"/>
            <a:r>
              <a:rPr lang="en-US" b="1" dirty="0"/>
              <a:t>Portable</a:t>
            </a:r>
            <a:r>
              <a:rPr lang="en-US" dirty="0"/>
              <a:t>—Installable on all kinds of hardware and operating systems. The core framework is composed of a distributed file system, a resource manager, and a system to run distributed programs. In practice it allows you to work with the distributed file system almost as easily as with the local file system of your home computer. But in the background, the data can be scattered among thousands of servers.</a:t>
            </a:r>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4</a:t>
            </a:fld>
            <a:endParaRPr lang="en-GB"/>
          </a:p>
        </p:txBody>
      </p:sp>
      <p:sp>
        <p:nvSpPr>
          <p:cNvPr id="6" name="Title 12">
            <a:extLst>
              <a:ext uri="{FF2B5EF4-FFF2-40B4-BE49-F238E27FC236}">
                <a16:creationId xmlns:a16="http://schemas.microsoft.com/office/drawing/2014/main" id="{87E8A1E0-4412-B6E9-CF7C-807511F016BA}"/>
              </a:ext>
            </a:extLst>
          </p:cNvPr>
          <p:cNvSpPr>
            <a:spLocks noGrp="1"/>
          </p:cNvSpPr>
          <p:nvPr>
            <p:ph type="title"/>
          </p:nvPr>
        </p:nvSpPr>
        <p:spPr>
          <a:xfrm>
            <a:off x="0" y="32616"/>
            <a:ext cx="12073247" cy="1325563"/>
          </a:xfrm>
        </p:spPr>
        <p:txBody>
          <a:bodyPr>
            <a:noAutofit/>
          </a:bodyPr>
          <a:lstStyle/>
          <a:p>
            <a:pPr algn="ctr"/>
            <a:r>
              <a:rPr lang="en-US" sz="3600" b="1" dirty="0"/>
              <a:t> Hadoop: a framework for storing and processing large data sets</a:t>
            </a:r>
          </a:p>
        </p:txBody>
      </p:sp>
    </p:spTree>
    <p:extLst>
      <p:ext uri="{BB962C8B-B14F-4D97-AF65-F5344CB8AC3E}">
        <p14:creationId xmlns:p14="http://schemas.microsoft.com/office/powerpoint/2010/main" val="287880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065A-1BAF-3D61-1EBD-BA76DD8397A7}"/>
              </a:ext>
            </a:extLst>
          </p:cNvPr>
          <p:cNvSpPr>
            <a:spLocks noGrp="1"/>
          </p:cNvSpPr>
          <p:nvPr>
            <p:ph type="title"/>
          </p:nvPr>
        </p:nvSpPr>
        <p:spPr>
          <a:xfrm>
            <a:off x="201881" y="136525"/>
            <a:ext cx="11151919" cy="1554163"/>
          </a:xfrm>
        </p:spPr>
        <p:txBody>
          <a:bodyPr>
            <a:normAutofit/>
          </a:bodyPr>
          <a:lstStyle/>
          <a:p>
            <a:pPr algn="ctr"/>
            <a:r>
              <a:rPr lang="en-US" b="1" dirty="0"/>
              <a:t>THE DIFFERENT COMPONENTS OF HADOOP</a:t>
            </a:r>
            <a:endParaRPr lang="en-GB" b="1" dirty="0"/>
          </a:p>
        </p:txBody>
      </p:sp>
      <p:sp>
        <p:nvSpPr>
          <p:cNvPr id="10" name="Content Placeholder 9">
            <a:extLst>
              <a:ext uri="{FF2B5EF4-FFF2-40B4-BE49-F238E27FC236}">
                <a16:creationId xmlns:a16="http://schemas.microsoft.com/office/drawing/2014/main" id="{A5CDAE27-E276-0B93-7C0E-A9CB40761C88}"/>
              </a:ext>
            </a:extLst>
          </p:cNvPr>
          <p:cNvSpPr>
            <a:spLocks noGrp="1"/>
          </p:cNvSpPr>
          <p:nvPr>
            <p:ph idx="1"/>
          </p:nvPr>
        </p:nvSpPr>
        <p:spPr>
          <a:xfrm>
            <a:off x="415636" y="1389413"/>
            <a:ext cx="11293434" cy="5103462"/>
          </a:xfrm>
        </p:spPr>
        <p:txBody>
          <a:bodyPr>
            <a:normAutofit/>
          </a:bodyPr>
          <a:lstStyle/>
          <a:p>
            <a:pPr marL="0" indent="0" algn="just">
              <a:buNone/>
            </a:pPr>
            <a:r>
              <a:rPr lang="en-US" dirty="0"/>
              <a:t>At the heart of Hadoop we find </a:t>
            </a:r>
          </a:p>
          <a:p>
            <a:pPr marL="690563" algn="just"/>
            <a:r>
              <a:rPr lang="en-US" dirty="0"/>
              <a:t>A distributed file system (HDFS) </a:t>
            </a:r>
          </a:p>
          <a:p>
            <a:pPr marL="690563" algn="just"/>
            <a:r>
              <a:rPr lang="en-US" dirty="0"/>
              <a:t>A method to execute programs on a massive scale (MapReduce) </a:t>
            </a:r>
          </a:p>
          <a:p>
            <a:pPr marL="690563" algn="just"/>
            <a:r>
              <a:rPr lang="en-US" dirty="0"/>
              <a:t>A system to manage the cluster resources (YARN)</a:t>
            </a:r>
          </a:p>
          <a:p>
            <a:pPr marL="58738" indent="0" algn="just">
              <a:buNone/>
            </a:pPr>
            <a:r>
              <a:rPr lang="en-US" dirty="0"/>
              <a:t>On top of that, an ecosystem of applications arose (figure 5.2), such as the databases Hive and HBase and frameworks for machine learning such as Mahout. We’ll use Hive in this chapter. Hive has a language based on the widely used SQL to interact with data stored inside the database</a:t>
            </a:r>
          </a:p>
        </p:txBody>
      </p:sp>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5</a:t>
            </a:fld>
            <a:endParaRPr lang="en-GB"/>
          </a:p>
        </p:txBody>
      </p:sp>
    </p:spTree>
    <p:extLst>
      <p:ext uri="{BB962C8B-B14F-4D97-AF65-F5344CB8AC3E}">
        <p14:creationId xmlns:p14="http://schemas.microsoft.com/office/powerpoint/2010/main" val="295680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117D79-6207-9725-31B9-59D558DF8EFA}"/>
              </a:ext>
            </a:extLst>
          </p:cNvPr>
          <p:cNvSpPr>
            <a:spLocks noGrp="1"/>
          </p:cNvSpPr>
          <p:nvPr>
            <p:ph type="sldNum" sz="quarter" idx="12"/>
          </p:nvPr>
        </p:nvSpPr>
        <p:spPr/>
        <p:txBody>
          <a:bodyPr/>
          <a:lstStyle/>
          <a:p>
            <a:fld id="{450936E2-4E32-4B25-89D4-F368E54952C6}" type="slidenum">
              <a:rPr lang="en-GB" smtClean="0"/>
              <a:t>6</a:t>
            </a:fld>
            <a:endParaRPr lang="en-GB"/>
          </a:p>
        </p:txBody>
      </p:sp>
      <p:pic>
        <p:nvPicPr>
          <p:cNvPr id="6" name="Picture 5">
            <a:extLst>
              <a:ext uri="{FF2B5EF4-FFF2-40B4-BE49-F238E27FC236}">
                <a16:creationId xmlns:a16="http://schemas.microsoft.com/office/drawing/2014/main" id="{21B2F757-A369-F7F9-02F5-E67DC2064649}"/>
              </a:ext>
            </a:extLst>
          </p:cNvPr>
          <p:cNvPicPr>
            <a:picLocks noChangeAspect="1"/>
          </p:cNvPicPr>
          <p:nvPr/>
        </p:nvPicPr>
        <p:blipFill>
          <a:blip r:embed="rId2"/>
          <a:stretch>
            <a:fillRect/>
          </a:stretch>
        </p:blipFill>
        <p:spPr>
          <a:xfrm>
            <a:off x="218254" y="456785"/>
            <a:ext cx="11755491" cy="5944430"/>
          </a:xfrm>
          <a:prstGeom prst="rect">
            <a:avLst/>
          </a:prstGeom>
        </p:spPr>
      </p:pic>
    </p:spTree>
    <p:extLst>
      <p:ext uri="{BB962C8B-B14F-4D97-AF65-F5344CB8AC3E}">
        <p14:creationId xmlns:p14="http://schemas.microsoft.com/office/powerpoint/2010/main" val="425107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724-1319-F0BE-B6E7-1223A422B31E}"/>
              </a:ext>
            </a:extLst>
          </p:cNvPr>
          <p:cNvSpPr>
            <a:spLocks noGrp="1"/>
          </p:cNvSpPr>
          <p:nvPr>
            <p:ph type="title"/>
          </p:nvPr>
        </p:nvSpPr>
        <p:spPr/>
        <p:txBody>
          <a:bodyPr/>
          <a:lstStyle/>
          <a:p>
            <a:pPr algn="ctr"/>
            <a:r>
              <a:rPr lang="en-US" b="1" dirty="0"/>
              <a:t>MAPREDUCE: HOW HADOOP ACHIEVES PARALLELISM</a:t>
            </a:r>
          </a:p>
        </p:txBody>
      </p:sp>
      <p:sp>
        <p:nvSpPr>
          <p:cNvPr id="3" name="Content Placeholder 2">
            <a:extLst>
              <a:ext uri="{FF2B5EF4-FFF2-40B4-BE49-F238E27FC236}">
                <a16:creationId xmlns:a16="http://schemas.microsoft.com/office/drawing/2014/main" id="{7BDE7182-138C-D749-D73B-57A4B7704CAA}"/>
              </a:ext>
            </a:extLst>
          </p:cNvPr>
          <p:cNvSpPr>
            <a:spLocks noGrp="1"/>
          </p:cNvSpPr>
          <p:nvPr>
            <p:ph idx="1"/>
          </p:nvPr>
        </p:nvSpPr>
        <p:spPr/>
        <p:txBody>
          <a:bodyPr/>
          <a:lstStyle/>
          <a:p>
            <a:r>
              <a:rPr lang="en-US" dirty="0"/>
              <a:t>Hadoop uses a programming method called MapReduce to achieve parallelism. A MapReduce algorithm splits up the data, processes it in parallel, and then sorts, combines, and aggregates the results back together. However, the MapReduce algorithm isn’t well suited for interactive analysis or iterative programs because it writes the data to a disk in between each computational step. This is expensive when working with large data sets. </a:t>
            </a:r>
          </a:p>
        </p:txBody>
      </p:sp>
      <p:sp>
        <p:nvSpPr>
          <p:cNvPr id="4" name="Slide Number Placeholder 3">
            <a:extLst>
              <a:ext uri="{FF2B5EF4-FFF2-40B4-BE49-F238E27FC236}">
                <a16:creationId xmlns:a16="http://schemas.microsoft.com/office/drawing/2014/main" id="{546FE41E-204F-F529-2110-1BAB564979D2}"/>
              </a:ext>
            </a:extLst>
          </p:cNvPr>
          <p:cNvSpPr>
            <a:spLocks noGrp="1"/>
          </p:cNvSpPr>
          <p:nvPr>
            <p:ph type="sldNum" sz="quarter" idx="12"/>
          </p:nvPr>
        </p:nvSpPr>
        <p:spPr/>
        <p:txBody>
          <a:bodyPr/>
          <a:lstStyle/>
          <a:p>
            <a:fld id="{450936E2-4E32-4B25-89D4-F368E54952C6}" type="slidenum">
              <a:rPr lang="en-GB" smtClean="0"/>
              <a:t>7</a:t>
            </a:fld>
            <a:endParaRPr lang="en-GB"/>
          </a:p>
        </p:txBody>
      </p:sp>
    </p:spTree>
    <p:extLst>
      <p:ext uri="{BB962C8B-B14F-4D97-AF65-F5344CB8AC3E}">
        <p14:creationId xmlns:p14="http://schemas.microsoft.com/office/powerpoint/2010/main" val="400000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724-1319-F0BE-B6E7-1223A422B31E}"/>
              </a:ext>
            </a:extLst>
          </p:cNvPr>
          <p:cNvSpPr>
            <a:spLocks noGrp="1"/>
          </p:cNvSpPr>
          <p:nvPr>
            <p:ph type="title"/>
          </p:nvPr>
        </p:nvSpPr>
        <p:spPr/>
        <p:txBody>
          <a:bodyPr/>
          <a:lstStyle/>
          <a:p>
            <a:pPr algn="ctr"/>
            <a:r>
              <a:rPr lang="en-US" b="1"/>
              <a:t>MAPREDUCE: HOW HADOOP ACHIEVES PARALLELISM</a:t>
            </a:r>
            <a:endParaRPr lang="en-US" b="1" dirty="0"/>
          </a:p>
        </p:txBody>
      </p:sp>
      <p:sp>
        <p:nvSpPr>
          <p:cNvPr id="3" name="Content Placeholder 2">
            <a:extLst>
              <a:ext uri="{FF2B5EF4-FFF2-40B4-BE49-F238E27FC236}">
                <a16:creationId xmlns:a16="http://schemas.microsoft.com/office/drawing/2014/main" id="{7BDE7182-138C-D749-D73B-57A4B7704CAA}"/>
              </a:ext>
            </a:extLst>
          </p:cNvPr>
          <p:cNvSpPr>
            <a:spLocks noGrp="1"/>
          </p:cNvSpPr>
          <p:nvPr>
            <p:ph idx="1"/>
          </p:nvPr>
        </p:nvSpPr>
        <p:spPr/>
        <p:txBody>
          <a:bodyPr/>
          <a:lstStyle/>
          <a:p>
            <a:r>
              <a:rPr lang="en-US"/>
              <a:t>Let’s see how MapReduce would work on a small fictitious example. You’re the director of a toy company. Every toy has two colors, and when a client orders a toy from the web page, the web page puts an order file on Hadoop with the colors of the toy. Your task is to find out how many color units you need to prepare. You’ll use a MapReduce-style algorithm to count the colors. First let’s look at a simplified version in figure 5.3</a:t>
            </a:r>
            <a:endParaRPr lang="en-US" dirty="0"/>
          </a:p>
        </p:txBody>
      </p:sp>
      <p:sp>
        <p:nvSpPr>
          <p:cNvPr id="4" name="Slide Number Placeholder 3">
            <a:extLst>
              <a:ext uri="{FF2B5EF4-FFF2-40B4-BE49-F238E27FC236}">
                <a16:creationId xmlns:a16="http://schemas.microsoft.com/office/drawing/2014/main" id="{546FE41E-204F-F529-2110-1BAB564979D2}"/>
              </a:ext>
            </a:extLst>
          </p:cNvPr>
          <p:cNvSpPr>
            <a:spLocks noGrp="1"/>
          </p:cNvSpPr>
          <p:nvPr>
            <p:ph type="sldNum" sz="quarter" idx="12"/>
          </p:nvPr>
        </p:nvSpPr>
        <p:spPr/>
        <p:txBody>
          <a:bodyPr/>
          <a:lstStyle/>
          <a:p>
            <a:fld id="{450936E2-4E32-4B25-89D4-F368E54952C6}" type="slidenum">
              <a:rPr lang="en-GB" smtClean="0"/>
              <a:t>8</a:t>
            </a:fld>
            <a:endParaRPr lang="en-GB"/>
          </a:p>
        </p:txBody>
      </p:sp>
    </p:spTree>
    <p:extLst>
      <p:ext uri="{BB962C8B-B14F-4D97-AF65-F5344CB8AC3E}">
        <p14:creationId xmlns:p14="http://schemas.microsoft.com/office/powerpoint/2010/main" val="4215924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8724-1319-F0BE-B6E7-1223A422B31E}"/>
              </a:ext>
            </a:extLst>
          </p:cNvPr>
          <p:cNvSpPr>
            <a:spLocks noGrp="1"/>
          </p:cNvSpPr>
          <p:nvPr>
            <p:ph type="title"/>
          </p:nvPr>
        </p:nvSpPr>
        <p:spPr/>
        <p:txBody>
          <a:bodyPr/>
          <a:lstStyle/>
          <a:p>
            <a:pPr algn="ctr"/>
            <a:r>
              <a:rPr lang="en-US" b="1" dirty="0"/>
              <a:t>MAPREDUCE: HOW HADOOP ACHIEVES PARALLELISM</a:t>
            </a:r>
          </a:p>
        </p:txBody>
      </p:sp>
      <p:sp>
        <p:nvSpPr>
          <p:cNvPr id="4" name="Slide Number Placeholder 3">
            <a:extLst>
              <a:ext uri="{FF2B5EF4-FFF2-40B4-BE49-F238E27FC236}">
                <a16:creationId xmlns:a16="http://schemas.microsoft.com/office/drawing/2014/main" id="{546FE41E-204F-F529-2110-1BAB564979D2}"/>
              </a:ext>
            </a:extLst>
          </p:cNvPr>
          <p:cNvSpPr>
            <a:spLocks noGrp="1"/>
          </p:cNvSpPr>
          <p:nvPr>
            <p:ph type="sldNum" sz="quarter" idx="12"/>
          </p:nvPr>
        </p:nvSpPr>
        <p:spPr/>
        <p:txBody>
          <a:bodyPr/>
          <a:lstStyle/>
          <a:p>
            <a:fld id="{450936E2-4E32-4B25-89D4-F368E54952C6}" type="slidenum">
              <a:rPr lang="en-GB" smtClean="0"/>
              <a:t>9</a:t>
            </a:fld>
            <a:endParaRPr lang="en-GB"/>
          </a:p>
        </p:txBody>
      </p:sp>
      <p:pic>
        <p:nvPicPr>
          <p:cNvPr id="6" name="Picture 5">
            <a:extLst>
              <a:ext uri="{FF2B5EF4-FFF2-40B4-BE49-F238E27FC236}">
                <a16:creationId xmlns:a16="http://schemas.microsoft.com/office/drawing/2014/main" id="{D8435080-760D-DA1E-1214-D4BF3C5536B3}"/>
              </a:ext>
            </a:extLst>
          </p:cNvPr>
          <p:cNvPicPr>
            <a:picLocks noChangeAspect="1"/>
          </p:cNvPicPr>
          <p:nvPr/>
        </p:nvPicPr>
        <p:blipFill rotWithShape="1">
          <a:blip r:embed="rId2"/>
          <a:srcRect r="7936"/>
          <a:stretch/>
        </p:blipFill>
        <p:spPr>
          <a:xfrm>
            <a:off x="838201" y="1825625"/>
            <a:ext cx="10515600" cy="4544059"/>
          </a:xfrm>
          <a:prstGeom prst="rect">
            <a:avLst/>
          </a:prstGeom>
        </p:spPr>
      </p:pic>
    </p:spTree>
    <p:extLst>
      <p:ext uri="{BB962C8B-B14F-4D97-AF65-F5344CB8AC3E}">
        <p14:creationId xmlns:p14="http://schemas.microsoft.com/office/powerpoint/2010/main" val="2479570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مستند" ma:contentTypeID="0x0101006501D7E2E2787B4F907108726FA3A752" ma:contentTypeVersion="10" ma:contentTypeDescription="إنشاء مستند جديد." ma:contentTypeScope="" ma:versionID="86e8064f45963c2a80216905f787f885">
  <xsd:schema xmlns:xsd="http://www.w3.org/2001/XMLSchema" xmlns:xs="http://www.w3.org/2001/XMLSchema" xmlns:p="http://schemas.microsoft.com/office/2006/metadata/properties" xmlns:ns2="d8fbcad3-971f-4360-ab1e-1452b42b75ac" xmlns:ns3="fd84bfa4-e621-443c-b145-4de423ff4038" targetNamespace="http://schemas.microsoft.com/office/2006/metadata/properties" ma:root="true" ma:fieldsID="4cded4e661f027b9873320180efde39c" ns2:_="" ns3:_="">
    <xsd:import namespace="d8fbcad3-971f-4360-ab1e-1452b42b75ac"/>
    <xsd:import namespace="fd84bfa4-e621-443c-b145-4de423ff40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fbcad3-971f-4360-ab1e-1452b42b75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d84bfa4-e621-443c-b145-4de423ff4038" elementFormDefault="qualified">
    <xsd:import namespace="http://schemas.microsoft.com/office/2006/documentManagement/types"/>
    <xsd:import namespace="http://schemas.microsoft.com/office/infopath/2007/PartnerControls"/>
    <xsd:element name="SharedWithUsers" ma:index="16" nillable="true" ma:displayName="تمت مشاركته مع"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مشتركة مع تفاصيل"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5E4DBC-0678-4B58-9E07-430423864E8B}">
  <ds:schemaRefs>
    <ds:schemaRef ds:uri="http://schemas.microsoft.com/sharepoint/v3/contenttype/forms"/>
  </ds:schemaRefs>
</ds:datastoreItem>
</file>

<file path=customXml/itemProps2.xml><?xml version="1.0" encoding="utf-8"?>
<ds:datastoreItem xmlns:ds="http://schemas.openxmlformats.org/officeDocument/2006/customXml" ds:itemID="{F1551FD7-C851-4207-922B-ADB637C25479}"/>
</file>

<file path=docProps/app.xml><?xml version="1.0" encoding="utf-8"?>
<Properties xmlns="http://schemas.openxmlformats.org/officeDocument/2006/extended-properties" xmlns:vt="http://schemas.openxmlformats.org/officeDocument/2006/docPropsVTypes">
  <Template>Gallery</Template>
  <TotalTime>21918</TotalTime>
  <Words>1050</Words>
  <Application>Microsoft Office PowerPoint</Application>
  <PresentationFormat>Widescreen</PresentationFormat>
  <Paragraphs>62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Fundamentals of Data Science</vt:lpstr>
      <vt:lpstr>This chapter covers:</vt:lpstr>
      <vt:lpstr>Distributing data storage and processing with  frameworks</vt:lpstr>
      <vt:lpstr> Hadoop: a framework for storing and processing large data sets</vt:lpstr>
      <vt:lpstr>THE DIFFERENT COMPONENTS OF HADOOP</vt:lpstr>
      <vt:lpstr>PowerPoint Presentation</vt:lpstr>
      <vt:lpstr>MAPREDUCE: HOW HADOOP ACHIEVES PARALLELISM</vt:lpstr>
      <vt:lpstr>MAPREDUCE: HOW HADOOP ACHIEVES PARALLELISM</vt:lpstr>
      <vt:lpstr>MAPREDUCE: HOW HADOOP ACHIEVES PARALLELISM</vt:lpstr>
      <vt:lpstr>MAPREDUCE: HOW HADOOP ACHIEVES PARALLELISM</vt:lpstr>
      <vt:lpstr>MAPREDUCE: HOW HADOOP ACHIEVES PARALLELISM</vt:lpstr>
      <vt:lpstr>Spark: replacing MapReduce for better performance</vt:lpstr>
      <vt:lpstr>WHAT IS SPARK? </vt:lpstr>
      <vt:lpstr>HOW DOES SPARK SOLVE THE PROBLEMS OF MAPREDUCE? </vt:lpstr>
      <vt:lpstr>THE DIFFERENT COMPONENTS OF THE SPARK ECOSYSTEM </vt:lpstr>
      <vt:lpstr>THE DIFFERENT COMPONENTS OF THE SPARK ECOSYSTEM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Dr. Nadeem Ali. Eladaileh</dc:creator>
  <cp:lastModifiedBy>Dr. Nadeem Ali. Eladaileh</cp:lastModifiedBy>
  <cp:revision>8</cp:revision>
  <dcterms:created xsi:type="dcterms:W3CDTF">2022-10-19T15:37:22Z</dcterms:created>
  <dcterms:modified xsi:type="dcterms:W3CDTF">2024-04-30T07:22:07Z</dcterms:modified>
</cp:coreProperties>
</file>