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419" r:id="rId5"/>
    <p:sldId id="420" r:id="rId6"/>
    <p:sldId id="421" r:id="rId7"/>
    <p:sldId id="422" r:id="rId8"/>
    <p:sldId id="427" r:id="rId9"/>
    <p:sldId id="434" r:id="rId10"/>
    <p:sldId id="462" r:id="rId11"/>
    <p:sldId id="464" r:id="rId12"/>
    <p:sldId id="463" r:id="rId13"/>
    <p:sldId id="465" r:id="rId14"/>
    <p:sldId id="469" r:id="rId15"/>
    <p:sldId id="468" r:id="rId16"/>
    <p:sldId id="467" r:id="rId17"/>
    <p:sldId id="470" r:id="rId18"/>
    <p:sldId id="473" r:id="rId19"/>
    <p:sldId id="475" r:id="rId20"/>
    <p:sldId id="476" r:id="rId21"/>
    <p:sldId id="477" r:id="rId22"/>
    <p:sldId id="484" r:id="rId23"/>
    <p:sldId id="479" r:id="rId24"/>
    <p:sldId id="4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8" autoAdjust="0"/>
    <p:restoredTop sz="94660"/>
  </p:normalViewPr>
  <p:slideViewPr>
    <p:cSldViewPr snapToGrid="0">
      <p:cViewPr varScale="1">
        <p:scale>
          <a:sx n="155" d="100"/>
          <a:sy n="155" d="100"/>
        </p:scale>
        <p:origin x="15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EE1081-D05C-48C5-8994-3034BE613A6D}" type="datetimeFigureOut">
              <a:rPr lang="en-US" smtClean="0"/>
              <a:t>11/01/2023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D29B9-826B-4164-904E-7FB3C1D3B431}" type="slidenum">
              <a:rPr lang="en-US" smtClean="0"/>
              <a:t>‹#›</a:t>
            </a:fld>
            <a:endParaRPr lang="en-US"/>
          </a:p>
        </p:txBody>
      </p:sp>
    </p:spTree>
    <p:extLst>
      <p:ext uri="{BB962C8B-B14F-4D97-AF65-F5344CB8AC3E}">
        <p14:creationId xmlns:p14="http://schemas.microsoft.com/office/powerpoint/2010/main" val="2156417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681C-77B8-02E4-F56B-832AE53B72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4EB02C-F723-DE00-3561-0EE87B9BC8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9FB585-096F-B72B-DA3F-C94F2186FA9C}"/>
              </a:ext>
            </a:extLst>
          </p:cNvPr>
          <p:cNvSpPr>
            <a:spLocks noGrp="1"/>
          </p:cNvSpPr>
          <p:nvPr>
            <p:ph type="dt" sz="half" idx="10"/>
          </p:nvPr>
        </p:nvSpPr>
        <p:spPr/>
        <p:txBody>
          <a:bodyPr/>
          <a:lstStyle/>
          <a:p>
            <a:fld id="{24C991C1-8100-41CE-9F37-0ED3AEEE015A}" type="datetimeFigureOut">
              <a:rPr lang="en-US" smtClean="0"/>
              <a:t>11/01/2023</a:t>
            </a:fld>
            <a:endParaRPr lang="en-US"/>
          </a:p>
        </p:txBody>
      </p:sp>
      <p:sp>
        <p:nvSpPr>
          <p:cNvPr id="5" name="Footer Placeholder 4">
            <a:extLst>
              <a:ext uri="{FF2B5EF4-FFF2-40B4-BE49-F238E27FC236}">
                <a16:creationId xmlns:a16="http://schemas.microsoft.com/office/drawing/2014/main" id="{52EAA574-A471-2E58-C16C-75D5ED93B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C97BD-A75A-41E4-5969-F4EF17970200}"/>
              </a:ext>
            </a:extLst>
          </p:cNvPr>
          <p:cNvSpPr>
            <a:spLocks noGrp="1"/>
          </p:cNvSpPr>
          <p:nvPr>
            <p:ph type="sldNum" sz="quarter" idx="12"/>
          </p:nvPr>
        </p:nvSpPr>
        <p:spPr/>
        <p:txBody>
          <a:bodyPr/>
          <a:lstStyle/>
          <a:p>
            <a:fld id="{FF2AC62C-7980-46BF-8277-7833D8EA3E68}" type="slidenum">
              <a:rPr lang="en-US" smtClean="0"/>
              <a:t>‹#›</a:t>
            </a:fld>
            <a:endParaRPr lang="en-US"/>
          </a:p>
        </p:txBody>
      </p:sp>
    </p:spTree>
    <p:extLst>
      <p:ext uri="{BB962C8B-B14F-4D97-AF65-F5344CB8AC3E}">
        <p14:creationId xmlns:p14="http://schemas.microsoft.com/office/powerpoint/2010/main" val="54353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1A53-01A9-A506-9A75-3BC2962102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F98275-DCC6-FBD4-4384-8F13D16A00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A2C34F-92A1-8C79-2C64-D502E9BF7355}"/>
              </a:ext>
            </a:extLst>
          </p:cNvPr>
          <p:cNvSpPr>
            <a:spLocks noGrp="1"/>
          </p:cNvSpPr>
          <p:nvPr>
            <p:ph type="dt" sz="half" idx="10"/>
          </p:nvPr>
        </p:nvSpPr>
        <p:spPr/>
        <p:txBody>
          <a:bodyPr/>
          <a:lstStyle/>
          <a:p>
            <a:fld id="{24C991C1-8100-41CE-9F37-0ED3AEEE015A}" type="datetimeFigureOut">
              <a:rPr lang="en-US" smtClean="0"/>
              <a:t>11/01/2023</a:t>
            </a:fld>
            <a:endParaRPr lang="en-US"/>
          </a:p>
        </p:txBody>
      </p:sp>
      <p:sp>
        <p:nvSpPr>
          <p:cNvPr id="5" name="Footer Placeholder 4">
            <a:extLst>
              <a:ext uri="{FF2B5EF4-FFF2-40B4-BE49-F238E27FC236}">
                <a16:creationId xmlns:a16="http://schemas.microsoft.com/office/drawing/2014/main" id="{AE480006-5966-B335-1A60-A73B3F2F7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40546-5240-D302-757A-516045BF1E10}"/>
              </a:ext>
            </a:extLst>
          </p:cNvPr>
          <p:cNvSpPr>
            <a:spLocks noGrp="1"/>
          </p:cNvSpPr>
          <p:nvPr>
            <p:ph type="sldNum" sz="quarter" idx="12"/>
          </p:nvPr>
        </p:nvSpPr>
        <p:spPr/>
        <p:txBody>
          <a:bodyPr/>
          <a:lstStyle/>
          <a:p>
            <a:fld id="{FF2AC62C-7980-46BF-8277-7833D8EA3E68}" type="slidenum">
              <a:rPr lang="en-US" smtClean="0"/>
              <a:t>‹#›</a:t>
            </a:fld>
            <a:endParaRPr lang="en-US"/>
          </a:p>
        </p:txBody>
      </p:sp>
    </p:spTree>
    <p:extLst>
      <p:ext uri="{BB962C8B-B14F-4D97-AF65-F5344CB8AC3E}">
        <p14:creationId xmlns:p14="http://schemas.microsoft.com/office/powerpoint/2010/main" val="253459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94E688-A1EC-C1B6-6566-20E626489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681671-8002-0D2D-065F-F049A07D70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2612D-DE25-F1AF-90C3-39B9D84FA9E5}"/>
              </a:ext>
            </a:extLst>
          </p:cNvPr>
          <p:cNvSpPr>
            <a:spLocks noGrp="1"/>
          </p:cNvSpPr>
          <p:nvPr>
            <p:ph type="dt" sz="half" idx="10"/>
          </p:nvPr>
        </p:nvSpPr>
        <p:spPr/>
        <p:txBody>
          <a:bodyPr/>
          <a:lstStyle/>
          <a:p>
            <a:fld id="{24C991C1-8100-41CE-9F37-0ED3AEEE015A}" type="datetimeFigureOut">
              <a:rPr lang="en-US" smtClean="0"/>
              <a:t>11/01/2023</a:t>
            </a:fld>
            <a:endParaRPr lang="en-US"/>
          </a:p>
        </p:txBody>
      </p:sp>
      <p:sp>
        <p:nvSpPr>
          <p:cNvPr id="5" name="Footer Placeholder 4">
            <a:extLst>
              <a:ext uri="{FF2B5EF4-FFF2-40B4-BE49-F238E27FC236}">
                <a16:creationId xmlns:a16="http://schemas.microsoft.com/office/drawing/2014/main" id="{07D22FC4-4510-0EC4-3C0C-B91A94F40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F7E4A-D673-42BD-399F-E9F2AD58CAAE}"/>
              </a:ext>
            </a:extLst>
          </p:cNvPr>
          <p:cNvSpPr>
            <a:spLocks noGrp="1"/>
          </p:cNvSpPr>
          <p:nvPr>
            <p:ph type="sldNum" sz="quarter" idx="12"/>
          </p:nvPr>
        </p:nvSpPr>
        <p:spPr/>
        <p:txBody>
          <a:bodyPr/>
          <a:lstStyle/>
          <a:p>
            <a:fld id="{FF2AC62C-7980-46BF-8277-7833D8EA3E68}" type="slidenum">
              <a:rPr lang="en-US" smtClean="0"/>
              <a:t>‹#›</a:t>
            </a:fld>
            <a:endParaRPr lang="en-US"/>
          </a:p>
        </p:txBody>
      </p:sp>
    </p:spTree>
    <p:extLst>
      <p:ext uri="{BB962C8B-B14F-4D97-AF65-F5344CB8AC3E}">
        <p14:creationId xmlns:p14="http://schemas.microsoft.com/office/powerpoint/2010/main" val="1160248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747D-057C-047F-6D77-3C2C87203E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275C89-881D-A51D-EF13-62F138D009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8F383-63AB-CA4C-9995-0889F48A2788}"/>
              </a:ext>
            </a:extLst>
          </p:cNvPr>
          <p:cNvSpPr>
            <a:spLocks noGrp="1"/>
          </p:cNvSpPr>
          <p:nvPr>
            <p:ph type="dt" sz="half" idx="10"/>
          </p:nvPr>
        </p:nvSpPr>
        <p:spPr/>
        <p:txBody>
          <a:bodyPr/>
          <a:lstStyle/>
          <a:p>
            <a:fld id="{24C991C1-8100-41CE-9F37-0ED3AEEE015A}" type="datetimeFigureOut">
              <a:rPr lang="en-US" smtClean="0"/>
              <a:t>11/01/2023</a:t>
            </a:fld>
            <a:endParaRPr lang="en-US"/>
          </a:p>
        </p:txBody>
      </p:sp>
      <p:sp>
        <p:nvSpPr>
          <p:cNvPr id="5" name="Footer Placeholder 4">
            <a:extLst>
              <a:ext uri="{FF2B5EF4-FFF2-40B4-BE49-F238E27FC236}">
                <a16:creationId xmlns:a16="http://schemas.microsoft.com/office/drawing/2014/main" id="{F0792DE0-99EC-97C3-BC92-1FB13522D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0B84A-47A0-B0AE-042D-DB937CCB6790}"/>
              </a:ext>
            </a:extLst>
          </p:cNvPr>
          <p:cNvSpPr>
            <a:spLocks noGrp="1"/>
          </p:cNvSpPr>
          <p:nvPr>
            <p:ph type="sldNum" sz="quarter" idx="12"/>
          </p:nvPr>
        </p:nvSpPr>
        <p:spPr/>
        <p:txBody>
          <a:bodyPr/>
          <a:lstStyle/>
          <a:p>
            <a:fld id="{FF2AC62C-7980-46BF-8277-7833D8EA3E68}" type="slidenum">
              <a:rPr lang="en-US" smtClean="0"/>
              <a:t>‹#›</a:t>
            </a:fld>
            <a:endParaRPr lang="en-US"/>
          </a:p>
        </p:txBody>
      </p:sp>
    </p:spTree>
    <p:extLst>
      <p:ext uri="{BB962C8B-B14F-4D97-AF65-F5344CB8AC3E}">
        <p14:creationId xmlns:p14="http://schemas.microsoft.com/office/powerpoint/2010/main" val="173668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6563-2E64-94CE-83E1-7B757B62A8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02BE0B-895B-F179-45DF-6BAF9CABC3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92A645-D78D-95F3-D14D-E182A3B6A5E2}"/>
              </a:ext>
            </a:extLst>
          </p:cNvPr>
          <p:cNvSpPr>
            <a:spLocks noGrp="1"/>
          </p:cNvSpPr>
          <p:nvPr>
            <p:ph type="dt" sz="half" idx="10"/>
          </p:nvPr>
        </p:nvSpPr>
        <p:spPr/>
        <p:txBody>
          <a:bodyPr/>
          <a:lstStyle/>
          <a:p>
            <a:fld id="{24C991C1-8100-41CE-9F37-0ED3AEEE015A}" type="datetimeFigureOut">
              <a:rPr lang="en-US" smtClean="0"/>
              <a:t>11/01/2023</a:t>
            </a:fld>
            <a:endParaRPr lang="en-US"/>
          </a:p>
        </p:txBody>
      </p:sp>
      <p:sp>
        <p:nvSpPr>
          <p:cNvPr id="5" name="Footer Placeholder 4">
            <a:extLst>
              <a:ext uri="{FF2B5EF4-FFF2-40B4-BE49-F238E27FC236}">
                <a16:creationId xmlns:a16="http://schemas.microsoft.com/office/drawing/2014/main" id="{EFBA9765-9C13-A510-6B61-6F78969C4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3D1B4-FF04-5422-EE4A-4526F5B98C72}"/>
              </a:ext>
            </a:extLst>
          </p:cNvPr>
          <p:cNvSpPr>
            <a:spLocks noGrp="1"/>
          </p:cNvSpPr>
          <p:nvPr>
            <p:ph type="sldNum" sz="quarter" idx="12"/>
          </p:nvPr>
        </p:nvSpPr>
        <p:spPr/>
        <p:txBody>
          <a:bodyPr/>
          <a:lstStyle/>
          <a:p>
            <a:fld id="{FF2AC62C-7980-46BF-8277-7833D8EA3E68}" type="slidenum">
              <a:rPr lang="en-US" smtClean="0"/>
              <a:t>‹#›</a:t>
            </a:fld>
            <a:endParaRPr lang="en-US"/>
          </a:p>
        </p:txBody>
      </p:sp>
    </p:spTree>
    <p:extLst>
      <p:ext uri="{BB962C8B-B14F-4D97-AF65-F5344CB8AC3E}">
        <p14:creationId xmlns:p14="http://schemas.microsoft.com/office/powerpoint/2010/main" val="185264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D9034-1AEE-AE90-FDC3-058EFD7D6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C1835A-4F9A-E4D6-615F-A26D203B8D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B6E281-E876-6743-C693-EBE6348D7C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BDD86B-8172-15F7-0105-4F3A9011E89C}"/>
              </a:ext>
            </a:extLst>
          </p:cNvPr>
          <p:cNvSpPr>
            <a:spLocks noGrp="1"/>
          </p:cNvSpPr>
          <p:nvPr>
            <p:ph type="dt" sz="half" idx="10"/>
          </p:nvPr>
        </p:nvSpPr>
        <p:spPr/>
        <p:txBody>
          <a:bodyPr/>
          <a:lstStyle/>
          <a:p>
            <a:fld id="{24C991C1-8100-41CE-9F37-0ED3AEEE015A}" type="datetimeFigureOut">
              <a:rPr lang="en-US" smtClean="0"/>
              <a:t>11/01/2023</a:t>
            </a:fld>
            <a:endParaRPr lang="en-US"/>
          </a:p>
        </p:txBody>
      </p:sp>
      <p:sp>
        <p:nvSpPr>
          <p:cNvPr id="6" name="Footer Placeholder 5">
            <a:extLst>
              <a:ext uri="{FF2B5EF4-FFF2-40B4-BE49-F238E27FC236}">
                <a16:creationId xmlns:a16="http://schemas.microsoft.com/office/drawing/2014/main" id="{943C8018-CDDD-826C-B627-7DF9B4C29C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9B64C2-4688-0E95-C0BB-98CF7AC965DB}"/>
              </a:ext>
            </a:extLst>
          </p:cNvPr>
          <p:cNvSpPr>
            <a:spLocks noGrp="1"/>
          </p:cNvSpPr>
          <p:nvPr>
            <p:ph type="sldNum" sz="quarter" idx="12"/>
          </p:nvPr>
        </p:nvSpPr>
        <p:spPr/>
        <p:txBody>
          <a:bodyPr/>
          <a:lstStyle/>
          <a:p>
            <a:fld id="{FF2AC62C-7980-46BF-8277-7833D8EA3E68}" type="slidenum">
              <a:rPr lang="en-US" smtClean="0"/>
              <a:t>‹#›</a:t>
            </a:fld>
            <a:endParaRPr lang="en-US"/>
          </a:p>
        </p:txBody>
      </p:sp>
    </p:spTree>
    <p:extLst>
      <p:ext uri="{BB962C8B-B14F-4D97-AF65-F5344CB8AC3E}">
        <p14:creationId xmlns:p14="http://schemas.microsoft.com/office/powerpoint/2010/main" val="303002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2C62-66ED-A0C3-30E5-01572F03B0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653385-C0D6-37AB-A35B-2330986E8B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1BFE9B-D5E3-BA93-FFCE-1208CF4E08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C50ABF-0B7A-977F-63F3-3E5FEF2087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BE490E-5C7A-B911-90B8-C0089C88BF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3623F8-2D9E-0503-FA03-B7C3DB3D4891}"/>
              </a:ext>
            </a:extLst>
          </p:cNvPr>
          <p:cNvSpPr>
            <a:spLocks noGrp="1"/>
          </p:cNvSpPr>
          <p:nvPr>
            <p:ph type="dt" sz="half" idx="10"/>
          </p:nvPr>
        </p:nvSpPr>
        <p:spPr/>
        <p:txBody>
          <a:bodyPr/>
          <a:lstStyle/>
          <a:p>
            <a:fld id="{24C991C1-8100-41CE-9F37-0ED3AEEE015A}" type="datetimeFigureOut">
              <a:rPr lang="en-US" smtClean="0"/>
              <a:t>11/01/2023</a:t>
            </a:fld>
            <a:endParaRPr lang="en-US"/>
          </a:p>
        </p:txBody>
      </p:sp>
      <p:sp>
        <p:nvSpPr>
          <p:cNvPr id="8" name="Footer Placeholder 7">
            <a:extLst>
              <a:ext uri="{FF2B5EF4-FFF2-40B4-BE49-F238E27FC236}">
                <a16:creationId xmlns:a16="http://schemas.microsoft.com/office/drawing/2014/main" id="{E45C4AFE-3BBF-D39B-42B0-5EB037D192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FD8730-EF99-6791-1A58-E9F97D928B3C}"/>
              </a:ext>
            </a:extLst>
          </p:cNvPr>
          <p:cNvSpPr>
            <a:spLocks noGrp="1"/>
          </p:cNvSpPr>
          <p:nvPr>
            <p:ph type="sldNum" sz="quarter" idx="12"/>
          </p:nvPr>
        </p:nvSpPr>
        <p:spPr/>
        <p:txBody>
          <a:bodyPr/>
          <a:lstStyle/>
          <a:p>
            <a:fld id="{FF2AC62C-7980-46BF-8277-7833D8EA3E68}" type="slidenum">
              <a:rPr lang="en-US" smtClean="0"/>
              <a:t>‹#›</a:t>
            </a:fld>
            <a:endParaRPr lang="en-US"/>
          </a:p>
        </p:txBody>
      </p:sp>
    </p:spTree>
    <p:extLst>
      <p:ext uri="{BB962C8B-B14F-4D97-AF65-F5344CB8AC3E}">
        <p14:creationId xmlns:p14="http://schemas.microsoft.com/office/powerpoint/2010/main" val="1155688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ABCA4-D560-6A74-CDA4-5624D0008B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1A3DA-4E19-6581-EA2D-DA0BDC5CA646}"/>
              </a:ext>
            </a:extLst>
          </p:cNvPr>
          <p:cNvSpPr>
            <a:spLocks noGrp="1"/>
          </p:cNvSpPr>
          <p:nvPr>
            <p:ph type="dt" sz="half" idx="10"/>
          </p:nvPr>
        </p:nvSpPr>
        <p:spPr/>
        <p:txBody>
          <a:bodyPr/>
          <a:lstStyle/>
          <a:p>
            <a:fld id="{24C991C1-8100-41CE-9F37-0ED3AEEE015A}" type="datetimeFigureOut">
              <a:rPr lang="en-US" smtClean="0"/>
              <a:t>11/01/2023</a:t>
            </a:fld>
            <a:endParaRPr lang="en-US"/>
          </a:p>
        </p:txBody>
      </p:sp>
      <p:sp>
        <p:nvSpPr>
          <p:cNvPr id="4" name="Footer Placeholder 3">
            <a:extLst>
              <a:ext uri="{FF2B5EF4-FFF2-40B4-BE49-F238E27FC236}">
                <a16:creationId xmlns:a16="http://schemas.microsoft.com/office/drawing/2014/main" id="{DB7FB7E6-1240-FF8F-ACD0-1B45FB936C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EB1D9C-AFF2-1F9B-074B-3913D63CC4A9}"/>
              </a:ext>
            </a:extLst>
          </p:cNvPr>
          <p:cNvSpPr>
            <a:spLocks noGrp="1"/>
          </p:cNvSpPr>
          <p:nvPr>
            <p:ph type="sldNum" sz="quarter" idx="12"/>
          </p:nvPr>
        </p:nvSpPr>
        <p:spPr/>
        <p:txBody>
          <a:bodyPr/>
          <a:lstStyle/>
          <a:p>
            <a:fld id="{FF2AC62C-7980-46BF-8277-7833D8EA3E68}" type="slidenum">
              <a:rPr lang="en-US" smtClean="0"/>
              <a:t>‹#›</a:t>
            </a:fld>
            <a:endParaRPr lang="en-US"/>
          </a:p>
        </p:txBody>
      </p:sp>
    </p:spTree>
    <p:extLst>
      <p:ext uri="{BB962C8B-B14F-4D97-AF65-F5344CB8AC3E}">
        <p14:creationId xmlns:p14="http://schemas.microsoft.com/office/powerpoint/2010/main" val="3229930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77B956-1C72-B6DB-EEE0-DAB51942470C}"/>
              </a:ext>
            </a:extLst>
          </p:cNvPr>
          <p:cNvSpPr>
            <a:spLocks noGrp="1"/>
          </p:cNvSpPr>
          <p:nvPr>
            <p:ph type="dt" sz="half" idx="10"/>
          </p:nvPr>
        </p:nvSpPr>
        <p:spPr/>
        <p:txBody>
          <a:bodyPr/>
          <a:lstStyle/>
          <a:p>
            <a:fld id="{24C991C1-8100-41CE-9F37-0ED3AEEE015A}" type="datetimeFigureOut">
              <a:rPr lang="en-US" smtClean="0"/>
              <a:t>11/01/2023</a:t>
            </a:fld>
            <a:endParaRPr lang="en-US"/>
          </a:p>
        </p:txBody>
      </p:sp>
      <p:sp>
        <p:nvSpPr>
          <p:cNvPr id="3" name="Footer Placeholder 2">
            <a:extLst>
              <a:ext uri="{FF2B5EF4-FFF2-40B4-BE49-F238E27FC236}">
                <a16:creationId xmlns:a16="http://schemas.microsoft.com/office/drawing/2014/main" id="{1D1F2FA1-BB1E-04D3-EBAF-78830479C6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74ED28-DF58-C634-43AA-67AA7954E5C9}"/>
              </a:ext>
            </a:extLst>
          </p:cNvPr>
          <p:cNvSpPr>
            <a:spLocks noGrp="1"/>
          </p:cNvSpPr>
          <p:nvPr>
            <p:ph type="sldNum" sz="quarter" idx="12"/>
          </p:nvPr>
        </p:nvSpPr>
        <p:spPr/>
        <p:txBody>
          <a:bodyPr/>
          <a:lstStyle/>
          <a:p>
            <a:fld id="{FF2AC62C-7980-46BF-8277-7833D8EA3E68}" type="slidenum">
              <a:rPr lang="en-US" smtClean="0"/>
              <a:t>‹#›</a:t>
            </a:fld>
            <a:endParaRPr lang="en-US"/>
          </a:p>
        </p:txBody>
      </p:sp>
    </p:spTree>
    <p:extLst>
      <p:ext uri="{BB962C8B-B14F-4D97-AF65-F5344CB8AC3E}">
        <p14:creationId xmlns:p14="http://schemas.microsoft.com/office/powerpoint/2010/main" val="2313547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785B-4DD8-937F-017D-2F5D69B54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BB93B4-E744-8402-24B2-018AB0767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10DCAE-2EF8-30B8-A07E-4BF78C108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2CB8C7-CFFD-445B-5594-BBEEE52F72CB}"/>
              </a:ext>
            </a:extLst>
          </p:cNvPr>
          <p:cNvSpPr>
            <a:spLocks noGrp="1"/>
          </p:cNvSpPr>
          <p:nvPr>
            <p:ph type="dt" sz="half" idx="10"/>
          </p:nvPr>
        </p:nvSpPr>
        <p:spPr/>
        <p:txBody>
          <a:bodyPr/>
          <a:lstStyle/>
          <a:p>
            <a:fld id="{24C991C1-8100-41CE-9F37-0ED3AEEE015A}" type="datetimeFigureOut">
              <a:rPr lang="en-US" smtClean="0"/>
              <a:t>11/01/2023</a:t>
            </a:fld>
            <a:endParaRPr lang="en-US"/>
          </a:p>
        </p:txBody>
      </p:sp>
      <p:sp>
        <p:nvSpPr>
          <p:cNvPr id="6" name="Footer Placeholder 5">
            <a:extLst>
              <a:ext uri="{FF2B5EF4-FFF2-40B4-BE49-F238E27FC236}">
                <a16:creationId xmlns:a16="http://schemas.microsoft.com/office/drawing/2014/main" id="{948F6D0F-E4FB-DB69-18DF-8DD3047B85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148710-CBEA-606B-C581-E56C0C4D6F87}"/>
              </a:ext>
            </a:extLst>
          </p:cNvPr>
          <p:cNvSpPr>
            <a:spLocks noGrp="1"/>
          </p:cNvSpPr>
          <p:nvPr>
            <p:ph type="sldNum" sz="quarter" idx="12"/>
          </p:nvPr>
        </p:nvSpPr>
        <p:spPr/>
        <p:txBody>
          <a:bodyPr/>
          <a:lstStyle/>
          <a:p>
            <a:fld id="{FF2AC62C-7980-46BF-8277-7833D8EA3E68}" type="slidenum">
              <a:rPr lang="en-US" smtClean="0"/>
              <a:t>‹#›</a:t>
            </a:fld>
            <a:endParaRPr lang="en-US"/>
          </a:p>
        </p:txBody>
      </p:sp>
    </p:spTree>
    <p:extLst>
      <p:ext uri="{BB962C8B-B14F-4D97-AF65-F5344CB8AC3E}">
        <p14:creationId xmlns:p14="http://schemas.microsoft.com/office/powerpoint/2010/main" val="36655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BAED-10E2-6311-5983-00CC864AAD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E9EA81-86C2-692B-95F6-18AC83795E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1350D5-8BCE-BCC3-814D-4E9698047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74BFB4-3307-D6A3-806A-68881F9C590C}"/>
              </a:ext>
            </a:extLst>
          </p:cNvPr>
          <p:cNvSpPr>
            <a:spLocks noGrp="1"/>
          </p:cNvSpPr>
          <p:nvPr>
            <p:ph type="dt" sz="half" idx="10"/>
          </p:nvPr>
        </p:nvSpPr>
        <p:spPr/>
        <p:txBody>
          <a:bodyPr/>
          <a:lstStyle/>
          <a:p>
            <a:fld id="{24C991C1-8100-41CE-9F37-0ED3AEEE015A}" type="datetimeFigureOut">
              <a:rPr lang="en-US" smtClean="0"/>
              <a:t>11/01/2023</a:t>
            </a:fld>
            <a:endParaRPr lang="en-US"/>
          </a:p>
        </p:txBody>
      </p:sp>
      <p:sp>
        <p:nvSpPr>
          <p:cNvPr id="6" name="Footer Placeholder 5">
            <a:extLst>
              <a:ext uri="{FF2B5EF4-FFF2-40B4-BE49-F238E27FC236}">
                <a16:creationId xmlns:a16="http://schemas.microsoft.com/office/drawing/2014/main" id="{4201C204-5684-DE44-529F-5D058768FB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2FF63D-671A-6D0E-142F-A4B0864861D7}"/>
              </a:ext>
            </a:extLst>
          </p:cNvPr>
          <p:cNvSpPr>
            <a:spLocks noGrp="1"/>
          </p:cNvSpPr>
          <p:nvPr>
            <p:ph type="sldNum" sz="quarter" idx="12"/>
          </p:nvPr>
        </p:nvSpPr>
        <p:spPr/>
        <p:txBody>
          <a:bodyPr/>
          <a:lstStyle/>
          <a:p>
            <a:fld id="{FF2AC62C-7980-46BF-8277-7833D8EA3E68}" type="slidenum">
              <a:rPr lang="en-US" smtClean="0"/>
              <a:t>‹#›</a:t>
            </a:fld>
            <a:endParaRPr lang="en-US"/>
          </a:p>
        </p:txBody>
      </p:sp>
    </p:spTree>
    <p:extLst>
      <p:ext uri="{BB962C8B-B14F-4D97-AF65-F5344CB8AC3E}">
        <p14:creationId xmlns:p14="http://schemas.microsoft.com/office/powerpoint/2010/main" val="1156676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817385-417C-E6C2-A5AC-37FF73171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7C1A8D-F630-4336-7B85-4BA00C738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30CD7F-9094-6959-6883-C0E526A300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991C1-8100-41CE-9F37-0ED3AEEE015A}" type="datetimeFigureOut">
              <a:rPr lang="en-US" smtClean="0"/>
              <a:t>11/01/2023</a:t>
            </a:fld>
            <a:endParaRPr lang="en-US"/>
          </a:p>
        </p:txBody>
      </p:sp>
      <p:sp>
        <p:nvSpPr>
          <p:cNvPr id="5" name="Footer Placeholder 4">
            <a:extLst>
              <a:ext uri="{FF2B5EF4-FFF2-40B4-BE49-F238E27FC236}">
                <a16:creationId xmlns:a16="http://schemas.microsoft.com/office/drawing/2014/main" id="{9FF32031-55FB-65C8-9DF2-373763C666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9A7746-D7D5-EF7C-190E-A4B27F63B7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AC62C-7980-46BF-8277-7833D8EA3E68}" type="slidenum">
              <a:rPr lang="en-US" smtClean="0"/>
              <a:t>‹#›</a:t>
            </a:fld>
            <a:endParaRPr lang="en-US"/>
          </a:p>
        </p:txBody>
      </p:sp>
    </p:spTree>
    <p:extLst>
      <p:ext uri="{BB962C8B-B14F-4D97-AF65-F5344CB8AC3E}">
        <p14:creationId xmlns:p14="http://schemas.microsoft.com/office/powerpoint/2010/main" val="3811542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848B-2790-078D-6350-9725992A226F}"/>
              </a:ext>
            </a:extLst>
          </p:cNvPr>
          <p:cNvSpPr>
            <a:spLocks noGrp="1"/>
          </p:cNvSpPr>
          <p:nvPr>
            <p:ph type="ctrTitle"/>
          </p:nvPr>
        </p:nvSpPr>
        <p:spPr/>
        <p:txBody>
          <a:bodyPr>
            <a:normAutofit/>
          </a:bodyPr>
          <a:lstStyle/>
          <a:p>
            <a:r>
              <a:rPr lang="en-GB" sz="8000" b="1"/>
              <a:t>Fundamentals of Data Science</a:t>
            </a:r>
            <a:endParaRPr lang="en-GB" sz="8000" b="1" dirty="0"/>
          </a:p>
        </p:txBody>
      </p:sp>
      <p:sp>
        <p:nvSpPr>
          <p:cNvPr id="3" name="Subtitle 2">
            <a:extLst>
              <a:ext uri="{FF2B5EF4-FFF2-40B4-BE49-F238E27FC236}">
                <a16:creationId xmlns:a16="http://schemas.microsoft.com/office/drawing/2014/main" id="{026A4FE1-265F-CA46-8E69-489651B599CC}"/>
              </a:ext>
            </a:extLst>
          </p:cNvPr>
          <p:cNvSpPr>
            <a:spLocks noGrp="1"/>
          </p:cNvSpPr>
          <p:nvPr>
            <p:ph type="subTitle" idx="1"/>
          </p:nvPr>
        </p:nvSpPr>
        <p:spPr>
          <a:xfrm>
            <a:off x="1524000" y="4079875"/>
            <a:ext cx="9144000" cy="1655762"/>
          </a:xfrm>
        </p:spPr>
        <p:txBody>
          <a:bodyPr>
            <a:normAutofit fontScale="85000" lnSpcReduction="20000"/>
          </a:bodyPr>
          <a:lstStyle/>
          <a:p>
            <a:r>
              <a:rPr lang="en-US" sz="4300" b="1" dirty="0"/>
              <a:t>Ch 5: Data visualization to the end user</a:t>
            </a:r>
          </a:p>
          <a:p>
            <a:endParaRPr lang="en-US" dirty="0"/>
          </a:p>
          <a:p>
            <a:endParaRPr lang="en-US" dirty="0"/>
          </a:p>
          <a:p>
            <a:r>
              <a:rPr lang="en-US" dirty="0"/>
              <a:t>First Semester 2022/2023</a:t>
            </a:r>
          </a:p>
        </p:txBody>
      </p:sp>
      <p:sp>
        <p:nvSpPr>
          <p:cNvPr id="4" name="Slide Number Placeholder 3">
            <a:extLst>
              <a:ext uri="{FF2B5EF4-FFF2-40B4-BE49-F238E27FC236}">
                <a16:creationId xmlns:a16="http://schemas.microsoft.com/office/drawing/2014/main" id="{B20B4A18-C4F8-7AE7-BBBA-5CA7F6675B67}"/>
              </a:ext>
            </a:extLst>
          </p:cNvPr>
          <p:cNvSpPr>
            <a:spLocks noGrp="1"/>
          </p:cNvSpPr>
          <p:nvPr>
            <p:ph type="sldNum" sz="quarter" idx="12"/>
          </p:nvPr>
        </p:nvSpPr>
        <p:spPr/>
        <p:txBody>
          <a:bodyPr/>
          <a:lstStyle/>
          <a:p>
            <a:fld id="{450936E2-4E32-4B25-89D4-F368E54952C6}" type="slidenum">
              <a:rPr lang="en-GB" smtClean="0"/>
              <a:t>1</a:t>
            </a:fld>
            <a:endParaRPr lang="en-GB"/>
          </a:p>
        </p:txBody>
      </p:sp>
    </p:spTree>
    <p:extLst>
      <p:ext uri="{BB962C8B-B14F-4D97-AF65-F5344CB8AC3E}">
        <p14:creationId xmlns:p14="http://schemas.microsoft.com/office/powerpoint/2010/main" val="270296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DC4C-A7B0-4EBE-BE04-CDC717A056B8}"/>
              </a:ext>
            </a:extLst>
          </p:cNvPr>
          <p:cNvSpPr>
            <a:spLocks noGrp="1"/>
          </p:cNvSpPr>
          <p:nvPr>
            <p:ph type="title"/>
          </p:nvPr>
        </p:nvSpPr>
        <p:spPr/>
        <p:txBody>
          <a:bodyPr/>
          <a:lstStyle/>
          <a:p>
            <a:r>
              <a:rPr lang="en-US" sz="4000" dirty="0">
                <a:solidFill>
                  <a:srgbClr val="0000CC"/>
                </a:solidFill>
              </a:rPr>
              <a:t>Line Chart	</a:t>
            </a:r>
            <a:endParaRPr lang="en-GB" dirty="0"/>
          </a:p>
        </p:txBody>
      </p:sp>
      <p:sp>
        <p:nvSpPr>
          <p:cNvPr id="11" name="AutoShape 16" descr="Line charts - Docs Editors Help">
            <a:extLst>
              <a:ext uri="{FF2B5EF4-FFF2-40B4-BE49-F238E27FC236}">
                <a16:creationId xmlns:a16="http://schemas.microsoft.com/office/drawing/2014/main" id="{DFEF3D6C-B45E-4BCA-AB7F-C5E75C77CC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20" descr="Line charts - Docs Editors Help">
            <a:extLst>
              <a:ext uri="{FF2B5EF4-FFF2-40B4-BE49-F238E27FC236}">
                <a16:creationId xmlns:a16="http://schemas.microsoft.com/office/drawing/2014/main" id="{62C2C8F0-3BD9-45DE-A6D6-AAD06EF5CA0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 name="AutoShape 22" descr="Line charts - Docs Editors Help">
            <a:extLst>
              <a:ext uri="{FF2B5EF4-FFF2-40B4-BE49-F238E27FC236}">
                <a16:creationId xmlns:a16="http://schemas.microsoft.com/office/drawing/2014/main" id="{275081DD-7702-435A-B37A-E2AD7FC0ECB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8" name="Picture 24" descr="MS Excel 2007: How to Create a Line Chart">
            <a:extLst>
              <a:ext uri="{FF2B5EF4-FFF2-40B4-BE49-F238E27FC236}">
                <a16:creationId xmlns:a16="http://schemas.microsoft.com/office/drawing/2014/main" id="{45243256-77AE-45AB-97D6-E05B639E6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1600200"/>
            <a:ext cx="7162799"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5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5C2D8-85D9-4D5A-B796-F0F33322B6F1}"/>
              </a:ext>
            </a:extLst>
          </p:cNvPr>
          <p:cNvSpPr>
            <a:spLocks noGrp="1"/>
          </p:cNvSpPr>
          <p:nvPr>
            <p:ph type="title"/>
          </p:nvPr>
        </p:nvSpPr>
        <p:spPr/>
        <p:txBody>
          <a:bodyPr/>
          <a:lstStyle/>
          <a:p>
            <a:r>
              <a:rPr lang="en-US" sz="4000" dirty="0">
                <a:solidFill>
                  <a:srgbClr val="0000CC"/>
                </a:solidFill>
              </a:rPr>
              <a:t>Bar Chart</a:t>
            </a:r>
            <a:br>
              <a:rPr lang="en-US" sz="4000" dirty="0">
                <a:solidFill>
                  <a:srgbClr val="0000CC"/>
                </a:solidFill>
              </a:rPr>
            </a:br>
            <a:endParaRPr lang="en-GB" dirty="0"/>
          </a:p>
        </p:txBody>
      </p:sp>
      <p:pic>
        <p:nvPicPr>
          <p:cNvPr id="3074" name="Picture 2" descr="Vertical Horizontal Bar Graph Showing Item And Percentages | PowerPoint  Templates Designs | PPT Slide Examples | Presentation Outline">
            <a:extLst>
              <a:ext uri="{FF2B5EF4-FFF2-40B4-BE49-F238E27FC236}">
                <a16:creationId xmlns:a16="http://schemas.microsoft.com/office/drawing/2014/main" id="{8BCDD6DF-B370-42EF-99DB-03228D637F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524000"/>
            <a:ext cx="76962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108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F763-A292-46E8-8562-ABF25DE37777}"/>
              </a:ext>
            </a:extLst>
          </p:cNvPr>
          <p:cNvSpPr>
            <a:spLocks noGrp="1"/>
          </p:cNvSpPr>
          <p:nvPr>
            <p:ph type="title"/>
          </p:nvPr>
        </p:nvSpPr>
        <p:spPr/>
        <p:txBody>
          <a:bodyPr/>
          <a:lstStyle/>
          <a:p>
            <a:r>
              <a:rPr lang="en-US" sz="4000" dirty="0">
                <a:solidFill>
                  <a:srgbClr val="0000CC"/>
                </a:solidFill>
              </a:rPr>
              <a:t>Pie Chart</a:t>
            </a:r>
            <a:br>
              <a:rPr lang="en-US" sz="4000" dirty="0">
                <a:solidFill>
                  <a:srgbClr val="0000CC"/>
                </a:solidFill>
              </a:rPr>
            </a:br>
            <a:endParaRPr lang="en-GB" dirty="0"/>
          </a:p>
        </p:txBody>
      </p:sp>
      <p:pic>
        <p:nvPicPr>
          <p:cNvPr id="2050" name="Picture 2">
            <a:extLst>
              <a:ext uri="{FF2B5EF4-FFF2-40B4-BE49-F238E27FC236}">
                <a16:creationId xmlns:a16="http://schemas.microsoft.com/office/drawing/2014/main" id="{8847AFCD-1D32-47CF-BC9A-362C1E59B2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5098" y="1905000"/>
            <a:ext cx="7162800" cy="3695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37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nited Arab Emirates Market Analysis">
            <a:extLst>
              <a:ext uri="{FF2B5EF4-FFF2-40B4-BE49-F238E27FC236}">
                <a16:creationId xmlns:a16="http://schemas.microsoft.com/office/drawing/2014/main" id="{149FD3A5-49BF-4A24-909F-00E5D70E28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2144" y="1524000"/>
            <a:ext cx="64008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27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31BF-ABA2-4DBD-A15C-4E7CBE4A2685}"/>
              </a:ext>
            </a:extLst>
          </p:cNvPr>
          <p:cNvSpPr>
            <a:spLocks noGrp="1"/>
          </p:cNvSpPr>
          <p:nvPr>
            <p:ph type="title"/>
          </p:nvPr>
        </p:nvSpPr>
        <p:spPr/>
        <p:txBody>
          <a:bodyPr/>
          <a:lstStyle/>
          <a:p>
            <a:r>
              <a:rPr lang="en-US" sz="4000" dirty="0">
                <a:solidFill>
                  <a:srgbClr val="0000CC"/>
                </a:solidFill>
              </a:rPr>
              <a:t>Scatter Plot</a:t>
            </a:r>
            <a:br>
              <a:rPr lang="en-US" sz="4000" dirty="0">
                <a:solidFill>
                  <a:srgbClr val="0000CC"/>
                </a:solidFill>
              </a:rPr>
            </a:br>
            <a:endParaRPr lang="en-GB" dirty="0"/>
          </a:p>
        </p:txBody>
      </p:sp>
      <p:pic>
        <p:nvPicPr>
          <p:cNvPr id="8194" name="Picture 2" descr="Confluence Mobile - ModelAssist - Risk modeling library">
            <a:extLst>
              <a:ext uri="{FF2B5EF4-FFF2-40B4-BE49-F238E27FC236}">
                <a16:creationId xmlns:a16="http://schemas.microsoft.com/office/drawing/2014/main" id="{D3432DE5-DDDA-4DA5-A42A-BFDD34E1F8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9858" y="1676400"/>
            <a:ext cx="6773862"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067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Unidad Compare Measures Using a Scatter Plot | Salesforce Trailhead">
            <a:extLst>
              <a:ext uri="{FF2B5EF4-FFF2-40B4-BE49-F238E27FC236}">
                <a16:creationId xmlns:a16="http://schemas.microsoft.com/office/drawing/2014/main" id="{BB9DA9DC-E318-45AD-A168-EBA059786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1" y="1219200"/>
            <a:ext cx="818197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19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92D0-45B3-4419-A755-2004BBD260A9}"/>
              </a:ext>
            </a:extLst>
          </p:cNvPr>
          <p:cNvSpPr>
            <a:spLocks noGrp="1"/>
          </p:cNvSpPr>
          <p:nvPr>
            <p:ph type="title"/>
          </p:nvPr>
        </p:nvSpPr>
        <p:spPr/>
        <p:txBody>
          <a:bodyPr/>
          <a:lstStyle/>
          <a:p>
            <a:r>
              <a:rPr lang="en-US" sz="4000" dirty="0">
                <a:solidFill>
                  <a:srgbClr val="0000CC"/>
                </a:solidFill>
              </a:rPr>
              <a:t>Scatter Plot</a:t>
            </a:r>
            <a:br>
              <a:rPr lang="en-US" sz="4000" dirty="0">
                <a:solidFill>
                  <a:srgbClr val="0000CC"/>
                </a:solidFill>
              </a:rPr>
            </a:br>
            <a:endParaRPr lang="en-GB" dirty="0"/>
          </a:p>
        </p:txBody>
      </p:sp>
      <p:pic>
        <p:nvPicPr>
          <p:cNvPr id="6146" name="Picture 2" descr="Scatter plots of observed and predicted drug activity area for four... |  Download Scientific Diagram">
            <a:extLst>
              <a:ext uri="{FF2B5EF4-FFF2-40B4-BE49-F238E27FC236}">
                <a16:creationId xmlns:a16="http://schemas.microsoft.com/office/drawing/2014/main" id="{D992D982-3BCE-407D-967F-C6FB249CDC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9657" y="1524000"/>
            <a:ext cx="6385774"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758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FD9C-3714-4938-9D90-8E508EE7C79D}"/>
              </a:ext>
            </a:extLst>
          </p:cNvPr>
          <p:cNvSpPr>
            <a:spLocks noGrp="1"/>
          </p:cNvSpPr>
          <p:nvPr>
            <p:ph type="title"/>
          </p:nvPr>
        </p:nvSpPr>
        <p:spPr/>
        <p:txBody>
          <a:bodyPr/>
          <a:lstStyle/>
          <a:p>
            <a:r>
              <a:rPr lang="en-US" sz="4000" dirty="0">
                <a:solidFill>
                  <a:srgbClr val="0000CC"/>
                </a:solidFill>
              </a:rPr>
              <a:t>Bubble Chart</a:t>
            </a:r>
            <a:br>
              <a:rPr lang="en-US" sz="4000" dirty="0">
                <a:solidFill>
                  <a:srgbClr val="0000CC"/>
                </a:solidFill>
              </a:rPr>
            </a:br>
            <a:endParaRPr lang="en-GB" dirty="0"/>
          </a:p>
        </p:txBody>
      </p:sp>
      <p:pic>
        <p:nvPicPr>
          <p:cNvPr id="9218" name="Picture 2">
            <a:extLst>
              <a:ext uri="{FF2B5EF4-FFF2-40B4-BE49-F238E27FC236}">
                <a16:creationId xmlns:a16="http://schemas.microsoft.com/office/drawing/2014/main" id="{1C61CB6A-7ED3-4B5F-A5F6-96A4B7000B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1351" y="1524000"/>
            <a:ext cx="8002387"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088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17AB9-B0FF-4AD0-B51B-0B82445B85C8}"/>
              </a:ext>
            </a:extLst>
          </p:cNvPr>
          <p:cNvSpPr>
            <a:spLocks noGrp="1"/>
          </p:cNvSpPr>
          <p:nvPr>
            <p:ph type="title"/>
          </p:nvPr>
        </p:nvSpPr>
        <p:spPr/>
        <p:txBody>
          <a:bodyPr/>
          <a:lstStyle/>
          <a:p>
            <a:r>
              <a:rPr lang="en-US" sz="4000" dirty="0">
                <a:solidFill>
                  <a:srgbClr val="0000CC"/>
                </a:solidFill>
              </a:rPr>
              <a:t>Histogram</a:t>
            </a:r>
            <a:br>
              <a:rPr lang="en-US" sz="4000" dirty="0">
                <a:solidFill>
                  <a:srgbClr val="0000CC"/>
                </a:solidFill>
              </a:rPr>
            </a:br>
            <a:endParaRPr lang="en-GB" dirty="0"/>
          </a:p>
        </p:txBody>
      </p:sp>
      <p:pic>
        <p:nvPicPr>
          <p:cNvPr id="12290" name="Picture 2" descr="Histogram – from Data to Viz">
            <a:extLst>
              <a:ext uri="{FF2B5EF4-FFF2-40B4-BE49-F238E27FC236}">
                <a16:creationId xmlns:a16="http://schemas.microsoft.com/office/drawing/2014/main" id="{F0F92AA9-FC33-4008-988E-3C327E6653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2124" y="1524000"/>
            <a:ext cx="672084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92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C7F7-2847-407E-8F61-DA2FF4E6496F}"/>
              </a:ext>
            </a:extLst>
          </p:cNvPr>
          <p:cNvSpPr>
            <a:spLocks noGrp="1"/>
          </p:cNvSpPr>
          <p:nvPr>
            <p:ph type="title"/>
          </p:nvPr>
        </p:nvSpPr>
        <p:spPr>
          <a:xfrm>
            <a:off x="2590801" y="231776"/>
            <a:ext cx="7877175" cy="1444624"/>
          </a:xfrm>
        </p:spPr>
        <p:txBody>
          <a:bodyPr>
            <a:normAutofit fontScale="90000"/>
          </a:bodyPr>
          <a:lstStyle/>
          <a:p>
            <a:pPr algn="ctr"/>
            <a:r>
              <a:rPr lang="en-US" sz="4000" dirty="0">
                <a:solidFill>
                  <a:srgbClr val="0000CC"/>
                </a:solidFill>
              </a:rPr>
              <a:t>PERT Chart</a:t>
            </a:r>
            <a:br>
              <a:rPr lang="en-US" sz="4000" dirty="0">
                <a:solidFill>
                  <a:srgbClr val="0000CC"/>
                </a:solidFill>
              </a:rPr>
            </a:br>
            <a:r>
              <a:rPr lang="en-US" sz="4000" dirty="0">
                <a:solidFill>
                  <a:srgbClr val="0000CC"/>
                </a:solidFill>
              </a:rPr>
              <a:t>Program Evaluation Review Technique (PERT)</a:t>
            </a:r>
            <a:endParaRPr lang="en-GB" dirty="0"/>
          </a:p>
        </p:txBody>
      </p:sp>
      <p:pic>
        <p:nvPicPr>
          <p:cNvPr id="14338" name="Picture 2" descr="What is a PERT chart? - HERESJAKEN">
            <a:extLst>
              <a:ext uri="{FF2B5EF4-FFF2-40B4-BE49-F238E27FC236}">
                <a16:creationId xmlns:a16="http://schemas.microsoft.com/office/drawing/2014/main" id="{9EFB9765-DACD-463E-AA9A-4E804FF2A0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2099559"/>
            <a:ext cx="8193088" cy="3649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906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815C0D-F184-4C1E-0FAE-6EB223FFCFF6}"/>
              </a:ext>
            </a:extLst>
          </p:cNvPr>
          <p:cNvSpPr>
            <a:spLocks noGrp="1"/>
          </p:cNvSpPr>
          <p:nvPr>
            <p:ph idx="1"/>
          </p:nvPr>
        </p:nvSpPr>
        <p:spPr>
          <a:xfrm>
            <a:off x="342900" y="368300"/>
            <a:ext cx="11010900" cy="5808663"/>
          </a:xfrm>
        </p:spPr>
        <p:txBody>
          <a:bodyPr>
            <a:normAutofit fontScale="92500" lnSpcReduction="10000"/>
          </a:bodyPr>
          <a:lstStyle/>
          <a:p>
            <a:pPr marL="0" indent="0">
              <a:buNone/>
            </a:pPr>
            <a:r>
              <a:rPr lang="en-US" b="1" dirty="0"/>
              <a:t>Data scientists must deliver their new insights to the end user. </a:t>
            </a:r>
          </a:p>
          <a:p>
            <a:pPr marL="0" indent="0">
              <a:buNone/>
            </a:pPr>
            <a:r>
              <a:rPr lang="en-US" dirty="0"/>
              <a:t>The results can be communicated in several ways</a:t>
            </a:r>
          </a:p>
          <a:p>
            <a:r>
              <a:rPr lang="en-US" i="1" dirty="0"/>
              <a:t>A one-time presentation</a:t>
            </a:r>
            <a:r>
              <a:rPr lang="en-US" dirty="0"/>
              <a:t>—Research questions are one-shot deals because the business decision derived from them will bind the organization to a certain course for many years to come.</a:t>
            </a:r>
          </a:p>
          <a:p>
            <a:r>
              <a:rPr lang="en-US" i="1" dirty="0"/>
              <a:t>A new viewport on your data</a:t>
            </a:r>
            <a:r>
              <a:rPr lang="en-US" dirty="0"/>
              <a:t>—The most obvious example here is customer segmentation. Sure, the segments themselves will be communicated via reports and presentations, but in essence they form tools, not the end result itself. When a clear and relevant customer segmentation is discovered, it can be fed back to the database as a new dimension on the data from which it was derived.</a:t>
            </a:r>
          </a:p>
          <a:p>
            <a:r>
              <a:rPr lang="en-US" i="1" dirty="0"/>
              <a:t>A real-time dashboard</a:t>
            </a:r>
            <a:r>
              <a:rPr lang="en-US" dirty="0"/>
              <a:t>—Sometimes your task as a data scientist doesn’t end when you’ve discovered the new information you were looking for. You can send your information back to the database and be done with it. But when other people start making reports on this newly discovered gold nugget, they might interpret it incorrectly and make reports that don’t make sense.</a:t>
            </a:r>
          </a:p>
          <a:p>
            <a:endParaRPr lang="en-US" dirty="0"/>
          </a:p>
        </p:txBody>
      </p:sp>
    </p:spTree>
    <p:extLst>
      <p:ext uri="{BB962C8B-B14F-4D97-AF65-F5344CB8AC3E}">
        <p14:creationId xmlns:p14="http://schemas.microsoft.com/office/powerpoint/2010/main" val="2868676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E8AD-0187-4A20-A968-870F797836C0}"/>
              </a:ext>
            </a:extLst>
          </p:cNvPr>
          <p:cNvSpPr>
            <a:spLocks noGrp="1"/>
          </p:cNvSpPr>
          <p:nvPr>
            <p:ph type="title"/>
          </p:nvPr>
        </p:nvSpPr>
        <p:spPr/>
        <p:txBody>
          <a:bodyPr/>
          <a:lstStyle/>
          <a:p>
            <a:r>
              <a:rPr lang="en-US" sz="4000" dirty="0">
                <a:solidFill>
                  <a:srgbClr val="0000CC"/>
                </a:solidFill>
              </a:rPr>
              <a:t>Geographic Map</a:t>
            </a:r>
            <a:br>
              <a:rPr lang="en-US" sz="4000" dirty="0">
                <a:solidFill>
                  <a:srgbClr val="0000CC"/>
                </a:solidFill>
              </a:rPr>
            </a:br>
            <a:endParaRPr lang="en-GB" dirty="0"/>
          </a:p>
        </p:txBody>
      </p:sp>
      <p:pic>
        <p:nvPicPr>
          <p:cNvPr id="15362" name="Picture 2" descr="How to add legend for color saturation distribution into power bi Filled  Map chart - Stack Overflow">
            <a:extLst>
              <a:ext uri="{FF2B5EF4-FFF2-40B4-BE49-F238E27FC236}">
                <a16:creationId xmlns:a16="http://schemas.microsoft.com/office/drawing/2014/main" id="{ECE6F967-4628-46BD-9351-68CF4D12CE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741076"/>
            <a:ext cx="8193088" cy="4366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581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B898-7F4E-4914-BBE6-5B1808301BCA}"/>
              </a:ext>
            </a:extLst>
          </p:cNvPr>
          <p:cNvSpPr>
            <a:spLocks noGrp="1"/>
          </p:cNvSpPr>
          <p:nvPr>
            <p:ph type="title"/>
          </p:nvPr>
        </p:nvSpPr>
        <p:spPr/>
        <p:txBody>
          <a:bodyPr/>
          <a:lstStyle/>
          <a:p>
            <a:r>
              <a:rPr lang="en-US" sz="4000" dirty="0">
                <a:solidFill>
                  <a:srgbClr val="0000CC"/>
                </a:solidFill>
              </a:rPr>
              <a:t>Bullet Graph</a:t>
            </a:r>
            <a:br>
              <a:rPr lang="en-US" sz="4000" dirty="0">
                <a:solidFill>
                  <a:srgbClr val="0000CC"/>
                </a:solidFill>
              </a:rPr>
            </a:br>
            <a:endParaRPr lang="en-GB" dirty="0"/>
          </a:p>
        </p:txBody>
      </p:sp>
      <p:pic>
        <p:nvPicPr>
          <p:cNvPr id="16386" name="Picture 2" descr="Bullet graph - Wikipedia">
            <a:extLst>
              <a:ext uri="{FF2B5EF4-FFF2-40B4-BE49-F238E27FC236}">
                <a16:creationId xmlns:a16="http://schemas.microsoft.com/office/drawing/2014/main" id="{E87F5B76-735F-4AA3-BA6C-84C595D17F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1" y="1837214"/>
            <a:ext cx="7239000" cy="3953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726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Rectangle 3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able&#10;&#10;Description automatically generated">
            <a:extLst>
              <a:ext uri="{FF2B5EF4-FFF2-40B4-BE49-F238E27FC236}">
                <a16:creationId xmlns:a16="http://schemas.microsoft.com/office/drawing/2014/main" id="{2589B441-17A8-4739-AA7E-6521340765CD}"/>
              </a:ext>
            </a:extLst>
          </p:cNvPr>
          <p:cNvPicPr>
            <a:picLocks noGrp="1" noChangeAspect="1"/>
          </p:cNvPicPr>
          <p:nvPr>
            <p:ph idx="1"/>
          </p:nvPr>
        </p:nvPicPr>
        <p:blipFill>
          <a:blip r:embed="rId2"/>
          <a:stretch>
            <a:fillRect/>
          </a:stretch>
        </p:blipFill>
        <p:spPr>
          <a:xfrm>
            <a:off x="715748" y="3368037"/>
            <a:ext cx="5131088" cy="1624414"/>
          </a:xfrm>
          <a:prstGeom prst="rect">
            <a:avLst/>
          </a:prstGeom>
        </p:spPr>
      </p:pic>
      <p:pic>
        <p:nvPicPr>
          <p:cNvPr id="3" name="Picture 2" descr="Bullet Graph | FusionCharts">
            <a:extLst>
              <a:ext uri="{FF2B5EF4-FFF2-40B4-BE49-F238E27FC236}">
                <a16:creationId xmlns:a16="http://schemas.microsoft.com/office/drawing/2014/main" id="{4A45ABB6-08E2-7A31-C528-F223973506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45165" y="2876234"/>
            <a:ext cx="5131087" cy="268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007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8795-121F-481B-B908-6AADA8918E43}"/>
              </a:ext>
            </a:extLst>
          </p:cNvPr>
          <p:cNvSpPr>
            <a:spLocks noGrp="1"/>
          </p:cNvSpPr>
          <p:nvPr>
            <p:ph type="title"/>
          </p:nvPr>
        </p:nvSpPr>
        <p:spPr/>
        <p:txBody>
          <a:bodyPr/>
          <a:lstStyle/>
          <a:p>
            <a:r>
              <a:rPr lang="en-US" sz="4000" dirty="0">
                <a:solidFill>
                  <a:srgbClr val="0000CC"/>
                </a:solidFill>
              </a:rPr>
              <a:t>Heat Map / Tree Map</a:t>
            </a:r>
            <a:br>
              <a:rPr lang="en-US" sz="4000" dirty="0">
                <a:solidFill>
                  <a:srgbClr val="0000CC"/>
                </a:solidFill>
              </a:rPr>
            </a:br>
            <a:endParaRPr lang="en-GB" dirty="0"/>
          </a:p>
        </p:txBody>
      </p:sp>
      <p:pic>
        <p:nvPicPr>
          <p:cNvPr id="18434" name="Picture 2" descr="Treemap - Total Sales and Total Spend - Visualisation">
            <a:extLst>
              <a:ext uri="{FF2B5EF4-FFF2-40B4-BE49-F238E27FC236}">
                <a16:creationId xmlns:a16="http://schemas.microsoft.com/office/drawing/2014/main" id="{C65773FC-494F-42AF-985F-34A46F2642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7807" y="1966913"/>
            <a:ext cx="722947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579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F3D4-37A0-4A14-B05C-93B472FF89FC}"/>
              </a:ext>
            </a:extLst>
          </p:cNvPr>
          <p:cNvSpPr>
            <a:spLocks noGrp="1"/>
          </p:cNvSpPr>
          <p:nvPr>
            <p:ph type="title"/>
          </p:nvPr>
        </p:nvSpPr>
        <p:spPr/>
        <p:txBody>
          <a:bodyPr/>
          <a:lstStyle/>
          <a:p>
            <a:r>
              <a:rPr lang="en-US" sz="4000" dirty="0">
                <a:solidFill>
                  <a:srgbClr val="0000CC"/>
                </a:solidFill>
              </a:rPr>
              <a:t>Highlight Table</a:t>
            </a:r>
            <a:br>
              <a:rPr lang="en-US" sz="4000" dirty="0">
                <a:solidFill>
                  <a:srgbClr val="0000CC"/>
                </a:solidFill>
              </a:rPr>
            </a:br>
            <a:endParaRPr lang="en-GB" dirty="0"/>
          </a:p>
        </p:txBody>
      </p:sp>
      <p:pic>
        <p:nvPicPr>
          <p:cNvPr id="19458" name="Picture 2" descr="Tableau Essentials: Chart Types - Highlight Table | InterWorks">
            <a:extLst>
              <a:ext uri="{FF2B5EF4-FFF2-40B4-BE49-F238E27FC236}">
                <a16:creationId xmlns:a16="http://schemas.microsoft.com/office/drawing/2014/main" id="{710EF0BD-43E4-4F78-90EF-890DD19FA4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4939" y="1676400"/>
            <a:ext cx="743902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91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7E46-32AE-0E2B-F4AE-A90141332D97}"/>
              </a:ext>
            </a:extLst>
          </p:cNvPr>
          <p:cNvSpPr>
            <a:spLocks noGrp="1"/>
          </p:cNvSpPr>
          <p:nvPr>
            <p:ph type="title"/>
          </p:nvPr>
        </p:nvSpPr>
        <p:spPr/>
        <p:txBody>
          <a:bodyPr/>
          <a:lstStyle/>
          <a:p>
            <a:pPr algn="ctr"/>
            <a:r>
              <a:rPr lang="en-US" sz="4400" b="1" dirty="0"/>
              <a:t>Data visualization </a:t>
            </a:r>
            <a:r>
              <a:rPr lang="en-US" b="1" dirty="0"/>
              <a:t>factors</a:t>
            </a:r>
          </a:p>
        </p:txBody>
      </p:sp>
      <p:sp>
        <p:nvSpPr>
          <p:cNvPr id="3" name="Content Placeholder 2">
            <a:extLst>
              <a:ext uri="{FF2B5EF4-FFF2-40B4-BE49-F238E27FC236}">
                <a16:creationId xmlns:a16="http://schemas.microsoft.com/office/drawing/2014/main" id="{44072FA5-C3A6-CF17-E577-3C0F58265DED}"/>
              </a:ext>
            </a:extLst>
          </p:cNvPr>
          <p:cNvSpPr>
            <a:spLocks noGrp="1"/>
          </p:cNvSpPr>
          <p:nvPr>
            <p:ph idx="1"/>
          </p:nvPr>
        </p:nvSpPr>
        <p:spPr/>
        <p:txBody>
          <a:bodyPr/>
          <a:lstStyle/>
          <a:p>
            <a:r>
              <a:rPr lang="en-US" dirty="0"/>
              <a:t>What kind of decision are you supporting? Is it a strategic or an operational one? Strategic decisions often only require you to analyze and report once, whereas operational decisions require the report to be refreshed regularly. </a:t>
            </a:r>
          </a:p>
          <a:p>
            <a:r>
              <a:rPr lang="en-US" dirty="0"/>
              <a:t> How big is your organization? In smaller ones you’ll be in charge of the entire cycle: from data gathering to reporting. In bigger ones a team of reporters might be available to make the dashboards for you. But even in this last situation, delivering a prototype dashboard can be beneficial because it presents an example and often shortens delivery time</a:t>
            </a:r>
          </a:p>
        </p:txBody>
      </p:sp>
    </p:spTree>
    <p:extLst>
      <p:ext uri="{BB962C8B-B14F-4D97-AF65-F5344CB8AC3E}">
        <p14:creationId xmlns:p14="http://schemas.microsoft.com/office/powerpoint/2010/main" val="10249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Business Reporting </a:t>
            </a:r>
            <a:br>
              <a:rPr lang="en-US" b="1" dirty="0"/>
            </a:br>
            <a:r>
              <a:rPr lang="en-US" b="1" dirty="0"/>
              <a:t>Definitions and Concepts</a:t>
            </a:r>
          </a:p>
        </p:txBody>
      </p:sp>
      <p:sp>
        <p:nvSpPr>
          <p:cNvPr id="3" name="Content Placeholder 2"/>
          <p:cNvSpPr>
            <a:spLocks noGrp="1"/>
          </p:cNvSpPr>
          <p:nvPr>
            <p:ph idx="1"/>
          </p:nvPr>
        </p:nvSpPr>
        <p:spPr>
          <a:xfrm>
            <a:off x="2286000" y="1600200"/>
            <a:ext cx="8229600" cy="4800600"/>
          </a:xfrm>
        </p:spPr>
        <p:txBody>
          <a:bodyPr>
            <a:normAutofit/>
          </a:bodyPr>
          <a:lstStyle/>
          <a:p>
            <a:r>
              <a:rPr lang="en-US" sz="3200" dirty="0"/>
              <a:t>Report = Information </a:t>
            </a:r>
            <a:r>
              <a:rPr lang="en-US" sz="3200" dirty="0">
                <a:sym typeface="Wingdings" panose="05000000000000000000" pitchFamily="2" charset="2"/>
              </a:rPr>
              <a:t> Decision</a:t>
            </a:r>
            <a:endParaRPr lang="en-US" sz="3200" dirty="0"/>
          </a:p>
          <a:p>
            <a:r>
              <a:rPr lang="en-US" sz="3200" dirty="0"/>
              <a:t>Report?</a:t>
            </a:r>
          </a:p>
          <a:p>
            <a:pPr lvl="1"/>
            <a:r>
              <a:rPr lang="en-US" sz="2800" dirty="0"/>
              <a:t>Any communication artifact prepared to convey specific information</a:t>
            </a:r>
          </a:p>
          <a:p>
            <a:r>
              <a:rPr lang="en-US" sz="3200" dirty="0"/>
              <a:t>A report can fulfill many functions</a:t>
            </a:r>
          </a:p>
          <a:p>
            <a:pPr lvl="1"/>
            <a:r>
              <a:rPr lang="en-US" sz="2800" dirty="0"/>
              <a:t>To ensure proper departmental functioning</a:t>
            </a:r>
          </a:p>
          <a:p>
            <a:pPr lvl="1"/>
            <a:r>
              <a:rPr lang="en-US" sz="2800" dirty="0"/>
              <a:t>To provide information</a:t>
            </a:r>
          </a:p>
          <a:p>
            <a:pPr lvl="1"/>
            <a:r>
              <a:rPr lang="en-US" sz="2800" dirty="0"/>
              <a:t>To provide the results of an analysis</a:t>
            </a:r>
          </a:p>
          <a:p>
            <a:pPr lvl="1"/>
            <a:r>
              <a:rPr lang="en-US" sz="2800" dirty="0"/>
              <a:t>To persuade others to act</a:t>
            </a:r>
          </a:p>
          <a:p>
            <a:pPr lvl="1"/>
            <a:r>
              <a:rPr lang="en-US" sz="2800" dirty="0"/>
              <a:t>To create an organizational memory…</a:t>
            </a:r>
          </a:p>
        </p:txBody>
      </p:sp>
    </p:spTree>
    <p:extLst>
      <p:ext uri="{BB962C8B-B14F-4D97-AF65-F5344CB8AC3E}">
        <p14:creationId xmlns:p14="http://schemas.microsoft.com/office/powerpoint/2010/main" val="352874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Business Report?</a:t>
            </a:r>
          </a:p>
        </p:txBody>
      </p:sp>
      <p:sp>
        <p:nvSpPr>
          <p:cNvPr id="3" name="Content Placeholder 2"/>
          <p:cNvSpPr>
            <a:spLocks noGrp="1"/>
          </p:cNvSpPr>
          <p:nvPr>
            <p:ph idx="1"/>
          </p:nvPr>
        </p:nvSpPr>
        <p:spPr>
          <a:xfrm>
            <a:off x="2286000" y="1600200"/>
            <a:ext cx="8305800" cy="4876800"/>
          </a:xfrm>
        </p:spPr>
        <p:txBody>
          <a:bodyPr>
            <a:normAutofit lnSpcReduction="10000"/>
          </a:bodyPr>
          <a:lstStyle/>
          <a:p>
            <a:r>
              <a:rPr lang="en-US" sz="3200" dirty="0"/>
              <a:t>A written document that contains information regarding business matters.</a:t>
            </a:r>
          </a:p>
          <a:p>
            <a:r>
              <a:rPr lang="en-US" sz="3200" dirty="0">
                <a:solidFill>
                  <a:srgbClr val="F85E08"/>
                </a:solidFill>
              </a:rPr>
              <a:t>Purpose:</a:t>
            </a:r>
            <a:r>
              <a:rPr lang="en-US" sz="3200" dirty="0"/>
              <a:t> to improve managerial decisions</a:t>
            </a:r>
          </a:p>
          <a:p>
            <a:r>
              <a:rPr lang="en-US" sz="3200" dirty="0">
                <a:solidFill>
                  <a:srgbClr val="F85E08"/>
                </a:solidFill>
              </a:rPr>
              <a:t>Source: </a:t>
            </a:r>
            <a:r>
              <a:rPr lang="en-US" sz="3200" dirty="0"/>
              <a:t>data from inside and outside the organization (via the use of ETL)</a:t>
            </a:r>
          </a:p>
          <a:p>
            <a:r>
              <a:rPr lang="en-US" sz="3200" dirty="0">
                <a:solidFill>
                  <a:srgbClr val="F85E08"/>
                </a:solidFill>
              </a:rPr>
              <a:t>Format:</a:t>
            </a:r>
            <a:r>
              <a:rPr lang="en-US" sz="3200" dirty="0"/>
              <a:t> text + tables + graphs/charts</a:t>
            </a:r>
          </a:p>
          <a:p>
            <a:r>
              <a:rPr lang="en-US" sz="3200" dirty="0">
                <a:solidFill>
                  <a:srgbClr val="F85E08"/>
                </a:solidFill>
              </a:rPr>
              <a:t>Distribution:</a:t>
            </a:r>
            <a:r>
              <a:rPr lang="en-US" sz="3200" dirty="0"/>
              <a:t> in-print, email, portal/intranet</a:t>
            </a:r>
          </a:p>
          <a:p>
            <a:pPr lvl="4"/>
            <a:endParaRPr lang="en-US" sz="1600" dirty="0"/>
          </a:p>
          <a:p>
            <a:pPr marL="0" indent="0" algn="ctr">
              <a:buNone/>
            </a:pPr>
            <a:r>
              <a:rPr lang="en-US" sz="3200" dirty="0">
                <a:solidFill>
                  <a:srgbClr val="0000CC"/>
                </a:solidFill>
              </a:rPr>
              <a:t>Data acquisition </a:t>
            </a:r>
            <a:r>
              <a:rPr lang="en-US" sz="3200" dirty="0">
                <a:solidFill>
                  <a:srgbClr val="0000CC"/>
                </a:solidFill>
                <a:sym typeface="Wingdings" panose="05000000000000000000" pitchFamily="2" charset="2"/>
              </a:rPr>
              <a:t></a:t>
            </a:r>
            <a:r>
              <a:rPr lang="en-US" sz="3200" dirty="0">
                <a:solidFill>
                  <a:srgbClr val="0000CC"/>
                </a:solidFill>
              </a:rPr>
              <a:t> Information generation </a:t>
            </a:r>
            <a:r>
              <a:rPr lang="en-US" sz="3200" dirty="0">
                <a:solidFill>
                  <a:srgbClr val="0000CC"/>
                </a:solidFill>
                <a:sym typeface="Wingdings" panose="05000000000000000000" pitchFamily="2" charset="2"/>
              </a:rPr>
              <a:t></a:t>
            </a:r>
            <a:r>
              <a:rPr lang="en-US" sz="3200" dirty="0">
                <a:solidFill>
                  <a:srgbClr val="0000CC"/>
                </a:solidFill>
              </a:rPr>
              <a:t> Decision making </a:t>
            </a:r>
            <a:r>
              <a:rPr lang="en-US" sz="3200" dirty="0">
                <a:solidFill>
                  <a:srgbClr val="0000CC"/>
                </a:solidFill>
                <a:sym typeface="Wingdings" panose="05000000000000000000" pitchFamily="2" charset="2"/>
              </a:rPr>
              <a:t></a:t>
            </a:r>
            <a:r>
              <a:rPr lang="en-US" sz="3200" dirty="0">
                <a:solidFill>
                  <a:srgbClr val="0000CC"/>
                </a:solidFill>
              </a:rPr>
              <a:t> Process management</a:t>
            </a:r>
          </a:p>
          <a:p>
            <a:endParaRPr lang="en-US" sz="3200" dirty="0"/>
          </a:p>
        </p:txBody>
      </p:sp>
    </p:spTree>
    <p:extLst>
      <p:ext uri="{BB962C8B-B14F-4D97-AF65-F5344CB8AC3E}">
        <p14:creationId xmlns:p14="http://schemas.microsoft.com/office/powerpoint/2010/main" val="210311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Reporting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1200" y="1676400"/>
            <a:ext cx="7252401" cy="4648200"/>
          </a:xfrm>
          <a:prstGeom prst="rect">
            <a:avLst/>
          </a:prstGeom>
          <a:noFill/>
          <a:ln>
            <a:noFill/>
          </a:ln>
        </p:spPr>
      </p:pic>
    </p:spTree>
    <p:extLst>
      <p:ext uri="{BB962C8B-B14F-4D97-AF65-F5344CB8AC3E}">
        <p14:creationId xmlns:p14="http://schemas.microsoft.com/office/powerpoint/2010/main" val="199501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to Any Successful Report</a:t>
            </a:r>
          </a:p>
        </p:txBody>
      </p:sp>
      <p:sp>
        <p:nvSpPr>
          <p:cNvPr id="3" name="Content Placeholder 2"/>
          <p:cNvSpPr>
            <a:spLocks noGrp="1"/>
          </p:cNvSpPr>
          <p:nvPr>
            <p:ph idx="1"/>
          </p:nvPr>
        </p:nvSpPr>
        <p:spPr>
          <a:xfrm>
            <a:off x="2286000" y="1600200"/>
            <a:ext cx="8305800" cy="4876800"/>
          </a:xfrm>
        </p:spPr>
        <p:txBody>
          <a:bodyPr>
            <a:normAutofit/>
          </a:bodyPr>
          <a:lstStyle/>
          <a:p>
            <a:r>
              <a:rPr lang="en-US" sz="3200" dirty="0"/>
              <a:t>Clarity …</a:t>
            </a:r>
          </a:p>
          <a:p>
            <a:r>
              <a:rPr lang="en-US" sz="3200" dirty="0"/>
              <a:t>Brevity …</a:t>
            </a:r>
          </a:p>
          <a:p>
            <a:r>
              <a:rPr lang="en-US" sz="3200" dirty="0"/>
              <a:t>Completeness …</a:t>
            </a:r>
          </a:p>
          <a:p>
            <a:r>
              <a:rPr lang="en-US" sz="3200" dirty="0"/>
              <a:t>Correctness …</a:t>
            </a:r>
          </a:p>
          <a:p>
            <a:pPr lvl="3"/>
            <a:endParaRPr lang="en-US" sz="2000" dirty="0"/>
          </a:p>
          <a:p>
            <a:r>
              <a:rPr lang="en-US" sz="3200" dirty="0">
                <a:solidFill>
                  <a:srgbClr val="F85E08"/>
                </a:solidFill>
                <a:effectLst>
                  <a:outerShdw blurRad="38100" dist="38100" dir="2700000" algn="tl">
                    <a:srgbClr val="000000">
                      <a:alpha val="43137"/>
                    </a:srgbClr>
                  </a:outerShdw>
                </a:effectLst>
              </a:rPr>
              <a:t>Report types </a:t>
            </a:r>
            <a:r>
              <a:rPr lang="en-US" sz="3200" dirty="0"/>
              <a:t>(in terms of content and format)</a:t>
            </a:r>
          </a:p>
          <a:p>
            <a:pPr lvl="1"/>
            <a:r>
              <a:rPr lang="en-US" sz="2800" dirty="0"/>
              <a:t>Informal – a single letter or a memo</a:t>
            </a:r>
          </a:p>
          <a:p>
            <a:pPr lvl="1"/>
            <a:r>
              <a:rPr lang="en-US" sz="2800" dirty="0"/>
              <a:t>Formal – 10-100 pages; cover + summary + text</a:t>
            </a:r>
          </a:p>
          <a:p>
            <a:pPr lvl="1"/>
            <a:r>
              <a:rPr lang="en-US" sz="2800" dirty="0"/>
              <a:t>Short report – periodic, informative, investigative</a:t>
            </a:r>
          </a:p>
        </p:txBody>
      </p:sp>
    </p:spTree>
    <p:extLst>
      <p:ext uri="{BB962C8B-B14F-4D97-AF65-F5344CB8AC3E}">
        <p14:creationId xmlns:p14="http://schemas.microsoft.com/office/powerpoint/2010/main" val="246181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4938" y="231776"/>
            <a:ext cx="7993062" cy="1139824"/>
          </a:xfrm>
        </p:spPr>
        <p:txBody>
          <a:bodyPr/>
          <a:lstStyle/>
          <a:p>
            <a:r>
              <a:rPr lang="en-US" dirty="0"/>
              <a:t>Data and Information Visualization</a:t>
            </a:r>
          </a:p>
        </p:txBody>
      </p:sp>
      <p:sp>
        <p:nvSpPr>
          <p:cNvPr id="3" name="Content Placeholder 2"/>
          <p:cNvSpPr>
            <a:spLocks noGrp="1"/>
          </p:cNvSpPr>
          <p:nvPr>
            <p:ph idx="1"/>
          </p:nvPr>
        </p:nvSpPr>
        <p:spPr>
          <a:xfrm>
            <a:off x="2133600" y="1752600"/>
            <a:ext cx="8458200" cy="4724400"/>
          </a:xfrm>
        </p:spPr>
        <p:txBody>
          <a:bodyPr>
            <a:normAutofit/>
          </a:bodyPr>
          <a:lstStyle/>
          <a:p>
            <a:pPr marL="0" lvl="1" indent="0" algn="ctr">
              <a:buNone/>
            </a:pPr>
            <a:r>
              <a:rPr lang="en-US" sz="3200" dirty="0">
                <a:solidFill>
                  <a:srgbClr val="F85E08"/>
                </a:solidFill>
                <a:effectLst>
                  <a:outerShdw blurRad="38100" dist="38100" dir="2700000" algn="tl">
                    <a:srgbClr val="000000">
                      <a:alpha val="43137"/>
                    </a:srgbClr>
                  </a:outerShdw>
                </a:effectLst>
              </a:rPr>
              <a:t>“The use of visual representations to explore, make sense of, and communicate data.”</a:t>
            </a:r>
          </a:p>
          <a:p>
            <a:pPr marL="0" lvl="1" indent="0" algn="ctr">
              <a:buNone/>
            </a:pPr>
            <a:r>
              <a:rPr lang="en-US" sz="1800" dirty="0">
                <a:solidFill>
                  <a:srgbClr val="0000CC"/>
                </a:solidFill>
              </a:rPr>
              <a:t>	</a:t>
            </a:r>
          </a:p>
          <a:p>
            <a:r>
              <a:rPr lang="en-US" sz="3000" dirty="0"/>
              <a:t>Data visualization vs. Information visualization</a:t>
            </a:r>
          </a:p>
          <a:p>
            <a:r>
              <a:rPr lang="en-US" sz="3000" dirty="0"/>
              <a:t>Information = aggregation, summarization, and contextualization of data</a:t>
            </a:r>
          </a:p>
          <a:p>
            <a:r>
              <a:rPr lang="en-US" sz="3000" dirty="0"/>
              <a:t>Related to information graphics, scientific visualization, and statistical graphics</a:t>
            </a:r>
          </a:p>
          <a:p>
            <a:r>
              <a:rPr lang="en-US" sz="3000" dirty="0"/>
              <a:t>Often includes charts, graphs, illustrations, …</a:t>
            </a:r>
          </a:p>
        </p:txBody>
      </p:sp>
    </p:spTree>
    <p:extLst>
      <p:ext uri="{BB962C8B-B14F-4D97-AF65-F5344CB8AC3E}">
        <p14:creationId xmlns:p14="http://schemas.microsoft.com/office/powerpoint/2010/main" val="74163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a:t>
            </a:r>
            <a:br>
              <a:rPr lang="en-US" dirty="0"/>
            </a:br>
            <a:r>
              <a:rPr lang="en-US" dirty="0"/>
              <a:t>Charts and Graphs</a:t>
            </a:r>
          </a:p>
        </p:txBody>
      </p:sp>
      <p:sp>
        <p:nvSpPr>
          <p:cNvPr id="3" name="Content Placeholder 2"/>
          <p:cNvSpPr>
            <a:spLocks noGrp="1"/>
          </p:cNvSpPr>
          <p:nvPr>
            <p:ph idx="1"/>
          </p:nvPr>
        </p:nvSpPr>
        <p:spPr>
          <a:xfrm>
            <a:off x="1981200" y="1600200"/>
            <a:ext cx="8229600" cy="609600"/>
          </a:xfrm>
        </p:spPr>
        <p:txBody>
          <a:bodyPr>
            <a:normAutofit/>
          </a:bodyPr>
          <a:lstStyle/>
          <a:p>
            <a:r>
              <a:rPr lang="en-US" sz="3200" dirty="0"/>
              <a:t>Which one to use? Where and when?</a:t>
            </a:r>
          </a:p>
        </p:txBody>
      </p:sp>
      <p:sp>
        <p:nvSpPr>
          <p:cNvPr id="5" name="Content Placeholder 2"/>
          <p:cNvSpPr txBox="1">
            <a:spLocks/>
          </p:cNvSpPr>
          <p:nvPr/>
        </p:nvSpPr>
        <p:spPr>
          <a:xfrm>
            <a:off x="5791200" y="2286000"/>
            <a:ext cx="4419600" cy="3962400"/>
          </a:xfrm>
          <a:prstGeom prst="rect">
            <a:avLst/>
          </a:prstGeom>
        </p:spPr>
        <p:txBody>
          <a:bodyPr vert="horz" lIns="91440" tIns="45720" rIns="91440" bIns="45720" rtlCol="0">
            <a:normAutofit fontScale="92500" lnSpcReduction="10000"/>
          </a:bodyPr>
          <a:lstStyle>
            <a:lvl1pPr marL="288925" indent="-288925" algn="l" defTabSz="914400" rtl="0" eaLnBrk="1" latinLnBrk="0" hangingPunct="1">
              <a:spcBef>
                <a:spcPct val="20000"/>
              </a:spcBef>
              <a:buClr>
                <a:srgbClr val="F85E08"/>
              </a:buClr>
              <a:buSzPct val="85000"/>
              <a:buFont typeface="Wingdings" panose="05000000000000000000" pitchFamily="2" charset="2"/>
              <a:buChar char="§"/>
              <a:defRPr sz="3600" kern="1200">
                <a:solidFill>
                  <a:schemeClr val="tx1">
                    <a:lumMod val="75000"/>
                    <a:lumOff val="25000"/>
                  </a:schemeClr>
                </a:solidFill>
                <a:latin typeface="+mn-lt"/>
                <a:ea typeface="+mn-ea"/>
                <a:cs typeface="+mn-cs"/>
              </a:defRPr>
            </a:lvl1pPr>
            <a:lvl2pPr marL="569913" indent="-295275" algn="l" defTabSz="914400" rtl="0" eaLnBrk="1" latinLnBrk="0" hangingPunct="1">
              <a:spcBef>
                <a:spcPct val="20000"/>
              </a:spcBef>
              <a:buClr>
                <a:srgbClr val="F85E08"/>
              </a:buClr>
              <a:buSzPct val="85000"/>
              <a:buFont typeface="Wingdings" panose="05000000000000000000" pitchFamily="2" charset="2"/>
              <a:buChar char="§"/>
              <a:defRPr sz="3200" kern="1200">
                <a:solidFill>
                  <a:schemeClr val="tx1">
                    <a:lumMod val="75000"/>
                    <a:lumOff val="25000"/>
                  </a:schemeClr>
                </a:solidFill>
                <a:latin typeface="+mn-lt"/>
                <a:ea typeface="+mn-ea"/>
                <a:cs typeface="+mn-cs"/>
              </a:defRPr>
            </a:lvl2pPr>
            <a:lvl3pPr marL="860425" indent="-312738" algn="l" defTabSz="914400" rtl="0" eaLnBrk="1" latinLnBrk="0" hangingPunct="1">
              <a:spcBef>
                <a:spcPct val="20000"/>
              </a:spcBef>
              <a:buClr>
                <a:srgbClr val="F85E08"/>
              </a:buClr>
              <a:buSzPct val="90000"/>
              <a:buFont typeface="Wingdings" panose="05000000000000000000" pitchFamily="2" charset="2"/>
              <a:buChar char="§"/>
              <a:defRPr sz="2800" kern="1200">
                <a:solidFill>
                  <a:schemeClr val="tx1">
                    <a:lumMod val="75000"/>
                    <a:lumOff val="25000"/>
                  </a:schemeClr>
                </a:solidFill>
                <a:latin typeface="+mn-lt"/>
                <a:ea typeface="+mn-ea"/>
                <a:cs typeface="+mn-cs"/>
              </a:defRPr>
            </a:lvl3pPr>
            <a:lvl4pPr marL="1141413" indent="-319088" algn="l" defTabSz="914400" rtl="0" eaLnBrk="1" latinLnBrk="0" hangingPunct="1">
              <a:spcBef>
                <a:spcPct val="20000"/>
              </a:spcBef>
              <a:buClr>
                <a:srgbClr val="F85E08"/>
              </a:buClr>
              <a:buFont typeface="Wingdings" panose="05000000000000000000" pitchFamily="2" charset="2"/>
              <a:buChar char="§"/>
              <a:defRPr sz="2400" kern="1200">
                <a:solidFill>
                  <a:schemeClr val="tx1">
                    <a:lumMod val="75000"/>
                    <a:lumOff val="25000"/>
                  </a:schemeClr>
                </a:solidFill>
                <a:latin typeface="+mn-lt"/>
                <a:ea typeface="+mn-ea"/>
                <a:cs typeface="+mn-cs"/>
              </a:defRPr>
            </a:lvl4pPr>
            <a:lvl5pPr marL="1312863" indent="-261938" algn="l" defTabSz="914400" rtl="0" eaLnBrk="1" latinLnBrk="0" hangingPunct="1">
              <a:spcBef>
                <a:spcPct val="20000"/>
              </a:spcBef>
              <a:buClr>
                <a:srgbClr val="F85E08"/>
              </a:buClr>
              <a:buSzPct val="100000"/>
              <a:buFont typeface="Wingdings" panose="05000000000000000000" pitchFamily="2" charset="2"/>
              <a:buChar char="§"/>
              <a:defRPr sz="2000" kern="1200" baseline="0">
                <a:solidFill>
                  <a:schemeClr val="tx1">
                    <a:lumMod val="75000"/>
                    <a:lumOff val="25000"/>
                  </a:schemeClr>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3000" dirty="0">
                <a:solidFill>
                  <a:srgbClr val="F85E08"/>
                </a:solidFill>
              </a:rPr>
              <a:t>Specialized Charts and Graphs</a:t>
            </a:r>
          </a:p>
          <a:p>
            <a:pPr lvl="1"/>
            <a:r>
              <a:rPr lang="en-US" sz="2800" dirty="0">
                <a:solidFill>
                  <a:srgbClr val="0000CC"/>
                </a:solidFill>
              </a:rPr>
              <a:t>Histogram</a:t>
            </a:r>
          </a:p>
          <a:p>
            <a:pPr lvl="1"/>
            <a:r>
              <a:rPr lang="en-US" sz="2800" dirty="0">
                <a:solidFill>
                  <a:srgbClr val="0000CC"/>
                </a:solidFill>
              </a:rPr>
              <a:t>Gantt Chart</a:t>
            </a:r>
          </a:p>
          <a:p>
            <a:pPr lvl="1"/>
            <a:r>
              <a:rPr lang="en-US" sz="2800" dirty="0">
                <a:solidFill>
                  <a:srgbClr val="0000CC"/>
                </a:solidFill>
              </a:rPr>
              <a:t>PERT Chart</a:t>
            </a:r>
          </a:p>
          <a:p>
            <a:pPr lvl="1"/>
            <a:r>
              <a:rPr lang="en-US" sz="2800" dirty="0">
                <a:solidFill>
                  <a:srgbClr val="0000CC"/>
                </a:solidFill>
              </a:rPr>
              <a:t>Geographic Map</a:t>
            </a:r>
          </a:p>
          <a:p>
            <a:pPr lvl="1"/>
            <a:r>
              <a:rPr lang="en-US" sz="2800" dirty="0">
                <a:solidFill>
                  <a:srgbClr val="0000CC"/>
                </a:solidFill>
              </a:rPr>
              <a:t>Bullet Graph</a:t>
            </a:r>
          </a:p>
          <a:p>
            <a:pPr lvl="1"/>
            <a:r>
              <a:rPr lang="en-US" sz="2800" dirty="0">
                <a:solidFill>
                  <a:srgbClr val="0000CC"/>
                </a:solidFill>
              </a:rPr>
              <a:t>Heat Map / Tree Map</a:t>
            </a:r>
          </a:p>
          <a:p>
            <a:pPr lvl="1"/>
            <a:r>
              <a:rPr lang="en-US" sz="2800" dirty="0">
                <a:solidFill>
                  <a:srgbClr val="0000CC"/>
                </a:solidFill>
              </a:rPr>
              <a:t>Highlight Table</a:t>
            </a:r>
          </a:p>
        </p:txBody>
      </p:sp>
      <p:sp>
        <p:nvSpPr>
          <p:cNvPr id="6" name="Content Placeholder 2"/>
          <p:cNvSpPr txBox="1">
            <a:spLocks/>
          </p:cNvSpPr>
          <p:nvPr/>
        </p:nvSpPr>
        <p:spPr>
          <a:xfrm>
            <a:off x="2133600" y="2286000"/>
            <a:ext cx="4038600" cy="3962400"/>
          </a:xfrm>
          <a:prstGeom prst="rect">
            <a:avLst/>
          </a:prstGeom>
        </p:spPr>
        <p:txBody>
          <a:bodyPr vert="horz" lIns="91440" tIns="45720" rIns="91440" bIns="45720" rtlCol="0">
            <a:normAutofit/>
          </a:bodyPr>
          <a:lstStyle>
            <a:lvl1pPr marL="288925" indent="-288925" algn="l" defTabSz="914400" rtl="0" eaLnBrk="1" latinLnBrk="0" hangingPunct="1">
              <a:spcBef>
                <a:spcPct val="20000"/>
              </a:spcBef>
              <a:buClr>
                <a:srgbClr val="F85E08"/>
              </a:buClr>
              <a:buSzPct val="85000"/>
              <a:buFont typeface="Wingdings" panose="05000000000000000000" pitchFamily="2" charset="2"/>
              <a:buChar char="§"/>
              <a:defRPr sz="3600" kern="1200">
                <a:solidFill>
                  <a:schemeClr val="tx1">
                    <a:lumMod val="75000"/>
                    <a:lumOff val="25000"/>
                  </a:schemeClr>
                </a:solidFill>
                <a:latin typeface="+mn-lt"/>
                <a:ea typeface="+mn-ea"/>
                <a:cs typeface="+mn-cs"/>
              </a:defRPr>
            </a:lvl1pPr>
            <a:lvl2pPr marL="569913" indent="-295275" algn="l" defTabSz="914400" rtl="0" eaLnBrk="1" latinLnBrk="0" hangingPunct="1">
              <a:spcBef>
                <a:spcPct val="20000"/>
              </a:spcBef>
              <a:buClr>
                <a:srgbClr val="F85E08"/>
              </a:buClr>
              <a:buSzPct val="85000"/>
              <a:buFont typeface="Wingdings" panose="05000000000000000000" pitchFamily="2" charset="2"/>
              <a:buChar char="§"/>
              <a:defRPr sz="3200" kern="1200">
                <a:solidFill>
                  <a:schemeClr val="tx1">
                    <a:lumMod val="75000"/>
                    <a:lumOff val="25000"/>
                  </a:schemeClr>
                </a:solidFill>
                <a:latin typeface="+mn-lt"/>
                <a:ea typeface="+mn-ea"/>
                <a:cs typeface="+mn-cs"/>
              </a:defRPr>
            </a:lvl2pPr>
            <a:lvl3pPr marL="860425" indent="-312738" algn="l" defTabSz="914400" rtl="0" eaLnBrk="1" latinLnBrk="0" hangingPunct="1">
              <a:spcBef>
                <a:spcPct val="20000"/>
              </a:spcBef>
              <a:buClr>
                <a:srgbClr val="F85E08"/>
              </a:buClr>
              <a:buSzPct val="90000"/>
              <a:buFont typeface="Wingdings" panose="05000000000000000000" pitchFamily="2" charset="2"/>
              <a:buChar char="§"/>
              <a:defRPr sz="2800" kern="1200">
                <a:solidFill>
                  <a:schemeClr val="tx1">
                    <a:lumMod val="75000"/>
                    <a:lumOff val="25000"/>
                  </a:schemeClr>
                </a:solidFill>
                <a:latin typeface="+mn-lt"/>
                <a:ea typeface="+mn-ea"/>
                <a:cs typeface="+mn-cs"/>
              </a:defRPr>
            </a:lvl3pPr>
            <a:lvl4pPr marL="1141413" indent="-319088" algn="l" defTabSz="914400" rtl="0" eaLnBrk="1" latinLnBrk="0" hangingPunct="1">
              <a:spcBef>
                <a:spcPct val="20000"/>
              </a:spcBef>
              <a:buClr>
                <a:srgbClr val="F85E08"/>
              </a:buClr>
              <a:buFont typeface="Wingdings" panose="05000000000000000000" pitchFamily="2" charset="2"/>
              <a:buChar char="§"/>
              <a:defRPr sz="2400" kern="1200">
                <a:solidFill>
                  <a:schemeClr val="tx1">
                    <a:lumMod val="75000"/>
                    <a:lumOff val="25000"/>
                  </a:schemeClr>
                </a:solidFill>
                <a:latin typeface="+mn-lt"/>
                <a:ea typeface="+mn-ea"/>
                <a:cs typeface="+mn-cs"/>
              </a:defRPr>
            </a:lvl4pPr>
            <a:lvl5pPr marL="1312863" indent="-261938" algn="l" defTabSz="914400" rtl="0" eaLnBrk="1" latinLnBrk="0" hangingPunct="1">
              <a:spcBef>
                <a:spcPct val="20000"/>
              </a:spcBef>
              <a:buClr>
                <a:srgbClr val="F85E08"/>
              </a:buClr>
              <a:buSzPct val="100000"/>
              <a:buFont typeface="Wingdings" panose="05000000000000000000" pitchFamily="2" charset="2"/>
              <a:buChar char="§"/>
              <a:defRPr sz="2000" kern="1200" baseline="0">
                <a:solidFill>
                  <a:schemeClr val="tx1">
                    <a:lumMod val="75000"/>
                    <a:lumOff val="25000"/>
                  </a:schemeClr>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2800" dirty="0">
                <a:solidFill>
                  <a:srgbClr val="F85E08"/>
                </a:solidFill>
              </a:rPr>
              <a:t>Basic Charts and Graphs</a:t>
            </a:r>
          </a:p>
          <a:p>
            <a:pPr lvl="1"/>
            <a:r>
              <a:rPr lang="en-US" sz="2600" dirty="0">
                <a:solidFill>
                  <a:srgbClr val="0000CC"/>
                </a:solidFill>
              </a:rPr>
              <a:t>Line Chart</a:t>
            </a:r>
          </a:p>
          <a:p>
            <a:pPr lvl="1"/>
            <a:r>
              <a:rPr lang="en-US" sz="2600" dirty="0">
                <a:solidFill>
                  <a:srgbClr val="0000CC"/>
                </a:solidFill>
              </a:rPr>
              <a:t>Bar Chart</a:t>
            </a:r>
          </a:p>
          <a:p>
            <a:pPr lvl="1"/>
            <a:r>
              <a:rPr lang="en-US" sz="2600" dirty="0">
                <a:solidFill>
                  <a:srgbClr val="0000CC"/>
                </a:solidFill>
              </a:rPr>
              <a:t>Pie Chart</a:t>
            </a:r>
          </a:p>
          <a:p>
            <a:pPr lvl="1"/>
            <a:r>
              <a:rPr lang="en-US" sz="2600" dirty="0">
                <a:solidFill>
                  <a:srgbClr val="0000CC"/>
                </a:solidFill>
              </a:rPr>
              <a:t>Scatter Plot</a:t>
            </a:r>
          </a:p>
          <a:p>
            <a:pPr lvl="1"/>
            <a:r>
              <a:rPr lang="en-US" sz="2600" dirty="0">
                <a:solidFill>
                  <a:srgbClr val="0000CC"/>
                </a:solidFill>
              </a:rPr>
              <a:t>Bubble Chart</a:t>
            </a:r>
          </a:p>
        </p:txBody>
      </p:sp>
    </p:spTree>
    <p:extLst>
      <p:ext uri="{BB962C8B-B14F-4D97-AF65-F5344CB8AC3E}">
        <p14:creationId xmlns:p14="http://schemas.microsoft.com/office/powerpoint/2010/main" val="3514159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01D7E2E2787B4F907108726FA3A752" ma:contentTypeVersion="10" ma:contentTypeDescription="Create a new document." ma:contentTypeScope="" ma:versionID="16bc5b5fe6288d62c6d25755aa84ff73">
  <xsd:schema xmlns:xsd="http://www.w3.org/2001/XMLSchema" xmlns:xs="http://www.w3.org/2001/XMLSchema" xmlns:p="http://schemas.microsoft.com/office/2006/metadata/properties" xmlns:ns2="d8fbcad3-971f-4360-ab1e-1452b42b75ac" xmlns:ns3="fd84bfa4-e621-443c-b145-4de423ff4038" targetNamespace="http://schemas.microsoft.com/office/2006/metadata/properties" ma:root="true" ma:fieldsID="ab124dce77eeb1647c5944bf3bb7dc8a" ns2:_="" ns3:_="">
    <xsd:import namespace="d8fbcad3-971f-4360-ab1e-1452b42b75ac"/>
    <xsd:import namespace="fd84bfa4-e621-443c-b145-4de423ff403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fbcad3-971f-4360-ab1e-1452b42b7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d84bfa4-e621-443c-b145-4de423ff403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95CAD5-A647-4BCB-A0B2-2BBB65C64CBE}"/>
</file>

<file path=customXml/itemProps2.xml><?xml version="1.0" encoding="utf-8"?>
<ds:datastoreItem xmlns:ds="http://schemas.openxmlformats.org/officeDocument/2006/customXml" ds:itemID="{13D499A5-2552-4E03-9CF5-AFCA48399947}"/>
</file>

<file path=docProps/app.xml><?xml version="1.0" encoding="utf-8"?>
<Properties xmlns="http://schemas.openxmlformats.org/officeDocument/2006/extended-properties" xmlns:vt="http://schemas.openxmlformats.org/officeDocument/2006/docPropsVTypes">
  <TotalTime>67</TotalTime>
  <Words>640</Words>
  <Application>Microsoft Office PowerPoint</Application>
  <PresentationFormat>Widescreen</PresentationFormat>
  <Paragraphs>79</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Fundamentals of Data Science</vt:lpstr>
      <vt:lpstr>PowerPoint Presentation</vt:lpstr>
      <vt:lpstr>Data visualization factors</vt:lpstr>
      <vt:lpstr>Business Reporting  Definitions and Concepts</vt:lpstr>
      <vt:lpstr>What is a Business Report?</vt:lpstr>
      <vt:lpstr>Business Reporting</vt:lpstr>
      <vt:lpstr>Key to Any Successful Report</vt:lpstr>
      <vt:lpstr>Data and Information Visualization</vt:lpstr>
      <vt:lpstr>Different Types of  Charts and Graphs</vt:lpstr>
      <vt:lpstr>Line Chart </vt:lpstr>
      <vt:lpstr>Bar Chart </vt:lpstr>
      <vt:lpstr>Pie Chart </vt:lpstr>
      <vt:lpstr>PowerPoint Presentation</vt:lpstr>
      <vt:lpstr>Scatter Plot </vt:lpstr>
      <vt:lpstr>PowerPoint Presentation</vt:lpstr>
      <vt:lpstr>Scatter Plot </vt:lpstr>
      <vt:lpstr>Bubble Chart </vt:lpstr>
      <vt:lpstr>Histogram </vt:lpstr>
      <vt:lpstr>PERT Chart Program Evaluation Review Technique (PERT)</vt:lpstr>
      <vt:lpstr>Geographic Map </vt:lpstr>
      <vt:lpstr>Bullet Graph </vt:lpstr>
      <vt:lpstr>PowerPoint Presentation</vt:lpstr>
      <vt:lpstr>Heat Map / Tree Map </vt:lpstr>
      <vt:lpstr>Highlight Table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 Science</dc:title>
  <dc:creator>Dr. Nadeem Ali. Eladaileh</dc:creator>
  <cp:lastModifiedBy>Dr. Nadeem Ali. Eladaileh</cp:lastModifiedBy>
  <cp:revision>1</cp:revision>
  <dcterms:created xsi:type="dcterms:W3CDTF">2023-01-11T12:04:34Z</dcterms:created>
  <dcterms:modified xsi:type="dcterms:W3CDTF">2023-01-11T13:12:24Z</dcterms:modified>
</cp:coreProperties>
</file>