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569" r:id="rId2"/>
    <p:sldId id="554" r:id="rId3"/>
    <p:sldId id="556" r:id="rId4"/>
    <p:sldId id="557" r:id="rId5"/>
    <p:sldId id="558" r:id="rId6"/>
    <p:sldId id="559" r:id="rId7"/>
    <p:sldId id="679" r:id="rId8"/>
    <p:sldId id="561" r:id="rId9"/>
    <p:sldId id="562" r:id="rId10"/>
    <p:sldId id="563" r:id="rId11"/>
    <p:sldId id="564" r:id="rId12"/>
    <p:sldId id="517" r:id="rId13"/>
    <p:sldId id="548" r:id="rId14"/>
    <p:sldId id="518" r:id="rId15"/>
    <p:sldId id="605" r:id="rId16"/>
    <p:sldId id="606" r:id="rId17"/>
    <p:sldId id="526" r:id="rId18"/>
    <p:sldId id="683" r:id="rId19"/>
    <p:sldId id="566" r:id="rId20"/>
    <p:sldId id="567" r:id="rId21"/>
    <p:sldId id="568" r:id="rId22"/>
    <p:sldId id="684" r:id="rId23"/>
    <p:sldId id="570" r:id="rId24"/>
    <p:sldId id="571" r:id="rId25"/>
    <p:sldId id="572" r:id="rId26"/>
    <p:sldId id="685" r:id="rId27"/>
    <p:sldId id="574" r:id="rId28"/>
    <p:sldId id="686" r:id="rId29"/>
    <p:sldId id="576" r:id="rId30"/>
    <p:sldId id="577" r:id="rId31"/>
    <p:sldId id="578" r:id="rId32"/>
    <p:sldId id="579" r:id="rId33"/>
    <p:sldId id="580" r:id="rId34"/>
    <p:sldId id="687" r:id="rId35"/>
    <p:sldId id="688" r:id="rId36"/>
    <p:sldId id="583" r:id="rId37"/>
    <p:sldId id="584" r:id="rId38"/>
    <p:sldId id="585" r:id="rId39"/>
    <p:sldId id="587" r:id="rId40"/>
    <p:sldId id="588" r:id="rId41"/>
    <p:sldId id="589" r:id="rId42"/>
    <p:sldId id="590" r:id="rId43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48" autoAdjust="0"/>
    <p:restoredTop sz="94541" autoAdjust="0"/>
  </p:normalViewPr>
  <p:slideViewPr>
    <p:cSldViewPr>
      <p:cViewPr varScale="1">
        <p:scale>
          <a:sx n="79" d="100"/>
          <a:sy n="79" d="100"/>
        </p:scale>
        <p:origin x="1762" y="6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4592"/>
    </p:cViewPr>
  </p:sorterViewPr>
  <p:notesViewPr>
    <p:cSldViewPr>
      <p:cViewPr varScale="1">
        <p:scale>
          <a:sx n="82" d="100"/>
          <a:sy n="82" d="100"/>
        </p:scale>
        <p:origin x="-3060" y="-78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827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016" y="4560901"/>
            <a:ext cx="5367494" cy="4317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20" tIns="50212" rIns="100420" bIns="502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14044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2313"/>
            <a:ext cx="4795838" cy="35972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60901"/>
            <a:ext cx="5365820" cy="431789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89" tIns="47491" rIns="94989" bIns="4749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42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22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2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72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33116535-D023-D6FF-EEDB-6A62BF57E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95837" cy="3597275"/>
          </a:xfrm>
          <a:solidFill>
            <a:srgbClr val="FFFFFF"/>
          </a:solidFill>
          <a:ln/>
        </p:spPr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A489BF5-A529-9DBD-8632-DCB9E0BA5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6412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008" tIns="47500" rIns="95008" bIns="4750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437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644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50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7994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7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185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746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933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179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28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497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12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66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1219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/>
              <a:t>01/27/2021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8454919" y="640080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fld id="{20C2B3EF-A58E-4072-B0B8-DA68EAC103CC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514600" y="633478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Introduction to Data Mining, 2nd Edition   Tan, Steinbach, </a:t>
            </a:r>
            <a:r>
              <a:rPr lang="en-US" dirty="0" err="1"/>
              <a:t>Karpatne</a:t>
            </a:r>
            <a:r>
              <a:rPr lang="en-US" dirty="0"/>
              <a:t>, Kumar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uciml/breast-cancer-wisconsin-dat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pPr algn="ctr"/>
            <a:r>
              <a:rPr lang="en-US"/>
              <a:t>Data Mining: Data</a:t>
            </a:r>
            <a:endParaRPr lang="en-US" sz="28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" y="1706563"/>
            <a:ext cx="8153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 dirty="0"/>
              <a:t>Lecture Notes for Chapter 2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 dirty="0"/>
              <a:t>Introduction to Data Mining</a:t>
            </a:r>
            <a:r>
              <a:rPr lang="en-US" altLang="en-US" sz="3200" b="0" dirty="0"/>
              <a:t> , 2</a:t>
            </a:r>
            <a:r>
              <a:rPr lang="en-US" altLang="en-US" sz="3200" b="0" baseline="30000" dirty="0"/>
              <a:t>nd</a:t>
            </a:r>
            <a:r>
              <a:rPr lang="en-US" altLang="en-US" sz="3200" b="0" dirty="0"/>
              <a:t> Edition</a:t>
            </a:r>
            <a:endParaRPr 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 dirty="0"/>
              <a:t>Tan, Steinbach, Kumar</a:t>
            </a:r>
          </a:p>
          <a:p>
            <a:pPr algn="ctr"/>
            <a:endParaRPr lang="en-US" sz="1600" b="0" dirty="0">
              <a:solidFill>
                <a:srgbClr val="0000FF"/>
              </a:solidFill>
            </a:endParaRPr>
          </a:p>
          <a:p>
            <a:pPr algn="ctr"/>
            <a:endParaRPr lang="en-US" sz="1600" b="0" dirty="0">
              <a:solidFill>
                <a:srgbClr val="0000FF"/>
              </a:solidFill>
            </a:endParaRPr>
          </a:p>
          <a:p>
            <a:pPr algn="ctr"/>
            <a:endParaRPr lang="en-US" sz="1600" b="0" dirty="0"/>
          </a:p>
          <a:p>
            <a:pPr algn="ctr"/>
            <a:endParaRPr lang="en-US" sz="1600" b="0" dirty="0"/>
          </a:p>
          <a:p>
            <a:pPr algn="ctr"/>
            <a:endParaRPr lang="en-US" sz="1600" b="0" dirty="0"/>
          </a:p>
          <a:p>
            <a:endParaRPr lang="en-US" sz="20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415CAA8-651F-01F6-59B5-ED1C5A5D3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collection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2D802F6-4AD6-3DF1-47B8-DAD774BD48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collection method also depends upon the type of data that is being collected:</a:t>
            </a:r>
          </a:p>
          <a:p>
            <a:pPr lvl="1"/>
            <a:r>
              <a:rPr lang="en-US" altLang="en-US"/>
              <a:t>Images data: might be collected by smartphone cameras, professional cameras or microscopic images</a:t>
            </a:r>
          </a:p>
          <a:p>
            <a:pPr lvl="1"/>
            <a:r>
              <a:rPr lang="en-US" altLang="en-US"/>
              <a:t>Sound data might be collected using various recording tools</a:t>
            </a:r>
          </a:p>
          <a:p>
            <a:pPr lvl="1"/>
            <a:r>
              <a:rPr lang="en-US" altLang="en-US"/>
              <a:t>Signals: might be collected using more professional equipment. i.e., earthquake data.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D6E5E37-CEF0-2412-C293-34735139B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dataset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DD11FB2-7584-6153-517D-154842ECFC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our course, we will deal with tabular datasets.</a:t>
            </a:r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id="{C6F71FC2-BAAC-C840-9513-37247055D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61150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4267200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Collection of </a:t>
            </a:r>
            <a:r>
              <a:rPr lang="en-US" sz="2400" b="1" i="1" dirty="0">
                <a:solidFill>
                  <a:srgbClr val="CC6600"/>
                </a:solidFill>
              </a:rPr>
              <a:t>data objects </a:t>
            </a:r>
            <a:r>
              <a:rPr lang="en-US" sz="2400" dirty="0"/>
              <a:t>and their </a:t>
            </a:r>
            <a:r>
              <a:rPr lang="en-US" sz="2400" b="1" i="1" dirty="0">
                <a:solidFill>
                  <a:srgbClr val="CC6600"/>
                </a:solidFill>
              </a:rPr>
              <a:t>attributes</a:t>
            </a:r>
          </a:p>
          <a:p>
            <a:pPr lvl="4"/>
            <a:endParaRPr lang="en-US" sz="600" dirty="0"/>
          </a:p>
          <a:p>
            <a:r>
              <a:rPr lang="en-US" sz="2400" dirty="0"/>
              <a:t>An </a:t>
            </a:r>
            <a:r>
              <a:rPr lang="en-US" sz="2400" b="1" i="1" dirty="0">
                <a:solidFill>
                  <a:srgbClr val="CC6600"/>
                </a:solidFill>
              </a:rPr>
              <a:t>attribute</a:t>
            </a:r>
            <a:r>
              <a:rPr lang="en-US" sz="2400" dirty="0"/>
              <a:t> is a property or characteristic of an object</a:t>
            </a:r>
          </a:p>
          <a:p>
            <a:pPr lvl="1"/>
            <a:r>
              <a:rPr lang="en-US" sz="2000" dirty="0"/>
              <a:t>Examples: eye color of a person, temperature, etc.</a:t>
            </a:r>
          </a:p>
          <a:p>
            <a:pPr lvl="1"/>
            <a:r>
              <a:rPr lang="en-US" sz="2000" dirty="0"/>
              <a:t>Attribute is also known as variable, field, characteristic, dimension, or feature</a:t>
            </a:r>
          </a:p>
          <a:p>
            <a:r>
              <a:rPr lang="en-US" sz="2400" dirty="0"/>
              <a:t>A collection of attributes describe an </a:t>
            </a:r>
            <a:r>
              <a:rPr lang="en-US" sz="2400" b="1" i="1" dirty="0">
                <a:solidFill>
                  <a:srgbClr val="CC6600"/>
                </a:solidFill>
              </a:rPr>
              <a:t>object</a:t>
            </a:r>
          </a:p>
          <a:p>
            <a:pPr lvl="1"/>
            <a:r>
              <a:rPr lang="en-US" sz="2000" dirty="0"/>
              <a:t>Object is also known as record, point, case, sample, entity, or instance</a:t>
            </a:r>
          </a:p>
          <a:p>
            <a:pPr lvl="4"/>
            <a:endParaRPr lang="en-US" dirty="0"/>
          </a:p>
        </p:txBody>
      </p:sp>
      <p:grpSp>
        <p:nvGrpSpPr>
          <p:cNvPr id="4100" name="Group 16"/>
          <p:cNvGrpSpPr>
            <a:grpSpLocks/>
          </p:cNvGrpSpPr>
          <p:nvPr/>
        </p:nvGrpSpPr>
        <p:grpSpPr bwMode="auto">
          <a:xfrm>
            <a:off x="5630863" y="1601788"/>
            <a:ext cx="3513137" cy="5027612"/>
            <a:chOff x="3403" y="1104"/>
            <a:chExt cx="2213" cy="2640"/>
          </a:xfrm>
        </p:grpSpPr>
        <p:graphicFrame>
          <p:nvGraphicFramePr>
            <p:cNvPr id="4107" name="Object 10"/>
            <p:cNvGraphicFramePr>
              <a:graphicFrameLocks noChangeAspect="1"/>
            </p:cNvGraphicFramePr>
            <p:nvPr/>
          </p:nvGraphicFramePr>
          <p:xfrm>
            <a:off x="3403" y="1378"/>
            <a:ext cx="2213" cy="2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405628" imgH="5779008" progId="Word.Document.8">
                    <p:embed/>
                  </p:oleObj>
                </mc:Choice>
                <mc:Fallback>
                  <p:oleObj name="Document" r:id="rId3" imgW="5405628" imgH="5779008" progId="Word.Document.8">
                    <p:embed/>
                    <p:pic>
                      <p:nvPicPr>
                        <p:cNvPr id="410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1378"/>
                          <a:ext cx="2213" cy="2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8" name="AutoShape 12"/>
            <p:cNvSpPr>
              <a:spLocks/>
            </p:cNvSpPr>
            <p:nvPr/>
          </p:nvSpPr>
          <p:spPr bwMode="auto">
            <a:xfrm rot="5400000">
              <a:off x="4340" y="240"/>
              <a:ext cx="240" cy="1968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1" name="Text Box 14"/>
          <p:cNvSpPr txBox="1">
            <a:spLocks noChangeArrowheads="1"/>
          </p:cNvSpPr>
          <p:nvPr/>
        </p:nvSpPr>
        <p:spPr bwMode="auto">
          <a:xfrm>
            <a:off x="6477000" y="1069975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4102" name="AutoShape 15"/>
          <p:cNvSpPr>
            <a:spLocks/>
          </p:cNvSpPr>
          <p:nvPr/>
        </p:nvSpPr>
        <p:spPr bwMode="auto">
          <a:xfrm>
            <a:off x="5257800" y="2517775"/>
            <a:ext cx="381000" cy="3808413"/>
          </a:xfrm>
          <a:prstGeom prst="leftBrace">
            <a:avLst>
              <a:gd name="adj1" fmla="val 8329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17"/>
          <p:cNvSpPr txBox="1">
            <a:spLocks noChangeArrowheads="1"/>
          </p:cNvSpPr>
          <p:nvPr/>
        </p:nvSpPr>
        <p:spPr bwMode="auto">
          <a:xfrm rot="16200000">
            <a:off x="4335463" y="388937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Objects</a:t>
            </a:r>
          </a:p>
        </p:txBody>
      </p:sp>
      <p:grpSp>
        <p:nvGrpSpPr>
          <p:cNvPr id="4104" name="Group 19"/>
          <p:cNvGrpSpPr>
            <a:grpSpLocks/>
          </p:cNvGrpSpPr>
          <p:nvPr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4105" name="Rectangle 20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Rectangle 21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Values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C6600"/>
                </a:solidFill>
              </a:rPr>
              <a:t>Attribute values</a:t>
            </a:r>
            <a:r>
              <a:rPr lang="en-US" b="1" i="1" dirty="0"/>
              <a:t> </a:t>
            </a:r>
            <a:r>
              <a:rPr lang="en-US" dirty="0"/>
              <a:t>are numbers or symbols assigned to an attribute for a particular object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Distinction between attributes and attribute 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 attribute can be mapped to different attribute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</a:t>
            </a:r>
            <a:r>
              <a:rPr lang="en-US" sz="2200" dirty="0"/>
              <a:t>Example: height can be measured in feet or meters</a:t>
            </a:r>
          </a:p>
          <a:p>
            <a:pPr lvl="4"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dirty="0"/>
              <a:t>Different attributes can be mapped to the same set of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</a:t>
            </a:r>
            <a:r>
              <a:rPr lang="en-US" sz="2200" dirty="0"/>
              <a:t>Example: Attribute values for ID and age are integers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 But properties of attribute can be different than the properties of the values used to represent the attribute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Attributes </a:t>
            </a:r>
          </a:p>
        </p:txBody>
      </p:sp>
      <p:sp>
        <p:nvSpPr>
          <p:cNvPr id="717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There are different types of attributes</a:t>
            </a:r>
          </a:p>
          <a:p>
            <a:pPr marL="749300" lvl="1">
              <a:spcBef>
                <a:spcPts val="300"/>
              </a:spcBef>
            </a:pPr>
            <a:r>
              <a:rPr lang="en-US" sz="2800" dirty="0">
                <a:solidFill>
                  <a:srgbClr val="FF0000"/>
                </a:solidFill>
              </a:rPr>
              <a:t>Nominal</a:t>
            </a:r>
            <a:endParaRPr lang="en-US" sz="2800" dirty="0"/>
          </a:p>
          <a:p>
            <a:pPr marL="1257300" lvl="2" indent="-393700">
              <a:spcBef>
                <a:spcPts val="300"/>
              </a:spcBef>
            </a:pPr>
            <a:r>
              <a:rPr lang="en-US" sz="2400" dirty="0"/>
              <a:t>Examples: ID numbers, eye color, zip codes</a:t>
            </a:r>
          </a:p>
          <a:p>
            <a:pPr marL="749300" lvl="1">
              <a:spcBef>
                <a:spcPts val="300"/>
              </a:spcBef>
            </a:pPr>
            <a:r>
              <a:rPr lang="en-US" sz="2800" dirty="0">
                <a:solidFill>
                  <a:srgbClr val="FF0000"/>
                </a:solidFill>
              </a:rPr>
              <a:t>Ordinal</a:t>
            </a:r>
            <a:endParaRPr lang="en-US" sz="2800" dirty="0"/>
          </a:p>
          <a:p>
            <a:pPr marL="1257300" lvl="2" indent="-393700">
              <a:spcBef>
                <a:spcPts val="300"/>
              </a:spcBef>
            </a:pPr>
            <a:r>
              <a:rPr lang="en-US" sz="2400" dirty="0"/>
              <a:t>Examples: rankings (e.g., taste of potato chips on a scale from 1-10), grades, height {tall, medium, short}</a:t>
            </a:r>
          </a:p>
          <a:p>
            <a:pPr marL="749300" lvl="1">
              <a:spcBef>
                <a:spcPts val="300"/>
              </a:spcBef>
            </a:pPr>
            <a:r>
              <a:rPr lang="en-US" sz="2800" dirty="0">
                <a:solidFill>
                  <a:srgbClr val="FF0000"/>
                </a:solidFill>
              </a:rPr>
              <a:t>Interval</a:t>
            </a:r>
            <a:endParaRPr lang="en-US" sz="2800" dirty="0"/>
          </a:p>
          <a:p>
            <a:pPr marL="1257300" lvl="2" indent="-393700">
              <a:spcBef>
                <a:spcPts val="300"/>
              </a:spcBef>
            </a:pPr>
            <a:r>
              <a:rPr lang="en-US" sz="2400" dirty="0"/>
              <a:t>Examples: calendar dates, temperatures in Celsius or Fahrenheit.</a:t>
            </a:r>
          </a:p>
          <a:p>
            <a:pPr marL="749300" lvl="1">
              <a:spcBef>
                <a:spcPts val="300"/>
              </a:spcBef>
            </a:pPr>
            <a:r>
              <a:rPr lang="en-US" sz="2800" dirty="0">
                <a:solidFill>
                  <a:srgbClr val="FF0000"/>
                </a:solidFill>
              </a:rPr>
              <a:t>Ratio</a:t>
            </a:r>
            <a:endParaRPr lang="en-US" sz="2800" dirty="0"/>
          </a:p>
          <a:p>
            <a:pPr marL="1257300" lvl="2" indent="-393700">
              <a:spcBef>
                <a:spcPts val="300"/>
              </a:spcBef>
            </a:pPr>
            <a:r>
              <a:rPr lang="en-US" sz="2400" dirty="0"/>
              <a:t>Examples: temperature in Kelvin, length, counts, elapsed time (e.g., time to run a race)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1033"/>
          <p:cNvGraphicFramePr>
            <a:graphicFrameLocks noChangeAspect="1"/>
          </p:cNvGraphicFramePr>
          <p:nvPr/>
        </p:nvGraphicFramePr>
        <p:xfrm>
          <a:off x="284163" y="538163"/>
          <a:ext cx="8585200" cy="536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572080" imgH="5375817" progId="Word.Document.8">
                  <p:embed/>
                </p:oleObj>
              </mc:Choice>
              <mc:Fallback>
                <p:oleObj name="Document" r:id="rId2" imgW="8572080" imgH="5375817" progId="Word.Document.8">
                  <p:embed/>
                  <p:pic>
                    <p:nvPicPr>
                      <p:cNvPr id="10242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538163"/>
                        <a:ext cx="8585200" cy="536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1034"/>
          <p:cNvSpPr txBox="1">
            <a:spLocks noChangeArrowheads="1"/>
          </p:cNvSpPr>
          <p:nvPr/>
        </p:nvSpPr>
        <p:spPr bwMode="auto">
          <a:xfrm>
            <a:off x="1066800" y="6248400"/>
            <a:ext cx="716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This categorization of attributes is due to S. S. Stevens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182"/>
          <p:cNvGraphicFramePr>
            <a:graphicFrameLocks noChangeAspect="1"/>
          </p:cNvGraphicFramePr>
          <p:nvPr/>
        </p:nvGraphicFramePr>
        <p:xfrm>
          <a:off x="342900" y="533400"/>
          <a:ext cx="8128000" cy="505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464646" imgH="5274525" progId="Word.Document.8">
                  <p:embed/>
                </p:oleObj>
              </mc:Choice>
              <mc:Fallback>
                <p:oleObj name="Document" r:id="rId2" imgW="8464646" imgH="5274525" progId="Word.Document.8">
                  <p:embed/>
                  <p:pic>
                    <p:nvPicPr>
                      <p:cNvPr id="11266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533400"/>
                        <a:ext cx="8128000" cy="505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183"/>
          <p:cNvSpPr txBox="1">
            <a:spLocks noChangeArrowheads="1"/>
          </p:cNvSpPr>
          <p:nvPr/>
        </p:nvSpPr>
        <p:spPr bwMode="auto">
          <a:xfrm>
            <a:off x="1066800" y="6248400"/>
            <a:ext cx="716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This categorization of attributes is due to S. S. Stevens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Discrete and Continuous Attributes 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Discrete Attribute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Has only a finite or </a:t>
            </a:r>
            <a:r>
              <a:rPr lang="en-US" sz="2200" dirty="0" err="1"/>
              <a:t>countably</a:t>
            </a:r>
            <a:r>
              <a:rPr lang="en-US" sz="2200" dirty="0"/>
              <a:t> infinite set of values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Examples: zip codes, counts, or the set of words in a collection of documents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Often represented as integer variables.  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Note: </a:t>
            </a:r>
            <a:r>
              <a:rPr lang="en-US" sz="2200" dirty="0">
                <a:solidFill>
                  <a:srgbClr val="CC3300"/>
                </a:solidFill>
              </a:rPr>
              <a:t>binary attributes</a:t>
            </a:r>
            <a:r>
              <a:rPr lang="en-US" sz="2200" dirty="0"/>
              <a:t> are a special case of discrete attributes </a:t>
            </a:r>
          </a:p>
          <a:p>
            <a:pPr>
              <a:lnSpc>
                <a:spcPct val="90000"/>
              </a:lnSpc>
            </a:pPr>
            <a:r>
              <a:rPr lang="en-US" dirty="0"/>
              <a:t>Continuous Attribute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Has real numbers as attribute values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Examples: temperature, height, or weight. 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Practically, real values can only be measured and represented using a finite number of digits.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Continuous attributes are typically represented as floating-point variables.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737BE22F-B0E0-E764-E639-4AB478EC5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pPr algn="ctr"/>
            <a:r>
              <a:rPr lang="en-US" altLang="en-US"/>
              <a:t>Data Mining</a:t>
            </a:r>
          </a:p>
        </p:txBody>
      </p:sp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96A6D24A-9994-6908-F7B6-C4E44975E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701925"/>
            <a:ext cx="81534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 Data Preprocessing</a:t>
            </a:r>
            <a:endParaRPr lang="en-US" altLang="en-US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885BAFF1-5698-4A5B-C788-85D32F173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Common problems</a:t>
            </a:r>
          </a:p>
        </p:txBody>
      </p:sp>
      <p:sp>
        <p:nvSpPr>
          <p:cNvPr id="5123" name="Content Placeholder 1">
            <a:extLst>
              <a:ext uri="{FF2B5EF4-FFF2-40B4-BE49-F238E27FC236}">
                <a16:creationId xmlns:a16="http://schemas.microsoft.com/office/drawing/2014/main" id="{A3F16A4A-C113-C979-A899-D2A32B5B1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Problems might occur while collecting the data</a:t>
            </a:r>
          </a:p>
          <a:p>
            <a:pPr lvl="1">
              <a:defRPr/>
            </a:pPr>
            <a:r>
              <a:rPr lang="en-US" altLang="en-US" dirty="0"/>
              <a:t>Missing data</a:t>
            </a:r>
          </a:p>
          <a:p>
            <a:pPr lvl="1">
              <a:defRPr/>
            </a:pPr>
            <a:r>
              <a:rPr lang="en-US" altLang="en-US" dirty="0"/>
              <a:t>Redundant data records</a:t>
            </a:r>
          </a:p>
          <a:p>
            <a:pPr lvl="1">
              <a:defRPr/>
            </a:pPr>
            <a:r>
              <a:rPr lang="en-US" altLang="en-US" dirty="0"/>
              <a:t>Data attributes with different scale</a:t>
            </a:r>
          </a:p>
          <a:p>
            <a:pPr lvl="1">
              <a:defRPr/>
            </a:pPr>
            <a:r>
              <a:rPr lang="en-US" altLang="en-US" dirty="0"/>
              <a:t>Noise/Outliers</a:t>
            </a:r>
          </a:p>
          <a:p>
            <a:pPr lvl="1">
              <a:defRPr/>
            </a:pPr>
            <a:r>
              <a:rPr lang="en-US" altLang="en-US" dirty="0"/>
              <a:t>High dimensional data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2FB312C-C19C-F852-FC0D-50E8ED502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Data?</a:t>
            </a:r>
          </a:p>
        </p:txBody>
      </p:sp>
      <p:pic>
        <p:nvPicPr>
          <p:cNvPr id="5123" name="Object 1" descr="preencoded.png">
            <a:extLst>
              <a:ext uri="{FF2B5EF4-FFF2-40B4-BE49-F238E27FC236}">
                <a16:creationId xmlns:a16="http://schemas.microsoft.com/office/drawing/2014/main" id="{F42E09F7-4D8D-4407-CCF8-E2760F3C5F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143000"/>
            <a:ext cx="7696200" cy="518160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8E44B85E-3F0E-CFD9-0958-45A7685C6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Missing data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B3A64B1-0719-880D-EFA3-37EBF78CB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Cleaning the missing data helps in creating an accurate models</a:t>
            </a:r>
          </a:p>
          <a:p>
            <a:r>
              <a:rPr lang="en-US" altLang="en-US"/>
              <a:t>Several methods are used to fix the missing data problem.</a:t>
            </a:r>
          </a:p>
          <a:p>
            <a:pPr lvl="1"/>
            <a:r>
              <a:rPr lang="en-US" altLang="en-US"/>
              <a:t>Delete records which has missing values (NAN/NA)</a:t>
            </a:r>
          </a:p>
          <a:p>
            <a:pPr lvl="1"/>
            <a:r>
              <a:rPr lang="en-US" altLang="en-US"/>
              <a:t>Replace the missing data values with an alternative value (mean/median/mode</a:t>
            </a:r>
          </a:p>
          <a:p>
            <a:pPr lvl="1"/>
            <a:r>
              <a:rPr lang="en-US" altLang="en-US"/>
              <a:t>Interpolation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DB5C21A-73AC-F885-E103-3AA1AC86E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(Practice using python)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6AA2CB82-C3A5-EEF5-BAEE-62C42CC86D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Download the following dataset from kaggle: </a:t>
            </a:r>
            <a:r>
              <a:rPr lang="en-US" altLang="en-US">
                <a:solidFill>
                  <a:srgbClr val="0070C0"/>
                </a:solidFill>
                <a:hlinkClick r:id="rId2"/>
              </a:rPr>
              <a:t>https://www.kaggle.com/datasets/uciml/breast-cancer-wisconsin-data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0070C0"/>
                </a:solidFill>
              </a:rPr>
              <a:t>Open googlecolab and practice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>
            <a:extLst>
              <a:ext uri="{FF2B5EF4-FFF2-40B4-BE49-F238E27FC236}">
                <a16:creationId xmlns:a16="http://schemas.microsoft.com/office/drawing/2014/main" id="{D297211C-B080-D4FF-D1F2-904C169F2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2866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itle 1">
            <a:extLst>
              <a:ext uri="{FF2B5EF4-FFF2-40B4-BE49-F238E27FC236}">
                <a16:creationId xmlns:a16="http://schemas.microsoft.com/office/drawing/2014/main" id="{751FADD7-E17A-B1A8-CA71-9DE9A0F72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 the dataset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>
            <a:extLst>
              <a:ext uri="{FF2B5EF4-FFF2-40B4-BE49-F238E27FC236}">
                <a16:creationId xmlns:a16="http://schemas.microsoft.com/office/drawing/2014/main" id="{544249B1-464D-D531-6F27-103BA9000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08660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itle 1">
            <a:extLst>
              <a:ext uri="{FF2B5EF4-FFF2-40B4-BE49-F238E27FC236}">
                <a16:creationId xmlns:a16="http://schemas.microsoft.com/office/drawing/2014/main" id="{D77A7952-5CE6-C087-6FF8-E1BDB5463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Fill with NaNs</a:t>
            </a:r>
          </a:p>
        </p:txBody>
      </p:sp>
      <p:sp>
        <p:nvSpPr>
          <p:cNvPr id="34820" name="Content Placeholder 2">
            <a:extLst>
              <a:ext uri="{FF2B5EF4-FFF2-40B4-BE49-F238E27FC236}">
                <a16:creationId xmlns:a16="http://schemas.microsoft.com/office/drawing/2014/main" id="{A64699C4-AE5D-77E1-ADB0-C057A7A893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0850" y="941388"/>
            <a:ext cx="8318500" cy="609600"/>
          </a:xfrm>
        </p:spPr>
        <p:txBody>
          <a:bodyPr/>
          <a:lstStyle/>
          <a:p>
            <a:r>
              <a:rPr lang="en-US" altLang="en-US"/>
              <a:t>For practical purposes, if the data has no NaNs, we can make some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>
            <a:extLst>
              <a:ext uri="{FF2B5EF4-FFF2-40B4-BE49-F238E27FC236}">
                <a16:creationId xmlns:a16="http://schemas.microsoft.com/office/drawing/2014/main" id="{724BDF91-2B14-5F78-2828-F626FFE4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7057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4A0D5B28-F169-75A2-2032-EC87927EC0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18500" cy="4343400"/>
          </a:xfrm>
        </p:spPr>
        <p:txBody>
          <a:bodyPr/>
          <a:lstStyle/>
          <a:p>
            <a:r>
              <a:rPr lang="en-US" altLang="en-US"/>
              <a:t>We can replace the NaN values with other statistical values, like mean, median or mode</a:t>
            </a:r>
          </a:p>
        </p:txBody>
      </p:sp>
      <p:pic>
        <p:nvPicPr>
          <p:cNvPr id="36867" name="Picture 3">
            <a:extLst>
              <a:ext uri="{FF2B5EF4-FFF2-40B4-BE49-F238E27FC236}">
                <a16:creationId xmlns:a16="http://schemas.microsoft.com/office/drawing/2014/main" id="{0F2B3FDB-AEBD-002F-B4E9-BCA5024A9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5375"/>
            <a:ext cx="63246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itle 1">
            <a:extLst>
              <a:ext uri="{FF2B5EF4-FFF2-40B4-BE49-F238E27FC236}">
                <a16:creationId xmlns:a16="http://schemas.microsoft.com/office/drawing/2014/main" id="{F2CD56D8-5247-D4F7-2DFD-394030AA8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Replace NaNs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F18DA79A-290F-FBA3-35C1-F19FB0F508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18500" cy="4343400"/>
          </a:xfrm>
        </p:spPr>
        <p:txBody>
          <a:bodyPr/>
          <a:lstStyle/>
          <a:p>
            <a:r>
              <a:rPr lang="en-US" altLang="en-US"/>
              <a:t>We can simply get ride of the problematic subjects</a:t>
            </a:r>
          </a:p>
          <a:p>
            <a:pPr lvl="1"/>
            <a:r>
              <a:rPr lang="en-US" altLang="en-US"/>
              <a:t>Might be risky as it results in loss of information if the NaNs are too much and the data is small </a:t>
            </a:r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F905452D-E7C5-E6F8-4FFE-B45A469B5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3916363"/>
            <a:ext cx="52959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itle 1">
            <a:extLst>
              <a:ext uri="{FF2B5EF4-FFF2-40B4-BE49-F238E27FC236}">
                <a16:creationId xmlns:a16="http://schemas.microsoft.com/office/drawing/2014/main" id="{863171CC-4368-9087-E389-0927333E0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Drop records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69447489-BB9A-D38E-7D32-FED9C703D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Interpolation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91722188-9E54-4BA0-F5A0-1E97184DBB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most common is to perform linear interpolation to find the missing values</a:t>
            </a:r>
          </a:p>
        </p:txBody>
      </p:sp>
      <p:pic>
        <p:nvPicPr>
          <p:cNvPr id="38916" name="Picture 3">
            <a:extLst>
              <a:ext uri="{FF2B5EF4-FFF2-40B4-BE49-F238E27FC236}">
                <a16:creationId xmlns:a16="http://schemas.microsoft.com/office/drawing/2014/main" id="{72E1AD29-AC8D-EC1E-CFC4-7FCA7A58A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5188"/>
            <a:ext cx="51244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0D313124-2D8E-03F4-55DF-0128E0C56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Remove duplicates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91166E27-760F-5D16-B623-4EEF2157BD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Duplicates do not add any new information</a:t>
            </a:r>
          </a:p>
          <a:p>
            <a:pPr lvl="1"/>
            <a:r>
              <a:rPr lang="en-US" altLang="en-US" sz="2000"/>
              <a:t>Many duplicates slow down the analysis of the data</a:t>
            </a:r>
          </a:p>
          <a:p>
            <a:r>
              <a:rPr lang="en-US" altLang="en-US" sz="2000"/>
              <a:t>We can remove the duplicates using a simple function in python/pandas</a:t>
            </a:r>
          </a:p>
          <a:p>
            <a:pPr lvl="1"/>
            <a:r>
              <a:rPr lang="en-US" altLang="en-US" sz="2000"/>
              <a:t>df.drop_duplicates()</a:t>
            </a:r>
          </a:p>
        </p:txBody>
      </p:sp>
      <p:pic>
        <p:nvPicPr>
          <p:cNvPr id="39940" name="Picture 3">
            <a:extLst>
              <a:ext uri="{FF2B5EF4-FFF2-40B4-BE49-F238E27FC236}">
                <a16:creationId xmlns:a16="http://schemas.microsoft.com/office/drawing/2014/main" id="{20BF37A9-928C-A87D-1732-DA65B8BDB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38" y="2362200"/>
            <a:ext cx="4987925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EB0B3B19-0019-46F0-ED5E-90FC8D7FB7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Attributes with different scales might result in various problem when applying machine learning</a:t>
            </a:r>
          </a:p>
          <a:p>
            <a:pPr lvl="1"/>
            <a:r>
              <a:rPr lang="en-US" altLang="en-US" sz="2400"/>
              <a:t>dominant feature problem in KNN classifier</a:t>
            </a:r>
          </a:p>
          <a:p>
            <a:pPr lvl="1"/>
            <a:r>
              <a:rPr lang="en-US" altLang="en-US" sz="2400"/>
              <a:t>slow convergence in ANNs</a:t>
            </a:r>
          </a:p>
          <a:p>
            <a:r>
              <a:rPr lang="en-US" altLang="en-US" sz="2400"/>
              <a:t>Example of different scale data is shown in the table below</a:t>
            </a:r>
          </a:p>
          <a:p>
            <a:pPr lvl="1"/>
            <a:r>
              <a:rPr lang="en-US" altLang="en-US" sz="2400"/>
              <a:t>X2 is a problematic attribute </a:t>
            </a:r>
          </a:p>
        </p:txBody>
      </p:sp>
      <p:sp>
        <p:nvSpPr>
          <p:cNvPr id="40963" name="Title 1">
            <a:extLst>
              <a:ext uri="{FF2B5EF4-FFF2-40B4-BE49-F238E27FC236}">
                <a16:creationId xmlns:a16="http://schemas.microsoft.com/office/drawing/2014/main" id="{B1ECF499-8F7C-665F-FC4E-D1AF6B26D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Normalization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DCBFDD-2B86-456F-C500-F2C7D44DFA52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4114800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Object 1" descr="preencoded.png">
            <a:extLst>
              <a:ext uri="{FF2B5EF4-FFF2-40B4-BE49-F238E27FC236}">
                <a16:creationId xmlns:a16="http://schemas.microsoft.com/office/drawing/2014/main" id="{5479C909-CF12-9EC6-52F0-EBF000F71F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143000"/>
            <a:ext cx="6908800" cy="5181600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8963A46C-6952-6FC9-A47A-37A530AD0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32DA-F09A-B23E-B581-E9AEC70898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733" t="-129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857FC6FF-7C75-93F9-D8FE-B94C181D9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CF2B-7834-6A42-8D6D-EA8BE2E322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t="-1294" r="-161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85F1CFAF-E283-6C21-B75E-615420561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normalization (Python)</a:t>
            </a:r>
          </a:p>
        </p:txBody>
      </p:sp>
      <p:pic>
        <p:nvPicPr>
          <p:cNvPr id="44035" name="Picture 2">
            <a:extLst>
              <a:ext uri="{FF2B5EF4-FFF2-40B4-BE49-F238E27FC236}">
                <a16:creationId xmlns:a16="http://schemas.microsoft.com/office/drawing/2014/main" id="{8B51EA4B-53AB-2205-964E-9B90686C7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8538"/>
            <a:ext cx="6934200" cy="532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C8EC7138-1955-4CA2-64F2-407AB2976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normalization (Python)</a:t>
            </a:r>
          </a:p>
        </p:txBody>
      </p:sp>
      <p:pic>
        <p:nvPicPr>
          <p:cNvPr id="45059" name="Picture 3">
            <a:extLst>
              <a:ext uri="{FF2B5EF4-FFF2-40B4-BE49-F238E27FC236}">
                <a16:creationId xmlns:a16="http://schemas.microsoft.com/office/drawing/2014/main" id="{6FC1E1D6-710B-7992-8635-2B8F68037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6858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7E533A15-6D3F-EA2E-3996-83C46B48F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data dimensionality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F661957D-A4EC-8D24-3356-A90BA88B60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term dimensionality refers to the number of attributes (features) in the dataset</a:t>
            </a:r>
          </a:p>
          <a:p>
            <a:pPr lvl="1"/>
            <a:r>
              <a:rPr lang="en-US" altLang="en-US"/>
              <a:t>The dataset in the table below has dimensionality of 4</a:t>
            </a:r>
          </a:p>
          <a:p>
            <a:endParaRPr lang="en-US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87BC75-B368-4FAD-C0C8-65CC1B82864F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3429000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1E0F00CA-7EE2-9457-25CE-89755DBA3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Cont.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2B58C882-7BF4-5A22-CF12-4B6E03B39E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High dimensional data has lots of drawbacks in ML and DM</a:t>
            </a:r>
          </a:p>
          <a:p>
            <a:pPr lvl="1"/>
            <a:r>
              <a:rPr lang="en-US" altLang="en-US"/>
              <a:t>Slows the analysis and train ML models</a:t>
            </a:r>
          </a:p>
          <a:p>
            <a:pPr lvl="1"/>
            <a:r>
              <a:rPr lang="en-US" altLang="en-US"/>
              <a:t>Curse of dimensionality	in ML</a:t>
            </a:r>
          </a:p>
          <a:p>
            <a:pPr lvl="2"/>
            <a:r>
              <a:rPr lang="en-US" altLang="en-US"/>
              <a:t> As the number of features grows, the number samples needed grows exponentially</a:t>
            </a:r>
          </a:p>
        </p:txBody>
      </p:sp>
      <p:pic>
        <p:nvPicPr>
          <p:cNvPr id="47108" name="Picture 4" descr="What do you mean by Curse of Dimensionality? What are the different ways to  deal with it? | i2tutorials">
            <a:extLst>
              <a:ext uri="{FF2B5EF4-FFF2-40B4-BE49-F238E27FC236}">
                <a16:creationId xmlns:a16="http://schemas.microsoft.com/office/drawing/2014/main" id="{C5480AE0-6366-2D92-49D3-9BA3C3707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86200"/>
            <a:ext cx="6640513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7122AD98-42E5-C055-548A-B032B4702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Dimensionality reduction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3955660A-124B-76A3-30CD-E8E21DBEF9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18500" cy="5181600"/>
          </a:xfrm>
        </p:spPr>
        <p:txBody>
          <a:bodyPr/>
          <a:lstStyle/>
          <a:p>
            <a:r>
              <a:rPr lang="en-US" altLang="en-US" sz="2400"/>
              <a:t>Dimensionality reduction is the process of decreasing the number of features while maintaining the performance of the ML/DM system</a:t>
            </a:r>
          </a:p>
          <a:p>
            <a:pPr lvl="1"/>
            <a:r>
              <a:rPr lang="en-US" altLang="en-US" sz="2400"/>
              <a:t>Reducing the number of dimensionality is not done arbitrarily.</a:t>
            </a:r>
          </a:p>
          <a:p>
            <a:pPr lvl="1"/>
            <a:r>
              <a:rPr lang="en-US" altLang="en-US" sz="2400"/>
              <a:t>One popular method is called principal component analysis (PCA)</a:t>
            </a:r>
          </a:p>
          <a:p>
            <a:r>
              <a:rPr lang="en-US" altLang="en-US" sz="2400"/>
              <a:t>Feature selection is a good for dimensionality reduction and enhancing the performance</a:t>
            </a:r>
          </a:p>
          <a:p>
            <a:pPr lvl="1"/>
            <a:r>
              <a:rPr lang="en-US" altLang="en-US" sz="2400"/>
              <a:t>We select the features that results in good performance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BBC9D606-F1C2-A6E5-21C3-802906AF2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22E1F-9703-3109-7B9E-17E18B641B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806" t="-941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>
            <a:extLst>
              <a:ext uri="{FF2B5EF4-FFF2-40B4-BE49-F238E27FC236}">
                <a16:creationId xmlns:a16="http://schemas.microsoft.com/office/drawing/2014/main" id="{B298A805-36A1-7B58-00A8-606D0E9DE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98425"/>
            <a:ext cx="9144000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6">
            <a:extLst>
              <a:ext uri="{FF2B5EF4-FFF2-40B4-BE49-F238E27FC236}">
                <a16:creationId xmlns:a16="http://schemas.microsoft.com/office/drawing/2014/main" id="{1F216057-4E17-8820-3F5E-91F59A498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52850"/>
            <a:ext cx="914400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F8950544-68AE-B53D-64E1-6C20108C2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PCA algorithm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F9981BBE-7CDD-AE39-C1AD-CFE951086D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Calculate the covariance matrix of the variables in the dataset </a:t>
            </a:r>
            <a:r>
              <a:rPr lang="en-US" altLang="en-US" b="1"/>
              <a:t>(the data should be centered at zero)</a:t>
            </a:r>
          </a:p>
          <a:p>
            <a:r>
              <a:rPr lang="en-US" altLang="en-US"/>
              <a:t>find the </a:t>
            </a:r>
            <a:r>
              <a:rPr lang="en-US" altLang="en-US" b="1"/>
              <a:t>Eigenvectors </a:t>
            </a:r>
            <a:r>
              <a:rPr lang="en-US" altLang="en-US"/>
              <a:t>and </a:t>
            </a:r>
            <a:r>
              <a:rPr lang="en-US" altLang="en-US" b="1"/>
              <a:t>Eigenvalues</a:t>
            </a:r>
          </a:p>
          <a:p>
            <a:r>
              <a:rPr lang="en-US" altLang="en-US"/>
              <a:t>Sort Eigenvectors and Eigenvalues in a decreasing order</a:t>
            </a:r>
          </a:p>
          <a:p>
            <a:r>
              <a:rPr lang="en-US" altLang="en-US"/>
              <a:t>Choose the k Eigenvectors to reduce your data to k dimensions</a:t>
            </a:r>
          </a:p>
          <a:p>
            <a:r>
              <a:rPr lang="en-US" altLang="en-US"/>
              <a:t>Project the data onto the new space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Object 1" descr="preencoded.png">
            <a:extLst>
              <a:ext uri="{FF2B5EF4-FFF2-40B4-BE49-F238E27FC236}">
                <a16:creationId xmlns:a16="http://schemas.microsoft.com/office/drawing/2014/main" id="{9DD0E841-8780-4973-8DD9-D7BA37C2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066800"/>
            <a:ext cx="76200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68CFE5FE-A114-2648-266E-21272856C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PCA in python</a:t>
            </a:r>
          </a:p>
        </p:txBody>
      </p:sp>
      <p:pic>
        <p:nvPicPr>
          <p:cNvPr id="52227" name="Picture 4">
            <a:extLst>
              <a:ext uri="{FF2B5EF4-FFF2-40B4-BE49-F238E27FC236}">
                <a16:creationId xmlns:a16="http://schemas.microsoft.com/office/drawing/2014/main" id="{E2705F81-CC7A-F36F-DB33-A74C3147A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77925"/>
            <a:ext cx="8688388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54CE1CF5-32D7-2D1B-4B8B-8486D6683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CC48-8681-A7C1-AB4C-A658FD0BA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process of removing the unwanted features (the features which are likely to reduce the performance of the system)</a:t>
            </a:r>
          </a:p>
          <a:p>
            <a:pPr lvl="1">
              <a:defRPr/>
            </a:pPr>
            <a:r>
              <a:rPr lang="en-US" dirty="0"/>
              <a:t>One method to use is called Variance-threshold, in which the features with low variance are eliminated.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0B96BB16-33CB-9829-8E0A-E96381358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Variance-threshold in python</a:t>
            </a:r>
          </a:p>
        </p:txBody>
      </p:sp>
      <p:pic>
        <p:nvPicPr>
          <p:cNvPr id="54275" name="Picture 4">
            <a:extLst>
              <a:ext uri="{FF2B5EF4-FFF2-40B4-BE49-F238E27FC236}">
                <a16:creationId xmlns:a16="http://schemas.microsoft.com/office/drawing/2014/main" id="{9D86E92A-F5DD-9898-5CB3-6A8EC5BDF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309688"/>
            <a:ext cx="76390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Object 1" descr="preencoded.png">
            <a:extLst>
              <a:ext uri="{FF2B5EF4-FFF2-40B4-BE49-F238E27FC236}">
                <a16:creationId xmlns:a16="http://schemas.microsoft.com/office/drawing/2014/main" id="{3660807A-D110-C9A0-3F56-531C58EC2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068388"/>
            <a:ext cx="7823200" cy="518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B8AB2F9-D525-E063-E9FE-EC1FF596C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0243" name="Object 1" descr="preencoded.png">
            <a:extLst>
              <a:ext uri="{FF2B5EF4-FFF2-40B4-BE49-F238E27FC236}">
                <a16:creationId xmlns:a16="http://schemas.microsoft.com/office/drawing/2014/main" id="{E598115C-86A6-89E2-B78B-D164C3770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Object 1" descr="preencoded.png">
            <a:extLst>
              <a:ext uri="{FF2B5EF4-FFF2-40B4-BE49-F238E27FC236}">
                <a16:creationId xmlns:a16="http://schemas.microsoft.com/office/drawing/2014/main" id="{CB27936E-E093-27B4-9A74-2203912FD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3914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Object 1" descr="preencoded.png">
            <a:extLst>
              <a:ext uri="{FF2B5EF4-FFF2-40B4-BE49-F238E27FC236}">
                <a16:creationId xmlns:a16="http://schemas.microsoft.com/office/drawing/2014/main" id="{DC12F0C5-8AB4-1662-BBF3-3E3BDFEF4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9408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Object 1" descr="preencoded.png">
            <a:extLst>
              <a:ext uri="{FF2B5EF4-FFF2-40B4-BE49-F238E27FC236}">
                <a16:creationId xmlns:a16="http://schemas.microsoft.com/office/drawing/2014/main" id="{60FCFA74-085C-E28D-F9F5-828EB9B69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52400"/>
            <a:ext cx="8891587" cy="66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146481761</TotalTime>
  <Pages>3</Pages>
  <Words>1026</Words>
  <Application>Microsoft Office PowerPoint</Application>
  <PresentationFormat>On-screen Show (4:3)</PresentationFormat>
  <Paragraphs>178</Paragraphs>
  <Slides>42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Monotype Sorts</vt:lpstr>
      <vt:lpstr>Tahoma</vt:lpstr>
      <vt:lpstr>Times New Roman</vt:lpstr>
      <vt:lpstr>Wingdings</vt:lpstr>
      <vt:lpstr>LC.BRev.FY97</vt:lpstr>
      <vt:lpstr>Document</vt:lpstr>
      <vt:lpstr>Data Mining: Data</vt:lpstr>
      <vt:lpstr>What is Data?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collection</vt:lpstr>
      <vt:lpstr>Example of a dataset</vt:lpstr>
      <vt:lpstr>What is Data?</vt:lpstr>
      <vt:lpstr>Attribute Values</vt:lpstr>
      <vt:lpstr>Types of Attributes </vt:lpstr>
      <vt:lpstr>PowerPoint Presentation</vt:lpstr>
      <vt:lpstr>PowerPoint Presentation</vt:lpstr>
      <vt:lpstr>Discrete and Continuous Attributes </vt:lpstr>
      <vt:lpstr>Data Mining</vt:lpstr>
      <vt:lpstr>Data Common problems</vt:lpstr>
      <vt:lpstr>Missing data</vt:lpstr>
      <vt:lpstr>Deletion (Practice using python)</vt:lpstr>
      <vt:lpstr>Read the dataset</vt:lpstr>
      <vt:lpstr>Fill with NaNs</vt:lpstr>
      <vt:lpstr>PowerPoint Presentation</vt:lpstr>
      <vt:lpstr>Replace NaNs</vt:lpstr>
      <vt:lpstr>Drop records</vt:lpstr>
      <vt:lpstr>Interpolation</vt:lpstr>
      <vt:lpstr>Remove duplicates</vt:lpstr>
      <vt:lpstr>Data Normalization</vt:lpstr>
      <vt:lpstr>Data normalization</vt:lpstr>
      <vt:lpstr>Data normalization</vt:lpstr>
      <vt:lpstr>Data normalization (Python)</vt:lpstr>
      <vt:lpstr>Data normalization (Python)</vt:lpstr>
      <vt:lpstr>What is data dimensionality</vt:lpstr>
      <vt:lpstr>Cont.</vt:lpstr>
      <vt:lpstr>Dimensionality reduction</vt:lpstr>
      <vt:lpstr>PCA</vt:lpstr>
      <vt:lpstr>PowerPoint Presentation</vt:lpstr>
      <vt:lpstr>PCA algorithm</vt:lpstr>
      <vt:lpstr>Using PCA in python</vt:lpstr>
      <vt:lpstr>Feature selection</vt:lpstr>
      <vt:lpstr>Variance-threshold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Dr. Nadeem Ali. Eladaileh</cp:lastModifiedBy>
  <cp:revision>613</cp:revision>
  <cp:lastPrinted>2019-08-22T18:06:35Z</cp:lastPrinted>
  <dcterms:created xsi:type="dcterms:W3CDTF">1998-03-18T13:44:31Z</dcterms:created>
  <dcterms:modified xsi:type="dcterms:W3CDTF">2024-10-28T09:28:04Z</dcterms:modified>
</cp:coreProperties>
</file>