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515" r:id="rId2"/>
    <p:sldId id="453" r:id="rId3"/>
    <p:sldId id="454" r:id="rId4"/>
    <p:sldId id="455" r:id="rId5"/>
    <p:sldId id="456" r:id="rId6"/>
    <p:sldId id="546" r:id="rId7"/>
    <p:sldId id="689" r:id="rId8"/>
    <p:sldId id="690" r:id="rId9"/>
    <p:sldId id="568" r:id="rId10"/>
    <p:sldId id="567" r:id="rId11"/>
    <p:sldId id="457" r:id="rId12"/>
    <p:sldId id="552" r:id="rId13"/>
    <p:sldId id="458" r:id="rId14"/>
    <p:sldId id="459" r:id="rId15"/>
    <p:sldId id="553" r:id="rId16"/>
    <p:sldId id="554" r:id="rId17"/>
    <p:sldId id="555" r:id="rId18"/>
    <p:sldId id="556" r:id="rId19"/>
    <p:sldId id="557" r:id="rId20"/>
    <p:sldId id="558" r:id="rId21"/>
    <p:sldId id="560" r:id="rId22"/>
    <p:sldId id="562" r:id="rId23"/>
    <p:sldId id="692" r:id="rId24"/>
    <p:sldId id="561" r:id="rId25"/>
    <p:sldId id="563" r:id="rId26"/>
    <p:sldId id="564" r:id="rId27"/>
    <p:sldId id="565" r:id="rId28"/>
    <p:sldId id="566" r:id="rId29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C6D9C"/>
    <a:srgbClr val="2A8487"/>
    <a:srgbClr val="1C5A61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Nadeem Ali. Eladaileh" userId="a9df04a0-d5d7-4210-a1a6-ba57034a4862" providerId="ADAL" clId="{E862C1D1-9A0F-45DE-8639-F084FC09E991}"/>
    <pc:docChg chg="delSld modSld">
      <pc:chgData name="Dr. Nadeem Ali. Eladaileh" userId="a9df04a0-d5d7-4210-a1a6-ba57034a4862" providerId="ADAL" clId="{E862C1D1-9A0F-45DE-8639-F084FC09E991}" dt="2024-08-02T17:40:00.512" v="7" actId="20577"/>
      <pc:docMkLst>
        <pc:docMk/>
      </pc:docMkLst>
      <pc:sldChg chg="del">
        <pc:chgData name="Dr. Nadeem Ali. Eladaileh" userId="a9df04a0-d5d7-4210-a1a6-ba57034a4862" providerId="ADAL" clId="{E862C1D1-9A0F-45DE-8639-F084FC09E991}" dt="2024-08-02T17:39:37.579" v="5" actId="47"/>
        <pc:sldMkLst>
          <pc:docMk/>
          <pc:sldMk cId="863815361" sldId="489"/>
        </pc:sldMkLst>
      </pc:sldChg>
      <pc:sldChg chg="modSp">
        <pc:chgData name="Dr. Nadeem Ali. Eladaileh" userId="a9df04a0-d5d7-4210-a1a6-ba57034a4862" providerId="ADAL" clId="{E862C1D1-9A0F-45DE-8639-F084FC09E991}" dt="2024-07-29T20:11:53.491" v="0"/>
        <pc:sldMkLst>
          <pc:docMk/>
          <pc:sldMk cId="0" sldId="546"/>
        </pc:sldMkLst>
        <pc:graphicFrameChg chg="mod">
          <ac:chgData name="Dr. Nadeem Ali. Eladaileh" userId="a9df04a0-d5d7-4210-a1a6-ba57034a4862" providerId="ADAL" clId="{E862C1D1-9A0F-45DE-8639-F084FC09E991}" dt="2024-07-29T20:11:53.491" v="0"/>
          <ac:graphicFrameMkLst>
            <pc:docMk/>
            <pc:sldMk cId="0" sldId="546"/>
            <ac:graphicFrameMk id="5124" creationId="{09016B36-1185-D237-3284-F4B6B625D8A2}"/>
          </ac:graphicFrameMkLst>
        </pc:graphicFrameChg>
      </pc:sldChg>
      <pc:sldChg chg="del">
        <pc:chgData name="Dr. Nadeem Ali. Eladaileh" userId="a9df04a0-d5d7-4210-a1a6-ba57034a4862" providerId="ADAL" clId="{E862C1D1-9A0F-45DE-8639-F084FC09E991}" dt="2024-08-02T17:39:27.004" v="4" actId="47"/>
        <pc:sldMkLst>
          <pc:docMk/>
          <pc:sldMk cId="0" sldId="547"/>
        </pc:sldMkLst>
      </pc:sldChg>
      <pc:sldChg chg="del">
        <pc:chgData name="Dr. Nadeem Ali. Eladaileh" userId="a9df04a0-d5d7-4210-a1a6-ba57034a4862" providerId="ADAL" clId="{E862C1D1-9A0F-45DE-8639-F084FC09E991}" dt="2024-08-02T17:39:24.948" v="3" actId="47"/>
        <pc:sldMkLst>
          <pc:docMk/>
          <pc:sldMk cId="0" sldId="548"/>
        </pc:sldMkLst>
      </pc:sldChg>
      <pc:sldChg chg="del">
        <pc:chgData name="Dr. Nadeem Ali. Eladaileh" userId="a9df04a0-d5d7-4210-a1a6-ba57034a4862" providerId="ADAL" clId="{E862C1D1-9A0F-45DE-8639-F084FC09E991}" dt="2024-08-02T17:39:23.606" v="2" actId="47"/>
        <pc:sldMkLst>
          <pc:docMk/>
          <pc:sldMk cId="0" sldId="549"/>
        </pc:sldMkLst>
      </pc:sldChg>
      <pc:sldChg chg="modSp mod">
        <pc:chgData name="Dr. Nadeem Ali. Eladaileh" userId="a9df04a0-d5d7-4210-a1a6-ba57034a4862" providerId="ADAL" clId="{E862C1D1-9A0F-45DE-8639-F084FC09E991}" dt="2024-08-02T17:40:00.512" v="7" actId="20577"/>
        <pc:sldMkLst>
          <pc:docMk/>
          <pc:sldMk cId="0" sldId="566"/>
        </pc:sldMkLst>
        <pc:spChg chg="mod">
          <ac:chgData name="Dr. Nadeem Ali. Eladaileh" userId="a9df04a0-d5d7-4210-a1a6-ba57034a4862" providerId="ADAL" clId="{E862C1D1-9A0F-45DE-8639-F084FC09E991}" dt="2024-08-02T17:40:00.512" v="7" actId="20577"/>
          <ac:spMkLst>
            <pc:docMk/>
            <pc:sldMk cId="0" sldId="566"/>
            <ac:spMk id="29729" creationId="{340F2D30-3C88-92D2-E2F2-946AAEE82203}"/>
          </ac:spMkLst>
        </pc:spChg>
      </pc:sldChg>
      <pc:sldChg chg="modSp mod">
        <pc:chgData name="Dr. Nadeem Ali. Eladaileh" userId="a9df04a0-d5d7-4210-a1a6-ba57034a4862" providerId="ADAL" clId="{E862C1D1-9A0F-45DE-8639-F084FC09E991}" dt="2024-08-02T17:39:09.556" v="1" actId="1076"/>
        <pc:sldMkLst>
          <pc:docMk/>
          <pc:sldMk cId="281842772" sldId="689"/>
        </pc:sldMkLst>
        <pc:graphicFrameChg chg="mod">
          <ac:chgData name="Dr. Nadeem Ali. Eladaileh" userId="a9df04a0-d5d7-4210-a1a6-ba57034a4862" providerId="ADAL" clId="{E862C1D1-9A0F-45DE-8639-F084FC09E991}" dt="2024-08-02T17:39:09.556" v="1" actId="1076"/>
          <ac:graphicFrameMkLst>
            <pc:docMk/>
            <pc:sldMk cId="281842772" sldId="689"/>
            <ac:graphicFrameMk id="6148" creationId="{00000000-0000-0000-0000-000000000000}"/>
          </ac:graphicFrameMkLst>
        </pc:graphicFrameChg>
      </pc:sldChg>
    </pc:docChg>
  </pc:docChgLst>
  <pc:docChgLst>
    <pc:chgData name="Dr. Nadeem Ali. Eladaileh" userId="a9df04a0-d5d7-4210-a1a6-ba57034a4862" providerId="ADAL" clId="{4BEACD8A-D92A-4FD9-9A4A-1F196D68235B}"/>
    <pc:docChg chg="undo custSel addSld delSld modSld sldOrd">
      <pc:chgData name="Dr. Nadeem Ali. Eladaileh" userId="a9df04a0-d5d7-4210-a1a6-ba57034a4862" providerId="ADAL" clId="{4BEACD8A-D92A-4FD9-9A4A-1F196D68235B}" dt="2024-08-01T08:45:43.665" v="125" actId="6549"/>
      <pc:docMkLst>
        <pc:docMk/>
      </pc:docMkLst>
      <pc:sldChg chg="add">
        <pc:chgData name="Dr. Nadeem Ali. Eladaileh" userId="a9df04a0-d5d7-4210-a1a6-ba57034a4862" providerId="ADAL" clId="{4BEACD8A-D92A-4FD9-9A4A-1F196D68235B}" dt="2024-07-30T08:48:47.481" v="1"/>
        <pc:sldMkLst>
          <pc:docMk/>
          <pc:sldMk cId="1999712609" sldId="453"/>
        </pc:sldMkLst>
      </pc:sldChg>
      <pc:sldChg chg="add">
        <pc:chgData name="Dr. Nadeem Ali. Eladaileh" userId="a9df04a0-d5d7-4210-a1a6-ba57034a4862" providerId="ADAL" clId="{4BEACD8A-D92A-4FD9-9A4A-1F196D68235B}" dt="2024-07-30T08:49:30.247" v="2"/>
        <pc:sldMkLst>
          <pc:docMk/>
          <pc:sldMk cId="2220769003" sldId="454"/>
        </pc:sldMkLst>
      </pc:sldChg>
      <pc:sldChg chg="add">
        <pc:chgData name="Dr. Nadeem Ali. Eladaileh" userId="a9df04a0-d5d7-4210-a1a6-ba57034a4862" providerId="ADAL" clId="{4BEACD8A-D92A-4FD9-9A4A-1F196D68235B}" dt="2024-07-30T08:50:36.654" v="3"/>
        <pc:sldMkLst>
          <pc:docMk/>
          <pc:sldMk cId="3405132159" sldId="455"/>
        </pc:sldMkLst>
      </pc:sldChg>
      <pc:sldChg chg="add">
        <pc:chgData name="Dr. Nadeem Ali. Eladaileh" userId="a9df04a0-d5d7-4210-a1a6-ba57034a4862" providerId="ADAL" clId="{4BEACD8A-D92A-4FD9-9A4A-1F196D68235B}" dt="2024-07-30T08:50:44.507" v="4"/>
        <pc:sldMkLst>
          <pc:docMk/>
          <pc:sldMk cId="3534687045" sldId="456"/>
        </pc:sldMkLst>
      </pc:sldChg>
      <pc:sldChg chg="add ord">
        <pc:chgData name="Dr. Nadeem Ali. Eladaileh" userId="a9df04a0-d5d7-4210-a1a6-ba57034a4862" providerId="ADAL" clId="{4BEACD8A-D92A-4FD9-9A4A-1F196D68235B}" dt="2024-07-31T08:49:37.395" v="78"/>
        <pc:sldMkLst>
          <pc:docMk/>
          <pc:sldMk cId="466305766" sldId="457"/>
        </pc:sldMkLst>
      </pc:sldChg>
      <pc:sldChg chg="modSp add mod ord">
        <pc:chgData name="Dr. Nadeem Ali. Eladaileh" userId="a9df04a0-d5d7-4210-a1a6-ba57034a4862" providerId="ADAL" clId="{4BEACD8A-D92A-4FD9-9A4A-1F196D68235B}" dt="2024-07-31T08:47:53.980" v="66"/>
        <pc:sldMkLst>
          <pc:docMk/>
          <pc:sldMk cId="1029711797" sldId="458"/>
        </pc:sldMkLst>
        <pc:spChg chg="mod">
          <ac:chgData name="Dr. Nadeem Ali. Eladaileh" userId="a9df04a0-d5d7-4210-a1a6-ba57034a4862" providerId="ADAL" clId="{4BEACD8A-D92A-4FD9-9A4A-1F196D68235B}" dt="2024-07-31T08:46:02.956" v="54" actId="27636"/>
          <ac:spMkLst>
            <pc:docMk/>
            <pc:sldMk cId="1029711797" sldId="458"/>
            <ac:spMk id="3" creationId="{00000000-0000-0000-0000-000000000000}"/>
          </ac:spMkLst>
        </pc:spChg>
      </pc:sldChg>
      <pc:sldChg chg="modSp add mod ord">
        <pc:chgData name="Dr. Nadeem Ali. Eladaileh" userId="a9df04a0-d5d7-4210-a1a6-ba57034a4862" providerId="ADAL" clId="{4BEACD8A-D92A-4FD9-9A4A-1F196D68235B}" dt="2024-07-31T08:48:28.611" v="70"/>
        <pc:sldMkLst>
          <pc:docMk/>
          <pc:sldMk cId="2669755524" sldId="459"/>
        </pc:sldMkLst>
        <pc:spChg chg="mod">
          <ac:chgData name="Dr. Nadeem Ali. Eladaileh" userId="a9df04a0-d5d7-4210-a1a6-ba57034a4862" providerId="ADAL" clId="{4BEACD8A-D92A-4FD9-9A4A-1F196D68235B}" dt="2024-07-31T08:47:01.080" v="58" actId="122"/>
          <ac:spMkLst>
            <pc:docMk/>
            <pc:sldMk cId="2669755524" sldId="459"/>
            <ac:spMk id="2" creationId="{00000000-0000-0000-0000-000000000000}"/>
          </ac:spMkLst>
        </pc:spChg>
      </pc:sldChg>
      <pc:sldChg chg="add ord">
        <pc:chgData name="Dr. Nadeem Ali. Eladaileh" userId="a9df04a0-d5d7-4210-a1a6-ba57034a4862" providerId="ADAL" clId="{4BEACD8A-D92A-4FD9-9A4A-1F196D68235B}" dt="2024-07-31T08:48:39.228" v="72"/>
        <pc:sldMkLst>
          <pc:docMk/>
          <pc:sldMk cId="863815361" sldId="489"/>
        </pc:sldMkLst>
      </pc:sldChg>
      <pc:sldChg chg="modSp mod">
        <pc:chgData name="Dr. Nadeem Ali. Eladaileh" userId="a9df04a0-d5d7-4210-a1a6-ba57034a4862" providerId="ADAL" clId="{4BEACD8A-D92A-4FD9-9A4A-1F196D68235B}" dt="2024-07-30T08:47:15.017" v="0"/>
        <pc:sldMkLst>
          <pc:docMk/>
          <pc:sldMk cId="0" sldId="515"/>
        </pc:sldMkLst>
        <pc:spChg chg="mod">
          <ac:chgData name="Dr. Nadeem Ali. Eladaileh" userId="a9df04a0-d5d7-4210-a1a6-ba57034a4862" providerId="ADAL" clId="{4BEACD8A-D92A-4FD9-9A4A-1F196D68235B}" dt="2024-07-30T08:47:15.017" v="0"/>
          <ac:spMkLst>
            <pc:docMk/>
            <pc:sldMk cId="0" sldId="515"/>
            <ac:spMk id="3075" creationId="{12B8926A-381B-0BBD-21B6-A4018798FA3D}"/>
          </ac:spMkLst>
        </pc:spChg>
      </pc:sldChg>
      <pc:sldChg chg="addSp modSp">
        <pc:chgData name="Dr. Nadeem Ali. Eladaileh" userId="a9df04a0-d5d7-4210-a1a6-ba57034a4862" providerId="ADAL" clId="{4BEACD8A-D92A-4FD9-9A4A-1F196D68235B}" dt="2024-07-30T08:52:52.857" v="11"/>
        <pc:sldMkLst>
          <pc:docMk/>
          <pc:sldMk cId="0" sldId="546"/>
        </pc:sldMkLst>
        <pc:picChg chg="add mod">
          <ac:chgData name="Dr. Nadeem Ali. Eladaileh" userId="a9df04a0-d5d7-4210-a1a6-ba57034a4862" providerId="ADAL" clId="{4BEACD8A-D92A-4FD9-9A4A-1F196D68235B}" dt="2024-07-30T08:52:23.574" v="6"/>
          <ac:picMkLst>
            <pc:docMk/>
            <pc:sldMk cId="0" sldId="546"/>
            <ac:picMk id="2" creationId="{FB8C08A7-0C5B-C309-5C0F-2FFDB7F40D66}"/>
          </ac:picMkLst>
        </pc:picChg>
        <pc:picChg chg="add mod">
          <ac:chgData name="Dr. Nadeem Ali. Eladaileh" userId="a9df04a0-d5d7-4210-a1a6-ba57034a4862" providerId="ADAL" clId="{4BEACD8A-D92A-4FD9-9A4A-1F196D68235B}" dt="2024-07-30T08:52:52.857" v="11"/>
          <ac:picMkLst>
            <pc:docMk/>
            <pc:sldMk cId="0" sldId="546"/>
            <ac:picMk id="3" creationId="{57271C14-6135-7ACF-B777-203E5C85BFBA}"/>
          </ac:picMkLst>
        </pc:picChg>
      </pc:sldChg>
      <pc:sldChg chg="add del">
        <pc:chgData name="Dr. Nadeem Ali. Eladaileh" userId="a9df04a0-d5d7-4210-a1a6-ba57034a4862" providerId="ADAL" clId="{4BEACD8A-D92A-4FD9-9A4A-1F196D68235B}" dt="2024-07-31T08:38:07.969" v="16" actId="47"/>
        <pc:sldMkLst>
          <pc:docMk/>
          <pc:sldMk cId="0" sldId="550"/>
        </pc:sldMkLst>
      </pc:sldChg>
      <pc:sldChg chg="del">
        <pc:chgData name="Dr. Nadeem Ali. Eladaileh" userId="a9df04a0-d5d7-4210-a1a6-ba57034a4862" providerId="ADAL" clId="{4BEACD8A-D92A-4FD9-9A4A-1F196D68235B}" dt="2024-07-31T08:38:15.579" v="17" actId="47"/>
        <pc:sldMkLst>
          <pc:docMk/>
          <pc:sldMk cId="0" sldId="551"/>
        </pc:sldMkLst>
      </pc:sldChg>
      <pc:sldChg chg="ord">
        <pc:chgData name="Dr. Nadeem Ali. Eladaileh" userId="a9df04a0-d5d7-4210-a1a6-ba57034a4862" providerId="ADAL" clId="{4BEACD8A-D92A-4FD9-9A4A-1F196D68235B}" dt="2024-07-31T08:49:34.501" v="76"/>
        <pc:sldMkLst>
          <pc:docMk/>
          <pc:sldMk cId="0" sldId="552"/>
        </pc:sldMkLst>
      </pc:sldChg>
      <pc:sldChg chg="del">
        <pc:chgData name="Dr. Nadeem Ali. Eladaileh" userId="a9df04a0-d5d7-4210-a1a6-ba57034a4862" providerId="ADAL" clId="{4BEACD8A-D92A-4FD9-9A4A-1F196D68235B}" dt="2024-08-01T08:39:47.285" v="82" actId="47"/>
        <pc:sldMkLst>
          <pc:docMk/>
          <pc:sldMk cId="0" sldId="559"/>
        </pc:sldMkLst>
      </pc:sldChg>
      <pc:sldChg chg="modSp mod">
        <pc:chgData name="Dr. Nadeem Ali. Eladaileh" userId="a9df04a0-d5d7-4210-a1a6-ba57034a4862" providerId="ADAL" clId="{4BEACD8A-D92A-4FD9-9A4A-1F196D68235B}" dt="2024-08-01T08:45:43.665" v="125" actId="6549"/>
        <pc:sldMkLst>
          <pc:docMk/>
          <pc:sldMk cId="0" sldId="566"/>
        </pc:sldMkLst>
        <pc:spChg chg="mod">
          <ac:chgData name="Dr. Nadeem Ali. Eladaileh" userId="a9df04a0-d5d7-4210-a1a6-ba57034a4862" providerId="ADAL" clId="{4BEACD8A-D92A-4FD9-9A4A-1F196D68235B}" dt="2024-08-01T08:45:43.665" v="125" actId="6549"/>
          <ac:spMkLst>
            <pc:docMk/>
            <pc:sldMk cId="0" sldId="566"/>
            <ac:spMk id="29729" creationId="{340F2D30-3C88-92D2-E2F2-946AAEE82203}"/>
          </ac:spMkLst>
        </pc:spChg>
      </pc:sldChg>
      <pc:sldChg chg="addSp delSp modSp new">
        <pc:chgData name="Dr. Nadeem Ali. Eladaileh" userId="a9df04a0-d5d7-4210-a1a6-ba57034a4862" providerId="ADAL" clId="{4BEACD8A-D92A-4FD9-9A4A-1F196D68235B}" dt="2024-07-30T08:52:33.294" v="9" actId="14100"/>
        <pc:sldMkLst>
          <pc:docMk/>
          <pc:sldMk cId="255424553" sldId="567"/>
        </pc:sldMkLst>
        <pc:spChg chg="del">
          <ac:chgData name="Dr. Nadeem Ali. Eladaileh" userId="a9df04a0-d5d7-4210-a1a6-ba57034a4862" providerId="ADAL" clId="{4BEACD8A-D92A-4FD9-9A4A-1F196D68235B}" dt="2024-07-30T08:52:26.872" v="8"/>
          <ac:spMkLst>
            <pc:docMk/>
            <pc:sldMk cId="255424553" sldId="567"/>
            <ac:spMk id="3" creationId="{53D1BFB9-9A99-AE64-0C05-2F2827227076}"/>
          </ac:spMkLst>
        </pc:spChg>
        <pc:picChg chg="add mod">
          <ac:chgData name="Dr. Nadeem Ali. Eladaileh" userId="a9df04a0-d5d7-4210-a1a6-ba57034a4862" providerId="ADAL" clId="{4BEACD8A-D92A-4FD9-9A4A-1F196D68235B}" dt="2024-07-30T08:52:33.294" v="9" actId="14100"/>
          <ac:picMkLst>
            <pc:docMk/>
            <pc:sldMk cId="255424553" sldId="567"/>
            <ac:picMk id="4" creationId="{77C01057-61C6-6F99-01AD-1738A1F46F85}"/>
          </ac:picMkLst>
        </pc:picChg>
      </pc:sldChg>
      <pc:sldChg chg="addSp delSp modSp new">
        <pc:chgData name="Dr. Nadeem Ali. Eladaileh" userId="a9df04a0-d5d7-4210-a1a6-ba57034a4862" providerId="ADAL" clId="{4BEACD8A-D92A-4FD9-9A4A-1F196D68235B}" dt="2024-07-30T08:52:56.081" v="13"/>
        <pc:sldMkLst>
          <pc:docMk/>
          <pc:sldMk cId="766810157" sldId="568"/>
        </pc:sldMkLst>
        <pc:spChg chg="del">
          <ac:chgData name="Dr. Nadeem Ali. Eladaileh" userId="a9df04a0-d5d7-4210-a1a6-ba57034a4862" providerId="ADAL" clId="{4BEACD8A-D92A-4FD9-9A4A-1F196D68235B}" dt="2024-07-30T08:52:56.081" v="13"/>
          <ac:spMkLst>
            <pc:docMk/>
            <pc:sldMk cId="766810157" sldId="568"/>
            <ac:spMk id="3" creationId="{E14BB2EA-D983-9F8E-8612-DC5466D26AAF}"/>
          </ac:spMkLst>
        </pc:spChg>
        <pc:picChg chg="add mod">
          <ac:chgData name="Dr. Nadeem Ali. Eladaileh" userId="a9df04a0-d5d7-4210-a1a6-ba57034a4862" providerId="ADAL" clId="{4BEACD8A-D92A-4FD9-9A4A-1F196D68235B}" dt="2024-07-30T08:52:56.081" v="13"/>
          <ac:picMkLst>
            <pc:docMk/>
            <pc:sldMk cId="766810157" sldId="568"/>
            <ac:picMk id="4" creationId="{6A5769E8-84C0-1251-5DFC-A809C7B9564A}"/>
          </ac:picMkLst>
        </pc:picChg>
      </pc:sldChg>
      <pc:sldChg chg="addSp delSp modSp add mod">
        <pc:chgData name="Dr. Nadeem Ali. Eladaileh" userId="a9df04a0-d5d7-4210-a1a6-ba57034a4862" providerId="ADAL" clId="{4BEACD8A-D92A-4FD9-9A4A-1F196D68235B}" dt="2024-07-31T08:44:03.463" v="48" actId="20577"/>
        <pc:sldMkLst>
          <pc:docMk/>
          <pc:sldMk cId="281842772" sldId="689"/>
        </pc:sldMkLst>
        <pc:spChg chg="add del mod">
          <ac:chgData name="Dr. Nadeem Ali. Eladaileh" userId="a9df04a0-d5d7-4210-a1a6-ba57034a4862" providerId="ADAL" clId="{4BEACD8A-D92A-4FD9-9A4A-1F196D68235B}" dt="2024-07-31T08:42:21.809" v="24" actId="478"/>
          <ac:spMkLst>
            <pc:docMk/>
            <pc:sldMk cId="281842772" sldId="689"/>
            <ac:spMk id="3" creationId="{CE94F2C2-00D5-8084-C267-E0B299A9C9A8}"/>
          </ac:spMkLst>
        </pc:spChg>
        <pc:spChg chg="mod">
          <ac:chgData name="Dr. Nadeem Ali. Eladaileh" userId="a9df04a0-d5d7-4210-a1a6-ba57034a4862" providerId="ADAL" clId="{4BEACD8A-D92A-4FD9-9A4A-1F196D68235B}" dt="2024-07-31T08:44:03.463" v="48" actId="20577"/>
          <ac:spMkLst>
            <pc:docMk/>
            <pc:sldMk cId="281842772" sldId="689"/>
            <ac:spMk id="1231875" creationId="{00000000-0000-0000-0000-000000000000}"/>
          </ac:spMkLst>
        </pc:spChg>
        <pc:graphicFrameChg chg="add mod">
          <ac:chgData name="Dr. Nadeem Ali. Eladaileh" userId="a9df04a0-d5d7-4210-a1a6-ba57034a4862" providerId="ADAL" clId="{4BEACD8A-D92A-4FD9-9A4A-1F196D68235B}" dt="2024-07-31T08:42:21.140" v="23"/>
          <ac:graphicFrameMkLst>
            <pc:docMk/>
            <pc:sldMk cId="281842772" sldId="689"/>
            <ac:graphicFrameMk id="4" creationId="{C5275064-A5D9-22F2-B570-269D06736B81}"/>
          </ac:graphicFrameMkLst>
        </pc:graphicFrameChg>
        <pc:graphicFrameChg chg="add del mod">
          <ac:chgData name="Dr. Nadeem Ali. Eladaileh" userId="a9df04a0-d5d7-4210-a1a6-ba57034a4862" providerId="ADAL" clId="{4BEACD8A-D92A-4FD9-9A4A-1F196D68235B}" dt="2024-07-31T08:43:50.180" v="35" actId="478"/>
          <ac:graphicFrameMkLst>
            <pc:docMk/>
            <pc:sldMk cId="281842772" sldId="689"/>
            <ac:graphicFrameMk id="5" creationId="{C085C38D-9A1A-069D-C000-CC7138F8A9F3}"/>
          </ac:graphicFrameMkLst>
        </pc:graphicFrameChg>
        <pc:graphicFrameChg chg="add del mod">
          <ac:chgData name="Dr. Nadeem Ali. Eladaileh" userId="a9df04a0-d5d7-4210-a1a6-ba57034a4862" providerId="ADAL" clId="{4BEACD8A-D92A-4FD9-9A4A-1F196D68235B}" dt="2024-07-31T08:43:56.811" v="42"/>
          <ac:graphicFrameMkLst>
            <pc:docMk/>
            <pc:sldMk cId="281842772" sldId="689"/>
            <ac:graphicFrameMk id="6148" creationId="{00000000-0000-0000-0000-000000000000}"/>
          </ac:graphicFrameMkLst>
        </pc:graphicFrameChg>
      </pc:sldChg>
      <pc:sldChg chg="addSp modSp new">
        <pc:chgData name="Dr. Nadeem Ali. Eladaileh" userId="a9df04a0-d5d7-4210-a1a6-ba57034a4862" providerId="ADAL" clId="{4BEACD8A-D92A-4FD9-9A4A-1F196D68235B}" dt="2024-07-31T08:44:34.272" v="52" actId="14100"/>
        <pc:sldMkLst>
          <pc:docMk/>
          <pc:sldMk cId="2859171979" sldId="690"/>
        </pc:sldMkLst>
        <pc:picChg chg="add mod">
          <ac:chgData name="Dr. Nadeem Ali. Eladaileh" userId="a9df04a0-d5d7-4210-a1a6-ba57034a4862" providerId="ADAL" clId="{4BEACD8A-D92A-4FD9-9A4A-1F196D68235B}" dt="2024-07-31T08:44:34.272" v="52" actId="14100"/>
          <ac:picMkLst>
            <pc:docMk/>
            <pc:sldMk cId="2859171979" sldId="690"/>
            <ac:picMk id="5" creationId="{B8D6268F-D208-C4B3-3DE7-C92F8B6EFE39}"/>
          </ac:picMkLst>
        </pc:picChg>
      </pc:sldChg>
      <pc:sldChg chg="modSp add del">
        <pc:chgData name="Dr. Nadeem Ali. Eladaileh" userId="a9df04a0-d5d7-4210-a1a6-ba57034a4862" providerId="ADAL" clId="{4BEACD8A-D92A-4FD9-9A4A-1F196D68235B}" dt="2024-08-01T08:30:55.517" v="81" actId="47"/>
        <pc:sldMkLst>
          <pc:docMk/>
          <pc:sldMk cId="639611292" sldId="691"/>
        </pc:sldMkLst>
        <pc:spChg chg="mod">
          <ac:chgData name="Dr. Nadeem Ali. Eladaileh" userId="a9df04a0-d5d7-4210-a1a6-ba57034a4862" providerId="ADAL" clId="{4BEACD8A-D92A-4FD9-9A4A-1F196D68235B}" dt="2024-08-01T08:27:57.446" v="80" actId="6549"/>
          <ac:spMkLst>
            <pc:docMk/>
            <pc:sldMk cId="639611292" sldId="691"/>
            <ac:spMk id="1236995" creationId="{00000000-0000-0000-0000-000000000000}"/>
          </ac:spMkLst>
        </pc:spChg>
      </pc:sldChg>
      <pc:sldChg chg="addSp delSp modSp new del mod">
        <pc:chgData name="Dr. Nadeem Ali. Eladaileh" userId="a9df04a0-d5d7-4210-a1a6-ba57034a4862" providerId="ADAL" clId="{4BEACD8A-D92A-4FD9-9A4A-1F196D68235B}" dt="2024-08-01T08:43:38.032" v="116" actId="47"/>
        <pc:sldMkLst>
          <pc:docMk/>
          <pc:sldMk cId="1783190050" sldId="691"/>
        </pc:sldMkLst>
        <pc:spChg chg="mod">
          <ac:chgData name="Dr. Nadeem Ali. Eladaileh" userId="a9df04a0-d5d7-4210-a1a6-ba57034a4862" providerId="ADAL" clId="{4BEACD8A-D92A-4FD9-9A4A-1F196D68235B}" dt="2024-08-01T08:40:32.724" v="91" actId="20577"/>
          <ac:spMkLst>
            <pc:docMk/>
            <pc:sldMk cId="1783190050" sldId="691"/>
            <ac:spMk id="2" creationId="{14FFA4AB-2483-EB16-A877-72EA1B29AE27}"/>
          </ac:spMkLst>
        </pc:spChg>
        <pc:spChg chg="del mod">
          <ac:chgData name="Dr. Nadeem Ali. Eladaileh" userId="a9df04a0-d5d7-4210-a1a6-ba57034a4862" providerId="ADAL" clId="{4BEACD8A-D92A-4FD9-9A4A-1F196D68235B}" dt="2024-08-01T08:40:36.253" v="94"/>
          <ac:spMkLst>
            <pc:docMk/>
            <pc:sldMk cId="1783190050" sldId="691"/>
            <ac:spMk id="3" creationId="{CCADE2A8-94DB-A848-8B80-2B008F918481}"/>
          </ac:spMkLst>
        </pc:spChg>
        <pc:picChg chg="add mod">
          <ac:chgData name="Dr. Nadeem Ali. Eladaileh" userId="a9df04a0-d5d7-4210-a1a6-ba57034a4862" providerId="ADAL" clId="{4BEACD8A-D92A-4FD9-9A4A-1F196D68235B}" dt="2024-08-01T08:40:41.180" v="96" actId="1035"/>
          <ac:picMkLst>
            <pc:docMk/>
            <pc:sldMk cId="1783190050" sldId="691"/>
            <ac:picMk id="1026" creationId="{643CC9C9-053A-1FBD-09AD-36AA1B5482D8}"/>
          </ac:picMkLst>
        </pc:picChg>
      </pc:sldChg>
      <pc:sldChg chg="addSp modSp new mod">
        <pc:chgData name="Dr. Nadeem Ali. Eladaileh" userId="a9df04a0-d5d7-4210-a1a6-ba57034a4862" providerId="ADAL" clId="{4BEACD8A-D92A-4FD9-9A4A-1F196D68235B}" dt="2024-08-01T08:43:28.107" v="115" actId="20577"/>
        <pc:sldMkLst>
          <pc:docMk/>
          <pc:sldMk cId="608817708" sldId="692"/>
        </pc:sldMkLst>
        <pc:spChg chg="mod">
          <ac:chgData name="Dr. Nadeem Ali. Eladaileh" userId="a9df04a0-d5d7-4210-a1a6-ba57034a4862" providerId="ADAL" clId="{4BEACD8A-D92A-4FD9-9A4A-1F196D68235B}" dt="2024-08-01T08:43:28.107" v="115" actId="20577"/>
          <ac:spMkLst>
            <pc:docMk/>
            <pc:sldMk cId="608817708" sldId="692"/>
            <ac:spMk id="2" creationId="{312328CA-C7BB-F130-2662-9CA3151EACB5}"/>
          </ac:spMkLst>
        </pc:spChg>
        <pc:spChg chg="mod">
          <ac:chgData name="Dr. Nadeem Ali. Eladaileh" userId="a9df04a0-d5d7-4210-a1a6-ba57034a4862" providerId="ADAL" clId="{4BEACD8A-D92A-4FD9-9A4A-1F196D68235B}" dt="2024-08-01T08:42:51.008" v="108" actId="20577"/>
          <ac:spMkLst>
            <pc:docMk/>
            <pc:sldMk cId="608817708" sldId="692"/>
            <ac:spMk id="3" creationId="{EAB25BCE-C75D-6CB5-F713-8C046483179A}"/>
          </ac:spMkLst>
        </pc:spChg>
        <pc:picChg chg="add mod">
          <ac:chgData name="Dr. Nadeem Ali. Eladaileh" userId="a9df04a0-d5d7-4210-a1a6-ba57034a4862" providerId="ADAL" clId="{4BEACD8A-D92A-4FD9-9A4A-1F196D68235B}" dt="2024-08-01T08:42:09.710" v="100" actId="1076"/>
          <ac:picMkLst>
            <pc:docMk/>
            <pc:sldMk cId="608817708" sldId="692"/>
            <ac:picMk id="4" creationId="{1641A09D-A3C7-2003-2971-E02970D9E49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AD7C6CD-7A83-2925-9C47-A22C5D806A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0439" tIns="50221" rIns="100439" bIns="50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notes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9E9B720-75B4-727C-FA32-A72560EB255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>
            <a:extLst>
              <a:ext uri="{FF2B5EF4-FFF2-40B4-BE49-F238E27FC236}">
                <a16:creationId xmlns:a16="http://schemas.microsoft.com/office/drawing/2014/main" id="{4F70161A-F3DF-801E-AA88-54A38BC9C6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3900"/>
            <a:ext cx="4795837" cy="3597275"/>
          </a:xfrm>
          <a:solidFill>
            <a:srgbClr val="FFFFFF"/>
          </a:solidFill>
          <a:ln/>
        </p:spPr>
      </p:sp>
      <p:sp>
        <p:nvSpPr>
          <p:cNvPr id="4099" name="Rectangle 1027">
            <a:extLst>
              <a:ext uri="{FF2B5EF4-FFF2-40B4-BE49-F238E27FC236}">
                <a16:creationId xmlns:a16="http://schemas.microsoft.com/office/drawing/2014/main" id="{F5FFA670-7581-BD86-D4E5-0A7525670F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6412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008" tIns="47500" rIns="95008" bIns="4750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4330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511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9166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0952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81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809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029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286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049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446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69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31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5656102-1DE4-4E47-A2D1-F786AB09C0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2AFF3AC-885F-C7A3-627D-1E98ED4EC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 Third Level</a:t>
            </a:r>
          </a:p>
        </p:txBody>
      </p:sp>
      <p:grpSp>
        <p:nvGrpSpPr>
          <p:cNvPr id="1028" name="Group 13">
            <a:extLst>
              <a:ext uri="{FF2B5EF4-FFF2-40B4-BE49-F238E27FC236}">
                <a16:creationId xmlns:a16="http://schemas.microsoft.com/office/drawing/2014/main" id="{93C37AAA-32A7-E0B0-7CD7-E29DBA02004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1032" name="Rectangle 14">
              <a:extLst>
                <a:ext uri="{FF2B5EF4-FFF2-40B4-BE49-F238E27FC236}">
                  <a16:creationId xmlns:a16="http://schemas.microsoft.com/office/drawing/2014/main" id="{DFFA1877-339D-C73D-7730-0E3EB7C0A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33" name="Rectangle 15">
              <a:extLst>
                <a:ext uri="{FF2B5EF4-FFF2-40B4-BE49-F238E27FC236}">
                  <a16:creationId xmlns:a16="http://schemas.microsoft.com/office/drawing/2014/main" id="{4B5C6986-9712-8136-0489-6A3EB56B9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408"/>
              <a:ext cx="5269" cy="1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b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ts val="2000"/>
                </a:lnSpc>
                <a:defRPr/>
              </a:pPr>
              <a:r>
                <a:rPr lang="en-US" altLang="en-US" sz="1200" b="0"/>
                <a:t>© Tan,Steinbach, Kumar 	    	Introduction to Data Mining        		      4/18/2004               </a:t>
              </a:r>
              <a:fld id="{4BE85F26-DAD1-46C4-B838-7B6C40E0B833}" type="slidenum">
                <a:rPr lang="en-US" altLang="en-US" sz="1200" b="0" smtClean="0"/>
                <a:pPr>
                  <a:lnSpc>
                    <a:spcPts val="2000"/>
                  </a:lnSpc>
                  <a:defRPr/>
                </a:pPr>
                <a:t>‹#›</a:t>
              </a:fld>
              <a:r>
                <a:rPr lang="en-US" altLang="en-US" sz="1200" b="0"/>
                <a:t> </a:t>
              </a:r>
            </a:p>
          </p:txBody>
        </p:sp>
      </p:grpSp>
      <p:grpSp>
        <p:nvGrpSpPr>
          <p:cNvPr id="1029" name="Group 16">
            <a:extLst>
              <a:ext uri="{FF2B5EF4-FFF2-40B4-BE49-F238E27FC236}">
                <a16:creationId xmlns:a16="http://schemas.microsoft.com/office/drawing/2014/main" id="{0EACC5C8-B34E-AC97-718D-A051C91B85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>
              <a:extLst>
                <a:ext uri="{FF2B5EF4-FFF2-40B4-BE49-F238E27FC236}">
                  <a16:creationId xmlns:a16="http://schemas.microsoft.com/office/drawing/2014/main" id="{F3E28AC1-E083-CD8A-1550-F5248284D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31" name="Rectangle 18">
              <a:extLst>
                <a:ext uri="{FF2B5EF4-FFF2-40B4-BE49-F238E27FC236}">
                  <a16:creationId xmlns:a16="http://schemas.microsoft.com/office/drawing/2014/main" id="{81E3ADDC-B896-4852-3F18-091B8CF29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>
            <a:extLst>
              <a:ext uri="{FF2B5EF4-FFF2-40B4-BE49-F238E27FC236}">
                <a16:creationId xmlns:a16="http://schemas.microsoft.com/office/drawing/2014/main" id="{F90AFBF7-E3E9-D2DA-1C8E-7B5E26BE2E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-152400"/>
            <a:ext cx="8763000" cy="838200"/>
          </a:xfrm>
        </p:spPr>
        <p:txBody>
          <a:bodyPr/>
          <a:lstStyle/>
          <a:p>
            <a:pPr algn="ctr"/>
            <a:r>
              <a:rPr lang="en-US" altLang="en-US"/>
              <a:t>Data Mining</a:t>
            </a:r>
          </a:p>
        </p:txBody>
      </p:sp>
      <p:sp>
        <p:nvSpPr>
          <p:cNvPr id="3075" name="Rectangle 1027">
            <a:extLst>
              <a:ext uri="{FF2B5EF4-FFF2-40B4-BE49-F238E27FC236}">
                <a16:creationId xmlns:a16="http://schemas.microsoft.com/office/drawing/2014/main" id="{12B8926A-381B-0BBD-21B6-A4018798F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864723"/>
            <a:ext cx="8153400" cy="3982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3200" b="0"/>
              <a:t>Chapter 4 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3200" b="0"/>
              <a:t>Association Analysis</a:t>
            </a:r>
            <a:r>
              <a:rPr lang="en-US" altLang="en-US" sz="1600" b="0"/>
              <a:t>: </a:t>
            </a:r>
            <a:r>
              <a:rPr lang="en-US" altLang="en-US" sz="3200" b="0"/>
              <a:t>Basic Concepts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3200" b="0"/>
          </a:p>
          <a:p>
            <a:pPr lvl="0" algn="ctr" eaLnBrk="1" hangingPunct="1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60000"/>
              <a:buNone/>
            </a:pPr>
            <a:r>
              <a:rPr lang="en-US" altLang="en-US" sz="3200" b="0">
                <a:solidFill>
                  <a:srgbClr val="000000"/>
                </a:solidFill>
                <a:latin typeface="Arial" pitchFamily="34" charset="0"/>
              </a:rPr>
              <a:t>Introduction to Data Mining, 2</a:t>
            </a:r>
            <a:r>
              <a:rPr lang="en-US" altLang="en-US" sz="3200" b="0" baseline="30000">
                <a:solidFill>
                  <a:srgbClr val="000000"/>
                </a:solidFill>
                <a:latin typeface="Arial" pitchFamily="34" charset="0"/>
              </a:rPr>
              <a:t>nd</a:t>
            </a:r>
            <a:r>
              <a:rPr lang="en-US" altLang="en-US" sz="3200" b="0">
                <a:solidFill>
                  <a:srgbClr val="000000"/>
                </a:solidFill>
                <a:latin typeface="Arial" pitchFamily="34" charset="0"/>
              </a:rPr>
              <a:t> Edition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200" b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>
              <a:solidFill>
                <a:srgbClr val="0000FF"/>
              </a:solidFill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>
              <a:solidFill>
                <a:srgbClr val="0000FF"/>
              </a:solidFill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76B5-3A3E-FF8C-F5E1-D3191AAE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7C01057-61C6-6F99-01AD-1738A1F46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158" b="6586"/>
          <a:stretch/>
        </p:blipFill>
        <p:spPr>
          <a:xfrm>
            <a:off x="411163" y="1066800"/>
            <a:ext cx="8318500" cy="4708422"/>
          </a:xfrm>
        </p:spPr>
      </p:pic>
    </p:spTree>
    <p:extLst>
      <p:ext uri="{BB962C8B-B14F-4D97-AF65-F5344CB8AC3E}">
        <p14:creationId xmlns:p14="http://schemas.microsoft.com/office/powerpoint/2010/main" val="255424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Rule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Algorithms are available for generating association rules</a:t>
            </a:r>
          </a:p>
          <a:p>
            <a:pPr lvl="1"/>
            <a:r>
              <a:rPr lang="en-US"/>
              <a:t>Apriori</a:t>
            </a:r>
          </a:p>
          <a:p>
            <a:pPr lvl="1"/>
            <a:r>
              <a:rPr lang="en-US"/>
              <a:t>Eclat</a:t>
            </a:r>
          </a:p>
          <a:p>
            <a:pPr lvl="1"/>
            <a:r>
              <a:rPr lang="en-US"/>
              <a:t>FP-Growth</a:t>
            </a:r>
          </a:p>
          <a:p>
            <a:pPr lvl="1"/>
            <a:r>
              <a:rPr lang="en-US"/>
              <a:t>+ Derivatives and hybrids of the three</a:t>
            </a:r>
          </a:p>
          <a:p>
            <a:r>
              <a:rPr lang="en-US"/>
              <a:t>The algorithms help identify the </a:t>
            </a:r>
            <a:r>
              <a:rPr lang="en-US">
                <a:solidFill>
                  <a:srgbClr val="FF3300"/>
                </a:solidFill>
              </a:rPr>
              <a:t>frequent item sets</a:t>
            </a:r>
            <a:r>
              <a:rPr lang="en-US"/>
              <a:t>, which are then converted to 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466305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99CDFC19-B975-A581-E46E-CD058C5508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err="1"/>
              <a:t>Apriori</a:t>
            </a:r>
            <a:r>
              <a:rPr lang="en-US" altLang="en-US"/>
              <a:t> Algorithm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35DD1E6E-358C-4C72-B80F-C4D186702A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Apriori is a popular method which can be used for association rules learning.</a:t>
            </a:r>
          </a:p>
          <a:p>
            <a:r>
              <a:rPr lang="en-US" altLang="en-US"/>
              <a:t>It identifies the item sets that appear together. i.e., there is an appearance relationship between specific items in each dataset.</a:t>
            </a:r>
          </a:p>
          <a:p>
            <a:r>
              <a:rPr lang="en-US" altLang="en-US"/>
              <a:t>It has a great applications in marketing (market basket analysis)</a:t>
            </a:r>
          </a:p>
          <a:p>
            <a:pPr lvl="1"/>
            <a:r>
              <a:rPr lang="en-US" altLang="en-US"/>
              <a:t>if the customer buy </a:t>
            </a:r>
            <a:r>
              <a:rPr lang="en-US" altLang="en-US">
                <a:solidFill>
                  <a:srgbClr val="FF0000"/>
                </a:solidFill>
              </a:rPr>
              <a:t>Milk</a:t>
            </a:r>
            <a:r>
              <a:rPr lang="en-US" altLang="en-US"/>
              <a:t>, then we are highly confident that he will buy </a:t>
            </a:r>
            <a:r>
              <a:rPr lang="en-US" altLang="en-US">
                <a:solidFill>
                  <a:srgbClr val="FF0000"/>
                </a:solidFill>
              </a:rPr>
              <a:t>eggs</a:t>
            </a:r>
            <a:r>
              <a:rPr lang="en-US" altLang="en-US"/>
              <a:t>.</a:t>
            </a:r>
          </a:p>
          <a:p>
            <a:pPr lvl="2"/>
            <a:r>
              <a:rPr lang="en-US" altLang="en-US"/>
              <a:t> Action: put these items close to each other in the supermarket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Rule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Apriori Algorithm</a:t>
            </a:r>
          </a:p>
          <a:p>
            <a:pPr lvl="1"/>
            <a:r>
              <a:rPr lang="en-US"/>
              <a:t>Finds subsets that are common to at least a minimum number of the itemsets</a:t>
            </a:r>
          </a:p>
          <a:p>
            <a:pPr lvl="1"/>
            <a:r>
              <a:rPr lang="en-US"/>
              <a:t>Uses a bottom-up approach</a:t>
            </a:r>
          </a:p>
          <a:p>
            <a:pPr lvl="2"/>
            <a:r>
              <a:rPr lang="en-US"/>
              <a:t>frequent subsets are extended one item at a time (the size of frequent subsets increases from one-item subsets to two-item subsets, then three-item subsets, and so on), and </a:t>
            </a:r>
          </a:p>
          <a:p>
            <a:pPr lvl="2"/>
            <a:r>
              <a:rPr lang="en-US"/>
              <a:t>groups of candidates at each level are tested against the data for minimum support. </a:t>
            </a:r>
          </a:p>
          <a:p>
            <a:pPr lvl="2">
              <a:buNone/>
            </a:pPr>
            <a:r>
              <a:rPr lang="en-US"/>
              <a:t>	(</a:t>
            </a:r>
            <a:r>
              <a:rPr lang="en-US" i="1"/>
              <a:t>see the figure</a:t>
            </a:r>
            <a:r>
              <a:rPr lang="en-US"/>
              <a:t>) </a:t>
            </a:r>
            <a:r>
              <a:rPr lang="en-US">
                <a:sym typeface="Wingdings" pitchFamily="2" charset="2"/>
              </a:rPr>
              <a:t> --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11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835900" cy="381000"/>
          </a:xfrm>
        </p:spPr>
        <p:txBody>
          <a:bodyPr/>
          <a:lstStyle/>
          <a:p>
            <a:pPr algn="ctr"/>
            <a:r>
              <a:rPr lang="en-US" sz="2800"/>
              <a:t>Association Rule Mining</a:t>
            </a:r>
            <a:br>
              <a:rPr lang="en-US" sz="2800"/>
            </a:br>
            <a:r>
              <a:rPr lang="en-US" sz="2800"/>
              <a:t>Apriori Algorithm</a:t>
            </a:r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057400"/>
            <a:ext cx="8153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9755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1429A9CF-BA04-D698-A731-530D03C4E7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Cont.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05F9EB57-C76F-5567-8EA9-747C8910F1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Assume that we have </a:t>
            </a:r>
            <a:br>
              <a:rPr lang="en-US" altLang="en-US" sz="2400"/>
            </a:br>
            <a:r>
              <a:rPr lang="en-US" altLang="en-US" sz="2400"/>
              <a:t>the following items list </a:t>
            </a:r>
            <a:br>
              <a:rPr lang="en-US" altLang="en-US" sz="2400"/>
            </a:br>
            <a:r>
              <a:rPr lang="en-US" altLang="en-US" sz="2400"/>
              <a:t>comes from </a:t>
            </a:r>
            <a:br>
              <a:rPr lang="en-US" altLang="en-US" sz="2400"/>
            </a:br>
            <a:r>
              <a:rPr lang="en-US" altLang="en-US" sz="2400"/>
              <a:t>a transactions dataset.</a:t>
            </a:r>
          </a:p>
          <a:p>
            <a:r>
              <a:rPr lang="en-US" altLang="en-US" sz="2400"/>
              <a:t>Find which items which</a:t>
            </a:r>
            <a:br>
              <a:rPr lang="en-US" altLang="en-US" sz="2400"/>
            </a:br>
            <a:r>
              <a:rPr lang="en-US" altLang="en-US" sz="2400"/>
              <a:t>often sold together.</a:t>
            </a:r>
          </a:p>
          <a:p>
            <a:r>
              <a:rPr lang="en-US" altLang="en-US" sz="2400"/>
              <a:t>Two keys</a:t>
            </a:r>
          </a:p>
          <a:p>
            <a:pPr lvl="1"/>
            <a:r>
              <a:rPr lang="en-US" altLang="en-US" sz="2400" b="1"/>
              <a:t>support</a:t>
            </a:r>
            <a:r>
              <a:rPr lang="en-US" altLang="en-US" sz="2400"/>
              <a:t>: the popularity </a:t>
            </a:r>
            <a:br>
              <a:rPr lang="en-US" altLang="en-US" sz="2400"/>
            </a:br>
            <a:r>
              <a:rPr lang="en-US" altLang="en-US" sz="2400"/>
              <a:t>of the item</a:t>
            </a:r>
          </a:p>
          <a:p>
            <a:pPr lvl="1"/>
            <a:r>
              <a:rPr lang="en-US" altLang="en-US" sz="2400" b="1"/>
              <a:t>confidence</a:t>
            </a:r>
            <a:r>
              <a:rPr lang="en-US" altLang="en-US" sz="2400"/>
              <a:t>: how confident</a:t>
            </a:r>
            <a:br>
              <a:rPr lang="en-US" altLang="en-US" sz="2400"/>
            </a:br>
            <a:r>
              <a:rPr lang="en-US" altLang="en-US" sz="2400"/>
              <a:t>are we to say if item x </a:t>
            </a:r>
            <a:br>
              <a:rPr lang="en-US" altLang="en-US" sz="2400"/>
            </a:br>
            <a:r>
              <a:rPr lang="en-US" altLang="en-US" sz="2400"/>
              <a:t>is sold then item y </a:t>
            </a:r>
            <a:br>
              <a:rPr lang="en-US" altLang="en-US" sz="2400"/>
            </a:br>
            <a:r>
              <a:rPr lang="en-US" altLang="en-US" sz="2400"/>
              <a:t>will be sold by the same customer</a:t>
            </a:r>
          </a:p>
          <a:p>
            <a:endParaRPr lang="en-US" alt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980ECC-5F34-176D-7C58-59B4EFF4AE87}"/>
              </a:ext>
            </a:extLst>
          </p:cNvPr>
          <p:cNvGraphicFramePr>
            <a:graphicFrameLocks noGrp="1"/>
          </p:cNvGraphicFramePr>
          <p:nvPr/>
        </p:nvGraphicFramePr>
        <p:xfrm>
          <a:off x="5029200" y="990600"/>
          <a:ext cx="4114800" cy="4821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9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5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64">
                <a:tc>
                  <a:txBody>
                    <a:bodyPr/>
                    <a:lstStyle/>
                    <a:p>
                      <a:r>
                        <a:rPr lang="en-US" sz="1800" b="1"/>
                        <a:t>ID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Items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/>
                        <a:t>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Milk, Eggs, Bread, Butter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/>
                        <a:t>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Milk, Butter, Eggs, Ketchup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/>
                        <a:t>3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Bread, Butter, Ketchup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/>
                        <a:t>4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Milk, Bread, Butter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/>
                        <a:t>5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Bread, Butter, Cookies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/>
                        <a:t>6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Milk, Bread, Butter, Cookies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/>
                        <a:t>7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Milk, Cookies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/>
                        <a:t>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Milk, Bread, Butter 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/>
                        <a:t>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Bread, Butter, Eggs, Cookies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/>
                        <a:t>10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Milk, Butter, Bread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/>
                        <a:t>11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Milk, Bread, Butter 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64">
                <a:tc>
                  <a:txBody>
                    <a:bodyPr/>
                    <a:lstStyle/>
                    <a:p>
                      <a:r>
                        <a:rPr lang="en-US" sz="1800"/>
                        <a:t>12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Milk, Bread, Cookies, Ketchup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28BA2402-FE5B-C21B-279F-D74BD64E0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Cont.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4CA2A224-88C5-AF0F-5285-14E92BC6B4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Assume that</a:t>
            </a:r>
            <a:br>
              <a:rPr lang="en-US" altLang="en-US"/>
            </a:br>
            <a:r>
              <a:rPr lang="en-US" altLang="en-US"/>
              <a:t>the support </a:t>
            </a:r>
            <a:r>
              <a:rPr lang="en-US" altLang="en-US" b="1"/>
              <a:t>S</a:t>
            </a:r>
            <a:r>
              <a:rPr lang="en-US" altLang="en-US"/>
              <a:t> = 33%</a:t>
            </a:r>
            <a:br>
              <a:rPr lang="en-US" altLang="en-US"/>
            </a:br>
            <a:r>
              <a:rPr lang="en-US" altLang="en-US"/>
              <a:t>and confidence </a:t>
            </a:r>
            <a:br>
              <a:rPr lang="en-US" altLang="en-US"/>
            </a:br>
            <a:r>
              <a:rPr lang="en-US" altLang="en-US"/>
              <a:t>rate </a:t>
            </a:r>
            <a:r>
              <a:rPr lang="en-US" altLang="en-US" b="1"/>
              <a:t>Cr</a:t>
            </a:r>
            <a:r>
              <a:rPr lang="en-US" altLang="en-US"/>
              <a:t> = 65%.</a:t>
            </a:r>
          </a:p>
          <a:p>
            <a:r>
              <a:rPr lang="en-US" altLang="en-US"/>
              <a:t>We start by making </a:t>
            </a:r>
            <a:br>
              <a:rPr lang="en-US" altLang="en-US"/>
            </a:br>
            <a:r>
              <a:rPr lang="en-US" altLang="en-US"/>
              <a:t>frequency list for the items</a:t>
            </a:r>
            <a:br>
              <a:rPr lang="en-US" altLang="en-US"/>
            </a:br>
            <a:r>
              <a:rPr lang="en-US" altLang="en-US"/>
              <a:t>in the dataset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216F99-DAC9-1512-BCA7-FC179CC9F0C3}"/>
              </a:ext>
            </a:extLst>
          </p:cNvPr>
          <p:cNvGraphicFramePr>
            <a:graphicFrameLocks noGrp="1"/>
          </p:cNvGraphicFramePr>
          <p:nvPr/>
        </p:nvGraphicFramePr>
        <p:xfrm>
          <a:off x="5011738" y="1019175"/>
          <a:ext cx="4114800" cy="48196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9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5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42">
                <a:tc>
                  <a:txBody>
                    <a:bodyPr/>
                    <a:lstStyle/>
                    <a:p>
                      <a:r>
                        <a:rPr lang="en-US" sz="1800" b="1"/>
                        <a:t>ID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Items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r>
                        <a:rPr lang="en-US" sz="1800"/>
                        <a:t>1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Milk, Eggs, Bread, Butter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r>
                        <a:rPr lang="en-US" sz="1800"/>
                        <a:t>2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Milk, Butter, Eggs, Ketchup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r>
                        <a:rPr lang="en-US" sz="1800"/>
                        <a:t>3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Bread, Butter, Ketchup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r>
                        <a:rPr lang="en-US" sz="1800"/>
                        <a:t>4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Milk, Bread, Butter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r>
                        <a:rPr lang="en-US" sz="1800"/>
                        <a:t>5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Bread, Butter, Cookies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r>
                        <a:rPr lang="en-US" sz="1800"/>
                        <a:t>6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Milk, Bread, Butter, Cookies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r>
                        <a:rPr lang="en-US" sz="1800"/>
                        <a:t>7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Milk, Cookies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r>
                        <a:rPr lang="en-US" sz="1800"/>
                        <a:t>8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Milk, Bread, Butter 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r>
                        <a:rPr lang="en-US" sz="1800"/>
                        <a:t>9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Bread, Butter, Eggs, Cookies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r>
                        <a:rPr lang="en-US" sz="1800"/>
                        <a:t>10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Milk, Butter, Bread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r>
                        <a:rPr lang="en-US" sz="1800"/>
                        <a:t>11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Milk, Bread, Butter 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742">
                <a:tc>
                  <a:txBody>
                    <a:bodyPr/>
                    <a:lstStyle/>
                    <a:p>
                      <a:r>
                        <a:rPr lang="en-US" sz="1800"/>
                        <a:t>12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Milk, Bread, Cookies, Ketchup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EAD48B7A-C2C1-DF59-3852-875786E1C0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56AE9B-3EBF-3C02-B2DE-8A324A4D34FC}"/>
              </a:ext>
            </a:extLst>
          </p:cNvPr>
          <p:cNvGraphicFramePr>
            <a:graphicFrameLocks noGrp="1"/>
          </p:cNvGraphicFramePr>
          <p:nvPr/>
        </p:nvGraphicFramePr>
        <p:xfrm>
          <a:off x="654050" y="1577975"/>
          <a:ext cx="28194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b="1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Milk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Butter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Eggs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Ketchup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Cookies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6E63AAD-12BD-8E9D-82F4-B269A0AA644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38600" y="1143000"/>
            <a:ext cx="4451731" cy="46262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8462" name="TextBox 7">
            <a:extLst>
              <a:ext uri="{FF2B5EF4-FFF2-40B4-BE49-F238E27FC236}">
                <a16:creationId xmlns:a16="http://schemas.microsoft.com/office/drawing/2014/main" id="{9FA314C8-D405-70B8-0CD2-A4920C687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1563" y="2062163"/>
            <a:ext cx="5588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400">
                <a:solidFill>
                  <a:srgbClr val="0C6D9C"/>
                </a:solidFill>
              </a:rPr>
              <a:t>We keep the items that satisfies the minimum support count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36ECCDC-A3E9-694A-AEFF-1879CEAF94EF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3192463"/>
          <a:ext cx="2819400" cy="1849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23">
                <a:tc>
                  <a:txBody>
                    <a:bodyPr/>
                    <a:lstStyle/>
                    <a:p>
                      <a:r>
                        <a:rPr lang="en-US" sz="1800" b="1"/>
                        <a:t>Item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Frequency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r>
                        <a:rPr lang="en-US" sz="1800"/>
                        <a:t>Milk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9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r>
                        <a:rPr lang="en-US" sz="1800"/>
                        <a:t>Bread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r>
                        <a:rPr lang="en-US" sz="1800"/>
                        <a:t>Butter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r>
                        <a:rPr lang="en-US" sz="1800"/>
                        <a:t>Cookies</a:t>
                      </a: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</a:t>
                      </a: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483" name="TextBox 9">
            <a:extLst>
              <a:ext uri="{FF2B5EF4-FFF2-40B4-BE49-F238E27FC236}">
                <a16:creationId xmlns:a16="http://schemas.microsoft.com/office/drawing/2014/main" id="{A82FA026-0AFB-7E48-9B48-CD1937AC7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909888"/>
            <a:ext cx="1525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Frequent 1-item</a:t>
            </a:r>
          </a:p>
        </p:txBody>
      </p:sp>
      <p:sp>
        <p:nvSpPr>
          <p:cNvPr id="18484" name="TextBox 11">
            <a:extLst>
              <a:ext uri="{FF2B5EF4-FFF2-40B4-BE49-F238E27FC236}">
                <a16:creationId xmlns:a16="http://schemas.microsoft.com/office/drawing/2014/main" id="{62B00848-722D-ED26-2072-59D6DB8C6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013" y="1273175"/>
            <a:ext cx="2033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1-item set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6729B93E-9441-B604-0DC4-E7529417C3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Cont.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91BDE2E2-1722-46FD-A20E-A0408E04EA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Find all the possible two items from the Frequent 1-item set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C6B996-B40B-D0F0-41BC-77E7B31FB4FD}"/>
              </a:ext>
            </a:extLst>
          </p:cNvPr>
          <p:cNvGraphicFramePr>
            <a:graphicFrameLocks noGrp="1"/>
          </p:cNvGraphicFramePr>
          <p:nvPr/>
        </p:nvGraphicFramePr>
        <p:xfrm>
          <a:off x="4546600" y="2743200"/>
          <a:ext cx="4114800" cy="2595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9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5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r>
                        <a:rPr lang="en-US" sz="1800" b="1"/>
                        <a:t>ID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Items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/>
                        <a:t>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Milk, Bread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/>
                        <a:t>2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Milk, Butter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/>
                        <a:t>3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Milk, Cookies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/>
                        <a:t>4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Bread, Butter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/>
                        <a:t>5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Bread, Cookies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/>
                        <a:t>6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Butter, Cookies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F1E41A5-3AC6-E588-33A4-4FB3FDD68599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809875"/>
          <a:ext cx="2819400" cy="1847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83">
                <a:tc>
                  <a:txBody>
                    <a:bodyPr/>
                    <a:lstStyle/>
                    <a:p>
                      <a:r>
                        <a:rPr lang="en-US" sz="1800" b="1"/>
                        <a:t>Item</a:t>
                      </a:r>
                    </a:p>
                  </a:txBody>
                  <a:tcPr marT="45683" marB="45683"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Frequency</a:t>
                      </a:r>
                    </a:p>
                  </a:txBody>
                  <a:tcPr marT="45683" marB="4568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42">
                <a:tc>
                  <a:txBody>
                    <a:bodyPr/>
                    <a:lstStyle/>
                    <a:p>
                      <a:r>
                        <a:rPr lang="en-US" sz="1800"/>
                        <a:t>Milk</a:t>
                      </a:r>
                    </a:p>
                  </a:txBody>
                  <a:tcPr marT="45683" marB="45683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9</a:t>
                      </a:r>
                    </a:p>
                  </a:txBody>
                  <a:tcPr marT="45683" marB="4568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42">
                <a:tc>
                  <a:txBody>
                    <a:bodyPr/>
                    <a:lstStyle/>
                    <a:p>
                      <a:r>
                        <a:rPr lang="en-US" sz="1800"/>
                        <a:t>Bread</a:t>
                      </a:r>
                    </a:p>
                  </a:txBody>
                  <a:tcPr marT="45683" marB="45683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</a:t>
                      </a:r>
                    </a:p>
                  </a:txBody>
                  <a:tcPr marT="45683" marB="4568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542">
                <a:tc>
                  <a:txBody>
                    <a:bodyPr/>
                    <a:lstStyle/>
                    <a:p>
                      <a:r>
                        <a:rPr lang="en-US" sz="1800"/>
                        <a:t>Butter</a:t>
                      </a:r>
                    </a:p>
                  </a:txBody>
                  <a:tcPr marT="45683" marB="45683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</a:t>
                      </a:r>
                    </a:p>
                  </a:txBody>
                  <a:tcPr marT="45683" marB="4568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542">
                <a:tc>
                  <a:txBody>
                    <a:bodyPr/>
                    <a:lstStyle/>
                    <a:p>
                      <a:r>
                        <a:rPr lang="en-US" sz="1800"/>
                        <a:t>Cookies</a:t>
                      </a:r>
                    </a:p>
                  </a:txBody>
                  <a:tcPr marT="45683" marB="45683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</a:t>
                      </a:r>
                    </a:p>
                  </a:txBody>
                  <a:tcPr marT="45683" marB="4568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506" name="TextBox 6">
            <a:extLst>
              <a:ext uri="{FF2B5EF4-FFF2-40B4-BE49-F238E27FC236}">
                <a16:creationId xmlns:a16="http://schemas.microsoft.com/office/drawing/2014/main" id="{AC4EF988-940C-43EB-40B0-AC992DAEE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713" y="2501900"/>
            <a:ext cx="1527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Frequent 1-item</a:t>
            </a:r>
          </a:p>
        </p:txBody>
      </p:sp>
      <p:sp>
        <p:nvSpPr>
          <p:cNvPr id="19507" name="TextBox 7">
            <a:extLst>
              <a:ext uri="{FF2B5EF4-FFF2-40B4-BE49-F238E27FC236}">
                <a16:creationId xmlns:a16="http://schemas.microsoft.com/office/drawing/2014/main" id="{213BF718-17C4-FF5E-C963-1C858B1F4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0" y="2390775"/>
            <a:ext cx="2035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2-item set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4B4AE68-8780-4DA7-8AC5-5D33C1678A5A}"/>
              </a:ext>
            </a:extLst>
          </p:cNvPr>
          <p:cNvSpPr/>
          <p:nvPr/>
        </p:nvSpPr>
        <p:spPr bwMode="auto">
          <a:xfrm>
            <a:off x="3581400" y="3733800"/>
            <a:ext cx="7620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911B8840-39AE-36EE-BAE3-6C6D88030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Cont.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D120194E-B9D0-6952-6FDC-62F6FA5053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8450" y="1066800"/>
            <a:ext cx="8318500" cy="5181600"/>
          </a:xfrm>
        </p:spPr>
        <p:txBody>
          <a:bodyPr/>
          <a:lstStyle/>
          <a:p>
            <a:r>
              <a:rPr lang="en-US" altLang="en-US" sz="2000"/>
              <a:t>Find the frequent 2-item set by eliminating items that do not satisfy the minimum support level</a:t>
            </a:r>
          </a:p>
        </p:txBody>
      </p:sp>
      <p:sp>
        <p:nvSpPr>
          <p:cNvPr id="20484" name="TextBox 4">
            <a:extLst>
              <a:ext uri="{FF2B5EF4-FFF2-40B4-BE49-F238E27FC236}">
                <a16:creationId xmlns:a16="http://schemas.microsoft.com/office/drawing/2014/main" id="{01DFA239-4310-2904-0C05-7EBFA8B50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113" y="1812925"/>
            <a:ext cx="2035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2-item set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9CB031C-631E-7143-D72F-D320D4E5B2C9}"/>
              </a:ext>
            </a:extLst>
          </p:cNvPr>
          <p:cNvGraphicFramePr>
            <a:graphicFrameLocks noGrp="1"/>
          </p:cNvGraphicFramePr>
          <p:nvPr/>
        </p:nvGraphicFramePr>
        <p:xfrm>
          <a:off x="488950" y="2133600"/>
          <a:ext cx="3381375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b="1"/>
                        <a:t>Item</a:t>
                      </a:r>
                    </a:p>
                  </a:txBody>
                  <a:tcPr marL="91420" marR="91420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Frequency</a:t>
                      </a:r>
                    </a:p>
                  </a:txBody>
                  <a:tcPr marL="91420" marR="914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Milk, Bread</a:t>
                      </a:r>
                    </a:p>
                  </a:txBody>
                  <a:tcPr marL="91420" marR="91420"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 marL="91420" marR="914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Milk, Butter</a:t>
                      </a:r>
                    </a:p>
                  </a:txBody>
                  <a:tcPr marL="91420" marR="91420"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 marL="91420" marR="914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Milk, Cookies</a:t>
                      </a:r>
                    </a:p>
                  </a:txBody>
                  <a:tcPr marL="91420" marR="91420"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marL="91420" marR="914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Bread, Butter</a:t>
                      </a:r>
                    </a:p>
                  </a:txBody>
                  <a:tcPr marL="91420" marR="914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9</a:t>
                      </a:r>
                    </a:p>
                  </a:txBody>
                  <a:tcPr marL="91420" marR="914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Butter, Cookies</a:t>
                      </a:r>
                    </a:p>
                  </a:txBody>
                  <a:tcPr marL="91420" marR="91420"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marL="91420" marR="914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Bread, Cookies</a:t>
                      </a:r>
                    </a:p>
                  </a:txBody>
                  <a:tcPr marL="91420" marR="91420"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marL="91420" marR="914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B1763E0-9FFD-A317-A321-2ADB393D579A}"/>
              </a:ext>
            </a:extLst>
          </p:cNvPr>
          <p:cNvGraphicFramePr>
            <a:graphicFrameLocks noGrp="1"/>
          </p:cNvGraphicFramePr>
          <p:nvPr/>
        </p:nvGraphicFramePr>
        <p:xfrm>
          <a:off x="4953000" y="1892300"/>
          <a:ext cx="3381375" cy="1849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23">
                <a:tc>
                  <a:txBody>
                    <a:bodyPr/>
                    <a:lstStyle/>
                    <a:p>
                      <a:r>
                        <a:rPr lang="en-US" sz="1800" b="1"/>
                        <a:t>Item</a:t>
                      </a:r>
                    </a:p>
                  </a:txBody>
                  <a:tcPr marL="91420" marR="91420" marT="45728" marB="45728"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Frequency</a:t>
                      </a:r>
                    </a:p>
                  </a:txBody>
                  <a:tcPr marL="91420" marR="91420" marT="45728" marB="45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r>
                        <a:rPr lang="en-US" sz="1800"/>
                        <a:t>Milk, Bread</a:t>
                      </a:r>
                    </a:p>
                  </a:txBody>
                  <a:tcPr marL="91420" marR="91420" marT="45728" marB="4572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</a:t>
                      </a:r>
                    </a:p>
                  </a:txBody>
                  <a:tcPr marL="91420" marR="91420"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r>
                        <a:rPr lang="en-US" sz="1800"/>
                        <a:t>Milk, Butter</a:t>
                      </a:r>
                    </a:p>
                  </a:txBody>
                  <a:tcPr marL="91420" marR="91420" marT="45728" marB="4572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</a:t>
                      </a:r>
                    </a:p>
                  </a:txBody>
                  <a:tcPr marL="91420" marR="91420"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Bread, Butter</a:t>
                      </a:r>
                    </a:p>
                  </a:txBody>
                  <a:tcPr marL="91420" marR="91420" marT="45728" marB="457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9</a:t>
                      </a:r>
                    </a:p>
                  </a:txBody>
                  <a:tcPr marL="91420" marR="91420" marT="45728" marB="457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Bread, Cookies</a:t>
                      </a:r>
                    </a:p>
                  </a:txBody>
                  <a:tcPr marL="91420" marR="91420" marT="45728" marB="4572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4</a:t>
                      </a:r>
                    </a:p>
                  </a:txBody>
                  <a:tcPr marL="91420" marR="91420" marT="45728" marB="457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531" name="TextBox 10">
            <a:extLst>
              <a:ext uri="{FF2B5EF4-FFF2-40B4-BE49-F238E27FC236}">
                <a16:creationId xmlns:a16="http://schemas.microsoft.com/office/drawing/2014/main" id="{8BF827A7-8491-E856-B771-7099BF37D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275" y="1584325"/>
            <a:ext cx="1525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Frequent 2-item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586845CF-1164-C634-3A07-11AE7251CA6B}"/>
              </a:ext>
            </a:extLst>
          </p:cNvPr>
          <p:cNvGraphicFramePr>
            <a:graphicFrameLocks noGrp="1"/>
          </p:cNvGraphicFramePr>
          <p:nvPr/>
        </p:nvGraphicFramePr>
        <p:xfrm>
          <a:off x="4953000" y="4424363"/>
          <a:ext cx="3892550" cy="1849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9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3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23">
                <a:tc>
                  <a:txBody>
                    <a:bodyPr/>
                    <a:lstStyle/>
                    <a:p>
                      <a:r>
                        <a:rPr lang="en-US" sz="1800" b="1"/>
                        <a:t>Item</a:t>
                      </a:r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Frequency</a:t>
                      </a:r>
                    </a:p>
                  </a:txBody>
                  <a:tcPr marL="91428" marR="91428" marT="45728" marB="45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r>
                        <a:rPr lang="en-US" sz="1800"/>
                        <a:t>Milk, Bread, Butter</a:t>
                      </a:r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6</a:t>
                      </a:r>
                    </a:p>
                  </a:txBody>
                  <a:tcPr marL="91428" marR="91428"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Milk, Bread, Cookies</a:t>
                      </a:r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</a:t>
                      </a:r>
                    </a:p>
                  </a:txBody>
                  <a:tcPr marL="91428" marR="91428"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r>
                        <a:rPr lang="en-US" sz="1800"/>
                        <a:t>Milk, Butter, Cookies</a:t>
                      </a:r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3</a:t>
                      </a:r>
                    </a:p>
                  </a:txBody>
                  <a:tcPr marL="91428" marR="91428" marT="45728" marB="457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Bread, Butter, Cookies</a:t>
                      </a:r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</a:t>
                      </a:r>
                    </a:p>
                  </a:txBody>
                  <a:tcPr marL="91428" marR="91428" marT="45728" marB="457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552" name="TextBox 12">
            <a:extLst>
              <a:ext uri="{FF2B5EF4-FFF2-40B4-BE49-F238E27FC236}">
                <a16:creationId xmlns:a16="http://schemas.microsoft.com/office/drawing/2014/main" id="{9EE98221-2770-7BFE-6C9B-106FBE6FF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688" y="4117975"/>
            <a:ext cx="10191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3-item set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988BE19B-D897-20A0-630F-2DC28351F3FC}"/>
              </a:ext>
            </a:extLst>
          </p:cNvPr>
          <p:cNvSpPr/>
          <p:nvPr/>
        </p:nvSpPr>
        <p:spPr bwMode="auto">
          <a:xfrm rot="16200000">
            <a:off x="4191001" y="2663825"/>
            <a:ext cx="317500" cy="3079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Rule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305800" cy="4800600"/>
          </a:xfrm>
        </p:spPr>
        <p:txBody>
          <a:bodyPr>
            <a:normAutofit/>
          </a:bodyPr>
          <a:lstStyle/>
          <a:p>
            <a:r>
              <a:rPr lang="en-US" sz="2800"/>
              <a:t>A very popular DM method in business</a:t>
            </a:r>
          </a:p>
          <a:p>
            <a:r>
              <a:rPr lang="en-US" sz="2800"/>
              <a:t>Finds interesting relationships (affinities) between variables (items or events)</a:t>
            </a:r>
          </a:p>
          <a:p>
            <a:r>
              <a:rPr lang="en-US" sz="2800"/>
              <a:t>Part of machine learning family</a:t>
            </a:r>
          </a:p>
          <a:p>
            <a:r>
              <a:rPr lang="en-US" sz="2800"/>
              <a:t>Employs unsupervised learning</a:t>
            </a:r>
          </a:p>
          <a:p>
            <a:r>
              <a:rPr lang="en-US" sz="2800"/>
              <a:t>There is no output variable</a:t>
            </a:r>
          </a:p>
          <a:p>
            <a:r>
              <a:rPr lang="en-US" sz="2800"/>
              <a:t>Also known as </a:t>
            </a:r>
            <a:r>
              <a:rPr lang="en-US" sz="2800">
                <a:solidFill>
                  <a:srgbClr val="FF3300"/>
                </a:solidFill>
              </a:rPr>
              <a:t>market basket analysis</a:t>
            </a:r>
          </a:p>
        </p:txBody>
      </p:sp>
    </p:spTree>
    <p:extLst>
      <p:ext uri="{BB962C8B-B14F-4D97-AF65-F5344CB8AC3E}">
        <p14:creationId xmlns:p14="http://schemas.microsoft.com/office/powerpoint/2010/main" val="1999712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E1DE124-5737-38E9-BB2C-02C5F3D4DE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Cont.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60AF9FA3-FEED-F307-34D0-9764A6CFE5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Find the frequent 3-item set by eliminating items that do not satisfy the minimum support level</a:t>
            </a:r>
          </a:p>
          <a:p>
            <a:endParaRPr lang="en-US" alt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0ADB29-CA06-9EFE-EFEE-33F411E0FDD5}"/>
              </a:ext>
            </a:extLst>
          </p:cNvPr>
          <p:cNvGraphicFramePr>
            <a:graphicFrameLocks noGrp="1"/>
          </p:cNvGraphicFramePr>
          <p:nvPr/>
        </p:nvGraphicFramePr>
        <p:xfrm>
          <a:off x="665163" y="2308225"/>
          <a:ext cx="3894137" cy="1847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0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83">
                <a:tc>
                  <a:txBody>
                    <a:bodyPr/>
                    <a:lstStyle/>
                    <a:p>
                      <a:r>
                        <a:rPr lang="en-US" sz="1800" b="1"/>
                        <a:t>Item</a:t>
                      </a:r>
                    </a:p>
                  </a:txBody>
                  <a:tcPr marL="91465" marR="91465" marT="45683" marB="45683"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Frequency</a:t>
                      </a:r>
                    </a:p>
                  </a:txBody>
                  <a:tcPr marL="91465" marR="91465" marT="45683" marB="4568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42">
                <a:tc>
                  <a:txBody>
                    <a:bodyPr/>
                    <a:lstStyle/>
                    <a:p>
                      <a:r>
                        <a:rPr lang="en-US" sz="1800"/>
                        <a:t>Milk, Bread, Butter</a:t>
                      </a:r>
                    </a:p>
                  </a:txBody>
                  <a:tcPr marL="91465" marR="91465" marT="45683" marB="45683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6</a:t>
                      </a:r>
                    </a:p>
                  </a:txBody>
                  <a:tcPr marL="91465" marR="91465" marT="45683" marB="4568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Milk, Bread, Cookies</a:t>
                      </a:r>
                    </a:p>
                  </a:txBody>
                  <a:tcPr marL="91465" marR="91465" marT="45683" marB="45683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</a:t>
                      </a:r>
                    </a:p>
                  </a:txBody>
                  <a:tcPr marL="91465" marR="91465" marT="45683" marB="4568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542">
                <a:tc>
                  <a:txBody>
                    <a:bodyPr/>
                    <a:lstStyle/>
                    <a:p>
                      <a:r>
                        <a:rPr lang="en-US" sz="1800"/>
                        <a:t>Milk, Butter, Cookies</a:t>
                      </a:r>
                    </a:p>
                  </a:txBody>
                  <a:tcPr marL="91465" marR="91465" marT="45683" marB="4568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3</a:t>
                      </a:r>
                    </a:p>
                  </a:txBody>
                  <a:tcPr marL="91465" marR="91465" marT="45683" marB="4568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5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Bread, Butter, Cookies</a:t>
                      </a:r>
                    </a:p>
                  </a:txBody>
                  <a:tcPr marL="91465" marR="91465" marT="45683" marB="45683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</a:t>
                      </a:r>
                    </a:p>
                  </a:txBody>
                  <a:tcPr marL="91465" marR="91465" marT="45683" marB="4568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28" name="TextBox 4">
            <a:extLst>
              <a:ext uri="{FF2B5EF4-FFF2-40B4-BE49-F238E27FC236}">
                <a16:creationId xmlns:a16="http://schemas.microsoft.com/office/drawing/2014/main" id="{854A1194-6330-19D2-E6B4-D16642F16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1850" y="2000250"/>
            <a:ext cx="1020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3-item set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07FA0E3-E5A3-F126-AF93-2C09013EA151}"/>
              </a:ext>
            </a:extLst>
          </p:cNvPr>
          <p:cNvGraphicFramePr>
            <a:graphicFrameLocks noGrp="1"/>
          </p:cNvGraphicFramePr>
          <p:nvPr/>
        </p:nvGraphicFramePr>
        <p:xfrm>
          <a:off x="4964113" y="3913188"/>
          <a:ext cx="3892550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9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3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b="1"/>
                        <a:t>Item</a:t>
                      </a: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Frequency</a:t>
                      </a:r>
                    </a:p>
                  </a:txBody>
                  <a:tcPr marL="91428" marR="914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Milk, Bread, Butter</a:t>
                      </a:r>
                    </a:p>
                  </a:txBody>
                  <a:tcPr marL="91428" marR="91428"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 marL="91428" marR="914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540" name="TextBox 6">
            <a:extLst>
              <a:ext uri="{FF2B5EF4-FFF2-40B4-BE49-F238E27FC236}">
                <a16:creationId xmlns:a16="http://schemas.microsoft.com/office/drawing/2014/main" id="{6791D4F5-764B-433B-3D4F-82D91A490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6475" y="3605213"/>
            <a:ext cx="18335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Frequent 3-item set</a:t>
            </a: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69D40B2B-A957-060E-E006-47E5796C3436}"/>
              </a:ext>
            </a:extLst>
          </p:cNvPr>
          <p:cNvSpPr/>
          <p:nvPr/>
        </p:nvSpPr>
        <p:spPr bwMode="auto">
          <a:xfrm rot="5400000">
            <a:off x="4992687" y="3035301"/>
            <a:ext cx="606425" cy="533400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AC1970B8-C9BA-5122-FE56-D194A7E75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39339-5438-2210-521B-74F1EB4471E6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412750" y="1066800"/>
            <a:ext cx="8318500" cy="5181600"/>
          </a:xfrm>
          <a:blipFill>
            <a:blip r:embed="rId2"/>
            <a:stretch>
              <a:fillRect l="-806" t="-941" r="-1978" b="-2588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4C896506-09AF-5A5B-F382-402BF37D57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Limitations of Apriori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DA0BB-D752-983F-FB0D-DF0BFA80D6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/>
            <a:stretch>
              <a:fillRect l="-1026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28CA-C7BB-F130-2662-9CA3151EA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25BCE-C75D-6CB5-F713-8C0464831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Assume that we have </a:t>
            </a:r>
            <a:br>
              <a:rPr lang="en-US" altLang="en-US" sz="2800"/>
            </a:br>
            <a:r>
              <a:rPr lang="en-US" altLang="en-US" sz="2800"/>
              <a:t>the following items list </a:t>
            </a:r>
            <a:br>
              <a:rPr lang="en-US" altLang="en-US" sz="2800"/>
            </a:br>
            <a:r>
              <a:rPr lang="en-US" altLang="en-US" sz="2800"/>
              <a:t>comes from </a:t>
            </a:r>
            <a:br>
              <a:rPr lang="en-US" altLang="en-US" sz="2800"/>
            </a:br>
            <a:r>
              <a:rPr lang="en-US" altLang="en-US" sz="2800"/>
              <a:t>a transactions dataset.</a:t>
            </a:r>
          </a:p>
          <a:p>
            <a:r>
              <a:rPr lang="en-US" altLang="en-US" sz="2800"/>
              <a:t>Find which items which</a:t>
            </a:r>
            <a:br>
              <a:rPr lang="en-US" altLang="en-US" sz="2800"/>
            </a:br>
            <a:r>
              <a:rPr lang="en-US" altLang="en-US" sz="2800"/>
              <a:t>often sold together.</a:t>
            </a:r>
          </a:p>
          <a:p>
            <a:r>
              <a:rPr lang="en-US" altLang="en-US"/>
              <a:t>Assume that</a:t>
            </a:r>
            <a:br>
              <a:rPr lang="en-US" altLang="en-US"/>
            </a:br>
            <a:r>
              <a:rPr lang="en-US" altLang="en-US"/>
              <a:t>the support </a:t>
            </a:r>
            <a:r>
              <a:rPr lang="en-US" altLang="en-US" b="1"/>
              <a:t>S</a:t>
            </a:r>
            <a:r>
              <a:rPr lang="en-US" altLang="en-US"/>
              <a:t> = 40%</a:t>
            </a:r>
            <a:br>
              <a:rPr lang="en-US" altLang="en-US"/>
            </a:br>
            <a:r>
              <a:rPr lang="en-US" altLang="en-US"/>
              <a:t>and confidence </a:t>
            </a:r>
            <a:br>
              <a:rPr lang="en-US" altLang="en-US"/>
            </a:br>
            <a:r>
              <a:rPr lang="en-US" altLang="en-US"/>
              <a:t>rate </a:t>
            </a:r>
            <a:r>
              <a:rPr lang="en-US" altLang="en-US" b="1"/>
              <a:t>Cr</a:t>
            </a:r>
            <a:r>
              <a:rPr lang="en-US" altLang="en-US"/>
              <a:t> = 60%.</a:t>
            </a:r>
          </a:p>
          <a:p>
            <a:endParaRPr lang="en-US" altLang="en-US" sz="2800"/>
          </a:p>
          <a:p>
            <a:endParaRPr lang="en-US" altLang="en-US" sz="2800"/>
          </a:p>
          <a:p>
            <a:endParaRPr lang="en-GB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641A09D-A3C7-2003-2971-E02970D9E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447800"/>
            <a:ext cx="2907936" cy="179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8817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18947C78-501C-D716-5090-FABF3872AA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/>
              <a:t>Equivalence Class Transformation (ECLAT) Algorithm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5486E515-F1B6-BC40-124A-94CB000CA9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ECLAT is also known as vertical </a:t>
            </a:r>
            <a:r>
              <a:rPr lang="en-US" altLang="en-US" err="1"/>
              <a:t>Apriori</a:t>
            </a:r>
            <a:r>
              <a:rPr lang="en-US" altLang="en-US"/>
              <a:t>.</a:t>
            </a:r>
          </a:p>
          <a:p>
            <a:r>
              <a:rPr lang="en-US" altLang="en-US"/>
              <a:t>The reason of this name is because ECLAT perform the analysis along transactions instead on items.</a:t>
            </a:r>
          </a:p>
          <a:p>
            <a:r>
              <a:rPr lang="en-US" altLang="en-US"/>
              <a:t>ECLAT is faster than </a:t>
            </a:r>
            <a:r>
              <a:rPr lang="en-US" altLang="en-US" err="1"/>
              <a:t>Apriori</a:t>
            </a:r>
            <a:r>
              <a:rPr lang="en-US" altLang="en-US"/>
              <a:t> algorithm. </a:t>
            </a:r>
            <a:r>
              <a:rPr lang="en-US" altLang="en-US" b="1">
                <a:solidFill>
                  <a:srgbClr val="FF0000"/>
                </a:solidFill>
              </a:rPr>
              <a:t>WHY?</a:t>
            </a:r>
          </a:p>
          <a:p>
            <a:pPr lvl="1"/>
            <a:r>
              <a:rPr lang="en-US" altLang="en-US" b="1">
                <a:solidFill>
                  <a:srgbClr val="FF0000"/>
                </a:solidFill>
              </a:rPr>
              <a:t> (homework), do your research to answer this question.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50493EF0-8072-3B0F-EF69-AAAF064F4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ECLAT Algorithm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A9813126-56CB-5F8F-B8D8-41BC0FE444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Assume we have the same transactions as before (same support):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839EB8A-DAFA-7FFA-61D2-35A9A521839F}"/>
              </a:ext>
            </a:extLst>
          </p:cNvPr>
          <p:cNvGraphicFramePr>
            <a:graphicFrameLocks noGrp="1"/>
          </p:cNvGraphicFramePr>
          <p:nvPr/>
        </p:nvGraphicFramePr>
        <p:xfrm>
          <a:off x="2362200" y="2189163"/>
          <a:ext cx="4114800" cy="41354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9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5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111">
                <a:tc>
                  <a:txBody>
                    <a:bodyPr/>
                    <a:lstStyle/>
                    <a:p>
                      <a:r>
                        <a:rPr lang="en-US" sz="1400" b="1"/>
                        <a:t>ID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Items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111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Milk, Eggs, Bread, Butter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111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Milk, Butter, Eggs, Ketchup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111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Bread, Butter, Ketchup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111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Milk, Bread, Butter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111"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Bread, Butter, Cookies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111"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Milk, Bread, Butter, Cookies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111">
                <a:tc>
                  <a:txBody>
                    <a:bodyPr/>
                    <a:lstStyle/>
                    <a:p>
                      <a:r>
                        <a:rPr lang="en-US" sz="1400"/>
                        <a:t>7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Milk, Cookies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111">
                <a:tc>
                  <a:txBody>
                    <a:bodyPr/>
                    <a:lstStyle/>
                    <a:p>
                      <a:r>
                        <a:rPr lang="en-US" sz="1400"/>
                        <a:t>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Milk, Bread, Butter 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111">
                <a:tc>
                  <a:txBody>
                    <a:bodyPr/>
                    <a:lstStyle/>
                    <a:p>
                      <a:r>
                        <a:rPr lang="en-US" sz="1400"/>
                        <a:t>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Bread, Butter, Eggs, Cookies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8111">
                <a:tc>
                  <a:txBody>
                    <a:bodyPr/>
                    <a:lstStyle/>
                    <a:p>
                      <a:r>
                        <a:rPr lang="en-US" sz="1400"/>
                        <a:t>10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Milk, Butter, Bread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8111">
                <a:tc>
                  <a:txBody>
                    <a:bodyPr/>
                    <a:lstStyle/>
                    <a:p>
                      <a:r>
                        <a:rPr lang="en-US" sz="1400"/>
                        <a:t>11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Milk, Bread, Butter 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8111">
                <a:tc>
                  <a:txBody>
                    <a:bodyPr/>
                    <a:lstStyle/>
                    <a:p>
                      <a:r>
                        <a:rPr lang="en-US" sz="1400"/>
                        <a:t>12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Milk, Bread, Cookies, Ketchup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1BC39ADB-C532-6CC7-4F37-6D086A40C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Cont.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99C15DA4-C90F-DE02-CF24-BAB317C47B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First step, we change the format of the items to be vertical.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CD99EDF-F683-BFA6-35A1-85A48D9F1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757071"/>
              </p:ext>
            </p:extLst>
          </p:nvPr>
        </p:nvGraphicFramePr>
        <p:xfrm>
          <a:off x="4926013" y="2743200"/>
          <a:ext cx="4217987" cy="2595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7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0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r>
                        <a:rPr lang="en-US" sz="1800" b="1"/>
                        <a:t>Item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IDs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/>
                        <a:t>Milk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1, 2, 4, 6, 7, 8, 10, 11, 12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/>
                        <a:t>Eggs</a:t>
                      </a:r>
                    </a:p>
                  </a:txBody>
                  <a:tcPr marT="45714" marB="45714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1, 2, 9</a:t>
                      </a:r>
                    </a:p>
                  </a:txBody>
                  <a:tcPr marT="45714" marB="45714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/>
                        <a:t>Bread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1, 3, 4, 5, 6, 8, 9, 10, 11, 12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/>
                        <a:t>Butter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1, 2, 3, 4, 5, 6, 8, 9, 10, 11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/>
                        <a:t>Ketchup</a:t>
                      </a:r>
                    </a:p>
                  </a:txBody>
                  <a:tcPr marT="45714" marB="45714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2, 3, 12</a:t>
                      </a:r>
                    </a:p>
                  </a:txBody>
                  <a:tcPr marT="45714" marB="45714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en-US" sz="1800"/>
                        <a:t>Cookies</a:t>
                      </a:r>
                    </a:p>
                  </a:txBody>
                  <a:tcPr marT="45714" marB="45714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5, 7, 12</a:t>
                      </a:r>
                    </a:p>
                  </a:txBody>
                  <a:tcPr marT="45714" marB="45714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678" name="Arrow: Right 4">
            <a:extLst>
              <a:ext uri="{FF2B5EF4-FFF2-40B4-BE49-F238E27FC236}">
                <a16:creationId xmlns:a16="http://schemas.microsoft.com/office/drawing/2014/main" id="{16B530C7-AA36-00F1-052B-F00257B4F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4041775"/>
            <a:ext cx="373062" cy="225425"/>
          </a:xfrm>
          <a:prstGeom prst="rightArrow">
            <a:avLst>
              <a:gd name="adj1" fmla="val 50000"/>
              <a:gd name="adj2" fmla="val 50123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F1A5972-BDB6-2095-D12C-DE3438FF0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909509"/>
              </p:ext>
            </p:extLst>
          </p:nvPr>
        </p:nvGraphicFramePr>
        <p:xfrm>
          <a:off x="172529" y="2208392"/>
          <a:ext cx="4114800" cy="41354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9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5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111">
                <a:tc>
                  <a:txBody>
                    <a:bodyPr/>
                    <a:lstStyle/>
                    <a:p>
                      <a:r>
                        <a:rPr lang="en-US" sz="1400" b="1"/>
                        <a:t>ID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Items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111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Milk, Eggs, Bread, Butter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111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Milk, Butter, Eggs, Ketchup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111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Bread, Butter, Ketchup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111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Milk, Bread, Butter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111"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Bread, Butter, Cookies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111"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Milk, Bread, Butter, Cookies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111">
                <a:tc>
                  <a:txBody>
                    <a:bodyPr/>
                    <a:lstStyle/>
                    <a:p>
                      <a:r>
                        <a:rPr lang="en-US" sz="1400"/>
                        <a:t>7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Milk, Cookies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111">
                <a:tc>
                  <a:txBody>
                    <a:bodyPr/>
                    <a:lstStyle/>
                    <a:p>
                      <a:r>
                        <a:rPr lang="en-US" sz="1400"/>
                        <a:t>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Milk, Bread, Butter 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111">
                <a:tc>
                  <a:txBody>
                    <a:bodyPr/>
                    <a:lstStyle/>
                    <a:p>
                      <a:r>
                        <a:rPr lang="en-US" sz="1400"/>
                        <a:t>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Bread, Butter, Eggs, Cookies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8111">
                <a:tc>
                  <a:txBody>
                    <a:bodyPr/>
                    <a:lstStyle/>
                    <a:p>
                      <a:r>
                        <a:rPr lang="en-US" sz="1400"/>
                        <a:t>10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Milk, Butter, Bread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8111">
                <a:tc>
                  <a:txBody>
                    <a:bodyPr/>
                    <a:lstStyle/>
                    <a:p>
                      <a:r>
                        <a:rPr lang="en-US" sz="1400"/>
                        <a:t>11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Milk, Bread, Butter 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8111">
                <a:tc>
                  <a:txBody>
                    <a:bodyPr/>
                    <a:lstStyle/>
                    <a:p>
                      <a:r>
                        <a:rPr lang="en-US" sz="1400"/>
                        <a:t>12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Milk, Bread, Cookies, Ketchup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TextBox 8">
            <a:extLst>
              <a:ext uri="{FF2B5EF4-FFF2-40B4-BE49-F238E27FC236}">
                <a16:creationId xmlns:a16="http://schemas.microsoft.com/office/drawing/2014/main" id="{84C379F7-C5B2-7603-8D8E-6BF0FA53F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6013" y="2302908"/>
            <a:ext cx="4127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Remove the sets that have support less than 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9459B5E8-A5B5-9D93-7FF3-4B06612A5B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Cont.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8482A8B8-95D0-A61C-C4E8-87E6E137CC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Find the two frequent item set (2-item set)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2B6EC8-61DC-FB2D-8C0C-F42C955921EC}"/>
              </a:ext>
            </a:extLst>
          </p:cNvPr>
          <p:cNvGraphicFramePr>
            <a:graphicFrameLocks noGrp="1"/>
          </p:cNvGraphicFramePr>
          <p:nvPr/>
        </p:nvGraphicFramePr>
        <p:xfrm>
          <a:off x="4724400" y="3276600"/>
          <a:ext cx="4217988" cy="1219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1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6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b="1"/>
                        <a:t>Item</a:t>
                      </a: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IDs</a:t>
                      </a:r>
                    </a:p>
                  </a:txBody>
                  <a:tcPr marT="45722" marB="457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/>
                        <a:t>Milk, Bread</a:t>
                      </a: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1, 4, 6, 8, 10, 11, 12</a:t>
                      </a:r>
                    </a:p>
                  </a:txBody>
                  <a:tcPr marT="45722" marB="4572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/>
                        <a:t>Milk, Butter</a:t>
                      </a: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1, 2, 4, 6, 8, 10, 11, 12</a:t>
                      </a:r>
                    </a:p>
                  </a:txBody>
                  <a:tcPr marT="45722" marB="4572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/>
                        <a:t>Bread, Butter</a:t>
                      </a: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1, 3, 4, 6, 8, 9, 10, 11</a:t>
                      </a:r>
                    </a:p>
                  </a:txBody>
                  <a:tcPr marT="45722" marB="4572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46" name="Arrow: Right 7">
            <a:extLst>
              <a:ext uri="{FF2B5EF4-FFF2-40B4-BE49-F238E27FC236}">
                <a16:creationId xmlns:a16="http://schemas.microsoft.com/office/drawing/2014/main" id="{393E4E23-2581-80DC-E924-D4ECDE0ED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75" y="3851275"/>
            <a:ext cx="374650" cy="225425"/>
          </a:xfrm>
          <a:prstGeom prst="rightArrow">
            <a:avLst>
              <a:gd name="adj1" fmla="val 50000"/>
              <a:gd name="adj2" fmla="val 50336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0B8897A6-E479-949E-E12A-E7A37C008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495057"/>
              </p:ext>
            </p:extLst>
          </p:nvPr>
        </p:nvGraphicFramePr>
        <p:xfrm>
          <a:off x="528638" y="3290720"/>
          <a:ext cx="3529012" cy="1219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265">
                <a:tc>
                  <a:txBody>
                    <a:bodyPr/>
                    <a:lstStyle/>
                    <a:p>
                      <a:r>
                        <a:rPr lang="en-US" sz="1400" b="1"/>
                        <a:t>Item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IDs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265">
                <a:tc>
                  <a:txBody>
                    <a:bodyPr/>
                    <a:lstStyle/>
                    <a:p>
                      <a:r>
                        <a:rPr lang="en-US" sz="1400"/>
                        <a:t>Milk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1, 2, 4, 6, 7, 8, 10, 11, 12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265">
                <a:tc>
                  <a:txBody>
                    <a:bodyPr/>
                    <a:lstStyle/>
                    <a:p>
                      <a:r>
                        <a:rPr lang="en-US" sz="1400"/>
                        <a:t>Bread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1, 3, 4, 5, 6, 8, 9, 10, 11, 12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265">
                <a:tc>
                  <a:txBody>
                    <a:bodyPr/>
                    <a:lstStyle/>
                    <a:p>
                      <a:r>
                        <a:rPr lang="en-US" sz="1400"/>
                        <a:t>Butter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1, 2, 3, 4, 5, 6, 8, 9, 10, 11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EBE67A2-85ED-A355-D39C-01079A517FEA}"/>
              </a:ext>
            </a:extLst>
          </p:cNvPr>
          <p:cNvSpPr txBox="1"/>
          <p:nvPr/>
        </p:nvSpPr>
        <p:spPr>
          <a:xfrm>
            <a:off x="762000" y="2982943"/>
            <a:ext cx="1981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400"/>
              <a:t>Frequent 1-item set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6D33D-EBD0-4ECC-0DFA-CE81F6C4EFF1}"/>
              </a:ext>
            </a:extLst>
          </p:cNvPr>
          <p:cNvSpPr txBox="1"/>
          <p:nvPr/>
        </p:nvSpPr>
        <p:spPr>
          <a:xfrm>
            <a:off x="5715000" y="2982943"/>
            <a:ext cx="1981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400"/>
              <a:t>Frequent 2-item set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6965520E-47BF-3961-86FF-03FE1BCBD6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Cont.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8469F875-81DB-96DF-D2AF-070FB8EB05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Find the three frequent item set (3-item set)</a:t>
            </a:r>
          </a:p>
          <a:p>
            <a:endParaRPr lang="en-US" alt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81469D-5429-B37E-B989-EDEB7CC26341}"/>
              </a:ext>
            </a:extLst>
          </p:cNvPr>
          <p:cNvGraphicFramePr>
            <a:graphicFrameLocks noGrp="1"/>
          </p:cNvGraphicFramePr>
          <p:nvPr/>
        </p:nvGraphicFramePr>
        <p:xfrm>
          <a:off x="33338" y="1981200"/>
          <a:ext cx="4217987" cy="1219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1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6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b="1"/>
                        <a:t>Item</a:t>
                      </a: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IDs</a:t>
                      </a:r>
                    </a:p>
                  </a:txBody>
                  <a:tcPr marT="45722" marB="457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/>
                        <a:t>Milk, Bread</a:t>
                      </a: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1, 4, 6, 8, 10, 11, 12</a:t>
                      </a:r>
                    </a:p>
                  </a:txBody>
                  <a:tcPr marT="45722" marB="4572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/>
                        <a:t>Milk, Butter</a:t>
                      </a: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1, 2, 4, 6, 8, 10, 11, 12</a:t>
                      </a:r>
                    </a:p>
                  </a:txBody>
                  <a:tcPr marT="45722" marB="4572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/>
                        <a:t>Bread, Butter</a:t>
                      </a: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1, 3, 4, 6, 8, 9, 10, 11</a:t>
                      </a:r>
                    </a:p>
                  </a:txBody>
                  <a:tcPr marT="45722" marB="4572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5F93EC-BE3F-BC7C-8B10-A4ECACC7AED4}"/>
              </a:ext>
            </a:extLst>
          </p:cNvPr>
          <p:cNvGraphicFramePr>
            <a:graphicFrameLocks noGrp="1"/>
          </p:cNvGraphicFramePr>
          <p:nvPr/>
        </p:nvGraphicFramePr>
        <p:xfrm>
          <a:off x="4889500" y="2286000"/>
          <a:ext cx="4217988" cy="6096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1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6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b="1"/>
                        <a:t>Item</a:t>
                      </a: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IDs</a:t>
                      </a:r>
                    </a:p>
                  </a:txBody>
                  <a:tcPr marT="45722" marB="457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/>
                        <a:t>Milk, Bread, Butter</a:t>
                      </a: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1, 4, 6, 8, 10, 11, 12</a:t>
                      </a:r>
                    </a:p>
                  </a:txBody>
                  <a:tcPr marT="45722" marB="4572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728" name="Arrow: Right 5">
            <a:extLst>
              <a:ext uri="{FF2B5EF4-FFF2-40B4-BE49-F238E27FC236}">
                <a16:creationId xmlns:a16="http://schemas.microsoft.com/office/drawing/2014/main" id="{9F57BD89-1692-8DFA-C753-79AE40099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2478088"/>
            <a:ext cx="374650" cy="225425"/>
          </a:xfrm>
          <a:prstGeom prst="rightArrow">
            <a:avLst>
              <a:gd name="adj1" fmla="val 50000"/>
              <a:gd name="adj2" fmla="val 50336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9729" name="TextBox 6">
            <a:extLst>
              <a:ext uri="{FF2B5EF4-FFF2-40B4-BE49-F238E27FC236}">
                <a16:creationId xmlns:a16="http://schemas.microsoft.com/office/drawing/2014/main" id="{340F2D30-3C88-92D2-E2F2-946AAEE82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4425950"/>
            <a:ext cx="52972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dirty="0">
                <a:solidFill>
                  <a:srgbClr val="0C6D9C"/>
                </a:solidFill>
              </a:rPr>
              <a:t>We can create the rules like we did in slides 21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Rule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3300"/>
                </a:solidFill>
              </a:rPr>
              <a:t>Input:</a:t>
            </a:r>
            <a:r>
              <a:rPr lang="en-US" sz="2800"/>
              <a:t> the simple point-of-sale transaction data</a:t>
            </a:r>
          </a:p>
          <a:p>
            <a:r>
              <a:rPr lang="en-US" sz="2800">
                <a:solidFill>
                  <a:srgbClr val="FF3300"/>
                </a:solidFill>
              </a:rPr>
              <a:t>Output:</a:t>
            </a:r>
            <a:r>
              <a:rPr lang="en-US" sz="2800"/>
              <a:t> Most frequent affinities among items </a:t>
            </a:r>
          </a:p>
          <a:p>
            <a:r>
              <a:rPr lang="en-US" sz="2800" u="sng"/>
              <a:t>Example: </a:t>
            </a:r>
            <a:r>
              <a:rPr lang="en-US" sz="2800"/>
              <a:t>according to the transaction data…</a:t>
            </a:r>
          </a:p>
          <a:p>
            <a:pPr>
              <a:buNone/>
            </a:pPr>
            <a:r>
              <a:rPr lang="en-US" sz="2800"/>
              <a:t>	“Customer who bought a lap-top computer and a virus protection software, also bought extended service plan 70 percent of the time." </a:t>
            </a:r>
          </a:p>
          <a:p>
            <a:r>
              <a:rPr lang="en-US" sz="2800"/>
              <a:t>How do you use such a pattern/knowledge?</a:t>
            </a:r>
          </a:p>
          <a:p>
            <a:pPr lvl="1"/>
            <a:r>
              <a:rPr lang="en-US" sz="2400"/>
              <a:t>Put the items next to each other</a:t>
            </a:r>
          </a:p>
          <a:p>
            <a:pPr lvl="1"/>
            <a:r>
              <a:rPr lang="en-US" sz="2400"/>
              <a:t>Promote the items as a package </a:t>
            </a:r>
          </a:p>
          <a:p>
            <a:pPr lvl="1"/>
            <a:r>
              <a:rPr lang="en-US" sz="2400"/>
              <a:t>Place items far apart from each other!</a:t>
            </a:r>
          </a:p>
        </p:txBody>
      </p:sp>
    </p:spTree>
    <p:extLst>
      <p:ext uri="{BB962C8B-B14F-4D97-AF65-F5344CB8AC3E}">
        <p14:creationId xmlns:p14="http://schemas.microsoft.com/office/powerpoint/2010/main" val="222076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Rule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800600"/>
          </a:xfrm>
        </p:spPr>
        <p:txBody>
          <a:bodyPr/>
          <a:lstStyle/>
          <a:p>
            <a:r>
              <a:rPr lang="en-US" sz="2800"/>
              <a:t>A representative application of association rule mining includes</a:t>
            </a:r>
          </a:p>
          <a:p>
            <a:pPr lvl="1"/>
            <a:r>
              <a:rPr lang="en-US" sz="2400">
                <a:solidFill>
                  <a:srgbClr val="FF3300"/>
                </a:solidFill>
              </a:rPr>
              <a:t>In business: </a:t>
            </a:r>
            <a:r>
              <a:rPr lang="en-US" sz="2400"/>
              <a:t>cross-marketing, cross-selling, store design, catalog design, e-commerce site design, optimization of online advertising, product pricing, and sales/promotion configuration</a:t>
            </a:r>
          </a:p>
          <a:p>
            <a:pPr lvl="1"/>
            <a:r>
              <a:rPr lang="en-US" sz="2400">
                <a:solidFill>
                  <a:srgbClr val="FF3300"/>
                </a:solidFill>
              </a:rPr>
              <a:t>In medicine: </a:t>
            </a:r>
            <a:r>
              <a:rPr lang="en-US" sz="2400"/>
              <a:t>relationships between symptoms and illnesses; diagnosis and patient characteristics and treatments (to be used in medical DSS); and genes and their functions (to be used in genomics projects)</a:t>
            </a:r>
          </a:p>
          <a:p>
            <a:pPr lvl="1"/>
            <a:r>
              <a:rPr lang="en-US" sz="24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0513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Rule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800600"/>
          </a:xfrm>
        </p:spPr>
        <p:txBody>
          <a:bodyPr/>
          <a:lstStyle/>
          <a:p>
            <a:r>
              <a:rPr lang="en-US" sz="2800"/>
              <a:t>Are all association rules interesting and useful?</a:t>
            </a:r>
          </a:p>
          <a:p>
            <a:pPr lvl="1">
              <a:buNone/>
            </a:pPr>
            <a:endParaRPr lang="en-US" sz="1000">
              <a:solidFill>
                <a:srgbClr val="FF3300"/>
              </a:solidFill>
            </a:endParaRPr>
          </a:p>
          <a:p>
            <a:pPr lvl="1">
              <a:buNone/>
            </a:pPr>
            <a:r>
              <a:rPr lang="en-US" sz="2400">
                <a:solidFill>
                  <a:srgbClr val="FF3300"/>
                </a:solidFill>
              </a:rPr>
              <a:t>A Generic Rule:  </a:t>
            </a:r>
            <a:r>
              <a:rPr lang="en-US" sz="2400" b="1"/>
              <a:t>X </a:t>
            </a:r>
            <a:r>
              <a:rPr lang="en-US" sz="2400" b="1">
                <a:sym typeface="Symbol"/>
              </a:rPr>
              <a:t></a:t>
            </a:r>
            <a:r>
              <a:rPr lang="en-US" sz="2400" b="1"/>
              <a:t> Y [S%, C%]  </a:t>
            </a:r>
          </a:p>
          <a:p>
            <a:pPr lvl="1">
              <a:buNone/>
            </a:pPr>
            <a:endParaRPr lang="en-US" sz="1000" b="1"/>
          </a:p>
          <a:p>
            <a:pPr lvl="1">
              <a:buNone/>
            </a:pPr>
            <a:r>
              <a:rPr lang="en-US" sz="2400" b="1"/>
              <a:t>X, Y</a:t>
            </a:r>
            <a:r>
              <a:rPr lang="en-US" sz="2400"/>
              <a:t>: products and/or services </a:t>
            </a:r>
            <a:r>
              <a:rPr lang="en-US" sz="2400" b="1"/>
              <a:t> </a:t>
            </a:r>
          </a:p>
          <a:p>
            <a:pPr lvl="1">
              <a:buNone/>
            </a:pPr>
            <a:r>
              <a:rPr lang="en-US" sz="2400" b="1"/>
              <a:t>X: </a:t>
            </a:r>
            <a:r>
              <a:rPr lang="en-US" sz="2400"/>
              <a:t>Left-hand-side (LHS)</a:t>
            </a:r>
          </a:p>
          <a:p>
            <a:pPr lvl="1">
              <a:buNone/>
            </a:pPr>
            <a:r>
              <a:rPr lang="en-US" sz="2400" b="1"/>
              <a:t>Y: </a:t>
            </a:r>
            <a:r>
              <a:rPr lang="en-US" sz="2400"/>
              <a:t>Right-hand-side (RHS)</a:t>
            </a:r>
          </a:p>
          <a:p>
            <a:pPr lvl="1">
              <a:buNone/>
            </a:pPr>
            <a:r>
              <a:rPr lang="en-US" sz="2400" b="1"/>
              <a:t>S:</a:t>
            </a:r>
            <a:r>
              <a:rPr lang="en-US" sz="2400"/>
              <a:t> </a:t>
            </a:r>
            <a:r>
              <a:rPr lang="en-US" sz="2400">
                <a:solidFill>
                  <a:srgbClr val="FF3300"/>
                </a:solidFill>
              </a:rPr>
              <a:t>Support</a:t>
            </a:r>
            <a:r>
              <a:rPr lang="en-US" sz="2400"/>
              <a:t>: how often </a:t>
            </a:r>
            <a:r>
              <a:rPr lang="en-US" sz="2400" b="1"/>
              <a:t>X</a:t>
            </a:r>
            <a:r>
              <a:rPr lang="en-US" sz="2400"/>
              <a:t> and </a:t>
            </a:r>
            <a:r>
              <a:rPr lang="en-US" sz="2400" b="1"/>
              <a:t>Y</a:t>
            </a:r>
            <a:r>
              <a:rPr lang="en-US" sz="2400"/>
              <a:t> go together</a:t>
            </a:r>
          </a:p>
          <a:p>
            <a:pPr lvl="1">
              <a:buNone/>
            </a:pPr>
            <a:r>
              <a:rPr lang="en-US" sz="2400" b="1"/>
              <a:t>C:</a:t>
            </a:r>
            <a:r>
              <a:rPr lang="en-US" sz="2400"/>
              <a:t> </a:t>
            </a:r>
            <a:r>
              <a:rPr lang="en-US" sz="2400">
                <a:solidFill>
                  <a:srgbClr val="FF3300"/>
                </a:solidFill>
              </a:rPr>
              <a:t>Confidence</a:t>
            </a:r>
            <a:r>
              <a:rPr lang="en-US" sz="2400"/>
              <a:t>: how often </a:t>
            </a:r>
            <a:r>
              <a:rPr lang="en-US" sz="2400" b="1"/>
              <a:t>Y</a:t>
            </a:r>
            <a:r>
              <a:rPr lang="en-US" sz="2400"/>
              <a:t> goes together with </a:t>
            </a:r>
            <a:r>
              <a:rPr lang="en-US" sz="2400" b="1"/>
              <a:t>X</a:t>
            </a:r>
          </a:p>
          <a:p>
            <a:pPr lvl="1">
              <a:buNone/>
            </a:pPr>
            <a:endParaRPr lang="en-US" sz="1000"/>
          </a:p>
          <a:p>
            <a:pPr lvl="1">
              <a:buNone/>
            </a:pPr>
            <a:r>
              <a:rPr lang="en-US" sz="2400" u="sng"/>
              <a:t>Example: </a:t>
            </a:r>
            <a:r>
              <a:rPr lang="en-US" sz="2400"/>
              <a:t>{Laptop Computer, Antivirus Software} </a:t>
            </a:r>
            <a:r>
              <a:rPr lang="en-US" sz="2400">
                <a:sym typeface="Symbol"/>
              </a:rPr>
              <a:t></a:t>
            </a:r>
            <a:r>
              <a:rPr lang="en-US" sz="2400"/>
              <a:t> {Extended Service Plan} [30%, 70%]</a:t>
            </a:r>
          </a:p>
          <a:p>
            <a:pPr lvl="1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3468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D43347B-33F4-4013-3392-1511107681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Association Rule Discovery: Definition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C141622-E1AB-1D31-E801-28B5FA5203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Given a set of records each of which contains some number of items from a given collection;</a:t>
            </a:r>
          </a:p>
          <a:p>
            <a:pPr lvl="1"/>
            <a:r>
              <a:rPr lang="en-US" altLang="en-US" sz="2400"/>
              <a:t>Produce dependency rules which will predict occurrence of an item based on occurrences of other items.</a:t>
            </a:r>
            <a:endParaRPr lang="en-US" altLang="en-US"/>
          </a:p>
        </p:txBody>
      </p:sp>
      <p:graphicFrame>
        <p:nvGraphicFramePr>
          <p:cNvPr id="5124" name="Object 4">
            <a:extLst>
              <a:ext uri="{FF2B5EF4-FFF2-40B4-BE49-F238E27FC236}">
                <a16:creationId xmlns:a16="http://schemas.microsoft.com/office/drawing/2014/main" id="{09016B36-1185-D237-3284-F4B6B625D8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985559"/>
              </p:ext>
            </p:extLst>
          </p:nvPr>
        </p:nvGraphicFramePr>
        <p:xfrm>
          <a:off x="379413" y="3271838"/>
          <a:ext cx="4162425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821430" imgH="2001946" progId="Word.Document.8">
                  <p:embed/>
                </p:oleObj>
              </mc:Choice>
              <mc:Fallback>
                <p:oleObj name="Document" r:id="rId2" imgW="3821430" imgH="2001946" progId="Word.Document.8">
                  <p:embed/>
                  <p:pic>
                    <p:nvPicPr>
                      <p:cNvPr id="5124" name="Object 4">
                        <a:extLst>
                          <a:ext uri="{FF2B5EF4-FFF2-40B4-BE49-F238E27FC236}">
                            <a16:creationId xmlns:a16="http://schemas.microsoft.com/office/drawing/2014/main" id="{09016B36-1185-D237-3284-F4B6B625D8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3271838"/>
                        <a:ext cx="4162425" cy="217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">
            <a:extLst>
              <a:ext uri="{FF2B5EF4-FFF2-40B4-BE49-F238E27FC236}">
                <a16:creationId xmlns:a16="http://schemas.microsoft.com/office/drawing/2014/main" id="{38773FF4-9C09-26D0-B6FE-E9A83BCF7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657600"/>
            <a:ext cx="3862388" cy="984250"/>
          </a:xfrm>
          <a:prstGeom prst="rect">
            <a:avLst/>
          </a:prstGeom>
          <a:solidFill>
            <a:srgbClr val="CCCC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Rules Discovered: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    </a:t>
            </a: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{Milk} --&gt; {Coke}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Tahoma" panose="020B0604030504040204" pitchFamily="34" charset="0"/>
              </a:rPr>
              <a:t>    {Napkin, Milk} --&gt; {Banana}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Definition: Frequent Itemset</a:t>
            </a:r>
          </a:p>
        </p:txBody>
      </p:sp>
      <p:sp>
        <p:nvSpPr>
          <p:cNvPr id="1231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66800"/>
            <a:ext cx="4876800" cy="5334000"/>
          </a:xfrm>
          <a:noFill/>
        </p:spPr>
        <p:txBody>
          <a:bodyPr/>
          <a:lstStyle/>
          <a:p>
            <a:pPr marL="342900" indent="-342900"/>
            <a:r>
              <a:rPr lang="en-US" altLang="en-US" sz="2000" b="1"/>
              <a:t>Itemset</a:t>
            </a:r>
          </a:p>
          <a:p>
            <a:pPr marL="742950" lvl="1" indent="-285750"/>
            <a:r>
              <a:rPr lang="en-US" altLang="en-US" sz="1800"/>
              <a:t>A collection of one or more items</a:t>
            </a:r>
          </a:p>
          <a:p>
            <a:pPr marL="1143000" lvl="2" indent="-228600"/>
            <a:r>
              <a:rPr lang="en-US" altLang="en-US" sz="1600"/>
              <a:t>Example: {Milk, Bread, Diaper}</a:t>
            </a:r>
          </a:p>
          <a:p>
            <a:pPr marL="742950" lvl="1" indent="-285750"/>
            <a:r>
              <a:rPr lang="en-US" altLang="en-US" sz="1800"/>
              <a:t>k-itemset</a:t>
            </a:r>
          </a:p>
          <a:p>
            <a:pPr marL="1143000" lvl="2" indent="-228600"/>
            <a:r>
              <a:rPr lang="en-US" altLang="en-US" sz="1600"/>
              <a:t>An itemset that contains k items</a:t>
            </a:r>
            <a:endParaRPr lang="en-US" altLang="en-US" sz="1600" b="1"/>
          </a:p>
          <a:p>
            <a:pPr marL="342900" indent="-342900"/>
            <a:r>
              <a:rPr lang="en-US" altLang="en-US" sz="2000" b="1"/>
              <a:t>Support count (</a:t>
            </a:r>
            <a:r>
              <a:rPr lang="en-US" altLang="en-US" sz="2000" b="1">
                <a:sym typeface="Symbol" pitchFamily="18" charset="2"/>
              </a:rPr>
              <a:t>)</a:t>
            </a:r>
          </a:p>
          <a:p>
            <a:pPr marL="742950" lvl="1" indent="-285750"/>
            <a:r>
              <a:rPr lang="en-US" altLang="en-US" sz="1800"/>
              <a:t>Frequency of occurrence of an itemset</a:t>
            </a:r>
          </a:p>
          <a:p>
            <a:pPr marL="742950" lvl="1" indent="-285750"/>
            <a:r>
              <a:rPr lang="en-US" altLang="en-US" sz="1800"/>
              <a:t>E.g.   </a:t>
            </a:r>
            <a:r>
              <a:rPr lang="en-US" altLang="en-US" sz="1800">
                <a:sym typeface="Symbol" pitchFamily="18" charset="2"/>
              </a:rPr>
              <a:t>({Milk, </a:t>
            </a:r>
            <a:r>
              <a:rPr lang="en-US" altLang="en-US" sz="1800" err="1">
                <a:sym typeface="Symbol" pitchFamily="18" charset="2"/>
              </a:rPr>
              <a:t>Bread,Banana</a:t>
            </a:r>
            <a:r>
              <a:rPr lang="en-US" altLang="en-US" sz="1800">
                <a:sym typeface="Symbol" pitchFamily="18" charset="2"/>
              </a:rPr>
              <a:t>}) = 2 </a:t>
            </a:r>
            <a:endParaRPr lang="en-US" altLang="en-US" sz="1800"/>
          </a:p>
          <a:p>
            <a:pPr marL="342900" indent="-342900"/>
            <a:r>
              <a:rPr lang="en-US" altLang="en-US" sz="2000" b="1"/>
              <a:t>Support</a:t>
            </a:r>
          </a:p>
          <a:p>
            <a:pPr marL="742950" lvl="1" indent="-285750"/>
            <a:r>
              <a:rPr lang="en-US" altLang="en-US" sz="1800"/>
              <a:t>Fraction of transactions that contain an itemset</a:t>
            </a:r>
          </a:p>
          <a:p>
            <a:pPr marL="742950" lvl="1" indent="-285750"/>
            <a:r>
              <a:rPr lang="en-US" altLang="en-US" sz="1800"/>
              <a:t>E.g.   s({Milk, Bread, Banana}) = 2/5</a:t>
            </a:r>
          </a:p>
          <a:p>
            <a:pPr marL="342900" indent="-342900"/>
            <a:r>
              <a:rPr lang="en-US" altLang="en-US" sz="2000" b="1"/>
              <a:t>Frequent Itemset</a:t>
            </a:r>
          </a:p>
          <a:p>
            <a:pPr marL="742950" lvl="1" indent="-285750"/>
            <a:r>
              <a:rPr lang="en-US" altLang="en-US" sz="1800"/>
              <a:t>An itemset whose support is greater than or equal to a </a:t>
            </a:r>
            <a:r>
              <a:rPr lang="en-US" altLang="en-US" sz="1800" i="1" err="1"/>
              <a:t>minsup</a:t>
            </a:r>
            <a:r>
              <a:rPr lang="en-US" altLang="en-US" sz="1800"/>
              <a:t> threshold</a:t>
            </a:r>
          </a:p>
        </p:txBody>
      </p:sp>
      <p:graphicFrame>
        <p:nvGraphicFramePr>
          <p:cNvPr id="6148" name="Object 45"/>
          <p:cNvGraphicFramePr>
            <a:graphicFrameLocks noGrp="1" noChangeAspect="1"/>
          </p:cNvGraphicFramePr>
          <p:nvPr>
            <p:ph type="clipArt" sz="half" idx="2"/>
            <p:extLst>
              <p:ext uri="{D42A27DB-BD31-4B8C-83A1-F6EECF244321}">
                <p14:modId xmlns:p14="http://schemas.microsoft.com/office/powerpoint/2010/main" val="1557981919"/>
              </p:ext>
            </p:extLst>
          </p:nvPr>
        </p:nvGraphicFramePr>
        <p:xfrm>
          <a:off x="5186680" y="2006600"/>
          <a:ext cx="3786187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52930" imgH="2519010" progId="Word.Document.8">
                  <p:embed/>
                </p:oleObj>
              </mc:Choice>
              <mc:Fallback>
                <p:oleObj name="Document" r:id="rId2" imgW="3352930" imgH="2519010" progId="Word.Document.8">
                  <p:embed/>
                  <p:pic>
                    <p:nvPicPr>
                      <p:cNvPr id="6148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680" y="2006600"/>
                        <a:ext cx="3786187" cy="284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84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87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4AB1-A6B3-2A1E-8CCD-CB1E4561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9B4F1-B539-B1D0-F4DF-F8C5674A3FED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543B44B3-3AB2-3396-56B7-EA1ED02281E0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2" descr="What is association rule mining?                                      5&#10;&#10;&#10;&#10;&#10;TID Items                                     ...">
            <a:extLst>
              <a:ext uri="{FF2B5EF4-FFF2-40B4-BE49-F238E27FC236}">
                <a16:creationId xmlns:a16="http://schemas.microsoft.com/office/drawing/2014/main" id="{B8D6268F-D208-C4B3-3DE7-C92F8B6EFE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5601"/>
            <a:ext cx="8280400" cy="664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17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69998-D40A-711A-CB07-30DBF36E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5769E8-84C0-1251-5DFC-A809C7B95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013" y="1143000"/>
            <a:ext cx="6908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10157"/>
      </p:ext>
    </p:extLst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0</TotalTime>
  <Words>1788</Words>
  <Application>Microsoft Office PowerPoint</Application>
  <PresentationFormat>On-screen Show (4:3)</PresentationFormat>
  <Paragraphs>386</Paragraphs>
  <Slides>28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Monotype Sorts</vt:lpstr>
      <vt:lpstr>Symbol</vt:lpstr>
      <vt:lpstr>Tahoma</vt:lpstr>
      <vt:lpstr>Times New Roman</vt:lpstr>
      <vt:lpstr>Wingdings</vt:lpstr>
      <vt:lpstr>LC.BRev.FY97</vt:lpstr>
      <vt:lpstr>Document</vt:lpstr>
      <vt:lpstr>Data Mining</vt:lpstr>
      <vt:lpstr>Association Rule Mining</vt:lpstr>
      <vt:lpstr>Association Rule Mining</vt:lpstr>
      <vt:lpstr>Association Rule Mining</vt:lpstr>
      <vt:lpstr>Association Rule Mining</vt:lpstr>
      <vt:lpstr>Association Rule Discovery: Definition</vt:lpstr>
      <vt:lpstr>Definition: Frequent Itemset</vt:lpstr>
      <vt:lpstr>PowerPoint Presentation</vt:lpstr>
      <vt:lpstr>PowerPoint Presentation</vt:lpstr>
      <vt:lpstr>PowerPoint Presentation</vt:lpstr>
      <vt:lpstr>Association Rule Mining</vt:lpstr>
      <vt:lpstr>Apriori Algorithm</vt:lpstr>
      <vt:lpstr>Association Rule Mining</vt:lpstr>
      <vt:lpstr>Association Rule Mining Apriori Algorithm</vt:lpstr>
      <vt:lpstr>Cont.</vt:lpstr>
      <vt:lpstr>Cont.</vt:lpstr>
      <vt:lpstr>Cont.</vt:lpstr>
      <vt:lpstr>Cont.</vt:lpstr>
      <vt:lpstr>Cont.</vt:lpstr>
      <vt:lpstr>Cont.</vt:lpstr>
      <vt:lpstr>Cont.</vt:lpstr>
      <vt:lpstr>Limitations of Apriori </vt:lpstr>
      <vt:lpstr>Example</vt:lpstr>
      <vt:lpstr>Equivalence Class Transformation (ECLAT) Algorithm</vt:lpstr>
      <vt:lpstr>ECLAT Algorithm</vt:lpstr>
      <vt:lpstr>Cont.</vt:lpstr>
      <vt:lpstr>Cont.</vt:lpstr>
      <vt:lpstr>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subject/>
  <dc:creator>Computations</dc:creator>
  <cp:keywords/>
  <dc:description/>
  <cp:lastModifiedBy>Dr. Nadeem Ali. Eladaileh</cp:lastModifiedBy>
  <cp:revision>1</cp:revision>
  <cp:lastPrinted>2001-08-28T17:59:37Z</cp:lastPrinted>
  <dcterms:created xsi:type="dcterms:W3CDTF">1998-03-18T13:44:31Z</dcterms:created>
  <dcterms:modified xsi:type="dcterms:W3CDTF">2024-08-02T17:40:03Z</dcterms:modified>
</cp:coreProperties>
</file>