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15" r:id="rId2"/>
    <p:sldId id="516" r:id="rId3"/>
    <p:sldId id="332" r:id="rId4"/>
    <p:sldId id="334" r:id="rId5"/>
    <p:sldId id="484" r:id="rId6"/>
    <p:sldId id="335" r:id="rId7"/>
    <p:sldId id="448" r:id="rId8"/>
    <p:sldId id="336" r:id="rId9"/>
    <p:sldId id="337" r:id="rId10"/>
    <p:sldId id="518" r:id="rId11"/>
    <p:sldId id="338" r:id="rId12"/>
    <p:sldId id="559" r:id="rId13"/>
    <p:sldId id="560" r:id="rId14"/>
    <p:sldId id="340" r:id="rId15"/>
    <p:sldId id="341" r:id="rId16"/>
    <p:sldId id="343" r:id="rId17"/>
    <p:sldId id="344" r:id="rId18"/>
    <p:sldId id="345" r:id="rId19"/>
    <p:sldId id="349" r:id="rId20"/>
    <p:sldId id="350" r:id="rId21"/>
    <p:sldId id="351" r:id="rId22"/>
    <p:sldId id="352" r:id="rId23"/>
    <p:sldId id="356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61" r:id="rId39"/>
    <p:sldId id="562" r:id="rId40"/>
    <p:sldId id="558" r:id="rId41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C6D9C"/>
    <a:srgbClr val="FF0000"/>
    <a:srgbClr val="2A8487"/>
    <a:srgbClr val="1C5A61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8853" autoAdjust="0"/>
    <p:restoredTop sz="94541" autoAdjust="0"/>
  </p:normalViewPr>
  <p:slideViewPr>
    <p:cSldViewPr>
      <p:cViewPr>
        <p:scale>
          <a:sx n="77" d="100"/>
          <a:sy n="77" d="100"/>
        </p:scale>
        <p:origin x="2006" y="10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2.xml"/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AD7C6CD-7A83-2925-9C47-A22C5D806A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0439" tIns="50221" rIns="100439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notes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9E9B720-75B4-727C-FA32-A72560EB255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4F70161A-F3DF-801E-AA88-54A38BC9C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95837" cy="3597275"/>
          </a:xfrm>
          <a:solidFill>
            <a:srgbClr val="FFFFFF"/>
          </a:solidFill>
          <a:ln/>
        </p:spPr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F5FFA670-7581-BD86-D4E5-0A7525670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641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008" tIns="47500" rIns="95008" bIns="4750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3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511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16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94630-6A49-B0E7-546C-E7DFCBBEE9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D32BE-FA15-0005-973F-C4B5B94806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D037D-85BA-436D-8A89-543E2A30C1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40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1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09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029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286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049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46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69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31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5656102-1DE4-4E47-A2D1-F786AB09C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AFF3AC-885F-C7A3-627D-1E98ED4EC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3">
            <a:extLst>
              <a:ext uri="{FF2B5EF4-FFF2-40B4-BE49-F238E27FC236}">
                <a16:creationId xmlns:a16="http://schemas.microsoft.com/office/drawing/2014/main" id="{93C37AAA-32A7-E0B0-7CD7-E29DBA020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2" name="Rectangle 14">
              <a:extLst>
                <a:ext uri="{FF2B5EF4-FFF2-40B4-BE49-F238E27FC236}">
                  <a16:creationId xmlns:a16="http://schemas.microsoft.com/office/drawing/2014/main" id="{DFFA1877-339D-C73D-7730-0E3EB7C0A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3" name="Rectangle 15">
              <a:extLst>
                <a:ext uri="{FF2B5EF4-FFF2-40B4-BE49-F238E27FC236}">
                  <a16:creationId xmlns:a16="http://schemas.microsoft.com/office/drawing/2014/main" id="{4B5C6986-9712-8136-0489-6A3EB56B9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000"/>
                </a:lnSpc>
                <a:defRPr/>
              </a:pPr>
              <a:r>
                <a:rPr lang="en-US" altLang="en-US" sz="1200" b="0"/>
                <a:t>© Tan,Steinbach, Kumar 	    	Introduction to Data Mining        		      4/18/2004               </a:t>
              </a:r>
              <a:fld id="{4BE85F26-DAD1-46C4-B838-7B6C40E0B833}" type="slidenum">
                <a:rPr lang="en-US" altLang="en-US" sz="1200" b="0" smtClean="0"/>
                <a:pPr>
                  <a:lnSpc>
                    <a:spcPts val="2000"/>
                  </a:lnSpc>
                  <a:defRPr/>
                </a:pPr>
                <a:t>‹#›</a:t>
              </a:fld>
              <a:r>
                <a:rPr lang="en-US" altLang="en-US" sz="1200" b="0"/>
                <a:t> </a:t>
              </a:r>
            </a:p>
          </p:txBody>
        </p:sp>
      </p:grpSp>
      <p:grpSp>
        <p:nvGrpSpPr>
          <p:cNvPr id="1029" name="Group 16">
            <a:extLst>
              <a:ext uri="{FF2B5EF4-FFF2-40B4-BE49-F238E27FC236}">
                <a16:creationId xmlns:a16="http://schemas.microsoft.com/office/drawing/2014/main" id="{0EACC5C8-B34E-AC97-718D-A051C91B85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>
              <a:extLst>
                <a:ext uri="{FF2B5EF4-FFF2-40B4-BE49-F238E27FC236}">
                  <a16:creationId xmlns:a16="http://schemas.microsoft.com/office/drawing/2014/main" id="{F3E28AC1-E083-CD8A-1550-F5248284D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>
              <a:extLst>
                <a:ext uri="{FF2B5EF4-FFF2-40B4-BE49-F238E27FC236}">
                  <a16:creationId xmlns:a16="http://schemas.microsoft.com/office/drawing/2014/main" id="{81E3ADDC-B896-4852-3F18-091B8CF2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F90AFBF7-E3E9-D2DA-1C8E-7B5E26BE2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pPr algn="ctr"/>
            <a:r>
              <a:rPr lang="en-US" altLang="en-US"/>
              <a:t>Data Mining</a:t>
            </a:r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12B8926A-381B-0BBD-21B6-A4018798F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52412"/>
            <a:ext cx="8153400" cy="400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 dirty="0"/>
              <a:t>Lecture Notes for Chapter 5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 dirty="0"/>
              <a:t>Clustering (Unsupervised learning)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0" dirty="0"/>
              <a:t>by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685800" y="1905000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80FDC75D-AE59-72E3-C4AB-66FDB020E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Aspects of clustering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D6B55898-AB2C-47B1-8CEA-16A5370F4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5148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A clustering algorithm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/>
              <a:t>Partitional</a:t>
            </a:r>
            <a:r>
              <a:rPr lang="en-US" dirty="0"/>
              <a:t> clustering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Hierarchical clustering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A distance (similarity, or dissimilarity) function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Clustering quality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itchFamily="18" charset="0"/>
              </a:rPr>
              <a:t>Between-clusters distance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 maximized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itchFamily="18" charset="0"/>
              </a:rPr>
              <a:t>Within-clusters distance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 minimized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quality</a:t>
            </a:r>
            <a:r>
              <a:rPr lang="en-US" dirty="0"/>
              <a:t> of a clustering result </a:t>
            </a:r>
            <a:r>
              <a:rPr lang="en-US" dirty="0">
                <a:solidFill>
                  <a:srgbClr val="FF0000"/>
                </a:solidFill>
              </a:rPr>
              <a:t>depends on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algorithm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the distance function</a:t>
            </a:r>
            <a:r>
              <a:rPr lang="en-US" dirty="0"/>
              <a:t>, and </a:t>
            </a:r>
            <a:r>
              <a:rPr lang="en-US" dirty="0">
                <a:solidFill>
                  <a:srgbClr val="00B0F0"/>
                </a:solidFill>
              </a:rPr>
              <a:t>the application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547102" imgH="2097084" progId="Visio.Drawing.6">
                    <p:embed/>
                  </p:oleObj>
                </mc:Choice>
                <mc:Fallback>
                  <p:oleObj name="VISIO" r:id="rId2" imgW="1547102" imgH="2097084" progId="Visio.Drawing.6">
                    <p:embed/>
                    <p:pic>
                      <p:nvPicPr>
                        <p:cNvPr id="8213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47671" imgH="1960706" progId="Visio.Drawing.6">
                  <p:embed/>
                </p:oleObj>
              </mc:Choice>
              <mc:Fallback>
                <p:oleObj name="VISIO" r:id="rId2" imgW="2747671" imgH="1960706" progId="Visio.Drawing.6">
                  <p:embed/>
                  <p:pic>
                    <p:nvPicPr>
                      <p:cNvPr id="9219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56614" imgH="1795265" progId="Visio.Drawing.6">
                  <p:embed/>
                </p:oleObj>
              </mc:Choice>
              <mc:Fallback>
                <p:oleObj name="VISIO" r:id="rId4" imgW="2756614" imgH="1795265" progId="Visio.Drawing.6">
                  <p:embed/>
                  <p:pic>
                    <p:nvPicPr>
                      <p:cNvPr id="922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79425" imgH="1779615" progId="Visio.Drawing.6">
                  <p:embed/>
                </p:oleObj>
              </mc:Choice>
              <mc:Fallback>
                <p:oleObj name="VISIO" r:id="rId6" imgW="1379425" imgH="1779615" progId="Visio.Drawing.6">
                  <p:embed/>
                  <p:pic>
                    <p:nvPicPr>
                      <p:cNvPr id="9221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71089" imgH="1761729" progId="Visio.Drawing.6">
                  <p:embed/>
                </p:oleObj>
              </mc:Choice>
              <mc:Fallback>
                <p:oleObj name="VISIO" r:id="rId8" imgW="1471089" imgH="1761729" progId="Visio.Drawing.6">
                  <p:embed/>
                  <p:pic>
                    <p:nvPicPr>
                      <p:cNvPr id="9222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1658E58-1047-BFE0-E5EE-9B9F2A68E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K-means clustering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F91F3269-5048-A48A-6121-31F4C3E48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44575"/>
            <a:ext cx="8229600" cy="5432425"/>
          </a:xfrm>
        </p:spPr>
        <p:txBody>
          <a:bodyPr/>
          <a:lstStyle/>
          <a:p>
            <a:pPr eaLnBrk="1" hangingPunct="1"/>
            <a:r>
              <a:rPr lang="en-US" altLang="en-US" dirty="0"/>
              <a:t>K-means is a </a:t>
            </a:r>
            <a:r>
              <a:rPr lang="en-US" altLang="en-US" dirty="0">
                <a:solidFill>
                  <a:srgbClr val="FF0000"/>
                </a:solidFill>
              </a:rPr>
              <a:t>partitional clustering</a:t>
            </a:r>
            <a:r>
              <a:rPr lang="en-US" altLang="en-US" dirty="0"/>
              <a:t> algorithm</a:t>
            </a:r>
          </a:p>
          <a:p>
            <a:pPr eaLnBrk="1" hangingPunct="1"/>
            <a:r>
              <a:rPr lang="en-US" altLang="ja-JP" dirty="0">
                <a:ea typeface="MS PGothic" panose="020B0600070205080204" pitchFamily="34" charset="-128"/>
              </a:rPr>
              <a:t>Let the set of data points (or instances) </a:t>
            </a:r>
            <a:r>
              <a:rPr lang="en-US" altLang="ja-JP" i="1" dirty="0">
                <a:ea typeface="MS PGothic" panose="020B0600070205080204" pitchFamily="34" charset="-128"/>
              </a:rPr>
              <a:t>D</a:t>
            </a:r>
            <a:r>
              <a:rPr lang="en-US" altLang="ja-JP" dirty="0">
                <a:ea typeface="MS PGothic" panose="020B0600070205080204" pitchFamily="34" charset="-128"/>
              </a:rPr>
              <a:t> be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dirty="0">
                <a:ea typeface="MS PGothic" panose="020B0600070205080204" pitchFamily="34" charset="-128"/>
              </a:rPr>
              <a:t>		{</a:t>
            </a:r>
            <a:r>
              <a:rPr lang="en-US" altLang="ja-JP" b="1" dirty="0">
                <a:ea typeface="MS PGothic" panose="020B0600070205080204" pitchFamily="34" charset="-128"/>
              </a:rPr>
              <a:t>x</a:t>
            </a:r>
            <a:r>
              <a:rPr lang="en-US" altLang="ja-JP" baseline="-25000" dirty="0">
                <a:ea typeface="MS PGothic" panose="020B0600070205080204" pitchFamily="34" charset="-128"/>
              </a:rPr>
              <a:t>1</a:t>
            </a:r>
            <a:r>
              <a:rPr lang="en-US" altLang="ja-JP" dirty="0">
                <a:ea typeface="MS PGothic" panose="020B0600070205080204" pitchFamily="34" charset="-128"/>
              </a:rPr>
              <a:t>, </a:t>
            </a:r>
            <a:r>
              <a:rPr lang="en-US" altLang="ja-JP" b="1" dirty="0">
                <a:ea typeface="MS PGothic" panose="020B0600070205080204" pitchFamily="34" charset="-128"/>
              </a:rPr>
              <a:t>x</a:t>
            </a:r>
            <a:r>
              <a:rPr lang="en-US" altLang="ja-JP" baseline="-25000" dirty="0">
                <a:ea typeface="MS PGothic" panose="020B0600070205080204" pitchFamily="34" charset="-128"/>
              </a:rPr>
              <a:t>2</a:t>
            </a:r>
            <a:r>
              <a:rPr lang="en-US" altLang="ja-JP" dirty="0">
                <a:ea typeface="MS PGothic" panose="020B0600070205080204" pitchFamily="34" charset="-128"/>
              </a:rPr>
              <a:t>, …, </a:t>
            </a:r>
            <a:r>
              <a:rPr lang="en-US" altLang="ja-JP" b="1" dirty="0" err="1">
                <a:ea typeface="MS PGothic" panose="020B0600070205080204" pitchFamily="34" charset="-128"/>
              </a:rPr>
              <a:t>x</a:t>
            </a:r>
            <a:r>
              <a:rPr lang="en-US" altLang="ja-JP" baseline="-25000" dirty="0" err="1">
                <a:ea typeface="MS PGothic" panose="020B0600070205080204" pitchFamily="34" charset="-128"/>
              </a:rPr>
              <a:t>n</a:t>
            </a:r>
            <a:r>
              <a:rPr lang="en-US" altLang="ja-JP" dirty="0">
                <a:ea typeface="MS PGothic" panose="020B0600070205080204" pitchFamily="34" charset="-128"/>
              </a:rPr>
              <a:t>},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ja-JP" dirty="0">
                <a:ea typeface="MS PGothic" panose="020B0600070205080204" pitchFamily="34" charset="-128"/>
              </a:rPr>
              <a:t>	where </a:t>
            </a:r>
            <a:r>
              <a:rPr lang="en-US" altLang="ja-JP" b="1" dirty="0">
                <a:ea typeface="MS PGothic" panose="020B0600070205080204" pitchFamily="34" charset="-128"/>
              </a:rPr>
              <a:t>x</a:t>
            </a:r>
            <a:r>
              <a:rPr lang="en-US" altLang="ja-JP" i="1" baseline="-25000" dirty="0">
                <a:ea typeface="MS PGothic" panose="020B0600070205080204" pitchFamily="34" charset="-128"/>
              </a:rPr>
              <a:t>i</a:t>
            </a:r>
            <a:r>
              <a:rPr lang="en-US" altLang="ja-JP" dirty="0">
                <a:ea typeface="MS PGothic" panose="020B0600070205080204" pitchFamily="34" charset="-128"/>
              </a:rPr>
              <a:t> = (</a:t>
            </a:r>
            <a:r>
              <a:rPr lang="en-US" altLang="ja-JP" i="1" dirty="0">
                <a:ea typeface="MS PGothic" panose="020B0600070205080204" pitchFamily="34" charset="-128"/>
              </a:rPr>
              <a:t>x</a:t>
            </a:r>
            <a:r>
              <a:rPr lang="en-US" altLang="ja-JP" i="1" baseline="-25000" dirty="0">
                <a:ea typeface="MS PGothic" panose="020B0600070205080204" pitchFamily="34" charset="-128"/>
              </a:rPr>
              <a:t>i</a:t>
            </a:r>
            <a:r>
              <a:rPr lang="en-US" altLang="ja-JP" baseline="-25000" dirty="0">
                <a:ea typeface="MS PGothic" panose="020B0600070205080204" pitchFamily="34" charset="-128"/>
              </a:rPr>
              <a:t>1</a:t>
            </a:r>
            <a:r>
              <a:rPr lang="en-US" altLang="ja-JP" dirty="0">
                <a:ea typeface="MS PGothic" panose="020B0600070205080204" pitchFamily="34" charset="-128"/>
              </a:rPr>
              <a:t>, </a:t>
            </a:r>
            <a:r>
              <a:rPr lang="en-US" altLang="ja-JP" i="1" dirty="0">
                <a:ea typeface="MS PGothic" panose="020B0600070205080204" pitchFamily="34" charset="-128"/>
              </a:rPr>
              <a:t>x</a:t>
            </a:r>
            <a:r>
              <a:rPr lang="en-US" altLang="ja-JP" i="1" baseline="-25000" dirty="0">
                <a:ea typeface="MS PGothic" panose="020B0600070205080204" pitchFamily="34" charset="-128"/>
              </a:rPr>
              <a:t>i</a:t>
            </a:r>
            <a:r>
              <a:rPr lang="en-US" altLang="ja-JP" baseline="-25000" dirty="0">
                <a:ea typeface="MS PGothic" panose="020B0600070205080204" pitchFamily="34" charset="-128"/>
              </a:rPr>
              <a:t>2</a:t>
            </a:r>
            <a:r>
              <a:rPr lang="en-US" altLang="ja-JP" dirty="0">
                <a:ea typeface="MS PGothic" panose="020B0600070205080204" pitchFamily="34" charset="-128"/>
              </a:rPr>
              <a:t>, …, </a:t>
            </a:r>
            <a:r>
              <a:rPr lang="en-US" altLang="ja-JP" i="1" dirty="0" err="1">
                <a:ea typeface="MS PGothic" panose="020B0600070205080204" pitchFamily="34" charset="-128"/>
              </a:rPr>
              <a:t>x</a:t>
            </a:r>
            <a:r>
              <a:rPr lang="en-US" altLang="ja-JP" i="1" baseline="-25000" dirty="0" err="1">
                <a:ea typeface="MS PGothic" panose="020B0600070205080204" pitchFamily="34" charset="-128"/>
              </a:rPr>
              <a:t>ir</a:t>
            </a:r>
            <a:r>
              <a:rPr lang="en-US" altLang="ja-JP" dirty="0">
                <a:ea typeface="MS PGothic" panose="020B0600070205080204" pitchFamily="34" charset="-128"/>
              </a:rPr>
              <a:t>) is a </a:t>
            </a:r>
            <a:r>
              <a:rPr lang="en-US" altLang="ja-JP" dirty="0">
                <a:solidFill>
                  <a:srgbClr val="3333CC"/>
                </a:solidFill>
                <a:ea typeface="MS PGothic" panose="020B0600070205080204" pitchFamily="34" charset="-128"/>
              </a:rPr>
              <a:t>vector</a:t>
            </a:r>
            <a:r>
              <a:rPr lang="en-US" altLang="ja-JP" dirty="0">
                <a:ea typeface="MS PGothic" panose="020B0600070205080204" pitchFamily="34" charset="-128"/>
              </a:rPr>
              <a:t> in a real-valued space </a:t>
            </a:r>
            <a:r>
              <a:rPr lang="en-US" altLang="ja-JP" i="1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dirty="0">
                <a:ea typeface="MS PGothic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i="1" dirty="0">
                <a:ea typeface="MS PGothic" panose="020B0600070205080204" pitchFamily="34" charset="-128"/>
              </a:rPr>
              <a:t>R</a:t>
            </a:r>
            <a:r>
              <a:rPr lang="en-US" altLang="ja-JP" i="1" baseline="30000" dirty="0">
                <a:ea typeface="MS PGothic" panose="020B0600070205080204" pitchFamily="34" charset="-128"/>
              </a:rPr>
              <a:t>r</a:t>
            </a:r>
            <a:r>
              <a:rPr lang="en-US" altLang="ja-JP" dirty="0">
                <a:ea typeface="MS PGothic" panose="020B0600070205080204" pitchFamily="34" charset="-128"/>
              </a:rPr>
              <a:t>, and </a:t>
            </a:r>
            <a:r>
              <a:rPr lang="en-US" altLang="ja-JP" i="1" dirty="0">
                <a:ea typeface="MS PGothic" panose="020B0600070205080204" pitchFamily="34" charset="-128"/>
              </a:rPr>
              <a:t>r</a:t>
            </a:r>
            <a:r>
              <a:rPr lang="en-US" altLang="ja-JP" dirty="0">
                <a:ea typeface="MS PGothic" panose="020B0600070205080204" pitchFamily="34" charset="-128"/>
              </a:rPr>
              <a:t> is the number of attributes (dimensions) in the data. </a:t>
            </a:r>
          </a:p>
          <a:p>
            <a:pPr eaLnBrk="1" hangingPunct="1"/>
            <a:r>
              <a:rPr lang="en-US" altLang="ja-JP" dirty="0">
                <a:ea typeface="MS PGothic" panose="020B0600070205080204" pitchFamily="34" charset="-128"/>
              </a:rPr>
              <a:t>The </a:t>
            </a:r>
            <a:r>
              <a:rPr lang="en-US" altLang="ja-JP" i="1" dirty="0">
                <a:ea typeface="MS PGothic" panose="020B0600070205080204" pitchFamily="34" charset="-128"/>
              </a:rPr>
              <a:t>k</a:t>
            </a:r>
            <a:r>
              <a:rPr lang="en-US" altLang="ja-JP" dirty="0">
                <a:ea typeface="MS PGothic" panose="020B0600070205080204" pitchFamily="34" charset="-128"/>
              </a:rPr>
              <a:t>-means algorithm partitions the given data into </a:t>
            </a:r>
            <a:r>
              <a:rPr lang="en-US" altLang="ja-JP" i="1" dirty="0">
                <a:ea typeface="MS PGothic" panose="020B0600070205080204" pitchFamily="34" charset="-128"/>
              </a:rPr>
              <a:t>k</a:t>
            </a:r>
            <a:r>
              <a:rPr lang="en-US" altLang="ja-JP" dirty="0">
                <a:ea typeface="MS PGothic" panose="020B0600070205080204" pitchFamily="34" charset="-128"/>
              </a:rPr>
              <a:t> clusters. </a:t>
            </a:r>
          </a:p>
          <a:p>
            <a:pPr lvl="1" eaLnBrk="1" hangingPunct="1"/>
            <a:r>
              <a:rPr lang="en-US" altLang="ja-JP" dirty="0">
                <a:ea typeface="MS PGothic" panose="020B0600070205080204" pitchFamily="34" charset="-128"/>
              </a:rPr>
              <a:t>Each cluster has a cluster </a:t>
            </a:r>
            <a:r>
              <a:rPr lang="en-US" altLang="ja-JP" b="1" dirty="0">
                <a:ea typeface="MS PGothic" panose="020B0600070205080204" pitchFamily="34" charset="-128"/>
              </a:rPr>
              <a:t>center</a:t>
            </a:r>
            <a:r>
              <a:rPr lang="en-US" altLang="ja-JP" dirty="0">
                <a:ea typeface="MS PGothic" panose="020B0600070205080204" pitchFamily="34" charset="-128"/>
              </a:rPr>
              <a:t>, called </a:t>
            </a:r>
            <a:r>
              <a:rPr lang="en-US" altLang="ja-JP" b="1" dirty="0">
                <a:solidFill>
                  <a:srgbClr val="FF0000"/>
                </a:solidFill>
                <a:ea typeface="MS PGothic" panose="020B0600070205080204" pitchFamily="34" charset="-128"/>
              </a:rPr>
              <a:t>centroid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ja-JP" i="1" dirty="0">
                <a:ea typeface="MS PGothic" panose="020B0600070205080204" pitchFamily="34" charset="-128"/>
              </a:rPr>
              <a:t>k</a:t>
            </a:r>
            <a:r>
              <a:rPr lang="en-US" altLang="ja-JP" dirty="0">
                <a:ea typeface="MS PGothic" panose="020B0600070205080204" pitchFamily="34" charset="-128"/>
              </a:rPr>
              <a:t> is specified by the user 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DD2998AF-FCE2-6BBF-F00F-D0A2205E0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K-means algorithm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FF434EFE-1412-C83B-C3C0-0DF715551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27163"/>
            <a:ext cx="8229600" cy="4211637"/>
          </a:xfrm>
        </p:spPr>
        <p:txBody>
          <a:bodyPr/>
          <a:lstStyle/>
          <a:p>
            <a:pPr eaLnBrk="1" hangingPunct="1"/>
            <a:r>
              <a:rPr lang="en-US" altLang="en-US" dirty="0"/>
              <a:t>Given </a:t>
            </a:r>
            <a:r>
              <a:rPr lang="en-US" altLang="en-US" i="1" dirty="0"/>
              <a:t>k</a:t>
            </a:r>
            <a:r>
              <a:rPr lang="en-US" altLang="en-US" dirty="0"/>
              <a:t>, the </a:t>
            </a:r>
            <a:r>
              <a:rPr lang="en-US" altLang="en-US" i="1" dirty="0"/>
              <a:t>k-means</a:t>
            </a:r>
            <a:r>
              <a:rPr lang="en-US" altLang="en-US" dirty="0"/>
              <a:t> algorithm works as follows:</a:t>
            </a:r>
            <a:r>
              <a:rPr lang="en-US" altLang="en-US" sz="2600" dirty="0"/>
              <a:t> </a:t>
            </a:r>
          </a:p>
          <a:p>
            <a:pPr lvl="1" eaLnBrk="1" hangingPunct="1">
              <a:buFont typeface="Wingdings" panose="05000000000000000000" pitchFamily="2" charset="2"/>
              <a:buAutoNum type="arabicParenR"/>
            </a:pPr>
            <a:r>
              <a:rPr lang="en-US" altLang="en-US" dirty="0"/>
              <a:t>Randomly choose </a:t>
            </a:r>
            <a:r>
              <a:rPr lang="en-US" altLang="en-US" i="1" dirty="0"/>
              <a:t>k</a:t>
            </a:r>
            <a:r>
              <a:rPr lang="en-US" altLang="en-US" dirty="0"/>
              <a:t> data points (</a:t>
            </a:r>
            <a:r>
              <a:rPr lang="en-US" altLang="en-US" dirty="0">
                <a:solidFill>
                  <a:srgbClr val="3333CC"/>
                </a:solidFill>
              </a:rPr>
              <a:t>seeds</a:t>
            </a:r>
            <a:r>
              <a:rPr lang="en-US" altLang="en-US" dirty="0"/>
              <a:t>) to be the initial </a:t>
            </a:r>
            <a:r>
              <a:rPr lang="en-US" altLang="en-US" dirty="0">
                <a:solidFill>
                  <a:srgbClr val="FF0000"/>
                </a:solidFill>
              </a:rPr>
              <a:t>centroids</a:t>
            </a:r>
            <a:r>
              <a:rPr lang="en-US" altLang="en-US" dirty="0"/>
              <a:t>, cluster centers</a:t>
            </a:r>
          </a:p>
          <a:p>
            <a:pPr lvl="1" eaLnBrk="1" hangingPunct="1">
              <a:buFont typeface="Wingdings" panose="05000000000000000000" pitchFamily="2" charset="2"/>
              <a:buAutoNum type="arabicParenR"/>
            </a:pPr>
            <a:r>
              <a:rPr lang="en-US" altLang="en-US" dirty="0">
                <a:solidFill>
                  <a:srgbClr val="000000"/>
                </a:solidFill>
              </a:rPr>
              <a:t>Assign each data point to the closest </a:t>
            </a:r>
            <a:r>
              <a:rPr lang="en-US" altLang="en-US" dirty="0">
                <a:solidFill>
                  <a:srgbClr val="FF0000"/>
                </a:solidFill>
              </a:rPr>
              <a:t>centroid</a:t>
            </a:r>
          </a:p>
          <a:p>
            <a:pPr lvl="1" eaLnBrk="1" hangingPunct="1">
              <a:buFont typeface="Wingdings" panose="05000000000000000000" pitchFamily="2" charset="2"/>
              <a:buAutoNum type="arabicParenR"/>
            </a:pPr>
            <a:r>
              <a:rPr lang="en-US" altLang="en-US" dirty="0"/>
              <a:t>Re-compute the </a:t>
            </a:r>
            <a:r>
              <a:rPr lang="en-US" altLang="en-US" dirty="0">
                <a:solidFill>
                  <a:srgbClr val="FF0000"/>
                </a:solidFill>
              </a:rPr>
              <a:t>centroids</a:t>
            </a:r>
            <a:r>
              <a:rPr lang="en-US" altLang="en-US" dirty="0"/>
              <a:t> using the current cluster memberships.</a:t>
            </a:r>
          </a:p>
          <a:p>
            <a:pPr lvl="1" eaLnBrk="1" hangingPunct="1">
              <a:buFont typeface="Wingdings" panose="05000000000000000000" pitchFamily="2" charset="2"/>
              <a:buAutoNum type="arabicParenR"/>
            </a:pPr>
            <a:r>
              <a:rPr lang="en-US" altLang="en-US" dirty="0"/>
              <a:t>If a convergence criterion is not met, go to </a:t>
            </a:r>
            <a:r>
              <a:rPr lang="en-US" altLang="en-US" dirty="0">
                <a:solidFill>
                  <a:srgbClr val="3333CC"/>
                </a:solidFill>
              </a:rPr>
              <a:t>2).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E794493-2105-0A30-8DFA-7856B0E0E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Stopping/convergence criterion </a:t>
            </a: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0857806-A6D4-365D-2DE5-8150869E3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4970462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ja-JP">
                <a:ea typeface="MS PGothic" panose="020B0600070205080204" pitchFamily="34" charset="-128"/>
              </a:rPr>
              <a:t>no (or minimum) re-assignments of data points to different clusters, 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endParaRPr lang="en-US" altLang="ja-JP">
              <a:ea typeface="MS PGothic" panose="020B0600070205080204" pitchFamily="34" charset="-128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endParaRPr lang="en-US" altLang="ja-JP">
              <a:ea typeface="MS PGothic" panose="020B0600070205080204" pitchFamily="34" charset="-128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ja-JP">
                <a:ea typeface="MS PGothic" panose="020B0600070205080204" pitchFamily="34" charset="-128"/>
              </a:rPr>
              <a:t>Or no (or minimum) change of centroids</a:t>
            </a:r>
          </a:p>
          <a:p>
            <a:pPr marL="571500" indent="-571500" algn="ctr" eaLnBrk="1" hangingPunct="1">
              <a:buFont typeface="Wingdings" panose="05000000000000000000" pitchFamily="2" charset="2"/>
              <a:buNone/>
            </a:pPr>
            <a:r>
              <a:rPr lang="en-US" altLang="ja-JP" sz="2400">
                <a:ea typeface="MS PGothic" panose="020B0600070205080204" pitchFamily="34" charset="-128"/>
              </a:rPr>
              <a:t>|Previous centriod – current centriod| &lt; threshold</a:t>
            </a:r>
            <a:r>
              <a:rPr lang="en-US" altLang="ja-JP"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B509FA7D-D8EC-9D56-6175-2DB0AC79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JO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3AEBB1ED-66E0-CA89-BF1B-05BF838EE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pic>
        <p:nvPicPr>
          <p:cNvPr id="148483" name="Picture 3">
            <a:extLst>
              <a:ext uri="{FF2B5EF4-FFF2-40B4-BE49-F238E27FC236}">
                <a16:creationId xmlns:a16="http://schemas.microsoft.com/office/drawing/2014/main" id="{6610E43B-0E58-4C62-05DF-31FC96F975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163" y="1174750"/>
            <a:ext cx="7994650" cy="4765675"/>
          </a:xfrm>
          <a:noFill/>
        </p:spPr>
      </p:pic>
      <p:sp>
        <p:nvSpPr>
          <p:cNvPr id="148484" name="Text Box 4">
            <a:extLst>
              <a:ext uri="{FF2B5EF4-FFF2-40B4-BE49-F238E27FC236}">
                <a16:creationId xmlns:a16="http://schemas.microsoft.com/office/drawing/2014/main" id="{23949649-B075-5835-B67F-33FE655DF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4329113"/>
            <a:ext cx="647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3200"/>
              <a:t>+</a:t>
            </a:r>
          </a:p>
        </p:txBody>
      </p:sp>
      <p:sp>
        <p:nvSpPr>
          <p:cNvPr id="148485" name="Text Box 5">
            <a:extLst>
              <a:ext uri="{FF2B5EF4-FFF2-40B4-BE49-F238E27FC236}">
                <a16:creationId xmlns:a16="http://schemas.microsoft.com/office/drawing/2014/main" id="{97AEA83F-65B9-F1E9-0CB5-B39781A35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005263"/>
            <a:ext cx="647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3200"/>
              <a:t>+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55199489-197F-A43C-B75B-43BC2B569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 (cont …)</a:t>
            </a:r>
          </a:p>
        </p:txBody>
      </p:sp>
      <p:pic>
        <p:nvPicPr>
          <p:cNvPr id="149507" name="Picture 3">
            <a:extLst>
              <a:ext uri="{FF2B5EF4-FFF2-40B4-BE49-F238E27FC236}">
                <a16:creationId xmlns:a16="http://schemas.microsoft.com/office/drawing/2014/main" id="{A0743C9E-8B20-D2F3-5165-30CFA00935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238" y="1233488"/>
            <a:ext cx="7993062" cy="4843462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2E1373C7-AC18-E2F7-2AB4-80A1852FF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812" y="201612"/>
            <a:ext cx="8229600" cy="527050"/>
          </a:xfrm>
        </p:spPr>
        <p:txBody>
          <a:bodyPr/>
          <a:lstStyle/>
          <a:p>
            <a:pPr eaLnBrk="1" hangingPunct="1"/>
            <a:r>
              <a:rPr lang="en-US" altLang="ja-JP" dirty="0">
                <a:ea typeface="MS PGothic" panose="020B0600070205080204" pitchFamily="34" charset="-128"/>
              </a:rPr>
              <a:t>Strengths of k-means </a:t>
            </a:r>
            <a:endParaRPr lang="en-US" altLang="en-US" dirty="0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C06723CB-5724-4C73-A3DA-3D74B129E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110538" cy="4932363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Strengths: </a:t>
            </a:r>
          </a:p>
          <a:p>
            <a:pPr lvl="1" eaLnBrk="1" hangingPunct="1"/>
            <a:r>
              <a:rPr lang="en-US" altLang="en-US" sz="2200" dirty="0"/>
              <a:t>Simple: easy to understand and to implement</a:t>
            </a:r>
          </a:p>
          <a:p>
            <a:pPr lvl="1" eaLnBrk="1" hangingPunct="1"/>
            <a:r>
              <a:rPr lang="en-US" altLang="en-US" sz="2200" dirty="0"/>
              <a:t>Efficient: </a:t>
            </a:r>
            <a:r>
              <a:rPr lang="en-US" altLang="ja-JP" sz="2200" dirty="0">
                <a:ea typeface="MS PGothic" panose="020B0600070205080204" pitchFamily="34" charset="-128"/>
              </a:rPr>
              <a:t>Time complexity: </a:t>
            </a:r>
            <a:r>
              <a:rPr lang="en-US" altLang="ja-JP" sz="2200" i="1" dirty="0">
                <a:ea typeface="MS PGothic" panose="020B0600070205080204" pitchFamily="34" charset="-128"/>
              </a:rPr>
              <a:t>O</a:t>
            </a:r>
            <a:r>
              <a:rPr lang="en-US" altLang="ja-JP" sz="2200" dirty="0">
                <a:ea typeface="MS PGothic" panose="020B0600070205080204" pitchFamily="34" charset="-128"/>
              </a:rPr>
              <a:t>(</a:t>
            </a:r>
            <a:r>
              <a:rPr lang="en-US" altLang="ja-JP" sz="2200" i="1" dirty="0" err="1">
                <a:ea typeface="MS PGothic" panose="020B0600070205080204" pitchFamily="34" charset="-128"/>
              </a:rPr>
              <a:t>tkn</a:t>
            </a:r>
            <a:r>
              <a:rPr lang="en-US" altLang="ja-JP" sz="2200" dirty="0">
                <a:ea typeface="MS PGothic" panose="020B0600070205080204" pitchFamily="34" charset="-128"/>
              </a:rPr>
              <a:t>),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ja-JP" sz="2200" dirty="0">
                <a:ea typeface="MS PGothic" panose="020B0600070205080204" pitchFamily="34" charset="-128"/>
              </a:rPr>
              <a:t>	where </a:t>
            </a:r>
            <a:r>
              <a:rPr lang="en-US" altLang="ja-JP" sz="2200" i="1" dirty="0">
                <a:ea typeface="MS PGothic" panose="020B0600070205080204" pitchFamily="34" charset="-128"/>
              </a:rPr>
              <a:t>n</a:t>
            </a:r>
            <a:r>
              <a:rPr lang="en-US" altLang="ja-JP" sz="2200" dirty="0">
                <a:ea typeface="MS PGothic" panose="020B0600070205080204" pitchFamily="34" charset="-128"/>
              </a:rPr>
              <a:t> is the number of data points,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ja-JP" sz="2200" dirty="0">
                <a:ea typeface="MS PGothic" panose="020B0600070205080204" pitchFamily="34" charset="-128"/>
              </a:rPr>
              <a:t>	</a:t>
            </a:r>
            <a:r>
              <a:rPr lang="en-US" altLang="ja-JP" sz="2200" i="1" dirty="0">
                <a:ea typeface="MS PGothic" panose="020B0600070205080204" pitchFamily="34" charset="-128"/>
              </a:rPr>
              <a:t>k</a:t>
            </a:r>
            <a:r>
              <a:rPr lang="en-US" altLang="ja-JP" sz="2200" dirty="0">
                <a:ea typeface="MS PGothic" panose="020B0600070205080204" pitchFamily="34" charset="-128"/>
              </a:rPr>
              <a:t> is the number of clusters, and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ja-JP" sz="2200" dirty="0">
                <a:ea typeface="MS PGothic" panose="020B0600070205080204" pitchFamily="34" charset="-128"/>
              </a:rPr>
              <a:t>	</a:t>
            </a:r>
            <a:r>
              <a:rPr lang="en-US" altLang="ja-JP" sz="2200" i="1" dirty="0">
                <a:ea typeface="MS PGothic" panose="020B0600070205080204" pitchFamily="34" charset="-128"/>
              </a:rPr>
              <a:t>t </a:t>
            </a:r>
            <a:r>
              <a:rPr lang="en-US" altLang="ja-JP" sz="2200" dirty="0">
                <a:ea typeface="MS PGothic" panose="020B0600070205080204" pitchFamily="34" charset="-128"/>
              </a:rPr>
              <a:t>is the number of iterations. </a:t>
            </a:r>
          </a:p>
          <a:p>
            <a:pPr lvl="1" eaLnBrk="1" hangingPunct="1"/>
            <a:r>
              <a:rPr lang="en-US" altLang="ja-JP" sz="2200" dirty="0">
                <a:ea typeface="MS PGothic" panose="020B0600070205080204" pitchFamily="34" charset="-128"/>
              </a:rPr>
              <a:t>Since both </a:t>
            </a:r>
            <a:r>
              <a:rPr lang="en-US" altLang="ja-JP" sz="2200" i="1" dirty="0">
                <a:ea typeface="MS PGothic" panose="020B0600070205080204" pitchFamily="34" charset="-128"/>
              </a:rPr>
              <a:t>k</a:t>
            </a:r>
            <a:r>
              <a:rPr lang="en-US" altLang="ja-JP" sz="2200" dirty="0">
                <a:ea typeface="MS PGothic" panose="020B0600070205080204" pitchFamily="34" charset="-128"/>
              </a:rPr>
              <a:t> and </a:t>
            </a:r>
            <a:r>
              <a:rPr lang="en-US" altLang="ja-JP" sz="2200" i="1" dirty="0">
                <a:ea typeface="MS PGothic" panose="020B0600070205080204" pitchFamily="34" charset="-128"/>
              </a:rPr>
              <a:t>t</a:t>
            </a:r>
            <a:r>
              <a:rPr lang="en-US" altLang="ja-JP" sz="2200" dirty="0">
                <a:ea typeface="MS PGothic" panose="020B0600070205080204" pitchFamily="34" charset="-128"/>
              </a:rPr>
              <a:t> are small. </a:t>
            </a:r>
            <a:r>
              <a:rPr lang="en-US" altLang="ja-JP" sz="2200" i="1" dirty="0">
                <a:ea typeface="MS PGothic" panose="020B0600070205080204" pitchFamily="34" charset="-128"/>
              </a:rPr>
              <a:t>k</a:t>
            </a:r>
            <a:r>
              <a:rPr lang="en-US" altLang="ja-JP" sz="2200" dirty="0">
                <a:ea typeface="MS PGothic" panose="020B0600070205080204" pitchFamily="34" charset="-128"/>
              </a:rPr>
              <a:t>-means is considered a linear algorithm. </a:t>
            </a:r>
          </a:p>
          <a:p>
            <a:pPr eaLnBrk="1" hangingPunct="1"/>
            <a:r>
              <a:rPr lang="en-US" altLang="en-US" sz="2600" dirty="0"/>
              <a:t>K-means is the most popular clustering algorithm.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7BC2-AD3E-304E-9A5F-91DC6AF6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4980-FB47-92CB-A1D9-F872C37D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What is clustering for?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Hieratical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203576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3F6CEE8C-8A45-F5C5-9049-CC7C8C28C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k-means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1EF11BA1-300D-1D80-29DC-2FA119500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The algorithm is only applicable if the </a:t>
            </a:r>
            <a:r>
              <a:rPr lang="en-US" altLang="ja-JP">
                <a:solidFill>
                  <a:srgbClr val="FF0000"/>
                </a:solidFill>
                <a:ea typeface="MS PGothic" panose="020B0600070205080204" pitchFamily="34" charset="-128"/>
              </a:rPr>
              <a:t>mean</a:t>
            </a:r>
            <a:r>
              <a:rPr lang="en-US" altLang="ja-JP">
                <a:ea typeface="MS PGothic" panose="020B0600070205080204" pitchFamily="34" charset="-128"/>
              </a:rPr>
              <a:t> is defined. 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For categorical data, </a:t>
            </a:r>
            <a:r>
              <a:rPr lang="en-US" altLang="en-US" i="1">
                <a:solidFill>
                  <a:srgbClr val="FF0000"/>
                </a:solidFill>
              </a:rPr>
              <a:t>k</a:t>
            </a:r>
            <a:r>
              <a:rPr lang="en-US" altLang="en-US">
                <a:solidFill>
                  <a:srgbClr val="FF0000"/>
                </a:solidFill>
              </a:rPr>
              <a:t>-mode - the centroid is represented by most frequent values. </a:t>
            </a:r>
          </a:p>
          <a:p>
            <a:pPr eaLnBrk="1" hangingPunct="1"/>
            <a:r>
              <a:rPr lang="en-US" altLang="en-US"/>
              <a:t>The user needs to specify </a:t>
            </a:r>
            <a:r>
              <a:rPr lang="en-US" altLang="en-US" i="1">
                <a:solidFill>
                  <a:srgbClr val="FF0000"/>
                </a:solidFill>
              </a:rPr>
              <a:t>k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The algorithm is sensitive to </a:t>
            </a:r>
            <a:r>
              <a:rPr lang="en-US" altLang="ja-JP" b="1">
                <a:solidFill>
                  <a:srgbClr val="FF0000"/>
                </a:solidFill>
                <a:ea typeface="MS PGothic" panose="020B0600070205080204" pitchFamily="34" charset="-128"/>
              </a:rPr>
              <a:t>outliers</a:t>
            </a:r>
          </a:p>
          <a:p>
            <a:pPr lvl="1" eaLnBrk="1" hangingPunct="1"/>
            <a:r>
              <a:rPr lang="en-US" altLang="ja-JP">
                <a:ea typeface="MS PGothic" panose="020B0600070205080204" pitchFamily="34" charset="-128"/>
              </a:rPr>
              <a:t>Outliers are data points that are very far away from other data points. </a:t>
            </a:r>
          </a:p>
          <a:p>
            <a:pPr lvl="1" eaLnBrk="1" hangingPunct="1"/>
            <a:r>
              <a:rPr lang="en-US" altLang="ja-JP">
                <a:ea typeface="MS PGothic" panose="020B0600070205080204" pitchFamily="34" charset="-128"/>
              </a:rPr>
              <a:t>Outliers could be errors in the data recording or some special data points with very different values. </a:t>
            </a:r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8247725A-F805-DE00-DBEA-36F57D7AF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Weaknesses of k-means: Problems with outliers</a:t>
            </a:r>
          </a:p>
        </p:txBody>
      </p:sp>
      <p:pic>
        <p:nvPicPr>
          <p:cNvPr id="153603" name="Picture 3">
            <a:extLst>
              <a:ext uri="{FF2B5EF4-FFF2-40B4-BE49-F238E27FC236}">
                <a16:creationId xmlns:a16="http://schemas.microsoft.com/office/drawing/2014/main" id="{3415B99A-C8E0-BB98-2558-19C65E15E0B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82725"/>
            <a:ext cx="8229600" cy="49704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F51D468F-37DA-36F7-D700-8A9F12090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Weaknesses of k-means: To deal with outliers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600BE066-9AA1-CE65-D93E-2713E92FE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04925"/>
            <a:ext cx="8229600" cy="4645025"/>
          </a:xfrm>
        </p:spPr>
        <p:txBody>
          <a:bodyPr/>
          <a:lstStyle/>
          <a:p>
            <a:pPr eaLnBrk="1" hangingPunct="1"/>
            <a:r>
              <a:rPr lang="en-US" altLang="ja-JP" sz="2600">
                <a:ea typeface="MS PGothic" panose="020B0600070205080204" pitchFamily="34" charset="-128"/>
              </a:rPr>
              <a:t>One method is to remove some data points in the clustering process that are much further away from the centroids than other data points. </a:t>
            </a:r>
          </a:p>
          <a:p>
            <a:pPr lvl="1" eaLnBrk="1" hangingPunct="1"/>
            <a:r>
              <a:rPr lang="en-US" altLang="ja-JP" sz="2200">
                <a:ea typeface="MS PGothic" panose="020B0600070205080204" pitchFamily="34" charset="-128"/>
              </a:rPr>
              <a:t>To be safe, we may want to monitor these possible outliers over a few iterations and then decide to remove them. </a:t>
            </a:r>
          </a:p>
          <a:p>
            <a:pPr eaLnBrk="1" hangingPunct="1"/>
            <a:r>
              <a:rPr lang="en-US" altLang="ja-JP" sz="2600">
                <a:ea typeface="MS PGothic" panose="020B0600070205080204" pitchFamily="34" charset="-128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 eaLnBrk="1" hangingPunct="1"/>
            <a:r>
              <a:rPr lang="en-US" altLang="en-US" sz="2200"/>
              <a:t>Assign the rest of the data points to the clusters by distance or similarity comparison, or classification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FD515956-38A0-04ED-5D7B-F3D05BC58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4249"/>
            <a:ext cx="8229600" cy="682626"/>
          </a:xfrm>
        </p:spPr>
        <p:txBody>
          <a:bodyPr/>
          <a:lstStyle/>
          <a:p>
            <a:pPr eaLnBrk="1" hangingPunct="1"/>
            <a:r>
              <a:rPr lang="en-US" altLang="en-US" dirty="0"/>
              <a:t>K-means summary</a:t>
            </a:r>
          </a:p>
        </p:txBody>
      </p:sp>
      <p:sp>
        <p:nvSpPr>
          <p:cNvPr id="158723" name="AutoShape 3">
            <a:extLst>
              <a:ext uri="{FF2B5EF4-FFF2-40B4-BE49-F238E27FC236}">
                <a16:creationId xmlns:a16="http://schemas.microsoft.com/office/drawing/2014/main" id="{2B300E09-04B9-42E8-B201-8CAFCE8424B4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016000"/>
            <a:ext cx="82296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dirty="0">
                <a:ea typeface="MS PGothic" panose="020B0600070205080204" pitchFamily="34" charset="-128"/>
              </a:rPr>
              <a:t>Despite weaknesses, </a:t>
            </a:r>
            <a:r>
              <a:rPr lang="en-US" altLang="ja-JP" i="1" dirty="0">
                <a:ea typeface="MS PGothic" panose="020B0600070205080204" pitchFamily="34" charset="-128"/>
              </a:rPr>
              <a:t>k</a:t>
            </a:r>
            <a:r>
              <a:rPr lang="en-US" altLang="ja-JP" dirty="0">
                <a:ea typeface="MS PGothic" panose="020B0600070205080204" pitchFamily="34" charset="-128"/>
              </a:rPr>
              <a:t>-means is still the most popular algorithm due to its simplicity and efficiency.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>
                <a:ea typeface="MS PGothic" panose="020B0600070205080204" pitchFamily="34" charset="-128"/>
              </a:rPr>
              <a:t>other clustering algorithms have their own lists of weaknesses.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>
                <a:ea typeface="MS PGothic" panose="020B0600070205080204" pitchFamily="34" charset="-128"/>
              </a:rPr>
              <a:t>No clear evidence that any other clustering algorithm performs better in general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>
                <a:ea typeface="MS PGothic" panose="020B0600070205080204" pitchFamily="34" charset="-128"/>
              </a:rPr>
              <a:t>although they may be more suitable for some specific types of data or applications.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>
                <a:ea typeface="MS PGothic" panose="020B0600070205080204" pitchFamily="34" charset="-128"/>
              </a:rPr>
              <a:t>Comparing different clustering algorithms is a difficult task. No one knows the correct clusters!</a:t>
            </a: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9453-C910-D5BD-5EEA-48A59EC8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Hierarchical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4BE7-8A26-F851-ABA1-90678D350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Hierarchical clustering is another method for clustering</a:t>
            </a:r>
          </a:p>
          <a:p>
            <a:pPr lvl="1"/>
            <a:r>
              <a:rPr lang="en-US" sz="2400" dirty="0"/>
              <a:t>it organizes the data into hierarchy of clusters</a:t>
            </a:r>
          </a:p>
          <a:p>
            <a:r>
              <a:rPr lang="en-US" sz="2400" dirty="0"/>
              <a:t>It is divided into two main categories</a:t>
            </a:r>
          </a:p>
          <a:p>
            <a:pPr lvl="1"/>
            <a:r>
              <a:rPr lang="en-US" sz="2400" dirty="0"/>
              <a:t>Agglomerative clustering (bottom-up)</a:t>
            </a:r>
          </a:p>
          <a:p>
            <a:pPr lvl="1"/>
            <a:r>
              <a:rPr lang="en-US" sz="2400" dirty="0"/>
              <a:t>Divisive clustering (top-down)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925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604C-519D-DF9A-7CEE-529C026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1B21-BB55-277B-CE3E-A1551684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approach the clustering starts by assigning label for each data point in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33806-DA4C-6C3C-5FD3-81A4B4D1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190750"/>
            <a:ext cx="85439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62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604C-519D-DF9A-7CEE-529C026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1B21-BB55-277B-CE3E-A1551684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approach the clustering starts by assigning label for each data point in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33806-DA4C-6C3C-5FD3-81A4B4D1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190750"/>
            <a:ext cx="8543925" cy="41338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DCE92F-E99C-D64B-ED3B-3CD1427455C9}"/>
              </a:ext>
            </a:extLst>
          </p:cNvPr>
          <p:cNvSpPr/>
          <p:nvPr/>
        </p:nvSpPr>
        <p:spPr bwMode="auto">
          <a:xfrm>
            <a:off x="3124200" y="2819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AC816C-4AD0-D720-A026-1815DD8C371F}"/>
              </a:ext>
            </a:extLst>
          </p:cNvPr>
          <p:cNvSpPr/>
          <p:nvPr/>
        </p:nvSpPr>
        <p:spPr bwMode="auto">
          <a:xfrm>
            <a:off x="2554288" y="3200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EA99D5-7E1C-2971-4499-E70D4602D3DC}"/>
              </a:ext>
            </a:extLst>
          </p:cNvPr>
          <p:cNvSpPr/>
          <p:nvPr/>
        </p:nvSpPr>
        <p:spPr bwMode="auto">
          <a:xfrm>
            <a:off x="1371600" y="4270992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EB746-3A8B-C298-FA5E-3E3042730AD6}"/>
              </a:ext>
            </a:extLst>
          </p:cNvPr>
          <p:cNvSpPr/>
          <p:nvPr/>
        </p:nvSpPr>
        <p:spPr bwMode="auto">
          <a:xfrm>
            <a:off x="1295400" y="5410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3F958F-BFC0-1669-2998-E43029FBCB59}"/>
              </a:ext>
            </a:extLst>
          </p:cNvPr>
          <p:cNvSpPr/>
          <p:nvPr/>
        </p:nvSpPr>
        <p:spPr bwMode="auto">
          <a:xfrm>
            <a:off x="2514600" y="5010705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57A857-AA4A-6128-B7F6-6CD915234FAF}"/>
              </a:ext>
            </a:extLst>
          </p:cNvPr>
          <p:cNvSpPr/>
          <p:nvPr/>
        </p:nvSpPr>
        <p:spPr bwMode="auto">
          <a:xfrm>
            <a:off x="4953000" y="4966317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033289-A409-DC38-CE96-347BA620868E}"/>
              </a:ext>
            </a:extLst>
          </p:cNvPr>
          <p:cNvSpPr/>
          <p:nvPr/>
        </p:nvSpPr>
        <p:spPr bwMode="auto">
          <a:xfrm>
            <a:off x="5579878" y="4648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BF2209-C3EF-FD11-5D8D-5F35582429D7}"/>
              </a:ext>
            </a:extLst>
          </p:cNvPr>
          <p:cNvSpPr/>
          <p:nvPr/>
        </p:nvSpPr>
        <p:spPr bwMode="auto">
          <a:xfrm>
            <a:off x="6162846" y="3124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A2CC35-A9E8-5EBC-B371-0A2DE3E1C7F1}"/>
              </a:ext>
            </a:extLst>
          </p:cNvPr>
          <p:cNvSpPr/>
          <p:nvPr/>
        </p:nvSpPr>
        <p:spPr bwMode="auto">
          <a:xfrm>
            <a:off x="6152489" y="5388006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547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604C-519D-DF9A-7CEE-529C026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1B21-BB55-277B-CE3E-A1551684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similar points are joined together in one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33806-DA4C-6C3C-5FD3-81A4B4D1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190750"/>
            <a:ext cx="8543925" cy="41338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DCE92F-E99C-D64B-ED3B-3CD1427455C9}"/>
              </a:ext>
            </a:extLst>
          </p:cNvPr>
          <p:cNvSpPr/>
          <p:nvPr/>
        </p:nvSpPr>
        <p:spPr bwMode="auto">
          <a:xfrm>
            <a:off x="3124200" y="2819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AC816C-4AD0-D720-A026-1815DD8C371F}"/>
              </a:ext>
            </a:extLst>
          </p:cNvPr>
          <p:cNvSpPr/>
          <p:nvPr/>
        </p:nvSpPr>
        <p:spPr bwMode="auto">
          <a:xfrm>
            <a:off x="2554288" y="3200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EA99D5-7E1C-2971-4499-E70D4602D3DC}"/>
              </a:ext>
            </a:extLst>
          </p:cNvPr>
          <p:cNvSpPr/>
          <p:nvPr/>
        </p:nvSpPr>
        <p:spPr bwMode="auto">
          <a:xfrm>
            <a:off x="1371600" y="4270992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EB746-3A8B-C298-FA5E-3E3042730AD6}"/>
              </a:ext>
            </a:extLst>
          </p:cNvPr>
          <p:cNvSpPr/>
          <p:nvPr/>
        </p:nvSpPr>
        <p:spPr bwMode="auto">
          <a:xfrm>
            <a:off x="1295400" y="5410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3F958F-BFC0-1669-2998-E43029FBCB59}"/>
              </a:ext>
            </a:extLst>
          </p:cNvPr>
          <p:cNvSpPr/>
          <p:nvPr/>
        </p:nvSpPr>
        <p:spPr bwMode="auto">
          <a:xfrm>
            <a:off x="2514600" y="5010705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57A857-AA4A-6128-B7F6-6CD915234FAF}"/>
              </a:ext>
            </a:extLst>
          </p:cNvPr>
          <p:cNvSpPr/>
          <p:nvPr/>
        </p:nvSpPr>
        <p:spPr bwMode="auto">
          <a:xfrm>
            <a:off x="4953000" y="4966317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033289-A409-DC38-CE96-347BA620868E}"/>
              </a:ext>
            </a:extLst>
          </p:cNvPr>
          <p:cNvSpPr/>
          <p:nvPr/>
        </p:nvSpPr>
        <p:spPr bwMode="auto">
          <a:xfrm>
            <a:off x="5579878" y="4648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BF2209-C3EF-FD11-5D8D-5F35582429D7}"/>
              </a:ext>
            </a:extLst>
          </p:cNvPr>
          <p:cNvSpPr/>
          <p:nvPr/>
        </p:nvSpPr>
        <p:spPr bwMode="auto">
          <a:xfrm>
            <a:off x="6162846" y="3124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A2CC35-A9E8-5EBC-B371-0A2DE3E1C7F1}"/>
              </a:ext>
            </a:extLst>
          </p:cNvPr>
          <p:cNvSpPr/>
          <p:nvPr/>
        </p:nvSpPr>
        <p:spPr bwMode="auto">
          <a:xfrm>
            <a:off x="6152489" y="5388006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B777BE-BB6A-A482-4C83-19CAC8315DAB}"/>
              </a:ext>
            </a:extLst>
          </p:cNvPr>
          <p:cNvSpPr/>
          <p:nvPr/>
        </p:nvSpPr>
        <p:spPr bwMode="auto">
          <a:xfrm rot="19448236">
            <a:off x="4633237" y="4526502"/>
            <a:ext cx="1810677" cy="96840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19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604C-519D-DF9A-7CEE-529C026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1B21-BB55-277B-CE3E-A1551684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merging Until you have K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33806-DA4C-6C3C-5FD3-81A4B4D1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190750"/>
            <a:ext cx="8543925" cy="41338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DCE92F-E99C-D64B-ED3B-3CD1427455C9}"/>
              </a:ext>
            </a:extLst>
          </p:cNvPr>
          <p:cNvSpPr/>
          <p:nvPr/>
        </p:nvSpPr>
        <p:spPr bwMode="auto">
          <a:xfrm>
            <a:off x="3124200" y="2819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AC816C-4AD0-D720-A026-1815DD8C371F}"/>
              </a:ext>
            </a:extLst>
          </p:cNvPr>
          <p:cNvSpPr/>
          <p:nvPr/>
        </p:nvSpPr>
        <p:spPr bwMode="auto">
          <a:xfrm>
            <a:off x="2554288" y="3200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EA99D5-7E1C-2971-4499-E70D4602D3DC}"/>
              </a:ext>
            </a:extLst>
          </p:cNvPr>
          <p:cNvSpPr/>
          <p:nvPr/>
        </p:nvSpPr>
        <p:spPr bwMode="auto">
          <a:xfrm>
            <a:off x="1371600" y="4270992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EB746-3A8B-C298-FA5E-3E3042730AD6}"/>
              </a:ext>
            </a:extLst>
          </p:cNvPr>
          <p:cNvSpPr/>
          <p:nvPr/>
        </p:nvSpPr>
        <p:spPr bwMode="auto">
          <a:xfrm>
            <a:off x="1295400" y="5410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3F958F-BFC0-1669-2998-E43029FBCB59}"/>
              </a:ext>
            </a:extLst>
          </p:cNvPr>
          <p:cNvSpPr/>
          <p:nvPr/>
        </p:nvSpPr>
        <p:spPr bwMode="auto">
          <a:xfrm>
            <a:off x="2514600" y="5010705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57A857-AA4A-6128-B7F6-6CD915234FAF}"/>
              </a:ext>
            </a:extLst>
          </p:cNvPr>
          <p:cNvSpPr/>
          <p:nvPr/>
        </p:nvSpPr>
        <p:spPr bwMode="auto">
          <a:xfrm>
            <a:off x="4953000" y="4966317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033289-A409-DC38-CE96-347BA620868E}"/>
              </a:ext>
            </a:extLst>
          </p:cNvPr>
          <p:cNvSpPr/>
          <p:nvPr/>
        </p:nvSpPr>
        <p:spPr bwMode="auto">
          <a:xfrm>
            <a:off x="5579878" y="4648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BF2209-C3EF-FD11-5D8D-5F35582429D7}"/>
              </a:ext>
            </a:extLst>
          </p:cNvPr>
          <p:cNvSpPr/>
          <p:nvPr/>
        </p:nvSpPr>
        <p:spPr bwMode="auto">
          <a:xfrm>
            <a:off x="6162846" y="3124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A2CC35-A9E8-5EBC-B371-0A2DE3E1C7F1}"/>
              </a:ext>
            </a:extLst>
          </p:cNvPr>
          <p:cNvSpPr/>
          <p:nvPr/>
        </p:nvSpPr>
        <p:spPr bwMode="auto">
          <a:xfrm>
            <a:off x="6152489" y="5388006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B777BE-BB6A-A482-4C83-19CAC8315DAB}"/>
              </a:ext>
            </a:extLst>
          </p:cNvPr>
          <p:cNvSpPr/>
          <p:nvPr/>
        </p:nvSpPr>
        <p:spPr bwMode="auto">
          <a:xfrm rot="19448236">
            <a:off x="4633237" y="4526502"/>
            <a:ext cx="1810677" cy="96840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5F8DC5-CE5E-EAFC-7461-9D9F709A131C}"/>
              </a:ext>
            </a:extLst>
          </p:cNvPr>
          <p:cNvSpPr/>
          <p:nvPr/>
        </p:nvSpPr>
        <p:spPr bwMode="auto">
          <a:xfrm rot="19448236">
            <a:off x="2101662" y="2792397"/>
            <a:ext cx="1810677" cy="96840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88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604C-519D-DF9A-7CEE-529C026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1B21-BB55-277B-CE3E-A1551684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merging Until you have K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33806-DA4C-6C3C-5FD3-81A4B4D1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190750"/>
            <a:ext cx="8543925" cy="41338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DCE92F-E99C-D64B-ED3B-3CD1427455C9}"/>
              </a:ext>
            </a:extLst>
          </p:cNvPr>
          <p:cNvSpPr/>
          <p:nvPr/>
        </p:nvSpPr>
        <p:spPr bwMode="auto">
          <a:xfrm>
            <a:off x="3124200" y="2819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AC816C-4AD0-D720-A026-1815DD8C371F}"/>
              </a:ext>
            </a:extLst>
          </p:cNvPr>
          <p:cNvSpPr/>
          <p:nvPr/>
        </p:nvSpPr>
        <p:spPr bwMode="auto">
          <a:xfrm>
            <a:off x="2554288" y="3200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EA99D5-7E1C-2971-4499-E70D4602D3DC}"/>
              </a:ext>
            </a:extLst>
          </p:cNvPr>
          <p:cNvSpPr/>
          <p:nvPr/>
        </p:nvSpPr>
        <p:spPr bwMode="auto">
          <a:xfrm>
            <a:off x="1371600" y="4270992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EB746-3A8B-C298-FA5E-3E3042730AD6}"/>
              </a:ext>
            </a:extLst>
          </p:cNvPr>
          <p:cNvSpPr/>
          <p:nvPr/>
        </p:nvSpPr>
        <p:spPr bwMode="auto">
          <a:xfrm>
            <a:off x="1295400" y="5410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3F958F-BFC0-1669-2998-E43029FBCB59}"/>
              </a:ext>
            </a:extLst>
          </p:cNvPr>
          <p:cNvSpPr/>
          <p:nvPr/>
        </p:nvSpPr>
        <p:spPr bwMode="auto">
          <a:xfrm>
            <a:off x="2514600" y="5010705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57A857-AA4A-6128-B7F6-6CD915234FAF}"/>
              </a:ext>
            </a:extLst>
          </p:cNvPr>
          <p:cNvSpPr/>
          <p:nvPr/>
        </p:nvSpPr>
        <p:spPr bwMode="auto">
          <a:xfrm>
            <a:off x="4953000" y="4966317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033289-A409-DC38-CE96-347BA620868E}"/>
              </a:ext>
            </a:extLst>
          </p:cNvPr>
          <p:cNvSpPr/>
          <p:nvPr/>
        </p:nvSpPr>
        <p:spPr bwMode="auto">
          <a:xfrm>
            <a:off x="5579878" y="4648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BF2209-C3EF-FD11-5D8D-5F35582429D7}"/>
              </a:ext>
            </a:extLst>
          </p:cNvPr>
          <p:cNvSpPr/>
          <p:nvPr/>
        </p:nvSpPr>
        <p:spPr bwMode="auto">
          <a:xfrm>
            <a:off x="6162846" y="3124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A2CC35-A9E8-5EBC-B371-0A2DE3E1C7F1}"/>
              </a:ext>
            </a:extLst>
          </p:cNvPr>
          <p:cNvSpPr/>
          <p:nvPr/>
        </p:nvSpPr>
        <p:spPr bwMode="auto">
          <a:xfrm>
            <a:off x="6152489" y="5388006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B777BE-BB6A-A482-4C83-19CAC8315DAB}"/>
              </a:ext>
            </a:extLst>
          </p:cNvPr>
          <p:cNvSpPr/>
          <p:nvPr/>
        </p:nvSpPr>
        <p:spPr bwMode="auto">
          <a:xfrm rot="19448236">
            <a:off x="4633237" y="4526502"/>
            <a:ext cx="1810677" cy="96840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5F8DC5-CE5E-EAFC-7461-9D9F709A131C}"/>
              </a:ext>
            </a:extLst>
          </p:cNvPr>
          <p:cNvSpPr/>
          <p:nvPr/>
        </p:nvSpPr>
        <p:spPr bwMode="auto">
          <a:xfrm rot="19448236">
            <a:off x="2101662" y="2792397"/>
            <a:ext cx="1810677" cy="96840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9A1012-BD44-159D-D79E-E32D6074E049}"/>
              </a:ext>
            </a:extLst>
          </p:cNvPr>
          <p:cNvSpPr/>
          <p:nvPr/>
        </p:nvSpPr>
        <p:spPr bwMode="auto">
          <a:xfrm rot="19448236">
            <a:off x="4328797" y="3801054"/>
            <a:ext cx="2349418" cy="253136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0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F853DF03-B41D-D3DB-ECE9-76DC0F4A8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337" y="152400"/>
            <a:ext cx="8569325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Supervised learning vs. unsupervised learning</a:t>
            </a:r>
          </a:p>
        </p:txBody>
      </p:sp>
      <p:sp>
        <p:nvSpPr>
          <p:cNvPr id="138243" name="Rectangle 6">
            <a:extLst>
              <a:ext uri="{FF2B5EF4-FFF2-40B4-BE49-F238E27FC236}">
                <a16:creationId xmlns:a16="http://schemas.microsoft.com/office/drawing/2014/main" id="{D4140D8B-4578-2E25-F35D-DE420DB0A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8183563" cy="4708525"/>
          </a:xfrm>
          <a:noFill/>
        </p:spPr>
        <p:txBody>
          <a:bodyPr/>
          <a:lstStyle/>
          <a:p>
            <a:pPr eaLnBrk="1" hangingPunct="1"/>
            <a:r>
              <a:rPr lang="en-US" altLang="ja-JP" sz="2800" dirty="0">
                <a:solidFill>
                  <a:srgbClr val="FF0000"/>
                </a:solidFill>
                <a:ea typeface="MS PGothic" panose="020B0600070205080204" pitchFamily="34" charset="-128"/>
              </a:rPr>
              <a:t>Supervised learning</a:t>
            </a:r>
            <a:r>
              <a:rPr lang="en-US" altLang="ja-JP" sz="2800" dirty="0">
                <a:solidFill>
                  <a:srgbClr val="FF5050"/>
                </a:solidFill>
                <a:ea typeface="MS PGothic" panose="020B0600070205080204" pitchFamily="34" charset="-128"/>
              </a:rPr>
              <a:t>: </a:t>
            </a:r>
            <a:r>
              <a:rPr lang="en-US" altLang="ja-JP" sz="2800" dirty="0">
                <a:ea typeface="MS PGothic" panose="020B0600070205080204" pitchFamily="34" charset="-128"/>
              </a:rPr>
              <a:t>Learn from past experience. </a:t>
            </a:r>
          </a:p>
          <a:p>
            <a:pPr lvl="1" eaLnBrk="1" hangingPunct="1"/>
            <a:r>
              <a:rPr lang="en-US" altLang="ja-JP" dirty="0">
                <a:ea typeface="MS PGothic" panose="020B0600070205080204" pitchFamily="34" charset="-128"/>
              </a:rPr>
              <a:t>This experience is represented as labels (class values)</a:t>
            </a:r>
          </a:p>
          <a:p>
            <a:pPr eaLnBrk="1" hangingPunct="1"/>
            <a:r>
              <a:rPr lang="en-US" altLang="ja-JP" sz="2800" dirty="0">
                <a:solidFill>
                  <a:srgbClr val="FF0000"/>
                </a:solidFill>
                <a:ea typeface="MS PGothic" panose="020B0600070205080204" pitchFamily="34" charset="-128"/>
              </a:rPr>
              <a:t>Unsupervised learning</a:t>
            </a:r>
            <a:r>
              <a:rPr lang="en-US" altLang="ja-JP" sz="2800" dirty="0">
                <a:solidFill>
                  <a:srgbClr val="000000"/>
                </a:solidFill>
                <a:ea typeface="MS PGothic" panose="020B0600070205080204" pitchFamily="34" charset="-128"/>
              </a:rPr>
              <a:t>: Try to find connection, based on which you group/segment the data</a:t>
            </a:r>
          </a:p>
          <a:p>
            <a:pPr lvl="1" eaLnBrk="1" hangingPunct="1"/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</a:rPr>
              <a:t>The connection here is the patterns in the data.</a:t>
            </a:r>
          </a:p>
          <a:p>
            <a:pPr lvl="1" eaLnBrk="1" hangingPunct="1"/>
            <a:r>
              <a:rPr lang="en-US" altLang="en-US" sz="2400" dirty="0">
                <a:solidFill>
                  <a:srgbClr val="000000"/>
                </a:solidFill>
                <a:ea typeface="MS PGothic" panose="020B0600070205080204" pitchFamily="34" charset="-128"/>
              </a:rPr>
              <a:t>E.G., Similar examples should be together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604C-519D-DF9A-7CEE-529C026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1B21-BB55-277B-CE3E-A1551684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merging Until you have K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33806-DA4C-6C3C-5FD3-81A4B4D1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190750"/>
            <a:ext cx="8543925" cy="41338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DCE92F-E99C-D64B-ED3B-3CD1427455C9}"/>
              </a:ext>
            </a:extLst>
          </p:cNvPr>
          <p:cNvSpPr/>
          <p:nvPr/>
        </p:nvSpPr>
        <p:spPr bwMode="auto">
          <a:xfrm>
            <a:off x="3124200" y="2819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AC816C-4AD0-D720-A026-1815DD8C371F}"/>
              </a:ext>
            </a:extLst>
          </p:cNvPr>
          <p:cNvSpPr/>
          <p:nvPr/>
        </p:nvSpPr>
        <p:spPr bwMode="auto">
          <a:xfrm>
            <a:off x="2554288" y="3200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EA99D5-7E1C-2971-4499-E70D4602D3DC}"/>
              </a:ext>
            </a:extLst>
          </p:cNvPr>
          <p:cNvSpPr/>
          <p:nvPr/>
        </p:nvSpPr>
        <p:spPr bwMode="auto">
          <a:xfrm>
            <a:off x="1371600" y="4270992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EB746-3A8B-C298-FA5E-3E3042730AD6}"/>
              </a:ext>
            </a:extLst>
          </p:cNvPr>
          <p:cNvSpPr/>
          <p:nvPr/>
        </p:nvSpPr>
        <p:spPr bwMode="auto">
          <a:xfrm>
            <a:off x="1295400" y="5410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3F958F-BFC0-1669-2998-E43029FBCB59}"/>
              </a:ext>
            </a:extLst>
          </p:cNvPr>
          <p:cNvSpPr/>
          <p:nvPr/>
        </p:nvSpPr>
        <p:spPr bwMode="auto">
          <a:xfrm>
            <a:off x="2514600" y="5010705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57A857-AA4A-6128-B7F6-6CD915234FAF}"/>
              </a:ext>
            </a:extLst>
          </p:cNvPr>
          <p:cNvSpPr/>
          <p:nvPr/>
        </p:nvSpPr>
        <p:spPr bwMode="auto">
          <a:xfrm>
            <a:off x="4953000" y="4966317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033289-A409-DC38-CE96-347BA620868E}"/>
              </a:ext>
            </a:extLst>
          </p:cNvPr>
          <p:cNvSpPr/>
          <p:nvPr/>
        </p:nvSpPr>
        <p:spPr bwMode="auto">
          <a:xfrm>
            <a:off x="5579878" y="4648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BF2209-C3EF-FD11-5D8D-5F35582429D7}"/>
              </a:ext>
            </a:extLst>
          </p:cNvPr>
          <p:cNvSpPr/>
          <p:nvPr/>
        </p:nvSpPr>
        <p:spPr bwMode="auto">
          <a:xfrm>
            <a:off x="6162846" y="3124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A2CC35-A9E8-5EBC-B371-0A2DE3E1C7F1}"/>
              </a:ext>
            </a:extLst>
          </p:cNvPr>
          <p:cNvSpPr/>
          <p:nvPr/>
        </p:nvSpPr>
        <p:spPr bwMode="auto">
          <a:xfrm>
            <a:off x="6152489" y="5388006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B777BE-BB6A-A482-4C83-19CAC8315DAB}"/>
              </a:ext>
            </a:extLst>
          </p:cNvPr>
          <p:cNvSpPr/>
          <p:nvPr/>
        </p:nvSpPr>
        <p:spPr bwMode="auto">
          <a:xfrm rot="19448236">
            <a:off x="4633237" y="4526502"/>
            <a:ext cx="1810677" cy="96840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5F8DC5-CE5E-EAFC-7461-9D9F709A131C}"/>
              </a:ext>
            </a:extLst>
          </p:cNvPr>
          <p:cNvSpPr/>
          <p:nvPr/>
        </p:nvSpPr>
        <p:spPr bwMode="auto">
          <a:xfrm rot="19448236">
            <a:off x="2101662" y="2792397"/>
            <a:ext cx="1810677" cy="96840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9A1012-BD44-159D-D79E-E32D6074E049}"/>
              </a:ext>
            </a:extLst>
          </p:cNvPr>
          <p:cNvSpPr/>
          <p:nvPr/>
        </p:nvSpPr>
        <p:spPr bwMode="auto">
          <a:xfrm rot="19448236">
            <a:off x="4325370" y="3802181"/>
            <a:ext cx="2349418" cy="253136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D8703C-0B3E-9EF7-E1E7-7626740DEC10}"/>
              </a:ext>
            </a:extLst>
          </p:cNvPr>
          <p:cNvSpPr/>
          <p:nvPr/>
        </p:nvSpPr>
        <p:spPr bwMode="auto">
          <a:xfrm rot="20324503">
            <a:off x="965858" y="5040802"/>
            <a:ext cx="2306089" cy="85420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93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604C-519D-DF9A-7CEE-529C026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1B21-BB55-277B-CE3E-A1551684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merging Until you have K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33806-DA4C-6C3C-5FD3-81A4B4D1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190750"/>
            <a:ext cx="8543925" cy="41338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DCE92F-E99C-D64B-ED3B-3CD1427455C9}"/>
              </a:ext>
            </a:extLst>
          </p:cNvPr>
          <p:cNvSpPr/>
          <p:nvPr/>
        </p:nvSpPr>
        <p:spPr bwMode="auto">
          <a:xfrm>
            <a:off x="3124200" y="2819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AC816C-4AD0-D720-A026-1815DD8C371F}"/>
              </a:ext>
            </a:extLst>
          </p:cNvPr>
          <p:cNvSpPr/>
          <p:nvPr/>
        </p:nvSpPr>
        <p:spPr bwMode="auto">
          <a:xfrm>
            <a:off x="2554288" y="3200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EA99D5-7E1C-2971-4499-E70D4602D3DC}"/>
              </a:ext>
            </a:extLst>
          </p:cNvPr>
          <p:cNvSpPr/>
          <p:nvPr/>
        </p:nvSpPr>
        <p:spPr bwMode="auto">
          <a:xfrm>
            <a:off x="1371600" y="4270992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EB746-3A8B-C298-FA5E-3E3042730AD6}"/>
              </a:ext>
            </a:extLst>
          </p:cNvPr>
          <p:cNvSpPr/>
          <p:nvPr/>
        </p:nvSpPr>
        <p:spPr bwMode="auto">
          <a:xfrm>
            <a:off x="1295400" y="5410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3F958F-BFC0-1669-2998-E43029FBCB59}"/>
              </a:ext>
            </a:extLst>
          </p:cNvPr>
          <p:cNvSpPr/>
          <p:nvPr/>
        </p:nvSpPr>
        <p:spPr bwMode="auto">
          <a:xfrm>
            <a:off x="2514600" y="5010705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57A857-AA4A-6128-B7F6-6CD915234FAF}"/>
              </a:ext>
            </a:extLst>
          </p:cNvPr>
          <p:cNvSpPr/>
          <p:nvPr/>
        </p:nvSpPr>
        <p:spPr bwMode="auto">
          <a:xfrm>
            <a:off x="4953000" y="4966317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033289-A409-DC38-CE96-347BA620868E}"/>
              </a:ext>
            </a:extLst>
          </p:cNvPr>
          <p:cNvSpPr/>
          <p:nvPr/>
        </p:nvSpPr>
        <p:spPr bwMode="auto">
          <a:xfrm>
            <a:off x="5579878" y="4648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BF2209-C3EF-FD11-5D8D-5F35582429D7}"/>
              </a:ext>
            </a:extLst>
          </p:cNvPr>
          <p:cNvSpPr/>
          <p:nvPr/>
        </p:nvSpPr>
        <p:spPr bwMode="auto">
          <a:xfrm>
            <a:off x="6162846" y="3124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A2CC35-A9E8-5EBC-B371-0A2DE3E1C7F1}"/>
              </a:ext>
            </a:extLst>
          </p:cNvPr>
          <p:cNvSpPr/>
          <p:nvPr/>
        </p:nvSpPr>
        <p:spPr bwMode="auto">
          <a:xfrm>
            <a:off x="6152489" y="5388006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B777BE-BB6A-A482-4C83-19CAC8315DAB}"/>
              </a:ext>
            </a:extLst>
          </p:cNvPr>
          <p:cNvSpPr/>
          <p:nvPr/>
        </p:nvSpPr>
        <p:spPr bwMode="auto">
          <a:xfrm rot="19448236">
            <a:off x="4633237" y="4526502"/>
            <a:ext cx="1810677" cy="96840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5F8DC5-CE5E-EAFC-7461-9D9F709A131C}"/>
              </a:ext>
            </a:extLst>
          </p:cNvPr>
          <p:cNvSpPr/>
          <p:nvPr/>
        </p:nvSpPr>
        <p:spPr bwMode="auto">
          <a:xfrm rot="19448236">
            <a:off x="2101662" y="2792397"/>
            <a:ext cx="1810677" cy="96840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9A1012-BD44-159D-D79E-E32D6074E049}"/>
              </a:ext>
            </a:extLst>
          </p:cNvPr>
          <p:cNvSpPr/>
          <p:nvPr/>
        </p:nvSpPr>
        <p:spPr bwMode="auto">
          <a:xfrm rot="19448236">
            <a:off x="4325370" y="3802181"/>
            <a:ext cx="2349418" cy="253136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D8703C-0B3E-9EF7-E1E7-7626740DEC10}"/>
              </a:ext>
            </a:extLst>
          </p:cNvPr>
          <p:cNvSpPr/>
          <p:nvPr/>
        </p:nvSpPr>
        <p:spPr bwMode="auto">
          <a:xfrm rot="20324503">
            <a:off x="965858" y="5040802"/>
            <a:ext cx="2306089" cy="85420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1F5794-81B9-0ACF-8014-1E201260DD2C}"/>
              </a:ext>
            </a:extLst>
          </p:cNvPr>
          <p:cNvSpPr/>
          <p:nvPr/>
        </p:nvSpPr>
        <p:spPr bwMode="auto">
          <a:xfrm rot="19448236">
            <a:off x="788592" y="4030842"/>
            <a:ext cx="2467863" cy="226018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32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604C-519D-DF9A-7CEE-529C026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1B21-BB55-277B-CE3E-A1551684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merging Until you have K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33806-DA4C-6C3C-5FD3-81A4B4D1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190750"/>
            <a:ext cx="8543925" cy="41338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DCE92F-E99C-D64B-ED3B-3CD1427455C9}"/>
              </a:ext>
            </a:extLst>
          </p:cNvPr>
          <p:cNvSpPr/>
          <p:nvPr/>
        </p:nvSpPr>
        <p:spPr bwMode="auto">
          <a:xfrm>
            <a:off x="3124200" y="2819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AC816C-4AD0-D720-A026-1815DD8C371F}"/>
              </a:ext>
            </a:extLst>
          </p:cNvPr>
          <p:cNvSpPr/>
          <p:nvPr/>
        </p:nvSpPr>
        <p:spPr bwMode="auto">
          <a:xfrm>
            <a:off x="2554288" y="3200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EA99D5-7E1C-2971-4499-E70D4602D3DC}"/>
              </a:ext>
            </a:extLst>
          </p:cNvPr>
          <p:cNvSpPr/>
          <p:nvPr/>
        </p:nvSpPr>
        <p:spPr bwMode="auto">
          <a:xfrm>
            <a:off x="1371600" y="4270992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EB746-3A8B-C298-FA5E-3E3042730AD6}"/>
              </a:ext>
            </a:extLst>
          </p:cNvPr>
          <p:cNvSpPr/>
          <p:nvPr/>
        </p:nvSpPr>
        <p:spPr bwMode="auto">
          <a:xfrm>
            <a:off x="1295400" y="5410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3F958F-BFC0-1669-2998-E43029FBCB59}"/>
              </a:ext>
            </a:extLst>
          </p:cNvPr>
          <p:cNvSpPr/>
          <p:nvPr/>
        </p:nvSpPr>
        <p:spPr bwMode="auto">
          <a:xfrm>
            <a:off x="2514600" y="5010705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57A857-AA4A-6128-B7F6-6CD915234FAF}"/>
              </a:ext>
            </a:extLst>
          </p:cNvPr>
          <p:cNvSpPr/>
          <p:nvPr/>
        </p:nvSpPr>
        <p:spPr bwMode="auto">
          <a:xfrm>
            <a:off x="4953000" y="4966317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033289-A409-DC38-CE96-347BA620868E}"/>
              </a:ext>
            </a:extLst>
          </p:cNvPr>
          <p:cNvSpPr/>
          <p:nvPr/>
        </p:nvSpPr>
        <p:spPr bwMode="auto">
          <a:xfrm>
            <a:off x="5579878" y="4648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BF2209-C3EF-FD11-5D8D-5F35582429D7}"/>
              </a:ext>
            </a:extLst>
          </p:cNvPr>
          <p:cNvSpPr/>
          <p:nvPr/>
        </p:nvSpPr>
        <p:spPr bwMode="auto">
          <a:xfrm>
            <a:off x="6162846" y="3124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A2CC35-A9E8-5EBC-B371-0A2DE3E1C7F1}"/>
              </a:ext>
            </a:extLst>
          </p:cNvPr>
          <p:cNvSpPr/>
          <p:nvPr/>
        </p:nvSpPr>
        <p:spPr bwMode="auto">
          <a:xfrm>
            <a:off x="6152489" y="5388006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B777BE-BB6A-A482-4C83-19CAC8315DAB}"/>
              </a:ext>
            </a:extLst>
          </p:cNvPr>
          <p:cNvSpPr/>
          <p:nvPr/>
        </p:nvSpPr>
        <p:spPr bwMode="auto">
          <a:xfrm rot="19448236">
            <a:off x="4633237" y="4526502"/>
            <a:ext cx="1810677" cy="96840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5F8DC5-CE5E-EAFC-7461-9D9F709A131C}"/>
              </a:ext>
            </a:extLst>
          </p:cNvPr>
          <p:cNvSpPr/>
          <p:nvPr/>
        </p:nvSpPr>
        <p:spPr bwMode="auto">
          <a:xfrm rot="19448236">
            <a:off x="2101662" y="2792397"/>
            <a:ext cx="1810677" cy="96840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9A1012-BD44-159D-D79E-E32D6074E049}"/>
              </a:ext>
            </a:extLst>
          </p:cNvPr>
          <p:cNvSpPr/>
          <p:nvPr/>
        </p:nvSpPr>
        <p:spPr bwMode="auto">
          <a:xfrm rot="19448236">
            <a:off x="4325370" y="3802181"/>
            <a:ext cx="2349418" cy="253136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D8703C-0B3E-9EF7-E1E7-7626740DEC10}"/>
              </a:ext>
            </a:extLst>
          </p:cNvPr>
          <p:cNvSpPr/>
          <p:nvPr/>
        </p:nvSpPr>
        <p:spPr bwMode="auto">
          <a:xfrm rot="20324503">
            <a:off x="965858" y="5040802"/>
            <a:ext cx="2306089" cy="85420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1F5794-81B9-0ACF-8014-1E201260DD2C}"/>
              </a:ext>
            </a:extLst>
          </p:cNvPr>
          <p:cNvSpPr/>
          <p:nvPr/>
        </p:nvSpPr>
        <p:spPr bwMode="auto">
          <a:xfrm rot="19448236">
            <a:off x="788592" y="4030842"/>
            <a:ext cx="2467863" cy="226018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1625BE-0A80-1657-1422-1DF453DD2FC7}"/>
              </a:ext>
            </a:extLst>
          </p:cNvPr>
          <p:cNvSpPr/>
          <p:nvPr/>
        </p:nvSpPr>
        <p:spPr bwMode="auto">
          <a:xfrm rot="19448236">
            <a:off x="3877581" y="2974412"/>
            <a:ext cx="3559792" cy="32225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77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604C-519D-DF9A-7CEE-529C026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1B21-BB55-277B-CE3E-A1551684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merging Until you have K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33806-DA4C-6C3C-5FD3-81A4B4D1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190750"/>
            <a:ext cx="8543925" cy="41338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DCE92F-E99C-D64B-ED3B-3CD1427455C9}"/>
              </a:ext>
            </a:extLst>
          </p:cNvPr>
          <p:cNvSpPr/>
          <p:nvPr/>
        </p:nvSpPr>
        <p:spPr bwMode="auto">
          <a:xfrm>
            <a:off x="3124200" y="2819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AC816C-4AD0-D720-A026-1815DD8C371F}"/>
              </a:ext>
            </a:extLst>
          </p:cNvPr>
          <p:cNvSpPr/>
          <p:nvPr/>
        </p:nvSpPr>
        <p:spPr bwMode="auto">
          <a:xfrm>
            <a:off x="2554288" y="32004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EA99D5-7E1C-2971-4499-E70D4602D3DC}"/>
              </a:ext>
            </a:extLst>
          </p:cNvPr>
          <p:cNvSpPr/>
          <p:nvPr/>
        </p:nvSpPr>
        <p:spPr bwMode="auto">
          <a:xfrm>
            <a:off x="1371600" y="4270992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EB746-3A8B-C298-FA5E-3E3042730AD6}"/>
              </a:ext>
            </a:extLst>
          </p:cNvPr>
          <p:cNvSpPr/>
          <p:nvPr/>
        </p:nvSpPr>
        <p:spPr bwMode="auto">
          <a:xfrm>
            <a:off x="1295400" y="5410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3F958F-BFC0-1669-2998-E43029FBCB59}"/>
              </a:ext>
            </a:extLst>
          </p:cNvPr>
          <p:cNvSpPr/>
          <p:nvPr/>
        </p:nvSpPr>
        <p:spPr bwMode="auto">
          <a:xfrm>
            <a:off x="2514600" y="5010705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57A857-AA4A-6128-B7F6-6CD915234FAF}"/>
              </a:ext>
            </a:extLst>
          </p:cNvPr>
          <p:cNvSpPr/>
          <p:nvPr/>
        </p:nvSpPr>
        <p:spPr bwMode="auto">
          <a:xfrm>
            <a:off x="4953000" y="4966317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033289-A409-DC38-CE96-347BA620868E}"/>
              </a:ext>
            </a:extLst>
          </p:cNvPr>
          <p:cNvSpPr/>
          <p:nvPr/>
        </p:nvSpPr>
        <p:spPr bwMode="auto">
          <a:xfrm>
            <a:off x="5579878" y="4648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BF2209-C3EF-FD11-5D8D-5F35582429D7}"/>
              </a:ext>
            </a:extLst>
          </p:cNvPr>
          <p:cNvSpPr/>
          <p:nvPr/>
        </p:nvSpPr>
        <p:spPr bwMode="auto">
          <a:xfrm>
            <a:off x="6162846" y="31242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A2CC35-A9E8-5EBC-B371-0A2DE3E1C7F1}"/>
              </a:ext>
            </a:extLst>
          </p:cNvPr>
          <p:cNvSpPr/>
          <p:nvPr/>
        </p:nvSpPr>
        <p:spPr bwMode="auto">
          <a:xfrm>
            <a:off x="6152489" y="5388006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B777BE-BB6A-A482-4C83-19CAC8315DAB}"/>
              </a:ext>
            </a:extLst>
          </p:cNvPr>
          <p:cNvSpPr/>
          <p:nvPr/>
        </p:nvSpPr>
        <p:spPr bwMode="auto">
          <a:xfrm rot="19448236">
            <a:off x="4633237" y="4526502"/>
            <a:ext cx="1810677" cy="96840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5F8DC5-CE5E-EAFC-7461-9D9F709A131C}"/>
              </a:ext>
            </a:extLst>
          </p:cNvPr>
          <p:cNvSpPr/>
          <p:nvPr/>
        </p:nvSpPr>
        <p:spPr bwMode="auto">
          <a:xfrm rot="19448236">
            <a:off x="2101662" y="2792397"/>
            <a:ext cx="1810677" cy="96840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9A1012-BD44-159D-D79E-E32D6074E049}"/>
              </a:ext>
            </a:extLst>
          </p:cNvPr>
          <p:cNvSpPr/>
          <p:nvPr/>
        </p:nvSpPr>
        <p:spPr bwMode="auto">
          <a:xfrm rot="19448236">
            <a:off x="4325370" y="3802181"/>
            <a:ext cx="2349418" cy="253136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D8703C-0B3E-9EF7-E1E7-7626740DEC10}"/>
              </a:ext>
            </a:extLst>
          </p:cNvPr>
          <p:cNvSpPr/>
          <p:nvPr/>
        </p:nvSpPr>
        <p:spPr bwMode="auto">
          <a:xfrm rot="20324503">
            <a:off x="965858" y="5040802"/>
            <a:ext cx="2306089" cy="85420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1F5794-81B9-0ACF-8014-1E201260DD2C}"/>
              </a:ext>
            </a:extLst>
          </p:cNvPr>
          <p:cNvSpPr/>
          <p:nvPr/>
        </p:nvSpPr>
        <p:spPr bwMode="auto">
          <a:xfrm rot="19448236">
            <a:off x="788592" y="4030842"/>
            <a:ext cx="2467863" cy="226018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1625BE-0A80-1657-1422-1DF453DD2FC7}"/>
              </a:ext>
            </a:extLst>
          </p:cNvPr>
          <p:cNvSpPr/>
          <p:nvPr/>
        </p:nvSpPr>
        <p:spPr bwMode="auto">
          <a:xfrm rot="19448236">
            <a:off x="3877581" y="2974412"/>
            <a:ext cx="3559792" cy="32225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1167EE-6AEF-3219-851D-E7E76B44897C}"/>
              </a:ext>
            </a:extLst>
          </p:cNvPr>
          <p:cNvSpPr/>
          <p:nvPr/>
        </p:nvSpPr>
        <p:spPr bwMode="auto">
          <a:xfrm rot="19448236">
            <a:off x="-92217" y="2137200"/>
            <a:ext cx="4383171" cy="4123185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43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30DF-3110-1762-1C4B-AC462E93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A46D-18EF-71B7-FCFB-C0D23C6A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easily look at the clustering results using what is called dendrogram.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7ECAF-9C4E-E736-5917-C146F2FC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2209800"/>
            <a:ext cx="551410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86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CFD0-3D2F-9BB9-5F87-2A88E060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0B1C-0EE1-8FFD-AF1E-8D62CEDA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distance define the number of clusters</a:t>
            </a:r>
          </a:p>
          <a:p>
            <a:pPr lvl="1"/>
            <a:r>
              <a:rPr lang="en-US" dirty="0"/>
              <a:t>For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32FF1-4AE6-57F0-F059-ACE1DF1C9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2209800"/>
            <a:ext cx="551410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43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CFD0-3D2F-9BB9-5F87-2A88E060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0B1C-0EE1-8FFD-AF1E-8D62CEDA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distance define the number of clusters</a:t>
            </a:r>
          </a:p>
          <a:p>
            <a:pPr lvl="1"/>
            <a:r>
              <a:rPr lang="en-US" dirty="0"/>
              <a:t>For example: The following threshold splits the data into 2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32FF1-4AE6-57F0-F059-ACE1DF1C9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2722522"/>
            <a:ext cx="4800601" cy="34496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27216B-F000-8122-3066-410B7095903E}"/>
              </a:ext>
            </a:extLst>
          </p:cNvPr>
          <p:cNvCxnSpPr>
            <a:cxnSpLocks/>
          </p:cNvCxnSpPr>
          <p:nvPr/>
        </p:nvCxnSpPr>
        <p:spPr bwMode="auto">
          <a:xfrm>
            <a:off x="1981200" y="4648200"/>
            <a:ext cx="4420230" cy="0"/>
          </a:xfrm>
          <a:prstGeom prst="line">
            <a:avLst/>
          </a:prstGeom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967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CFD0-3D2F-9BB9-5F87-2A88E060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0B1C-0EE1-8FFD-AF1E-8D62CEDA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distance define the number of clusters</a:t>
            </a:r>
          </a:p>
          <a:p>
            <a:pPr lvl="1"/>
            <a:r>
              <a:rPr lang="en-US" dirty="0"/>
              <a:t>For example: This threshold splits the data into 3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32FF1-4AE6-57F0-F059-ACE1DF1C9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2722522"/>
            <a:ext cx="4800601" cy="34496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27216B-F000-8122-3066-410B7095903E}"/>
              </a:ext>
            </a:extLst>
          </p:cNvPr>
          <p:cNvCxnSpPr>
            <a:cxnSpLocks/>
          </p:cNvCxnSpPr>
          <p:nvPr/>
        </p:nvCxnSpPr>
        <p:spPr bwMode="auto">
          <a:xfrm>
            <a:off x="1981200" y="5105400"/>
            <a:ext cx="4420230" cy="0"/>
          </a:xfrm>
          <a:prstGeom prst="line">
            <a:avLst/>
          </a:prstGeom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51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6A61-BF51-4AAE-09CF-DBA5703C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Hierarchical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3D488-E8B8-1066-412D-C6C3FEDD5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1650033"/>
            <a:ext cx="4837320" cy="30078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99007C-CA3D-7271-C288-B44A9547CEBF}"/>
              </a:ext>
            </a:extLst>
          </p:cNvPr>
          <p:cNvSpPr txBox="1"/>
          <p:nvPr/>
        </p:nvSpPr>
        <p:spPr>
          <a:xfrm>
            <a:off x="533400" y="9906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the sample in Table1 to perform single link and complete link</a:t>
            </a:r>
          </a:p>
          <a:p>
            <a:r>
              <a:rPr lang="en-US" dirty="0"/>
              <a:t>hierarchical clustering. Show your results by drawing a </a:t>
            </a:r>
            <a:r>
              <a:rPr lang="en-US" dirty="0" err="1"/>
              <a:t>dendogram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68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382A-F58B-35E7-D9D9-E731EEF0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D5405-36B7-C4C7-7DE9-7803485CE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969319"/>
            <a:ext cx="6400799" cy="4942964"/>
          </a:xfrm>
        </p:spPr>
      </p:pic>
    </p:spTree>
    <p:extLst>
      <p:ext uri="{BB962C8B-B14F-4D97-AF65-F5344CB8AC3E}">
        <p14:creationId xmlns:p14="http://schemas.microsoft.com/office/powerpoint/2010/main" val="246377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AABA0DC1-7116-AFFB-0946-98A995989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Clustering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6CF03ADF-C1E0-41D6-D32B-31C77A75B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60463"/>
            <a:ext cx="8394700" cy="5014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600" dirty="0">
                <a:ea typeface="MS PGothic" panose="020B0600070205080204" pitchFamily="34" charset="-128"/>
              </a:rPr>
              <a:t>Clustering is a technique for finding </a:t>
            </a:r>
            <a:r>
              <a:rPr lang="en-US" altLang="ja-JP" sz="2600" dirty="0">
                <a:solidFill>
                  <a:srgbClr val="FF0000"/>
                </a:solidFill>
                <a:ea typeface="MS PGothic" panose="020B0600070205080204" pitchFamily="34" charset="-128"/>
              </a:rPr>
              <a:t>similarity groups</a:t>
            </a:r>
            <a:r>
              <a:rPr lang="en-US" altLang="ja-JP" sz="2600" b="1" dirty="0">
                <a:ea typeface="MS PGothic" panose="020B0600070205080204" pitchFamily="34" charset="-128"/>
              </a:rPr>
              <a:t> </a:t>
            </a:r>
            <a:r>
              <a:rPr lang="en-US" altLang="ja-JP" sz="2600" dirty="0">
                <a:ea typeface="MS PGothic" panose="020B0600070205080204" pitchFamily="34" charset="-128"/>
              </a:rPr>
              <a:t>in data, called </a:t>
            </a:r>
            <a:r>
              <a:rPr lang="en-US" altLang="ja-JP" sz="2600" b="1" dirty="0">
                <a:solidFill>
                  <a:srgbClr val="FF0000"/>
                </a:solidFill>
                <a:ea typeface="MS PGothic" panose="020B0600070205080204" pitchFamily="34" charset="-128"/>
              </a:rPr>
              <a:t>clusters</a:t>
            </a:r>
            <a:r>
              <a:rPr lang="en-US" altLang="ja-JP" sz="2600" dirty="0">
                <a:ea typeface="MS PGothic" panose="020B0600070205080204" pitchFamily="34" charset="-128"/>
              </a:rPr>
              <a:t>. I.e.,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>
                <a:ea typeface="MS PGothic" panose="020B0600070205080204" pitchFamily="34" charset="-128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dirty="0">
                <a:ea typeface="MS PGothic" panose="020B0600070205080204" pitchFamily="34" charset="-128"/>
              </a:rPr>
              <a:t>Clustering is often called an </a:t>
            </a:r>
            <a:r>
              <a:rPr lang="en-US" altLang="ja-JP" sz="2600" b="1" dirty="0">
                <a:solidFill>
                  <a:srgbClr val="3333CC"/>
                </a:solidFill>
                <a:ea typeface="MS PGothic" panose="020B0600070205080204" pitchFamily="34" charset="-128"/>
              </a:rPr>
              <a:t>unsupervised learning</a:t>
            </a:r>
            <a:r>
              <a:rPr lang="en-US" altLang="ja-JP" sz="2600" b="1" dirty="0">
                <a:ea typeface="MS PGothic" panose="020B0600070205080204" pitchFamily="34" charset="-128"/>
              </a:rPr>
              <a:t> </a:t>
            </a:r>
            <a:r>
              <a:rPr lang="en-US" altLang="ja-JP" sz="2600" dirty="0">
                <a:ea typeface="MS PGothic" panose="020B0600070205080204" pitchFamily="34" charset="-128"/>
              </a:rPr>
              <a:t>task</a:t>
            </a:r>
            <a:r>
              <a:rPr lang="en-US" altLang="ja-JP" sz="2600" b="1" dirty="0">
                <a:ea typeface="MS PGothic" panose="020B0600070205080204" pitchFamily="34" charset="-128"/>
              </a:rPr>
              <a:t> </a:t>
            </a:r>
            <a:r>
              <a:rPr lang="en-US" altLang="ja-JP" sz="2600" dirty="0">
                <a:ea typeface="MS PGothic" panose="020B0600070205080204" pitchFamily="34" charset="-128"/>
              </a:rPr>
              <a:t>as no class values denoting an </a:t>
            </a:r>
            <a:r>
              <a:rPr lang="en-US" altLang="ja-JP" sz="2600" i="1" dirty="0">
                <a:ea typeface="MS PGothic" panose="020B0600070205080204" pitchFamily="34" charset="-128"/>
              </a:rPr>
              <a:t>a priori</a:t>
            </a:r>
            <a:r>
              <a:rPr lang="en-US" altLang="ja-JP" sz="2600" dirty="0">
                <a:ea typeface="MS PGothic" panose="020B0600070205080204" pitchFamily="34" charset="-128"/>
              </a:rPr>
              <a:t> grouping of the data instances are given, which is the case in supervised learning.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Due to historical reasons, clustering is often considered </a:t>
            </a:r>
            <a:r>
              <a:rPr lang="en-US" altLang="ja-JP" sz="2600" dirty="0">
                <a:ea typeface="MS PGothic" panose="020B0600070205080204" pitchFamily="34" charset="-128"/>
              </a:rPr>
              <a:t>synonymous with unsupervised learning</a:t>
            </a:r>
            <a:r>
              <a:rPr lang="en-US" altLang="en-US" sz="26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In fact, association rule mining is also unsupervised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This chapter focuses on clustering.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A79E-5E0B-C3A5-0660-9AF80AB6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2D14E-0579-0D13-A916-F0CE4026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hierarchical clustering is easy to implement.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can be plotted as a dendrogram</a:t>
            </a:r>
            <a:r>
              <a:rPr lang="en-US" sz="2400" dirty="0">
                <a:latin typeface="-apple-system"/>
              </a:rPr>
              <a:t>, which makes it easier to understand the data</a:t>
            </a:r>
            <a:endParaRPr lang="en-US" sz="2400" dirty="0"/>
          </a:p>
          <a:p>
            <a:r>
              <a:rPr lang="en-US" dirty="0"/>
              <a:t>Cons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Huge time complexity O(N</a:t>
            </a:r>
            <a:r>
              <a:rPr lang="en-US" sz="2400" b="0" i="0" baseline="30000" dirty="0">
                <a:effectLst/>
                <a:latin typeface="-apple-system"/>
              </a:rPr>
              <a:t>2</a:t>
            </a:r>
            <a:r>
              <a:rPr lang="en-US" sz="2400" b="0" i="0" dirty="0">
                <a:effectLst/>
                <a:latin typeface="-apple-system"/>
              </a:rPr>
              <a:t>) compared to K-means.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In large datasets, the dendrogram becomes hard to understand.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9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6213-B0BC-4E92-A84E-E87D3FEA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market segmentation? How to do it yourself (with examples)">
            <a:extLst>
              <a:ext uri="{FF2B5EF4-FFF2-40B4-BE49-F238E27FC236}">
                <a16:creationId xmlns:a16="http://schemas.microsoft.com/office/drawing/2014/main" id="{0E239F0F-E001-465F-9512-223C3D94DC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599" y="1524000"/>
            <a:ext cx="712589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2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64ADD3D7-3A4E-0E05-B165-25C022A74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3726" y="128587"/>
            <a:ext cx="8229600" cy="528638"/>
          </a:xfrm>
        </p:spPr>
        <p:txBody>
          <a:bodyPr/>
          <a:lstStyle/>
          <a:p>
            <a:pPr eaLnBrk="1" hangingPunct="1"/>
            <a:r>
              <a:rPr lang="en-US" altLang="en-US" dirty="0"/>
              <a:t>An illustration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BDE36A05-C2EC-835F-2BC7-C9BC9BE7FE1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91513" cy="4933950"/>
          </a:xfrm>
        </p:spPr>
        <p:txBody>
          <a:bodyPr/>
          <a:lstStyle/>
          <a:p>
            <a:pPr eaLnBrk="1" hangingPunct="1"/>
            <a:r>
              <a:rPr lang="en-US" altLang="en-US" sz="2600"/>
              <a:t>The data set has three natural groups of data points, i.e., 3 natural clusters. </a:t>
            </a:r>
          </a:p>
        </p:txBody>
      </p:sp>
      <p:pic>
        <p:nvPicPr>
          <p:cNvPr id="140292" name="Picture 4">
            <a:extLst>
              <a:ext uri="{FF2B5EF4-FFF2-40B4-BE49-F238E27FC236}">
                <a16:creationId xmlns:a16="http://schemas.microsoft.com/office/drawing/2014/main" id="{23EC1720-D4B2-C364-1AA1-BCD51DE8AF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2276475"/>
            <a:ext cx="4427538" cy="3692525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 for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results may be used to</a:t>
            </a:r>
          </a:p>
          <a:p>
            <a:pPr lvl="1"/>
            <a:r>
              <a:rPr lang="en-US" dirty="0"/>
              <a:t>Identify natural groupings of customers</a:t>
            </a:r>
          </a:p>
          <a:p>
            <a:pPr lvl="1"/>
            <a:r>
              <a:rPr lang="en-US" dirty="0"/>
              <a:t>Identify rules for assigning new cases to classes for targeting/diagnostic purposes</a:t>
            </a:r>
          </a:p>
          <a:p>
            <a:pPr lvl="1"/>
            <a:r>
              <a:rPr lang="en-US" dirty="0"/>
              <a:t>Provide characterization, definition, labeling of populations</a:t>
            </a:r>
          </a:p>
          <a:p>
            <a:pPr lvl="1"/>
            <a:r>
              <a:rPr lang="en-US" dirty="0"/>
              <a:t>Decrease the size and complexity of problems for other data mining methods </a:t>
            </a:r>
          </a:p>
          <a:p>
            <a:pPr lvl="1"/>
            <a:r>
              <a:rPr lang="en-US" dirty="0"/>
              <a:t>Identify outliers in a specific domain (e.g., rare-event detection)</a:t>
            </a:r>
          </a:p>
        </p:txBody>
      </p:sp>
    </p:spTree>
    <p:extLst>
      <p:ext uri="{BB962C8B-B14F-4D97-AF65-F5344CB8AC3E}">
        <p14:creationId xmlns:p14="http://schemas.microsoft.com/office/powerpoint/2010/main" val="208608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1E7DCE7B-E9B4-256C-CA7D-182456CF3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clustering for? 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FCFD8FC2-20B0-5B79-30A9-47E12A189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/>
            <a:r>
              <a:rPr lang="en-US" altLang="en-US"/>
              <a:t>Let us see some real-life examples</a:t>
            </a:r>
          </a:p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Example 1</a:t>
            </a:r>
            <a:r>
              <a:rPr lang="en-US" altLang="en-US"/>
              <a:t>: groups people of similar sizes together to make “small”, “medium” and “large” T-Shirts.</a:t>
            </a:r>
          </a:p>
          <a:p>
            <a:pPr lvl="1" eaLnBrk="1" hangingPunct="1"/>
            <a:r>
              <a:rPr lang="en-US" altLang="en-US"/>
              <a:t>Tailor-made for each person: too expensive</a:t>
            </a:r>
          </a:p>
          <a:p>
            <a:pPr lvl="1" eaLnBrk="1" hangingPunct="1"/>
            <a:r>
              <a:rPr lang="en-US" altLang="en-US"/>
              <a:t>One-size-fits-all: does not fit all. </a:t>
            </a:r>
          </a:p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Example 2</a:t>
            </a:r>
            <a:r>
              <a:rPr lang="en-US" altLang="en-US"/>
              <a:t>: In marketing, segment customers according to their similarities</a:t>
            </a:r>
          </a:p>
          <a:p>
            <a:pPr lvl="1" eaLnBrk="1" hangingPunct="1"/>
            <a:r>
              <a:rPr lang="en-US" altLang="en-US"/>
              <a:t>To do targeted marketing.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13F177AD-FAB8-3215-7D1F-2A7992027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clustering for? (cont…)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7853F59-8A1E-2883-54E6-18E346D2F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3333CC"/>
                </a:solidFill>
              </a:rPr>
              <a:t>Example 3</a:t>
            </a:r>
            <a:r>
              <a:rPr lang="en-US" altLang="en-US" sz="2400" dirty="0"/>
              <a:t>: Given a collection of text documents, we want to organize them according to their content similarities,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To produce a topic hierarchy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In fact, clustering is one of the most utilized data mining techniques</a:t>
            </a:r>
            <a:r>
              <a:rPr lang="en-US" altLang="en-US" sz="24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>
                <a:ea typeface="MS PGothic" panose="020B0600070205080204" pitchFamily="34" charset="-128"/>
              </a:rPr>
              <a:t>It has a long history, and used in almost every field, e.g., medicine</a:t>
            </a:r>
            <a:r>
              <a:rPr lang="en-US" altLang="zh-CN" sz="2400" dirty="0">
                <a:ea typeface="SimSun" panose="02010600030101010101" pitchFamily="2" charset="-122"/>
              </a:rPr>
              <a:t>, psychology, botany, sociology, biology, </a:t>
            </a:r>
            <a:r>
              <a:rPr lang="en-US" altLang="ja-JP" sz="2400" dirty="0">
                <a:ea typeface="MS PGothic" panose="020B0600070205080204" pitchFamily="34" charset="-128"/>
              </a:rPr>
              <a:t>archeology</a:t>
            </a:r>
            <a:r>
              <a:rPr lang="en-US" altLang="zh-CN" sz="2400" dirty="0">
                <a:ea typeface="SimSun" panose="02010600030101010101" pitchFamily="2" charset="-122"/>
              </a:rPr>
              <a:t>, marketing, insurance, libraries, etc.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>
                <a:ea typeface="MS PGothic" panose="020B0600070205080204" pitchFamily="34" charset="-128"/>
              </a:rPr>
              <a:t>In recent years, due to the rapid increase of online documents, text clustering becomes important. </a:t>
            </a:r>
            <a:endParaRPr lang="en-US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146483621</TotalTime>
  <Pages>3</Pages>
  <Words>1345</Words>
  <Application>Microsoft Office PowerPoint</Application>
  <PresentationFormat>On-screen Show (4:3)</PresentationFormat>
  <Paragraphs>172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MS PGothic</vt:lpstr>
      <vt:lpstr>SimSun</vt:lpstr>
      <vt:lpstr>-apple-system</vt:lpstr>
      <vt:lpstr>Arial</vt:lpstr>
      <vt:lpstr>Monotype Sorts</vt:lpstr>
      <vt:lpstr>source-serif-pro</vt:lpstr>
      <vt:lpstr>Tahoma</vt:lpstr>
      <vt:lpstr>Times New Roman</vt:lpstr>
      <vt:lpstr>Wingdings</vt:lpstr>
      <vt:lpstr>LC.BRev.FY97</vt:lpstr>
      <vt:lpstr>VISIO</vt:lpstr>
      <vt:lpstr>Data Mining</vt:lpstr>
      <vt:lpstr>Outline</vt:lpstr>
      <vt:lpstr>Supervised learning vs. unsupervised learning</vt:lpstr>
      <vt:lpstr>Clustering</vt:lpstr>
      <vt:lpstr>PowerPoint Presentation</vt:lpstr>
      <vt:lpstr>An illustration</vt:lpstr>
      <vt:lpstr>Cluster Analysis for Data Mining</vt:lpstr>
      <vt:lpstr>What is clustering for? </vt:lpstr>
      <vt:lpstr>What is clustering for? (cont…)</vt:lpstr>
      <vt:lpstr>Notion of a Cluster can be Ambiguous</vt:lpstr>
      <vt:lpstr>Aspects of clustering</vt:lpstr>
      <vt:lpstr>Partitional Clustering</vt:lpstr>
      <vt:lpstr>Hierarchical Clustering</vt:lpstr>
      <vt:lpstr>K-means clustering</vt:lpstr>
      <vt:lpstr>K-means algorithm</vt:lpstr>
      <vt:lpstr>Stopping/convergence criterion </vt:lpstr>
      <vt:lpstr>An example</vt:lpstr>
      <vt:lpstr>An example (cont …)</vt:lpstr>
      <vt:lpstr>Strengths of k-means </vt:lpstr>
      <vt:lpstr>Weaknesses of k-means</vt:lpstr>
      <vt:lpstr>Weaknesses of k-means: Problems with outliers</vt:lpstr>
      <vt:lpstr>Weaknesses of k-means: To deal with outliers</vt:lpstr>
      <vt:lpstr>K-means summary</vt:lpstr>
      <vt:lpstr>Hierarchical clustering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Results</vt:lpstr>
      <vt:lpstr>Cont.</vt:lpstr>
      <vt:lpstr>Cont.</vt:lpstr>
      <vt:lpstr>Cont.</vt:lpstr>
      <vt:lpstr>Example: Hierarchical Clustering</vt:lpstr>
      <vt:lpstr>PowerPoint Presentation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subject/>
  <dc:creator>Computations</dc:creator>
  <cp:keywords/>
  <dc:description/>
  <cp:lastModifiedBy>Dr. Nadeem Ali. Eladaileh</cp:lastModifiedBy>
  <cp:revision>402</cp:revision>
  <cp:lastPrinted>2001-08-28T17:59:37Z</cp:lastPrinted>
  <dcterms:created xsi:type="dcterms:W3CDTF">1998-03-18T13:44:31Z</dcterms:created>
  <dcterms:modified xsi:type="dcterms:W3CDTF">2024-11-20T09:47:32Z</dcterms:modified>
</cp:coreProperties>
</file>