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306" r:id="rId2"/>
    <p:sldId id="257" r:id="rId3"/>
    <p:sldId id="258" r:id="rId4"/>
    <p:sldId id="259" r:id="rId5"/>
    <p:sldId id="260" r:id="rId6"/>
    <p:sldId id="262" r:id="rId7"/>
    <p:sldId id="263" r:id="rId8"/>
    <p:sldId id="264" r:id="rId9"/>
    <p:sldId id="265" r:id="rId10"/>
    <p:sldId id="266" r:id="rId11"/>
    <p:sldId id="269" r:id="rId12"/>
    <p:sldId id="267" r:id="rId13"/>
    <p:sldId id="268" r:id="rId14"/>
    <p:sldId id="271" r:id="rId15"/>
    <p:sldId id="272" r:id="rId16"/>
    <p:sldId id="273" r:id="rId17"/>
    <p:sldId id="275" r:id="rId18"/>
    <p:sldId id="276" r:id="rId19"/>
    <p:sldId id="307" r:id="rId20"/>
    <p:sldId id="277" r:id="rId21"/>
    <p:sldId id="278" r:id="rId22"/>
    <p:sldId id="279" r:id="rId23"/>
    <p:sldId id="308" r:id="rId24"/>
    <p:sldId id="280" r:id="rId25"/>
    <p:sldId id="281" r:id="rId26"/>
    <p:sldId id="309" r:id="rId27"/>
    <p:sldId id="300" r:id="rId28"/>
    <p:sldId id="302" r:id="rId29"/>
    <p:sldId id="303" r:id="rId30"/>
    <p:sldId id="304" r:id="rId31"/>
    <p:sldId id="282" r:id="rId32"/>
    <p:sldId id="283" r:id="rId33"/>
    <p:sldId id="284" r:id="rId34"/>
    <p:sldId id="285" r:id="rId35"/>
    <p:sldId id="288" r:id="rId36"/>
    <p:sldId id="286" r:id="rId37"/>
    <p:sldId id="287" r:id="rId38"/>
    <p:sldId id="274" r:id="rId39"/>
    <p:sldId id="294" r:id="rId40"/>
    <p:sldId id="290" r:id="rId41"/>
    <p:sldId id="291" r:id="rId42"/>
    <p:sldId id="292" r:id="rId43"/>
    <p:sldId id="293" r:id="rId44"/>
    <p:sldId id="295" r:id="rId45"/>
    <p:sldId id="296" r:id="rId46"/>
    <p:sldId id="297" r:id="rId47"/>
    <p:sldId id="298" r:id="rId48"/>
    <p:sldId id="299" r:id="rId49"/>
    <p:sldId id="26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FED7D22-E298-4CDA-A985-5BE8CBB80B4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EC30A-7F1C-4A4C-8DA1-CBD19016BA2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8556723"/>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D7D22-E298-4CDA-A985-5BE8CBB80B4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125414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D7D22-E298-4CDA-A985-5BE8CBB80B4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EC30A-7F1C-4A4C-8DA1-CBD19016BA21}"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963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ED7D22-E298-4CDA-A985-5BE8CBB80B4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101485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FED7D22-E298-4CDA-A985-5BE8CBB80B4C}" type="datetimeFigureOut">
              <a:rPr lang="en-IN" smtClean="0"/>
              <a:t>13-10-2024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E1EC30A-7F1C-4A4C-8DA1-CBD19016BA2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082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ED7D22-E298-4CDA-A985-5BE8CBB80B4C}"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355235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ED7D22-E298-4CDA-A985-5BE8CBB80B4C}" type="datetimeFigureOut">
              <a:rPr lang="en-IN" smtClean="0"/>
              <a:t>13-10-2024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4277825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ED7D22-E298-4CDA-A985-5BE8CBB80B4C}" type="datetimeFigureOut">
              <a:rPr lang="en-IN" smtClean="0"/>
              <a:t>13-10-2024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660907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D7D22-E298-4CDA-A985-5BE8CBB80B4C}" type="datetimeFigureOut">
              <a:rPr lang="en-IN" smtClean="0"/>
              <a:t>13-10-2024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4060179793"/>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ED7D22-E298-4CDA-A985-5BE8CBB80B4C}"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EC30A-7F1C-4A4C-8DA1-CBD19016BA21}" type="slidenum">
              <a:rPr lang="en-IN" smtClean="0"/>
              <a:t>‹#›</a:t>
            </a:fld>
            <a:endParaRPr lang="en-IN"/>
          </a:p>
        </p:txBody>
      </p:sp>
    </p:spTree>
    <p:extLst>
      <p:ext uri="{BB962C8B-B14F-4D97-AF65-F5344CB8AC3E}">
        <p14:creationId xmlns:p14="http://schemas.microsoft.com/office/powerpoint/2010/main" val="3719423354"/>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FED7D22-E298-4CDA-A985-5BE8CBB80B4C}" type="datetimeFigureOut">
              <a:rPr lang="en-IN" smtClean="0"/>
              <a:t>13-10-2024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E1EC30A-7F1C-4A4C-8DA1-CBD19016BA21}"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078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FED7D22-E298-4CDA-A985-5BE8CBB80B4C}" type="datetimeFigureOut">
              <a:rPr lang="en-IN" smtClean="0"/>
              <a:t>13-10-2024</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E1EC30A-7F1C-4A4C-8DA1-CBD19016BA21}"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8305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image" Target="../media/image8.gif"/><Relationship Id="rId1" Type="http://schemas.openxmlformats.org/officeDocument/2006/relationships/slideLayout" Target="../slideLayouts/slideLayout2.xml"/><Relationship Id="rId5" Type="http://schemas.openxmlformats.org/officeDocument/2006/relationships/image" Target="../media/image11.gif"/><Relationship Id="rId4" Type="http://schemas.openxmlformats.org/officeDocument/2006/relationships/image" Target="../media/image10.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computing.llnl.gov/tutorials/parallel_comp/#Whatis" TargetMode="External"/><Relationship Id="rId7" Type="http://schemas.openxmlformats.org/officeDocument/2006/relationships/hyperlink" Target="https://www.youtube.com/watch?v=bkLVuNfiCVs" TargetMode="External"/><Relationship Id="rId2" Type="http://schemas.openxmlformats.org/officeDocument/2006/relationships/hyperlink" Target="https://www.hpcadvisorycouncil.com/pdf/Intro_to_HPC.pdf" TargetMode="External"/><Relationship Id="rId1" Type="http://schemas.openxmlformats.org/officeDocument/2006/relationships/slideLayout" Target="../slideLayouts/slideLayout2.xml"/><Relationship Id="rId6" Type="http://schemas.openxmlformats.org/officeDocument/2006/relationships/hyperlink" Target="https://www.youtube.com/watch?v=A_i5kOlj_UU" TargetMode="External"/><Relationship Id="rId5" Type="http://schemas.openxmlformats.org/officeDocument/2006/relationships/hyperlink" Target="https://en.wikipedia.org/wiki/Cache_coherence" TargetMode="External"/><Relationship Id="rId4" Type="http://schemas.openxmlformats.org/officeDocument/2006/relationships/hyperlink" Target="https://www.cs.cmu.edu/~fp/courses/15213-s06/lectures/27-multicore.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EF936958-1A6E-4841-8289-4F7904B204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1">
            <a:extLst>
              <a:ext uri="{FF2B5EF4-FFF2-40B4-BE49-F238E27FC236}">
                <a16:creationId xmlns:a16="http://schemas.microsoft.com/office/drawing/2014/main" id="{A496451F-B44A-451D-AA20-B1DAA958C3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33E876-9C10-4610-867C-3F1C1290E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solidFill>
              <a:srgbClr val="00CB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erson walking in a room with a building behind him&#10;&#10;Description automatically generated with medium confidence">
            <a:extLst>
              <a:ext uri="{FF2B5EF4-FFF2-40B4-BE49-F238E27FC236}">
                <a16:creationId xmlns:a16="http://schemas.microsoft.com/office/drawing/2014/main" id="{51469E1A-EFD9-4B1E-BB58-18190D656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0478" y="878567"/>
            <a:ext cx="9951041" cy="3532619"/>
          </a:xfrm>
          <a:prstGeom prst="rect">
            <a:avLst/>
          </a:prstGeom>
        </p:spPr>
      </p:pic>
      <p:sp>
        <p:nvSpPr>
          <p:cNvPr id="11" name="Rectangle 10">
            <a:extLst>
              <a:ext uri="{FF2B5EF4-FFF2-40B4-BE49-F238E27FC236}">
                <a16:creationId xmlns:a16="http://schemas.microsoft.com/office/drawing/2014/main" id="{7A5B5DAC-C58A-4AEF-8B9B-F95B5809CA2C}"/>
              </a:ext>
            </a:extLst>
          </p:cNvPr>
          <p:cNvSpPr/>
          <p:nvPr/>
        </p:nvSpPr>
        <p:spPr>
          <a:xfrm>
            <a:off x="3052438" y="4492891"/>
            <a:ext cx="6304625" cy="1639937"/>
          </a:xfrm>
          <a:prstGeom prst="rect">
            <a:avLst/>
          </a:prstGeom>
        </p:spPr>
        <p:style>
          <a:lnRef idx="2">
            <a:schemeClr val="dk1"/>
          </a:lnRef>
          <a:fillRef idx="1">
            <a:schemeClr val="lt1"/>
          </a:fillRef>
          <a:effectRef idx="0">
            <a:schemeClr val="dk1"/>
          </a:effectRef>
          <a:fontRef idx="minor">
            <a:schemeClr val="dk1"/>
          </a:fontRef>
        </p:style>
        <p:txBody>
          <a:bodyPr rtlCol="1" anchor="ctr"/>
          <a:lstStyle/>
          <a:p>
            <a:pPr algn="ctr"/>
            <a:r>
              <a:rPr lang="en-US" sz="2400" dirty="0"/>
              <a:t>Dr. Ali Alshdifat</a:t>
            </a:r>
          </a:p>
          <a:p>
            <a:pPr algn="ctr"/>
            <a:r>
              <a:rPr lang="en-GB" sz="2400" dirty="0"/>
              <a:t>Data Science Department </a:t>
            </a:r>
          </a:p>
          <a:p>
            <a:pPr algn="ctr"/>
            <a:r>
              <a:rPr lang="en-GB" sz="2400" dirty="0"/>
              <a:t>2024 – 2025</a:t>
            </a:r>
          </a:p>
          <a:p>
            <a:pPr algn="ctr"/>
            <a:r>
              <a:rPr lang="en-GB" sz="2400" dirty="0"/>
              <a:t>Chapter 2: High Performance Computing</a:t>
            </a:r>
            <a:endParaRPr lang="ar-JO" sz="2400" dirty="0"/>
          </a:p>
        </p:txBody>
      </p:sp>
    </p:spTree>
    <p:extLst>
      <p:ext uri="{BB962C8B-B14F-4D97-AF65-F5344CB8AC3E}">
        <p14:creationId xmlns:p14="http://schemas.microsoft.com/office/powerpoint/2010/main" val="425486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use parallel architectures?</a:t>
            </a:r>
          </a:p>
        </p:txBody>
      </p:sp>
      <p:sp>
        <p:nvSpPr>
          <p:cNvPr id="3" name="Content Placeholder 2"/>
          <p:cNvSpPr>
            <a:spLocks noGrp="1"/>
          </p:cNvSpPr>
          <p:nvPr>
            <p:ph idx="1"/>
          </p:nvPr>
        </p:nvSpPr>
        <p:spPr/>
        <p:txBody>
          <a:bodyPr/>
          <a:lstStyle/>
          <a:p>
            <a:pPr>
              <a:buFont typeface="Arial" pitchFamily="34" charset="0"/>
              <a:buChar char="•"/>
            </a:pPr>
            <a:r>
              <a:rPr lang="en-IN" dirty="0"/>
              <a:t> Save time and/or money</a:t>
            </a:r>
          </a:p>
          <a:p>
            <a:pPr>
              <a:buFont typeface="Arial" pitchFamily="34" charset="0"/>
              <a:buChar char="•"/>
            </a:pPr>
            <a:r>
              <a:rPr lang="en-IN" dirty="0"/>
              <a:t> </a:t>
            </a:r>
            <a:r>
              <a:rPr lang="en-US" dirty="0"/>
              <a:t>Solve larger / more complex problems</a:t>
            </a:r>
          </a:p>
          <a:p>
            <a:pPr>
              <a:buFont typeface="Arial" pitchFamily="34" charset="0"/>
              <a:buChar char="•"/>
            </a:pPr>
            <a:r>
              <a:rPr lang="en-US" dirty="0"/>
              <a:t> </a:t>
            </a:r>
            <a:r>
              <a:rPr lang="en-IN" dirty="0"/>
              <a:t>Provide concurrency</a:t>
            </a:r>
          </a:p>
          <a:p>
            <a:pPr>
              <a:buFont typeface="Arial" pitchFamily="34" charset="0"/>
              <a:buChar char="•"/>
            </a:pPr>
            <a:r>
              <a:rPr lang="en-IN" dirty="0"/>
              <a:t> </a:t>
            </a:r>
            <a:r>
              <a:rPr lang="en-US" dirty="0"/>
              <a:t>Take advantage of non-local resources</a:t>
            </a:r>
          </a:p>
          <a:p>
            <a:pPr>
              <a:buFont typeface="Arial" pitchFamily="34" charset="0"/>
              <a:buChar char="•"/>
            </a:pPr>
            <a:r>
              <a:rPr lang="en-US" dirty="0"/>
              <a:t> Make better use of underlying parallel hardware</a:t>
            </a:r>
            <a:endParaRPr lang="en-IN" dirty="0"/>
          </a:p>
        </p:txBody>
      </p:sp>
    </p:spTree>
    <p:extLst>
      <p:ext uri="{BB962C8B-B14F-4D97-AF65-F5344CB8AC3E}">
        <p14:creationId xmlns:p14="http://schemas.microsoft.com/office/powerpoint/2010/main" val="23409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parallelism</a:t>
            </a:r>
          </a:p>
        </p:txBody>
      </p:sp>
      <p:sp>
        <p:nvSpPr>
          <p:cNvPr id="3" name="Content Placeholder 2"/>
          <p:cNvSpPr>
            <a:spLocks noGrp="1"/>
          </p:cNvSpPr>
          <p:nvPr>
            <p:ph idx="1"/>
          </p:nvPr>
        </p:nvSpPr>
        <p:spPr>
          <a:xfrm>
            <a:off x="1024128" y="1915064"/>
            <a:ext cx="9720073" cy="4402922"/>
          </a:xfrm>
        </p:spPr>
        <p:txBody>
          <a:bodyPr>
            <a:normAutofit/>
          </a:bodyPr>
          <a:lstStyle/>
          <a:p>
            <a:pPr algn="just">
              <a:buFont typeface="Arial" pitchFamily="34" charset="0"/>
              <a:buChar char="•"/>
            </a:pPr>
            <a:r>
              <a:rPr lang="en-IN" dirty="0"/>
              <a:t> Data Parallelism</a:t>
            </a:r>
          </a:p>
          <a:p>
            <a:pPr marL="459486" lvl="1" indent="-285750" algn="just">
              <a:spcAft>
                <a:spcPts val="0"/>
              </a:spcAft>
              <a:buFont typeface="Wingdings" pitchFamily="2" charset="2"/>
              <a:buChar char="ü"/>
              <a:defRPr/>
            </a:pPr>
            <a:r>
              <a:rPr lang="en-US" dirty="0"/>
              <a:t>Focuses on distributing the data across different parallel computing nodes</a:t>
            </a:r>
          </a:p>
          <a:p>
            <a:pPr marL="459486" lvl="1" indent="-285750" algn="just">
              <a:spcAft>
                <a:spcPts val="0"/>
              </a:spcAft>
              <a:buFont typeface="Wingdings" pitchFamily="2" charset="2"/>
              <a:buChar char="ü"/>
              <a:defRPr/>
            </a:pPr>
            <a:r>
              <a:rPr lang="en-US" dirty="0"/>
              <a:t>Also called as loop-level parallelism</a:t>
            </a:r>
          </a:p>
          <a:p>
            <a:pPr marL="459486" lvl="1" indent="-285750" algn="just">
              <a:spcAft>
                <a:spcPts val="0"/>
              </a:spcAft>
              <a:buFont typeface="Wingdings" pitchFamily="2" charset="2"/>
              <a:buChar char="ü"/>
              <a:defRPr/>
            </a:pPr>
            <a:r>
              <a:rPr lang="en-US" dirty="0"/>
              <a:t>Example: CPU A could add all elements from the top half of the matrices, while CPU B could add all elements from the bottom half of the matrices</a:t>
            </a:r>
          </a:p>
          <a:p>
            <a:pPr marL="459486" lvl="1" indent="-285750" algn="just">
              <a:spcAft>
                <a:spcPts val="0"/>
              </a:spcAft>
              <a:buFont typeface="Wingdings" pitchFamily="2" charset="2"/>
              <a:buChar char="ü"/>
              <a:defRPr/>
            </a:pPr>
            <a:r>
              <a:rPr lang="en-US" dirty="0"/>
              <a:t>Since the two processors work in parallel, the job of performing matrix addition would take one half the time of performing the same operation in serial using one CPU alone</a:t>
            </a:r>
          </a:p>
          <a:p>
            <a:pPr algn="just">
              <a:spcAft>
                <a:spcPts val="0"/>
              </a:spcAft>
              <a:buFont typeface="Arial" pitchFamily="34" charset="0"/>
              <a:buChar char="•"/>
              <a:defRPr/>
            </a:pPr>
            <a:r>
              <a:rPr lang="en-US" dirty="0"/>
              <a:t> Task Parallelism</a:t>
            </a:r>
          </a:p>
          <a:p>
            <a:pPr lvl="1" algn="just">
              <a:spcAft>
                <a:spcPts val="0"/>
              </a:spcAft>
              <a:buFont typeface="Wingdings" pitchFamily="2" charset="2"/>
              <a:buChar char="ü"/>
              <a:defRPr/>
            </a:pPr>
            <a:r>
              <a:rPr lang="en-US" dirty="0"/>
              <a:t> Focuses on distribution of tasks across different processors</a:t>
            </a:r>
          </a:p>
          <a:p>
            <a:pPr lvl="1" algn="just">
              <a:spcAft>
                <a:spcPts val="0"/>
              </a:spcAft>
              <a:buFont typeface="Wingdings" pitchFamily="2" charset="2"/>
              <a:buChar char="ü"/>
              <a:defRPr/>
            </a:pPr>
            <a:r>
              <a:rPr lang="en-US" dirty="0"/>
              <a:t> Also known as functional parallelism or control parallelism</a:t>
            </a:r>
          </a:p>
          <a:p>
            <a:pPr lvl="1" algn="just">
              <a:spcAft>
                <a:spcPts val="0"/>
              </a:spcAft>
              <a:buFont typeface="Wingdings" pitchFamily="2" charset="2"/>
              <a:buChar char="ü"/>
              <a:defRPr/>
            </a:pPr>
            <a:r>
              <a:rPr lang="en-US" dirty="0"/>
              <a:t> As a simple example, if we are running code on a 2-processor system (CPUs "a" &amp; "b") in a parallel environment and we wish to do tasks "A" and "B" , it is possible to tell CPU "a" to do task "A" and CPU "b" to do task 'B" simultaneously, reducing the runtime of the execution</a:t>
            </a:r>
          </a:p>
          <a:p>
            <a:pPr lvl="1">
              <a:spcAft>
                <a:spcPts val="0"/>
              </a:spcAft>
              <a:buFont typeface="Wingdings" pitchFamily="2" charset="2"/>
              <a:buChar char="ü"/>
              <a:defRPr/>
            </a:pPr>
            <a:endParaRPr lang="en-IN" dirty="0"/>
          </a:p>
        </p:txBody>
      </p:sp>
    </p:spTree>
    <p:extLst>
      <p:ext uri="{BB962C8B-B14F-4D97-AF65-F5344CB8AC3E}">
        <p14:creationId xmlns:p14="http://schemas.microsoft.com/office/powerpoint/2010/main" val="3151743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architectures</a:t>
            </a:r>
          </a:p>
        </p:txBody>
      </p:sp>
      <p:sp>
        <p:nvSpPr>
          <p:cNvPr id="3" name="Content Placeholder 2"/>
          <p:cNvSpPr>
            <a:spLocks noGrp="1"/>
          </p:cNvSpPr>
          <p:nvPr>
            <p:ph idx="1"/>
          </p:nvPr>
        </p:nvSpPr>
        <p:spPr/>
        <p:txBody>
          <a:bodyPr/>
          <a:lstStyle/>
          <a:p>
            <a:pPr>
              <a:buFont typeface="Arial" pitchFamily="34" charset="0"/>
              <a:buChar char="•"/>
            </a:pPr>
            <a:r>
              <a:rPr lang="en-IN" dirty="0"/>
              <a:t> Flynn's taxonomy distinguishes multi-processor computer architectures according to how they can be classified along the two independent dimensions of </a:t>
            </a:r>
            <a:r>
              <a:rPr lang="en-IN" b="1" i="1" dirty="0"/>
              <a:t>Instruction Stream</a:t>
            </a:r>
            <a:r>
              <a:rPr lang="en-IN" dirty="0"/>
              <a:t> and </a:t>
            </a:r>
            <a:r>
              <a:rPr lang="en-IN" b="1" i="1" dirty="0"/>
              <a:t>Data Stream</a:t>
            </a:r>
            <a:endParaRPr lang="en-IN" dirty="0"/>
          </a:p>
          <a:p>
            <a:pPr>
              <a:buFont typeface="Arial" pitchFamily="34" charset="0"/>
              <a:buChar char="•"/>
            </a:pPr>
            <a:r>
              <a:rPr lang="en-IN" dirty="0"/>
              <a:t> Flynn’s classical taxonomy of Parallel Architectures:</a:t>
            </a:r>
          </a:p>
          <a:p>
            <a:pPr lvl="1">
              <a:buFont typeface="Arial" pitchFamily="34" charset="0"/>
              <a:buChar char="•"/>
            </a:pPr>
            <a:r>
              <a:rPr lang="en-IN" dirty="0"/>
              <a:t>SISD – Single Instruction stream Single Data stream</a:t>
            </a:r>
          </a:p>
          <a:p>
            <a:pPr lvl="1">
              <a:buFont typeface="Arial" pitchFamily="34" charset="0"/>
              <a:buChar char="•"/>
            </a:pPr>
            <a:r>
              <a:rPr lang="en-IN" dirty="0"/>
              <a:t>SIMD – Single Instruction stream Multiple Data stream</a:t>
            </a:r>
          </a:p>
          <a:p>
            <a:pPr lvl="1">
              <a:buFont typeface="Arial" pitchFamily="34" charset="0"/>
              <a:buChar char="•"/>
            </a:pPr>
            <a:r>
              <a:rPr lang="en-IN" dirty="0"/>
              <a:t>MISD – Multiple Instruction stream Single Data stream</a:t>
            </a:r>
          </a:p>
          <a:p>
            <a:pPr lvl="1">
              <a:buFont typeface="Arial" pitchFamily="34" charset="0"/>
              <a:buChar char="•"/>
            </a:pPr>
            <a:r>
              <a:rPr lang="en-IN" dirty="0"/>
              <a:t>MIMD – Multiple Instruction stream Multiple Data stream</a:t>
            </a:r>
          </a:p>
          <a:p>
            <a:pPr lvl="2">
              <a:buFont typeface="Arial" pitchFamily="34" charset="0"/>
              <a:buChar char="•"/>
            </a:pPr>
            <a:endParaRPr lang="en-IN" dirty="0"/>
          </a:p>
        </p:txBody>
      </p:sp>
    </p:spTree>
    <p:extLst>
      <p:ext uri="{BB962C8B-B14F-4D97-AF65-F5344CB8AC3E}">
        <p14:creationId xmlns:p14="http://schemas.microsoft.com/office/powerpoint/2010/main" val="320990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Flynn’s classical taxonomy</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47843914"/>
              </p:ext>
            </p:extLst>
          </p:nvPr>
        </p:nvGraphicFramePr>
        <p:xfrm>
          <a:off x="957533" y="1656272"/>
          <a:ext cx="10023892" cy="5000470"/>
        </p:xfrm>
        <a:graphic>
          <a:graphicData uri="http://schemas.openxmlformats.org/drawingml/2006/table">
            <a:tbl>
              <a:tblPr firstRow="1" bandRow="1">
                <a:tableStyleId>{5C22544A-7EE6-4342-B048-85BDC9FD1C3A}</a:tableStyleId>
              </a:tblPr>
              <a:tblGrid>
                <a:gridCol w="2505973">
                  <a:extLst>
                    <a:ext uri="{9D8B030D-6E8A-4147-A177-3AD203B41FA5}">
                      <a16:colId xmlns:a16="http://schemas.microsoft.com/office/drawing/2014/main" val="20000"/>
                    </a:ext>
                  </a:extLst>
                </a:gridCol>
                <a:gridCol w="2505973">
                  <a:extLst>
                    <a:ext uri="{9D8B030D-6E8A-4147-A177-3AD203B41FA5}">
                      <a16:colId xmlns:a16="http://schemas.microsoft.com/office/drawing/2014/main" val="20001"/>
                    </a:ext>
                  </a:extLst>
                </a:gridCol>
                <a:gridCol w="2505973">
                  <a:extLst>
                    <a:ext uri="{9D8B030D-6E8A-4147-A177-3AD203B41FA5}">
                      <a16:colId xmlns:a16="http://schemas.microsoft.com/office/drawing/2014/main" val="20002"/>
                    </a:ext>
                  </a:extLst>
                </a:gridCol>
                <a:gridCol w="2505973">
                  <a:extLst>
                    <a:ext uri="{9D8B030D-6E8A-4147-A177-3AD203B41FA5}">
                      <a16:colId xmlns:a16="http://schemas.microsoft.com/office/drawing/2014/main" val="20003"/>
                    </a:ext>
                  </a:extLst>
                </a:gridCol>
              </a:tblGrid>
              <a:tr h="293298">
                <a:tc>
                  <a:txBody>
                    <a:bodyPr/>
                    <a:lstStyle/>
                    <a:p>
                      <a:pPr algn="ctr"/>
                      <a:r>
                        <a:rPr lang="en-IN" dirty="0"/>
                        <a:t>SISD</a:t>
                      </a:r>
                    </a:p>
                  </a:txBody>
                  <a:tcPr/>
                </a:tc>
                <a:tc>
                  <a:txBody>
                    <a:bodyPr/>
                    <a:lstStyle/>
                    <a:p>
                      <a:pPr algn="ctr"/>
                      <a:r>
                        <a:rPr lang="en-IN" dirty="0"/>
                        <a:t>SIMD</a:t>
                      </a:r>
                    </a:p>
                  </a:txBody>
                  <a:tcPr/>
                </a:tc>
                <a:tc>
                  <a:txBody>
                    <a:bodyPr/>
                    <a:lstStyle/>
                    <a:p>
                      <a:pPr algn="ctr"/>
                      <a:r>
                        <a:rPr lang="en-IN" dirty="0"/>
                        <a:t>MISD</a:t>
                      </a:r>
                    </a:p>
                  </a:txBody>
                  <a:tcPr/>
                </a:tc>
                <a:tc>
                  <a:txBody>
                    <a:bodyPr/>
                    <a:lstStyle/>
                    <a:p>
                      <a:pPr algn="ctr"/>
                      <a:r>
                        <a:rPr lang="en-IN" dirty="0"/>
                        <a:t>MIMD</a:t>
                      </a:r>
                    </a:p>
                  </a:txBody>
                  <a:tcPr/>
                </a:tc>
                <a:extLst>
                  <a:ext uri="{0D108BD9-81ED-4DB2-BD59-A6C34878D82A}">
                    <a16:rowId xmlns:a16="http://schemas.microsoft.com/office/drawing/2014/main" val="10000"/>
                  </a:ext>
                </a:extLst>
              </a:tr>
              <a:tr h="4634710">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lgn="just">
                        <a:buFont typeface="Arial" pitchFamily="34" charset="0"/>
                        <a:buChar char="•"/>
                      </a:pPr>
                      <a:r>
                        <a:rPr lang="en-US" sz="1400" dirty="0"/>
                        <a:t>Serial</a:t>
                      </a:r>
                    </a:p>
                    <a:p>
                      <a:pPr marL="285750" indent="-285750" algn="just">
                        <a:buFont typeface="Arial" pitchFamily="34" charset="0"/>
                        <a:buChar char="•"/>
                      </a:pPr>
                      <a:r>
                        <a:rPr lang="en-US" sz="1400" dirty="0"/>
                        <a:t>Only one instruction and data stream is acted on during any one clock cycle</a:t>
                      </a:r>
                    </a:p>
                    <a:p>
                      <a:pPr marL="285750" indent="-285750" algn="just">
                        <a:buFont typeface="Arial" pitchFamily="34" charset="0"/>
                        <a:buChar char="•"/>
                      </a:pPr>
                      <a:r>
                        <a:rPr lang="en-US" sz="1400" dirty="0"/>
                        <a:t>Examples: older generation mainframes, minicomputers, workstations and single processor/core PCs</a:t>
                      </a:r>
                      <a:endParaRPr lang="en-IN" sz="1400" dirty="0"/>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lgn="just">
                        <a:buFont typeface="Arial" pitchFamily="34" charset="0"/>
                        <a:buChar char="•"/>
                      </a:pPr>
                      <a:r>
                        <a:rPr lang="en-US" sz="1400" dirty="0"/>
                        <a:t>All processing units execute the same instruction at any given clock cycle</a:t>
                      </a:r>
                    </a:p>
                    <a:p>
                      <a:pPr marL="285750" indent="-285750" algn="just">
                        <a:buFont typeface="Arial" pitchFamily="34" charset="0"/>
                        <a:buChar char="•"/>
                      </a:pPr>
                      <a:r>
                        <a:rPr lang="en-US" sz="1400" dirty="0"/>
                        <a:t>Each processing unit operates on a different data element</a:t>
                      </a:r>
                    </a:p>
                    <a:p>
                      <a:pPr marL="285750" indent="-285750" algn="just">
                        <a:buFont typeface="Arial" pitchFamily="34" charset="0"/>
                        <a:buChar char="•"/>
                      </a:pPr>
                      <a:r>
                        <a:rPr lang="en-US" sz="1400" dirty="0"/>
                        <a:t>Most modern computers, particularly those with GPUs employ SIMD instructions and execution units</a:t>
                      </a:r>
                      <a:endParaRPr lang="en-IN" sz="1400" dirty="0"/>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lgn="just">
                        <a:buFont typeface="Arial" pitchFamily="34" charset="0"/>
                        <a:buChar char="•"/>
                      </a:pPr>
                      <a:r>
                        <a:rPr lang="en-US" sz="1400" dirty="0"/>
                        <a:t>Different instructions operated on a single data element.</a:t>
                      </a:r>
                    </a:p>
                    <a:p>
                      <a:pPr marL="285750" indent="-285750" algn="just">
                        <a:buFont typeface="Arial" pitchFamily="34" charset="0"/>
                        <a:buChar char="•"/>
                      </a:pPr>
                      <a:r>
                        <a:rPr lang="en-US" sz="1400" dirty="0"/>
                        <a:t>Example: Multiple cryptography algorithms attempting to crack a single coded message</a:t>
                      </a:r>
                      <a:endParaRPr lang="en-IN" sz="1400" dirty="0"/>
                    </a:p>
                  </a:txBody>
                  <a:tcPr/>
                </a:tc>
                <a:tc>
                  <a: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285750" indent="-285750" algn="just">
                        <a:buFont typeface="Arial" pitchFamily="34" charset="0"/>
                        <a:buChar char="•"/>
                      </a:pPr>
                      <a:r>
                        <a:rPr lang="en-US" sz="1400" dirty="0"/>
                        <a:t>Can execute different instructions on different data elements.</a:t>
                      </a:r>
                    </a:p>
                    <a:p>
                      <a:pPr marL="285750" indent="-285750" algn="just">
                        <a:buFont typeface="Arial" pitchFamily="34" charset="0"/>
                        <a:buChar char="•"/>
                      </a:pPr>
                      <a:r>
                        <a:rPr lang="en-US" sz="1400" dirty="0"/>
                        <a:t>Examples: Most current supercomputers, networked parallel computer clusters and "grids", multi-processor computers, multi-core PCs</a:t>
                      </a:r>
                      <a:endParaRPr lang="en-IN" sz="1400" dirty="0"/>
                    </a:p>
                  </a:txBody>
                  <a:tcPr/>
                </a:tc>
                <a:extLst>
                  <a:ext uri="{0D108BD9-81ED-4DB2-BD59-A6C34878D82A}">
                    <a16:rowId xmlns:a16="http://schemas.microsoft.com/office/drawing/2014/main" val="10001"/>
                  </a:ext>
                </a:extLst>
              </a:tr>
            </a:tbl>
          </a:graphicData>
        </a:graphic>
      </p:graphicFrame>
      <p:pic>
        <p:nvPicPr>
          <p:cNvPr id="6" name="Picture 2" descr="C:\Users\DELL\Desktop\sisd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431" y="2044458"/>
            <a:ext cx="2204049" cy="220404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7" descr="C:\Users\DELL\Desktop\simd3.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9187" y="2016238"/>
            <a:ext cx="2232269" cy="223226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DELL\Desktop\misd4.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6520" y="1959365"/>
            <a:ext cx="2253465" cy="225346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C:\Users\DELL\Desktop\mimd2.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02244" y="1959365"/>
            <a:ext cx="2296697" cy="229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948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Computer Memory Architectures: shared memory architecture</a:t>
            </a:r>
            <a:endParaRPr lang="en-IN" dirty="0"/>
          </a:p>
        </p:txBody>
      </p:sp>
      <p:sp>
        <p:nvSpPr>
          <p:cNvPr id="3" name="Content Placeholder 2"/>
          <p:cNvSpPr>
            <a:spLocks noGrp="1"/>
          </p:cNvSpPr>
          <p:nvPr>
            <p:ph idx="1"/>
          </p:nvPr>
        </p:nvSpPr>
        <p:spPr>
          <a:xfrm>
            <a:off x="1024128" y="1966823"/>
            <a:ext cx="9720073" cy="4342537"/>
          </a:xfrm>
        </p:spPr>
        <p:txBody>
          <a:bodyPr>
            <a:normAutofit/>
          </a:bodyPr>
          <a:lstStyle/>
          <a:p>
            <a:pPr algn="just">
              <a:buFont typeface="Arial" pitchFamily="34" charset="0"/>
              <a:buChar char="•"/>
            </a:pPr>
            <a:r>
              <a:rPr lang="en-US" dirty="0"/>
              <a:t> </a:t>
            </a:r>
            <a:r>
              <a:rPr lang="en-US" sz="1800" dirty="0"/>
              <a:t>All processors access all memory as a single global address space &amp; data sharing is fast</a:t>
            </a:r>
          </a:p>
          <a:p>
            <a:pPr algn="just">
              <a:buFont typeface="Arial" pitchFamily="34" charset="0"/>
              <a:buChar char="•"/>
            </a:pPr>
            <a:r>
              <a:rPr lang="en-US" sz="1800" dirty="0"/>
              <a:t> </a:t>
            </a:r>
            <a:r>
              <a:rPr lang="en-IN" sz="1800" dirty="0"/>
              <a:t>Multiple processors can operate independently but share the same memory resources</a:t>
            </a:r>
          </a:p>
          <a:p>
            <a:pPr algn="just">
              <a:buFont typeface="Arial" pitchFamily="34" charset="0"/>
              <a:buChar char="•"/>
            </a:pPr>
            <a:r>
              <a:rPr lang="en-IN" sz="1800" dirty="0"/>
              <a:t> Changes in a memory location effected by one processor are visible to all other processors</a:t>
            </a:r>
          </a:p>
          <a:p>
            <a:pPr algn="just">
              <a:buFont typeface="Arial" pitchFamily="34" charset="0"/>
              <a:buChar char="•"/>
            </a:pPr>
            <a:r>
              <a:rPr lang="en-IN" sz="1800" dirty="0"/>
              <a:t> Shared memory machines have been classified as </a:t>
            </a:r>
            <a:r>
              <a:rPr lang="en-IN" sz="1800" b="1" i="1" dirty="0"/>
              <a:t>UMA</a:t>
            </a:r>
            <a:r>
              <a:rPr lang="en-IN" sz="1800" dirty="0"/>
              <a:t> and </a:t>
            </a:r>
            <a:r>
              <a:rPr lang="en-IN" sz="1800" b="1" i="1" dirty="0"/>
              <a:t>NUMA</a:t>
            </a:r>
            <a:r>
              <a:rPr lang="en-IN" sz="1800" dirty="0"/>
              <a:t>, based upon memory access times</a:t>
            </a:r>
          </a:p>
        </p:txBody>
      </p:sp>
      <p:graphicFrame>
        <p:nvGraphicFramePr>
          <p:cNvPr id="5" name="Table 4"/>
          <p:cNvGraphicFramePr>
            <a:graphicFrameLocks noGrp="1"/>
          </p:cNvGraphicFramePr>
          <p:nvPr>
            <p:extLst>
              <p:ext uri="{D42A27DB-BD31-4B8C-83A1-F6EECF244321}">
                <p14:modId xmlns:p14="http://schemas.microsoft.com/office/powerpoint/2010/main" val="181137685"/>
              </p:ext>
            </p:extLst>
          </p:nvPr>
        </p:nvGraphicFramePr>
        <p:xfrm>
          <a:off x="379560" y="3772343"/>
          <a:ext cx="11473132" cy="2715596"/>
        </p:xfrm>
        <a:graphic>
          <a:graphicData uri="http://schemas.openxmlformats.org/drawingml/2006/table">
            <a:tbl>
              <a:tblPr firstRow="1" bandRow="1">
                <a:tableStyleId>{5C22544A-7EE6-4342-B048-85BDC9FD1C3A}</a:tableStyleId>
              </a:tblPr>
              <a:tblGrid>
                <a:gridCol w="5736566">
                  <a:extLst>
                    <a:ext uri="{9D8B030D-6E8A-4147-A177-3AD203B41FA5}">
                      <a16:colId xmlns:a16="http://schemas.microsoft.com/office/drawing/2014/main" val="20000"/>
                    </a:ext>
                  </a:extLst>
                </a:gridCol>
                <a:gridCol w="5736566">
                  <a:extLst>
                    <a:ext uri="{9D8B030D-6E8A-4147-A177-3AD203B41FA5}">
                      <a16:colId xmlns:a16="http://schemas.microsoft.com/office/drawing/2014/main" val="20001"/>
                    </a:ext>
                  </a:extLst>
                </a:gridCol>
              </a:tblGrid>
              <a:tr h="368337">
                <a:tc>
                  <a:txBody>
                    <a:bodyPr/>
                    <a:lstStyle/>
                    <a:p>
                      <a:pPr algn="ctr"/>
                      <a:r>
                        <a:rPr lang="en-IN" dirty="0"/>
                        <a:t>Uniform</a:t>
                      </a:r>
                      <a:r>
                        <a:rPr lang="en-IN" baseline="0" dirty="0"/>
                        <a:t> Memory Access (UMA)</a:t>
                      </a:r>
                      <a:endParaRPr lang="en-IN" dirty="0"/>
                    </a:p>
                  </a:txBody>
                  <a:tcPr/>
                </a:tc>
                <a:tc>
                  <a:txBody>
                    <a:bodyPr/>
                    <a:lstStyle/>
                    <a:p>
                      <a:pPr algn="ctr"/>
                      <a:r>
                        <a:rPr lang="en-IN" dirty="0"/>
                        <a:t>Non-Uniform Memory Access (NUMA)</a:t>
                      </a:r>
                    </a:p>
                  </a:txBody>
                  <a:tcPr/>
                </a:tc>
                <a:extLst>
                  <a:ext uri="{0D108BD9-81ED-4DB2-BD59-A6C34878D82A}">
                    <a16:rowId xmlns:a16="http://schemas.microsoft.com/office/drawing/2014/main" val="10000"/>
                  </a:ext>
                </a:extLst>
              </a:tr>
              <a:tr h="2347259">
                <a:tc>
                  <a:txBody>
                    <a:bodyPr/>
                    <a:lstStyle/>
                    <a:p>
                      <a:pPr lvl="0">
                        <a:buFontTx/>
                        <a:buChar char="•"/>
                      </a:pPr>
                      <a:r>
                        <a:rPr lang="en-US" altLang="en-US" baseline="0" dirty="0">
                          <a:latin typeface="+mn-lt"/>
                          <a:cs typeface="Times New Roman" pitchFamily="18" charset="0"/>
                        </a:rPr>
                        <a:t> C</a:t>
                      </a:r>
                      <a:r>
                        <a:rPr lang="en-US" altLang="en-US" dirty="0">
                          <a:latin typeface="+mn-lt"/>
                          <a:cs typeface="Times New Roman" pitchFamily="18" charset="0"/>
                        </a:rPr>
                        <a:t>ommonly represented today by </a:t>
                      </a:r>
                      <a:r>
                        <a:rPr lang="en-US" altLang="en-US" b="1" i="1" dirty="0">
                          <a:latin typeface="+mn-lt"/>
                          <a:cs typeface="Times New Roman" pitchFamily="18" charset="0"/>
                        </a:rPr>
                        <a:t>Symmetric  Multiprocessor (SMP)</a:t>
                      </a:r>
                      <a:r>
                        <a:rPr lang="en-US" altLang="en-US" dirty="0">
                          <a:latin typeface="+mn-lt"/>
                          <a:cs typeface="Times New Roman" pitchFamily="18" charset="0"/>
                        </a:rPr>
                        <a:t> machines</a:t>
                      </a:r>
                    </a:p>
                    <a:p>
                      <a:pPr lvl="0">
                        <a:buFontTx/>
                        <a:buChar char="•"/>
                      </a:pPr>
                      <a:r>
                        <a:rPr lang="en-US" altLang="en-US" dirty="0">
                          <a:latin typeface="+mn-lt"/>
                          <a:cs typeface="Times New Roman" pitchFamily="18" charset="0"/>
                        </a:rPr>
                        <a:t>Identical processors,</a:t>
                      </a:r>
                      <a:r>
                        <a:rPr lang="en-US" altLang="en-US" baseline="0" dirty="0">
                          <a:latin typeface="+mn-lt"/>
                          <a:cs typeface="Times New Roman" pitchFamily="18" charset="0"/>
                        </a:rPr>
                        <a:t> e</a:t>
                      </a:r>
                      <a:r>
                        <a:rPr lang="en-US" altLang="en-US" dirty="0">
                          <a:latin typeface="+mn-lt"/>
                          <a:cs typeface="Times New Roman" pitchFamily="18" charset="0"/>
                        </a:rPr>
                        <a:t>qual access and access times to memory</a:t>
                      </a:r>
                    </a:p>
                    <a:p>
                      <a:pPr lvl="0">
                        <a:buFontTx/>
                        <a:buChar char="•"/>
                      </a:pPr>
                      <a:r>
                        <a:rPr lang="en-US" altLang="en-US" dirty="0">
                          <a:latin typeface="+mn-lt"/>
                          <a:cs typeface="Times New Roman" pitchFamily="18" charset="0"/>
                        </a:rPr>
                        <a:t>Sometimes called CC-UMA - Cache Coherent UMA. Cache coherent means if one processor updates a location in shared memory, all the other processors know about the update. </a:t>
                      </a:r>
                      <a:endParaRPr lang="en-IN" dirty="0"/>
                    </a:p>
                  </a:txBody>
                  <a:tcPr/>
                </a:tc>
                <a:tc>
                  <a:txBody>
                    <a:bodyPr/>
                    <a:lstStyle/>
                    <a:p>
                      <a:pPr lvl="0">
                        <a:buFontTx/>
                        <a:buChar char="•"/>
                      </a:pPr>
                      <a:r>
                        <a:rPr lang="en-US" altLang="en-US" dirty="0">
                          <a:latin typeface="+mn-lt"/>
                          <a:cs typeface="Times New Roman" pitchFamily="18" charset="0"/>
                        </a:rPr>
                        <a:t>Often made by physically linking two or more SMPs</a:t>
                      </a:r>
                    </a:p>
                    <a:p>
                      <a:pPr lvl="0">
                        <a:buFontTx/>
                        <a:buChar char="•"/>
                      </a:pPr>
                      <a:r>
                        <a:rPr lang="en-US" altLang="en-US" dirty="0">
                          <a:latin typeface="+mn-lt"/>
                          <a:cs typeface="Times New Roman" pitchFamily="18" charset="0"/>
                        </a:rPr>
                        <a:t>One SMP can directly access memory of another SMP</a:t>
                      </a:r>
                    </a:p>
                    <a:p>
                      <a:pPr lvl="0">
                        <a:buFontTx/>
                        <a:buChar char="•"/>
                      </a:pPr>
                      <a:r>
                        <a:rPr lang="en-US" altLang="en-US" dirty="0">
                          <a:latin typeface="+mn-lt"/>
                          <a:cs typeface="Times New Roman" pitchFamily="18" charset="0"/>
                        </a:rPr>
                        <a:t>Not all processors have equal access time to all memories</a:t>
                      </a:r>
                    </a:p>
                    <a:p>
                      <a:pPr lvl="0">
                        <a:buFontTx/>
                        <a:buChar char="•"/>
                      </a:pPr>
                      <a:r>
                        <a:rPr lang="en-US" altLang="en-US" dirty="0">
                          <a:latin typeface="+mn-lt"/>
                          <a:cs typeface="Times New Roman" pitchFamily="18" charset="0"/>
                        </a:rPr>
                        <a:t>Memory access across link is slower</a:t>
                      </a:r>
                    </a:p>
                    <a:p>
                      <a:pPr lvl="0">
                        <a:buFontTx/>
                        <a:buChar char="•"/>
                      </a:pPr>
                      <a:r>
                        <a:rPr lang="en-US" altLang="en-US" dirty="0">
                          <a:latin typeface="+mn-lt"/>
                          <a:cs typeface="Times New Roman" pitchFamily="18" charset="0"/>
                        </a:rPr>
                        <a:t>If cache coherency is maintained, then may also be called</a:t>
                      </a:r>
                    </a:p>
                    <a:p>
                      <a:pPr lvl="0"/>
                      <a:r>
                        <a:rPr lang="en-US" altLang="en-US" dirty="0">
                          <a:latin typeface="+mn-lt"/>
                          <a:cs typeface="Times New Roman" pitchFamily="18" charset="0"/>
                        </a:rPr>
                        <a:t>  CC-NUMA - Cache Coherent NUMA</a:t>
                      </a:r>
                    </a:p>
                    <a:p>
                      <a:pPr marL="285750" indent="-285750">
                        <a:buFont typeface="Arial" pitchFamily="34" charset="0"/>
                        <a:buChar char="•"/>
                      </a:pPr>
                      <a:endParaRPr lang="en-IN"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349558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Parallel Computer Memory Architectures: distributed memory architecture</a:t>
            </a:r>
            <a:endParaRPr lang="en-IN" dirty="0"/>
          </a:p>
        </p:txBody>
      </p:sp>
      <p:sp>
        <p:nvSpPr>
          <p:cNvPr id="3" name="Content Placeholder 2"/>
          <p:cNvSpPr>
            <a:spLocks noGrp="1"/>
          </p:cNvSpPr>
          <p:nvPr>
            <p:ph idx="1"/>
          </p:nvPr>
        </p:nvSpPr>
        <p:spPr>
          <a:xfrm>
            <a:off x="1024128" y="2286000"/>
            <a:ext cx="9888287" cy="4023360"/>
          </a:xfrm>
        </p:spPr>
        <p:txBody>
          <a:bodyPr/>
          <a:lstStyle/>
          <a:p>
            <a:pPr algn="just">
              <a:buFont typeface="Arial" pitchFamily="34" charset="0"/>
              <a:buChar char="•"/>
            </a:pPr>
            <a:r>
              <a:rPr lang="en-IN" dirty="0"/>
              <a:t> </a:t>
            </a:r>
            <a:r>
              <a:rPr lang="en-US" sz="2000" dirty="0"/>
              <a:t>Each processor has its own memory</a:t>
            </a:r>
          </a:p>
          <a:p>
            <a:pPr algn="just">
              <a:buFont typeface="Arial" pitchFamily="34" charset="0"/>
              <a:buChar char="•"/>
            </a:pPr>
            <a:r>
              <a:rPr lang="en-US" sz="2000" dirty="0"/>
              <a:t> Programmer is responsible for many details of communication between processors</a:t>
            </a:r>
          </a:p>
          <a:p>
            <a:pPr algn="just">
              <a:buFont typeface="Arial" pitchFamily="34" charset="0"/>
              <a:buChar char="•"/>
            </a:pPr>
            <a:r>
              <a:rPr lang="en-US" sz="2000" dirty="0"/>
              <a:t> </a:t>
            </a:r>
            <a:r>
              <a:rPr lang="en-IN" sz="2000" dirty="0"/>
              <a:t>Each processor has its own local memory, it operates independently. Changes it makes to its local memory have no effect on the memory of other processors. Hence, the concept of cache coherency does not apply</a:t>
            </a:r>
          </a:p>
          <a:p>
            <a:pPr algn="just">
              <a:buFont typeface="Arial" pitchFamily="34" charset="0"/>
              <a:buChar char="•"/>
            </a:pPr>
            <a:r>
              <a:rPr lang="en-IN" sz="2000" dirty="0"/>
              <a:t> When a processor needs access to data in another processor, it is usually the task of the programmer to explicitly define how and when data is communicate</a:t>
            </a:r>
          </a:p>
          <a:p>
            <a:pPr algn="just">
              <a:buFont typeface="Arial" pitchFamily="34" charset="0"/>
              <a:buChar char="•"/>
            </a:pPr>
            <a:r>
              <a:rPr lang="en-IN" sz="2000" dirty="0"/>
              <a:t> Synchronization between tasks is likewise the programmer's responsibility</a:t>
            </a:r>
          </a:p>
        </p:txBody>
      </p:sp>
      <p:pic>
        <p:nvPicPr>
          <p:cNvPr id="4" name="Picture 4" descr="distributed_mem"/>
          <p:cNvPicPr>
            <a:picLocks noChangeAspect="1" noChangeArrowheads="1"/>
          </p:cNvPicPr>
          <p:nvPr/>
        </p:nvPicPr>
        <p:blipFill>
          <a:blip r:embed="rId2"/>
          <a:stretch>
            <a:fillRect/>
          </a:stretch>
        </p:blipFill>
        <p:spPr>
          <a:xfrm>
            <a:off x="8626415" y="4842804"/>
            <a:ext cx="3485071" cy="1644259"/>
          </a:xfrm>
          <a:prstGeom prst="rect">
            <a:avLst/>
          </a:prstGeom>
          <a:noFill/>
          <a:ln/>
        </p:spPr>
      </p:pic>
    </p:spTree>
    <p:extLst>
      <p:ext uri="{BB962C8B-B14F-4D97-AF65-F5344CB8AC3E}">
        <p14:creationId xmlns:p14="http://schemas.microsoft.com/office/powerpoint/2010/main" val="3280483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 cores</a:t>
            </a:r>
          </a:p>
        </p:txBody>
      </p:sp>
      <p:sp>
        <p:nvSpPr>
          <p:cNvPr id="3" name="Content Placeholder 2"/>
          <p:cNvSpPr>
            <a:spLocks noGrp="1"/>
          </p:cNvSpPr>
          <p:nvPr>
            <p:ph idx="1"/>
          </p:nvPr>
        </p:nvSpPr>
        <p:spPr>
          <a:xfrm>
            <a:off x="980996" y="2001328"/>
            <a:ext cx="9720073" cy="4023360"/>
          </a:xfrm>
        </p:spPr>
        <p:txBody>
          <a:bodyPr/>
          <a:lstStyle/>
          <a:p>
            <a:pPr algn="just">
              <a:buFont typeface="Arial" pitchFamily="34" charset="0"/>
              <a:buChar char="•"/>
            </a:pPr>
            <a:r>
              <a:rPr lang="en-IN" dirty="0"/>
              <a:t> </a:t>
            </a:r>
            <a:r>
              <a:rPr lang="en-US" dirty="0"/>
              <a:t>A multi-core processor is a single computing component with two or more independent processing units called cores, which read and execute program instructions</a:t>
            </a:r>
          </a:p>
          <a:p>
            <a:pPr marL="0" indent="0" algn="just">
              <a:buNone/>
            </a:pP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111" y="2996961"/>
            <a:ext cx="4211595" cy="2825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1747" y="3458069"/>
            <a:ext cx="6281202" cy="2364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220309" y="5845834"/>
            <a:ext cx="2958861" cy="369332"/>
          </a:xfrm>
          <a:prstGeom prst="rect">
            <a:avLst/>
          </a:prstGeom>
          <a:noFill/>
        </p:spPr>
        <p:txBody>
          <a:bodyPr wrap="square" rtlCol="0">
            <a:spAutoFit/>
          </a:bodyPr>
          <a:lstStyle/>
          <a:p>
            <a:r>
              <a:rPr lang="en-IN" dirty="0"/>
              <a:t>Multi-Core CPU Chip</a:t>
            </a:r>
          </a:p>
        </p:txBody>
      </p:sp>
      <p:sp>
        <p:nvSpPr>
          <p:cNvPr id="7" name="TextBox 6"/>
          <p:cNvSpPr txBox="1"/>
          <p:nvPr/>
        </p:nvSpPr>
        <p:spPr>
          <a:xfrm>
            <a:off x="1291086" y="5975230"/>
            <a:ext cx="2958861" cy="369332"/>
          </a:xfrm>
          <a:prstGeom prst="rect">
            <a:avLst/>
          </a:prstGeom>
          <a:noFill/>
        </p:spPr>
        <p:txBody>
          <a:bodyPr wrap="square" rtlCol="0">
            <a:spAutoFit/>
          </a:bodyPr>
          <a:lstStyle/>
          <a:p>
            <a:r>
              <a:rPr lang="en-IN" dirty="0"/>
              <a:t>Single Core CPU Chip</a:t>
            </a:r>
          </a:p>
        </p:txBody>
      </p:sp>
    </p:spTree>
    <p:extLst>
      <p:ext uri="{BB962C8B-B14F-4D97-AF65-F5344CB8AC3E}">
        <p14:creationId xmlns:p14="http://schemas.microsoft.com/office/powerpoint/2010/main" val="34727042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Multi-cores</a:t>
            </a:r>
          </a:p>
        </p:txBody>
      </p:sp>
      <p:sp>
        <p:nvSpPr>
          <p:cNvPr id="3" name="Content Placeholder 2"/>
          <p:cNvSpPr>
            <a:spLocks noGrp="1"/>
          </p:cNvSpPr>
          <p:nvPr>
            <p:ph idx="1"/>
          </p:nvPr>
        </p:nvSpPr>
        <p:spPr>
          <a:xfrm>
            <a:off x="1015501" y="1889185"/>
            <a:ext cx="9720073" cy="4023360"/>
          </a:xfrm>
        </p:spPr>
        <p:txBody>
          <a:bodyPr/>
          <a:lstStyle/>
          <a:p>
            <a:pPr>
              <a:buFont typeface="Arial" pitchFamily="34" charset="0"/>
              <a:buChar char="•"/>
            </a:pPr>
            <a:r>
              <a:rPr lang="en-IN" dirty="0"/>
              <a:t> </a:t>
            </a:r>
            <a:r>
              <a:rPr lang="en-US" dirty="0"/>
              <a:t>The cores fit on a single processor socket </a:t>
            </a:r>
          </a:p>
          <a:p>
            <a:pPr>
              <a:buFont typeface="Arial" pitchFamily="34" charset="0"/>
              <a:buChar char="•"/>
            </a:pPr>
            <a:r>
              <a:rPr lang="en-US" dirty="0"/>
              <a:t> Also called CMP (Chip Multi-Processor)</a:t>
            </a:r>
          </a:p>
          <a:p>
            <a:pPr>
              <a:buFont typeface="Arial" pitchFamily="34" charset="0"/>
              <a:buChar char="•"/>
            </a:pPr>
            <a:r>
              <a:rPr lang="en-US" dirty="0"/>
              <a:t> The cores run in parallel</a:t>
            </a:r>
          </a:p>
          <a:p>
            <a:pPr>
              <a:buFont typeface="Arial" pitchFamily="34" charset="0"/>
              <a:buChar char="•"/>
            </a:pPr>
            <a:r>
              <a:rPr lang="en-US" dirty="0"/>
              <a:t> Interaction with OS:</a:t>
            </a:r>
          </a:p>
          <a:p>
            <a:pPr lvl="1">
              <a:buFont typeface="Arial" pitchFamily="34" charset="0"/>
              <a:buChar char="•"/>
            </a:pPr>
            <a:r>
              <a:rPr lang="en-IN" dirty="0"/>
              <a:t>OS perceives each core as a separate processor</a:t>
            </a:r>
          </a:p>
          <a:p>
            <a:pPr lvl="1">
              <a:buFont typeface="Arial" pitchFamily="34" charset="0"/>
              <a:buChar char="•"/>
            </a:pPr>
            <a:r>
              <a:rPr lang="en-US" dirty="0"/>
              <a:t>OS scheduler maps threads/processes to different cores</a:t>
            </a:r>
          </a:p>
          <a:p>
            <a:pPr lvl="1">
              <a:buFont typeface="Arial" pitchFamily="34" charset="0"/>
              <a:buChar char="•"/>
            </a:pPr>
            <a:r>
              <a:rPr lang="en-US" dirty="0"/>
              <a:t>Most major OS support multi-core today</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1204" y="2889847"/>
            <a:ext cx="5103020" cy="35799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46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multi-cores?</a:t>
            </a:r>
          </a:p>
        </p:txBody>
      </p:sp>
      <p:sp>
        <p:nvSpPr>
          <p:cNvPr id="3" name="Content Placeholder 2"/>
          <p:cNvSpPr>
            <a:spLocks noGrp="1"/>
          </p:cNvSpPr>
          <p:nvPr>
            <p:ph idx="1"/>
          </p:nvPr>
        </p:nvSpPr>
        <p:spPr>
          <a:xfrm>
            <a:off x="1024128" y="2208362"/>
            <a:ext cx="9720073" cy="4247647"/>
          </a:xfrm>
        </p:spPr>
        <p:txBody>
          <a:bodyPr/>
          <a:lstStyle/>
          <a:p>
            <a:pPr>
              <a:buFont typeface="Arial" pitchFamily="34" charset="0"/>
              <a:buChar char="•"/>
            </a:pPr>
            <a:r>
              <a:rPr lang="en-IN" dirty="0"/>
              <a:t> </a:t>
            </a:r>
            <a:r>
              <a:rPr lang="en-US" dirty="0"/>
              <a:t>Difficult to make single-core clock frequencies even higher </a:t>
            </a:r>
          </a:p>
          <a:p>
            <a:pPr>
              <a:buFont typeface="Arial" pitchFamily="34" charset="0"/>
              <a:buChar char="•"/>
            </a:pPr>
            <a:r>
              <a:rPr lang="en-US" dirty="0"/>
              <a:t> Deeply pipelined circuits:</a:t>
            </a:r>
          </a:p>
          <a:p>
            <a:pPr lvl="1">
              <a:buFont typeface="Arial" pitchFamily="34" charset="0"/>
              <a:buChar char="•"/>
            </a:pPr>
            <a:r>
              <a:rPr lang="en-US" dirty="0"/>
              <a:t>heat problems </a:t>
            </a:r>
          </a:p>
          <a:p>
            <a:pPr lvl="1">
              <a:buFont typeface="Arial" pitchFamily="34" charset="0"/>
              <a:buChar char="•"/>
            </a:pPr>
            <a:r>
              <a:rPr lang="en-US" dirty="0"/>
              <a:t>speed of light problems </a:t>
            </a:r>
          </a:p>
          <a:p>
            <a:pPr lvl="1">
              <a:buFont typeface="Arial" pitchFamily="34" charset="0"/>
              <a:buChar char="•"/>
            </a:pPr>
            <a:r>
              <a:rPr lang="en-US" dirty="0"/>
              <a:t>difficult design and verification </a:t>
            </a:r>
          </a:p>
          <a:p>
            <a:pPr lvl="1">
              <a:buFont typeface="Arial" pitchFamily="34" charset="0"/>
              <a:buChar char="•"/>
            </a:pPr>
            <a:r>
              <a:rPr lang="en-US" dirty="0"/>
              <a:t>large design teams necessary </a:t>
            </a:r>
          </a:p>
          <a:p>
            <a:pPr lvl="1">
              <a:buFont typeface="Arial" pitchFamily="34" charset="0"/>
              <a:buChar char="•"/>
            </a:pPr>
            <a:r>
              <a:rPr lang="en-US" dirty="0"/>
              <a:t>server farms need expensive air-conditioning</a:t>
            </a:r>
          </a:p>
          <a:p>
            <a:pPr>
              <a:buFont typeface="Arial" pitchFamily="34" charset="0"/>
              <a:buChar char="•"/>
            </a:pPr>
            <a:r>
              <a:rPr lang="en-US" dirty="0"/>
              <a:t> Many new applications are multithreaded </a:t>
            </a:r>
          </a:p>
          <a:p>
            <a:pPr>
              <a:buFont typeface="Arial" pitchFamily="34" charset="0"/>
              <a:buChar char="•"/>
            </a:pPr>
            <a:r>
              <a:rPr lang="en-US" dirty="0"/>
              <a:t> General trend in computer architecture (shift towards more parallelism)</a:t>
            </a:r>
            <a:endParaRPr lang="en-IN" dirty="0"/>
          </a:p>
        </p:txBody>
      </p:sp>
    </p:spTree>
    <p:extLst>
      <p:ext uri="{BB962C8B-B14F-4D97-AF65-F5344CB8AC3E}">
        <p14:creationId xmlns:p14="http://schemas.microsoft.com/office/powerpoint/2010/main" val="120707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16">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18">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clock&#10;&#10;Description automatically generated">
            <a:extLst>
              <a:ext uri="{FF2B5EF4-FFF2-40B4-BE49-F238E27FC236}">
                <a16:creationId xmlns:a16="http://schemas.microsoft.com/office/drawing/2014/main" id="{DC6DF67A-9597-4F8E-B85A-AB086771F5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037" y="804333"/>
            <a:ext cx="7525923" cy="5249331"/>
          </a:xfrm>
          <a:prstGeom prst="rect">
            <a:avLst/>
          </a:prstGeom>
        </p:spPr>
      </p:pic>
    </p:spTree>
    <p:extLst>
      <p:ext uri="{BB962C8B-B14F-4D97-AF65-F5344CB8AC3E}">
        <p14:creationId xmlns:p14="http://schemas.microsoft.com/office/powerpoint/2010/main" val="3490797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A50AE-56F2-438A-8ECE-894426D71AF7}"/>
              </a:ext>
            </a:extLst>
          </p:cNvPr>
          <p:cNvSpPr>
            <a:spLocks noGrp="1"/>
          </p:cNvSpPr>
          <p:nvPr>
            <p:ph type="title"/>
          </p:nvPr>
        </p:nvSpPr>
        <p:spPr/>
        <p:txBody>
          <a:bodyPr/>
          <a:lstStyle/>
          <a:p>
            <a:r>
              <a:rPr lang="en-IN" dirty="0"/>
              <a:t>Contents</a:t>
            </a:r>
          </a:p>
        </p:txBody>
      </p:sp>
      <p:sp>
        <p:nvSpPr>
          <p:cNvPr id="3" name="Content Placeholder 2">
            <a:extLst>
              <a:ext uri="{FF2B5EF4-FFF2-40B4-BE49-F238E27FC236}">
                <a16:creationId xmlns:a16="http://schemas.microsoft.com/office/drawing/2014/main" id="{536B6FA9-0D8E-4F01-8F97-BEAD106A5CB3}"/>
              </a:ext>
            </a:extLst>
          </p:cNvPr>
          <p:cNvSpPr>
            <a:spLocks noGrp="1"/>
          </p:cNvSpPr>
          <p:nvPr>
            <p:ph idx="1"/>
          </p:nvPr>
        </p:nvSpPr>
        <p:spPr/>
        <p:txBody>
          <a:bodyPr/>
          <a:lstStyle/>
          <a:p>
            <a:pPr>
              <a:buFont typeface="Arial" panose="020B0604020202020204" pitchFamily="34" charset="0"/>
              <a:buChar char="•"/>
            </a:pPr>
            <a:r>
              <a:rPr lang="en-IN" dirty="0"/>
              <a:t> Introduction to HPC</a:t>
            </a:r>
          </a:p>
          <a:p>
            <a:pPr>
              <a:buFont typeface="Arial" panose="020B0604020202020204" pitchFamily="34" charset="0"/>
              <a:buChar char="•"/>
            </a:pPr>
            <a:r>
              <a:rPr lang="en-IN" dirty="0"/>
              <a:t> Parallel Architectures</a:t>
            </a:r>
          </a:p>
          <a:p>
            <a:pPr>
              <a:buFont typeface="Arial" panose="020B0604020202020204" pitchFamily="34" charset="0"/>
              <a:buChar char="•"/>
            </a:pPr>
            <a:r>
              <a:rPr lang="en-IN" dirty="0"/>
              <a:t> Multi Cores</a:t>
            </a:r>
          </a:p>
          <a:p>
            <a:pPr>
              <a:buFont typeface="Arial" panose="020B0604020202020204" pitchFamily="34" charset="0"/>
              <a:buChar char="•"/>
            </a:pPr>
            <a:r>
              <a:rPr lang="en-IN" dirty="0"/>
              <a:t> Graphical Processing Units</a:t>
            </a:r>
          </a:p>
          <a:p>
            <a:pPr>
              <a:buFont typeface="Arial" panose="020B0604020202020204" pitchFamily="34" charset="0"/>
              <a:buChar char="•"/>
            </a:pPr>
            <a:r>
              <a:rPr lang="en-IN" dirty="0"/>
              <a:t> Clusters</a:t>
            </a:r>
          </a:p>
          <a:p>
            <a:pPr>
              <a:buFont typeface="Arial" panose="020B0604020202020204" pitchFamily="34" charset="0"/>
              <a:buChar char="•"/>
            </a:pPr>
            <a:r>
              <a:rPr lang="en-IN" dirty="0"/>
              <a:t> Grid Computing</a:t>
            </a:r>
          </a:p>
          <a:p>
            <a:pPr>
              <a:buFont typeface="Arial" panose="020B0604020202020204" pitchFamily="34" charset="0"/>
              <a:buChar char="•"/>
            </a:pPr>
            <a:r>
              <a:rPr lang="en-IN" dirty="0"/>
              <a:t> Cloud Computing</a:t>
            </a:r>
          </a:p>
        </p:txBody>
      </p:sp>
    </p:spTree>
    <p:extLst>
      <p:ext uri="{BB962C8B-B14F-4D97-AF65-F5344CB8AC3E}">
        <p14:creationId xmlns:p14="http://schemas.microsoft.com/office/powerpoint/2010/main" val="214715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Multi-cores</a:t>
            </a:r>
          </a:p>
        </p:txBody>
      </p:sp>
      <p:sp>
        <p:nvSpPr>
          <p:cNvPr id="3" name="Content Placeholder 2"/>
          <p:cNvSpPr>
            <a:spLocks noGrp="1"/>
          </p:cNvSpPr>
          <p:nvPr>
            <p:ph idx="1"/>
          </p:nvPr>
        </p:nvSpPr>
        <p:spPr/>
        <p:txBody>
          <a:bodyPr/>
          <a:lstStyle/>
          <a:p>
            <a:pPr>
              <a:buFont typeface="Arial" pitchFamily="34" charset="0"/>
              <a:buChar char="•"/>
            </a:pPr>
            <a:r>
              <a:rPr lang="en-IN" dirty="0"/>
              <a:t> </a:t>
            </a:r>
            <a:r>
              <a:rPr lang="en-US" dirty="0"/>
              <a:t>Multi-core processors are </a:t>
            </a:r>
            <a:r>
              <a:rPr lang="en-US" dirty="0">
                <a:solidFill>
                  <a:srgbClr val="FF0000"/>
                </a:solidFill>
              </a:rPr>
              <a:t>MIMD</a:t>
            </a:r>
          </a:p>
          <a:p>
            <a:pPr lvl="1">
              <a:buFont typeface="Arial" pitchFamily="34" charset="0"/>
              <a:buChar char="•"/>
            </a:pPr>
            <a:r>
              <a:rPr lang="en-US" dirty="0"/>
              <a:t> Different cores execute different threads ( Multiple Instructions), operating on different parts of memory ( Multiple Data)</a:t>
            </a:r>
          </a:p>
          <a:p>
            <a:pPr>
              <a:buFont typeface="Arial" pitchFamily="34" charset="0"/>
              <a:buChar char="•"/>
            </a:pPr>
            <a:r>
              <a:rPr lang="en-US" dirty="0"/>
              <a:t> Multi-core is a </a:t>
            </a:r>
            <a:r>
              <a:rPr lang="en-US" dirty="0">
                <a:solidFill>
                  <a:srgbClr val="FF0000"/>
                </a:solidFill>
              </a:rPr>
              <a:t>shared memory</a:t>
            </a:r>
            <a:r>
              <a:rPr lang="en-US" dirty="0"/>
              <a:t> multiprocessor</a:t>
            </a:r>
          </a:p>
          <a:p>
            <a:pPr lvl="1">
              <a:buFont typeface="Arial" pitchFamily="34" charset="0"/>
              <a:buChar char="•"/>
            </a:pPr>
            <a:r>
              <a:rPr lang="en-US" dirty="0"/>
              <a:t>All cores share the same memory</a:t>
            </a:r>
            <a:endParaRPr lang="en-IN" dirty="0"/>
          </a:p>
        </p:txBody>
      </p:sp>
    </p:spTree>
    <p:extLst>
      <p:ext uri="{BB962C8B-B14F-4D97-AF65-F5344CB8AC3E}">
        <p14:creationId xmlns:p14="http://schemas.microsoft.com/office/powerpoint/2010/main" val="3882375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applications benefit from multi-core?</a:t>
            </a:r>
            <a:endParaRPr lang="en-IN" dirty="0"/>
          </a:p>
        </p:txBody>
      </p:sp>
      <p:sp>
        <p:nvSpPr>
          <p:cNvPr id="3" name="Content Placeholder 2"/>
          <p:cNvSpPr>
            <a:spLocks noGrp="1"/>
          </p:cNvSpPr>
          <p:nvPr>
            <p:ph idx="1"/>
          </p:nvPr>
        </p:nvSpPr>
        <p:spPr/>
        <p:txBody>
          <a:bodyPr/>
          <a:lstStyle/>
          <a:p>
            <a:pPr>
              <a:buFont typeface="Arial" pitchFamily="34" charset="0"/>
              <a:buChar char="•"/>
            </a:pPr>
            <a:r>
              <a:rPr lang="en-IN" dirty="0"/>
              <a:t> </a:t>
            </a:r>
            <a:r>
              <a:rPr lang="en-US" dirty="0"/>
              <a:t>Database servers </a:t>
            </a:r>
          </a:p>
          <a:p>
            <a:pPr>
              <a:buFont typeface="Arial" pitchFamily="34" charset="0"/>
              <a:buChar char="•"/>
            </a:pPr>
            <a:r>
              <a:rPr lang="en-US" dirty="0"/>
              <a:t> Web servers (Web commerce) </a:t>
            </a:r>
          </a:p>
          <a:p>
            <a:pPr>
              <a:buFont typeface="Arial" pitchFamily="34" charset="0"/>
              <a:buChar char="•"/>
            </a:pPr>
            <a:r>
              <a:rPr lang="en-US" dirty="0"/>
              <a:t> Compilers </a:t>
            </a:r>
          </a:p>
          <a:p>
            <a:pPr>
              <a:buFont typeface="Arial" pitchFamily="34" charset="0"/>
              <a:buChar char="•"/>
            </a:pPr>
            <a:r>
              <a:rPr lang="en-US" dirty="0"/>
              <a:t> Multimedia applications </a:t>
            </a:r>
          </a:p>
          <a:p>
            <a:pPr>
              <a:buFont typeface="Arial" pitchFamily="34" charset="0"/>
              <a:buChar char="•"/>
            </a:pPr>
            <a:r>
              <a:rPr lang="en-US" dirty="0"/>
              <a:t> Scientific applications, CAD/CAM </a:t>
            </a:r>
          </a:p>
          <a:p>
            <a:pPr>
              <a:buFont typeface="Arial" pitchFamily="34" charset="0"/>
              <a:buChar char="•"/>
            </a:pPr>
            <a:r>
              <a:rPr lang="en-US" dirty="0"/>
              <a:t> Editing a photo while recording a TV show through a digital video recorder</a:t>
            </a:r>
          </a:p>
          <a:p>
            <a:pPr>
              <a:buFont typeface="Arial" pitchFamily="34" charset="0"/>
              <a:buChar char="•"/>
            </a:pPr>
            <a:r>
              <a:rPr lang="en-US" dirty="0"/>
              <a:t> Downloading software while running an anti-virus program </a:t>
            </a:r>
          </a:p>
          <a:p>
            <a:pPr>
              <a:buFont typeface="Arial" pitchFamily="34" charset="0"/>
              <a:buChar char="•"/>
            </a:pPr>
            <a:r>
              <a:rPr lang="en-US" dirty="0"/>
              <a:t> Anything that can be threaded today will map efficiently to multi-core</a:t>
            </a:r>
            <a:endParaRPr lang="en-IN" dirty="0"/>
          </a:p>
        </p:txBody>
      </p:sp>
    </p:spTree>
    <p:extLst>
      <p:ext uri="{BB962C8B-B14F-4D97-AF65-F5344CB8AC3E}">
        <p14:creationId xmlns:p14="http://schemas.microsoft.com/office/powerpoint/2010/main" val="456328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Multi-cores: cache coherence problem</a:t>
            </a:r>
          </a:p>
        </p:txBody>
      </p:sp>
      <p:sp>
        <p:nvSpPr>
          <p:cNvPr id="3" name="Content Placeholder 2"/>
          <p:cNvSpPr>
            <a:spLocks noGrp="1"/>
          </p:cNvSpPr>
          <p:nvPr>
            <p:ph idx="1"/>
          </p:nvPr>
        </p:nvSpPr>
        <p:spPr>
          <a:xfrm>
            <a:off x="1024128" y="1889185"/>
            <a:ext cx="9720073" cy="4701396"/>
          </a:xfrm>
        </p:spPr>
        <p:txBody>
          <a:bodyPr/>
          <a:lstStyle/>
          <a:p>
            <a:pPr algn="just">
              <a:buFont typeface="Arial" pitchFamily="34" charset="0"/>
              <a:buChar char="•"/>
            </a:pPr>
            <a:r>
              <a:rPr lang="en-US" dirty="0"/>
              <a:t> Cache coherence is the uniformity of shared resource data that ends up stored in multiple local caches</a:t>
            </a:r>
          </a:p>
          <a:p>
            <a:pPr algn="just">
              <a:buFont typeface="Arial" pitchFamily="34" charset="0"/>
              <a:buChar char="•"/>
            </a:pPr>
            <a:r>
              <a:rPr lang="en-US" dirty="0"/>
              <a:t> When clients in a system maintain caches of a common memory resource, problems may arise with incoherent data, which is particularly the case with CPUs in a multi-core architecture</a:t>
            </a:r>
          </a:p>
          <a:p>
            <a:pPr algn="just">
              <a:buFont typeface="Arial" pitchFamily="34" charset="0"/>
              <a:buChar char="•"/>
            </a:pPr>
            <a:r>
              <a:rPr lang="en-US" dirty="0"/>
              <a:t> Coherence Mechanism:</a:t>
            </a:r>
          </a:p>
          <a:p>
            <a:pPr lvl="1" algn="just">
              <a:buFont typeface="Arial" pitchFamily="34" charset="0"/>
              <a:buChar char="•"/>
            </a:pPr>
            <a:r>
              <a:rPr lang="en-US" dirty="0"/>
              <a:t>Snooping: </a:t>
            </a:r>
          </a:p>
          <a:p>
            <a:pPr lvl="2" algn="just">
              <a:buFont typeface="Arial" pitchFamily="34" charset="0"/>
              <a:buChar char="•"/>
            </a:pPr>
            <a:r>
              <a:rPr lang="en-US" dirty="0"/>
              <a:t>Snooping based protocols tend to be faster, if enough bandwidth is available, since all transactions are a request/response seen by all processors</a:t>
            </a:r>
          </a:p>
          <a:p>
            <a:pPr lvl="2" algn="just">
              <a:buFont typeface="Arial" pitchFamily="34" charset="0"/>
              <a:buChar char="•"/>
            </a:pPr>
            <a:r>
              <a:rPr lang="en-US" dirty="0"/>
              <a:t>Snooping isn't scalable. Every request must be broadcast to all nodes in a system</a:t>
            </a:r>
          </a:p>
          <a:p>
            <a:pPr lvl="1" algn="just">
              <a:buFont typeface="Arial" pitchFamily="34" charset="0"/>
              <a:buChar char="•"/>
            </a:pPr>
            <a:r>
              <a:rPr lang="en-US" dirty="0"/>
              <a:t>Directory based </a:t>
            </a:r>
          </a:p>
          <a:p>
            <a:pPr lvl="2" algn="just">
              <a:buFont typeface="Arial" pitchFamily="34" charset="0"/>
              <a:buChar char="•"/>
            </a:pPr>
            <a:r>
              <a:rPr lang="en-US" dirty="0"/>
              <a:t>Tend to have longer latencies but use much less bandwidth since messages are point to point and not broadcast</a:t>
            </a:r>
          </a:p>
          <a:p>
            <a:pPr lvl="2" algn="just">
              <a:buFont typeface="Arial" pitchFamily="34" charset="0"/>
              <a:buChar char="•"/>
            </a:pPr>
            <a:r>
              <a:rPr lang="en-US" dirty="0"/>
              <a:t>For this reason, many of the larger systems (&gt;64 processors) use this type of cache coherence</a:t>
            </a:r>
            <a:endParaRPr lang="en-IN" dirty="0"/>
          </a:p>
        </p:txBody>
      </p:sp>
    </p:spTree>
    <p:extLst>
      <p:ext uri="{BB962C8B-B14F-4D97-AF65-F5344CB8AC3E}">
        <p14:creationId xmlns:p14="http://schemas.microsoft.com/office/powerpoint/2010/main" val="3613609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1657BD-3333-446A-A16A-CBDC77C8E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52CAFF06-4D3A-42A5-8614-B1FA47EA0F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mputer screen shot of a circuit board&#10;&#10;Description automatically generated">
            <a:extLst>
              <a:ext uri="{FF2B5EF4-FFF2-40B4-BE49-F238E27FC236}">
                <a16:creationId xmlns:a16="http://schemas.microsoft.com/office/drawing/2014/main" id="{33EFCBD3-47F5-4D79-AF6A-63A5EEB56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333" y="915458"/>
            <a:ext cx="10583331" cy="5027080"/>
          </a:xfrm>
          <a:prstGeom prst="rect">
            <a:avLst/>
          </a:prstGeom>
        </p:spPr>
      </p:pic>
    </p:spTree>
    <p:extLst>
      <p:ext uri="{BB962C8B-B14F-4D97-AF65-F5344CB8AC3E}">
        <p14:creationId xmlns:p14="http://schemas.microsoft.com/office/powerpoint/2010/main" val="1988110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Multi-cores: coherence protocols</a:t>
            </a:r>
          </a:p>
        </p:txBody>
      </p:sp>
      <p:sp>
        <p:nvSpPr>
          <p:cNvPr id="3" name="Content Placeholder 2"/>
          <p:cNvSpPr>
            <a:spLocks noGrp="1"/>
          </p:cNvSpPr>
          <p:nvPr>
            <p:ph idx="1"/>
          </p:nvPr>
        </p:nvSpPr>
        <p:spPr>
          <a:xfrm>
            <a:off x="1006875" y="3976777"/>
            <a:ext cx="9720073" cy="2398143"/>
          </a:xfrm>
        </p:spPr>
        <p:txBody>
          <a:bodyPr/>
          <a:lstStyle/>
          <a:p>
            <a:pPr algn="just">
              <a:buFont typeface="Arial" pitchFamily="34" charset="0"/>
              <a:buChar char="•"/>
            </a:pPr>
            <a:r>
              <a:rPr lang="en-IN" dirty="0"/>
              <a:t> </a:t>
            </a:r>
            <a:r>
              <a:rPr lang="en-US" dirty="0">
                <a:solidFill>
                  <a:schemeClr val="accent2">
                    <a:lumMod val="75000"/>
                  </a:schemeClr>
                </a:solidFill>
              </a:rPr>
              <a:t>Write-invalidate:</a:t>
            </a:r>
          </a:p>
          <a:p>
            <a:pPr lvl="1" algn="just">
              <a:buFont typeface="Arial" pitchFamily="34" charset="0"/>
              <a:buChar char="•"/>
            </a:pPr>
            <a:r>
              <a:rPr lang="en-US" dirty="0"/>
              <a:t>When a write operation is observed to a location that a cache has a copy of, the cache controller invalidates its own copy of the snooped memory location, which forces a read from main memory of the new value on its next access</a:t>
            </a:r>
          </a:p>
          <a:p>
            <a:pPr algn="just">
              <a:buFont typeface="Arial" pitchFamily="34" charset="0"/>
              <a:buChar char="•"/>
            </a:pPr>
            <a:r>
              <a:rPr lang="en-US" dirty="0">
                <a:solidFill>
                  <a:schemeClr val="accent2">
                    <a:lumMod val="75000"/>
                  </a:schemeClr>
                </a:solidFill>
              </a:rPr>
              <a:t>Write-update:</a:t>
            </a:r>
          </a:p>
          <a:p>
            <a:pPr lvl="1" algn="just">
              <a:buFont typeface="Arial" pitchFamily="34" charset="0"/>
              <a:buChar char="•"/>
            </a:pPr>
            <a:r>
              <a:rPr lang="en-US" dirty="0"/>
              <a:t>When a write operation is observed to a location that a cache has a copy of, the cache controller updates its own copy of the snooped memory location with the new data</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5457" y="1663435"/>
            <a:ext cx="4212116" cy="2439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2935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Graphical processing units- </a:t>
            </a:r>
            <a:r>
              <a:rPr lang="en-IN" dirty="0" err="1"/>
              <a:t>gpu</a:t>
            </a:r>
            <a:endParaRPr lang="en-IN" dirty="0"/>
          </a:p>
        </p:txBody>
      </p:sp>
      <p:sp>
        <p:nvSpPr>
          <p:cNvPr id="3" name="Content Placeholder 2"/>
          <p:cNvSpPr>
            <a:spLocks noGrp="1"/>
          </p:cNvSpPr>
          <p:nvPr>
            <p:ph idx="1"/>
          </p:nvPr>
        </p:nvSpPr>
        <p:spPr/>
        <p:txBody>
          <a:bodyPr/>
          <a:lstStyle/>
          <a:p>
            <a:pPr>
              <a:buFont typeface="Arial" pitchFamily="34" charset="0"/>
              <a:buChar char="•"/>
            </a:pPr>
            <a:r>
              <a:rPr lang="en-IN" dirty="0"/>
              <a:t> </a:t>
            </a:r>
            <a:r>
              <a:rPr lang="en-US" dirty="0">
                <a:cs typeface="Times New Roman" pitchFamily="18" charset="0"/>
              </a:rPr>
              <a:t>Processor optimized for 2D/3D graphics, video, visual computing, and display</a:t>
            </a:r>
          </a:p>
          <a:p>
            <a:pPr>
              <a:buFont typeface="Arial" pitchFamily="34" charset="0"/>
              <a:buChar char="•"/>
            </a:pPr>
            <a:r>
              <a:rPr lang="en-US" dirty="0">
                <a:cs typeface="Times New Roman" pitchFamily="18" charset="0"/>
              </a:rPr>
              <a:t> Highly parallel, highly multithreaded multiprocessor optimized for visual computing</a:t>
            </a:r>
            <a:endParaRPr lang="en-US" dirty="0"/>
          </a:p>
          <a:p>
            <a:pPr>
              <a:buFont typeface="Arial" pitchFamily="34" charset="0"/>
              <a:buChar char="•"/>
            </a:pPr>
            <a:r>
              <a:rPr lang="en-US" dirty="0"/>
              <a:t> Provide real-time visual interaction with computed objects via graphics images, and video</a:t>
            </a:r>
          </a:p>
          <a:p>
            <a:pPr>
              <a:buFont typeface="Arial" pitchFamily="34" charset="0"/>
              <a:buChar char="•"/>
            </a:pPr>
            <a:r>
              <a:rPr lang="en-US" dirty="0"/>
              <a:t> Serves as both a programmable graphics processor and a scalable parallel computing platform</a:t>
            </a:r>
          </a:p>
          <a:p>
            <a:pPr>
              <a:buFont typeface="Arial" pitchFamily="34" charset="0"/>
              <a:buChar char="•"/>
            </a:pPr>
            <a:r>
              <a:rPr lang="en-US" dirty="0"/>
              <a:t> Heterogeneous Systems: combine a GPU with a CPU</a:t>
            </a:r>
            <a:endParaRPr lang="en-US" dirty="0">
              <a:cs typeface="Times New Roman" pitchFamily="18" charset="0"/>
            </a:endParaRPr>
          </a:p>
          <a:p>
            <a:pPr>
              <a:buFont typeface="Arial" pitchFamily="34" charset="0"/>
              <a:buChar char="•"/>
            </a:pPr>
            <a:endParaRPr lang="en-IN" dirty="0"/>
          </a:p>
        </p:txBody>
      </p:sp>
    </p:spTree>
    <p:extLst>
      <p:ext uri="{BB962C8B-B14F-4D97-AF65-F5344CB8AC3E}">
        <p14:creationId xmlns:p14="http://schemas.microsoft.com/office/powerpoint/2010/main" val="3228593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wiss army knife with many different tools&#10;&#10;Description automatically generated">
            <a:extLst>
              <a:ext uri="{FF2B5EF4-FFF2-40B4-BE49-F238E27FC236}">
                <a16:creationId xmlns:a16="http://schemas.microsoft.com/office/drawing/2014/main" id="{D069BE7C-54DC-42A1-90A1-697E52688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29317"/>
            <a:ext cx="5291667" cy="4862001"/>
          </a:xfrm>
          <a:prstGeom prst="rect">
            <a:avLst/>
          </a:prstGeom>
        </p:spPr>
      </p:pic>
      <p:pic>
        <p:nvPicPr>
          <p:cNvPr id="7" name="Picture 6" descr="A close-up of a scalpel&#10;&#10;Description automatically generated">
            <a:extLst>
              <a:ext uri="{FF2B5EF4-FFF2-40B4-BE49-F238E27FC236}">
                <a16:creationId xmlns:a16="http://schemas.microsoft.com/office/drawing/2014/main" id="{D7CDE9A6-0A4C-4C5D-B66B-FDFAC37242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6868" y="614485"/>
            <a:ext cx="5291666" cy="5291666"/>
          </a:xfrm>
          <a:prstGeom prst="rect">
            <a:avLst/>
          </a:prstGeom>
        </p:spPr>
      </p:pic>
    </p:spTree>
    <p:extLst>
      <p:ext uri="{BB962C8B-B14F-4D97-AF65-F5344CB8AC3E}">
        <p14:creationId xmlns:p14="http://schemas.microsoft.com/office/powerpoint/2010/main" val="1628566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GPU Evolution</a:t>
            </a:r>
          </a:p>
        </p:txBody>
      </p:sp>
      <p:sp>
        <p:nvSpPr>
          <p:cNvPr id="3" name="Content Placeholder 2"/>
          <p:cNvSpPr>
            <a:spLocks noGrp="1"/>
          </p:cNvSpPr>
          <p:nvPr>
            <p:ph idx="1"/>
          </p:nvPr>
        </p:nvSpPr>
        <p:spPr>
          <a:xfrm>
            <a:off x="1024128" y="2104845"/>
            <a:ext cx="9720073" cy="4204515"/>
          </a:xfrm>
        </p:spPr>
        <p:txBody>
          <a:bodyPr>
            <a:normAutofit/>
          </a:bodyPr>
          <a:lstStyle/>
          <a:p>
            <a:pPr>
              <a:buFont typeface="Arial" pitchFamily="34" charset="0"/>
              <a:buChar char="•"/>
            </a:pPr>
            <a:r>
              <a:rPr lang="en-IN" dirty="0"/>
              <a:t> 1980’s – No GPU.  PC used VGA controller</a:t>
            </a:r>
          </a:p>
          <a:p>
            <a:pPr>
              <a:buFont typeface="Arial" pitchFamily="34" charset="0"/>
              <a:buChar char="•"/>
            </a:pPr>
            <a:r>
              <a:rPr lang="en-IN" dirty="0"/>
              <a:t>1990’s – Add more function into VGA controller</a:t>
            </a:r>
          </a:p>
          <a:p>
            <a:pPr>
              <a:buFont typeface="Arial" pitchFamily="34" charset="0"/>
              <a:buChar char="•"/>
            </a:pPr>
            <a:r>
              <a:rPr lang="en-IN" dirty="0"/>
              <a:t>1997 – 3D acceleration functions:</a:t>
            </a:r>
          </a:p>
          <a:p>
            <a:pPr marL="642366" lvl="2" indent="-285750">
              <a:buFont typeface="Wingdings" pitchFamily="2" charset="2"/>
              <a:buChar char="ü"/>
            </a:pPr>
            <a:r>
              <a:rPr lang="en-IN" dirty="0"/>
              <a:t>Hardware for triangle setup and </a:t>
            </a:r>
            <a:r>
              <a:rPr lang="en-IN" dirty="0" err="1"/>
              <a:t>rasterization</a:t>
            </a:r>
            <a:endParaRPr lang="en-IN" dirty="0"/>
          </a:p>
          <a:p>
            <a:pPr marL="642366" lvl="2" indent="-285750">
              <a:buFont typeface="Wingdings" pitchFamily="2" charset="2"/>
              <a:buChar char="ü"/>
            </a:pPr>
            <a:r>
              <a:rPr lang="en-IN" dirty="0"/>
              <a:t>Texture mapping</a:t>
            </a:r>
          </a:p>
          <a:p>
            <a:pPr marL="642366" lvl="2" indent="-285750">
              <a:buFont typeface="Wingdings" pitchFamily="2" charset="2"/>
              <a:buChar char="ü"/>
            </a:pPr>
            <a:r>
              <a:rPr lang="en-IN" dirty="0"/>
              <a:t>Shading</a:t>
            </a:r>
          </a:p>
          <a:p>
            <a:pPr>
              <a:buFont typeface="Arial" pitchFamily="34" charset="0"/>
              <a:buChar char="•"/>
            </a:pPr>
            <a:r>
              <a:rPr lang="en-IN" dirty="0"/>
              <a:t>2000 – A single chip graphics processor ( beginning of GPU term)</a:t>
            </a:r>
          </a:p>
          <a:p>
            <a:pPr>
              <a:buFont typeface="Arial" pitchFamily="34" charset="0"/>
              <a:buChar char="•"/>
            </a:pPr>
            <a:r>
              <a:rPr lang="en-IN" dirty="0"/>
              <a:t>2005 – Massively parallel programmable processors</a:t>
            </a:r>
          </a:p>
          <a:p>
            <a:pPr>
              <a:buFont typeface="Arial" pitchFamily="34" charset="0"/>
              <a:buChar char="•"/>
            </a:pPr>
            <a:r>
              <a:rPr lang="en-IN" dirty="0"/>
              <a:t>2007 – CUDA (Compute Unified Device Architecture)</a:t>
            </a:r>
          </a:p>
          <a:p>
            <a:pPr>
              <a:buFont typeface="Arial" pitchFamily="34" charset="0"/>
              <a:buChar char="•"/>
            </a:pPr>
            <a:r>
              <a:rPr lang="en-IN" dirty="0"/>
              <a:t> 2010 – AMD’s Radeon cards, GeForce 10 series </a:t>
            </a:r>
          </a:p>
          <a:p>
            <a:pPr>
              <a:buFont typeface="Arial" pitchFamily="34" charset="0"/>
              <a:buChar char="•"/>
            </a:pPr>
            <a:endParaRPr lang="en-IN" dirty="0"/>
          </a:p>
        </p:txBody>
      </p:sp>
    </p:spTree>
    <p:extLst>
      <p:ext uri="{BB962C8B-B14F-4D97-AF65-F5344CB8AC3E}">
        <p14:creationId xmlns:p14="http://schemas.microsoft.com/office/powerpoint/2010/main" val="2992539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Why </a:t>
            </a:r>
            <a:r>
              <a:rPr lang="en-IN" dirty="0" err="1"/>
              <a:t>gpu</a:t>
            </a:r>
            <a:r>
              <a:rPr lang="en-IN" dirty="0"/>
              <a:t>?</a:t>
            </a:r>
          </a:p>
        </p:txBody>
      </p:sp>
      <p:sp>
        <p:nvSpPr>
          <p:cNvPr id="3" name="Content Placeholder 2"/>
          <p:cNvSpPr>
            <a:spLocks noGrp="1"/>
          </p:cNvSpPr>
          <p:nvPr>
            <p:ph idx="1"/>
          </p:nvPr>
        </p:nvSpPr>
        <p:spPr/>
        <p:txBody>
          <a:bodyPr/>
          <a:lstStyle/>
          <a:p>
            <a:pPr algn="just">
              <a:buFont typeface="Arial" pitchFamily="34" charset="0"/>
              <a:buChar char="•"/>
            </a:pPr>
            <a:r>
              <a:rPr lang="en-IN" dirty="0"/>
              <a:t> </a:t>
            </a:r>
            <a:r>
              <a:rPr lang="en-US" dirty="0"/>
              <a:t>To provide a separate dedicated graphics resources including a graphics processor and memory.</a:t>
            </a:r>
          </a:p>
          <a:p>
            <a:pPr algn="just">
              <a:buFont typeface="Arial" pitchFamily="34" charset="0"/>
              <a:buChar char="•"/>
            </a:pPr>
            <a:r>
              <a:rPr lang="en-US" dirty="0"/>
              <a:t> To relieve some of the burden  of the main system resources, namely the Central Processing Unit, Main Memory, and the System Bus, which would otherwise get saturated with graphical operations and I/O requests</a:t>
            </a:r>
            <a:endParaRPr lang="en-IN" dirty="0"/>
          </a:p>
        </p:txBody>
      </p:sp>
    </p:spTree>
    <p:extLst>
      <p:ext uri="{BB962C8B-B14F-4D97-AF65-F5344CB8AC3E}">
        <p14:creationId xmlns:p14="http://schemas.microsoft.com/office/powerpoint/2010/main" val="1916386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Gpu</a:t>
            </a:r>
            <a:r>
              <a:rPr lang="en-IN" dirty="0"/>
              <a:t> </a:t>
            </a:r>
            <a:r>
              <a:rPr lang="en-IN" dirty="0" err="1"/>
              <a:t>vs</a:t>
            </a:r>
            <a:r>
              <a:rPr lang="en-IN" dirty="0"/>
              <a:t> </a:t>
            </a:r>
            <a:r>
              <a:rPr lang="en-IN" dirty="0" err="1"/>
              <a:t>cpu</a:t>
            </a:r>
            <a:endParaRPr lang="en-IN" dirty="0"/>
          </a:p>
        </p:txBody>
      </p:sp>
      <p:sp>
        <p:nvSpPr>
          <p:cNvPr id="3" name="Content Placeholder 2"/>
          <p:cNvSpPr>
            <a:spLocks noGrp="1"/>
          </p:cNvSpPr>
          <p:nvPr>
            <p:ph idx="1"/>
          </p:nvPr>
        </p:nvSpPr>
        <p:spPr/>
        <p:txBody>
          <a:bodyPr/>
          <a:lstStyle/>
          <a:p>
            <a:pPr algn="just">
              <a:buFont typeface="Arial" pitchFamily="34" charset="0"/>
              <a:buChar char="•"/>
            </a:pPr>
            <a:r>
              <a:rPr lang="en-IN" dirty="0"/>
              <a:t> </a:t>
            </a:r>
            <a:r>
              <a:rPr lang="en-US" dirty="0"/>
              <a:t> A GPU is tailored for highly parallel operation while a CPU executes programs serially.</a:t>
            </a:r>
          </a:p>
          <a:p>
            <a:pPr algn="just">
              <a:buFont typeface="Arial" pitchFamily="34" charset="0"/>
              <a:buChar char="•"/>
            </a:pPr>
            <a:r>
              <a:rPr lang="en-US" dirty="0"/>
              <a:t> For this reason, GPUs have many parallel execution units , while CPUs have few execution units .</a:t>
            </a:r>
          </a:p>
          <a:p>
            <a:pPr algn="just">
              <a:buFont typeface="Arial" pitchFamily="34" charset="0"/>
              <a:buChar char="•"/>
            </a:pPr>
            <a:r>
              <a:rPr lang="en-US" dirty="0"/>
              <a:t> GPUs have significantly faster and more advanced memory interfaces as they need to shift around a lot more data than CPUs.</a:t>
            </a:r>
          </a:p>
          <a:p>
            <a:pPr algn="just">
              <a:buFont typeface="Arial" pitchFamily="34" charset="0"/>
              <a:buChar char="•"/>
            </a:pPr>
            <a:r>
              <a:rPr lang="en-US" dirty="0"/>
              <a:t> GPUs have much deeper pipelines (several thousand stages </a:t>
            </a:r>
            <a:r>
              <a:rPr lang="en-US" dirty="0" err="1"/>
              <a:t>vs</a:t>
            </a:r>
            <a:r>
              <a:rPr lang="en-US" dirty="0"/>
              <a:t> 10-20 for CPUs).</a:t>
            </a:r>
          </a:p>
          <a:p>
            <a:pPr>
              <a:buFont typeface="Arial" pitchFamily="34" charset="0"/>
              <a:buChar char="•"/>
            </a:pPr>
            <a:endParaRPr lang="en-IN" dirty="0"/>
          </a:p>
        </p:txBody>
      </p:sp>
    </p:spTree>
    <p:extLst>
      <p:ext uri="{BB962C8B-B14F-4D97-AF65-F5344CB8AC3E}">
        <p14:creationId xmlns:p14="http://schemas.microsoft.com/office/powerpoint/2010/main" val="2823158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High performance computing-</a:t>
            </a:r>
            <a:r>
              <a:rPr lang="en-IN" dirty="0" err="1"/>
              <a:t>hpc</a:t>
            </a:r>
            <a:endParaRPr lang="en-IN" dirty="0"/>
          </a:p>
        </p:txBody>
      </p:sp>
      <p:sp>
        <p:nvSpPr>
          <p:cNvPr id="3" name="Content Placeholder 2"/>
          <p:cNvSpPr>
            <a:spLocks noGrp="1"/>
          </p:cNvSpPr>
          <p:nvPr>
            <p:ph idx="1"/>
          </p:nvPr>
        </p:nvSpPr>
        <p:spPr>
          <a:xfrm>
            <a:off x="1024128" y="1846053"/>
            <a:ext cx="9720073" cy="4463307"/>
          </a:xfrm>
        </p:spPr>
        <p:txBody>
          <a:bodyPr/>
          <a:lstStyle/>
          <a:p>
            <a:pPr algn="just">
              <a:buFont typeface="Arial" pitchFamily="34" charset="0"/>
              <a:buChar char="•"/>
            </a:pPr>
            <a:r>
              <a:rPr lang="en-IN" dirty="0"/>
              <a:t> Ability </a:t>
            </a:r>
            <a:r>
              <a:rPr lang="en-US" dirty="0"/>
              <a:t>to process data and perform complex calculations at high speeds</a:t>
            </a:r>
          </a:p>
          <a:p>
            <a:pPr algn="just">
              <a:buFont typeface="Arial" pitchFamily="34" charset="0"/>
              <a:buChar char="•"/>
            </a:pPr>
            <a:r>
              <a:rPr lang="en-US" dirty="0"/>
              <a:t> One of the best-known types of HPC solutions is </a:t>
            </a:r>
            <a:r>
              <a:rPr lang="en-US" dirty="0">
                <a:solidFill>
                  <a:srgbClr val="FF0000"/>
                </a:solidFill>
              </a:rPr>
              <a:t>the supercomputer</a:t>
            </a:r>
          </a:p>
          <a:p>
            <a:pPr algn="just">
              <a:buFont typeface="Arial" pitchFamily="34" charset="0"/>
              <a:buChar char="•"/>
            </a:pPr>
            <a:r>
              <a:rPr lang="en-US" dirty="0">
                <a:solidFill>
                  <a:srgbClr val="FF0000"/>
                </a:solidFill>
              </a:rPr>
              <a:t> </a:t>
            </a:r>
            <a:r>
              <a:rPr lang="en-US" dirty="0"/>
              <a:t>Supercomputer contains thousands of compute nodes that work together to complete one or more tasks</a:t>
            </a:r>
            <a:endParaRPr lang="en-IN" dirty="0">
              <a:solidFill>
                <a:srgbClr val="FF0000"/>
              </a:solidFill>
            </a:endParaRPr>
          </a:p>
        </p:txBody>
      </p:sp>
      <p:pic>
        <p:nvPicPr>
          <p:cNvPr id="1026" name="Picture 2" descr="https://upload.wikimedia.org/wikipedia/commons/thumb/d/d3/IBM_Blue_Gene_P_supercomputer.jpg/330px-IBM_Blue_Gene_P_supercompu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745" y="3571337"/>
            <a:ext cx="4614832" cy="3045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917722" y="5093961"/>
            <a:ext cx="4917056" cy="1477328"/>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just"/>
            <a:r>
              <a:rPr lang="en-US" dirty="0"/>
              <a:t>The IBM Blue Gene/P supercomputer </a:t>
            </a:r>
            <a:r>
              <a:rPr lang="en-US" dirty="0">
                <a:solidFill>
                  <a:srgbClr val="FF0000"/>
                </a:solidFill>
              </a:rPr>
              <a:t>"Intrepid" </a:t>
            </a:r>
            <a:r>
              <a:rPr lang="en-US" dirty="0"/>
              <a:t>at Argonne National Laboratory runs </a:t>
            </a:r>
            <a:r>
              <a:rPr lang="en-US" dirty="0">
                <a:solidFill>
                  <a:srgbClr val="FF0000"/>
                </a:solidFill>
              </a:rPr>
              <a:t>164,000 processor cores</a:t>
            </a:r>
            <a:r>
              <a:rPr lang="en-US" dirty="0"/>
              <a:t> using normal data center air conditioning, grouped in 40 racks/cabinets connected by a high-speed 3-D torus network</a:t>
            </a:r>
            <a:endParaRPr lang="en-IN" dirty="0"/>
          </a:p>
        </p:txBody>
      </p:sp>
    </p:spTree>
    <p:extLst>
      <p:ext uri="{BB962C8B-B14F-4D97-AF65-F5344CB8AC3E}">
        <p14:creationId xmlns:p14="http://schemas.microsoft.com/office/powerpoint/2010/main" val="39884778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Components of </a:t>
            </a:r>
            <a:r>
              <a:rPr lang="en-IN" dirty="0" err="1"/>
              <a:t>gpu</a:t>
            </a:r>
            <a:endParaRPr lang="en-IN" dirty="0"/>
          </a:p>
        </p:txBody>
      </p:sp>
      <p:sp>
        <p:nvSpPr>
          <p:cNvPr id="3" name="Content Placeholder 2"/>
          <p:cNvSpPr>
            <a:spLocks noGrp="1"/>
          </p:cNvSpPr>
          <p:nvPr>
            <p:ph idx="1"/>
          </p:nvPr>
        </p:nvSpPr>
        <p:spPr>
          <a:xfrm>
            <a:off x="1024128" y="2061713"/>
            <a:ext cx="9720073" cy="4023360"/>
          </a:xfrm>
        </p:spPr>
        <p:txBody>
          <a:bodyPr>
            <a:normAutofit lnSpcReduction="10000"/>
          </a:bodyPr>
          <a:lstStyle/>
          <a:p>
            <a:pPr>
              <a:buFont typeface="Arial" pitchFamily="34" charset="0"/>
              <a:buChar char="•"/>
            </a:pPr>
            <a:r>
              <a:rPr lang="en-IN" dirty="0"/>
              <a:t> Graphics Processor </a:t>
            </a:r>
          </a:p>
          <a:p>
            <a:pPr>
              <a:buFont typeface="Arial" pitchFamily="34" charset="0"/>
              <a:buChar char="•"/>
            </a:pPr>
            <a:r>
              <a:rPr lang="en-IN" dirty="0"/>
              <a:t> Graphics co-processor</a:t>
            </a:r>
          </a:p>
          <a:p>
            <a:pPr>
              <a:buFont typeface="Arial" pitchFamily="34" charset="0"/>
              <a:buChar char="•"/>
            </a:pPr>
            <a:r>
              <a:rPr lang="en-IN" dirty="0"/>
              <a:t> Graphics accelerator</a:t>
            </a:r>
          </a:p>
          <a:p>
            <a:pPr>
              <a:buFont typeface="Arial" pitchFamily="34" charset="0"/>
              <a:buChar char="•"/>
            </a:pPr>
            <a:r>
              <a:rPr lang="en-IN" dirty="0"/>
              <a:t> Frame buffer</a:t>
            </a:r>
          </a:p>
          <a:p>
            <a:pPr>
              <a:buFont typeface="Arial" pitchFamily="34" charset="0"/>
              <a:buChar char="•"/>
            </a:pPr>
            <a:r>
              <a:rPr lang="en-IN" dirty="0"/>
              <a:t> Memory</a:t>
            </a:r>
          </a:p>
          <a:p>
            <a:pPr>
              <a:buFont typeface="Arial" pitchFamily="34" charset="0"/>
              <a:buChar char="•"/>
            </a:pPr>
            <a:r>
              <a:rPr lang="en-IN" dirty="0"/>
              <a:t> Graphics BIOS</a:t>
            </a:r>
          </a:p>
          <a:p>
            <a:pPr>
              <a:buFont typeface="Arial" pitchFamily="34" charset="0"/>
              <a:buChar char="•"/>
            </a:pPr>
            <a:r>
              <a:rPr lang="en-IN" dirty="0"/>
              <a:t> Digital-to-</a:t>
            </a:r>
            <a:r>
              <a:rPr lang="en-IN" dirty="0" err="1"/>
              <a:t>Analog</a:t>
            </a:r>
            <a:r>
              <a:rPr lang="en-IN" dirty="0"/>
              <a:t> Converter (DAC)</a:t>
            </a:r>
          </a:p>
          <a:p>
            <a:pPr>
              <a:buFont typeface="Arial" pitchFamily="34" charset="0"/>
              <a:buChar char="•"/>
            </a:pPr>
            <a:r>
              <a:rPr lang="en-IN" dirty="0"/>
              <a:t> Display Connector</a:t>
            </a:r>
          </a:p>
          <a:p>
            <a:pPr>
              <a:buFont typeface="Arial" pitchFamily="34" charset="0"/>
              <a:buChar char="•"/>
            </a:pPr>
            <a:r>
              <a:rPr lang="en-IN" dirty="0"/>
              <a:t> Computer (Bus) Connector</a:t>
            </a:r>
          </a:p>
          <a:p>
            <a:pPr>
              <a:buFont typeface="Arial" pitchFamily="34" charset="0"/>
              <a:buChar char="•"/>
            </a:pPr>
            <a:endParaRPr lang="en-IN" dirty="0"/>
          </a:p>
        </p:txBody>
      </p:sp>
    </p:spTree>
    <p:extLst>
      <p:ext uri="{BB962C8B-B14F-4D97-AF65-F5344CB8AC3E}">
        <p14:creationId xmlns:p14="http://schemas.microsoft.com/office/powerpoint/2010/main" val="2589502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clusters</a:t>
            </a:r>
          </a:p>
        </p:txBody>
      </p:sp>
      <p:sp>
        <p:nvSpPr>
          <p:cNvPr id="3" name="Content Placeholder 2"/>
          <p:cNvSpPr>
            <a:spLocks noGrp="1"/>
          </p:cNvSpPr>
          <p:nvPr>
            <p:ph idx="1"/>
          </p:nvPr>
        </p:nvSpPr>
        <p:spPr>
          <a:xfrm>
            <a:off x="1032755" y="1846053"/>
            <a:ext cx="9720073" cy="3355675"/>
          </a:xfrm>
        </p:spPr>
        <p:txBody>
          <a:bodyPr>
            <a:normAutofit/>
          </a:bodyPr>
          <a:lstStyle/>
          <a:p>
            <a:pPr algn="just">
              <a:buFont typeface="Arial" pitchFamily="34" charset="0"/>
              <a:buChar char="•"/>
            </a:pPr>
            <a:r>
              <a:rPr lang="en-IN" dirty="0"/>
              <a:t> </a:t>
            </a:r>
            <a:r>
              <a:rPr lang="en-US" dirty="0"/>
              <a:t>A computer cluster is a group of loosely or tightly coupled computers that work together closely so that in many respects it can be viewed as though it were a single computer. </a:t>
            </a:r>
          </a:p>
          <a:p>
            <a:pPr algn="just">
              <a:buFont typeface="Arial" pitchFamily="34" charset="0"/>
              <a:buChar char="•"/>
            </a:pPr>
            <a:r>
              <a:rPr lang="en-US" dirty="0"/>
              <a:t> Connected through fast LAN.</a:t>
            </a:r>
          </a:p>
          <a:p>
            <a:pPr algn="just">
              <a:buFont typeface="Arial" pitchFamily="34" charset="0"/>
              <a:buChar char="•"/>
            </a:pPr>
            <a:r>
              <a:rPr lang="en-US" dirty="0"/>
              <a:t> Deployed to improve speed &amp; reliability over that provided by a single computer, while typically being much more cost effective than single computer in terms of   speed or reliability.</a:t>
            </a:r>
          </a:p>
          <a:p>
            <a:pPr algn="just">
              <a:buFont typeface="Arial" pitchFamily="34" charset="0"/>
              <a:buChar char="•"/>
            </a:pPr>
            <a:r>
              <a:rPr lang="en-US" dirty="0"/>
              <a:t> Middleware is required to manage them</a:t>
            </a:r>
          </a:p>
          <a:p>
            <a:pPr marL="0" indent="0" algn="just">
              <a:buNone/>
            </a:pPr>
            <a:endParaRPr lang="en-IN" dirty="0"/>
          </a:p>
        </p:txBody>
      </p:sp>
    </p:spTree>
    <p:extLst>
      <p:ext uri="{BB962C8B-B14F-4D97-AF65-F5344CB8AC3E}">
        <p14:creationId xmlns:p14="http://schemas.microsoft.com/office/powerpoint/2010/main" val="1575109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clusters</a:t>
            </a:r>
          </a:p>
        </p:txBody>
      </p:sp>
      <p:sp>
        <p:nvSpPr>
          <p:cNvPr id="3" name="Content Placeholder 2"/>
          <p:cNvSpPr>
            <a:spLocks noGrp="1"/>
          </p:cNvSpPr>
          <p:nvPr>
            <p:ph idx="1"/>
          </p:nvPr>
        </p:nvSpPr>
        <p:spPr>
          <a:xfrm>
            <a:off x="989623" y="1854679"/>
            <a:ext cx="9720073" cy="4023360"/>
          </a:xfrm>
        </p:spPr>
        <p:txBody>
          <a:bodyPr/>
          <a:lstStyle/>
          <a:p>
            <a:pPr algn="just">
              <a:buFont typeface="Arial" pitchFamily="34" charset="0"/>
              <a:buChar char="•"/>
            </a:pPr>
            <a:r>
              <a:rPr lang="en-IN" dirty="0"/>
              <a:t> </a:t>
            </a:r>
            <a:r>
              <a:rPr lang="en-US" dirty="0"/>
              <a:t>In cluster computing each node within a cluster is an independent system, with its own operating system, private memory, and, in some cases, its own file system</a:t>
            </a:r>
          </a:p>
          <a:p>
            <a:pPr algn="just">
              <a:buFont typeface="Arial" pitchFamily="34" charset="0"/>
              <a:buChar char="•"/>
            </a:pPr>
            <a:r>
              <a:rPr lang="en-US" dirty="0"/>
              <a:t> Processors on one node cannot directly access the memory on the other nodes, programs or software run on clusters usually employ a procedure called "message passing" to get data and execution code from one node to another</a:t>
            </a:r>
            <a:endParaRPr lang="en-IN" dirty="0"/>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83945" y="3845739"/>
            <a:ext cx="5162908" cy="2769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4389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Need of clusters</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IN" dirty="0"/>
              <a:t> </a:t>
            </a:r>
            <a:r>
              <a:rPr lang="en-US" dirty="0"/>
              <a:t>More computing power </a:t>
            </a:r>
          </a:p>
          <a:p>
            <a:pPr algn="just">
              <a:buFont typeface="Arial" pitchFamily="34" charset="0"/>
              <a:buChar char="•"/>
            </a:pPr>
            <a:r>
              <a:rPr lang="en-US" dirty="0"/>
              <a:t> Better reliability by orchestrating a number of low cost commercial off-the-shelf computers has given rise to a variety of architectures and configurations</a:t>
            </a:r>
          </a:p>
          <a:p>
            <a:pPr algn="just">
              <a:buFont typeface="Arial" pitchFamily="34" charset="0"/>
              <a:buChar char="•"/>
            </a:pPr>
            <a:r>
              <a:rPr lang="en-US" dirty="0"/>
              <a:t> Improve performance and availability over that of a single computer</a:t>
            </a:r>
          </a:p>
          <a:p>
            <a:pPr algn="just">
              <a:buFont typeface="Arial" pitchFamily="34" charset="0"/>
              <a:buChar char="•"/>
            </a:pPr>
            <a:r>
              <a:rPr lang="en-US" dirty="0"/>
              <a:t> More cost-effective than single computers of comparable speed or availability</a:t>
            </a:r>
          </a:p>
          <a:p>
            <a:pPr algn="just">
              <a:buFont typeface="Arial" pitchFamily="34" charset="0"/>
              <a:buChar char="•"/>
            </a:pPr>
            <a:r>
              <a:rPr lang="en-US" dirty="0"/>
              <a:t> E.g. Big Data</a:t>
            </a:r>
          </a:p>
          <a:p>
            <a:pPr>
              <a:buFont typeface="Arial" pitchFamily="34" charset="0"/>
              <a:buChar char="•"/>
            </a:pPr>
            <a:endParaRPr lang="en-IN" dirty="0"/>
          </a:p>
        </p:txBody>
      </p:sp>
    </p:spTree>
    <p:extLst>
      <p:ext uri="{BB962C8B-B14F-4D97-AF65-F5344CB8AC3E}">
        <p14:creationId xmlns:p14="http://schemas.microsoft.com/office/powerpoint/2010/main" val="40253503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clusters</a:t>
            </a:r>
          </a:p>
        </p:txBody>
      </p:sp>
      <p:graphicFrame>
        <p:nvGraphicFramePr>
          <p:cNvPr id="4" name="Table 3"/>
          <p:cNvGraphicFramePr>
            <a:graphicFrameLocks noGrp="1"/>
          </p:cNvGraphicFramePr>
          <p:nvPr>
            <p:extLst>
              <p:ext uri="{D42A27DB-BD31-4B8C-83A1-F6EECF244321}">
                <p14:modId xmlns:p14="http://schemas.microsoft.com/office/powerpoint/2010/main" val="1154587390"/>
              </p:ext>
            </p:extLst>
          </p:nvPr>
        </p:nvGraphicFramePr>
        <p:xfrm>
          <a:off x="267419" y="1689052"/>
          <a:ext cx="11593902" cy="4894628"/>
        </p:xfrm>
        <a:graphic>
          <a:graphicData uri="http://schemas.openxmlformats.org/drawingml/2006/table">
            <a:tbl>
              <a:tblPr firstRow="1" bandRow="1">
                <a:tableStyleId>{5C22544A-7EE6-4342-B048-85BDC9FD1C3A}</a:tableStyleId>
              </a:tblPr>
              <a:tblGrid>
                <a:gridCol w="3864634">
                  <a:extLst>
                    <a:ext uri="{9D8B030D-6E8A-4147-A177-3AD203B41FA5}">
                      <a16:colId xmlns:a16="http://schemas.microsoft.com/office/drawing/2014/main" val="20000"/>
                    </a:ext>
                  </a:extLst>
                </a:gridCol>
                <a:gridCol w="3864634">
                  <a:extLst>
                    <a:ext uri="{9D8B030D-6E8A-4147-A177-3AD203B41FA5}">
                      <a16:colId xmlns:a16="http://schemas.microsoft.com/office/drawing/2014/main" val="20001"/>
                    </a:ext>
                  </a:extLst>
                </a:gridCol>
                <a:gridCol w="3864634">
                  <a:extLst>
                    <a:ext uri="{9D8B030D-6E8A-4147-A177-3AD203B41FA5}">
                      <a16:colId xmlns:a16="http://schemas.microsoft.com/office/drawing/2014/main" val="20002"/>
                    </a:ext>
                  </a:extLst>
                </a:gridCol>
              </a:tblGrid>
              <a:tr h="414068">
                <a:tc>
                  <a:txBody>
                    <a:bodyPr/>
                    <a:lstStyle/>
                    <a:p>
                      <a:pPr algn="ctr"/>
                      <a:r>
                        <a:rPr lang="en-IN" dirty="0"/>
                        <a:t>High Availability Clusters</a:t>
                      </a:r>
                    </a:p>
                  </a:txBody>
                  <a:tcPr/>
                </a:tc>
                <a:tc>
                  <a:txBody>
                    <a:bodyPr/>
                    <a:lstStyle/>
                    <a:p>
                      <a:pPr algn="ctr"/>
                      <a:r>
                        <a:rPr lang="en-IN" dirty="0"/>
                        <a:t>Load Balancing Clusters</a:t>
                      </a:r>
                    </a:p>
                  </a:txBody>
                  <a:tcPr/>
                </a:tc>
                <a:tc>
                  <a:txBody>
                    <a:bodyPr/>
                    <a:lstStyle/>
                    <a:p>
                      <a:pPr algn="ctr"/>
                      <a:r>
                        <a:rPr lang="en-IN" dirty="0"/>
                        <a:t>Compute</a:t>
                      </a:r>
                      <a:r>
                        <a:rPr lang="en-IN" baseline="0" dirty="0"/>
                        <a:t> Clusters</a:t>
                      </a:r>
                      <a:endParaRPr lang="en-IN" dirty="0"/>
                    </a:p>
                  </a:txBody>
                  <a:tcPr/>
                </a:tc>
                <a:extLst>
                  <a:ext uri="{0D108BD9-81ED-4DB2-BD59-A6C34878D82A}">
                    <a16:rowId xmlns:a16="http://schemas.microsoft.com/office/drawing/2014/main" val="10000"/>
                  </a:ext>
                </a:extLst>
              </a:tr>
              <a:tr h="4166558">
                <a:tc>
                  <a:txBody>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Provide </a:t>
                      </a:r>
                      <a:r>
                        <a:rPr lang="en-US" sz="1800" b="1" dirty="0">
                          <a:solidFill>
                            <a:schemeClr val="tx1"/>
                          </a:solidFill>
                          <a:latin typeface="Times New Roman" pitchFamily="18" charset="0"/>
                          <a:cs typeface="Times New Roman" pitchFamily="18" charset="0"/>
                        </a:rPr>
                        <a:t>uninterrupted availability </a:t>
                      </a:r>
                      <a:r>
                        <a:rPr lang="en-US" sz="1800" dirty="0">
                          <a:solidFill>
                            <a:schemeClr val="tx1"/>
                          </a:solidFill>
                          <a:latin typeface="Times New Roman" pitchFamily="18" charset="0"/>
                          <a:cs typeface="Times New Roman" pitchFamily="18" charset="0"/>
                        </a:rPr>
                        <a:t>of data or services (typically web services) to the end-user community</a:t>
                      </a:r>
                    </a:p>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In case of node failure, service can be restored without affecting the availability of the services provided by the cluster. There will be a </a:t>
                      </a:r>
                      <a:r>
                        <a:rPr lang="en-US" sz="1800" b="1" dirty="0">
                          <a:solidFill>
                            <a:schemeClr val="tx1"/>
                          </a:solidFill>
                          <a:latin typeface="Times New Roman" pitchFamily="18" charset="0"/>
                          <a:cs typeface="Times New Roman" pitchFamily="18" charset="0"/>
                        </a:rPr>
                        <a:t>performance drop due to the missing node</a:t>
                      </a:r>
                    </a:p>
                    <a:p>
                      <a:pPr marL="285750" indent="-285750" algn="just">
                        <a:buFont typeface="Arial" pitchFamily="34" charset="0"/>
                        <a:buChar char="•"/>
                      </a:pPr>
                      <a:r>
                        <a:rPr lang="en-US" sz="1800" b="1" dirty="0">
                          <a:solidFill>
                            <a:schemeClr val="tx1"/>
                          </a:solidFill>
                          <a:latin typeface="Times New Roman" pitchFamily="18" charset="0"/>
                          <a:cs typeface="Times New Roman" pitchFamily="18" charset="0"/>
                        </a:rPr>
                        <a:t>Implementations:</a:t>
                      </a:r>
                      <a:r>
                        <a:rPr lang="en-US" sz="1800" b="1" baseline="0" dirty="0">
                          <a:solidFill>
                            <a:schemeClr val="tx1"/>
                          </a:solidFill>
                          <a:latin typeface="Times New Roman" pitchFamily="18" charset="0"/>
                          <a:cs typeface="Times New Roman" pitchFamily="18" charset="0"/>
                        </a:rPr>
                        <a:t> </a:t>
                      </a:r>
                      <a:r>
                        <a:rPr lang="en-US" sz="1800" b="0" baseline="0" dirty="0">
                          <a:solidFill>
                            <a:schemeClr val="tx1"/>
                          </a:solidFill>
                          <a:latin typeface="Times New Roman" pitchFamily="18" charset="0"/>
                          <a:cs typeface="Times New Roman" pitchFamily="18" charset="0"/>
                        </a:rPr>
                        <a:t>D</a:t>
                      </a:r>
                      <a:r>
                        <a:rPr lang="en-US" sz="1800" dirty="0">
                          <a:solidFill>
                            <a:schemeClr val="tx1"/>
                          </a:solidFill>
                          <a:latin typeface="Times New Roman" pitchFamily="18" charset="0"/>
                          <a:cs typeface="Times New Roman" pitchFamily="18" charset="0"/>
                        </a:rPr>
                        <a:t>ata mining ,simulations, mission-critical applications or databases, mail, file and print, web, or application servers</a:t>
                      </a:r>
                    </a:p>
                    <a:p>
                      <a:pPr marL="285750" indent="-285750" algn="just">
                        <a:buFont typeface="Arial" pitchFamily="34" charset="0"/>
                        <a:buChar char="•"/>
                      </a:pPr>
                      <a:r>
                        <a:rPr lang="en-US" sz="1800" b="0" dirty="0">
                          <a:solidFill>
                            <a:schemeClr val="tx1"/>
                          </a:solidFill>
                          <a:latin typeface="Times New Roman" pitchFamily="18" charset="0"/>
                          <a:cs typeface="Times New Roman" pitchFamily="18" charset="0"/>
                        </a:rPr>
                        <a:t>E.g. Oracle </a:t>
                      </a:r>
                      <a:r>
                        <a:rPr lang="en-US" sz="1800" b="0" dirty="0" err="1">
                          <a:solidFill>
                            <a:schemeClr val="tx1"/>
                          </a:solidFill>
                          <a:latin typeface="Times New Roman" pitchFamily="18" charset="0"/>
                          <a:cs typeface="Times New Roman" pitchFamily="18" charset="0"/>
                        </a:rPr>
                        <a:t>Clusterware</a:t>
                      </a:r>
                      <a:endParaRPr lang="en-US" sz="1800" b="0" dirty="0">
                        <a:solidFill>
                          <a:schemeClr val="tx1"/>
                        </a:solidFill>
                        <a:latin typeface="Times New Roman" pitchFamily="18" charset="0"/>
                        <a:cs typeface="Times New Roman" pitchFamily="18" charset="0"/>
                      </a:endParaRPr>
                    </a:p>
                  </a:txBody>
                  <a:tcPr/>
                </a:tc>
                <a:tc>
                  <a:txBody>
                    <a:bodyPr/>
                    <a:lstStyle/>
                    <a:p>
                      <a:pPr marL="285750" indent="-285750" algn="just">
                        <a:buFont typeface="Arial" pitchFamily="34" charset="0"/>
                        <a:buChar char="•"/>
                      </a:pPr>
                      <a:r>
                        <a:rPr lang="en-US" sz="1800" dirty="0">
                          <a:solidFill>
                            <a:schemeClr val="tx1"/>
                          </a:solidFill>
                          <a:latin typeface="Times New Roman" pitchFamily="18" charset="0"/>
                          <a:cs typeface="Times New Roman" pitchFamily="18" charset="0"/>
                        </a:rPr>
                        <a:t>Distributes incoming requests for resources or content among multiple nodes running the same programs or having the same content</a:t>
                      </a:r>
                    </a:p>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Every node in the cluster is able to handle requests for the same content or application.</a:t>
                      </a:r>
                    </a:p>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Typically, seen in a web-hosting environment</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sz="1800" dirty="0">
                          <a:solidFill>
                            <a:schemeClr val="tx1"/>
                          </a:solidFill>
                          <a:latin typeface="Times New Roman" pitchFamily="18" charset="0"/>
                          <a:cs typeface="Times New Roman" pitchFamily="18" charset="0"/>
                        </a:rPr>
                        <a:t>E.g. </a:t>
                      </a:r>
                      <a:r>
                        <a:rPr lang="en-US" sz="1800" dirty="0" err="1">
                          <a:solidFill>
                            <a:schemeClr val="tx1"/>
                          </a:solidFill>
                          <a:latin typeface="Times New Roman" pitchFamily="18" charset="0"/>
                          <a:cs typeface="Times New Roman" pitchFamily="18" charset="0"/>
                        </a:rPr>
                        <a:t>nginx</a:t>
                      </a:r>
                      <a:r>
                        <a:rPr lang="en-US" sz="1800" dirty="0">
                          <a:solidFill>
                            <a:schemeClr val="tx1"/>
                          </a:solidFill>
                          <a:latin typeface="Times New Roman" pitchFamily="18" charset="0"/>
                          <a:cs typeface="Times New Roman" pitchFamily="18" charset="0"/>
                        </a:rPr>
                        <a:t> as HTTP load balancer</a:t>
                      </a:r>
                    </a:p>
                  </a:txBody>
                  <a:tcPr/>
                </a:tc>
                <a:tc>
                  <a:txBody>
                    <a:bodyPr/>
                    <a:lstStyle/>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Used for computation-intensive purposes, rather than handling IO-oriented operations such as web service or databases.</a:t>
                      </a:r>
                    </a:p>
                    <a:p>
                      <a:pPr marL="285750" indent="-285750" algn="just">
                        <a:buFont typeface="Arial" pitchFamily="34" charset="0"/>
                        <a:buChar char="•"/>
                      </a:pPr>
                      <a:r>
                        <a:rPr lang="en-US" dirty="0">
                          <a:solidFill>
                            <a:schemeClr val="tx1"/>
                          </a:solidFill>
                          <a:latin typeface="Times New Roman" pitchFamily="18" charset="0"/>
                          <a:cs typeface="Times New Roman" pitchFamily="18" charset="0"/>
                        </a:rPr>
                        <a:t>Compute clusters vary in the level of coupling</a:t>
                      </a:r>
                    </a:p>
                    <a:p>
                      <a:pPr marL="742950" lvl="1" indent="-285750" algn="just">
                        <a:buFont typeface="Arial" pitchFamily="34" charset="0"/>
                        <a:buChar char="•"/>
                      </a:pPr>
                      <a:r>
                        <a:rPr lang="en-US" dirty="0">
                          <a:solidFill>
                            <a:schemeClr val="tx1"/>
                          </a:solidFill>
                          <a:latin typeface="Times New Roman" pitchFamily="18" charset="0"/>
                          <a:cs typeface="Times New Roman" pitchFamily="18" charset="0"/>
                        </a:rPr>
                        <a:t>Jobs with frequent communications among nodes may require dedicated network, dense location &amp; likely homogenous nodes</a:t>
                      </a:r>
                    </a:p>
                    <a:p>
                      <a:pPr marL="742950" lvl="1" indent="-285750" algn="just">
                        <a:buFont typeface="Arial" pitchFamily="34" charset="0"/>
                        <a:buChar char="•"/>
                      </a:pPr>
                      <a:r>
                        <a:rPr lang="en-US" dirty="0">
                          <a:solidFill>
                            <a:schemeClr val="tx1"/>
                          </a:solidFill>
                          <a:latin typeface="Times New Roman" pitchFamily="18" charset="0"/>
                          <a:cs typeface="Times New Roman" pitchFamily="18" charset="0"/>
                        </a:rPr>
                        <a:t>Jobs with infrequent communication between nodes may relax some of these requirements</a:t>
                      </a:r>
                    </a:p>
                    <a:p>
                      <a:pPr marL="285750" marR="0" indent="-285750" algn="just"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solidFill>
                            <a:schemeClr val="tx1"/>
                          </a:solidFill>
                          <a:latin typeface="Times New Roman" pitchFamily="18" charset="0"/>
                          <a:cs typeface="Times New Roman" pitchFamily="18" charset="0"/>
                        </a:rPr>
                        <a:t>E.g. Rocks package on Linux</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87133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Beowulf clusters</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IN" dirty="0"/>
              <a:t> </a:t>
            </a:r>
            <a:r>
              <a:rPr lang="en-US" dirty="0"/>
              <a:t>Uses parallel processing across multiple computers to create cheap and powerful supercomputers. </a:t>
            </a:r>
          </a:p>
          <a:p>
            <a:pPr algn="just">
              <a:buFont typeface="Arial" pitchFamily="34" charset="0"/>
              <a:buChar char="•"/>
            </a:pPr>
            <a:r>
              <a:rPr lang="en-US" dirty="0"/>
              <a:t> A cluster has two types of computers:</a:t>
            </a:r>
          </a:p>
          <a:p>
            <a:pPr lvl="1" algn="just">
              <a:buFont typeface="Arial" pitchFamily="34" charset="0"/>
              <a:buChar char="•"/>
            </a:pPr>
            <a:r>
              <a:rPr lang="en-US" dirty="0"/>
              <a:t> Master or service node or front node : Used to interact with users and manage the cluster.</a:t>
            </a:r>
          </a:p>
          <a:p>
            <a:pPr lvl="1" algn="just">
              <a:buFont typeface="Arial" pitchFamily="34" charset="0"/>
              <a:buChar char="•"/>
            </a:pPr>
            <a:r>
              <a:rPr lang="en-US" dirty="0"/>
              <a:t> Nodes : A group of computers (computing nodes) E.g. keyboard, mouse, floppy,  video etc.</a:t>
            </a:r>
          </a:p>
          <a:p>
            <a:pPr algn="just">
              <a:buFont typeface="Arial" pitchFamily="34" charset="0"/>
              <a:buChar char="•"/>
            </a:pPr>
            <a:r>
              <a:rPr lang="en-US" dirty="0"/>
              <a:t> E.g. OSCAR on Linux</a:t>
            </a:r>
          </a:p>
          <a:p>
            <a:pPr algn="just">
              <a:buFont typeface="Arial" pitchFamily="34" charset="0"/>
              <a:buChar char="•"/>
            </a:pPr>
            <a:r>
              <a:rPr lang="en-US" dirty="0"/>
              <a:t> When a large problem or set of data is given to a Beowulf cluster, the master computer first runs a program that breaks the problem into small discrete pieces; it then sends a piece to each node to compute.  As nodes finish their tasks, the master computer continually sends more pieces to them until the entire problem has been computed</a:t>
            </a:r>
            <a:endParaRPr lang="en-IN" dirty="0"/>
          </a:p>
        </p:txBody>
      </p:sp>
    </p:spTree>
    <p:extLst>
      <p:ext uri="{BB962C8B-B14F-4D97-AF65-F5344CB8AC3E}">
        <p14:creationId xmlns:p14="http://schemas.microsoft.com/office/powerpoint/2010/main" val="2667760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Clusters-technologies to implement </a:t>
            </a:r>
          </a:p>
        </p:txBody>
      </p:sp>
      <p:sp>
        <p:nvSpPr>
          <p:cNvPr id="3" name="Content Placeholder 2"/>
          <p:cNvSpPr>
            <a:spLocks noGrp="1"/>
          </p:cNvSpPr>
          <p:nvPr>
            <p:ph idx="1"/>
          </p:nvPr>
        </p:nvSpPr>
        <p:spPr>
          <a:xfrm>
            <a:off x="1024128" y="2096219"/>
            <a:ext cx="9720073" cy="4287328"/>
          </a:xfrm>
        </p:spPr>
        <p:txBody>
          <a:bodyPr>
            <a:normAutofit/>
          </a:bodyPr>
          <a:lstStyle/>
          <a:p>
            <a:pPr>
              <a:buFont typeface="Arial" pitchFamily="34" charset="0"/>
              <a:buChar char="•"/>
            </a:pPr>
            <a:r>
              <a:rPr lang="en-IN" dirty="0"/>
              <a:t> Parallel Virtual Machine (PVM)</a:t>
            </a:r>
          </a:p>
          <a:p>
            <a:pPr lvl="1">
              <a:buFont typeface="Arial" pitchFamily="34" charset="0"/>
              <a:buChar char="•"/>
            </a:pPr>
            <a:r>
              <a:rPr lang="en-US" dirty="0"/>
              <a:t>Must be directly installed on every cluster node &amp; provides a set of software libraries that paint the node as a “</a:t>
            </a:r>
            <a:r>
              <a:rPr lang="en-US" b="1" dirty="0"/>
              <a:t>parallel virtual machine”</a:t>
            </a:r>
          </a:p>
          <a:p>
            <a:pPr lvl="1">
              <a:buFont typeface="Arial" pitchFamily="34" charset="0"/>
              <a:buChar char="•"/>
            </a:pPr>
            <a:r>
              <a:rPr lang="en-US" dirty="0"/>
              <a:t>Provides a run-time environment for :</a:t>
            </a:r>
          </a:p>
          <a:p>
            <a:pPr lvl="2">
              <a:buFont typeface="Arial" pitchFamily="34" charset="0"/>
              <a:buChar char="•"/>
            </a:pPr>
            <a:r>
              <a:rPr lang="en-US" dirty="0"/>
              <a:t>Message-passing</a:t>
            </a:r>
          </a:p>
          <a:p>
            <a:pPr lvl="2">
              <a:buFont typeface="Arial" pitchFamily="34" charset="0"/>
              <a:buChar char="•"/>
            </a:pPr>
            <a:r>
              <a:rPr lang="en-US" dirty="0"/>
              <a:t>Task &amp; Resource management</a:t>
            </a:r>
          </a:p>
          <a:p>
            <a:pPr lvl="2">
              <a:buFont typeface="Arial" pitchFamily="34" charset="0"/>
              <a:buChar char="•"/>
            </a:pPr>
            <a:r>
              <a:rPr lang="en-US" dirty="0"/>
              <a:t>Fault notification</a:t>
            </a:r>
            <a:endParaRPr lang="en-IN" dirty="0"/>
          </a:p>
          <a:p>
            <a:pPr>
              <a:buFont typeface="Arial" pitchFamily="34" charset="0"/>
              <a:buChar char="•"/>
            </a:pPr>
            <a:r>
              <a:rPr lang="en-IN" dirty="0"/>
              <a:t> Message Passing Interface (MPI)</a:t>
            </a:r>
          </a:p>
          <a:p>
            <a:pPr lvl="1">
              <a:buFont typeface="Arial" pitchFamily="34" charset="0"/>
              <a:buChar char="•"/>
            </a:pPr>
            <a:r>
              <a:rPr lang="en-US" dirty="0"/>
              <a:t>Drew on various features available in commercial systems of the time. The MPI specifications then gave rise to specific implementations</a:t>
            </a:r>
          </a:p>
          <a:p>
            <a:pPr lvl="1">
              <a:buFont typeface="Arial" pitchFamily="34" charset="0"/>
              <a:buChar char="•"/>
            </a:pPr>
            <a:r>
              <a:rPr lang="en-US" dirty="0"/>
              <a:t>Implementations typically use TCP/IP &amp; socket connections</a:t>
            </a:r>
          </a:p>
          <a:p>
            <a:pPr lvl="1">
              <a:buFont typeface="Arial" pitchFamily="34" charset="0"/>
              <a:buChar char="•"/>
            </a:pPr>
            <a:r>
              <a:rPr lang="en-US" dirty="0"/>
              <a:t>Widely available communications model that enables parallel programs to be written in languages such as: C, Fortran, Python, </a:t>
            </a:r>
            <a:r>
              <a:rPr lang="en-US" dirty="0" err="1"/>
              <a:t>etc</a:t>
            </a:r>
            <a:endParaRPr lang="en-IN" dirty="0"/>
          </a:p>
        </p:txBody>
      </p:sp>
    </p:spTree>
    <p:extLst>
      <p:ext uri="{BB962C8B-B14F-4D97-AF65-F5344CB8AC3E}">
        <p14:creationId xmlns:p14="http://schemas.microsoft.com/office/powerpoint/2010/main" val="800276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Cluster benefits</a:t>
            </a:r>
          </a:p>
        </p:txBody>
      </p:sp>
      <p:sp>
        <p:nvSpPr>
          <p:cNvPr id="3" name="Content Placeholder 2"/>
          <p:cNvSpPr>
            <a:spLocks noGrp="1"/>
          </p:cNvSpPr>
          <p:nvPr>
            <p:ph idx="1"/>
          </p:nvPr>
        </p:nvSpPr>
        <p:spPr/>
        <p:txBody>
          <a:bodyPr/>
          <a:lstStyle/>
          <a:p>
            <a:pPr>
              <a:buFont typeface="Arial" pitchFamily="34" charset="0"/>
              <a:buChar char="•"/>
            </a:pPr>
            <a:r>
              <a:rPr lang="en-IN" dirty="0"/>
              <a:t> </a:t>
            </a:r>
            <a:r>
              <a:rPr lang="en-US" dirty="0"/>
              <a:t>Availability</a:t>
            </a:r>
          </a:p>
          <a:p>
            <a:pPr>
              <a:buFont typeface="Arial" pitchFamily="34" charset="0"/>
              <a:buChar char="•"/>
            </a:pPr>
            <a:r>
              <a:rPr lang="en-US" dirty="0"/>
              <a:t> Performance</a:t>
            </a:r>
          </a:p>
          <a:p>
            <a:pPr>
              <a:buFont typeface="Arial" pitchFamily="34" charset="0"/>
              <a:buChar char="•"/>
            </a:pPr>
            <a:r>
              <a:rPr lang="en-US" dirty="0"/>
              <a:t> Low Cost</a:t>
            </a:r>
          </a:p>
          <a:p>
            <a:pPr>
              <a:buFont typeface="Arial" pitchFamily="34" charset="0"/>
              <a:buChar char="•"/>
            </a:pPr>
            <a:r>
              <a:rPr lang="en-US" dirty="0"/>
              <a:t> Elasticity</a:t>
            </a:r>
          </a:p>
          <a:p>
            <a:pPr>
              <a:buFont typeface="Arial" pitchFamily="34" charset="0"/>
              <a:buChar char="•"/>
            </a:pPr>
            <a:r>
              <a:rPr lang="en-US" dirty="0"/>
              <a:t> Run Jobs Anytime Anywhere </a:t>
            </a:r>
            <a:endParaRPr lang="en-IN" dirty="0"/>
          </a:p>
        </p:txBody>
      </p:sp>
    </p:spTree>
    <p:extLst>
      <p:ext uri="{BB962C8B-B14F-4D97-AF65-F5344CB8AC3E}">
        <p14:creationId xmlns:p14="http://schemas.microsoft.com/office/powerpoint/2010/main" val="5448872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Grid computing</a:t>
            </a:r>
          </a:p>
        </p:txBody>
      </p:sp>
      <p:sp>
        <p:nvSpPr>
          <p:cNvPr id="3" name="Content Placeholder 2"/>
          <p:cNvSpPr>
            <a:spLocks noGrp="1"/>
          </p:cNvSpPr>
          <p:nvPr>
            <p:ph idx="1"/>
          </p:nvPr>
        </p:nvSpPr>
        <p:spPr>
          <a:xfrm>
            <a:off x="1050007" y="1932317"/>
            <a:ext cx="9720073" cy="4023360"/>
          </a:xfrm>
        </p:spPr>
        <p:txBody>
          <a:bodyPr/>
          <a:lstStyle/>
          <a:p>
            <a:pPr>
              <a:buFont typeface="Arial" pitchFamily="34" charset="0"/>
              <a:buChar char="•"/>
            </a:pPr>
            <a:r>
              <a:rPr lang="en-IN" dirty="0"/>
              <a:t> </a:t>
            </a:r>
            <a:r>
              <a:rPr lang="en-US" dirty="0"/>
              <a:t>Grid computing combines computers from multiple administrative domains to reach a  common goal</a:t>
            </a:r>
          </a:p>
          <a:p>
            <a:pPr>
              <a:buFont typeface="Arial" pitchFamily="34" charset="0"/>
              <a:buChar char="•"/>
            </a:pPr>
            <a:r>
              <a:rPr lang="en-US" dirty="0"/>
              <a:t> </a:t>
            </a:r>
            <a:r>
              <a:rPr lang="en-US" b="1" dirty="0"/>
              <a:t>What distinguishes grid computing from Cluster </a:t>
            </a:r>
            <a:r>
              <a:rPr lang="en-US" dirty="0"/>
              <a:t>systems such as cluster computing is that grids tend to be more loosely coupled, heterogeneous, and geographically dispersed</a:t>
            </a:r>
          </a:p>
          <a:p>
            <a:pPr>
              <a:buFont typeface="Arial" pitchFamily="34" charset="0"/>
              <a:buChar char="•"/>
            </a:pPr>
            <a:r>
              <a:rPr lang="en-US" dirty="0"/>
              <a:t> Special kind of distributed computing in which different computers within the same network share one or more resources</a:t>
            </a:r>
            <a:endParaRPr lang="en-IN" dirty="0"/>
          </a:p>
        </p:txBody>
      </p:sp>
    </p:spTree>
    <p:extLst>
      <p:ext uri="{BB962C8B-B14F-4D97-AF65-F5344CB8AC3E}">
        <p14:creationId xmlns:p14="http://schemas.microsoft.com/office/powerpoint/2010/main" val="7016189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336" y="2357"/>
            <a:ext cx="9611263" cy="6846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37659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When do we need </a:t>
            </a:r>
            <a:r>
              <a:rPr lang="en-IN" dirty="0" err="1"/>
              <a:t>hpc</a:t>
            </a:r>
            <a:r>
              <a:rPr lang="en-IN" dirty="0"/>
              <a:t>?</a:t>
            </a:r>
          </a:p>
        </p:txBody>
      </p:sp>
      <p:sp>
        <p:nvSpPr>
          <p:cNvPr id="3" name="Content Placeholder 2"/>
          <p:cNvSpPr>
            <a:spLocks noGrp="1"/>
          </p:cNvSpPr>
          <p:nvPr>
            <p:ph idx="1"/>
          </p:nvPr>
        </p:nvSpPr>
        <p:spPr>
          <a:xfrm>
            <a:off x="1024128" y="1716657"/>
            <a:ext cx="9720073" cy="4839417"/>
          </a:xfrm>
        </p:spPr>
        <p:txBody>
          <a:bodyPr>
            <a:normAutofit lnSpcReduction="10000"/>
          </a:bodyPr>
          <a:lstStyle/>
          <a:p>
            <a:pPr algn="just">
              <a:buFont typeface="Arial" pitchFamily="34" charset="0"/>
              <a:buChar char="•"/>
            </a:pPr>
            <a:r>
              <a:rPr lang="en-IN" dirty="0"/>
              <a:t> </a:t>
            </a:r>
            <a:r>
              <a:rPr lang="en-US" b="1" dirty="0">
                <a:solidFill>
                  <a:schemeClr val="accent2">
                    <a:lumMod val="75000"/>
                  </a:schemeClr>
                </a:solidFill>
              </a:rPr>
              <a:t>Case1: Complete a time-consuming operation in less time </a:t>
            </a:r>
          </a:p>
          <a:p>
            <a:pPr lvl="1" algn="just">
              <a:buFont typeface="Wingdings" pitchFamily="2" charset="2"/>
              <a:buChar char="§"/>
            </a:pPr>
            <a:r>
              <a:rPr lang="en-US" dirty="0"/>
              <a:t> I am an automotive engineer</a:t>
            </a:r>
          </a:p>
          <a:p>
            <a:pPr lvl="1" algn="just">
              <a:buFont typeface="Wingdings" pitchFamily="2" charset="2"/>
              <a:buChar char="§"/>
            </a:pPr>
            <a:r>
              <a:rPr lang="en-US" dirty="0"/>
              <a:t> I need to design a new car that consumes less gasoline </a:t>
            </a:r>
          </a:p>
          <a:p>
            <a:pPr lvl="1" algn="just">
              <a:buFont typeface="Wingdings" pitchFamily="2" charset="2"/>
              <a:buChar char="§"/>
            </a:pPr>
            <a:r>
              <a:rPr lang="en-US" dirty="0"/>
              <a:t> I’d rather have the design completed in 6 months than in 2 years </a:t>
            </a:r>
          </a:p>
          <a:p>
            <a:pPr lvl="1" algn="just">
              <a:buFont typeface="Wingdings" pitchFamily="2" charset="2"/>
              <a:buChar char="§"/>
            </a:pPr>
            <a:r>
              <a:rPr lang="en-US" dirty="0"/>
              <a:t> I want to test my design using computer simulations rather than building very expensive prototypes   and crashing them</a:t>
            </a:r>
          </a:p>
          <a:p>
            <a:pPr algn="just">
              <a:buFont typeface="Arial" pitchFamily="34" charset="0"/>
              <a:buChar char="•"/>
            </a:pPr>
            <a:r>
              <a:rPr lang="en-US" dirty="0"/>
              <a:t> </a:t>
            </a:r>
            <a:r>
              <a:rPr lang="en-US" b="1" dirty="0">
                <a:solidFill>
                  <a:schemeClr val="accent2">
                    <a:lumMod val="75000"/>
                  </a:schemeClr>
                </a:solidFill>
              </a:rPr>
              <a:t>Case 2: Complete an operation under a tight deadline </a:t>
            </a:r>
          </a:p>
          <a:p>
            <a:pPr lvl="1" algn="just">
              <a:buFont typeface="Wingdings" pitchFamily="2" charset="2"/>
              <a:buChar char="§"/>
            </a:pPr>
            <a:r>
              <a:rPr lang="en-US" dirty="0"/>
              <a:t> I work for a weather prediction agency </a:t>
            </a:r>
          </a:p>
          <a:p>
            <a:pPr lvl="1" algn="just">
              <a:buFont typeface="Wingdings" pitchFamily="2" charset="2"/>
              <a:buChar char="§"/>
            </a:pPr>
            <a:r>
              <a:rPr lang="en-US" dirty="0"/>
              <a:t> I am getting input from weather stations/sensors </a:t>
            </a:r>
          </a:p>
          <a:p>
            <a:pPr lvl="1" algn="just">
              <a:buFont typeface="Wingdings" pitchFamily="2" charset="2"/>
              <a:buChar char="§"/>
            </a:pPr>
            <a:r>
              <a:rPr lang="en-US" dirty="0"/>
              <a:t> I’d like to predict tomorrow’s forecast today</a:t>
            </a:r>
            <a:endParaRPr lang="en-IN" dirty="0"/>
          </a:p>
          <a:p>
            <a:pPr algn="just">
              <a:buFont typeface="Arial" pitchFamily="34" charset="0"/>
              <a:buChar char="•"/>
            </a:pPr>
            <a:r>
              <a:rPr lang="en-US" b="1" dirty="0">
                <a:solidFill>
                  <a:schemeClr val="accent2">
                    <a:lumMod val="75000"/>
                  </a:schemeClr>
                </a:solidFill>
              </a:rPr>
              <a:t> Case 3: Perform a high number of operations per seconds </a:t>
            </a:r>
          </a:p>
          <a:p>
            <a:pPr lvl="1" algn="just">
              <a:buFont typeface="Wingdings" pitchFamily="2" charset="2"/>
              <a:buChar char="§"/>
            </a:pPr>
            <a:r>
              <a:rPr lang="en-US" dirty="0"/>
              <a:t> I am an engineer at Amazon.com </a:t>
            </a:r>
          </a:p>
          <a:p>
            <a:pPr lvl="1" algn="just">
              <a:buFont typeface="Wingdings" pitchFamily="2" charset="2"/>
              <a:buChar char="§"/>
            </a:pPr>
            <a:r>
              <a:rPr lang="en-US" dirty="0"/>
              <a:t> My Web server gets 1,000 hits per seconds </a:t>
            </a:r>
          </a:p>
          <a:p>
            <a:pPr lvl="1" algn="just">
              <a:buFont typeface="Wingdings" pitchFamily="2" charset="2"/>
              <a:buChar char="§"/>
            </a:pPr>
            <a:r>
              <a:rPr lang="en-US" dirty="0"/>
              <a:t> I’d like my web server and databases to handle 1,000 transactions per seconds so that customers do not experience bad delays</a:t>
            </a:r>
          </a:p>
        </p:txBody>
      </p:sp>
    </p:spTree>
    <p:extLst>
      <p:ext uri="{BB962C8B-B14F-4D97-AF65-F5344CB8AC3E}">
        <p14:creationId xmlns:p14="http://schemas.microsoft.com/office/powerpoint/2010/main" val="1606511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grid computing – data grids</a:t>
            </a:r>
          </a:p>
        </p:txBody>
      </p:sp>
      <p:sp>
        <p:nvSpPr>
          <p:cNvPr id="3" name="Content Placeholder 2"/>
          <p:cNvSpPr>
            <a:spLocks noGrp="1"/>
          </p:cNvSpPr>
          <p:nvPr>
            <p:ph idx="1"/>
          </p:nvPr>
        </p:nvSpPr>
        <p:spPr>
          <a:xfrm>
            <a:off x="1024128" y="2139351"/>
            <a:ext cx="9720073" cy="4170009"/>
          </a:xfrm>
        </p:spPr>
        <p:txBody>
          <a:bodyPr>
            <a:normAutofit/>
          </a:bodyPr>
          <a:lstStyle/>
          <a:p>
            <a:pPr marL="285750" indent="-285750" algn="just">
              <a:buFont typeface="Arial" pitchFamily="34" charset="0"/>
              <a:buChar char="•"/>
            </a:pPr>
            <a:r>
              <a:rPr lang="en-IN" dirty="0"/>
              <a:t> </a:t>
            </a:r>
            <a:r>
              <a:rPr lang="en-US" dirty="0"/>
              <a:t>Allows you to distribute your data across the grid</a:t>
            </a:r>
          </a:p>
          <a:p>
            <a:pPr marL="285750" indent="-285750" algn="just">
              <a:buFont typeface="Arial" pitchFamily="34" charset="0"/>
              <a:buChar char="•"/>
            </a:pPr>
            <a:r>
              <a:rPr lang="en-US" dirty="0"/>
              <a:t>Main goal of Data Grid is to provide as much data as possible from memory on every grid node and to ensure data coherency</a:t>
            </a:r>
          </a:p>
          <a:p>
            <a:pPr marL="285750" indent="-285750" algn="just">
              <a:buFont typeface="Arial" pitchFamily="34" charset="0"/>
              <a:buChar char="•"/>
            </a:pPr>
            <a:r>
              <a:rPr lang="en-US" dirty="0"/>
              <a:t>Characteristics:</a:t>
            </a:r>
          </a:p>
          <a:p>
            <a:pPr marL="516636" lvl="1" indent="-342900" algn="just">
              <a:buFont typeface="+mj-lt"/>
              <a:buAutoNum type="alphaLcPeriod"/>
            </a:pPr>
            <a:r>
              <a:rPr lang="en-US" b="1" dirty="0"/>
              <a:t>Data Replication</a:t>
            </a:r>
            <a:r>
              <a:rPr lang="en-US" b="1" dirty="0">
                <a:solidFill>
                  <a:schemeClr val="dk1"/>
                </a:solidFill>
              </a:rPr>
              <a:t>-</a:t>
            </a:r>
            <a:r>
              <a:rPr lang="en-US" b="1" dirty="0"/>
              <a:t> </a:t>
            </a:r>
            <a:r>
              <a:rPr lang="en-US" dirty="0"/>
              <a:t>all data is fully replicated to all nodes in the grid</a:t>
            </a:r>
          </a:p>
          <a:p>
            <a:pPr marL="516636" lvl="1" indent="-342900" algn="just">
              <a:buFont typeface="+mj-lt"/>
              <a:buAutoNum type="alphaLcPeriod"/>
            </a:pPr>
            <a:r>
              <a:rPr lang="en-US" b="1" dirty="0"/>
              <a:t>Data Invalidation</a:t>
            </a:r>
            <a:r>
              <a:rPr lang="en-US" b="1" dirty="0">
                <a:solidFill>
                  <a:schemeClr val="dk1"/>
                </a:solidFill>
              </a:rPr>
              <a:t>-</a:t>
            </a:r>
            <a:r>
              <a:rPr lang="en-US" b="1" dirty="0"/>
              <a:t> </a:t>
            </a:r>
            <a:r>
              <a:rPr lang="en-US" dirty="0"/>
              <a:t>Whenever data changes on one of the nodes, then the same data on all other nodes is purged </a:t>
            </a:r>
          </a:p>
          <a:p>
            <a:pPr marL="516636" lvl="1" indent="-342900" algn="just">
              <a:buFont typeface="+mj-lt"/>
              <a:buAutoNum type="alphaLcPeriod"/>
            </a:pPr>
            <a:r>
              <a:rPr lang="en-US" b="1" dirty="0"/>
              <a:t>Distributed Transactions</a:t>
            </a:r>
            <a:r>
              <a:rPr lang="en-US" dirty="0"/>
              <a:t>- Transactions are required to ensure Data Coherency</a:t>
            </a:r>
          </a:p>
          <a:p>
            <a:pPr marL="516636" lvl="1" indent="-342900" algn="just">
              <a:buFont typeface="+mj-lt"/>
              <a:buAutoNum type="alphaLcPeriod"/>
            </a:pPr>
            <a:r>
              <a:rPr lang="en-US" b="1" dirty="0"/>
              <a:t>Data Backups</a:t>
            </a:r>
            <a:r>
              <a:rPr lang="en-US" dirty="0"/>
              <a:t>- Useful for fail-over. Some Data Grid products provide ability to assign backup nodes for the data</a:t>
            </a:r>
          </a:p>
          <a:p>
            <a:pPr marL="516636" lvl="1" indent="-342900" algn="just">
              <a:buFont typeface="+mj-lt"/>
              <a:buAutoNum type="alphaLcPeriod"/>
            </a:pPr>
            <a:r>
              <a:rPr lang="en-US" b="1" dirty="0"/>
              <a:t>Data Affinity/Partitioning</a:t>
            </a:r>
            <a:r>
              <a:rPr lang="en-US" dirty="0"/>
              <a:t>- Allows to split/partition whole data set into multiple subsets and assign every subset to a grid node</a:t>
            </a:r>
            <a:endParaRPr lang="en-IN" dirty="0"/>
          </a:p>
          <a:p>
            <a:pPr>
              <a:buFont typeface="Arial" pitchFamily="34" charset="0"/>
              <a:buChar char="•"/>
            </a:pPr>
            <a:endParaRPr lang="en-IN" dirty="0"/>
          </a:p>
        </p:txBody>
      </p:sp>
    </p:spTree>
    <p:extLst>
      <p:ext uri="{BB962C8B-B14F-4D97-AF65-F5344CB8AC3E}">
        <p14:creationId xmlns:p14="http://schemas.microsoft.com/office/powerpoint/2010/main" val="8972904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grid computing – compute grids</a:t>
            </a:r>
          </a:p>
        </p:txBody>
      </p:sp>
      <p:sp>
        <p:nvSpPr>
          <p:cNvPr id="3" name="Content Placeholder 2"/>
          <p:cNvSpPr>
            <a:spLocks noGrp="1"/>
          </p:cNvSpPr>
          <p:nvPr>
            <p:ph idx="1"/>
          </p:nvPr>
        </p:nvSpPr>
        <p:spPr>
          <a:xfrm>
            <a:off x="1024128" y="1915064"/>
            <a:ext cx="9720073" cy="4394296"/>
          </a:xfrm>
        </p:spPr>
        <p:txBody>
          <a:bodyPr>
            <a:normAutofit/>
          </a:bodyPr>
          <a:lstStyle/>
          <a:p>
            <a:pPr marL="285750" indent="-285750" algn="just">
              <a:buFont typeface="Arial" pitchFamily="34" charset="0"/>
              <a:buChar char="•"/>
            </a:pPr>
            <a:r>
              <a:rPr lang="en-US" dirty="0"/>
              <a:t>Allows to take a computation, optionally split it into multiple parts, and execute them on different grid nodes in parallel leads to faster rate of execution. E.g. </a:t>
            </a:r>
            <a:r>
              <a:rPr lang="en-US" dirty="0" err="1"/>
              <a:t>MapReduce</a:t>
            </a:r>
            <a:endParaRPr lang="en-US" dirty="0"/>
          </a:p>
          <a:p>
            <a:pPr marL="285750" indent="-285750" algn="just">
              <a:buFont typeface="Arial" pitchFamily="34" charset="0"/>
              <a:buChar char="•"/>
            </a:pPr>
            <a:r>
              <a:rPr lang="en-US" dirty="0"/>
              <a:t>Helps to improve overall scalability and fault-tolerance by offloading your computations onto most available nodes</a:t>
            </a:r>
          </a:p>
          <a:p>
            <a:pPr marL="285750" indent="-285750" algn="just">
              <a:buFont typeface="Arial" pitchFamily="34" charset="0"/>
              <a:buChar char="•"/>
            </a:pPr>
            <a:r>
              <a:rPr lang="en-US" dirty="0"/>
              <a:t>Characteristics:</a:t>
            </a:r>
          </a:p>
          <a:p>
            <a:pPr marL="699516" lvl="2" indent="-342900" algn="just">
              <a:buFont typeface="+mj-lt"/>
              <a:buAutoNum type="alphaLcPeriod"/>
            </a:pPr>
            <a:r>
              <a:rPr lang="en-US" b="1" dirty="0"/>
              <a:t>Automatic Deployment</a:t>
            </a:r>
            <a:r>
              <a:rPr lang="en-US" dirty="0"/>
              <a:t> </a:t>
            </a:r>
          </a:p>
          <a:p>
            <a:pPr marL="699516" lvl="2" indent="-342900" algn="just">
              <a:buFont typeface="+mj-lt"/>
              <a:buAutoNum type="alphaLcPeriod"/>
            </a:pPr>
            <a:r>
              <a:rPr lang="en-US" b="1" dirty="0"/>
              <a:t>Topology Resolution</a:t>
            </a:r>
            <a:r>
              <a:rPr lang="en-US" dirty="0"/>
              <a:t> - allows to provision nodes based on any node characteristic or user-specific configuration</a:t>
            </a:r>
          </a:p>
          <a:p>
            <a:pPr marL="699516" lvl="2" indent="-342900" algn="just">
              <a:buFont typeface="+mj-lt"/>
              <a:buAutoNum type="alphaLcPeriod"/>
            </a:pPr>
            <a:r>
              <a:rPr lang="en-US" b="1" dirty="0"/>
              <a:t>Collision Resolution -</a:t>
            </a:r>
            <a:r>
              <a:rPr lang="en-US" dirty="0"/>
              <a:t> Jobs are executed in parallel but synchronization is maintained</a:t>
            </a:r>
          </a:p>
          <a:p>
            <a:pPr marL="699516" lvl="2" indent="-342900" algn="just">
              <a:buFont typeface="+mj-lt"/>
              <a:buAutoNum type="alphaLcPeriod"/>
            </a:pPr>
            <a:r>
              <a:rPr lang="en-US" b="1" dirty="0"/>
              <a:t>Load Balancing </a:t>
            </a:r>
            <a:r>
              <a:rPr lang="en-US" dirty="0"/>
              <a:t>– proper balancing of  your system load within grid</a:t>
            </a:r>
          </a:p>
          <a:p>
            <a:pPr marL="699516" lvl="2" indent="-342900" algn="just">
              <a:buFont typeface="+mj-lt"/>
              <a:buAutoNum type="alphaLcPeriod"/>
            </a:pPr>
            <a:r>
              <a:rPr lang="en-US" b="1" dirty="0"/>
              <a:t>Checkpoints</a:t>
            </a:r>
            <a:r>
              <a:rPr lang="en-US" dirty="0"/>
              <a:t> - Long running jobs should be able to periodically store their intermediate state</a:t>
            </a:r>
          </a:p>
          <a:p>
            <a:pPr marL="699516" lvl="2" indent="-342900" algn="just">
              <a:buFont typeface="+mj-lt"/>
              <a:buAutoNum type="alphaLcPeriod"/>
            </a:pPr>
            <a:r>
              <a:rPr lang="en-US" b="1" dirty="0"/>
              <a:t>Grid Events</a:t>
            </a:r>
            <a:r>
              <a:rPr lang="en-US" dirty="0"/>
              <a:t> - a querying mechanism for all grid events is essential</a:t>
            </a:r>
          </a:p>
          <a:p>
            <a:pPr marL="699516" lvl="2" indent="-342900" algn="just">
              <a:buFont typeface="+mj-lt"/>
              <a:buAutoNum type="alphaLcPeriod"/>
            </a:pPr>
            <a:r>
              <a:rPr lang="en-US" b="1" dirty="0"/>
              <a:t>Node Metrics</a:t>
            </a:r>
            <a:r>
              <a:rPr lang="en-US" dirty="0"/>
              <a:t> - a good compute grid solution should be able to provide dynamic grid metrics for all grid nodes</a:t>
            </a:r>
          </a:p>
          <a:p>
            <a:pPr>
              <a:buFont typeface="Arial" pitchFamily="34" charset="0"/>
              <a:buChar char="•"/>
            </a:pPr>
            <a:endParaRPr lang="en-IN" dirty="0"/>
          </a:p>
        </p:txBody>
      </p:sp>
    </p:spTree>
    <p:extLst>
      <p:ext uri="{BB962C8B-B14F-4D97-AF65-F5344CB8AC3E}">
        <p14:creationId xmlns:p14="http://schemas.microsoft.com/office/powerpoint/2010/main" val="993424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Grid computing</a:t>
            </a:r>
          </a:p>
        </p:txBody>
      </p:sp>
      <p:sp>
        <p:nvSpPr>
          <p:cNvPr id="3" name="Content Placeholder 2"/>
          <p:cNvSpPr>
            <a:spLocks noGrp="1"/>
          </p:cNvSpPr>
          <p:nvPr>
            <p:ph idx="1"/>
          </p:nvPr>
        </p:nvSpPr>
        <p:spPr/>
        <p:txBody>
          <a:bodyPr/>
          <a:lstStyle/>
          <a:p>
            <a:pPr>
              <a:buFont typeface="Arial" pitchFamily="34" charset="0"/>
              <a:buChar char="•"/>
            </a:pPr>
            <a:r>
              <a:rPr lang="en-IN" dirty="0"/>
              <a:t> Advantages:</a:t>
            </a:r>
          </a:p>
          <a:p>
            <a:pPr lvl="1"/>
            <a:r>
              <a:rPr lang="en-US" dirty="0"/>
              <a:t>Can solve larger, more complex problems  in a shorter time</a:t>
            </a:r>
          </a:p>
          <a:p>
            <a:pPr lvl="1"/>
            <a:r>
              <a:rPr lang="en-US" dirty="0"/>
              <a:t>Easier to collaborate with other organizations</a:t>
            </a:r>
          </a:p>
          <a:p>
            <a:pPr lvl="1"/>
            <a:r>
              <a:rPr lang="en-US" dirty="0"/>
              <a:t>Make better use of existing hardware</a:t>
            </a:r>
          </a:p>
          <a:p>
            <a:pPr>
              <a:buFont typeface="Arial" pitchFamily="34" charset="0"/>
              <a:buChar char="•"/>
            </a:pPr>
            <a:r>
              <a:rPr lang="en-US" dirty="0"/>
              <a:t> Disadvantages:</a:t>
            </a:r>
          </a:p>
          <a:p>
            <a:pPr lvl="1"/>
            <a:r>
              <a:rPr lang="en-US" dirty="0"/>
              <a:t>Grid software and standards are still evolving</a:t>
            </a:r>
          </a:p>
          <a:p>
            <a:pPr lvl="1"/>
            <a:r>
              <a:rPr lang="en-US" dirty="0"/>
              <a:t>Learning curve to get started</a:t>
            </a:r>
          </a:p>
          <a:p>
            <a:pPr lvl="1"/>
            <a:r>
              <a:rPr lang="en-US" dirty="0"/>
              <a:t>Non-interactive job submission</a:t>
            </a:r>
          </a:p>
          <a:p>
            <a:pPr lvl="1">
              <a:buFont typeface="Arial" pitchFamily="34" charset="0"/>
              <a:buChar char="•"/>
            </a:pPr>
            <a:endParaRPr lang="en-US" dirty="0"/>
          </a:p>
          <a:p>
            <a:pPr lvl="1">
              <a:buFont typeface="Arial" pitchFamily="34" charset="0"/>
              <a:buChar char="•"/>
            </a:pPr>
            <a:endParaRPr lang="en-IN" dirty="0"/>
          </a:p>
        </p:txBody>
      </p:sp>
    </p:spTree>
    <p:extLst>
      <p:ext uri="{BB962C8B-B14F-4D97-AF65-F5344CB8AC3E}">
        <p14:creationId xmlns:p14="http://schemas.microsoft.com/office/powerpoint/2010/main" val="150899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computing</a:t>
            </a:r>
          </a:p>
        </p:txBody>
      </p:sp>
      <p:sp>
        <p:nvSpPr>
          <p:cNvPr id="3" name="Content Placeholder 2"/>
          <p:cNvSpPr>
            <a:spLocks noGrp="1"/>
          </p:cNvSpPr>
          <p:nvPr>
            <p:ph idx="1"/>
          </p:nvPr>
        </p:nvSpPr>
        <p:spPr/>
        <p:txBody>
          <a:bodyPr/>
          <a:lstStyle/>
          <a:p>
            <a:pPr algn="just">
              <a:buFont typeface="Arial" pitchFamily="34" charset="0"/>
              <a:buChar char="•"/>
            </a:pPr>
            <a:r>
              <a:rPr lang="en-IN" dirty="0"/>
              <a:t> </a:t>
            </a:r>
            <a:r>
              <a:rPr lang="en-US" dirty="0"/>
              <a:t>Computing paradigm shift where computing is moved away from personal computers or an individual application server to a “cloud” of computers. </a:t>
            </a:r>
          </a:p>
          <a:p>
            <a:pPr algn="just">
              <a:buFont typeface="Arial" pitchFamily="34" charset="0"/>
              <a:buChar char="•"/>
            </a:pPr>
            <a:r>
              <a:rPr lang="en-US" b="1" dirty="0"/>
              <a:t> Abstraction: </a:t>
            </a:r>
            <a:r>
              <a:rPr lang="en-US" dirty="0"/>
              <a:t>Users of the cloud only need to be concerned with the computing service being asked for, as the underlying details of how it is achieved are hidden. </a:t>
            </a:r>
          </a:p>
          <a:p>
            <a:pPr algn="just">
              <a:buFont typeface="Arial" pitchFamily="34" charset="0"/>
              <a:buChar char="•"/>
            </a:pPr>
            <a:r>
              <a:rPr lang="en-US" b="1" dirty="0"/>
              <a:t> Virtualization</a:t>
            </a:r>
            <a:r>
              <a:rPr lang="en-US" dirty="0"/>
              <a:t>: Cloud Computing virtualizes system by pooling and sharing resources</a:t>
            </a:r>
          </a:p>
          <a:p>
            <a:pPr>
              <a:buFont typeface="Arial" pitchFamily="34" charset="0"/>
              <a:buChar char="•"/>
            </a:pPr>
            <a:endParaRPr lang="en-IN" dirty="0"/>
          </a:p>
        </p:txBody>
      </p:sp>
    </p:spTree>
    <p:extLst>
      <p:ext uri="{BB962C8B-B14F-4D97-AF65-F5344CB8AC3E}">
        <p14:creationId xmlns:p14="http://schemas.microsoft.com/office/powerpoint/2010/main" val="189953509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Nist</a:t>
            </a:r>
            <a:r>
              <a:rPr lang="en-IN" dirty="0"/>
              <a:t> definition of cloud computing</a:t>
            </a:r>
          </a:p>
        </p:txBody>
      </p:sp>
      <p:sp>
        <p:nvSpPr>
          <p:cNvPr id="3" name="Content Placeholder 2"/>
          <p:cNvSpPr>
            <a:spLocks noGrp="1"/>
          </p:cNvSpPr>
          <p:nvPr>
            <p:ph idx="1"/>
          </p:nvPr>
        </p:nvSpPr>
        <p:spPr/>
        <p:txBody>
          <a:bodyPr/>
          <a:lstStyle/>
          <a:p>
            <a:pPr algn="just">
              <a:buFont typeface="Arial" pitchFamily="34" charset="0"/>
              <a:buChar char="•"/>
            </a:pPr>
            <a:r>
              <a:rPr lang="en-IN" dirty="0"/>
              <a:t> </a:t>
            </a:r>
            <a:r>
              <a:rPr lang="en-US" dirty="0"/>
              <a:t>Cloud computing is a model for enabling ubiquitous, convenient, on‐demand network access to a shared pool of configurable computing resources (e.g., networks, servers, storage, applications, and services) that can be rapidly provisioned and released with minimal management effort or service provider interaction</a:t>
            </a:r>
          </a:p>
          <a:p>
            <a:endParaRPr lang="en-IN" dirty="0"/>
          </a:p>
        </p:txBody>
      </p:sp>
    </p:spTree>
    <p:extLst>
      <p:ext uri="{BB962C8B-B14F-4D97-AF65-F5344CB8AC3E}">
        <p14:creationId xmlns:p14="http://schemas.microsoft.com/office/powerpoint/2010/main" val="3201113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cloud computing</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dirty="0"/>
              <a:t>On‐demand self‐service</a:t>
            </a:r>
          </a:p>
          <a:p>
            <a:pPr marL="457200" indent="-457200">
              <a:buFont typeface="+mj-lt"/>
              <a:buAutoNum type="arabicPeriod"/>
            </a:pPr>
            <a:r>
              <a:rPr lang="en-US" dirty="0"/>
              <a:t>Broad network access</a:t>
            </a:r>
          </a:p>
          <a:p>
            <a:pPr marL="457200" indent="-457200">
              <a:buFont typeface="+mj-lt"/>
              <a:buAutoNum type="arabicPeriod"/>
            </a:pPr>
            <a:r>
              <a:rPr lang="en-US" dirty="0"/>
              <a:t>Resource pooling</a:t>
            </a:r>
          </a:p>
          <a:p>
            <a:pPr marL="457200" indent="-457200">
              <a:buFont typeface="+mj-lt"/>
              <a:buAutoNum type="arabicPeriod"/>
            </a:pPr>
            <a:r>
              <a:rPr lang="en-US" dirty="0"/>
              <a:t>Rapid elasticity</a:t>
            </a:r>
          </a:p>
          <a:p>
            <a:pPr marL="457200" indent="-457200">
              <a:buFont typeface="+mj-lt"/>
              <a:buAutoNum type="arabicPeriod"/>
            </a:pPr>
            <a:r>
              <a:rPr lang="en-US" dirty="0"/>
              <a:t>Measured service</a:t>
            </a:r>
            <a:endParaRPr lang="en-IN" dirty="0"/>
          </a:p>
        </p:txBody>
      </p:sp>
    </p:spTree>
    <p:extLst>
      <p:ext uri="{BB962C8B-B14F-4D97-AF65-F5344CB8AC3E}">
        <p14:creationId xmlns:p14="http://schemas.microsoft.com/office/powerpoint/2010/main" val="805370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components</a:t>
            </a:r>
          </a:p>
        </p:txBody>
      </p:sp>
      <p:sp>
        <p:nvSpPr>
          <p:cNvPr id="3" name="Content Placeholder 2"/>
          <p:cNvSpPr>
            <a:spLocks noGrp="1"/>
          </p:cNvSpPr>
          <p:nvPr>
            <p:ph idx="1"/>
          </p:nvPr>
        </p:nvSpPr>
        <p:spPr/>
        <p:txBody>
          <a:bodyPr/>
          <a:lstStyle/>
          <a:p>
            <a:pPr>
              <a:buFont typeface="Arial" pitchFamily="34" charset="0"/>
              <a:buChar char="•"/>
            </a:pPr>
            <a:r>
              <a:rPr lang="en-IN" dirty="0"/>
              <a:t>  Clients</a:t>
            </a:r>
          </a:p>
          <a:p>
            <a:pPr>
              <a:buFont typeface="Arial" pitchFamily="34" charset="0"/>
              <a:buChar char="•"/>
            </a:pPr>
            <a:r>
              <a:rPr lang="en-US" dirty="0"/>
              <a:t> Data Center (Collection of Servers where the application to which you subscribe is   housed)</a:t>
            </a:r>
          </a:p>
          <a:p>
            <a:pPr>
              <a:buFont typeface="Arial" pitchFamily="34" charset="0"/>
              <a:buChar char="•"/>
            </a:pPr>
            <a:r>
              <a:rPr lang="en-US" dirty="0"/>
              <a:t> </a:t>
            </a:r>
            <a:r>
              <a:rPr lang="en-IN" dirty="0"/>
              <a:t>Internet</a:t>
            </a:r>
          </a:p>
          <a:p>
            <a:pPr>
              <a:buFont typeface="Arial" pitchFamily="34" charset="0"/>
              <a:buChar char="•"/>
            </a:pPr>
            <a:endParaRPr lang="en-IN" dirty="0"/>
          </a:p>
        </p:txBody>
      </p:sp>
    </p:spTree>
    <p:extLst>
      <p:ext uri="{BB962C8B-B14F-4D97-AF65-F5344CB8AC3E}">
        <p14:creationId xmlns:p14="http://schemas.microsoft.com/office/powerpoint/2010/main" val="1644395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computing-benefits</a:t>
            </a:r>
          </a:p>
        </p:txBody>
      </p:sp>
      <p:sp>
        <p:nvSpPr>
          <p:cNvPr id="3" name="Content Placeholder 2"/>
          <p:cNvSpPr>
            <a:spLocks noGrp="1"/>
          </p:cNvSpPr>
          <p:nvPr>
            <p:ph idx="1"/>
          </p:nvPr>
        </p:nvSpPr>
        <p:spPr>
          <a:xfrm>
            <a:off x="1024128" y="1958196"/>
            <a:ext cx="9720073" cy="4351164"/>
          </a:xfrm>
        </p:spPr>
        <p:txBody>
          <a:bodyPr>
            <a:normAutofit fontScale="77500" lnSpcReduction="20000"/>
          </a:bodyPr>
          <a:lstStyle/>
          <a:p>
            <a:pPr>
              <a:buFont typeface="Arial" pitchFamily="34" charset="0"/>
              <a:buChar char="•"/>
            </a:pPr>
            <a:r>
              <a:rPr lang="en-IN" dirty="0"/>
              <a:t> Lower Costs</a:t>
            </a:r>
          </a:p>
          <a:p>
            <a:pPr lvl="1">
              <a:buFont typeface="Arial" pitchFamily="34" charset="0"/>
              <a:buChar char="•"/>
            </a:pPr>
            <a:r>
              <a:rPr lang="en-IN" dirty="0"/>
              <a:t>Lower computer costs</a:t>
            </a:r>
          </a:p>
          <a:p>
            <a:pPr lvl="1">
              <a:buFont typeface="Arial" pitchFamily="34" charset="0"/>
              <a:buChar char="•"/>
            </a:pPr>
            <a:r>
              <a:rPr lang="en-IN" dirty="0"/>
              <a:t>Reduced Software Costs</a:t>
            </a:r>
          </a:p>
          <a:p>
            <a:pPr lvl="1">
              <a:buFont typeface="Arial" pitchFamily="34" charset="0"/>
              <a:buChar char="•"/>
            </a:pPr>
            <a:r>
              <a:rPr lang="en-US" dirty="0"/>
              <a:t>By using the Cloud infrastructure on “pay as used and on demand”, all of us can save in capital and operational investment!</a:t>
            </a:r>
          </a:p>
          <a:p>
            <a:pPr>
              <a:buFont typeface="Arial" pitchFamily="34" charset="0"/>
              <a:buChar char="•"/>
            </a:pPr>
            <a:r>
              <a:rPr lang="en-IN" dirty="0"/>
              <a:t> Ease of utilization</a:t>
            </a:r>
          </a:p>
          <a:p>
            <a:pPr>
              <a:buFont typeface="Arial" pitchFamily="34" charset="0"/>
              <a:buChar char="•"/>
            </a:pPr>
            <a:r>
              <a:rPr lang="en-IN" dirty="0"/>
              <a:t> Quality of Service</a:t>
            </a:r>
          </a:p>
          <a:p>
            <a:pPr>
              <a:buFont typeface="Arial" pitchFamily="34" charset="0"/>
              <a:buChar char="•"/>
            </a:pPr>
            <a:r>
              <a:rPr lang="en-IN" dirty="0"/>
              <a:t> Reliability</a:t>
            </a:r>
          </a:p>
          <a:p>
            <a:pPr>
              <a:buFont typeface="Arial" pitchFamily="34" charset="0"/>
              <a:buChar char="•"/>
            </a:pPr>
            <a:r>
              <a:rPr lang="en-IN" dirty="0"/>
              <a:t> Outsourced IT management</a:t>
            </a:r>
          </a:p>
          <a:p>
            <a:pPr>
              <a:buFont typeface="Arial" pitchFamily="34" charset="0"/>
              <a:buChar char="•"/>
            </a:pPr>
            <a:r>
              <a:rPr lang="en-US" dirty="0"/>
              <a:t> Simplified maintenance and upgrade</a:t>
            </a:r>
          </a:p>
          <a:p>
            <a:pPr>
              <a:buFont typeface="Arial" pitchFamily="34" charset="0"/>
              <a:buChar char="•"/>
            </a:pPr>
            <a:r>
              <a:rPr lang="en-US" dirty="0"/>
              <a:t> Low Barrier to Entry</a:t>
            </a:r>
          </a:p>
          <a:p>
            <a:pPr>
              <a:buFont typeface="Arial" pitchFamily="34" charset="0"/>
              <a:buChar char="•"/>
            </a:pPr>
            <a:r>
              <a:rPr lang="en-IN" dirty="0"/>
              <a:t> Unlimited storage capacity</a:t>
            </a:r>
          </a:p>
          <a:p>
            <a:pPr>
              <a:buFont typeface="Arial" pitchFamily="34" charset="0"/>
              <a:buChar char="•"/>
            </a:pPr>
            <a:r>
              <a:rPr lang="en-IN" dirty="0"/>
              <a:t> Universal document access</a:t>
            </a:r>
          </a:p>
          <a:p>
            <a:pPr>
              <a:buFont typeface="Arial" pitchFamily="34" charset="0"/>
              <a:buChar char="•"/>
            </a:pPr>
            <a:r>
              <a:rPr lang="en-IN" dirty="0"/>
              <a:t> Latest version availability</a:t>
            </a:r>
          </a:p>
          <a:p>
            <a:pPr>
              <a:buFont typeface="Arial" pitchFamily="34" charset="0"/>
              <a:buChar char="•"/>
            </a:pPr>
            <a:endParaRPr lang="en-IN" dirty="0"/>
          </a:p>
        </p:txBody>
      </p:sp>
    </p:spTree>
    <p:extLst>
      <p:ext uri="{BB962C8B-B14F-4D97-AF65-F5344CB8AC3E}">
        <p14:creationId xmlns:p14="http://schemas.microsoft.com/office/powerpoint/2010/main" val="846161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Cloud computing - limitations</a:t>
            </a:r>
          </a:p>
        </p:txBody>
      </p:sp>
      <p:sp>
        <p:nvSpPr>
          <p:cNvPr id="3" name="Content Placeholder 2"/>
          <p:cNvSpPr>
            <a:spLocks noGrp="1"/>
          </p:cNvSpPr>
          <p:nvPr>
            <p:ph idx="1"/>
          </p:nvPr>
        </p:nvSpPr>
        <p:spPr/>
        <p:txBody>
          <a:bodyPr/>
          <a:lstStyle/>
          <a:p>
            <a:pPr>
              <a:buFont typeface="Arial" pitchFamily="34" charset="0"/>
              <a:buChar char="•"/>
            </a:pPr>
            <a:r>
              <a:rPr lang="en-IN" dirty="0"/>
              <a:t> Requires a constant Internet connection</a:t>
            </a:r>
          </a:p>
          <a:p>
            <a:pPr>
              <a:buFont typeface="Arial" pitchFamily="34" charset="0"/>
              <a:buChar char="•"/>
            </a:pPr>
            <a:r>
              <a:rPr lang="en-IN" dirty="0"/>
              <a:t> </a:t>
            </a:r>
            <a:r>
              <a:rPr lang="en-US" dirty="0"/>
              <a:t>Does not work well with low‐speed connections</a:t>
            </a:r>
          </a:p>
          <a:p>
            <a:pPr>
              <a:buFont typeface="Arial" pitchFamily="34" charset="0"/>
              <a:buChar char="•"/>
            </a:pPr>
            <a:r>
              <a:rPr lang="en-US" dirty="0"/>
              <a:t> Larger organizations can have applications more customizable</a:t>
            </a:r>
          </a:p>
          <a:p>
            <a:pPr>
              <a:buFont typeface="Arial" pitchFamily="34" charset="0"/>
              <a:buChar char="•"/>
            </a:pPr>
            <a:r>
              <a:rPr lang="en-US" dirty="0"/>
              <a:t> Security and Privacy issues</a:t>
            </a:r>
          </a:p>
          <a:p>
            <a:pPr>
              <a:buFont typeface="Arial" pitchFamily="34" charset="0"/>
              <a:buChar char="•"/>
            </a:pPr>
            <a:r>
              <a:rPr lang="en-US" dirty="0"/>
              <a:t> Cloud Service provider may go down</a:t>
            </a:r>
          </a:p>
          <a:p>
            <a:pPr>
              <a:buFont typeface="Arial" pitchFamily="34" charset="0"/>
              <a:buChar char="•"/>
            </a:pPr>
            <a:r>
              <a:rPr lang="en-US" dirty="0"/>
              <a:t> </a:t>
            </a:r>
            <a:r>
              <a:rPr lang="en-IN" dirty="0"/>
              <a:t>Latency concerns</a:t>
            </a:r>
          </a:p>
          <a:p>
            <a:pPr>
              <a:buFont typeface="Arial" pitchFamily="34" charset="0"/>
              <a:buChar char="•"/>
            </a:pPr>
            <a:endParaRPr lang="en-IN" dirty="0"/>
          </a:p>
        </p:txBody>
      </p:sp>
    </p:spTree>
    <p:extLst>
      <p:ext uri="{BB962C8B-B14F-4D97-AF65-F5344CB8AC3E}">
        <p14:creationId xmlns:p14="http://schemas.microsoft.com/office/powerpoint/2010/main" val="34882536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resources</a:t>
            </a:r>
          </a:p>
        </p:txBody>
      </p:sp>
      <p:sp>
        <p:nvSpPr>
          <p:cNvPr id="3" name="Content Placeholder 2"/>
          <p:cNvSpPr>
            <a:spLocks noGrp="1"/>
          </p:cNvSpPr>
          <p:nvPr>
            <p:ph idx="1"/>
          </p:nvPr>
        </p:nvSpPr>
        <p:spPr/>
        <p:txBody>
          <a:bodyPr/>
          <a:lstStyle/>
          <a:p>
            <a:pPr marL="457200" indent="-457200">
              <a:buFont typeface="+mj-lt"/>
              <a:buAutoNum type="arabicPeriod"/>
            </a:pPr>
            <a:r>
              <a:rPr lang="en-IN" dirty="0">
                <a:hlinkClick r:id="rId2"/>
              </a:rPr>
              <a:t>https://www.hpcadvisorycouncil.com/pdf/Intro_to_HPC.pdf</a:t>
            </a:r>
            <a:endParaRPr lang="en-IN" dirty="0"/>
          </a:p>
          <a:p>
            <a:pPr marL="457200" indent="-457200">
              <a:buFont typeface="+mj-lt"/>
              <a:buAutoNum type="arabicPeriod"/>
            </a:pPr>
            <a:r>
              <a:rPr lang="en-IN" dirty="0">
                <a:hlinkClick r:id="rId3"/>
              </a:rPr>
              <a:t>https://computing.llnl.gov/tutorials/parallel_comp/#Whatis</a:t>
            </a:r>
            <a:endParaRPr lang="en-IN" dirty="0"/>
          </a:p>
          <a:p>
            <a:pPr marL="457200" indent="-457200">
              <a:buFont typeface="+mj-lt"/>
              <a:buAutoNum type="arabicPeriod"/>
            </a:pPr>
            <a:r>
              <a:rPr lang="en-IN" dirty="0">
                <a:hlinkClick r:id="rId4"/>
              </a:rPr>
              <a:t>https://www.cs.cmu.edu/~fp/courses/15213-s06/lectures/27-multicore.pdf</a:t>
            </a:r>
            <a:endParaRPr lang="en-IN" dirty="0"/>
          </a:p>
          <a:p>
            <a:pPr marL="457200" indent="-457200">
              <a:buFont typeface="+mj-lt"/>
              <a:buAutoNum type="arabicPeriod"/>
            </a:pPr>
            <a:r>
              <a:rPr lang="en-IN" dirty="0">
                <a:hlinkClick r:id="rId5"/>
              </a:rPr>
              <a:t>https://en.wikipedia.org/wiki/Cache_coherence</a:t>
            </a:r>
            <a:endParaRPr lang="en-IN" dirty="0"/>
          </a:p>
          <a:p>
            <a:r>
              <a:rPr lang="en-US" dirty="0">
                <a:hlinkClick r:id="rId6"/>
              </a:rPr>
              <a:t>https://www.youtube.com/watch?v=A_i5kOlj_UU</a:t>
            </a:r>
            <a:endParaRPr lang="en-US" dirty="0"/>
          </a:p>
          <a:p>
            <a:r>
              <a:rPr lang="en-US" dirty="0">
                <a:hlinkClick r:id="rId7"/>
              </a:rPr>
              <a:t>https://www.youtube.com/watch?v=bkLVuNfiCVs</a:t>
            </a:r>
            <a:endParaRPr lang="en-US" dirty="0"/>
          </a:p>
          <a:p>
            <a:endParaRPr lang="en-US" dirty="0"/>
          </a:p>
          <a:p>
            <a:pPr marL="457200" indent="-457200">
              <a:buFont typeface="+mj-lt"/>
              <a:buAutoNum type="arabicPeriod"/>
            </a:pPr>
            <a:endParaRPr lang="en-IN" dirty="0"/>
          </a:p>
        </p:txBody>
      </p:sp>
    </p:spTree>
    <p:extLst>
      <p:ext uri="{BB962C8B-B14F-4D97-AF65-F5344CB8AC3E}">
        <p14:creationId xmlns:p14="http://schemas.microsoft.com/office/powerpoint/2010/main" val="3690157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does </a:t>
            </a:r>
            <a:r>
              <a:rPr lang="en-IN" dirty="0" err="1"/>
              <a:t>hpc</a:t>
            </a:r>
            <a:r>
              <a:rPr lang="en-IN" dirty="0"/>
              <a:t> include?</a:t>
            </a:r>
          </a:p>
        </p:txBody>
      </p:sp>
      <p:sp>
        <p:nvSpPr>
          <p:cNvPr id="3" name="Content Placeholder 2"/>
          <p:cNvSpPr>
            <a:spLocks noGrp="1"/>
          </p:cNvSpPr>
          <p:nvPr>
            <p:ph idx="1"/>
          </p:nvPr>
        </p:nvSpPr>
        <p:spPr>
          <a:xfrm>
            <a:off x="1024128" y="2001328"/>
            <a:ext cx="9720073" cy="4308032"/>
          </a:xfrm>
        </p:spPr>
        <p:txBody>
          <a:bodyPr>
            <a:normAutofit lnSpcReduction="10000"/>
          </a:bodyPr>
          <a:lstStyle/>
          <a:p>
            <a:pPr>
              <a:buFont typeface="Arial" pitchFamily="34" charset="0"/>
              <a:buChar char="•"/>
            </a:pPr>
            <a:r>
              <a:rPr lang="en-IN" b="1" dirty="0">
                <a:solidFill>
                  <a:schemeClr val="accent2">
                    <a:lumMod val="75000"/>
                  </a:schemeClr>
                </a:solidFill>
              </a:rPr>
              <a:t> High-performance computing is fast computing </a:t>
            </a:r>
          </a:p>
          <a:p>
            <a:pPr lvl="1">
              <a:buFont typeface="Arial" pitchFamily="34" charset="0"/>
              <a:buChar char="•"/>
            </a:pPr>
            <a:r>
              <a:rPr lang="en-IN" dirty="0"/>
              <a:t>Computations in parallel over lots of compute elements (CPU, GPU) </a:t>
            </a:r>
          </a:p>
          <a:p>
            <a:pPr lvl="1">
              <a:buFont typeface="Arial" pitchFamily="34" charset="0"/>
              <a:buChar char="•"/>
            </a:pPr>
            <a:r>
              <a:rPr lang="en-IN" dirty="0"/>
              <a:t>Very fast network to connect between the compute elements</a:t>
            </a:r>
          </a:p>
          <a:p>
            <a:pPr>
              <a:buFont typeface="Arial" pitchFamily="34" charset="0"/>
              <a:buChar char="•"/>
            </a:pPr>
            <a:r>
              <a:rPr lang="en-IN" b="1" dirty="0">
                <a:solidFill>
                  <a:schemeClr val="accent2">
                    <a:lumMod val="75000"/>
                  </a:schemeClr>
                </a:solidFill>
              </a:rPr>
              <a:t> Hardware </a:t>
            </a:r>
          </a:p>
          <a:p>
            <a:pPr lvl="1">
              <a:buFont typeface="Arial" pitchFamily="34" charset="0"/>
              <a:buChar char="•"/>
            </a:pPr>
            <a:r>
              <a:rPr lang="en-IN" dirty="0"/>
              <a:t>Computer Architecture </a:t>
            </a:r>
          </a:p>
          <a:p>
            <a:pPr lvl="2">
              <a:buFont typeface="Arial" pitchFamily="34" charset="0"/>
              <a:buChar char="•"/>
            </a:pPr>
            <a:r>
              <a:rPr lang="en-IN" dirty="0"/>
              <a:t>Vector Computers, Distributed Systems, Clusters </a:t>
            </a:r>
          </a:p>
          <a:p>
            <a:pPr lvl="1">
              <a:buFont typeface="Arial" pitchFamily="34" charset="0"/>
              <a:buChar char="•"/>
            </a:pPr>
            <a:r>
              <a:rPr lang="en-IN" dirty="0"/>
              <a:t>Network Connections </a:t>
            </a:r>
          </a:p>
          <a:p>
            <a:pPr lvl="2">
              <a:buFont typeface="Arial" pitchFamily="34" charset="0"/>
              <a:buChar char="•"/>
            </a:pPr>
            <a:r>
              <a:rPr lang="en-IN" dirty="0" err="1"/>
              <a:t>InfiniBand</a:t>
            </a:r>
            <a:r>
              <a:rPr lang="en-IN" dirty="0"/>
              <a:t>, Ethernet, Proprietary </a:t>
            </a:r>
          </a:p>
          <a:p>
            <a:pPr>
              <a:buFont typeface="Arial" pitchFamily="34" charset="0"/>
              <a:buChar char="•"/>
            </a:pPr>
            <a:r>
              <a:rPr lang="en-IN" b="1" dirty="0">
                <a:solidFill>
                  <a:schemeClr val="accent2">
                    <a:lumMod val="75000"/>
                  </a:schemeClr>
                </a:solidFill>
              </a:rPr>
              <a:t> Software</a:t>
            </a:r>
            <a:r>
              <a:rPr lang="en-IN" dirty="0">
                <a:solidFill>
                  <a:schemeClr val="accent2">
                    <a:lumMod val="75000"/>
                  </a:schemeClr>
                </a:solidFill>
              </a:rPr>
              <a:t> </a:t>
            </a:r>
          </a:p>
          <a:p>
            <a:pPr lvl="1">
              <a:buFont typeface="Arial" pitchFamily="34" charset="0"/>
              <a:buChar char="•"/>
            </a:pPr>
            <a:r>
              <a:rPr lang="en-IN" dirty="0"/>
              <a:t>Programming models </a:t>
            </a:r>
          </a:p>
          <a:p>
            <a:pPr lvl="2">
              <a:buFont typeface="Arial" pitchFamily="34" charset="0"/>
              <a:buChar char="•"/>
            </a:pPr>
            <a:r>
              <a:rPr lang="en-IN" dirty="0"/>
              <a:t>MPI (Message Passing Interface), SHMEM (Shared Memory), PGAS, etc. </a:t>
            </a:r>
          </a:p>
          <a:p>
            <a:pPr lvl="1">
              <a:buFont typeface="Arial" pitchFamily="34" charset="0"/>
              <a:buChar char="•"/>
            </a:pPr>
            <a:r>
              <a:rPr lang="en-IN" dirty="0"/>
              <a:t>Applications</a:t>
            </a:r>
          </a:p>
          <a:p>
            <a:pPr lvl="2">
              <a:buFont typeface="Arial" pitchFamily="34" charset="0"/>
              <a:buChar char="•"/>
            </a:pPr>
            <a:r>
              <a:rPr lang="en-IN" dirty="0"/>
              <a:t> Open source, commercial </a:t>
            </a:r>
          </a:p>
        </p:txBody>
      </p:sp>
    </p:spTree>
    <p:extLst>
      <p:ext uri="{BB962C8B-B14F-4D97-AF65-F5344CB8AC3E}">
        <p14:creationId xmlns:p14="http://schemas.microsoft.com/office/powerpoint/2010/main" val="3657837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How Does HPC Work?</a:t>
            </a:r>
          </a:p>
        </p:txBody>
      </p:sp>
      <p:sp>
        <p:nvSpPr>
          <p:cNvPr id="3" name="Content Placeholder 2"/>
          <p:cNvSpPr>
            <a:spLocks noGrp="1"/>
          </p:cNvSpPr>
          <p:nvPr>
            <p:ph idx="1"/>
          </p:nvPr>
        </p:nvSpPr>
        <p:spPr>
          <a:xfrm>
            <a:off x="1024128" y="1906438"/>
            <a:ext cx="10121200" cy="4402922"/>
          </a:xfrm>
        </p:spPr>
        <p:txBody>
          <a:bodyPr>
            <a:normAutofit/>
          </a:bodyPr>
          <a:lstStyle/>
          <a:p>
            <a:pPr>
              <a:buFont typeface="Arial" pitchFamily="34" charset="0"/>
              <a:buChar char="•"/>
            </a:pPr>
            <a:r>
              <a:rPr lang="en-US" dirty="0"/>
              <a:t> HPC solutions have three main components:</a:t>
            </a:r>
          </a:p>
          <a:p>
            <a:pPr lvl="1">
              <a:buFont typeface="Wingdings" pitchFamily="2" charset="2"/>
              <a:buChar char="ü"/>
            </a:pPr>
            <a:r>
              <a:rPr lang="en-US" dirty="0"/>
              <a:t>Compute</a:t>
            </a:r>
          </a:p>
          <a:p>
            <a:pPr lvl="1">
              <a:buFont typeface="Wingdings" pitchFamily="2" charset="2"/>
              <a:buChar char="ü"/>
            </a:pPr>
            <a:r>
              <a:rPr lang="en-US" dirty="0"/>
              <a:t>Network</a:t>
            </a:r>
          </a:p>
          <a:p>
            <a:pPr lvl="1">
              <a:buFont typeface="Wingdings" pitchFamily="2" charset="2"/>
              <a:buChar char="ü"/>
            </a:pPr>
            <a:r>
              <a:rPr lang="en-US" dirty="0"/>
              <a:t>Storage</a:t>
            </a:r>
          </a:p>
          <a:p>
            <a:pPr lvl="1">
              <a:buFont typeface="Wingdings" pitchFamily="2" charset="2"/>
              <a:buChar char="ü"/>
            </a:pPr>
            <a:endParaRPr lang="en-US" dirty="0"/>
          </a:p>
          <a:p>
            <a:endParaRPr lang="en-IN" dirty="0"/>
          </a:p>
          <a:p>
            <a:pPr algn="just">
              <a:buFont typeface="Arial" pitchFamily="34" charset="0"/>
              <a:buChar char="•"/>
            </a:pPr>
            <a:r>
              <a:rPr lang="en-US" dirty="0"/>
              <a:t> To build a high-performance computing architecture, compute servers are networked together into a cluster</a:t>
            </a:r>
          </a:p>
          <a:p>
            <a:pPr algn="just">
              <a:buFont typeface="Arial" pitchFamily="34" charset="0"/>
              <a:buChar char="•"/>
            </a:pPr>
            <a:r>
              <a:rPr lang="en-US" dirty="0"/>
              <a:t> Software programs and algorithms are run simultaneously on the servers in the cluster</a:t>
            </a:r>
          </a:p>
          <a:p>
            <a:pPr algn="just">
              <a:buFont typeface="Arial" pitchFamily="34" charset="0"/>
              <a:buChar char="•"/>
            </a:pPr>
            <a:r>
              <a:rPr lang="en-US" dirty="0"/>
              <a:t> Cluster is networked to the data storage to capture the output</a:t>
            </a:r>
          </a:p>
          <a:p>
            <a:pPr algn="just">
              <a:buFont typeface="Arial" pitchFamily="34" charset="0"/>
              <a:buChar char="•"/>
            </a:pPr>
            <a:r>
              <a:rPr lang="en-US" dirty="0"/>
              <a:t> Together, these components operate seamlessly to complete a diverse set of tasks</a:t>
            </a:r>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0347" y="2380890"/>
            <a:ext cx="7603758" cy="1639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4666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Architectures</a:t>
            </a:r>
          </a:p>
        </p:txBody>
      </p:sp>
      <p:sp>
        <p:nvSpPr>
          <p:cNvPr id="3" name="Content Placeholder 2"/>
          <p:cNvSpPr>
            <a:spLocks noGrp="1"/>
          </p:cNvSpPr>
          <p:nvPr>
            <p:ph idx="1"/>
          </p:nvPr>
        </p:nvSpPr>
        <p:spPr>
          <a:xfrm>
            <a:off x="1024128" y="1984075"/>
            <a:ext cx="9720073" cy="4325285"/>
          </a:xfrm>
        </p:spPr>
        <p:txBody>
          <a:bodyPr>
            <a:normAutofit/>
          </a:bodyPr>
          <a:lstStyle/>
          <a:p>
            <a:pPr algn="just">
              <a:buFont typeface="Arial" pitchFamily="34" charset="0"/>
              <a:buChar char="•"/>
            </a:pPr>
            <a:r>
              <a:rPr lang="en-IN" dirty="0"/>
              <a:t> </a:t>
            </a:r>
            <a:r>
              <a:rPr lang="en-US" dirty="0">
                <a:solidFill>
                  <a:schemeClr val="accent2">
                    <a:lumMod val="75000"/>
                  </a:schemeClr>
                </a:solidFill>
              </a:rPr>
              <a:t>Traditionally, software has been written for </a:t>
            </a:r>
            <a:r>
              <a:rPr lang="en-US" b="1" i="1" dirty="0">
                <a:solidFill>
                  <a:schemeClr val="accent2">
                    <a:lumMod val="75000"/>
                  </a:schemeClr>
                </a:solidFill>
              </a:rPr>
              <a:t>serial</a:t>
            </a:r>
            <a:r>
              <a:rPr lang="en-US" dirty="0">
                <a:solidFill>
                  <a:schemeClr val="accent2">
                    <a:lumMod val="75000"/>
                  </a:schemeClr>
                </a:solidFill>
              </a:rPr>
              <a:t> computation</a:t>
            </a:r>
          </a:p>
          <a:p>
            <a:pPr lvl="1" algn="just">
              <a:buFont typeface="Arial" pitchFamily="34" charset="0"/>
              <a:buChar char="•"/>
            </a:pPr>
            <a:r>
              <a:rPr lang="en-US" dirty="0"/>
              <a:t>A problem is broken into a discrete series of instructions</a:t>
            </a:r>
          </a:p>
          <a:p>
            <a:pPr lvl="1" algn="just">
              <a:buFont typeface="Arial" pitchFamily="34" charset="0"/>
              <a:buChar char="•"/>
            </a:pPr>
            <a:r>
              <a:rPr lang="en-US" dirty="0"/>
              <a:t>Instructions are executed sequentially one after another</a:t>
            </a:r>
          </a:p>
          <a:p>
            <a:pPr lvl="1" algn="just">
              <a:buFont typeface="Arial" pitchFamily="34" charset="0"/>
              <a:buChar char="•"/>
            </a:pPr>
            <a:r>
              <a:rPr lang="en-US" dirty="0"/>
              <a:t>Executed on a single processor</a:t>
            </a:r>
          </a:p>
          <a:p>
            <a:pPr lvl="1" algn="just">
              <a:buFont typeface="Arial" pitchFamily="34" charset="0"/>
              <a:buChar char="•"/>
            </a:pPr>
            <a:r>
              <a:rPr lang="en-US" dirty="0"/>
              <a:t>Only one instruction may execute at any moment in time</a:t>
            </a:r>
          </a:p>
          <a:p>
            <a:pPr algn="just">
              <a:buFont typeface="Arial" pitchFamily="34" charset="0"/>
              <a:buChar char="•"/>
            </a:pPr>
            <a:r>
              <a:rPr lang="en-US" dirty="0">
                <a:solidFill>
                  <a:schemeClr val="accent2">
                    <a:lumMod val="75000"/>
                  </a:schemeClr>
                </a:solidFill>
              </a:rPr>
              <a:t> </a:t>
            </a:r>
            <a:r>
              <a:rPr lang="en-US" b="1" i="1" dirty="0">
                <a:solidFill>
                  <a:schemeClr val="accent2">
                    <a:lumMod val="75000"/>
                  </a:schemeClr>
                </a:solidFill>
              </a:rPr>
              <a:t>Parallel computing</a:t>
            </a:r>
            <a:r>
              <a:rPr lang="en-US" dirty="0">
                <a:solidFill>
                  <a:schemeClr val="accent2">
                    <a:lumMod val="75000"/>
                  </a:schemeClr>
                </a:solidFill>
              </a:rPr>
              <a:t> is the simultaneous use of multiple compute resources to solve a   computational problem</a:t>
            </a:r>
          </a:p>
          <a:p>
            <a:pPr lvl="1" algn="just">
              <a:buFont typeface="Arial" pitchFamily="34" charset="0"/>
              <a:buChar char="•"/>
            </a:pPr>
            <a:r>
              <a:rPr lang="en-US" dirty="0"/>
              <a:t>A problem is broken into discrete parts that can be solved concurrently</a:t>
            </a:r>
          </a:p>
          <a:p>
            <a:pPr lvl="1" algn="just">
              <a:buFont typeface="Arial" pitchFamily="34" charset="0"/>
              <a:buChar char="•"/>
            </a:pPr>
            <a:r>
              <a:rPr lang="en-US" dirty="0"/>
              <a:t>Each part is further broken down to a series of instructions</a:t>
            </a:r>
          </a:p>
          <a:p>
            <a:pPr lvl="1" algn="just">
              <a:buFont typeface="Arial" pitchFamily="34" charset="0"/>
              <a:buChar char="•"/>
            </a:pPr>
            <a:r>
              <a:rPr lang="en-US" dirty="0"/>
              <a:t>Instructions from each part execute simultaneously on different processors</a:t>
            </a:r>
          </a:p>
          <a:p>
            <a:pPr lvl="1" algn="just">
              <a:buFont typeface="Arial" pitchFamily="34" charset="0"/>
              <a:buChar char="•"/>
            </a:pPr>
            <a:r>
              <a:rPr lang="en-US" dirty="0"/>
              <a:t>An overall control/coordination mechanism is employed</a:t>
            </a:r>
          </a:p>
          <a:p>
            <a:pPr lvl="1">
              <a:buFont typeface="Arial" pitchFamily="34" charset="0"/>
              <a:buChar char="•"/>
            </a:pPr>
            <a:endParaRPr lang="en-US" dirty="0"/>
          </a:p>
          <a:p>
            <a:pPr lvl="1">
              <a:buFont typeface="Arial" pitchFamily="34" charset="0"/>
              <a:buChar char="•"/>
            </a:pPr>
            <a:endParaRPr lang="en-IN" dirty="0"/>
          </a:p>
        </p:txBody>
      </p:sp>
    </p:spTree>
    <p:extLst>
      <p:ext uri="{BB962C8B-B14F-4D97-AF65-F5344CB8AC3E}">
        <p14:creationId xmlns:p14="http://schemas.microsoft.com/office/powerpoint/2010/main" val="351807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architectures</a:t>
            </a:r>
          </a:p>
        </p:txBody>
      </p:sp>
      <p:pic>
        <p:nvPicPr>
          <p:cNvPr id="4098" name="Picture 2" descr="Serial comput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28" y="2277375"/>
            <a:ext cx="5579455" cy="288984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Parallel comput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6312" y="1902630"/>
            <a:ext cx="5993861" cy="32645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5244860"/>
            <a:ext cx="4028536" cy="369332"/>
          </a:xfrm>
          <a:prstGeom prst="rect">
            <a:avLst/>
          </a:prstGeom>
          <a:noFill/>
        </p:spPr>
        <p:txBody>
          <a:bodyPr wrap="square" rtlCol="0">
            <a:spAutoFit/>
          </a:bodyPr>
          <a:lstStyle/>
          <a:p>
            <a:pPr algn="ctr"/>
            <a:r>
              <a:rPr lang="en-IN" dirty="0"/>
              <a:t>Serial Computing</a:t>
            </a:r>
          </a:p>
        </p:txBody>
      </p:sp>
      <p:sp>
        <p:nvSpPr>
          <p:cNvPr id="8" name="TextBox 7"/>
          <p:cNvSpPr txBox="1"/>
          <p:nvPr/>
        </p:nvSpPr>
        <p:spPr>
          <a:xfrm>
            <a:off x="7338204" y="5167222"/>
            <a:ext cx="4028536" cy="369332"/>
          </a:xfrm>
          <a:prstGeom prst="rect">
            <a:avLst/>
          </a:prstGeom>
          <a:noFill/>
        </p:spPr>
        <p:txBody>
          <a:bodyPr wrap="square" rtlCol="0">
            <a:spAutoFit/>
          </a:bodyPr>
          <a:lstStyle/>
          <a:p>
            <a:pPr algn="ctr"/>
            <a:r>
              <a:rPr lang="en-IN" dirty="0"/>
              <a:t>Parallel Computing</a:t>
            </a:r>
          </a:p>
        </p:txBody>
      </p:sp>
    </p:spTree>
    <p:extLst>
      <p:ext uri="{BB962C8B-B14F-4D97-AF65-F5344CB8AC3E}">
        <p14:creationId xmlns:p14="http://schemas.microsoft.com/office/powerpoint/2010/main" val="224642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Parallel architectures</a:t>
            </a:r>
          </a:p>
        </p:txBody>
      </p:sp>
      <p:sp>
        <p:nvSpPr>
          <p:cNvPr id="3" name="Content Placeholder 2"/>
          <p:cNvSpPr>
            <a:spLocks noGrp="1"/>
          </p:cNvSpPr>
          <p:nvPr>
            <p:ph idx="1"/>
          </p:nvPr>
        </p:nvSpPr>
        <p:spPr>
          <a:xfrm>
            <a:off x="1024128" y="1966823"/>
            <a:ext cx="9720073" cy="4342537"/>
          </a:xfrm>
        </p:spPr>
        <p:txBody>
          <a:bodyPr/>
          <a:lstStyle/>
          <a:p>
            <a:pPr algn="just">
              <a:buFont typeface="Arial" pitchFamily="34" charset="0"/>
              <a:buChar char="•"/>
            </a:pPr>
            <a:r>
              <a:rPr lang="en-IN" dirty="0"/>
              <a:t> Virtually all stand-alone computers today are parallel from a hardware perspective:</a:t>
            </a:r>
          </a:p>
          <a:p>
            <a:pPr lvl="1" algn="just">
              <a:buFont typeface="Wingdings" pitchFamily="2" charset="2"/>
              <a:buChar char="ü"/>
            </a:pPr>
            <a:r>
              <a:rPr lang="en-IN" dirty="0"/>
              <a:t>Multiple functional units (L1 cache, L2 cache, branch, pre-fetch, decode, floating-point, graphics processing (GPU), integer, etc.)</a:t>
            </a:r>
          </a:p>
          <a:p>
            <a:pPr lvl="1" algn="just">
              <a:buFont typeface="Wingdings" pitchFamily="2" charset="2"/>
              <a:buChar char="ü"/>
            </a:pPr>
            <a:r>
              <a:rPr lang="en-IN" dirty="0"/>
              <a:t>Multiple execution units/cores</a:t>
            </a:r>
          </a:p>
          <a:p>
            <a:pPr lvl="1" algn="just">
              <a:buFont typeface="Wingdings" pitchFamily="2" charset="2"/>
              <a:buChar char="ü"/>
            </a:pPr>
            <a:r>
              <a:rPr lang="en-IN" dirty="0"/>
              <a:t>Multiple hardware threads</a:t>
            </a:r>
          </a:p>
          <a:p>
            <a:pPr algn="just">
              <a:buFont typeface="Arial" pitchFamily="34" charset="0"/>
              <a:buChar char="•"/>
            </a:pPr>
            <a:r>
              <a:rPr lang="en-US" dirty="0"/>
              <a:t> Networks connect multiple stand-alone computers (nodes) to make larger parallel computer cluster</a:t>
            </a:r>
            <a:endParaRPr lang="en-IN" dirty="0"/>
          </a:p>
          <a:p>
            <a:pPr>
              <a:buFont typeface="Arial" pitchFamily="34" charset="0"/>
              <a:buChar char="•"/>
            </a:pPr>
            <a:endParaRPr lang="en-IN" dirty="0"/>
          </a:p>
        </p:txBody>
      </p:sp>
      <p:pic>
        <p:nvPicPr>
          <p:cNvPr id="5122" name="Picture 2" descr="https://computing.llnl.gov/tutorials/parallel_comp/images/nodesNetwork.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008" y="4178809"/>
            <a:ext cx="6858000" cy="2371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6520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E5C2FBECC44CD94183A9D3BA255240A6" ma:contentTypeVersion="0" ma:contentTypeDescription="إنشاء مستند جديد." ma:contentTypeScope="" ma:versionID="64e9cfdce1262844193d3682566cfec6">
  <xsd:schema xmlns:xsd="http://www.w3.org/2001/XMLSchema" xmlns:xs="http://www.w3.org/2001/XMLSchema" xmlns:p="http://schemas.microsoft.com/office/2006/metadata/properties" targetNamespace="http://schemas.microsoft.com/office/2006/metadata/properties" ma:root="true" ma:fieldsID="2a0335eb76be4263621577a0dd74ccb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AEE2B-F3A5-4627-80E1-D48699B73D10}"/>
</file>

<file path=customXml/itemProps2.xml><?xml version="1.0" encoding="utf-8"?>
<ds:datastoreItem xmlns:ds="http://schemas.openxmlformats.org/officeDocument/2006/customXml" ds:itemID="{77D657BB-26A0-45B7-8468-0BFB28F8CF6E}"/>
</file>

<file path=docProps/app.xml><?xml version="1.0" encoding="utf-8"?>
<Properties xmlns="http://schemas.openxmlformats.org/officeDocument/2006/extended-properties" xmlns:vt="http://schemas.openxmlformats.org/officeDocument/2006/docPropsVTypes">
  <Template>TM02900720[[fn=Integral]]</Template>
  <TotalTime>2144</TotalTime>
  <Words>3515</Words>
  <Application>Microsoft Office PowerPoint</Application>
  <PresentationFormat>Widescreen</PresentationFormat>
  <Paragraphs>386</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Times New Roman</vt:lpstr>
      <vt:lpstr>Tw Cen MT</vt:lpstr>
      <vt:lpstr>Tw Cen MT Condensed</vt:lpstr>
      <vt:lpstr>Wingdings</vt:lpstr>
      <vt:lpstr>Wingdings 3</vt:lpstr>
      <vt:lpstr>Integral</vt:lpstr>
      <vt:lpstr>PowerPoint Presentation</vt:lpstr>
      <vt:lpstr>Contents</vt:lpstr>
      <vt:lpstr>High performance computing-hpc</vt:lpstr>
      <vt:lpstr>When do we need hpc?</vt:lpstr>
      <vt:lpstr>What does hpc include?</vt:lpstr>
      <vt:lpstr>How Does HPC Work?</vt:lpstr>
      <vt:lpstr>Parallel Architectures</vt:lpstr>
      <vt:lpstr>Parallel architectures</vt:lpstr>
      <vt:lpstr>Parallel architectures</vt:lpstr>
      <vt:lpstr>Why use parallel architectures?</vt:lpstr>
      <vt:lpstr>Types of parallelism</vt:lpstr>
      <vt:lpstr>Parallel architectures</vt:lpstr>
      <vt:lpstr>Flynn’s classical taxonomy</vt:lpstr>
      <vt:lpstr>Parallel Computer Memory Architectures: shared memory architecture</vt:lpstr>
      <vt:lpstr>Parallel Computer Memory Architectures: distributed memory architecture</vt:lpstr>
      <vt:lpstr>Multi cores</vt:lpstr>
      <vt:lpstr>Multi-cores</vt:lpstr>
      <vt:lpstr>Why multi-cores?</vt:lpstr>
      <vt:lpstr>PowerPoint Presentation</vt:lpstr>
      <vt:lpstr>Multi-cores</vt:lpstr>
      <vt:lpstr>What applications benefit from multi-core?</vt:lpstr>
      <vt:lpstr>Multi-cores: cache coherence problem</vt:lpstr>
      <vt:lpstr>PowerPoint Presentation</vt:lpstr>
      <vt:lpstr>Multi-cores: coherence protocols</vt:lpstr>
      <vt:lpstr>Graphical processing units- gpu</vt:lpstr>
      <vt:lpstr>PowerPoint Presentation</vt:lpstr>
      <vt:lpstr>GPU Evolution</vt:lpstr>
      <vt:lpstr>Why gpu?</vt:lpstr>
      <vt:lpstr>Gpu vs cpu</vt:lpstr>
      <vt:lpstr>Components of gpu</vt:lpstr>
      <vt:lpstr>clusters</vt:lpstr>
      <vt:lpstr>clusters</vt:lpstr>
      <vt:lpstr>Need of clusters</vt:lpstr>
      <vt:lpstr>Types of clusters</vt:lpstr>
      <vt:lpstr>Beowulf clusters</vt:lpstr>
      <vt:lpstr>Clusters-technologies to implement </vt:lpstr>
      <vt:lpstr>Cluster benefits</vt:lpstr>
      <vt:lpstr>Grid computing</vt:lpstr>
      <vt:lpstr>PowerPoint Presentation</vt:lpstr>
      <vt:lpstr>Types of grid computing – data grids</vt:lpstr>
      <vt:lpstr>Types of grid computing – compute grids</vt:lpstr>
      <vt:lpstr>Grid computing</vt:lpstr>
      <vt:lpstr>Cloud computing</vt:lpstr>
      <vt:lpstr>Nist definition of cloud computing</vt:lpstr>
      <vt:lpstr>Characteristics of cloud computing</vt:lpstr>
      <vt:lpstr>Cloud components</vt:lpstr>
      <vt:lpstr>Cloud computing-benefits</vt:lpstr>
      <vt:lpstr>Cloud computing - limitations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Performance Computing Infrastructures</dc:title>
  <dc:creator>ridhma khokhar</dc:creator>
  <cp:lastModifiedBy>Dr. Ali Alshdifat</cp:lastModifiedBy>
  <cp:revision>108</cp:revision>
  <dcterms:created xsi:type="dcterms:W3CDTF">2019-03-28T09:52:26Z</dcterms:created>
  <dcterms:modified xsi:type="dcterms:W3CDTF">2024-10-13T19:54:31Z</dcterms:modified>
</cp:coreProperties>
</file>